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4" r:id="rId5"/>
    <p:sldId id="265" r:id="rId6"/>
    <p:sldId id="260" r:id="rId7"/>
    <p:sldId id="263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E594-99C0-42F2-A830-703932AEEB8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E72B7-1915-432A-8B81-FFC9A0439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7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E72B7-1915-432A-8B81-FFC9A0439C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5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43816-547A-4489-86FE-ADFD0ACB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BB03D-7BAB-423B-9553-4F2CD1984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6352B-094E-4777-91CC-542D82FB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AED38-FA42-4224-9ED5-C62450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AA6D-93C1-4CF5-9719-38E7FE83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0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574C-B804-498C-B18E-07F94086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74F15-3ECE-4B94-AAC9-158B1386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CE7A8-D7BD-41B7-8414-41C6BDDE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F4F56-9F2D-49A4-B193-B9BB1F72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27739-11BE-4B7E-9765-AA13733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8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4D99A-49AC-4D4E-B945-C010DD33B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BDD27-8D4A-4962-BF2A-A9A72E69D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A7907-BF05-44F5-A8D5-A09A57EA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FDA2A-DE80-446B-BA4C-BFA4F29D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41294-35F7-4CF9-A202-3710C75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B4FB-4918-48CA-BBA2-0AE0223C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D718E-9C13-422F-8799-289E0300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26254-1289-492E-8EC6-5BBFB15C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04FAD-2AB4-48A1-AC02-4C410E70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280A8-6A16-4C56-810D-8EA60B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B66-1CFC-483A-A494-953C2ED2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683C-0D6F-49FB-B203-A2CFA23D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900AB-CF7F-43A8-B2D9-46D6D8AE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55874-4188-4D6F-A1AC-86109F65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2128A-5268-403B-A600-073D53DB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6C46-08CF-4682-B648-50EC2A97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DEF74-1EC6-4181-B762-061A97E2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1FF97-09A0-46E4-996F-17CE4A5A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0D83-A8ED-494D-81B6-A78E85BF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413C6-6B00-4146-969E-4B07453B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0048-0780-45C0-8D0A-954E71A2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F41D-8FF6-4745-BFD2-1FD7094F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F1547-C5B8-4C5D-B17A-06EACC28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707CF-3B11-4965-9E02-EAB679BA7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301556-19A4-4079-8CCA-DCF8E030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ADB50-D045-421B-AFBE-B94DE5B5D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B0208-60FD-4798-92E7-F00049B2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3F17D-D7F2-4673-BCA4-59AF14BB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DB267-2C1A-4399-8183-16A25028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378E-81DF-462B-BC7E-E716CE6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1154D6-B7A9-466B-A7C5-D909DE05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E3CBD1-98EF-49DC-81DB-1F323866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47D20-3A43-4179-8EF3-5F0C2A39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DB3436-33BF-44E7-8B9A-69362889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4CF184-0F9A-4DAA-9EE7-F41966D5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F53B5-75F6-4810-8150-CD66ABF8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FB778-B320-4318-A5CF-49A74D16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CDEF8-1B5F-4065-BEE1-0A4FA668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51A9A-3733-4E00-B9E5-203B5795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2A44A-4BAA-49C4-B218-B7B14615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1F474-2AF6-4CEA-85D8-BB28B059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B3F95-5469-49FB-9C56-0CD19100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1EA4-6B14-4744-8937-797FA066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4ED91-57AD-4C17-B17E-C4FE9689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28C7E-DC92-4F5F-AE19-21299AF1B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84ED6-E78D-461B-B5AF-0CD3D690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3ED-04B0-4056-A7BA-AFDFE5D8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A9F14-337E-492D-8FA1-E0D0D0F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96107-DFF9-46FD-85E4-DAC60F94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A62A1-417C-47D4-8C19-C4336DE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3349F-B3E5-46A4-9EE8-F19CDEF1A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EF0B-C8ED-459E-8063-A3F33FE1411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CB02B-976D-4AFB-9217-53FE461BB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25EE3-F9C6-4ED1-9B52-7BF82457A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8FB9-3FB5-49B9-83AA-DC23D6080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54D7B-05E5-44E1-B28E-A374A6366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(2020.11.23)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WAY : W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eapon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A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nd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Y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</a:t>
            </a:r>
            <a:b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ko-KR" altLang="en-US" b="1" dirty="0"/>
              <a:t>프로젝트 오전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C1CFF-7B7D-447A-846A-2AEBA3F22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ko-KR" altLang="ko-KR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주요 할 일</a:t>
            </a:r>
            <a:endParaRPr lang="en-US" altLang="ko-KR" sz="1800" dirty="0">
              <a:effectLst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>
              <a:lnSpc>
                <a:spcPct val="115000"/>
              </a:lnSpc>
            </a:pPr>
            <a:r>
              <a:rPr lang="ko-KR" altLang="ko-KR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팀 이슈</a:t>
            </a:r>
            <a:endParaRPr lang="en-US" altLang="ko-KR" sz="1800" dirty="0">
              <a:effectLst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>
              <a:lnSpc>
                <a:spcPct val="115000"/>
              </a:lnSpc>
            </a:pPr>
            <a:r>
              <a:rPr lang="ko-KR" altLang="ko-KR" sz="1800" dirty="0">
                <a:effectLst/>
                <a:ea typeface="Arial Unicode MS"/>
                <a:cs typeface="Arial Unicode MS"/>
              </a:rPr>
              <a:t>이전일 </a:t>
            </a:r>
            <a:r>
              <a:rPr lang="ko-KR" altLang="ko-KR" sz="1800" dirty="0" err="1">
                <a:effectLst/>
                <a:ea typeface="Arial Unicode MS"/>
                <a:cs typeface="Arial Unicode MS"/>
              </a:rPr>
              <a:t>공정률</a:t>
            </a:r>
            <a:r>
              <a:rPr lang="ko-KR" altLang="ko-KR" sz="1800" dirty="0">
                <a:effectLst/>
                <a:ea typeface="Arial Unicode MS"/>
                <a:cs typeface="Arial Unicode MS"/>
              </a:rPr>
              <a:t>, 금일 달성 목표 </a:t>
            </a:r>
            <a:r>
              <a:rPr lang="ko-KR" altLang="ko-KR" sz="1800" dirty="0" err="1">
                <a:effectLst/>
                <a:ea typeface="Arial Unicode MS"/>
                <a:cs typeface="Arial Unicode MS"/>
              </a:rPr>
              <a:t>공정</a:t>
            </a:r>
            <a:r>
              <a:rPr lang="ko-KR" altLang="en-US" sz="1800" dirty="0" err="1">
                <a:effectLst/>
                <a:ea typeface="Arial Unicode MS"/>
                <a:cs typeface="Arial Unicode MS"/>
              </a:rPr>
              <a:t>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90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99848-28DF-44FE-98B4-9F8D4DD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간트차트를</a:t>
            </a:r>
            <a:r>
              <a:rPr lang="ko-KR" altLang="en-US" dirty="0"/>
              <a:t> 기준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공정률</a:t>
            </a:r>
            <a:endParaRPr lang="ko-KR" altLang="en-US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270AC0D9-B9BD-4EF4-BF0A-727B17C64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72339"/>
              </p:ext>
            </p:extLst>
          </p:nvPr>
        </p:nvGraphicFramePr>
        <p:xfrm>
          <a:off x="838199" y="1861131"/>
          <a:ext cx="8376823" cy="4743868"/>
        </p:xfrm>
        <a:graphic>
          <a:graphicData uri="http://schemas.openxmlformats.org/drawingml/2006/table">
            <a:tbl>
              <a:tblPr/>
              <a:tblGrid>
                <a:gridCol w="1277081">
                  <a:extLst>
                    <a:ext uri="{9D8B030D-6E8A-4147-A177-3AD203B41FA5}">
                      <a16:colId xmlns:a16="http://schemas.microsoft.com/office/drawing/2014/main" val="3746387389"/>
                    </a:ext>
                  </a:extLst>
                </a:gridCol>
                <a:gridCol w="448535">
                  <a:extLst>
                    <a:ext uri="{9D8B030D-6E8A-4147-A177-3AD203B41FA5}">
                      <a16:colId xmlns:a16="http://schemas.microsoft.com/office/drawing/2014/main" val="2811466941"/>
                    </a:ext>
                  </a:extLst>
                </a:gridCol>
                <a:gridCol w="448535">
                  <a:extLst>
                    <a:ext uri="{9D8B030D-6E8A-4147-A177-3AD203B41FA5}">
                      <a16:colId xmlns:a16="http://schemas.microsoft.com/office/drawing/2014/main" val="3019076497"/>
                    </a:ext>
                  </a:extLst>
                </a:gridCol>
                <a:gridCol w="448535">
                  <a:extLst>
                    <a:ext uri="{9D8B030D-6E8A-4147-A177-3AD203B41FA5}">
                      <a16:colId xmlns:a16="http://schemas.microsoft.com/office/drawing/2014/main" val="3100119349"/>
                    </a:ext>
                  </a:extLst>
                </a:gridCol>
                <a:gridCol w="448535">
                  <a:extLst>
                    <a:ext uri="{9D8B030D-6E8A-4147-A177-3AD203B41FA5}">
                      <a16:colId xmlns:a16="http://schemas.microsoft.com/office/drawing/2014/main" val="352433755"/>
                    </a:ext>
                  </a:extLst>
                </a:gridCol>
                <a:gridCol w="473455">
                  <a:extLst>
                    <a:ext uri="{9D8B030D-6E8A-4147-A177-3AD203B41FA5}">
                      <a16:colId xmlns:a16="http://schemas.microsoft.com/office/drawing/2014/main" val="935734115"/>
                    </a:ext>
                  </a:extLst>
                </a:gridCol>
                <a:gridCol w="215962">
                  <a:extLst>
                    <a:ext uri="{9D8B030D-6E8A-4147-A177-3AD203B41FA5}">
                      <a16:colId xmlns:a16="http://schemas.microsoft.com/office/drawing/2014/main" val="2950281387"/>
                    </a:ext>
                  </a:extLst>
                </a:gridCol>
                <a:gridCol w="460995">
                  <a:extLst>
                    <a:ext uri="{9D8B030D-6E8A-4147-A177-3AD203B41FA5}">
                      <a16:colId xmlns:a16="http://schemas.microsoft.com/office/drawing/2014/main" val="1432771460"/>
                    </a:ext>
                  </a:extLst>
                </a:gridCol>
                <a:gridCol w="442307">
                  <a:extLst>
                    <a:ext uri="{9D8B030D-6E8A-4147-A177-3AD203B41FA5}">
                      <a16:colId xmlns:a16="http://schemas.microsoft.com/office/drawing/2014/main" val="1662400427"/>
                    </a:ext>
                  </a:extLst>
                </a:gridCol>
                <a:gridCol w="442307">
                  <a:extLst>
                    <a:ext uri="{9D8B030D-6E8A-4147-A177-3AD203B41FA5}">
                      <a16:colId xmlns:a16="http://schemas.microsoft.com/office/drawing/2014/main" val="2618828095"/>
                    </a:ext>
                  </a:extLst>
                </a:gridCol>
                <a:gridCol w="473455">
                  <a:extLst>
                    <a:ext uri="{9D8B030D-6E8A-4147-A177-3AD203B41FA5}">
                      <a16:colId xmlns:a16="http://schemas.microsoft.com/office/drawing/2014/main" val="1296601005"/>
                    </a:ext>
                  </a:extLst>
                </a:gridCol>
                <a:gridCol w="205579">
                  <a:extLst>
                    <a:ext uri="{9D8B030D-6E8A-4147-A177-3AD203B41FA5}">
                      <a16:colId xmlns:a16="http://schemas.microsoft.com/office/drawing/2014/main" val="1483351622"/>
                    </a:ext>
                  </a:extLst>
                </a:gridCol>
                <a:gridCol w="448535">
                  <a:extLst>
                    <a:ext uri="{9D8B030D-6E8A-4147-A177-3AD203B41FA5}">
                      <a16:colId xmlns:a16="http://schemas.microsoft.com/office/drawing/2014/main" val="3463917371"/>
                    </a:ext>
                  </a:extLst>
                </a:gridCol>
                <a:gridCol w="442307">
                  <a:extLst>
                    <a:ext uri="{9D8B030D-6E8A-4147-A177-3AD203B41FA5}">
                      <a16:colId xmlns:a16="http://schemas.microsoft.com/office/drawing/2014/main" val="3911591759"/>
                    </a:ext>
                  </a:extLst>
                </a:gridCol>
                <a:gridCol w="442307">
                  <a:extLst>
                    <a:ext uri="{9D8B030D-6E8A-4147-A177-3AD203B41FA5}">
                      <a16:colId xmlns:a16="http://schemas.microsoft.com/office/drawing/2014/main" val="1781751878"/>
                    </a:ext>
                  </a:extLst>
                </a:gridCol>
                <a:gridCol w="442307">
                  <a:extLst>
                    <a:ext uri="{9D8B030D-6E8A-4147-A177-3AD203B41FA5}">
                      <a16:colId xmlns:a16="http://schemas.microsoft.com/office/drawing/2014/main" val="3775042086"/>
                    </a:ext>
                  </a:extLst>
                </a:gridCol>
                <a:gridCol w="342631">
                  <a:extLst>
                    <a:ext uri="{9D8B030D-6E8A-4147-A177-3AD203B41FA5}">
                      <a16:colId xmlns:a16="http://schemas.microsoft.com/office/drawing/2014/main" val="913595909"/>
                    </a:ext>
                  </a:extLst>
                </a:gridCol>
                <a:gridCol w="473455">
                  <a:extLst>
                    <a:ext uri="{9D8B030D-6E8A-4147-A177-3AD203B41FA5}">
                      <a16:colId xmlns:a16="http://schemas.microsoft.com/office/drawing/2014/main" val="671847333"/>
                    </a:ext>
                  </a:extLst>
                </a:gridCol>
              </a:tblGrid>
              <a:tr h="153028"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프로토타입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전체 공정률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11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B45F06"/>
                          </a:solidFill>
                          <a:effectLst/>
                          <a:latin typeface="Calibri" panose="020F0502020204030204" pitchFamily="34" charset="0"/>
                        </a:rPr>
                        <a:t>- WAY : W</a:t>
                      </a:r>
                      <a:r>
                        <a:rPr lang="en-US" sz="700" b="0" i="0" u="none" strike="noStrike">
                          <a:solidFill>
                            <a:srgbClr val="E69138"/>
                          </a:solidFill>
                          <a:effectLst/>
                          <a:latin typeface="Arial" panose="020B0604020202020204" pitchFamily="34" charset="0"/>
                        </a:rPr>
                        <a:t>eapon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</a:t>
                      </a:r>
                      <a:r>
                        <a:rPr lang="en-US" sz="700" b="0" i="0" u="none" strike="noStrike">
                          <a:solidFill>
                            <a:srgbClr val="E69138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</a:t>
                      </a:r>
                      <a:r>
                        <a:rPr lang="en-US" sz="700" b="0" i="0" u="none" strike="noStrike">
                          <a:solidFill>
                            <a:srgbClr val="E69138"/>
                          </a:solidFill>
                          <a:effectLst/>
                          <a:latin typeface="Arial" panose="020B0604020202020204" pitchFamily="34" charset="0"/>
                        </a:rPr>
                        <a:t>ou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프로젝트 공정률</a:t>
                      </a:r>
                      <a:endParaRPr lang="ko-KR" altLang="en-US" sz="1100" b="1" i="0" u="none" strike="noStrike">
                        <a:solidFill>
                          <a:srgbClr val="B45F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39955"/>
                  </a:ext>
                </a:extLst>
              </a:tr>
              <a:tr h="15302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14530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공정률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완료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미완료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총 할 일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달성비율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22228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프로토타입에서의 전체 공정률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25.0%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인원 배정 및 작업 진행방식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33218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단계 전까지의 공정률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62.7%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5978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단계 이후의 공정률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컨셉 설정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시스템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인게임 구현</a:t>
                      </a: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퀘스트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인게임 구현</a:t>
                      </a: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44576"/>
                  </a:ext>
                </a:extLst>
              </a:tr>
              <a:tr h="153028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시스템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인게임 구현</a:t>
                      </a: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캐릭터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스크립트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컨텐츠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서브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400"/>
                  </a:ext>
                </a:extLst>
              </a:tr>
              <a:tr h="153028"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전일 달성 공정률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설정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컨텐츠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서브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교수님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프로젝트 상급자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Allmight !</a:t>
                      </a:r>
                    </a:p>
                  </a:txBody>
                  <a:tcPr marL="5849" marR="5849" marT="58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3294"/>
                  </a:ext>
                </a:extLst>
              </a:tr>
              <a:tr h="15302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055869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할 일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 일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공정률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전체공정률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금일 달성 목표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금일 달성 공정률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787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0013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2020.11.22(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오늘 할 일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전체공정률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오늘 한 일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오늘 할 일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공정률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전체공정률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72953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2020.11.23(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2020.11.23(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2020.11.23(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52967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2020.11.24(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2020.11.24(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2020.11.24(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148241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2020.11.25(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2020.11.25(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2020.11.25(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85324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2020.11.26(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2020.11.26(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2020.11.26(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19213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2020.11.27(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2020.11.27(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2020.11.27(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81456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2020.11.28(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2020.11.28(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2020.11.28(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09944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2020.11.29(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2020.11.29(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2020.11.29(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09967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2020.11.30(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2020.11.30(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2020.11.30(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77073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6611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2020.12.02(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2020.12.02(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2020.12.02(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41855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2020.12.03(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2020.12.03(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2020.12.03(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13769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2020.12.04(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2020.12.04(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2020.12.04(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702951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2020.12.05(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2020.12.05(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2020.12.05(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67601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2020.12.06(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2020.12.06(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2020.12.06(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06290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2020.12.07(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2020.12.07(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2020.12.07(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90354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2020.12.08(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2020.12.08(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2020.12.08(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76725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2020.12.09(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2020.12.09(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2020.12.09(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52849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2020.12.10(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2020.12.10(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2020.12.10(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657789"/>
                  </a:ext>
                </a:extLst>
              </a:tr>
              <a:tr h="15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2020.12.11(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2020.12.11(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2020.12.11(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9" marR="5849" marT="5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849" marR="5849" marT="5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2797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D7C4DF-5F98-4D03-8422-170032C68C9A}"/>
              </a:ext>
            </a:extLst>
          </p:cNvPr>
          <p:cNvSpPr/>
          <p:nvPr/>
        </p:nvSpPr>
        <p:spPr>
          <a:xfrm>
            <a:off x="710215" y="1766655"/>
            <a:ext cx="3790764" cy="110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8C035-7884-4D88-BC46-CDBA5734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97172-2525-497F-97B6-C9B99328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1. </a:t>
            </a:r>
            <a:r>
              <a:rPr lang="ko-KR" altLang="en-US" dirty="0"/>
              <a:t>금일 주요 할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2. </a:t>
            </a:r>
            <a:r>
              <a:rPr lang="ko-KR" altLang="en-US" dirty="0"/>
              <a:t>팀 이슈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3. </a:t>
            </a:r>
            <a:r>
              <a:rPr lang="ko-KR" altLang="en-US" dirty="0"/>
              <a:t>이전일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금일 달성 목표 </a:t>
            </a:r>
            <a:r>
              <a:rPr lang="ko-KR" altLang="en-US" dirty="0" err="1"/>
              <a:t>공정률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8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699DD2-E9A3-4F5A-86E4-C9FDB2B4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1.</a:t>
            </a:r>
            <a:r>
              <a:rPr lang="en-US" altLang="ko-KR" b="1" dirty="0"/>
              <a:t> </a:t>
            </a:r>
            <a:r>
              <a:rPr lang="ko-KR" altLang="en-US" dirty="0"/>
              <a:t>금일 주요 할 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A4739-5712-4394-AF03-7761ECD4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인원 업무 배정</a:t>
            </a:r>
          </a:p>
        </p:txBody>
      </p:sp>
    </p:spTree>
    <p:extLst>
      <p:ext uri="{BB962C8B-B14F-4D97-AF65-F5344CB8AC3E}">
        <p14:creationId xmlns:p14="http://schemas.microsoft.com/office/powerpoint/2010/main" val="14598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7479BD-8F60-43C1-B6FE-F4473A98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전일 딜레이 된 작업 진행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931898-094E-48C6-894D-014C32C6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전일 딜레이 된 작업 진행 </a:t>
            </a:r>
            <a:r>
              <a:rPr lang="en-US" altLang="ko-KR" dirty="0"/>
              <a:t>(8</a:t>
            </a:r>
            <a:r>
              <a:rPr lang="ko-KR" altLang="en-US" dirty="0"/>
              <a:t>개 업무</a:t>
            </a:r>
            <a:r>
              <a:rPr lang="en-US" altLang="ko-KR" dirty="0"/>
              <a:t>, </a:t>
            </a:r>
            <a:r>
              <a:rPr lang="ko-KR" altLang="en-US" dirty="0"/>
              <a:t>전일 </a:t>
            </a:r>
            <a:r>
              <a:rPr lang="ko-KR" altLang="en-US" dirty="0" err="1"/>
              <a:t>미비된</a:t>
            </a:r>
            <a:r>
              <a:rPr lang="ko-KR" altLang="en-US" dirty="0"/>
              <a:t> </a:t>
            </a:r>
            <a:r>
              <a:rPr lang="ko-KR" altLang="en-US" dirty="0" err="1"/>
              <a:t>공정률</a:t>
            </a:r>
            <a:r>
              <a:rPr lang="ko-KR" altLang="en-US" dirty="0"/>
              <a:t> </a:t>
            </a:r>
            <a:r>
              <a:rPr lang="en-US" altLang="ko-KR" dirty="0"/>
              <a:t>44.4%)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1. </a:t>
            </a:r>
            <a:r>
              <a:rPr lang="ko-KR" altLang="en-US" dirty="0"/>
              <a:t>정하경</a:t>
            </a:r>
            <a:endParaRPr lang="en-US" altLang="ko-KR" dirty="0"/>
          </a:p>
          <a:p>
            <a:pPr lvl="1"/>
            <a:r>
              <a:rPr lang="ko-KR" altLang="en-US" dirty="0"/>
              <a:t>몬스터 컨셉 기획</a:t>
            </a:r>
            <a:endParaRPr lang="en-US" altLang="ko-KR" dirty="0"/>
          </a:p>
          <a:p>
            <a:pPr lvl="2"/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이상 기획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2. </a:t>
            </a:r>
            <a:r>
              <a:rPr lang="ko-KR" altLang="en-US" dirty="0"/>
              <a:t>조승희</a:t>
            </a:r>
            <a:endParaRPr lang="en-US" altLang="ko-KR" dirty="0"/>
          </a:p>
          <a:p>
            <a:pPr lvl="1"/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서브 퀘스트 기획</a:t>
            </a:r>
            <a:endParaRPr lang="en-US" altLang="ko-KR" dirty="0"/>
          </a:p>
          <a:p>
            <a:pPr lvl="2"/>
            <a:r>
              <a:rPr lang="ko-KR" altLang="en-US" dirty="0"/>
              <a:t>프로토타입으로 보여 줄 메인 스토리 챕터</a:t>
            </a:r>
            <a:r>
              <a:rPr lang="en-US" altLang="ko-KR" dirty="0"/>
              <a:t>2</a:t>
            </a:r>
            <a:r>
              <a:rPr lang="ko-KR" altLang="en-US" dirty="0"/>
              <a:t>까지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3. </a:t>
            </a:r>
            <a:r>
              <a:rPr lang="ko-KR" altLang="en-US" dirty="0" err="1"/>
              <a:t>최시온</a:t>
            </a:r>
            <a:endParaRPr lang="en-US" altLang="ko-KR" dirty="0"/>
          </a:p>
          <a:p>
            <a:pPr lvl="1"/>
            <a:r>
              <a:rPr lang="ko-KR" altLang="en-US" dirty="0"/>
              <a:t>캐릭터</a:t>
            </a:r>
            <a:r>
              <a:rPr lang="en-US" altLang="ko-KR" dirty="0"/>
              <a:t>(</a:t>
            </a:r>
            <a:r>
              <a:rPr lang="ko-KR" altLang="en-US" dirty="0"/>
              <a:t>엄마</a:t>
            </a:r>
            <a:r>
              <a:rPr lang="en-US" altLang="ko-KR" dirty="0"/>
              <a:t>,</a:t>
            </a:r>
            <a:r>
              <a:rPr lang="ko-KR" altLang="en-US" dirty="0"/>
              <a:t>셰르파</a:t>
            </a:r>
            <a:r>
              <a:rPr lang="en-US" altLang="ko-KR" dirty="0"/>
              <a:t>) </a:t>
            </a:r>
            <a:r>
              <a:rPr lang="ko-KR" altLang="en-US" dirty="0"/>
              <a:t>컨셉 기획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08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EDF72-E752-46A2-A649-8F1F327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구현 단계 업무 배정</a:t>
            </a:r>
            <a:r>
              <a:rPr lang="en-US" altLang="ko-KR" b="1" dirty="0"/>
              <a:t>, </a:t>
            </a:r>
            <a:r>
              <a:rPr lang="ko-KR" altLang="en-US" b="1" dirty="0"/>
              <a:t>작업 진행 예정사항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AAAE6-804E-4098-A9BB-9015FEE8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실제 </a:t>
            </a:r>
            <a:r>
              <a:rPr lang="ko-KR" altLang="en-US" dirty="0" err="1"/>
              <a:t>네코랜드</a:t>
            </a:r>
            <a:r>
              <a:rPr lang="ko-KR" altLang="en-US" dirty="0"/>
              <a:t> 게임 구현 단계 업무 배정 및 작업 진행예정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김현철</a:t>
            </a:r>
            <a:endParaRPr lang="en-US" altLang="ko-KR" dirty="0"/>
          </a:p>
          <a:p>
            <a:pPr lvl="1"/>
            <a:r>
              <a:rPr lang="ko-KR" altLang="en-US" dirty="0"/>
              <a:t>중요 게임 컨텐츠 컨셉 기획서 제작 및 시스템 작업자와 연계 예정</a:t>
            </a:r>
            <a:endParaRPr lang="en-US" altLang="ko-KR" dirty="0"/>
          </a:p>
          <a:p>
            <a:pPr lvl="2"/>
            <a:r>
              <a:rPr lang="ko-KR" altLang="en-US" dirty="0"/>
              <a:t>버프 스킬 컨셉 기획서 제작</a:t>
            </a:r>
            <a:endParaRPr lang="en-US" altLang="ko-KR" dirty="0"/>
          </a:p>
          <a:p>
            <a:pPr lvl="2"/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방어</a:t>
            </a:r>
            <a:r>
              <a:rPr lang="en-US" altLang="ko-KR" dirty="0"/>
              <a:t>, </a:t>
            </a:r>
            <a:r>
              <a:rPr lang="ko-KR" altLang="en-US" dirty="0"/>
              <a:t>버프 스킬 기획</a:t>
            </a:r>
            <a:r>
              <a:rPr lang="en-US" altLang="ko-KR" dirty="0"/>
              <a:t>(</a:t>
            </a:r>
            <a:r>
              <a:rPr lang="ko-KR" altLang="en-US" dirty="0"/>
              <a:t>각각 </a:t>
            </a:r>
            <a:r>
              <a:rPr lang="en-US" altLang="ko-KR" dirty="0"/>
              <a:t>1</a:t>
            </a:r>
            <a:r>
              <a:rPr lang="ko-KR" altLang="en-US" dirty="0"/>
              <a:t>개 이상씩 총 </a:t>
            </a:r>
            <a:r>
              <a:rPr lang="en-US" altLang="ko-KR" dirty="0"/>
              <a:t>3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2. </a:t>
            </a:r>
            <a:r>
              <a:rPr lang="ko-KR" altLang="en-US" dirty="0" err="1"/>
              <a:t>윤도균</a:t>
            </a:r>
            <a:endParaRPr lang="en-US" altLang="ko-KR" dirty="0"/>
          </a:p>
          <a:p>
            <a:pPr lvl="1"/>
            <a:r>
              <a:rPr lang="ko-KR" altLang="en-US" dirty="0"/>
              <a:t>중요 게임 시스템 구현 및 레벨 컨셉 기획 및 레벨 디자인</a:t>
            </a:r>
            <a:endParaRPr lang="en-US" altLang="ko-KR" dirty="0"/>
          </a:p>
          <a:p>
            <a:pPr lvl="2"/>
            <a:r>
              <a:rPr lang="ko-KR" altLang="en-US" dirty="0"/>
              <a:t>튜토리얼 맵 </a:t>
            </a:r>
            <a:r>
              <a:rPr lang="en-US" altLang="ko-KR" dirty="0"/>
              <a:t>(</a:t>
            </a:r>
            <a:r>
              <a:rPr lang="ko-KR" altLang="en-US" dirty="0"/>
              <a:t>꿈 속</a:t>
            </a:r>
            <a:r>
              <a:rPr lang="en-US" altLang="ko-KR" dirty="0"/>
              <a:t>, </a:t>
            </a:r>
            <a:r>
              <a:rPr lang="ko-KR" altLang="en-US" dirty="0"/>
              <a:t>집 안</a:t>
            </a:r>
            <a:r>
              <a:rPr lang="en-US" altLang="ko-KR" dirty="0"/>
              <a:t>, </a:t>
            </a:r>
            <a:r>
              <a:rPr lang="ko-KR" altLang="en-US" dirty="0"/>
              <a:t>아파트 복도까지 컨셉 기획 및 레벨 디자인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6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699DD2-E9A3-4F5A-86E4-C9FDB2B4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2. </a:t>
            </a:r>
            <a:r>
              <a:rPr lang="ko-KR" altLang="en-US" dirty="0"/>
              <a:t>팀 이슈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A4739-5712-4394-AF03-7761ECD4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현재 팀 이슈 및 해결방안 제시</a:t>
            </a:r>
          </a:p>
        </p:txBody>
      </p:sp>
    </p:spTree>
    <p:extLst>
      <p:ext uri="{BB962C8B-B14F-4D97-AF65-F5344CB8AC3E}">
        <p14:creationId xmlns:p14="http://schemas.microsoft.com/office/powerpoint/2010/main" val="136957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695432-3871-4471-A81F-A9429C3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이슈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8A46FF-267D-44BC-840E-8B2D82E0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2020. 11. 22 (</a:t>
            </a:r>
            <a:r>
              <a:rPr lang="ko-KR" altLang="en-US" b="1" dirty="0">
                <a:solidFill>
                  <a:srgbClr val="FF0000"/>
                </a:solidFill>
              </a:rPr>
              <a:t>일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일일 </a:t>
            </a:r>
            <a:r>
              <a:rPr lang="ko-KR" altLang="en-US" b="1" dirty="0" err="1">
                <a:solidFill>
                  <a:srgbClr val="FF0000"/>
                </a:solidFill>
              </a:rPr>
              <a:t>공정률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100% </a:t>
            </a:r>
            <a:r>
              <a:rPr lang="ko-KR" altLang="en-US" b="1" dirty="0">
                <a:solidFill>
                  <a:srgbClr val="FF0000"/>
                </a:solidFill>
              </a:rPr>
              <a:t>도달 실패 이유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accent1"/>
                </a:solidFill>
              </a:rPr>
              <a:t>정하경 </a:t>
            </a:r>
            <a:r>
              <a:rPr lang="en-US" altLang="ko-KR" b="1" dirty="0">
                <a:solidFill>
                  <a:schemeClr val="accent1"/>
                </a:solidFill>
              </a:rPr>
              <a:t>|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PM </a:t>
            </a:r>
            <a:r>
              <a:rPr lang="ko-KR" altLang="en-US" dirty="0"/>
              <a:t>업무량 과다로 인해</a:t>
            </a:r>
            <a:r>
              <a:rPr lang="en-US" altLang="ko-KR" dirty="0"/>
              <a:t>, </a:t>
            </a:r>
            <a:r>
              <a:rPr lang="ko-KR" altLang="en-US" dirty="0"/>
              <a:t>몬스터 컨셉 기획 작업 목표량 </a:t>
            </a:r>
            <a:r>
              <a:rPr lang="en-US" altLang="ko-KR" dirty="0"/>
              <a:t>10</a:t>
            </a:r>
            <a:r>
              <a:rPr lang="ko-KR" altLang="en-US" dirty="0"/>
              <a:t>개였으나 </a:t>
            </a:r>
            <a:r>
              <a:rPr lang="en-US" altLang="ko-KR" dirty="0"/>
              <a:t>4</a:t>
            </a:r>
            <a:r>
              <a:rPr lang="ko-KR" altLang="en-US" dirty="0"/>
              <a:t>개까지 완료를 하였고</a:t>
            </a:r>
            <a:r>
              <a:rPr lang="en-US" altLang="ko-KR" dirty="0"/>
              <a:t>, </a:t>
            </a:r>
            <a:r>
              <a:rPr lang="ko-KR" altLang="en-US" dirty="0"/>
              <a:t>작업량을 다 채운 후 </a:t>
            </a:r>
            <a:r>
              <a:rPr lang="ko-KR" altLang="en-US" dirty="0" err="1"/>
              <a:t>컨펌을</a:t>
            </a:r>
            <a:r>
              <a:rPr lang="ko-KR" altLang="en-US" dirty="0"/>
              <a:t> 받기 위해서 딜레이 하여 </a:t>
            </a:r>
            <a:r>
              <a:rPr lang="en-US" altLang="ko-KR" dirty="0"/>
              <a:t>DONE</a:t>
            </a:r>
            <a:r>
              <a:rPr lang="ko-KR" altLang="en-US" dirty="0"/>
              <a:t>리스트에 들어가지 못 하였다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연출 스크립트 작성은 완료 하였으나</a:t>
            </a:r>
            <a:r>
              <a:rPr lang="en-US" altLang="ko-KR" dirty="0"/>
              <a:t>, </a:t>
            </a:r>
            <a:r>
              <a:rPr lang="ko-KR" altLang="en-US" dirty="0"/>
              <a:t>수정 </a:t>
            </a:r>
            <a:r>
              <a:rPr lang="ko-KR" altLang="en-US" dirty="0" err="1"/>
              <a:t>컨펌</a:t>
            </a:r>
            <a:r>
              <a:rPr lang="ko-KR" altLang="en-US" dirty="0"/>
              <a:t> 전이라 </a:t>
            </a:r>
            <a:r>
              <a:rPr lang="en-US" altLang="ko-KR" dirty="0"/>
              <a:t>DONE</a:t>
            </a:r>
            <a:r>
              <a:rPr lang="ko-KR" altLang="en-US" dirty="0"/>
              <a:t>리스트에 들어가지 못 하였다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accent1"/>
                </a:solidFill>
              </a:rPr>
              <a:t>조승희 </a:t>
            </a:r>
            <a:r>
              <a:rPr lang="en-US" altLang="ko-KR" b="1" dirty="0">
                <a:solidFill>
                  <a:schemeClr val="accent1"/>
                </a:solidFill>
              </a:rPr>
              <a:t>|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퀘스트 양식이 제대로 구축되어 있지 않아 구축하는 데에 시간이 많이 소모 되었다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이후의 작업물이 캐릭터나 레벨</a:t>
            </a:r>
            <a:r>
              <a:rPr lang="en-US" altLang="ko-KR" dirty="0"/>
              <a:t>(</a:t>
            </a:r>
            <a:r>
              <a:rPr lang="ko-KR" altLang="en-US" dirty="0"/>
              <a:t>스테이지</a:t>
            </a:r>
            <a:r>
              <a:rPr lang="en-US" altLang="ko-KR" dirty="0"/>
              <a:t>)</a:t>
            </a:r>
            <a:r>
              <a:rPr lang="ko-KR" altLang="en-US" dirty="0"/>
              <a:t>가 어떻게 구축 되었는지를 확인할 수 없어서 작업이 딜레이 되었다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 err="1">
                <a:solidFill>
                  <a:schemeClr val="accent1"/>
                </a:solidFill>
              </a:rPr>
              <a:t>최시온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|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캐릭터를 구축하고 </a:t>
            </a:r>
            <a:r>
              <a:rPr lang="ko-KR" altLang="en-US" dirty="0" err="1"/>
              <a:t>컨펌을</a:t>
            </a:r>
            <a:r>
              <a:rPr lang="ko-KR" altLang="en-US" dirty="0"/>
              <a:t> 받았으나 </a:t>
            </a:r>
            <a:r>
              <a:rPr lang="en-US" altLang="ko-KR" dirty="0"/>
              <a:t>2</a:t>
            </a:r>
            <a:r>
              <a:rPr lang="ko-KR" altLang="en-US" dirty="0"/>
              <a:t>개의 캐릭터가 통과하지 못하여서 다음 날로 작업이 딜레이 되었다</a:t>
            </a:r>
            <a:r>
              <a:rPr lang="en-US" altLang="ko-KR" dirty="0"/>
              <a:t>. </a:t>
            </a:r>
            <a:r>
              <a:rPr lang="ko-KR" altLang="en-US" dirty="0" err="1"/>
              <a:t>컨펌을</a:t>
            </a:r>
            <a:r>
              <a:rPr lang="ko-KR" altLang="en-US" dirty="0"/>
              <a:t> 통과하지 못한 이유는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프로토타입을 </a:t>
            </a:r>
            <a:r>
              <a:rPr lang="ko-KR" altLang="en-US" dirty="0" err="1"/>
              <a:t>구현하는데에</a:t>
            </a:r>
            <a:r>
              <a:rPr lang="ko-KR" altLang="en-US" dirty="0"/>
              <a:t> 필요한 캐릭터 컨셉 기획을 </a:t>
            </a:r>
            <a:r>
              <a:rPr lang="en-US" altLang="ko-KR" dirty="0"/>
              <a:t>&lt;</a:t>
            </a:r>
            <a:r>
              <a:rPr lang="ko-KR" altLang="en-US" dirty="0"/>
              <a:t>기획의 강화</a:t>
            </a:r>
            <a:r>
              <a:rPr lang="en-US" altLang="ko-KR" dirty="0"/>
              <a:t>&gt;</a:t>
            </a:r>
            <a:r>
              <a:rPr lang="ko-KR" altLang="en-US" dirty="0"/>
              <a:t>가 아니라 </a:t>
            </a:r>
            <a:r>
              <a:rPr lang="en-US" altLang="ko-KR" dirty="0"/>
              <a:t>&lt;</a:t>
            </a:r>
            <a:r>
              <a:rPr lang="ko-KR" altLang="en-US" dirty="0"/>
              <a:t>기획의 변형</a:t>
            </a:r>
            <a:r>
              <a:rPr lang="en-US" altLang="ko-KR" dirty="0"/>
              <a:t>&gt;</a:t>
            </a:r>
            <a:r>
              <a:rPr lang="ko-KR" altLang="en-US" dirty="0"/>
              <a:t>을 위주로 작업하여 필요한 작업물의 방향성과 다르게 </a:t>
            </a:r>
            <a:r>
              <a:rPr lang="ko-KR" altLang="en-US" dirty="0" err="1"/>
              <a:t>작업하는데에</a:t>
            </a:r>
            <a:r>
              <a:rPr lang="ko-KR" altLang="en-US" dirty="0"/>
              <a:t> 들인 시간이 많았다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게임의 세계관을 읽지 않고 캐릭터 컨셉을 기획하여</a:t>
            </a:r>
            <a:r>
              <a:rPr lang="en-US" altLang="ko-KR" dirty="0"/>
              <a:t>, </a:t>
            </a:r>
            <a:r>
              <a:rPr lang="ko-KR" altLang="en-US" dirty="0"/>
              <a:t>기존의 세계관과 상충하는 내용이 많아 이를 작성하는 시간도 길고</a:t>
            </a:r>
            <a:r>
              <a:rPr lang="en-US" altLang="ko-KR" dirty="0"/>
              <a:t>, </a:t>
            </a:r>
            <a:r>
              <a:rPr lang="ko-KR" altLang="en-US" dirty="0"/>
              <a:t>이를 수정하는 데에 걸리는 시간 또한 길다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87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699DD2-E9A3-4F5A-86E4-C9FDB2B4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3. </a:t>
            </a:r>
            <a:r>
              <a:rPr lang="ko-KR" altLang="en-US" dirty="0"/>
              <a:t>이전일 </a:t>
            </a:r>
            <a:r>
              <a:rPr lang="ko-KR" altLang="en-US" dirty="0" err="1"/>
              <a:t>공정률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금일 달성 목표 </a:t>
            </a:r>
            <a:r>
              <a:rPr lang="ko-KR" altLang="en-US" dirty="0" err="1"/>
              <a:t>공정률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A4739-5712-4394-AF03-7761ECD4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 err="1"/>
              <a:t>간트차트를</a:t>
            </a:r>
            <a:r>
              <a:rPr lang="ko-KR" altLang="en-US" b="1" dirty="0"/>
              <a:t> 기준</a:t>
            </a:r>
            <a:r>
              <a:rPr lang="en-US" altLang="ko-KR" b="1" dirty="0"/>
              <a:t>, </a:t>
            </a:r>
            <a:r>
              <a:rPr lang="ko-KR" altLang="en-US" b="1" dirty="0"/>
              <a:t>현재 </a:t>
            </a:r>
            <a:r>
              <a:rPr lang="ko-KR" altLang="en-US" b="1" dirty="0" err="1"/>
              <a:t>공정률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금일 달성 목표 </a:t>
            </a:r>
            <a:r>
              <a:rPr lang="ko-KR" altLang="en-US" b="1" dirty="0" err="1"/>
              <a:t>공정률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280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F6C5F-6800-49B1-887A-D2284A7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간트차트</a:t>
            </a:r>
            <a:r>
              <a:rPr lang="en-US" altLang="ko-KR" b="1" dirty="0"/>
              <a:t>(</a:t>
            </a:r>
            <a:r>
              <a:rPr lang="ko-KR" altLang="en-US" b="1" dirty="0"/>
              <a:t>구현 전 단계 작업 진행률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A6C5A1-F7CE-49E0-AD10-FC3957476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99928"/>
              </p:ext>
            </p:extLst>
          </p:nvPr>
        </p:nvGraphicFramePr>
        <p:xfrm>
          <a:off x="838200" y="1941036"/>
          <a:ext cx="3856285" cy="4351336"/>
        </p:xfrm>
        <a:graphic>
          <a:graphicData uri="http://schemas.openxmlformats.org/drawingml/2006/table">
            <a:tbl>
              <a:tblPr/>
              <a:tblGrid>
                <a:gridCol w="226121">
                  <a:extLst>
                    <a:ext uri="{9D8B030D-6E8A-4147-A177-3AD203B41FA5}">
                      <a16:colId xmlns:a16="http://schemas.microsoft.com/office/drawing/2014/main" val="2156513592"/>
                    </a:ext>
                  </a:extLst>
                </a:gridCol>
                <a:gridCol w="29862">
                  <a:extLst>
                    <a:ext uri="{9D8B030D-6E8A-4147-A177-3AD203B41FA5}">
                      <a16:colId xmlns:a16="http://schemas.microsoft.com/office/drawing/2014/main" val="2707933541"/>
                    </a:ext>
                  </a:extLst>
                </a:gridCol>
                <a:gridCol w="419514">
                  <a:extLst>
                    <a:ext uri="{9D8B030D-6E8A-4147-A177-3AD203B41FA5}">
                      <a16:colId xmlns:a16="http://schemas.microsoft.com/office/drawing/2014/main" val="1401219413"/>
                    </a:ext>
                  </a:extLst>
                </a:gridCol>
                <a:gridCol w="517698">
                  <a:extLst>
                    <a:ext uri="{9D8B030D-6E8A-4147-A177-3AD203B41FA5}">
                      <a16:colId xmlns:a16="http://schemas.microsoft.com/office/drawing/2014/main" val="928167264"/>
                    </a:ext>
                  </a:extLst>
                </a:gridCol>
                <a:gridCol w="467118">
                  <a:extLst>
                    <a:ext uri="{9D8B030D-6E8A-4147-A177-3AD203B41FA5}">
                      <a16:colId xmlns:a16="http://schemas.microsoft.com/office/drawing/2014/main" val="1007340767"/>
                    </a:ext>
                  </a:extLst>
                </a:gridCol>
                <a:gridCol w="553401">
                  <a:extLst>
                    <a:ext uri="{9D8B030D-6E8A-4147-A177-3AD203B41FA5}">
                      <a16:colId xmlns:a16="http://schemas.microsoft.com/office/drawing/2014/main" val="2821238584"/>
                    </a:ext>
                  </a:extLst>
                </a:gridCol>
                <a:gridCol w="29862">
                  <a:extLst>
                    <a:ext uri="{9D8B030D-6E8A-4147-A177-3AD203B41FA5}">
                      <a16:colId xmlns:a16="http://schemas.microsoft.com/office/drawing/2014/main" val="2294138970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529868972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2055232054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4242472907"/>
                    </a:ext>
                  </a:extLst>
                </a:gridCol>
                <a:gridCol w="29862">
                  <a:extLst>
                    <a:ext uri="{9D8B030D-6E8A-4147-A177-3AD203B41FA5}">
                      <a16:colId xmlns:a16="http://schemas.microsoft.com/office/drawing/2014/main" val="2161837412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1475818215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3398807577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730137197"/>
                    </a:ext>
                  </a:extLst>
                </a:gridCol>
                <a:gridCol w="226121">
                  <a:extLst>
                    <a:ext uri="{9D8B030D-6E8A-4147-A177-3AD203B41FA5}">
                      <a16:colId xmlns:a16="http://schemas.microsoft.com/office/drawing/2014/main" val="3658489407"/>
                    </a:ext>
                  </a:extLst>
                </a:gridCol>
              </a:tblGrid>
              <a:tr h="80332">
                <a:tc rowSpan="3"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 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Gantt Chart 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양식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프로토타입 </a:t>
                      </a: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: 2020.11.27(</a:t>
                      </a:r>
                      <a:r>
                        <a:rPr lang="ko-KR" alt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금</a:t>
                      </a: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CBT :</a:t>
                      </a:r>
                      <a:br>
                        <a:rPr 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2020.12.03(</a:t>
                      </a:r>
                      <a:r>
                        <a:rPr lang="ko-KR" alt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목</a:t>
                      </a: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OBT :</a:t>
                      </a:r>
                      <a:br>
                        <a:rPr 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2020.12.03(</a:t>
                      </a:r>
                      <a:r>
                        <a:rPr lang="ko-KR" alt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릴리즈 </a:t>
                      </a: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b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2020.12.10(</a:t>
                      </a:r>
                      <a:r>
                        <a:rPr lang="ko-KR" altLang="en-US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목</a:t>
                      </a:r>
                      <a:r>
                        <a:rPr lang="en-US" altLang="ko-KR" sz="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7016"/>
                  </a:ext>
                </a:extLst>
              </a:tr>
              <a:tr h="4909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최종발표 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2020.12.11(</a:t>
                      </a:r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금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1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64433"/>
                  </a:ext>
                </a:extLst>
              </a:tr>
              <a:tr h="4909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20654"/>
                  </a:ext>
                </a:extLst>
              </a:tr>
              <a:tr h="490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번호 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중요도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WBS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작업자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 작업자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변경이유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예상 시작일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예상 종료일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시작일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종료일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553942"/>
                  </a:ext>
                </a:extLst>
              </a:tr>
              <a:tr h="49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대분류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중분류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소분류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8692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킥오프 및 프로토 타입 구축 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2576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2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설정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1097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 시나리오 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흐름도</a:t>
                      </a:r>
                      <a:r>
                        <a:rPr lang="en-US" altLang="ko-KR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4417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개념 정리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 게임의 진짜 재미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014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원리 정리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어떠한 구조로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29283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지역 설정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완료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73167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세계관 강화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229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적대 캠프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7592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사회 통념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24499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마석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541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몬스터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2806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에고무기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8852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2486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지구인거주지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윤도균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5325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524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지구인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2274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이세계인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8685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이세계 신들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대장장이 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2020-11-16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00293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1.03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스크립트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8647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튜토리얼 연출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4539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성심 캠프장 연출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58929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이세계인 연출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90887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이상감지 연출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6190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마기를 머금은 논산 연출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1142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캐릭터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</a:t>
                      </a:r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NPC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700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4303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ㄴ연수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1085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우식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2296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ㄴ주인공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85684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ㄴ희승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4415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엄마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041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ㄴ셰르파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33237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마기를 머금은 논산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8950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컨셉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54479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종류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8109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레벨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9160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강화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35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호감도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56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HUD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HUD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기획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문서 제작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143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06089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컨셉기획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1475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스킬트리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6755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한계돌파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8022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컨셉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흐름도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컨텐츠 순환 구조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2882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재화 순환 구조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5936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필살기 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554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2020-11-19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2020-11-19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2561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ㄴ검필살기 스킬 기획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1660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ㄴ해머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 스킬 기획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0699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ㄴ창필살기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스킬 기획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3949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네코랜드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네코랜드 퀘스트 구현 인강 시청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9440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몬스터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몬스터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4916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튜토리얼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3972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성심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캠프장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36922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근육고블린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8188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4837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44515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698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0428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마기를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머금은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논산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7143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ㄴ꽃뱀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38256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ㄴ덤부루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0270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ㄴ머리통스터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72777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8617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2020-11-23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935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네임드 몬스터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1819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성심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캠프장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983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마기를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머금은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논산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정하경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3653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컨텐츠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퀘스트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최종 완료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2549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튜토리얼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최시온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최시온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2020--11-15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2020-11-18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2020-11-15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4046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성심 캠프장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0569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ㄴ메인퀘스트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33925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서브퀘스트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7781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마기를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머금은 논산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35366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ㄴ일일퀘스트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74664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메인퀘스트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5918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서브퀘스트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조승희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4626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공격 스킬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일반 공격 시스템 기획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888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연섬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7329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버프 스킬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방어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스킬 시스템 기획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2670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버프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윤도균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김현철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2020-11-20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2020-11-21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2020-11-22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02511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컨텐츠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상점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장비 생산 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구매</a:t>
                      </a:r>
                      <a:r>
                        <a:rPr lang="en-US" altLang="ko-KR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판매 기획서 제작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96313"/>
                  </a:ext>
                </a:extLst>
              </a:tr>
              <a:tr h="490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</a:t>
                      </a:r>
                    </a:p>
                  </a:txBody>
                  <a:tcPr marL="2231" marR="2231" marT="223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유료화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헌터</a:t>
                      </a:r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랭크 기획서 제작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2231" marR="2231" marT="223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046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77245D-3B0C-4867-8B99-3A18AA220290}"/>
              </a:ext>
            </a:extLst>
          </p:cNvPr>
          <p:cNvSpPr txBox="1"/>
          <p:nvPr/>
        </p:nvSpPr>
        <p:spPr>
          <a:xfrm>
            <a:off x="5024761" y="1941036"/>
            <a:ext cx="5974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~ 2020.11.20</a:t>
            </a:r>
            <a:r>
              <a:rPr lang="en-US" altLang="ko-KR" dirty="0"/>
              <a:t> :</a:t>
            </a:r>
          </a:p>
          <a:p>
            <a:r>
              <a:rPr lang="ko-KR" altLang="en-US" dirty="0"/>
              <a:t>구현 전 단계 전체 업무 중 </a:t>
            </a:r>
            <a:r>
              <a:rPr lang="en-US" altLang="ko-KR" dirty="0"/>
              <a:t>15</a:t>
            </a:r>
            <a:r>
              <a:rPr lang="ko-KR" altLang="en-US" dirty="0"/>
              <a:t>개 업무 진행 완료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~ 2020.11.21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구현 전 단계 전체 업무 중 </a:t>
            </a:r>
            <a:r>
              <a:rPr lang="en-US" altLang="ko-KR" dirty="0"/>
              <a:t>17</a:t>
            </a:r>
            <a:r>
              <a:rPr lang="ko-KR" altLang="en-US" dirty="0"/>
              <a:t>개 업무 배정</a:t>
            </a:r>
            <a:endParaRPr lang="en-US" altLang="ko-KR" dirty="0"/>
          </a:p>
          <a:p>
            <a:r>
              <a:rPr lang="ko-KR" altLang="en-US" dirty="0"/>
              <a:t>구현 전 단계 전체 업무 중 </a:t>
            </a:r>
            <a:r>
              <a:rPr lang="en-US" altLang="ko-KR" dirty="0"/>
              <a:t>17</a:t>
            </a:r>
            <a:r>
              <a:rPr lang="ko-KR" altLang="en-US" dirty="0"/>
              <a:t>개 업무 진행 완료</a:t>
            </a:r>
            <a:r>
              <a:rPr lang="en-US" altLang="ko-KR" dirty="0"/>
              <a:t>(100%)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~ 2020.11.22</a:t>
            </a:r>
            <a:r>
              <a:rPr lang="en-US" altLang="ko-KR" dirty="0"/>
              <a:t> : </a:t>
            </a:r>
          </a:p>
          <a:p>
            <a:r>
              <a:rPr lang="ko-KR" altLang="en-US" dirty="0"/>
              <a:t>구현 전 단계 전체 업무 중 </a:t>
            </a:r>
            <a:r>
              <a:rPr lang="en-US" altLang="ko-KR" dirty="0"/>
              <a:t>18</a:t>
            </a:r>
            <a:r>
              <a:rPr lang="ko-KR" altLang="en-US" dirty="0"/>
              <a:t>개 업무 배정</a:t>
            </a:r>
            <a:endParaRPr lang="en-US" altLang="ko-KR" dirty="0"/>
          </a:p>
          <a:p>
            <a:r>
              <a:rPr lang="ko-KR" altLang="en-US" dirty="0"/>
              <a:t>구현 전 단계 전체 업무 중 </a:t>
            </a:r>
            <a:r>
              <a:rPr lang="en-US" altLang="ko-KR" dirty="0"/>
              <a:t>10</a:t>
            </a:r>
            <a:r>
              <a:rPr lang="ko-KR" altLang="en-US" dirty="0"/>
              <a:t>개 업무 진행 완료</a:t>
            </a:r>
            <a:r>
              <a:rPr lang="en-US" altLang="ko-KR" dirty="0"/>
              <a:t>(55.6%)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1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2594</Words>
  <Application>Microsoft Office PowerPoint</Application>
  <PresentationFormat>와이드스크린</PresentationFormat>
  <Paragraphs>1487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맑은 고딕</vt:lpstr>
      <vt:lpstr>Arial</vt:lpstr>
      <vt:lpstr>Calibri</vt:lpstr>
      <vt:lpstr>Office 테마</vt:lpstr>
      <vt:lpstr>(2020.11.23) WAY : Weapon And You 프로젝트 오전 보고</vt:lpstr>
      <vt:lpstr>목차</vt:lpstr>
      <vt:lpstr>1. 금일 주요 할 일</vt:lpstr>
      <vt:lpstr>전일 딜레이 된 작업 진행</vt:lpstr>
      <vt:lpstr>구현 단계 업무 배정, 작업 진행 예정사항</vt:lpstr>
      <vt:lpstr>2. 팀 이슈</vt:lpstr>
      <vt:lpstr>팀 이슈</vt:lpstr>
      <vt:lpstr>3. 이전일 공정률, 금일 달성 목표 공정률</vt:lpstr>
      <vt:lpstr>간트차트(구현 전 단계 작업 진행률)</vt:lpstr>
      <vt:lpstr>간트차트를 기준, 현재 공정률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kag_8</dc:creator>
  <cp:lastModifiedBy>kag_8</cp:lastModifiedBy>
  <cp:revision>47</cp:revision>
  <dcterms:created xsi:type="dcterms:W3CDTF">2020-11-22T23:37:43Z</dcterms:created>
  <dcterms:modified xsi:type="dcterms:W3CDTF">2020-11-23T00:38:49Z</dcterms:modified>
</cp:coreProperties>
</file>