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3E"/>
    <a:srgbClr val="CCFFCC"/>
    <a:srgbClr val="FFFFCC"/>
    <a:srgbClr val="3366FF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1547" autoAdjust="0"/>
  </p:normalViewPr>
  <p:slideViewPr>
    <p:cSldViewPr>
      <p:cViewPr varScale="1">
        <p:scale>
          <a:sx n="79" d="100"/>
          <a:sy n="79" d="100"/>
        </p:scale>
        <p:origin x="16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B6CE66D9-A415-4612-9E3C-AAA46EFC44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DE21B41E-C33C-41FA-9DCF-4C485AB111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5DB7AE4-0247-4719-8D3D-8F9EC57A15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7210736-D340-4BF0-9A0E-0F54D07E62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61848277-F604-4527-9E41-E47AC69423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DC4F99CB-F4B3-4FDB-982F-DFA31A104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D24FBF-3815-44B0-847C-826ABE316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8FB8A08-D85F-4CDD-A732-199CD095D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D30987-470A-4E1C-A5F5-8043550344F6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2A10C3C-382D-41C5-8D21-A6558F157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F46EAF7-27A6-45E1-9063-F645000E7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7C12B4F7-A800-42DC-9FDC-273A54383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BAF5627-D135-4887-AA6B-105225260B5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5271527-88E1-4D7D-9843-26A3BE7434A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pic>
        <p:nvPicPr>
          <p:cNvPr id="7" name="Picture 10" descr="tower">
            <a:extLst>
              <a:ext uri="{FF2B5EF4-FFF2-40B4-BE49-F238E27FC236}">
                <a16:creationId xmlns:a16="http://schemas.microsoft.com/office/drawing/2014/main" id="{7B9A667A-1433-4AA9-BBC0-0435906B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>
            <a:extLst>
              <a:ext uri="{FF2B5EF4-FFF2-40B4-BE49-F238E27FC236}">
                <a16:creationId xmlns:a16="http://schemas.microsoft.com/office/drawing/2014/main" id="{B461CF3D-ECAA-43EF-9106-DB385266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CD26CBB-8B96-4281-9C78-BAB311D2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0A207A04-95CA-4253-BC4E-7686DD025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4F884A3-BAFD-4C05-8655-541D97268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0427B-582D-40D4-99FB-060AD8D13C1D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2516A17-E3A8-4FDF-850E-204D22B893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03E4C74-4FB4-4733-9E69-77DDFB453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3C1D1-3BAB-4450-BBDB-2949188E74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07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403BCE9-8EB6-4394-ADA0-5FAC53871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224B3-2A98-4F08-BCE6-5891DF381970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768535-5F60-4BF3-8A37-B3E122C60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646293F-0E0B-4219-AF7F-317ED352B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CE745-C60E-4858-8CF4-A1E902A01F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45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0C8E3D9-ACB4-45C7-ADB8-CBCB69E740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9212F-7DA4-4A58-9B3D-26077FCB6DCB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3B91F27-5421-46B0-9CBC-68F8E75A27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5346D23-84E6-4275-9914-90AF8DE30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F5BB0-0467-4AED-AD29-6CC3C2F4C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03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2C77A5-E1D7-4E32-81A7-64987FFE8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5495-2FCB-4973-8A85-56AA8D9C36AC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2BFDAA9-846C-4AFA-8E01-09D84FFBC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FF35C21-7668-4E5C-A9CD-856A971E7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D9A9D-601E-42DB-93CE-FA5F2F798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41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536675-B1CE-4CC9-87E2-102A11740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82EE-9BEE-401D-8DBD-04C4BDCF53E4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438323E-1F69-478E-9F09-54E301C31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B7C5661-9FA9-463C-A00F-7F4620F91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5146-7E8D-47D9-A1DD-76FC3900E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01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B8924D4-176C-4726-8841-DB0976383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2ACEA-3E78-4D9F-9C42-B023B44E7E97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377ADCE-36BF-43EA-919B-92F1095D3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C5C56AC-8D5E-48A6-A8B0-D57ECE865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ECFAC-84E3-4546-8A13-F543B66CC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8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DC2492-F8C4-4936-A109-AF1F8C30C7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4FABA-BDB1-4705-9BFF-6B3296F19CF8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E6ED69E-07C2-45E8-B58B-AC7DB3195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578EB43-37FC-4638-81D0-4945F789A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71E5A-48A0-4A67-94C4-E6868D95C7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26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B9D6E73-9C4E-435D-89F3-2D2F393BCF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54C61-D029-4490-9A3C-83F939E5C8FD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3D2683-31F6-48F4-A421-2BEBBE4FB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A11C137-804C-4B23-B3A3-F06358AB5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D98B-7B75-4AD2-BC48-3617D1558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10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F33255F-E3B0-45E5-88D9-857BD1C8E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87DDB-9963-4D88-B816-E66AB5E9E505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F561C23-AB64-4CB9-8A58-342E7CD673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A8C4266-A42C-42A2-A809-44D6357D2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5E5AE-C2B9-4F28-8D12-E792DCEDE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04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D9E9EB0-5920-4205-9A0D-5E7CC7973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A48A-4A5E-45D3-8FC7-74C78CBE493D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F8B60F-4A23-406D-AA83-A2564932D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09466C4-57D8-47B4-B598-39A33C6B9E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2288-F948-48B2-81A9-CB0BDBE68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4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6D61E59-1C9D-46AA-818E-B0C9BE1241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4AE60-6E1A-4572-B56D-6242F34CAC78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D9E217A-7F95-4657-A8B5-7C5EA414ED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FAC2930-FD64-4848-9CF9-EC21BC0B4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69FD-A2C3-4270-A90F-A41EEB0DD5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4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B2E519-ABFD-4AF9-A674-300CCDD7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A3C24A-373B-42CA-AF57-366AFAA1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225545-B0FB-4334-B78E-BA4CD83D2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560978-A7B8-4004-B7DD-EF77D79BC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>
            <a:extLst>
              <a:ext uri="{FF2B5EF4-FFF2-40B4-BE49-F238E27FC236}">
                <a16:creationId xmlns:a16="http://schemas.microsoft.com/office/drawing/2014/main" id="{380EAE63-1D30-4135-88C7-4F97CEEA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:a16="http://schemas.microsoft.com/office/drawing/2014/main" id="{5D9A3530-2803-4F5C-B5F0-31AD2701CE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5F3DB8C5-9303-41E5-9666-8CC8363267B1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B63930AA-001F-4FBE-AA19-C1C22099E5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319AD74D-D67C-4F52-9E2E-D1DA3EF36F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09612C-CBAC-4BAF-8141-D52371676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1D3D1F8-A623-4791-A01A-058CC75A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>
            <a:extLst>
              <a:ext uri="{FF2B5EF4-FFF2-40B4-BE49-F238E27FC236}">
                <a16:creationId xmlns:a16="http://schemas.microsoft.com/office/drawing/2014/main" id="{3BED3D69-6449-4414-90AD-B85E7D41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zhihu.com/question/319949451/answer/80698150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uanlan.zhihu.com/p/2476705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link.zhihu.com/?target=https://arxiv.org/abs/1511.0643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uanlan.zhihu.com/p/2476705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C6F63-4C49-4819-82DC-970BDF8A76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42AD8C-C43F-4369-8E3C-F8CA81F8094F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CD36580E-A557-4790-B34F-C21EF1044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502F51-6D2B-453E-BDDB-D208E36E4A3E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2F309F-84D1-475E-92D4-48FE4D016E04}"/>
              </a:ext>
            </a:extLst>
          </p:cNvPr>
          <p:cNvSpPr/>
          <p:nvPr/>
        </p:nvSpPr>
        <p:spPr>
          <a:xfrm>
            <a:off x="1043608" y="315533"/>
            <a:ext cx="4394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（生成对抗网络）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CCA5AF-35EC-4C64-BC0E-A65BAD12871D}"/>
              </a:ext>
            </a:extLst>
          </p:cNvPr>
          <p:cNvSpPr/>
          <p:nvPr/>
        </p:nvSpPr>
        <p:spPr>
          <a:xfrm>
            <a:off x="2257713" y="1701102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</a:t>
            </a:r>
            <a:r>
              <a:rPr lang="en-US" altLang="zh-CN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5D744C-F7D3-43F2-8FA2-1C2ECFCC8191}"/>
              </a:ext>
            </a:extLst>
          </p:cNvPr>
          <p:cNvSpPr/>
          <p:nvPr/>
        </p:nvSpPr>
        <p:spPr>
          <a:xfrm>
            <a:off x="1949936" y="2347433"/>
            <a:ext cx="524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Generative     Against       Network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C921B4-ADF5-45D1-8876-9D9867CFB070}"/>
              </a:ext>
            </a:extLst>
          </p:cNvPr>
          <p:cNvSpPr txBox="1"/>
          <p:nvPr/>
        </p:nvSpPr>
        <p:spPr>
          <a:xfrm>
            <a:off x="795910" y="3132484"/>
            <a:ext cx="2088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GAN</a:t>
            </a:r>
            <a:r>
              <a:rPr lang="zh-CN" altLang="en-US" dirty="0"/>
              <a:t>常用于生成特定数据的场景，如生成特定图片或补充训练集样本等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6DBC7CC-0EE9-4F6E-BAD0-9E4C70A9CB83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V="1">
            <a:off x="1840212" y="2809098"/>
            <a:ext cx="756270" cy="32338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B463D8-3753-48C7-8CDB-A40F3524A6A0}"/>
              </a:ext>
            </a:extLst>
          </p:cNvPr>
          <p:cNvSpPr txBox="1"/>
          <p:nvPr/>
        </p:nvSpPr>
        <p:spPr>
          <a:xfrm>
            <a:off x="3422130" y="3132484"/>
            <a:ext cx="2299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一个</a:t>
            </a:r>
            <a:r>
              <a:rPr lang="en-US" altLang="zh-CN" dirty="0"/>
              <a:t>GAN</a:t>
            </a:r>
            <a:r>
              <a:rPr lang="zh-CN" altLang="en-US" dirty="0"/>
              <a:t>里包括</a:t>
            </a:r>
            <a:r>
              <a:rPr lang="zh-CN" altLang="en-US" sz="2400" dirty="0">
                <a:highlight>
                  <a:srgbClr val="FFFF00"/>
                </a:highligh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两个</a:t>
            </a:r>
            <a:r>
              <a:rPr lang="zh-CN" altLang="en-US" dirty="0"/>
              <a:t>网络，一个生成网络一个判断网络，二者相互博弈，共同进步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1A1D2F3-D0E2-4FD3-9DEB-DB2B09352B7B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 bwMode="auto">
          <a:xfrm flipV="1">
            <a:off x="4572000" y="2809098"/>
            <a:ext cx="0" cy="32338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50209CC-EE44-4C46-BD86-9C2A83B60410}"/>
              </a:ext>
            </a:extLst>
          </p:cNvPr>
          <p:cNvSpPr txBox="1"/>
          <p:nvPr/>
        </p:nvSpPr>
        <p:spPr>
          <a:xfrm>
            <a:off x="6259486" y="3132484"/>
            <a:ext cx="180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GAN</a:t>
            </a:r>
            <a:r>
              <a:rPr lang="zh-CN" altLang="en-US" dirty="0"/>
              <a:t>是一种神经网络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4343B8-14D8-4184-91B5-66268A7C0962}"/>
              </a:ext>
            </a:extLst>
          </p:cNvPr>
          <p:cNvSpPr/>
          <p:nvPr/>
        </p:nvSpPr>
        <p:spPr>
          <a:xfrm>
            <a:off x="323528" y="1230801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CN" altLang="en-US" sz="2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BC2BC3-D9BC-4994-BFA3-F941AD2671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08894" y="2740283"/>
            <a:ext cx="686104" cy="39220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1BEAA1F-07A9-4F5C-8ED5-6264E4566B95}"/>
              </a:ext>
            </a:extLst>
          </p:cNvPr>
          <p:cNvSpPr/>
          <p:nvPr/>
        </p:nvSpPr>
        <p:spPr>
          <a:xfrm>
            <a:off x="1822422" y="4785643"/>
            <a:ext cx="54791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4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是一种无监督的学习方式</a:t>
            </a:r>
            <a:endParaRPr lang="en-US" altLang="zh-CN" sz="2400" dirty="0">
              <a:ln w="12700" cmpd="sng">
                <a:solidFill>
                  <a:schemeClr val="accent4"/>
                </a:solidFill>
                <a:prstDash val="solid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开山之作：</a:t>
            </a:r>
            <a:r>
              <a:rPr lang="en-US" altLang="zh-CN" sz="20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Generative Adversarial Networks</a:t>
            </a:r>
          </a:p>
          <a:p>
            <a:pPr algn="ctr"/>
            <a:r>
              <a:rPr lang="zh-CN" altLang="en-US" sz="20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zh-CN" altLang="en-US" sz="20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https://arxiv.org/abs/1406.2661</a:t>
            </a:r>
            <a:r>
              <a:rPr lang="en-US" altLang="zh-CN" sz="20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AF7BB-4321-4DCC-AD64-CCD168A51C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FAA6BF-FC65-42B7-B3DA-EEABD2231966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06FE6B1D-F8FC-458A-AC84-558C9D07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383B7E-57F4-417A-801D-2B3746456F63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BF730C-BDB9-4211-8657-9D66CD3B550F}"/>
              </a:ext>
            </a:extLst>
          </p:cNvPr>
          <p:cNvSpPr/>
          <p:nvPr/>
        </p:nvSpPr>
        <p:spPr>
          <a:xfrm>
            <a:off x="323528" y="1230801"/>
            <a:ext cx="279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能做什么？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0A6547-8187-4BA0-8868-504B3231E150}"/>
              </a:ext>
            </a:extLst>
          </p:cNvPr>
          <p:cNvSpPr/>
          <p:nvPr/>
        </p:nvSpPr>
        <p:spPr>
          <a:xfrm>
            <a:off x="1043608" y="315533"/>
            <a:ext cx="4394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（生成对抗网络）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3568B0-8980-4B61-93B6-5309F1BD0044}"/>
              </a:ext>
            </a:extLst>
          </p:cNvPr>
          <p:cNvSpPr/>
          <p:nvPr/>
        </p:nvSpPr>
        <p:spPr>
          <a:xfrm>
            <a:off x="1403292" y="1652922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en-US" altLang="zh-CN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A66CA0-AC7B-4EB9-B8F1-42ED9E436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2746" y="2223619"/>
            <a:ext cx="756270" cy="32338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5BA901-73F0-479B-99DC-DABB00A71C82}"/>
              </a:ext>
            </a:extLst>
          </p:cNvPr>
          <p:cNvSpPr txBox="1"/>
          <p:nvPr/>
        </p:nvSpPr>
        <p:spPr>
          <a:xfrm>
            <a:off x="2555776" y="2584571"/>
            <a:ext cx="2349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进行其他神经网络训练时，在原始数据不足的情况下扩充数据集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生成超采样的图片如提高分辨率等</a:t>
            </a:r>
            <a:r>
              <a:rPr lang="en-US" altLang="zh-CN" b="1" dirty="0" err="1"/>
              <a:t>SRResNet</a:t>
            </a:r>
            <a:r>
              <a:rPr lang="zh-CN" altLang="en-US" dirty="0"/>
              <a:t>，</a:t>
            </a:r>
            <a:r>
              <a:rPr lang="en-US" altLang="zh-CN" b="1" dirty="0"/>
              <a:t>SRGAN</a:t>
            </a:r>
            <a:r>
              <a:rPr lang="zh-CN" altLang="en-US" dirty="0"/>
              <a:t>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图像修复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2BF517-210C-4E9C-838E-9517B988EC19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3730583" y="2215241"/>
            <a:ext cx="0" cy="36933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74519CA-8B18-42DF-933E-97D870D21E16}"/>
              </a:ext>
            </a:extLst>
          </p:cNvPr>
          <p:cNvSpPr txBox="1"/>
          <p:nvPr/>
        </p:nvSpPr>
        <p:spPr>
          <a:xfrm>
            <a:off x="4861523" y="2561184"/>
            <a:ext cx="2125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文字到图片：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b="1" dirty="0" err="1"/>
              <a:t>StackGAN</a:t>
            </a:r>
            <a:r>
              <a:rPr lang="en-US" altLang="zh-CN" dirty="0"/>
              <a:t> 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卫星图到地图：</a:t>
            </a:r>
            <a:r>
              <a:rPr lang="en-US" altLang="zh-CN" b="1" dirty="0"/>
              <a:t>PIX2PIx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照片变油画：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b="1" dirty="0" err="1"/>
              <a:t>CycleGAN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CF115D-E76B-4D9D-A49E-1281A2CFA9F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01450" y="2198144"/>
            <a:ext cx="1" cy="37061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FD80A7E-9312-4DC8-8B3B-454E65E8593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24329" y="2132969"/>
            <a:ext cx="504055" cy="41403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8957EFD-E651-4CF1-83B1-A40313888DB1}"/>
              </a:ext>
            </a:extLst>
          </p:cNvPr>
          <p:cNvSpPr txBox="1"/>
          <p:nvPr/>
        </p:nvSpPr>
        <p:spPr>
          <a:xfrm>
            <a:off x="184229" y="2588236"/>
            <a:ext cx="2349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人脸生成：如</a:t>
            </a:r>
            <a:r>
              <a:rPr lang="en-US" altLang="zh-CN" b="1" dirty="0" err="1"/>
              <a:t>DeepFake</a:t>
            </a:r>
            <a:r>
              <a:rPr lang="zh-CN" altLang="en-US" dirty="0"/>
              <a:t>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音乐生成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……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BFA1FB-7AD4-4180-91C1-F48B9FE7A957}"/>
              </a:ext>
            </a:extLst>
          </p:cNvPr>
          <p:cNvSpPr txBox="1"/>
          <p:nvPr/>
        </p:nvSpPr>
        <p:spPr>
          <a:xfrm>
            <a:off x="6601549" y="2568757"/>
            <a:ext cx="2349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学习联合分配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在没有标签或配对的情况下学习跨域关系：</a:t>
            </a:r>
            <a:r>
              <a:rPr lang="en-US" altLang="zh-CN" dirty="0"/>
              <a:t> </a:t>
            </a:r>
            <a:r>
              <a:rPr lang="en-US" altLang="zh-CN" b="1" dirty="0" err="1"/>
              <a:t>DiscoGAN</a:t>
            </a:r>
            <a:r>
              <a:rPr lang="zh-CN" altLang="en-US" dirty="0"/>
              <a:t>（能用于个性化推荐场景）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F6EB79-634E-4D5F-9C51-192081C15751}"/>
              </a:ext>
            </a:extLst>
          </p:cNvPr>
          <p:cNvSpPr txBox="1"/>
          <p:nvPr/>
        </p:nvSpPr>
        <p:spPr>
          <a:xfrm>
            <a:off x="2848614" y="6073551"/>
            <a:ext cx="629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参考资料：</a:t>
            </a:r>
            <a:r>
              <a:rPr lang="en-US" altLang="zh-CN" sz="1400" dirty="0">
                <a:hlinkClick r:id="rId2"/>
              </a:rPr>
              <a:t>https://www.zhihu.com/question/319949451/answer/806981502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A94B5E4-9990-4A60-A948-83F51624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0" y="4142973"/>
            <a:ext cx="1513471" cy="1524744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52F27B65-D034-45D7-B81A-9CB7C6FD92E4}"/>
              </a:ext>
            </a:extLst>
          </p:cNvPr>
          <p:cNvSpPr/>
          <p:nvPr/>
        </p:nvSpPr>
        <p:spPr>
          <a:xfrm>
            <a:off x="-31781" y="5667717"/>
            <a:ext cx="771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“This </a:t>
            </a:r>
            <a:r>
              <a:rPr lang="en-US" altLang="zh-CN" dirty="0" err="1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Waifu</a:t>
            </a:r>
            <a:r>
              <a:rPr lang="en-US" altLang="zh-CN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 Does Not Exist”</a:t>
            </a:r>
            <a:r>
              <a:rPr lang="zh-CN" altLang="en-US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项目：利用</a:t>
            </a:r>
            <a:r>
              <a:rPr lang="en-US" altLang="zh-CN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生成一个二次元女性形象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4E06C7-4C40-401B-8461-3EA1C9CF71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59372B-9557-4290-AA2C-63DFC20D9362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7171" name="灯片编号占位符 2">
            <a:extLst>
              <a:ext uri="{FF2B5EF4-FFF2-40B4-BE49-F238E27FC236}">
                <a16:creationId xmlns:a16="http://schemas.microsoft.com/office/drawing/2014/main" id="{1D21D3A0-B58C-4F20-9C83-356930B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8F02CF-0704-4E52-97CF-65E2AC3324AF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6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D8031A-E68D-483A-AA51-027BE76347EB}"/>
              </a:ext>
            </a:extLst>
          </p:cNvPr>
          <p:cNvSpPr/>
          <p:nvPr/>
        </p:nvSpPr>
        <p:spPr>
          <a:xfrm>
            <a:off x="1043608" y="315533"/>
            <a:ext cx="4394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（生成对抗网络）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D0E04-CB5A-4171-9B27-6C882035544B}"/>
              </a:ext>
            </a:extLst>
          </p:cNvPr>
          <p:cNvSpPr/>
          <p:nvPr/>
        </p:nvSpPr>
        <p:spPr>
          <a:xfrm>
            <a:off x="323528" y="1230801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原理简介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AD10CD-A327-401B-A132-B67A3399E340}"/>
              </a:ext>
            </a:extLst>
          </p:cNvPr>
          <p:cNvSpPr/>
          <p:nvPr/>
        </p:nvSpPr>
        <p:spPr>
          <a:xfrm>
            <a:off x="319730" y="1744776"/>
            <a:ext cx="7911140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首先构建</a:t>
            </a:r>
            <a:r>
              <a:rPr lang="it-IT" altLang="zh-CN" b="0" i="0" dirty="0">
                <a:solidFill>
                  <a:srgbClr val="121212"/>
                </a:solidFill>
                <a:effectLst/>
                <a:latin typeface="-apple-system"/>
              </a:rPr>
              <a:t>G</a:t>
            </a:r>
            <a:r>
              <a:rPr lang="zh-CN" altLang="it-IT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it-IT" altLang="zh-CN" b="0" i="0" dirty="0">
                <a:solidFill>
                  <a:srgbClr val="121212"/>
                </a:solidFill>
                <a:effectLst/>
                <a:latin typeface="-apple-system"/>
              </a:rPr>
              <a:t>Generator</a:t>
            </a:r>
            <a:r>
              <a:rPr lang="zh-CN" altLang="it-IT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（生成网络）</a:t>
            </a:r>
            <a:r>
              <a:rPr lang="zh-CN" altLang="it-IT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it-IT" altLang="zh-CN" b="0" i="0" dirty="0">
                <a:solidFill>
                  <a:srgbClr val="121212"/>
                </a:solidFill>
                <a:effectLst/>
                <a:latin typeface="-apple-system"/>
              </a:rPr>
              <a:t>D</a:t>
            </a:r>
            <a:r>
              <a:rPr lang="zh-CN" altLang="it-IT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it-IT" altLang="zh-CN" b="0" i="0" dirty="0">
                <a:solidFill>
                  <a:srgbClr val="121212"/>
                </a:solidFill>
                <a:effectLst/>
                <a:latin typeface="-apple-system"/>
              </a:rPr>
              <a:t>Discriminator</a:t>
            </a:r>
            <a:r>
              <a:rPr lang="zh-CN" altLang="it-IT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（判别网络）；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是一个生成数据项的神经网络。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/>
              <a:t>它接收一个随机的噪声</a:t>
            </a:r>
            <a:r>
              <a:rPr lang="en-US" altLang="zh-CN" dirty="0"/>
              <a:t>z</a:t>
            </a:r>
            <a:r>
              <a:rPr lang="zh-CN" altLang="en-US" dirty="0"/>
              <a:t>，通过这个噪声生成数据项，记做</a:t>
            </a:r>
            <a:r>
              <a:rPr lang="en-US" altLang="zh-CN" dirty="0"/>
              <a:t>G(z)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是一个判别网络，判别一个数据项是否来自生成神经网络。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/>
              <a:t>它的输入参数是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代表一个数据项，输出</a:t>
            </a:r>
            <a:r>
              <a:rPr lang="en-US" altLang="zh-CN" dirty="0"/>
              <a:t>x</a:t>
            </a:r>
            <a:r>
              <a:rPr lang="zh-CN" altLang="en-US" dirty="0"/>
              <a:t>为真实数据项的概率</a:t>
            </a:r>
            <a:r>
              <a:rPr lang="en-US" altLang="zh-CN" dirty="0"/>
              <a:t>D(x)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241105-6A7E-491B-AAD6-866C66E93F3B}"/>
              </a:ext>
            </a:extLst>
          </p:cNvPr>
          <p:cNvSpPr/>
          <p:nvPr/>
        </p:nvSpPr>
        <p:spPr>
          <a:xfrm>
            <a:off x="325076" y="3632574"/>
            <a:ext cx="8499194" cy="2099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的目的就是尽可能生成以假乱真的数据项欺骗</a:t>
            </a:r>
            <a:r>
              <a:rPr lang="en-US" altLang="zh-CN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n w="12700" cmpd="sng">
                <a:noFill/>
                <a:prstDash val="solid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的目的就是尽可能识破</a:t>
            </a:r>
            <a:r>
              <a:rPr lang="en-US" altLang="zh-CN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n w="12700" cmpd="sng">
                <a:noFill/>
                <a:prstDash val="solid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这是一个</a:t>
            </a:r>
            <a:r>
              <a:rPr lang="zh-CN" altLang="en-US" sz="2400" dirty="0">
                <a:ln w="12700" cmpd="sng">
                  <a:solidFill>
                    <a:schemeClr val="accent4"/>
                  </a:solidFill>
                  <a:prstDash val="solid"/>
                </a:ln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动态博弈</a:t>
            </a:r>
            <a:r>
              <a:rPr lang="zh-CN" altLang="en-US" sz="24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的过程！</a:t>
            </a:r>
            <a:endParaRPr lang="en-US" altLang="zh-CN" sz="2400" dirty="0">
              <a:ln w="12700" cmpd="sng">
                <a:solidFill>
                  <a:schemeClr val="accent4"/>
                </a:solidFill>
                <a:prstDash val="solid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等到二者不分伯仲 </a:t>
            </a:r>
            <a:r>
              <a:rPr lang="en-US" altLang="zh-CN" sz="26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(D(G(z)) = 0.5)</a:t>
            </a:r>
            <a:r>
              <a:rPr lang="zh-CN" altLang="en-US" sz="26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时，网络达到理想效果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29768-576C-414C-B70F-19D45EF659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59372B-9557-4290-AA2C-63DFC20D9362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3F2BC309-C606-43AE-8342-629F0593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181C5-BD96-465E-AB70-69183FCD48F9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6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EC3BE1-A415-4C1A-9129-C54712A09F9F}"/>
              </a:ext>
            </a:extLst>
          </p:cNvPr>
          <p:cNvSpPr/>
          <p:nvPr/>
        </p:nvSpPr>
        <p:spPr>
          <a:xfrm>
            <a:off x="1043608" y="315533"/>
            <a:ext cx="4394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（生成对抗网络）</a:t>
            </a:r>
          </a:p>
        </p:txBody>
      </p:sp>
      <p:pic>
        <p:nvPicPr>
          <p:cNvPr id="8197" name="Picture 5" descr="preview">
            <a:extLst>
              <a:ext uri="{FF2B5EF4-FFF2-40B4-BE49-F238E27FC236}">
                <a16:creationId xmlns:a16="http://schemas.microsoft.com/office/drawing/2014/main" id="{B9AEBE8D-4DE6-4E2B-A94E-367565587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281888"/>
            <a:ext cx="7286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preview">
            <a:extLst>
              <a:ext uri="{FF2B5EF4-FFF2-40B4-BE49-F238E27FC236}">
                <a16:creationId xmlns:a16="http://schemas.microsoft.com/office/drawing/2014/main" id="{E1C5FE94-F7D2-4EDA-9C4C-DFA7AEF45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/>
          <a:stretch/>
        </p:blipFill>
        <p:spPr bwMode="auto">
          <a:xfrm>
            <a:off x="3620821" y="1899902"/>
            <a:ext cx="5328592" cy="364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7C00FD-0611-448E-960A-1295E7DFD48C}"/>
              </a:ext>
            </a:extLst>
          </p:cNvPr>
          <p:cNvSpPr txBox="1"/>
          <p:nvPr/>
        </p:nvSpPr>
        <p:spPr>
          <a:xfrm>
            <a:off x="251520" y="1986738"/>
            <a:ext cx="36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Step1</a:t>
            </a:r>
            <a:r>
              <a:rPr lang="zh-CN" altLang="en-US" sz="2000" b="1" dirty="0"/>
              <a:t>：</a:t>
            </a:r>
            <a:r>
              <a:rPr lang="zh-CN" altLang="en-US" dirty="0"/>
              <a:t>训练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r>
              <a:rPr lang="en-US" altLang="zh-CN" dirty="0"/>
              <a:t>D</a:t>
            </a:r>
            <a:r>
              <a:rPr lang="zh-CN" altLang="en-US" dirty="0"/>
              <a:t>希望</a:t>
            </a:r>
            <a:r>
              <a:rPr lang="en-US" altLang="zh-CN" dirty="0"/>
              <a:t>V(G, D)</a:t>
            </a:r>
            <a:r>
              <a:rPr lang="zh-CN" altLang="en-US" dirty="0"/>
              <a:t>越大越好，所以是加上梯度</a:t>
            </a:r>
            <a:r>
              <a:rPr lang="en-US" altLang="zh-CN" dirty="0"/>
              <a:t>(ascending)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2000" b="1" dirty="0"/>
              <a:t>Step2</a:t>
            </a:r>
            <a:r>
              <a:rPr lang="zh-CN" altLang="en-US" sz="2000" b="1" dirty="0"/>
              <a:t>：</a:t>
            </a:r>
            <a:r>
              <a:rPr lang="zh-CN" altLang="en-US" dirty="0"/>
              <a:t>训练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  <a:r>
              <a:rPr lang="en-US" altLang="zh-CN" dirty="0"/>
              <a:t>G</a:t>
            </a:r>
            <a:r>
              <a:rPr lang="zh-CN" altLang="en-US" dirty="0"/>
              <a:t>希望</a:t>
            </a:r>
            <a:r>
              <a:rPr lang="en-US" altLang="zh-CN" dirty="0"/>
              <a:t>V(G, D)</a:t>
            </a:r>
            <a:r>
              <a:rPr lang="zh-CN" altLang="en-US" dirty="0"/>
              <a:t>越小越好，所以是减去梯度</a:t>
            </a:r>
            <a:r>
              <a:rPr lang="en-US" altLang="zh-CN" dirty="0"/>
              <a:t>(descending)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整个训练过程交替进行上述的过程，直到</a:t>
            </a:r>
            <a:r>
              <a:rPr lang="en-US" altLang="zh-CN" sz="18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(D(G(z)) = 0.5) </a:t>
            </a:r>
            <a:r>
              <a:rPr lang="zh-CN" altLang="en-US" dirty="0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6F5529-AD85-451A-BB49-232CA7142EC3}"/>
              </a:ext>
            </a:extLst>
          </p:cNvPr>
          <p:cNvSpPr txBox="1"/>
          <p:nvPr/>
        </p:nvSpPr>
        <p:spPr>
          <a:xfrm>
            <a:off x="2848614" y="6073551"/>
            <a:ext cx="629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参考资料：</a:t>
            </a:r>
            <a:r>
              <a:rPr lang="en-US" altLang="zh-CN" sz="1400" dirty="0">
                <a:hlinkClick r:id="rId4"/>
              </a:rPr>
              <a:t>https://zhuanlan.zhihu.com/p/24767059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3FACDD-5634-4444-9ECB-610DDA3691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59372B-9557-4290-AA2C-63DFC20D9362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10243" name="灯片编号占位符 2">
            <a:extLst>
              <a:ext uri="{FF2B5EF4-FFF2-40B4-BE49-F238E27FC236}">
                <a16:creationId xmlns:a16="http://schemas.microsoft.com/office/drawing/2014/main" id="{F43FBDB6-4AF1-43E8-B5B2-9BBC9886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39C21-F6EE-4446-98CB-C97D06927056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6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11D456-C9B8-4BF6-B1E6-CD1672F5AA68}"/>
              </a:ext>
            </a:extLst>
          </p:cNvPr>
          <p:cNvSpPr/>
          <p:nvPr/>
        </p:nvSpPr>
        <p:spPr>
          <a:xfrm>
            <a:off x="1043608" y="315533"/>
            <a:ext cx="4394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（生成对抗网络）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AD76BA-45DD-42DF-8283-AD28E56C8BEC}"/>
              </a:ext>
            </a:extLst>
          </p:cNvPr>
          <p:cNvSpPr/>
          <p:nvPr/>
        </p:nvSpPr>
        <p:spPr>
          <a:xfrm>
            <a:off x="323528" y="1230801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相关细节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CED21F-E1E1-4D0C-8642-EA23B510DEE0}"/>
              </a:ext>
            </a:extLst>
          </p:cNvPr>
          <p:cNvSpPr/>
          <p:nvPr/>
        </p:nvSpPr>
        <p:spPr>
          <a:xfrm>
            <a:off x="354377" y="1754021"/>
            <a:ext cx="84969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网络简单生成与训练集种样本差不多的新样本导致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无法区分：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让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计算样本相似度并传入下一层，以对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的此种行为做惩罚，以迫使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生成更丰富的样本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网络过于强势导致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网络中参数梯度过大，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无法收敛：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进行单侧标签平滑，调低训练样本的概率目标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9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B71FD-0CE3-462A-BA2F-A3E40DAB37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59372B-9557-4290-AA2C-63DFC20D9362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9219" name="灯片编号占位符 2">
            <a:extLst>
              <a:ext uri="{FF2B5EF4-FFF2-40B4-BE49-F238E27FC236}">
                <a16:creationId xmlns:a16="http://schemas.microsoft.com/office/drawing/2014/main" id="{4A0E6968-0476-471E-84C6-9DDAC38D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B99902-5F8A-4E3B-B119-F3C33230F867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6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A39D84-9AE2-4C88-99C1-5A4B787862A8}"/>
              </a:ext>
            </a:extLst>
          </p:cNvPr>
          <p:cNvSpPr/>
          <p:nvPr/>
        </p:nvSpPr>
        <p:spPr>
          <a:xfrm>
            <a:off x="1043608" y="315533"/>
            <a:ext cx="4394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（生成对抗网络）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DF2A1-8A2D-437C-8CC3-D1306AF1EE60}"/>
              </a:ext>
            </a:extLst>
          </p:cNvPr>
          <p:cNvSpPr/>
          <p:nvPr/>
        </p:nvSpPr>
        <p:spPr>
          <a:xfrm>
            <a:off x="323528" y="1230801"/>
            <a:ext cx="834407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的改进：与</a:t>
            </a:r>
            <a:r>
              <a:rPr lang="en-US" altLang="zh-CN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结合的</a:t>
            </a:r>
            <a:r>
              <a:rPr lang="en-US" altLang="zh-CN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DCGAN</a:t>
            </a:r>
          </a:p>
          <a:p>
            <a:r>
              <a:rPr lang="en-US" altLang="zh-CN" sz="2000" dirty="0">
                <a:hlinkClick r:id="rId2"/>
              </a:rPr>
              <a:t>[1511.06434] Unsupervised Representation Learning with Deep Convolutional </a:t>
            </a:r>
          </a:p>
          <a:p>
            <a:r>
              <a:rPr lang="en-US" altLang="zh-CN" sz="2000" dirty="0">
                <a:hlinkClick r:id="rId2"/>
              </a:rPr>
              <a:t>Generative Adversarial Networks</a:t>
            </a:r>
            <a:endParaRPr lang="en-US" altLang="zh-CN" sz="2000" dirty="0"/>
          </a:p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把传统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GAN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均换为特别适配的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CNN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D53644-C7A6-4B37-89AC-F29485093FF9}"/>
              </a:ext>
            </a:extLst>
          </p:cNvPr>
          <p:cNvSpPr txBox="1"/>
          <p:nvPr/>
        </p:nvSpPr>
        <p:spPr>
          <a:xfrm>
            <a:off x="323529" y="2773275"/>
            <a:ext cx="8344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取消所有</a:t>
            </a:r>
            <a:r>
              <a:rPr lang="en-US" altLang="zh-CN" dirty="0"/>
              <a:t>pooling</a:t>
            </a:r>
            <a:r>
              <a:rPr lang="zh-CN" altLang="en-US" dirty="0"/>
              <a:t>层；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在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中均使用</a:t>
            </a:r>
            <a:r>
              <a:rPr lang="en-US" altLang="zh-CN" dirty="0"/>
              <a:t>batch normalization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去掉</a:t>
            </a:r>
            <a:r>
              <a:rPr lang="en-US" altLang="zh-CN" dirty="0"/>
              <a:t>FC</a:t>
            </a:r>
            <a:r>
              <a:rPr lang="zh-CN" altLang="en-US" dirty="0"/>
              <a:t>层，使网络变为全卷积网络；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G</a:t>
            </a:r>
            <a:r>
              <a:rPr lang="zh-CN" altLang="en-US" dirty="0"/>
              <a:t>网络中使用</a:t>
            </a:r>
            <a:r>
              <a:rPr lang="en-US" altLang="zh-CN" dirty="0" err="1"/>
              <a:t>ReLU</a:t>
            </a:r>
            <a:r>
              <a:rPr lang="zh-CN" altLang="en-US" dirty="0"/>
              <a:t>作为激活函数，最后一层使用</a:t>
            </a:r>
            <a:r>
              <a:rPr lang="en-US" altLang="zh-CN" dirty="0"/>
              <a:t>tanh</a:t>
            </a:r>
            <a:r>
              <a:rPr lang="zh-CN" altLang="en-US" dirty="0"/>
              <a:t>（如下图所示），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D</a:t>
            </a:r>
            <a:r>
              <a:rPr lang="zh-CN" altLang="en-US" dirty="0"/>
              <a:t>网络中使用</a:t>
            </a:r>
            <a:r>
              <a:rPr lang="en-US" altLang="zh-CN" dirty="0" err="1"/>
              <a:t>LeakyReLU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作为激活函数；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221" name="Picture 5" descr="preview">
            <a:extLst>
              <a:ext uri="{FF2B5EF4-FFF2-40B4-BE49-F238E27FC236}">
                <a16:creationId xmlns:a16="http://schemas.microsoft.com/office/drawing/2014/main" id="{7CEBDC64-F97C-4649-8DDA-671D790B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005064"/>
            <a:ext cx="57245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BA5044-1ED5-479A-80DD-DB70D60FCC38}"/>
              </a:ext>
            </a:extLst>
          </p:cNvPr>
          <p:cNvSpPr txBox="1"/>
          <p:nvPr/>
        </p:nvSpPr>
        <p:spPr>
          <a:xfrm>
            <a:off x="2848614" y="6073551"/>
            <a:ext cx="629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参考资料：</a:t>
            </a:r>
            <a:r>
              <a:rPr lang="en-US" altLang="zh-CN" sz="1400" dirty="0">
                <a:hlinkClick r:id="rId4"/>
              </a:rPr>
              <a:t>https://zhuanlan.zhihu.com/p/24767059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3FACDD-5634-4444-9ECB-610DDA3691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59372B-9557-4290-AA2C-63DFC20D9362}" type="datetime1">
              <a:rPr lang="zh-CN" altLang="en-US"/>
              <a:pPr>
                <a:defRPr/>
              </a:pPr>
              <a:t>2021/6/21</a:t>
            </a:fld>
            <a:endParaRPr lang="en-US" altLang="zh-CN"/>
          </a:p>
        </p:txBody>
      </p:sp>
      <p:sp>
        <p:nvSpPr>
          <p:cNvPr id="10243" name="灯片编号占位符 2">
            <a:extLst>
              <a:ext uri="{FF2B5EF4-FFF2-40B4-BE49-F238E27FC236}">
                <a16:creationId xmlns:a16="http://schemas.microsoft.com/office/drawing/2014/main" id="{F43FBDB6-4AF1-43E8-B5B2-9BBC9886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39C21-F6EE-4446-98CB-C97D06927056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6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11D456-C9B8-4BF6-B1E6-CD1672F5AA68}"/>
              </a:ext>
            </a:extLst>
          </p:cNvPr>
          <p:cNvSpPr/>
          <p:nvPr/>
        </p:nvSpPr>
        <p:spPr>
          <a:xfrm>
            <a:off x="1043608" y="315533"/>
            <a:ext cx="4394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（生成对抗网络）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E8430-D1BF-4A19-99AF-06DF8CBB5889}"/>
              </a:ext>
            </a:extLst>
          </p:cNvPr>
          <p:cNvSpPr/>
          <p:nvPr/>
        </p:nvSpPr>
        <p:spPr>
          <a:xfrm>
            <a:off x="323528" y="1230801"/>
            <a:ext cx="2074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800" dirty="0">
                <a:ln w="12700" cmpd="sng">
                  <a:solidFill>
                    <a:schemeClr val="accent4"/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8D46F1-DCCE-462F-8CCC-3C3A3FBBE46F}"/>
              </a:ext>
            </a:extLst>
          </p:cNvPr>
          <p:cNvSpPr txBox="1"/>
          <p:nvPr/>
        </p:nvSpPr>
        <p:spPr>
          <a:xfrm>
            <a:off x="324494" y="1768146"/>
            <a:ext cx="8351962" cy="373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极大地促进了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AI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在生成特定数据方面能力的发展，其动态博弈的思想具有重大意义，还能从特定角度推动其他神经网络的发展；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有一些高水平的生成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模拟特定数据的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AI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对社会可能存在潜在的危害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换脸技术引发争议；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DeepFake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以及声纹模拟技术用于诈骗勒索；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DeepNude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生成特定女性裸体照片，给许多人带来困扰；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……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监管部门乃至于全社会都必须认真思考如何应对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AI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带来的潜在威胁。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20341</TotalTime>
  <Words>731</Words>
  <Application>Microsoft Office PowerPoint</Application>
  <PresentationFormat>全屏显示(4:3)</PresentationFormat>
  <Paragraphs>93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Microsoft YaHei Light</vt:lpstr>
      <vt:lpstr>宋体</vt:lpstr>
      <vt:lpstr>微软雅黑</vt:lpstr>
      <vt:lpstr>Arial</vt:lpstr>
      <vt:lpstr>Times New Roman</vt:lpstr>
      <vt:lpstr>Wingdings</vt:lpstr>
      <vt:lpstr>Axis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Yu Dongjun</cp:lastModifiedBy>
  <cp:revision>867</cp:revision>
  <dcterms:created xsi:type="dcterms:W3CDTF">2005-03-03T04:54:54Z</dcterms:created>
  <dcterms:modified xsi:type="dcterms:W3CDTF">2021-06-21T09:52:22Z</dcterms:modified>
</cp:coreProperties>
</file>