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5"/>
  </p:notesMasterIdLst>
  <p:handoutMasterIdLst>
    <p:handoutMasterId r:id="rId16"/>
  </p:handoutMasterIdLst>
  <p:sldIdLst>
    <p:sldId id="1672" r:id="rId2"/>
    <p:sldId id="1673" r:id="rId3"/>
    <p:sldId id="1686" r:id="rId4"/>
    <p:sldId id="1679" r:id="rId5"/>
    <p:sldId id="1675" r:id="rId6"/>
    <p:sldId id="1676" r:id="rId7"/>
    <p:sldId id="1677" r:id="rId8"/>
    <p:sldId id="1680" r:id="rId9"/>
    <p:sldId id="1678" r:id="rId10"/>
    <p:sldId id="1681" r:id="rId11"/>
    <p:sldId id="1683" r:id="rId12"/>
    <p:sldId id="1684" r:id="rId13"/>
    <p:sldId id="168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1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Garcia" initials="S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60068"/>
    <a:srgbClr val="000000"/>
    <a:srgbClr val="870078"/>
    <a:srgbClr val="B49BB0"/>
    <a:srgbClr val="AAAAAA"/>
    <a:srgbClr val="521B93"/>
    <a:srgbClr val="BFBFBF"/>
    <a:srgbClr val="500048"/>
    <a:srgbClr val="0096FF"/>
    <a:srgbClr val="7A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3" autoAdjust="0"/>
    <p:restoredTop sz="71515" autoAdjust="0"/>
  </p:normalViewPr>
  <p:slideViewPr>
    <p:cSldViewPr snapToGrid="0" showGuides="1">
      <p:cViewPr varScale="1">
        <p:scale>
          <a:sx n="117" d="100"/>
          <a:sy n="117" d="100"/>
        </p:scale>
        <p:origin x="1892" y="80"/>
      </p:cViewPr>
      <p:guideLst>
        <p:guide orient="horz" pos="2001"/>
        <p:guide pos="38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01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7D45F-9B06-4FD6-B80D-63AF92FC02D4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3F7F3-BE4C-4D86-9918-24458AE0A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04800" algn="just"/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958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04800" algn="just"/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661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04800" algn="just"/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710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04800" algn="just"/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087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04800" algn="just"/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776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04800" algn="just"/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51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04800" algn="just"/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678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04800" algn="just"/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53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04800" algn="just"/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039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04800" algn="just"/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766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04800" algn="just"/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324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04800" algn="just"/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293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04800" algn="just"/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559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C821-51AF-415E-BF5B-CDCDE3466362}" type="datetime1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576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C821-51AF-415E-BF5B-CDCDE3466362}" type="datetime1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253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C821-51AF-415E-BF5B-CDCDE3466362}" type="datetime1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623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11126957" y="6320412"/>
            <a:ext cx="739436" cy="537587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49" y="6406644"/>
            <a:ext cx="1390651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160768" y="120576"/>
            <a:ext cx="871416" cy="653562"/>
            <a:chOff x="10920675" y="2008140"/>
            <a:chExt cx="576000" cy="576000"/>
          </a:xfrm>
        </p:grpSpPr>
        <p:sp>
          <p:nvSpPr>
            <p:cNvPr id="14" name="矩形 13"/>
            <p:cNvSpPr/>
            <p:nvPr/>
          </p:nvSpPr>
          <p:spPr>
            <a:xfrm>
              <a:off x="11172675" y="2260140"/>
              <a:ext cx="324000" cy="324000"/>
            </a:xfrm>
            <a:prstGeom prst="rect">
              <a:avLst/>
            </a:prstGeom>
            <a:solidFill>
              <a:srgbClr val="8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920675" y="2008140"/>
              <a:ext cx="252000" cy="252000"/>
            </a:xfrm>
            <a:prstGeom prst="rect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1032184" y="328713"/>
            <a:ext cx="10834208" cy="523220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 i="0" baseline="0"/>
            </a:lvl1pPr>
          </a:lstStyle>
          <a:p>
            <a:pPr lvl="0"/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6991063-E634-4E39-A87D-9AB781C94A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6" y="6406643"/>
            <a:ext cx="1148151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35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C821-51AF-415E-BF5B-CDCDE3466362}" type="datetime1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350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C821-51AF-415E-BF5B-CDCDE3466362}" type="datetime1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44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C821-51AF-415E-BF5B-CDCDE3466362}" type="datetime1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488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C821-51AF-415E-BF5B-CDCDE3466362}" type="datetime1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25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C821-51AF-415E-BF5B-CDCDE3466362}" type="datetime1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968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30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C821-51AF-415E-BF5B-CDCDE3466362}" type="datetime1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225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C821-51AF-415E-BF5B-CDCDE3466362}" type="datetime1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366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19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8" r:id="rId12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ttier.io/docs/en/precommit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BB4C9C0-7013-F2D0-752A-E3D42BDB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91C03-5370-3647-6D78-C43F1CC5F5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2988" y="332390"/>
            <a:ext cx="10833100" cy="52322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800" b="1" dirty="0">
                <a:solidFill>
                  <a:srgbClr val="7600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1.1</a:t>
            </a:r>
            <a:r>
              <a:rPr lang="zh-CN" altLang="en-US" sz="2800" b="1" dirty="0">
                <a:solidFill>
                  <a:srgbClr val="7600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作业概述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7600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C78EB3-BF41-47D8-90E8-8AAAE60A6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250" y="1997878"/>
            <a:ext cx="1364098" cy="58679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D8BA922-9BBE-4D31-97F9-ED8AA85ECA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258" y="1869453"/>
            <a:ext cx="692992" cy="84364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0708ACC-8F11-4282-B300-8BA943D2EFF3}"/>
              </a:ext>
            </a:extLst>
          </p:cNvPr>
          <p:cNvSpPr txBox="1"/>
          <p:nvPr/>
        </p:nvSpPr>
        <p:spPr>
          <a:xfrm>
            <a:off x="2363754" y="2604048"/>
            <a:ext cx="12028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i="0" dirty="0">
                <a:solidFill>
                  <a:srgbClr val="333333"/>
                </a:solidFill>
                <a:effectLst/>
                <a:latin typeface="Noto Sans SC"/>
              </a:rPr>
              <a:t>南大</a:t>
            </a:r>
            <a:r>
              <a:rPr lang="en-US" altLang="zh-CN" sz="2000" b="1" i="0" dirty="0">
                <a:solidFill>
                  <a:srgbClr val="333333"/>
                </a:solidFill>
                <a:effectLst/>
                <a:latin typeface="Noto Sans SC"/>
              </a:rPr>
              <a:t>Git</a:t>
            </a:r>
            <a:endParaRPr lang="zh-CN" altLang="en-US" sz="2000" b="1" i="0" dirty="0">
              <a:solidFill>
                <a:srgbClr val="333333"/>
              </a:solidFill>
              <a:effectLst/>
              <a:latin typeface="Noto Sans SC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5EF62CF-25FB-4095-AF1C-138FF6EA3734}"/>
              </a:ext>
            </a:extLst>
          </p:cNvPr>
          <p:cNvSpPr txBox="1"/>
          <p:nvPr/>
        </p:nvSpPr>
        <p:spPr>
          <a:xfrm>
            <a:off x="1773641" y="2960594"/>
            <a:ext cx="2383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333333"/>
                </a:solidFill>
                <a:latin typeface="Noto Sans SC"/>
              </a:rPr>
              <a:t>一站式</a:t>
            </a:r>
            <a:r>
              <a:rPr lang="en-US" altLang="zh-CN" dirty="0">
                <a:solidFill>
                  <a:srgbClr val="333333"/>
                </a:solidFill>
                <a:latin typeface="Noto Sans SC"/>
              </a:rPr>
              <a:t>DevOps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平台</a:t>
            </a:r>
            <a:endParaRPr lang="zh-CN" altLang="en-US" b="0" i="0" dirty="0">
              <a:solidFill>
                <a:srgbClr val="333333"/>
              </a:solidFill>
              <a:effectLst/>
              <a:latin typeface="Noto Sans SC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E5857D7-E277-42E4-B39C-3684559142D0}"/>
              </a:ext>
            </a:extLst>
          </p:cNvPr>
          <p:cNvSpPr txBox="1"/>
          <p:nvPr/>
        </p:nvSpPr>
        <p:spPr>
          <a:xfrm>
            <a:off x="5340894" y="2282641"/>
            <a:ext cx="12028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1" i="0" dirty="0">
                <a:solidFill>
                  <a:srgbClr val="333333"/>
                </a:solidFill>
                <a:effectLst/>
                <a:latin typeface="Noto Sans SC"/>
              </a:rPr>
              <a:t>+</a:t>
            </a:r>
            <a:endParaRPr lang="zh-CN" altLang="en-US" sz="4400" b="1" i="0" dirty="0">
              <a:solidFill>
                <a:srgbClr val="333333"/>
              </a:solidFill>
              <a:effectLst/>
              <a:latin typeface="Noto Sans SC"/>
            </a:endParaRPr>
          </a:p>
        </p:txBody>
      </p:sp>
      <p:pic>
        <p:nvPicPr>
          <p:cNvPr id="21" name="Picture 4" descr="Virtual Machines - iFixit">
            <a:extLst>
              <a:ext uri="{FF2B5EF4-FFF2-40B4-BE49-F238E27FC236}">
                <a16:creationId xmlns:a16="http://schemas.microsoft.com/office/drawing/2014/main" id="{6D7191C2-F866-4D32-92A4-35B77430E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410" y="1869453"/>
            <a:ext cx="1125829" cy="84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4FCCDF49-F43B-4097-8A99-05BF4147DD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5934" y="2027349"/>
            <a:ext cx="1798476" cy="510584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7FC80A63-81B8-4C96-9FC7-3F82AB421178}"/>
              </a:ext>
            </a:extLst>
          </p:cNvPr>
          <p:cNvSpPr txBox="1"/>
          <p:nvPr/>
        </p:nvSpPr>
        <p:spPr>
          <a:xfrm>
            <a:off x="6952454" y="2761944"/>
            <a:ext cx="39332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i="0" dirty="0">
                <a:solidFill>
                  <a:srgbClr val="333333"/>
                </a:solidFill>
                <a:effectLst/>
                <a:latin typeface="Noto Sans SC"/>
              </a:rPr>
              <a:t>本地虚拟机 </a:t>
            </a:r>
            <a:r>
              <a:rPr lang="zh-CN" altLang="en-US" sz="2000" b="1" i="0" dirty="0">
                <a:solidFill>
                  <a:srgbClr val="FF0000"/>
                </a:solidFill>
                <a:effectLst/>
                <a:latin typeface="Noto Sans SC"/>
              </a:rPr>
              <a:t>（推荐） </a:t>
            </a:r>
            <a:r>
              <a:rPr lang="en-US" altLang="zh-CN" sz="2000" b="1" i="0" dirty="0">
                <a:solidFill>
                  <a:srgbClr val="333333"/>
                </a:solidFill>
                <a:effectLst/>
                <a:latin typeface="Noto Sans SC"/>
              </a:rPr>
              <a:t>/ </a:t>
            </a:r>
            <a:r>
              <a:rPr lang="zh-CN" altLang="en-US" sz="2000" b="1" i="0" dirty="0">
                <a:solidFill>
                  <a:srgbClr val="333333"/>
                </a:solidFill>
                <a:effectLst/>
                <a:latin typeface="Noto Sans SC"/>
              </a:rPr>
              <a:t>南软云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1ADDCD8-F341-4E14-8086-2B6B1E0CC044}"/>
              </a:ext>
            </a:extLst>
          </p:cNvPr>
          <p:cNvSpPr txBox="1"/>
          <p:nvPr/>
        </p:nvSpPr>
        <p:spPr>
          <a:xfrm>
            <a:off x="6952455" y="3098546"/>
            <a:ext cx="384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333333"/>
                </a:solidFill>
                <a:latin typeface="Noto Sans SC"/>
              </a:rPr>
              <a:t>GitLab runner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机器 </a:t>
            </a:r>
            <a:r>
              <a:rPr lang="en-US" altLang="zh-CN" dirty="0">
                <a:solidFill>
                  <a:srgbClr val="333333"/>
                </a:solidFill>
                <a:latin typeface="Noto Sans SC"/>
              </a:rPr>
              <a:t>&amp; 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应用部署服务器</a:t>
            </a:r>
            <a:endParaRPr lang="zh-CN" altLang="en-US" b="0" i="0" dirty="0">
              <a:solidFill>
                <a:srgbClr val="333333"/>
              </a:solidFill>
              <a:effectLst/>
              <a:latin typeface="Noto Sans SC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777FCAE-CBC6-4B24-AA0E-2B457C36CA08}"/>
              </a:ext>
            </a:extLst>
          </p:cNvPr>
          <p:cNvSpPr txBox="1"/>
          <p:nvPr/>
        </p:nvSpPr>
        <p:spPr>
          <a:xfrm>
            <a:off x="6952454" y="3644599"/>
            <a:ext cx="486046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Noto Sans SC"/>
              </a:rPr>
              <a:t>GitLab runner</a:t>
            </a:r>
            <a:r>
              <a:rPr lang="zh-CN" altLang="en-US" b="1" dirty="0">
                <a:solidFill>
                  <a:srgbClr val="333333"/>
                </a:solidFill>
                <a:latin typeface="Noto Sans SC"/>
              </a:rPr>
              <a:t>机器</a:t>
            </a:r>
            <a:endParaRPr lang="en-US" altLang="zh-CN" b="1" dirty="0">
              <a:solidFill>
                <a:srgbClr val="333333"/>
              </a:solidFill>
              <a:latin typeface="Noto Sans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Noto Sans SC"/>
              </a:rPr>
              <a:t>建议</a:t>
            </a:r>
            <a:r>
              <a:rPr lang="en-US" altLang="zh-CN" dirty="0">
                <a:solidFill>
                  <a:srgbClr val="333333"/>
                </a:solidFill>
                <a:latin typeface="Noto Sans SC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核心</a:t>
            </a:r>
            <a:r>
              <a:rPr lang="en-US" altLang="zh-CN" dirty="0">
                <a:solidFill>
                  <a:srgbClr val="333333"/>
                </a:solidFill>
                <a:latin typeface="Noto Sans SC"/>
              </a:rPr>
              <a:t>4G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内存，</a:t>
            </a:r>
            <a:r>
              <a:rPr lang="en-US" altLang="zh-CN" dirty="0">
                <a:solidFill>
                  <a:srgbClr val="333333"/>
                </a:solidFill>
                <a:latin typeface="Noto Sans SC"/>
              </a:rPr>
              <a:t>40G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磁盘空间</a:t>
            </a:r>
            <a:endParaRPr lang="en-US" altLang="zh-CN" dirty="0">
              <a:solidFill>
                <a:srgbClr val="333333"/>
              </a:solidFill>
              <a:latin typeface="Noto Sans SC"/>
            </a:endParaRPr>
          </a:p>
          <a:p>
            <a:r>
              <a:rPr lang="zh-CN" altLang="en-US" b="1" dirty="0">
                <a:solidFill>
                  <a:srgbClr val="333333"/>
                </a:solidFill>
                <a:latin typeface="Noto Sans SC"/>
              </a:rPr>
              <a:t>应用部署服务器</a:t>
            </a:r>
            <a:endParaRPr lang="en-US" altLang="zh-CN" b="1" dirty="0">
              <a:solidFill>
                <a:srgbClr val="333333"/>
              </a:solidFill>
              <a:latin typeface="Noto Sans SC"/>
            </a:endParaRPr>
          </a:p>
          <a:p>
            <a:r>
              <a:rPr lang="zh-CN" altLang="en-US" i="0" dirty="0">
                <a:solidFill>
                  <a:srgbClr val="333333"/>
                </a:solidFill>
                <a:effectLst/>
                <a:latin typeface="Noto Sans SC"/>
              </a:rPr>
              <a:t>建议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Noto Sans SC"/>
              </a:rPr>
              <a:t>2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Noto Sans SC"/>
              </a:rPr>
              <a:t>核心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Noto Sans SC"/>
              </a:rPr>
              <a:t>4G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Noto Sans SC"/>
              </a:rPr>
              <a:t>内存</a:t>
            </a:r>
            <a:r>
              <a:rPr lang="zh-CN" altLang="en-US" sz="2400" b="1" i="0" dirty="0">
                <a:solidFill>
                  <a:srgbClr val="FF0000"/>
                </a:solidFill>
                <a:effectLst/>
                <a:latin typeface="Noto Sans SC"/>
              </a:rPr>
              <a:t>起步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Noto Sans SC"/>
              </a:rPr>
              <a:t>，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Noto Sans SC"/>
              </a:rPr>
              <a:t>40G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Noto Sans SC"/>
              </a:rPr>
              <a:t>磁盘空间</a:t>
            </a:r>
            <a:endParaRPr lang="en-US" altLang="zh-CN" i="0" dirty="0">
              <a:solidFill>
                <a:srgbClr val="333333"/>
              </a:solidFill>
              <a:effectLst/>
              <a:latin typeface="Noto Sans SC"/>
            </a:endParaRPr>
          </a:p>
          <a:p>
            <a:endParaRPr lang="en-US" altLang="zh-CN" dirty="0">
              <a:solidFill>
                <a:srgbClr val="333333"/>
              </a:solidFill>
              <a:latin typeface="Noto Sans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Noto Sans SC"/>
              </a:rPr>
              <a:t>可选使用自有设备或南软云（提供</a:t>
            </a:r>
            <a:r>
              <a:rPr lang="en-US" altLang="zh-CN" dirty="0">
                <a:solidFill>
                  <a:srgbClr val="333333"/>
                </a:solidFill>
                <a:latin typeface="Noto Sans SC"/>
              </a:rPr>
              <a:t> 2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台</a:t>
            </a:r>
            <a:r>
              <a:rPr lang="en-US" altLang="zh-CN" dirty="0">
                <a:solidFill>
                  <a:srgbClr val="333333"/>
                </a:solidFill>
                <a:latin typeface="Noto Sans SC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核心</a:t>
            </a:r>
            <a:r>
              <a:rPr lang="en-US" altLang="zh-CN" dirty="0">
                <a:solidFill>
                  <a:srgbClr val="333333"/>
                </a:solidFill>
                <a:latin typeface="Noto Sans SC"/>
              </a:rPr>
              <a:t>4G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内存</a:t>
            </a:r>
            <a:r>
              <a:rPr lang="en-US" altLang="zh-CN" dirty="0">
                <a:solidFill>
                  <a:srgbClr val="333333"/>
                </a:solidFill>
                <a:latin typeface="Noto Sans SC"/>
              </a:rPr>
              <a:t>40G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磁盘的虚拟机的</a:t>
            </a:r>
            <a:r>
              <a:rPr lang="en-US" altLang="zh-CN" dirty="0">
                <a:solidFill>
                  <a:srgbClr val="333333"/>
                </a:solidFill>
                <a:latin typeface="Noto Sans SC"/>
              </a:rPr>
              <a:t>SSH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权限）。</a:t>
            </a:r>
            <a:endParaRPr lang="zh-CN" altLang="en-US" i="0" dirty="0">
              <a:solidFill>
                <a:srgbClr val="333333"/>
              </a:solidFill>
              <a:effectLst/>
              <a:latin typeface="Noto Sans SC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361A488-6632-4C7A-A3BD-09B856A8CC3F}"/>
              </a:ext>
            </a:extLst>
          </p:cNvPr>
          <p:cNvSpPr txBox="1"/>
          <p:nvPr/>
        </p:nvSpPr>
        <p:spPr>
          <a:xfrm>
            <a:off x="549729" y="947570"/>
            <a:ext cx="108331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33333"/>
                </a:solidFill>
                <a:latin typeface="Noto Sans SC"/>
              </a:rPr>
              <a:t>利用南大</a:t>
            </a:r>
            <a:r>
              <a:rPr lang="en-US" altLang="zh-CN" sz="2400" b="1" dirty="0">
                <a:solidFill>
                  <a:srgbClr val="333333"/>
                </a:solidFill>
                <a:latin typeface="Noto Sans SC"/>
              </a:rPr>
              <a:t>Git</a:t>
            </a:r>
            <a:r>
              <a:rPr lang="zh-CN" altLang="en-US" sz="2400" b="1" dirty="0">
                <a:solidFill>
                  <a:srgbClr val="333333"/>
                </a:solidFill>
                <a:latin typeface="Noto Sans SC"/>
              </a:rPr>
              <a:t>平台，最少</a:t>
            </a:r>
            <a:r>
              <a:rPr lang="en-US" altLang="zh-CN" sz="2400" b="1" dirty="0">
                <a:solidFill>
                  <a:srgbClr val="333333"/>
                </a:solidFill>
                <a:latin typeface="Noto Sans SC"/>
              </a:rPr>
              <a:t>3</a:t>
            </a:r>
            <a:r>
              <a:rPr lang="zh-CN" altLang="en-US" sz="2400" b="1" dirty="0">
                <a:solidFill>
                  <a:srgbClr val="333333"/>
                </a:solidFill>
                <a:latin typeface="Noto Sans SC"/>
              </a:rPr>
              <a:t>人最多</a:t>
            </a:r>
            <a:r>
              <a:rPr lang="en-US" altLang="zh-CN" sz="2400" b="1" dirty="0">
                <a:solidFill>
                  <a:srgbClr val="333333"/>
                </a:solidFill>
                <a:latin typeface="Noto Sans SC"/>
              </a:rPr>
              <a:t>4</a:t>
            </a:r>
            <a:r>
              <a:rPr lang="zh-CN" altLang="en-US" sz="2400" b="1" dirty="0">
                <a:solidFill>
                  <a:srgbClr val="333333"/>
                </a:solidFill>
                <a:latin typeface="Noto Sans SC"/>
              </a:rPr>
              <a:t>人组成小组，基于一个现有的前后端分离项目</a:t>
            </a:r>
            <a:endParaRPr lang="en-US" altLang="zh-CN" sz="2400" b="1" dirty="0">
              <a:solidFill>
                <a:srgbClr val="333333"/>
              </a:solidFill>
              <a:latin typeface="Noto Sans SC"/>
            </a:endParaRPr>
          </a:p>
          <a:p>
            <a:pPr algn="ctr"/>
            <a:r>
              <a:rPr lang="zh-CN" altLang="en-US" sz="2400" b="1" dirty="0">
                <a:solidFill>
                  <a:srgbClr val="333333"/>
                </a:solidFill>
                <a:latin typeface="Noto Sans SC"/>
              </a:rPr>
              <a:t>构建能体现一定的</a:t>
            </a:r>
            <a:r>
              <a:rPr lang="en-US" altLang="zh-CN" sz="2400" b="1" dirty="0" err="1">
                <a:solidFill>
                  <a:srgbClr val="333333"/>
                </a:solidFill>
                <a:latin typeface="Noto Sans SC"/>
              </a:rPr>
              <a:t>DevSecOps</a:t>
            </a:r>
            <a:r>
              <a:rPr lang="zh-CN" altLang="en-US" sz="2400" b="1" dirty="0">
                <a:solidFill>
                  <a:srgbClr val="333333"/>
                </a:solidFill>
                <a:latin typeface="Noto Sans SC"/>
              </a:rPr>
              <a:t>特性的流水线实例</a:t>
            </a:r>
            <a:endParaRPr lang="zh-CN" altLang="en-US" sz="2400" b="1" dirty="0">
              <a:solidFill>
                <a:srgbClr val="333333"/>
              </a:solidFill>
              <a:effectLst/>
              <a:latin typeface="Noto Sans SC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A2A5F6F-57E6-4559-9682-9004B90199D8}"/>
              </a:ext>
            </a:extLst>
          </p:cNvPr>
          <p:cNvSpPr txBox="1"/>
          <p:nvPr/>
        </p:nvSpPr>
        <p:spPr>
          <a:xfrm>
            <a:off x="762001" y="3329926"/>
            <a:ext cx="48604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Noto Sans SC"/>
              </a:rPr>
              <a:t>请不要使用南大</a:t>
            </a:r>
            <a:r>
              <a:rPr lang="en-US" altLang="zh-CN" sz="2000" b="1" dirty="0">
                <a:solidFill>
                  <a:srgbClr val="FF0000"/>
                </a:solidFill>
                <a:latin typeface="Noto Sans SC"/>
              </a:rPr>
              <a:t>Git</a:t>
            </a:r>
            <a:r>
              <a:rPr lang="zh-CN" altLang="en-US" sz="2000" b="1" dirty="0">
                <a:solidFill>
                  <a:srgbClr val="FF0000"/>
                </a:solidFill>
                <a:latin typeface="Noto Sans SC"/>
              </a:rPr>
              <a:t>自带的</a:t>
            </a:r>
            <a:r>
              <a:rPr lang="en-US" altLang="zh-CN" sz="2000" b="1" dirty="0">
                <a:solidFill>
                  <a:srgbClr val="FF0000"/>
                </a:solidFill>
                <a:latin typeface="Noto Sans SC"/>
              </a:rPr>
              <a:t>runner</a:t>
            </a:r>
            <a:r>
              <a:rPr lang="zh-CN" altLang="en-US" sz="2000" b="1" dirty="0">
                <a:solidFill>
                  <a:srgbClr val="FF0000"/>
                </a:solidFill>
                <a:latin typeface="Noto Sans SC"/>
              </a:rPr>
              <a:t>，</a:t>
            </a:r>
            <a:endParaRPr lang="en-US" altLang="zh-CN" sz="2000" b="1" dirty="0">
              <a:solidFill>
                <a:srgbClr val="333333"/>
              </a:solidFill>
              <a:latin typeface="Noto Sans SC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Noto Sans SC"/>
              </a:rPr>
              <a:t>也不要使用南大</a:t>
            </a:r>
            <a:r>
              <a:rPr lang="en-US" altLang="zh-CN" sz="2000" b="1" dirty="0">
                <a:solidFill>
                  <a:srgbClr val="FF0000"/>
                </a:solidFill>
                <a:latin typeface="Noto Sans SC"/>
              </a:rPr>
              <a:t>Git</a:t>
            </a:r>
            <a:r>
              <a:rPr lang="zh-CN" altLang="en-US" sz="2000" b="1" dirty="0">
                <a:solidFill>
                  <a:srgbClr val="FF0000"/>
                </a:solidFill>
                <a:latin typeface="Noto Sans SC"/>
              </a:rPr>
              <a:t>自带的</a:t>
            </a:r>
            <a:r>
              <a:rPr lang="en-US" altLang="zh-CN" sz="2000" b="1" dirty="0">
                <a:solidFill>
                  <a:srgbClr val="FF0000"/>
                </a:solidFill>
                <a:latin typeface="Noto Sans SC"/>
              </a:rPr>
              <a:t>Auto DevOps</a:t>
            </a:r>
          </a:p>
          <a:p>
            <a:endParaRPr lang="en-US" altLang="zh-CN" dirty="0">
              <a:solidFill>
                <a:srgbClr val="333333"/>
              </a:solidFill>
              <a:latin typeface="Noto Sans SC"/>
            </a:endParaRPr>
          </a:p>
          <a:p>
            <a:r>
              <a:rPr lang="zh-CN" altLang="en-US" b="1" dirty="0">
                <a:solidFill>
                  <a:srgbClr val="333333"/>
                </a:solidFill>
                <a:latin typeface="Noto Sans SC"/>
              </a:rPr>
              <a:t>在南大</a:t>
            </a:r>
            <a:r>
              <a:rPr lang="en-US" altLang="zh-CN" b="1" dirty="0">
                <a:solidFill>
                  <a:srgbClr val="333333"/>
                </a:solidFill>
                <a:latin typeface="Noto Sans SC"/>
              </a:rPr>
              <a:t>Git</a:t>
            </a:r>
            <a:r>
              <a:rPr lang="zh-CN" altLang="en-US" b="1" dirty="0">
                <a:solidFill>
                  <a:srgbClr val="333333"/>
                </a:solidFill>
                <a:latin typeface="Noto Sans SC"/>
              </a:rPr>
              <a:t>上建立群组，邀请助教加入到群组中</a:t>
            </a:r>
            <a:r>
              <a:rPr lang="zh-CN" altLang="en-US" sz="1600" dirty="0">
                <a:solidFill>
                  <a:srgbClr val="333333"/>
                </a:solidFill>
                <a:latin typeface="Noto Sans SC"/>
              </a:rPr>
              <a:t>（</a:t>
            </a:r>
            <a:r>
              <a:rPr lang="en-US" altLang="zh-CN" sz="1600" dirty="0">
                <a:solidFill>
                  <a:srgbClr val="333333"/>
                </a:solidFill>
                <a:latin typeface="Noto Sans SC"/>
              </a:rPr>
              <a:t>Maintainer</a:t>
            </a:r>
            <a:r>
              <a:rPr lang="zh-CN" altLang="en-US" sz="1600" dirty="0">
                <a:solidFill>
                  <a:srgbClr val="333333"/>
                </a:solidFill>
                <a:latin typeface="Noto Sans SC"/>
              </a:rPr>
              <a:t>权限，不要提供</a:t>
            </a:r>
            <a:r>
              <a:rPr lang="en-US" altLang="zh-CN" sz="1600" dirty="0">
                <a:solidFill>
                  <a:srgbClr val="333333"/>
                </a:solidFill>
                <a:latin typeface="Noto Sans SC"/>
              </a:rPr>
              <a:t>Owner</a:t>
            </a:r>
            <a:r>
              <a:rPr lang="zh-CN" altLang="en-US" sz="1600" dirty="0">
                <a:solidFill>
                  <a:srgbClr val="333333"/>
                </a:solidFill>
                <a:latin typeface="Noto Sans SC"/>
              </a:rPr>
              <a:t>权限），而后在群组下面建立项目，保证助教能看到的进展。</a:t>
            </a:r>
            <a:endParaRPr lang="en-US" altLang="zh-CN" sz="1600" dirty="0">
              <a:solidFill>
                <a:srgbClr val="333333"/>
              </a:solidFill>
              <a:latin typeface="Noto Sans SC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AA2A5CE-BB3D-41BF-92D7-A0A4A7E2D8FE}"/>
              </a:ext>
            </a:extLst>
          </p:cNvPr>
          <p:cNvSpPr txBox="1"/>
          <p:nvPr/>
        </p:nvSpPr>
        <p:spPr>
          <a:xfrm>
            <a:off x="230667" y="5946027"/>
            <a:ext cx="6056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Noto Sans SC"/>
              </a:rPr>
              <a:t>分组报名链接：</a:t>
            </a:r>
            <a:endParaRPr lang="zh-CN" altLang="en-US" b="1" i="0" dirty="0">
              <a:solidFill>
                <a:srgbClr val="333333"/>
              </a:solidFill>
              <a:effectLst/>
              <a:latin typeface="Noto Sans SC"/>
            </a:endParaRPr>
          </a:p>
        </p:txBody>
      </p:sp>
    </p:spTree>
    <p:extLst>
      <p:ext uri="{BB962C8B-B14F-4D97-AF65-F5344CB8AC3E}">
        <p14:creationId xmlns:p14="http://schemas.microsoft.com/office/powerpoint/2010/main" val="2128752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BB4C9C0-7013-F2D0-752A-E3D42BDB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5716" y="6406644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91C03-5370-3647-6D78-C43F1CC5F5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2988" y="332390"/>
            <a:ext cx="10833100" cy="52322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600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2.2 </a:t>
            </a:r>
            <a:r>
              <a:rPr lang="zh-CN" altLang="en-US" sz="2800" b="1" dirty="0">
                <a:solidFill>
                  <a:srgbClr val="7600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网页端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600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示例项目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B45CD8-DCD2-46BA-9AEC-0787EF76821F}"/>
              </a:ext>
            </a:extLst>
          </p:cNvPr>
          <p:cNvSpPr txBox="1"/>
          <p:nvPr/>
        </p:nvSpPr>
        <p:spPr>
          <a:xfrm>
            <a:off x="549729" y="947570"/>
            <a:ext cx="10833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Noto Sans SC"/>
              </a:rPr>
              <a:t>1</a:t>
            </a:r>
            <a:r>
              <a:rPr lang="zh-CN" altLang="en-US" sz="2400" b="1" dirty="0">
                <a:solidFill>
                  <a:srgbClr val="333333"/>
                </a:solidFill>
                <a:latin typeface="Noto Sans SC"/>
              </a:rPr>
              <a:t>、构建</a:t>
            </a:r>
            <a:endParaRPr lang="zh-CN" altLang="en-US" sz="2400" b="1" dirty="0">
              <a:solidFill>
                <a:srgbClr val="333333"/>
              </a:solidFill>
              <a:effectLst/>
              <a:latin typeface="Noto Sans SC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525F98-E98D-4D43-AFA3-2FB8E0E9FF09}"/>
              </a:ext>
            </a:extLst>
          </p:cNvPr>
          <p:cNvSpPr txBox="1"/>
          <p:nvPr/>
        </p:nvSpPr>
        <p:spPr>
          <a:xfrm>
            <a:off x="562978" y="1401060"/>
            <a:ext cx="1179311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Noto Sans SC"/>
              </a:rPr>
              <a:t>使用</a:t>
            </a:r>
            <a:r>
              <a:rPr lang="en-US" altLang="zh-CN" dirty="0">
                <a:solidFill>
                  <a:srgbClr val="333333"/>
                </a:solidFill>
                <a:latin typeface="Noto Sans SC"/>
              </a:rPr>
              <a:t>Node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进行项目构建。</a:t>
            </a:r>
            <a:r>
              <a:rPr lang="zh-CN" altLang="en-US" sz="2000" b="1" dirty="0">
                <a:solidFill>
                  <a:srgbClr val="FF0000"/>
                </a:solidFill>
                <a:latin typeface="Noto Sans SC"/>
              </a:rPr>
              <a:t>如果是无需构建的前端项目，则本步骤不得分</a:t>
            </a:r>
            <a:r>
              <a:rPr lang="zh-CN" altLang="en-US" b="1" dirty="0">
                <a:solidFill>
                  <a:srgbClr val="FF0000"/>
                </a:solidFill>
                <a:latin typeface="Noto Sans SC"/>
              </a:rPr>
              <a:t>。</a:t>
            </a:r>
            <a:endParaRPr lang="en-US" altLang="zh-CN" b="1" dirty="0">
              <a:solidFill>
                <a:srgbClr val="FF0000"/>
              </a:solidFill>
              <a:latin typeface="Noto Sans SC"/>
            </a:endParaRPr>
          </a:p>
          <a:p>
            <a:endParaRPr lang="en-US" altLang="zh-CN" b="1" dirty="0">
              <a:solidFill>
                <a:srgbClr val="FF0000"/>
              </a:solidFill>
              <a:latin typeface="Noto Sans SC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6BFF68-AADD-43B8-81BD-D8F96AF130ED}"/>
              </a:ext>
            </a:extLst>
          </p:cNvPr>
          <p:cNvSpPr txBox="1"/>
          <p:nvPr/>
        </p:nvSpPr>
        <p:spPr>
          <a:xfrm>
            <a:off x="562978" y="4489481"/>
            <a:ext cx="10833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Noto Sans SC"/>
              </a:rPr>
              <a:t>2</a:t>
            </a:r>
            <a:r>
              <a:rPr lang="zh-CN" altLang="en-US" sz="2400" b="1" dirty="0">
                <a:solidFill>
                  <a:srgbClr val="333333"/>
                </a:solidFill>
                <a:latin typeface="Noto Sans SC"/>
              </a:rPr>
              <a:t>、代码质量检查</a:t>
            </a:r>
            <a:endParaRPr lang="zh-CN" altLang="en-US" sz="2400" b="1" dirty="0">
              <a:solidFill>
                <a:srgbClr val="333333"/>
              </a:solidFill>
              <a:effectLst/>
              <a:latin typeface="Noto Sans SC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87FDA8-79EF-4CEB-ACAA-D191C639CFF7}"/>
              </a:ext>
            </a:extLst>
          </p:cNvPr>
          <p:cNvSpPr txBox="1"/>
          <p:nvPr/>
        </p:nvSpPr>
        <p:spPr>
          <a:xfrm>
            <a:off x="576227" y="4942971"/>
            <a:ext cx="111282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333333"/>
                </a:solidFill>
                <a:effectLst/>
                <a:latin typeface="Noto Sans SC"/>
              </a:rPr>
              <a:t>使用</a:t>
            </a:r>
            <a:r>
              <a:rPr lang="en-US" altLang="zh-CN" dirty="0">
                <a:solidFill>
                  <a:srgbClr val="333333"/>
                </a:solidFill>
                <a:latin typeface="Noto Sans SC"/>
              </a:rPr>
              <a:t>GitLab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提供的</a:t>
            </a:r>
            <a:r>
              <a:rPr lang="en-US" altLang="zh-CN" dirty="0">
                <a:solidFill>
                  <a:srgbClr val="333333"/>
                </a:solidFill>
                <a:latin typeface="Noto Sans SC"/>
              </a:rPr>
              <a:t>Docker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镜像对项目代码进行质量检查。检查出问题时，流水线会产生警告，且网页端可以观察到质量检查报告。可以利用</a:t>
            </a:r>
            <a:r>
              <a:rPr lang="en-US" altLang="zh-CN" dirty="0">
                <a:solidFill>
                  <a:srgbClr val="333333"/>
                </a:solidFill>
                <a:latin typeface="Noto Sans SC"/>
              </a:rPr>
              <a:t>TODO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触发代码质量检查的问题。</a:t>
            </a:r>
            <a:r>
              <a:rPr lang="zh-CN" altLang="en-US" sz="1800" dirty="0">
                <a:solidFill>
                  <a:srgbClr val="333333"/>
                </a:solidFill>
                <a:latin typeface="Noto Sans SC"/>
              </a:rPr>
              <a:t>加分项如下。</a:t>
            </a:r>
            <a:endParaRPr lang="en-US" altLang="zh-CN" sz="1800" dirty="0">
              <a:solidFill>
                <a:srgbClr val="333333"/>
              </a:solidFill>
              <a:latin typeface="Noto Sans SC"/>
            </a:endParaRPr>
          </a:p>
          <a:p>
            <a:r>
              <a:rPr lang="zh-CN" altLang="en-US" sz="1800" i="0" dirty="0">
                <a:solidFill>
                  <a:srgbClr val="333333"/>
                </a:solidFill>
                <a:effectLst/>
                <a:latin typeface="Noto Sans SC"/>
              </a:rPr>
              <a:t>（</a:t>
            </a:r>
            <a:r>
              <a:rPr lang="en-US" altLang="zh-CN" sz="1800" i="0" dirty="0">
                <a:solidFill>
                  <a:srgbClr val="333333"/>
                </a:solidFill>
                <a:effectLst/>
                <a:latin typeface="Noto Sans SC"/>
              </a:rPr>
              <a:t>1</a:t>
            </a:r>
            <a:r>
              <a:rPr lang="zh-CN" altLang="en-US" sz="1800" i="0" dirty="0">
                <a:solidFill>
                  <a:srgbClr val="333333"/>
                </a:solidFill>
                <a:effectLst/>
                <a:latin typeface="Noto Sans SC"/>
              </a:rPr>
              <a:t>）检测出除了</a:t>
            </a:r>
            <a:r>
              <a:rPr lang="en-US" altLang="zh-CN" sz="1800" i="0" dirty="0">
                <a:solidFill>
                  <a:srgbClr val="333333"/>
                </a:solidFill>
                <a:effectLst/>
                <a:latin typeface="Noto Sans SC"/>
              </a:rPr>
              <a:t>TODO</a:t>
            </a:r>
            <a:r>
              <a:rPr lang="zh-CN" altLang="en-US" sz="1800" i="0" dirty="0">
                <a:solidFill>
                  <a:srgbClr val="333333"/>
                </a:solidFill>
                <a:effectLst/>
                <a:latin typeface="Noto Sans SC"/>
              </a:rPr>
              <a:t>以外的代码质量问题，</a:t>
            </a:r>
            <a:r>
              <a:rPr lang="en-US" altLang="zh-CN" sz="1800" b="1" i="0" dirty="0">
                <a:solidFill>
                  <a:srgbClr val="FF0000"/>
                </a:solidFill>
                <a:effectLst/>
                <a:latin typeface="Noto Sans SC"/>
              </a:rPr>
              <a:t>+2 </a:t>
            </a:r>
            <a:r>
              <a:rPr lang="zh-CN" altLang="en-US" sz="1800" b="1" dirty="0">
                <a:solidFill>
                  <a:srgbClr val="FF0000"/>
                </a:solidFill>
                <a:latin typeface="Noto Sans SC"/>
              </a:rPr>
              <a:t>分</a:t>
            </a:r>
            <a:r>
              <a:rPr lang="zh-CN" altLang="en-US" sz="1800" dirty="0">
                <a:solidFill>
                  <a:srgbClr val="333333"/>
                </a:solidFill>
                <a:latin typeface="Noto Sans SC"/>
              </a:rPr>
              <a:t>。</a:t>
            </a:r>
            <a:endParaRPr lang="en-US" altLang="zh-CN" dirty="0">
              <a:solidFill>
                <a:srgbClr val="333333"/>
              </a:solidFill>
              <a:latin typeface="Noto Sans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Noto Sans SC"/>
              </a:rPr>
              <a:t>除了一些细节外，此步骤与服务端是一样的。详情参考服务端部分。</a:t>
            </a:r>
            <a:endParaRPr lang="en-US" altLang="zh-CN" i="0" dirty="0">
              <a:solidFill>
                <a:srgbClr val="333333"/>
              </a:solidFill>
              <a:effectLst/>
              <a:latin typeface="Noto Sans SC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9678186-69CC-4189-82DB-69314E9F1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239" y="1841105"/>
            <a:ext cx="3956267" cy="256932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EBABF73-CC1E-4629-AA31-1188C910E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28" y="1834517"/>
            <a:ext cx="3722000" cy="257590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46AA865-9CC9-4EBF-BABE-2E819A829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4015" y="1834364"/>
            <a:ext cx="3911025" cy="257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64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BB4C9C0-7013-F2D0-752A-E3D42BDB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91C03-5370-3647-6D78-C43F1CC5F5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2988" y="332390"/>
            <a:ext cx="10833100" cy="52322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600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2.2 </a:t>
            </a:r>
            <a:r>
              <a:rPr lang="zh-CN" altLang="en-US" sz="2800" b="1" dirty="0">
                <a:solidFill>
                  <a:srgbClr val="7600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网页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600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端示例项目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B45CD8-DCD2-46BA-9AEC-0787EF76821F}"/>
              </a:ext>
            </a:extLst>
          </p:cNvPr>
          <p:cNvSpPr txBox="1"/>
          <p:nvPr/>
        </p:nvSpPr>
        <p:spPr>
          <a:xfrm>
            <a:off x="549729" y="939395"/>
            <a:ext cx="10833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Noto Sans SC"/>
              </a:rPr>
              <a:t>3</a:t>
            </a:r>
            <a:r>
              <a:rPr lang="zh-CN" altLang="en-US" sz="2400" b="1" dirty="0">
                <a:solidFill>
                  <a:srgbClr val="333333"/>
                </a:solidFill>
                <a:latin typeface="Noto Sans SC"/>
              </a:rPr>
              <a:t>、自动格式化</a:t>
            </a:r>
            <a:endParaRPr lang="zh-CN" altLang="en-US" sz="2400" b="1" dirty="0">
              <a:solidFill>
                <a:srgbClr val="333333"/>
              </a:solidFill>
              <a:effectLst/>
              <a:latin typeface="Noto Sans SC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525F98-E98D-4D43-AFA3-2FB8E0E9FF09}"/>
              </a:ext>
            </a:extLst>
          </p:cNvPr>
          <p:cNvSpPr txBox="1"/>
          <p:nvPr/>
        </p:nvSpPr>
        <p:spPr>
          <a:xfrm>
            <a:off x="562978" y="1401060"/>
            <a:ext cx="11128279" cy="249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利用 </a:t>
            </a:r>
            <a:r>
              <a:rPr lang="en-US" altLang="zh-CN" dirty="0" err="1">
                <a:solidFill>
                  <a:srgbClr val="333333"/>
                </a:solidFill>
                <a:latin typeface="Noto Sans SC"/>
              </a:rPr>
              <a:t>GitHook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，进行代码格式化。</a:t>
            </a:r>
            <a:endParaRPr lang="en-US" altLang="zh-CN" dirty="0">
              <a:solidFill>
                <a:srgbClr val="333333"/>
              </a:solidFill>
              <a:latin typeface="Noto Sans SC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实现客户端</a:t>
            </a:r>
            <a:r>
              <a:rPr lang="en-US" altLang="zh-CN" dirty="0">
                <a:solidFill>
                  <a:srgbClr val="333333"/>
                </a:solidFill>
                <a:latin typeface="Noto Sans SC"/>
              </a:rPr>
              <a:t>pre-commit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检查，</a:t>
            </a:r>
            <a:r>
              <a:rPr lang="en-US" altLang="zh-CN" dirty="0">
                <a:solidFill>
                  <a:srgbClr val="333333"/>
                </a:solidFill>
                <a:latin typeface="Noto Sans SC"/>
              </a:rPr>
              <a:t>commit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时自动格式化即可。此处并不限定所使用的格式化工具，助教的实现中使用的是 </a:t>
            </a:r>
            <a:r>
              <a:rPr lang="en-US" altLang="zh-CN" dirty="0">
                <a:solidFill>
                  <a:srgbClr val="333333"/>
                </a:solidFill>
                <a:latin typeface="Noto Sans SC"/>
              </a:rPr>
              <a:t>prettier 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，并参考了官方文档 </a:t>
            </a:r>
            <a:r>
              <a:rPr lang="en-US" altLang="zh-CN" dirty="0">
                <a:solidFill>
                  <a:srgbClr val="333333"/>
                </a:solidFill>
                <a:latin typeface="Noto Sans SC"/>
                <a:hlinkClick r:id="rId3"/>
              </a:rPr>
              <a:t>https://prettier.io/docs/en/precommit.html</a:t>
            </a:r>
            <a:r>
              <a:rPr lang="en-US" altLang="zh-CN" dirty="0">
                <a:solidFill>
                  <a:srgbClr val="333333"/>
                </a:solidFill>
                <a:latin typeface="Noto Sans SC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。</a:t>
            </a:r>
            <a:endParaRPr lang="en-US" altLang="zh-CN" dirty="0">
              <a:solidFill>
                <a:srgbClr val="333333"/>
              </a:solidFill>
              <a:latin typeface="Noto Sans SC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验收时目标是使用命令行</a:t>
            </a:r>
            <a:r>
              <a:rPr lang="en-US" altLang="zh-CN" dirty="0">
                <a:solidFill>
                  <a:srgbClr val="333333"/>
                </a:solidFill>
                <a:latin typeface="Noto Sans SC"/>
              </a:rPr>
              <a:t>commit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未被格式化的项目时（例如明显的代码缩进错误），</a:t>
            </a:r>
            <a:r>
              <a:rPr lang="en-US" altLang="zh-CN" dirty="0">
                <a:solidFill>
                  <a:srgbClr val="333333"/>
                </a:solidFill>
                <a:latin typeface="Noto Sans SC"/>
              </a:rPr>
              <a:t>commit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时会启动代码格式化检查与修正，最终</a:t>
            </a:r>
            <a:r>
              <a:rPr lang="en-US" altLang="zh-CN" dirty="0">
                <a:solidFill>
                  <a:srgbClr val="333333"/>
                </a:solidFill>
                <a:latin typeface="Noto Sans SC"/>
              </a:rPr>
              <a:t>commit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的版本是被格式化的。验收时不要求按特定要求进行格式化，但要能体现这个过程。示例项目是可以在</a:t>
            </a:r>
            <a:r>
              <a:rPr lang="en-US" altLang="zh-CN" dirty="0">
                <a:solidFill>
                  <a:srgbClr val="333333"/>
                </a:solidFill>
                <a:latin typeface="Noto Sans SC"/>
              </a:rPr>
              <a:t>Windows 10 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系统下实现要求的功能的。细节请参考文档。</a:t>
            </a:r>
            <a:endParaRPr lang="en-US" altLang="zh-CN" dirty="0">
              <a:solidFill>
                <a:srgbClr val="333333"/>
              </a:solidFill>
              <a:latin typeface="Noto Sans SC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333333"/>
              </a:solidFill>
              <a:latin typeface="Noto Sans SC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74E736-74D8-4E01-A2B5-FAAFF2F4B1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790"/>
          <a:stretch/>
        </p:blipFill>
        <p:spPr>
          <a:xfrm>
            <a:off x="635085" y="3545237"/>
            <a:ext cx="10833099" cy="26833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8326AD7-42D5-4643-9B9F-066771A4E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906" y="3545236"/>
            <a:ext cx="5316116" cy="268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59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BB4C9C0-7013-F2D0-752A-E3D42BDB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91C03-5370-3647-6D78-C43F1CC5F5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2988" y="332390"/>
            <a:ext cx="10833100" cy="52322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600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600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网页端示例项目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B45CD8-DCD2-46BA-9AEC-0787EF76821F}"/>
              </a:ext>
            </a:extLst>
          </p:cNvPr>
          <p:cNvSpPr txBox="1"/>
          <p:nvPr/>
        </p:nvSpPr>
        <p:spPr>
          <a:xfrm>
            <a:off x="549729" y="939395"/>
            <a:ext cx="10833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Noto Sans SC"/>
              </a:rPr>
              <a:t>4</a:t>
            </a:r>
            <a:r>
              <a:rPr lang="zh-CN" altLang="en-US" sz="2400" b="1" dirty="0">
                <a:solidFill>
                  <a:srgbClr val="333333"/>
                </a:solidFill>
                <a:latin typeface="Noto Sans SC"/>
              </a:rPr>
              <a:t>、代码依赖检查与静态安全检查</a:t>
            </a:r>
            <a:endParaRPr lang="zh-CN" altLang="en-US" sz="2400" b="1" dirty="0">
              <a:solidFill>
                <a:srgbClr val="333333"/>
              </a:solidFill>
              <a:effectLst/>
              <a:latin typeface="Noto Sans SC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525F98-E98D-4D43-AFA3-2FB8E0E9FF09}"/>
              </a:ext>
            </a:extLst>
          </p:cNvPr>
          <p:cNvSpPr txBox="1"/>
          <p:nvPr/>
        </p:nvSpPr>
        <p:spPr>
          <a:xfrm>
            <a:off x="562978" y="1401060"/>
            <a:ext cx="111282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Noto Sans SC"/>
              </a:rPr>
              <a:t>使用</a:t>
            </a:r>
            <a:r>
              <a:rPr lang="en-US" altLang="zh-CN" dirty="0">
                <a:solidFill>
                  <a:srgbClr val="333333"/>
                </a:solidFill>
                <a:latin typeface="Noto Sans SC"/>
              </a:rPr>
              <a:t>GitLab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提供的</a:t>
            </a:r>
            <a:r>
              <a:rPr lang="en-US" altLang="zh-CN" dirty="0">
                <a:solidFill>
                  <a:srgbClr val="333333"/>
                </a:solidFill>
                <a:latin typeface="Noto Sans SC"/>
              </a:rPr>
              <a:t>Docker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镜像，对代码进行代码依赖检查与静态安全检查，并将结果呈现在网页端。</a:t>
            </a:r>
            <a:endParaRPr lang="en-US" altLang="zh-CN" dirty="0">
              <a:solidFill>
                <a:srgbClr val="333333"/>
              </a:solidFill>
              <a:latin typeface="Noto Sans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Noto Sans SC"/>
              </a:rPr>
              <a:t>除了一些细节外，此步骤与服务端是一样的。加分项如下：</a:t>
            </a:r>
          </a:p>
          <a:p>
            <a:r>
              <a:rPr lang="zh-CN" altLang="en-US" dirty="0">
                <a:solidFill>
                  <a:srgbClr val="333333"/>
                </a:solidFill>
                <a:latin typeface="Noto Sans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Noto Sans SC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）如静态安全检查能检测出具体的问题并展示具体过程，则 </a:t>
            </a:r>
            <a:r>
              <a:rPr lang="en-US" altLang="zh-CN" sz="2000" b="1" dirty="0">
                <a:solidFill>
                  <a:srgbClr val="FF0000"/>
                </a:solidFill>
                <a:latin typeface="Noto Sans SC"/>
              </a:rPr>
              <a:t>+8 </a:t>
            </a:r>
            <a:r>
              <a:rPr lang="zh-CN" altLang="en-US" sz="2000" b="1" dirty="0">
                <a:solidFill>
                  <a:srgbClr val="FF0000"/>
                </a:solidFill>
                <a:latin typeface="Noto Sans SC"/>
              </a:rPr>
              <a:t>分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。检测不出问题不扣分。</a:t>
            </a:r>
            <a:endParaRPr lang="en-US" altLang="zh-CN" sz="2000" dirty="0">
              <a:solidFill>
                <a:srgbClr val="333333"/>
              </a:solidFill>
              <a:latin typeface="Noto Sans SC"/>
            </a:endParaRP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346DAD46-A700-475C-B1CA-EE2CD78A8D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60406" y="3099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E3E8D5-4FDB-483F-9CA2-32A243FF6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068" y="2506440"/>
            <a:ext cx="1609654" cy="35865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8DCBEAC-94A9-45BA-B82C-A2177679E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048" y="2416723"/>
            <a:ext cx="1781019" cy="376948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C2464D2-A092-49B7-9375-25332656CD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0862" y="2416723"/>
            <a:ext cx="1650301" cy="374264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D4D823C-603E-4B02-9B74-F4F74ED789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978" y="2506439"/>
            <a:ext cx="1712440" cy="364969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97FBD6D-3014-43FD-9D05-785C794DABC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3621"/>
          <a:stretch/>
        </p:blipFill>
        <p:spPr>
          <a:xfrm>
            <a:off x="7630886" y="2494968"/>
            <a:ext cx="4040545" cy="358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87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BB4C9C0-7013-F2D0-752A-E3D42BDB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91C03-5370-3647-6D78-C43F1CC5F5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2988" y="332390"/>
            <a:ext cx="10833100" cy="52322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600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2.2 </a:t>
            </a:r>
            <a:r>
              <a:rPr lang="zh-CN" altLang="en-US" sz="2800" b="1" dirty="0">
                <a:solidFill>
                  <a:srgbClr val="7600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网页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600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端示例项目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B45CD8-DCD2-46BA-9AEC-0787EF76821F}"/>
              </a:ext>
            </a:extLst>
          </p:cNvPr>
          <p:cNvSpPr txBox="1"/>
          <p:nvPr/>
        </p:nvSpPr>
        <p:spPr>
          <a:xfrm>
            <a:off x="549729" y="939395"/>
            <a:ext cx="10833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Noto Sans SC"/>
              </a:rPr>
              <a:t>5</a:t>
            </a:r>
            <a:r>
              <a:rPr lang="zh-CN" altLang="en-US" sz="2400" b="1" dirty="0">
                <a:solidFill>
                  <a:srgbClr val="333333"/>
                </a:solidFill>
                <a:effectLst/>
                <a:latin typeface="Noto Sans SC"/>
              </a:rPr>
              <a:t>、项目部署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525F98-E98D-4D43-AFA3-2FB8E0E9FF09}"/>
              </a:ext>
            </a:extLst>
          </p:cNvPr>
          <p:cNvSpPr txBox="1"/>
          <p:nvPr/>
        </p:nvSpPr>
        <p:spPr>
          <a:xfrm>
            <a:off x="562978" y="1401060"/>
            <a:ext cx="1112827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Noto Sans SC"/>
              </a:rPr>
              <a:t>部署网页端项目。</a:t>
            </a:r>
            <a:r>
              <a:rPr lang="zh-CN" altLang="en-US" sz="2000" b="1" dirty="0">
                <a:solidFill>
                  <a:srgbClr val="FF0000"/>
                </a:solidFill>
                <a:latin typeface="Noto Sans SC"/>
              </a:rPr>
              <a:t>验收时如网页端不可访问，则此步骤不得分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。加分项如下：</a:t>
            </a:r>
            <a:endParaRPr lang="en-US" altLang="zh-CN" dirty="0">
              <a:solidFill>
                <a:srgbClr val="333333"/>
              </a:solidFill>
              <a:latin typeface="Noto Sans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Noto Sans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Noto Sans SC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）如使用</a:t>
            </a:r>
            <a:r>
              <a:rPr lang="en-US" altLang="zh-CN" dirty="0">
                <a:solidFill>
                  <a:srgbClr val="333333"/>
                </a:solidFill>
                <a:latin typeface="Noto Sans SC"/>
              </a:rPr>
              <a:t>Docker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进行部署，</a:t>
            </a:r>
            <a:r>
              <a:rPr lang="en-US" altLang="zh-CN" sz="2000" b="1" dirty="0">
                <a:solidFill>
                  <a:srgbClr val="FF0000"/>
                </a:solidFill>
                <a:latin typeface="Noto Sans SC"/>
              </a:rPr>
              <a:t>+1 </a:t>
            </a:r>
            <a:r>
              <a:rPr lang="zh-CN" altLang="en-US" sz="2000" b="1" dirty="0">
                <a:solidFill>
                  <a:srgbClr val="FF0000"/>
                </a:solidFill>
                <a:latin typeface="Noto Sans SC"/>
              </a:rPr>
              <a:t>分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。</a:t>
            </a:r>
            <a:endParaRPr lang="en-US" altLang="zh-CN" dirty="0">
              <a:solidFill>
                <a:srgbClr val="333333"/>
              </a:solidFill>
              <a:latin typeface="Noto Sans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Noto Sans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Noto Sans SC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）如 </a:t>
            </a:r>
            <a:r>
              <a:rPr lang="en-US" altLang="zh-CN" dirty="0" err="1">
                <a:solidFill>
                  <a:srgbClr val="333333"/>
                </a:solidFill>
                <a:latin typeface="Noto Sans SC"/>
              </a:rPr>
              <a:t>yaml</a:t>
            </a:r>
            <a:r>
              <a:rPr lang="en-US" altLang="zh-CN" dirty="0">
                <a:solidFill>
                  <a:srgbClr val="333333"/>
                </a:solidFill>
                <a:latin typeface="Noto Sans SC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中不出现具体凭据，</a:t>
            </a:r>
            <a:r>
              <a:rPr lang="en-US" altLang="zh-CN" sz="2000" b="1" dirty="0">
                <a:solidFill>
                  <a:srgbClr val="FF0000"/>
                </a:solidFill>
                <a:latin typeface="Noto Sans SC"/>
              </a:rPr>
              <a:t>+4 </a:t>
            </a:r>
            <a:r>
              <a:rPr lang="zh-CN" altLang="en-US" sz="2000" b="1" dirty="0">
                <a:solidFill>
                  <a:srgbClr val="FF0000"/>
                </a:solidFill>
                <a:latin typeface="Noto Sans SC"/>
              </a:rPr>
              <a:t>分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。</a:t>
            </a:r>
            <a:endParaRPr lang="en-US" altLang="zh-CN" dirty="0">
              <a:solidFill>
                <a:srgbClr val="333333"/>
              </a:solidFill>
              <a:latin typeface="Noto Sans SC"/>
            </a:endParaRP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346DAD46-A700-475C-B1CA-EE2CD78A8D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17772" y="332014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B883E54-C8FE-4C88-9BE6-941B61B0B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29" y="2644630"/>
            <a:ext cx="10613571" cy="179264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CAA780F-73D9-43AE-8F69-E1CA0DDBB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29" y="4439490"/>
            <a:ext cx="10613570" cy="188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67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BB4C9C0-7013-F2D0-752A-E3D42BDB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91C03-5370-3647-6D78-C43F1CC5F5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2988" y="332390"/>
            <a:ext cx="10833100" cy="52322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800" b="1" dirty="0">
                <a:solidFill>
                  <a:srgbClr val="7600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1.2 </a:t>
            </a:r>
            <a:r>
              <a:rPr lang="zh-CN" altLang="en-US" sz="2800" b="1" dirty="0">
                <a:solidFill>
                  <a:srgbClr val="7600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验收要求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7600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7491D1-4D8A-4E68-9BFD-7C76BF0AD016}"/>
              </a:ext>
            </a:extLst>
          </p:cNvPr>
          <p:cNvSpPr txBox="1"/>
          <p:nvPr/>
        </p:nvSpPr>
        <p:spPr>
          <a:xfrm>
            <a:off x="332014" y="1009813"/>
            <a:ext cx="11713028" cy="302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Noto Sans SC"/>
              </a:rPr>
              <a:t>开始之前</a:t>
            </a:r>
            <a:r>
              <a:rPr lang="zh-CN" altLang="en-US" sz="2000" dirty="0">
                <a:solidFill>
                  <a:srgbClr val="333333"/>
                </a:solidFill>
                <a:latin typeface="Noto Sans SC"/>
              </a:rPr>
              <a:t>在</a:t>
            </a:r>
            <a:r>
              <a:rPr lang="zh-CN" altLang="en-US" sz="2000" b="1" dirty="0">
                <a:solidFill>
                  <a:srgbClr val="FF0000"/>
                </a:solidFill>
                <a:latin typeface="Noto Sans SC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Noto Sans SC"/>
              </a:rPr>
              <a:t>2023</a:t>
            </a:r>
            <a:r>
              <a:rPr lang="zh-CN" altLang="en-US" sz="2000" b="1" dirty="0">
                <a:solidFill>
                  <a:srgbClr val="FF0000"/>
                </a:solidFill>
                <a:latin typeface="Noto Sans SC"/>
              </a:rPr>
              <a:t>年</a:t>
            </a:r>
            <a:r>
              <a:rPr lang="en-US" altLang="zh-CN" sz="2000" b="1" dirty="0">
                <a:solidFill>
                  <a:srgbClr val="FF0000"/>
                </a:solidFill>
                <a:latin typeface="Noto Sans SC"/>
              </a:rPr>
              <a:t>11</a:t>
            </a:r>
            <a:r>
              <a:rPr lang="zh-CN" altLang="en-US" sz="2000" b="1" dirty="0">
                <a:solidFill>
                  <a:srgbClr val="FF0000"/>
                </a:solidFill>
                <a:latin typeface="Noto Sans SC"/>
              </a:rPr>
              <a:t>月</a:t>
            </a:r>
            <a:r>
              <a:rPr lang="en-US" altLang="zh-CN" sz="2000" b="1" dirty="0">
                <a:solidFill>
                  <a:srgbClr val="FF0000"/>
                </a:solidFill>
                <a:latin typeface="Noto Sans SC"/>
              </a:rPr>
              <a:t>7</a:t>
            </a:r>
            <a:r>
              <a:rPr lang="zh-CN" altLang="en-US" sz="2000" b="1" dirty="0">
                <a:solidFill>
                  <a:srgbClr val="FF0000"/>
                </a:solidFill>
                <a:latin typeface="Noto Sans SC"/>
              </a:rPr>
              <a:t>日</a:t>
            </a:r>
            <a:r>
              <a:rPr lang="en-US" altLang="zh-CN" sz="2000" b="1" dirty="0">
                <a:solidFill>
                  <a:srgbClr val="FF0000"/>
                </a:solidFill>
                <a:latin typeface="Noto Sans SC"/>
              </a:rPr>
              <a:t>23:59:59 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之前完成</a:t>
            </a:r>
            <a:r>
              <a:rPr lang="zh-CN" altLang="en-US" b="1" dirty="0">
                <a:solidFill>
                  <a:srgbClr val="FF0000"/>
                </a:solidFill>
                <a:latin typeface="Noto Sans SC"/>
              </a:rPr>
              <a:t>。</a:t>
            </a:r>
            <a:endParaRPr lang="en-US" altLang="zh-CN" b="1" dirty="0">
              <a:solidFill>
                <a:srgbClr val="FF0000"/>
              </a:solidFill>
              <a:latin typeface="Noto Sans SC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0000"/>
                </a:solidFill>
                <a:latin typeface="Noto Sans SC"/>
              </a:rPr>
              <a:t>验收前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每个团队需要</a:t>
            </a:r>
            <a:r>
              <a:rPr lang="en-US" altLang="zh-CN" sz="2000" b="1" dirty="0">
                <a:solidFill>
                  <a:srgbClr val="FF0000"/>
                </a:solidFill>
                <a:latin typeface="Noto Sans SC"/>
              </a:rPr>
              <a:t>Moodle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提交</a:t>
            </a:r>
            <a:r>
              <a:rPr lang="zh-CN" altLang="en-US" sz="2000" b="1" dirty="0">
                <a:solidFill>
                  <a:srgbClr val="FF0000"/>
                </a:solidFill>
                <a:latin typeface="Noto Sans SC"/>
              </a:rPr>
              <a:t>实践报告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，日期不应晚于</a:t>
            </a:r>
            <a:r>
              <a:rPr lang="en-US" altLang="zh-CN" sz="2000" b="1" dirty="0">
                <a:solidFill>
                  <a:srgbClr val="FF0000"/>
                </a:solidFill>
                <a:latin typeface="Noto Sans SC"/>
              </a:rPr>
              <a:t>2023</a:t>
            </a:r>
            <a:r>
              <a:rPr lang="zh-CN" altLang="en-US" sz="2000" b="1" dirty="0">
                <a:solidFill>
                  <a:srgbClr val="FF0000"/>
                </a:solidFill>
                <a:latin typeface="Noto Sans SC"/>
              </a:rPr>
              <a:t>年</a:t>
            </a:r>
            <a:r>
              <a:rPr lang="en-US" altLang="zh-CN" sz="2000" b="1" dirty="0">
                <a:solidFill>
                  <a:srgbClr val="FF0000"/>
                </a:solidFill>
                <a:latin typeface="Noto Sans SC"/>
              </a:rPr>
              <a:t>11</a:t>
            </a:r>
            <a:r>
              <a:rPr lang="zh-CN" altLang="en-US" sz="2000" b="1" dirty="0">
                <a:solidFill>
                  <a:srgbClr val="FF0000"/>
                </a:solidFill>
                <a:latin typeface="Noto Sans SC"/>
              </a:rPr>
              <a:t>月</a:t>
            </a:r>
            <a:r>
              <a:rPr lang="en-US" altLang="zh-CN" sz="2000" b="1" dirty="0">
                <a:solidFill>
                  <a:srgbClr val="FF0000"/>
                </a:solidFill>
                <a:latin typeface="Noto Sans SC"/>
              </a:rPr>
              <a:t>12</a:t>
            </a:r>
            <a:r>
              <a:rPr lang="zh-CN" altLang="en-US" sz="2000" b="1" dirty="0">
                <a:solidFill>
                  <a:srgbClr val="FF0000"/>
                </a:solidFill>
                <a:latin typeface="Noto Sans SC"/>
              </a:rPr>
              <a:t>日</a:t>
            </a:r>
            <a:r>
              <a:rPr lang="en-US" altLang="zh-CN" sz="2000" b="1" dirty="0">
                <a:solidFill>
                  <a:srgbClr val="FF0000"/>
                </a:solidFill>
                <a:latin typeface="Noto Sans SC"/>
              </a:rPr>
              <a:t>23:59:59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。</a:t>
            </a:r>
            <a:endParaRPr lang="en-US" altLang="zh-CN" dirty="0">
              <a:solidFill>
                <a:srgbClr val="333333"/>
              </a:solidFill>
              <a:latin typeface="Noto Sans SC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0000"/>
                </a:solidFill>
                <a:latin typeface="Noto Sans SC"/>
              </a:rPr>
              <a:t>验收时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需要现场展示</a:t>
            </a:r>
            <a:r>
              <a:rPr lang="zh-CN" altLang="en-US" sz="2000" b="1" dirty="0">
                <a:solidFill>
                  <a:srgbClr val="FF0000"/>
                </a:solidFill>
                <a:latin typeface="Noto Sans SC"/>
              </a:rPr>
              <a:t>南大</a:t>
            </a:r>
            <a:r>
              <a:rPr lang="en-US" altLang="zh-CN" sz="2000" b="1" dirty="0">
                <a:solidFill>
                  <a:srgbClr val="FF0000"/>
                </a:solidFill>
                <a:latin typeface="Noto Sans SC"/>
              </a:rPr>
              <a:t>Git</a:t>
            </a:r>
            <a:r>
              <a:rPr lang="zh-CN" altLang="en-US" sz="2000" b="1" dirty="0">
                <a:solidFill>
                  <a:srgbClr val="FF0000"/>
                </a:solidFill>
                <a:latin typeface="Noto Sans SC"/>
              </a:rPr>
              <a:t>上与报告中记录相符的 流水线 记录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，与已经</a:t>
            </a:r>
            <a:r>
              <a:rPr lang="zh-CN" altLang="en-US" sz="2000" b="1" dirty="0">
                <a:solidFill>
                  <a:srgbClr val="FF0000"/>
                </a:solidFill>
                <a:latin typeface="Noto Sans SC"/>
              </a:rPr>
              <a:t>可以正常运行的项目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本身。</a:t>
            </a:r>
            <a:endParaRPr lang="en-US" altLang="zh-CN" dirty="0">
              <a:solidFill>
                <a:srgbClr val="333333"/>
              </a:solidFill>
              <a:latin typeface="Noto Sans SC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具体验收时间地点待定。验收方式可参考项目报告模板。</a:t>
            </a:r>
            <a:endParaRPr lang="en-US" altLang="zh-CN" i="0" dirty="0">
              <a:solidFill>
                <a:srgbClr val="333333"/>
              </a:solidFill>
              <a:effectLst/>
              <a:latin typeface="Noto Sans SC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本项目中使用的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Noto Sans SC"/>
              </a:rPr>
              <a:t>前后端项目应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Noto Sans SC"/>
              </a:rPr>
              <a:t>拥有可以持久化和被修改的数据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Noto Sans SC"/>
              </a:rPr>
              <a:t>。具体项目不限。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Noto Sans SC"/>
              </a:rPr>
              <a:t>项目不一定是自己开发的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Noto Sans SC"/>
              </a:rPr>
              <a:t>，但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Noto Sans SC"/>
              </a:rPr>
              <a:t>不可以是示例项目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Noto Sans SC"/>
              </a:rPr>
              <a:t>，推荐使用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Noto Sans SC"/>
              </a:rPr>
              <a:t>《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Noto Sans SC"/>
              </a:rPr>
              <a:t>软工二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Noto Sans SC"/>
              </a:rPr>
              <a:t>》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Noto Sans SC"/>
              </a:rPr>
              <a:t>或其他项目。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最终成果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Noto Sans SC"/>
              </a:rPr>
              <a:t>一定要实现本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Noto Sans SC"/>
              </a:rPr>
              <a:t>PPT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Noto Sans SC"/>
              </a:rPr>
              <a:t>中提及的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Noto Sans SC"/>
              </a:rPr>
              <a:t>11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Noto Sans SC"/>
              </a:rPr>
              <a:t>点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特性。</a:t>
            </a:r>
            <a:endParaRPr lang="en-US" altLang="zh-CN" dirty="0">
              <a:solidFill>
                <a:srgbClr val="333333"/>
              </a:solidFill>
              <a:latin typeface="Noto Sans SC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Noto Sans SC"/>
              </a:rPr>
              <a:t>大作业本身满分</a:t>
            </a:r>
            <a:r>
              <a:rPr lang="en-US" altLang="zh-CN" sz="2000" b="1" dirty="0">
                <a:solidFill>
                  <a:srgbClr val="FF0000"/>
                </a:solidFill>
                <a:latin typeface="Noto Sans SC"/>
              </a:rPr>
              <a:t>100</a:t>
            </a:r>
            <a:r>
              <a:rPr lang="zh-CN" altLang="en-US" sz="2000" b="1" dirty="0">
                <a:solidFill>
                  <a:srgbClr val="FF0000"/>
                </a:solidFill>
                <a:latin typeface="Noto Sans SC"/>
              </a:rPr>
              <a:t>分，以下</a:t>
            </a:r>
            <a:r>
              <a:rPr lang="en-US" altLang="zh-CN" sz="2000" b="1" dirty="0">
                <a:solidFill>
                  <a:srgbClr val="FF0000"/>
                </a:solidFill>
                <a:latin typeface="Noto Sans SC"/>
              </a:rPr>
              <a:t>11</a:t>
            </a:r>
            <a:r>
              <a:rPr lang="zh-CN" altLang="en-US" sz="2000" b="1" dirty="0">
                <a:solidFill>
                  <a:srgbClr val="FF0000"/>
                </a:solidFill>
                <a:latin typeface="Noto Sans SC"/>
              </a:rPr>
              <a:t>点每点</a:t>
            </a:r>
            <a:r>
              <a:rPr lang="en-US" altLang="zh-CN" sz="2000" b="1" dirty="0">
                <a:solidFill>
                  <a:srgbClr val="FF0000"/>
                </a:solidFill>
                <a:latin typeface="Noto Sans SC"/>
              </a:rPr>
              <a:t>8</a:t>
            </a:r>
            <a:r>
              <a:rPr lang="zh-CN" altLang="en-US" sz="2000" b="1" dirty="0">
                <a:solidFill>
                  <a:srgbClr val="FF0000"/>
                </a:solidFill>
                <a:latin typeface="Noto Sans SC"/>
              </a:rPr>
              <a:t>分，完成即有</a:t>
            </a:r>
            <a:r>
              <a:rPr lang="en-US" altLang="zh-CN" sz="2000" b="1" dirty="0">
                <a:solidFill>
                  <a:srgbClr val="FF0000"/>
                </a:solidFill>
                <a:latin typeface="Noto Sans SC"/>
              </a:rPr>
              <a:t>88</a:t>
            </a:r>
            <a:r>
              <a:rPr lang="zh-CN" altLang="en-US" sz="2000" b="1" dirty="0">
                <a:solidFill>
                  <a:srgbClr val="FF0000"/>
                </a:solidFill>
                <a:latin typeface="Noto Sans SC"/>
              </a:rPr>
              <a:t>分。</a:t>
            </a:r>
            <a:endParaRPr lang="en-US" altLang="zh-CN" sz="2000" b="1" dirty="0">
              <a:solidFill>
                <a:srgbClr val="FF0000"/>
              </a:solidFill>
              <a:latin typeface="Noto Sans SC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Noto Sans SC"/>
              </a:rPr>
              <a:t>如完成明确说明的项目，有额外加分，可突破满分上限</a:t>
            </a:r>
            <a:r>
              <a:rPr lang="en-US" altLang="zh-CN" sz="2000" b="1" dirty="0">
                <a:solidFill>
                  <a:srgbClr val="FF0000"/>
                </a:solidFill>
                <a:latin typeface="Noto Sans SC"/>
              </a:rPr>
              <a:t>100</a:t>
            </a:r>
            <a:r>
              <a:rPr lang="zh-CN" altLang="en-US" sz="2000" b="1" dirty="0">
                <a:solidFill>
                  <a:srgbClr val="FF0000"/>
                </a:solidFill>
                <a:latin typeface="Noto Sans SC"/>
              </a:rPr>
              <a:t>分，溢出部分尽可能加到平时分中</a:t>
            </a:r>
            <a:r>
              <a:rPr lang="zh-CN" altLang="en-US" sz="2000" dirty="0">
                <a:solidFill>
                  <a:srgbClr val="FF0000"/>
                </a:solidFill>
                <a:latin typeface="Noto Sans SC"/>
              </a:rPr>
              <a:t>。</a:t>
            </a:r>
            <a:endParaRPr lang="zh-CN" altLang="en-US" sz="2000" i="0" dirty="0">
              <a:solidFill>
                <a:srgbClr val="FF0000"/>
              </a:solidFill>
              <a:effectLst/>
              <a:latin typeface="Noto Sans SC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C61BA2-A274-4329-80AF-94B8CDA91E33}"/>
              </a:ext>
            </a:extLst>
          </p:cNvPr>
          <p:cNvSpPr txBox="1"/>
          <p:nvPr/>
        </p:nvSpPr>
        <p:spPr>
          <a:xfrm>
            <a:off x="332014" y="3972887"/>
            <a:ext cx="576398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Noto Sans SC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Noto Sans SC"/>
              </a:rPr>
              <a:t>0</a:t>
            </a:r>
            <a:r>
              <a:rPr lang="zh-CN" altLang="en-US" sz="2000" dirty="0">
                <a:solidFill>
                  <a:srgbClr val="333333"/>
                </a:solidFill>
                <a:latin typeface="Noto Sans SC"/>
              </a:rPr>
              <a:t>）环境准备</a:t>
            </a:r>
            <a:endParaRPr lang="en-US" altLang="zh-CN" sz="2000" dirty="0">
              <a:solidFill>
                <a:srgbClr val="333333"/>
              </a:solidFill>
              <a:latin typeface="Noto Sans SC"/>
            </a:endParaRPr>
          </a:p>
          <a:p>
            <a:r>
              <a:rPr lang="zh-CN" altLang="en-US" sz="2000" b="1" dirty="0">
                <a:solidFill>
                  <a:srgbClr val="333333"/>
                </a:solidFill>
                <a:latin typeface="Noto Sans SC"/>
              </a:rPr>
              <a:t>服务端项目</a:t>
            </a:r>
            <a:endParaRPr lang="en-US" altLang="zh-CN" sz="2000" b="1" dirty="0">
              <a:solidFill>
                <a:srgbClr val="333333"/>
              </a:solidFill>
              <a:latin typeface="Noto Sans SC"/>
            </a:endParaRPr>
          </a:p>
          <a:p>
            <a:r>
              <a:rPr lang="zh-CN" altLang="en-US" sz="2000" i="0" dirty="0">
                <a:solidFill>
                  <a:srgbClr val="333333"/>
                </a:solidFill>
                <a:effectLst/>
                <a:latin typeface="Noto Sans SC"/>
              </a:rPr>
              <a:t>（</a:t>
            </a:r>
            <a:r>
              <a:rPr lang="en-US" altLang="zh-CN" sz="2000" i="0" dirty="0">
                <a:solidFill>
                  <a:srgbClr val="333333"/>
                </a:solidFill>
                <a:effectLst/>
                <a:latin typeface="Noto Sans SC"/>
              </a:rPr>
              <a:t>1</a:t>
            </a:r>
            <a:r>
              <a:rPr lang="zh-CN" altLang="en-US" sz="2000" i="0" dirty="0">
                <a:solidFill>
                  <a:srgbClr val="333333"/>
                </a:solidFill>
                <a:effectLst/>
                <a:latin typeface="Noto Sans SC"/>
              </a:rPr>
              <a:t>）构建与测试（</a:t>
            </a:r>
            <a:r>
              <a:rPr lang="zh-CN" altLang="en-US" sz="2000" dirty="0">
                <a:solidFill>
                  <a:srgbClr val="333333"/>
                </a:solidFill>
                <a:latin typeface="Noto Sans SC"/>
              </a:rPr>
              <a:t>单元测试）</a:t>
            </a:r>
            <a:endParaRPr lang="en-US" altLang="zh-CN" sz="2000" dirty="0">
              <a:solidFill>
                <a:srgbClr val="333333"/>
              </a:solidFill>
              <a:latin typeface="Noto Sans SC"/>
            </a:endParaRPr>
          </a:p>
          <a:p>
            <a:r>
              <a:rPr lang="zh-CN" altLang="en-US" sz="2000" i="0" dirty="0">
                <a:solidFill>
                  <a:srgbClr val="333333"/>
                </a:solidFill>
                <a:effectLst/>
                <a:latin typeface="Noto Sans SC"/>
              </a:rPr>
              <a:t>（</a:t>
            </a:r>
            <a:r>
              <a:rPr lang="en-US" altLang="zh-CN" sz="2000" i="0" dirty="0">
                <a:solidFill>
                  <a:srgbClr val="333333"/>
                </a:solidFill>
                <a:effectLst/>
                <a:latin typeface="Noto Sans SC"/>
              </a:rPr>
              <a:t>2</a:t>
            </a:r>
            <a:r>
              <a:rPr lang="zh-CN" altLang="en-US" sz="2000" i="0" dirty="0">
                <a:solidFill>
                  <a:srgbClr val="333333"/>
                </a:solidFill>
                <a:effectLst/>
                <a:latin typeface="Noto Sans SC"/>
              </a:rPr>
              <a:t>）代码质量检查</a:t>
            </a:r>
            <a:endParaRPr lang="en-US" altLang="zh-CN" sz="2000" i="0" dirty="0">
              <a:solidFill>
                <a:srgbClr val="333333"/>
              </a:solidFill>
              <a:effectLst/>
              <a:latin typeface="Noto Sans SC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Noto Sans SC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Noto Sans SC"/>
              </a:rPr>
              <a:t>3</a:t>
            </a:r>
            <a:r>
              <a:rPr lang="zh-CN" altLang="en-US" sz="2000" dirty="0">
                <a:solidFill>
                  <a:srgbClr val="333333"/>
                </a:solidFill>
                <a:latin typeface="Noto Sans SC"/>
              </a:rPr>
              <a:t>）代码质量门禁</a:t>
            </a:r>
            <a:endParaRPr lang="en-US" altLang="zh-CN" sz="2000" dirty="0">
              <a:solidFill>
                <a:srgbClr val="333333"/>
              </a:solidFill>
              <a:latin typeface="Noto Sans SC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Noto Sans SC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Noto Sans SC"/>
              </a:rPr>
              <a:t>4</a:t>
            </a:r>
            <a:r>
              <a:rPr lang="zh-CN" altLang="en-US" sz="2000" dirty="0">
                <a:solidFill>
                  <a:srgbClr val="333333"/>
                </a:solidFill>
                <a:latin typeface="Noto Sans SC"/>
              </a:rPr>
              <a:t>）代码依赖检查与静态安全检查</a:t>
            </a:r>
            <a:endParaRPr lang="en-US" altLang="zh-CN" sz="2000" dirty="0">
              <a:solidFill>
                <a:srgbClr val="333333"/>
              </a:solidFill>
              <a:latin typeface="Noto Sans SC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Noto Sans SC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Noto Sans SC"/>
              </a:rPr>
              <a:t>5</a:t>
            </a:r>
            <a:r>
              <a:rPr lang="zh-CN" altLang="en-US" sz="2000" dirty="0">
                <a:solidFill>
                  <a:srgbClr val="333333"/>
                </a:solidFill>
                <a:latin typeface="Noto Sans SC"/>
              </a:rPr>
              <a:t>）项目部署</a:t>
            </a:r>
            <a:endParaRPr lang="en-US" altLang="zh-CN" sz="2000" dirty="0">
              <a:solidFill>
                <a:srgbClr val="333333"/>
              </a:solidFill>
              <a:latin typeface="Noto Sans SC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005651-1309-4967-8610-86948B739122}"/>
              </a:ext>
            </a:extLst>
          </p:cNvPr>
          <p:cNvSpPr txBox="1"/>
          <p:nvPr/>
        </p:nvSpPr>
        <p:spPr>
          <a:xfrm>
            <a:off x="6096000" y="4261451"/>
            <a:ext cx="57639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Noto Sans SC"/>
              </a:rPr>
              <a:t>网页端项目</a:t>
            </a:r>
            <a:endParaRPr lang="en-US" altLang="zh-CN" sz="2000" b="1" dirty="0">
              <a:solidFill>
                <a:srgbClr val="333333"/>
              </a:solidFill>
              <a:latin typeface="Noto Sans SC"/>
            </a:endParaRPr>
          </a:p>
          <a:p>
            <a:r>
              <a:rPr lang="zh-CN" altLang="en-US" sz="2000" i="0" dirty="0">
                <a:solidFill>
                  <a:srgbClr val="333333"/>
                </a:solidFill>
                <a:effectLst/>
                <a:latin typeface="Noto Sans SC"/>
              </a:rPr>
              <a:t>（</a:t>
            </a:r>
            <a:r>
              <a:rPr lang="en-US" altLang="zh-CN" sz="2000" i="0" dirty="0">
                <a:solidFill>
                  <a:srgbClr val="333333"/>
                </a:solidFill>
                <a:effectLst/>
                <a:latin typeface="Noto Sans SC"/>
              </a:rPr>
              <a:t>1</a:t>
            </a:r>
            <a:r>
              <a:rPr lang="zh-CN" altLang="en-US" sz="2000" i="0" dirty="0">
                <a:solidFill>
                  <a:srgbClr val="333333"/>
                </a:solidFill>
                <a:effectLst/>
                <a:latin typeface="Noto Sans SC"/>
              </a:rPr>
              <a:t>）构建</a:t>
            </a:r>
            <a:endParaRPr lang="en-US" altLang="zh-CN" sz="2000" i="0" dirty="0">
              <a:solidFill>
                <a:srgbClr val="333333"/>
              </a:solidFill>
              <a:effectLst/>
              <a:latin typeface="Noto Sans SC"/>
            </a:endParaRPr>
          </a:p>
          <a:p>
            <a:r>
              <a:rPr lang="zh-CN" altLang="en-US" sz="2000" i="0" dirty="0">
                <a:solidFill>
                  <a:srgbClr val="333333"/>
                </a:solidFill>
                <a:effectLst/>
                <a:latin typeface="Noto Sans SC"/>
              </a:rPr>
              <a:t>（</a:t>
            </a:r>
            <a:r>
              <a:rPr lang="en-US" altLang="zh-CN" sz="2000" i="0" dirty="0">
                <a:solidFill>
                  <a:srgbClr val="333333"/>
                </a:solidFill>
                <a:effectLst/>
                <a:latin typeface="Noto Sans SC"/>
              </a:rPr>
              <a:t>2</a:t>
            </a:r>
            <a:r>
              <a:rPr lang="zh-CN" altLang="en-US" sz="2000" i="0" dirty="0">
                <a:solidFill>
                  <a:srgbClr val="333333"/>
                </a:solidFill>
                <a:effectLst/>
                <a:latin typeface="Noto Sans SC"/>
              </a:rPr>
              <a:t>）代码质量检查</a:t>
            </a:r>
            <a:endParaRPr lang="en-US" altLang="zh-CN" sz="2000" i="0" dirty="0">
              <a:solidFill>
                <a:srgbClr val="333333"/>
              </a:solidFill>
              <a:effectLst/>
              <a:latin typeface="Noto Sans SC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Noto Sans SC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Noto Sans SC"/>
              </a:rPr>
              <a:t>3</a:t>
            </a:r>
            <a:r>
              <a:rPr lang="zh-CN" altLang="en-US" sz="2000" dirty="0">
                <a:solidFill>
                  <a:srgbClr val="333333"/>
                </a:solidFill>
                <a:latin typeface="Noto Sans SC"/>
              </a:rPr>
              <a:t>）自动格式化</a:t>
            </a:r>
            <a:endParaRPr lang="en-US" altLang="zh-CN" sz="2000" dirty="0">
              <a:solidFill>
                <a:srgbClr val="333333"/>
              </a:solidFill>
              <a:latin typeface="Noto Sans SC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Noto Sans SC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Noto Sans SC"/>
              </a:rPr>
              <a:t>4</a:t>
            </a:r>
            <a:r>
              <a:rPr lang="zh-CN" altLang="en-US" sz="2000" dirty="0">
                <a:solidFill>
                  <a:srgbClr val="333333"/>
                </a:solidFill>
                <a:latin typeface="Noto Sans SC"/>
              </a:rPr>
              <a:t>）代码依赖检查与静态安全检查</a:t>
            </a:r>
            <a:endParaRPr lang="en-US" altLang="zh-CN" sz="2000" dirty="0">
              <a:solidFill>
                <a:srgbClr val="333333"/>
              </a:solidFill>
              <a:latin typeface="Noto Sans SC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Noto Sans SC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Noto Sans SC"/>
              </a:rPr>
              <a:t>5</a:t>
            </a:r>
            <a:r>
              <a:rPr lang="zh-CN" altLang="en-US" sz="2000" dirty="0">
                <a:solidFill>
                  <a:srgbClr val="333333"/>
                </a:solidFill>
                <a:latin typeface="Noto Sans SC"/>
              </a:rPr>
              <a:t>）项目部署</a:t>
            </a:r>
            <a:endParaRPr lang="en-US" altLang="zh-CN" sz="2000" dirty="0">
              <a:solidFill>
                <a:srgbClr val="333333"/>
              </a:solidFill>
              <a:latin typeface="Noto Sans SC"/>
            </a:endParaRPr>
          </a:p>
        </p:txBody>
      </p:sp>
    </p:spTree>
    <p:extLst>
      <p:ext uri="{BB962C8B-B14F-4D97-AF65-F5344CB8AC3E}">
        <p14:creationId xmlns:p14="http://schemas.microsoft.com/office/powerpoint/2010/main" val="3584666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BB4C9C0-7013-F2D0-752A-E3D42BDB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91C03-5370-3647-6D78-C43F1CC5F5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2988" y="332390"/>
            <a:ext cx="10833100" cy="52322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800" b="1" dirty="0">
                <a:solidFill>
                  <a:srgbClr val="7600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600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.3 </a:t>
            </a:r>
            <a:r>
              <a:rPr lang="zh-CN" altLang="en-US" sz="2800" b="1" dirty="0">
                <a:solidFill>
                  <a:srgbClr val="7600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环境准备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7600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B45CD8-DCD2-46BA-9AEC-0787EF76821F}"/>
              </a:ext>
            </a:extLst>
          </p:cNvPr>
          <p:cNvSpPr txBox="1"/>
          <p:nvPr/>
        </p:nvSpPr>
        <p:spPr>
          <a:xfrm>
            <a:off x="453842" y="855610"/>
            <a:ext cx="1119051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Noto Sans SC"/>
              </a:rPr>
              <a:t>1</a:t>
            </a:r>
            <a:r>
              <a:rPr lang="zh-CN" altLang="en-US" sz="2400" b="1" dirty="0">
                <a:solidFill>
                  <a:srgbClr val="333333"/>
                </a:solidFill>
                <a:latin typeface="Noto Sans SC"/>
              </a:rPr>
              <a:t>、创建群组并邀请团队成员与助教</a:t>
            </a:r>
            <a:endParaRPr lang="en-US" altLang="zh-CN" sz="2400" b="1" dirty="0">
              <a:solidFill>
                <a:srgbClr val="333333"/>
              </a:solidFill>
              <a:latin typeface="Noto Sans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Noto Sans SC"/>
              </a:rPr>
              <a:t>确定分组，助教公示分组后，请开始此步骤。群组名请取为 </a:t>
            </a:r>
            <a:r>
              <a:rPr lang="en-US" altLang="zh-CN" dirty="0">
                <a:solidFill>
                  <a:srgbClr val="FF0000"/>
                </a:solidFill>
                <a:latin typeface="Noto Sans SC"/>
              </a:rPr>
              <a:t>${</a:t>
            </a:r>
            <a:r>
              <a:rPr lang="zh-CN" altLang="en-US" dirty="0">
                <a:solidFill>
                  <a:srgbClr val="FF0000"/>
                </a:solidFill>
                <a:latin typeface="Noto Sans SC"/>
              </a:rPr>
              <a:t>组号</a:t>
            </a:r>
            <a:r>
              <a:rPr lang="en-US" altLang="zh-CN" dirty="0">
                <a:solidFill>
                  <a:srgbClr val="FF0000"/>
                </a:solidFill>
                <a:latin typeface="Noto Sans SC"/>
              </a:rPr>
              <a:t>}_2023_fall_devops 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。</a:t>
            </a:r>
            <a:endParaRPr lang="en-US" altLang="zh-CN" dirty="0">
              <a:solidFill>
                <a:srgbClr val="333333"/>
              </a:solidFill>
              <a:latin typeface="Noto Sans SC"/>
            </a:endParaRPr>
          </a:p>
          <a:p>
            <a:endParaRPr lang="zh-CN" altLang="en-US" sz="2400" b="1" dirty="0">
              <a:solidFill>
                <a:srgbClr val="333333"/>
              </a:solidFill>
              <a:effectLst/>
              <a:latin typeface="Noto Sans SC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BB536F-2098-4CF3-ACAD-44168850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44" y="1710221"/>
            <a:ext cx="1817995" cy="16550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9A0E955-401B-448D-8A0A-B235D6846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984" y="1710221"/>
            <a:ext cx="3438843" cy="171254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40BBAB2-8B9F-4D26-A1B9-0B074E58DD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1827" y="1636102"/>
            <a:ext cx="5579703" cy="189908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BB8D49F-2FFA-432E-9C67-CCA6FDF6CE52}"/>
              </a:ext>
            </a:extLst>
          </p:cNvPr>
          <p:cNvSpPr txBox="1"/>
          <p:nvPr/>
        </p:nvSpPr>
        <p:spPr>
          <a:xfrm>
            <a:off x="525277" y="3413189"/>
            <a:ext cx="108331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Noto Sans SC"/>
              </a:rPr>
              <a:t>2</a:t>
            </a:r>
            <a:r>
              <a:rPr lang="zh-CN" altLang="en-US" sz="2400" b="1" dirty="0">
                <a:solidFill>
                  <a:srgbClr val="333333"/>
                </a:solidFill>
                <a:effectLst/>
                <a:latin typeface="Noto Sans SC"/>
              </a:rPr>
              <a:t>、创建仓库并关掉其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Noto Sans SC"/>
              </a:rPr>
              <a:t>Auto DevOps</a:t>
            </a:r>
          </a:p>
          <a:p>
            <a:r>
              <a:rPr lang="zh-CN" altLang="en-US" dirty="0">
                <a:solidFill>
                  <a:srgbClr val="333333"/>
                </a:solidFill>
                <a:latin typeface="Noto Sans SC"/>
              </a:rPr>
              <a:t>服务端仓库命名为 </a:t>
            </a:r>
            <a:r>
              <a:rPr lang="en-US" altLang="zh-CN" dirty="0">
                <a:solidFill>
                  <a:srgbClr val="FF0000"/>
                </a:solidFill>
                <a:latin typeface="Noto Sans SC"/>
              </a:rPr>
              <a:t>${</a:t>
            </a:r>
            <a:r>
              <a:rPr lang="zh-CN" altLang="en-US" dirty="0">
                <a:solidFill>
                  <a:srgbClr val="FF0000"/>
                </a:solidFill>
                <a:latin typeface="Noto Sans SC"/>
              </a:rPr>
              <a:t>组号</a:t>
            </a:r>
            <a:r>
              <a:rPr lang="en-US" altLang="zh-CN" dirty="0">
                <a:solidFill>
                  <a:srgbClr val="FF0000"/>
                </a:solidFill>
                <a:latin typeface="Noto Sans SC"/>
              </a:rPr>
              <a:t>}_2023_fall_devops_server</a:t>
            </a:r>
            <a:r>
              <a:rPr lang="zh-CN" altLang="en-US" dirty="0">
                <a:latin typeface="Noto Sans SC"/>
              </a:rPr>
              <a:t>，网页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端仓库命名为 </a:t>
            </a:r>
            <a:r>
              <a:rPr lang="en-US" altLang="zh-CN" dirty="0">
                <a:solidFill>
                  <a:srgbClr val="FF0000"/>
                </a:solidFill>
                <a:latin typeface="Noto Sans SC"/>
              </a:rPr>
              <a:t>${</a:t>
            </a:r>
            <a:r>
              <a:rPr lang="zh-CN" altLang="en-US" dirty="0">
                <a:solidFill>
                  <a:srgbClr val="FF0000"/>
                </a:solidFill>
                <a:latin typeface="Noto Sans SC"/>
              </a:rPr>
              <a:t>组号</a:t>
            </a:r>
            <a:r>
              <a:rPr lang="en-US" altLang="zh-CN" dirty="0">
                <a:solidFill>
                  <a:srgbClr val="FF0000"/>
                </a:solidFill>
                <a:latin typeface="Noto Sans SC"/>
              </a:rPr>
              <a:t>}_2023_fall_devops_web</a:t>
            </a:r>
            <a:endParaRPr lang="zh-CN" altLang="en-US" dirty="0">
              <a:solidFill>
                <a:srgbClr val="333333"/>
              </a:solidFill>
              <a:effectLst/>
              <a:latin typeface="Noto Sans SC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1BB5BDC-9610-4EAA-BCD1-4BFDCA157D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8588" y="4404923"/>
            <a:ext cx="3000647" cy="182714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FA025CE-BA97-47A4-9328-8029C0A52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87" y="4310940"/>
            <a:ext cx="2110218" cy="192113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402CB03-6424-4127-9536-1D230DE9FA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1405" y="4360505"/>
            <a:ext cx="2611685" cy="187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7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BB4C9C0-7013-F2D0-752A-E3D42BDB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91C03-5370-3647-6D78-C43F1CC5F5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2988" y="332390"/>
            <a:ext cx="10833100" cy="52322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800" b="1" dirty="0">
                <a:solidFill>
                  <a:srgbClr val="7600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600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.3 </a:t>
            </a:r>
            <a:r>
              <a:rPr lang="zh-CN" altLang="en-US" sz="2800" b="1" dirty="0">
                <a:solidFill>
                  <a:srgbClr val="7600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环境准备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7600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B45CD8-DCD2-46BA-9AEC-0787EF76821F}"/>
              </a:ext>
            </a:extLst>
          </p:cNvPr>
          <p:cNvSpPr txBox="1"/>
          <p:nvPr/>
        </p:nvSpPr>
        <p:spPr>
          <a:xfrm>
            <a:off x="549729" y="947570"/>
            <a:ext cx="10833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Noto Sans SC"/>
              </a:rPr>
              <a:t>3</a:t>
            </a:r>
            <a:r>
              <a:rPr lang="zh-CN" altLang="en-US" sz="2400" b="1" dirty="0">
                <a:solidFill>
                  <a:srgbClr val="333333"/>
                </a:solidFill>
                <a:latin typeface="Noto Sans SC"/>
              </a:rPr>
              <a:t>、将</a:t>
            </a:r>
            <a:r>
              <a:rPr lang="en-US" altLang="zh-CN" sz="2400" b="1" dirty="0">
                <a:solidFill>
                  <a:srgbClr val="333333"/>
                </a:solidFill>
                <a:latin typeface="Noto Sans SC"/>
              </a:rPr>
              <a:t>runner</a:t>
            </a:r>
            <a:r>
              <a:rPr lang="zh-CN" altLang="en-US" sz="2400" b="1" dirty="0">
                <a:solidFill>
                  <a:srgbClr val="333333"/>
                </a:solidFill>
                <a:latin typeface="Noto Sans SC"/>
              </a:rPr>
              <a:t>添加到南大</a:t>
            </a:r>
            <a:r>
              <a:rPr lang="en-US" altLang="zh-CN" sz="2400" b="1" dirty="0">
                <a:solidFill>
                  <a:srgbClr val="333333"/>
                </a:solidFill>
                <a:latin typeface="Noto Sans SC"/>
              </a:rPr>
              <a:t>Git</a:t>
            </a:r>
            <a:endParaRPr lang="zh-CN" altLang="en-US" sz="2400" b="1" dirty="0">
              <a:solidFill>
                <a:srgbClr val="333333"/>
              </a:solidFill>
              <a:effectLst/>
              <a:latin typeface="Noto Sans SC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525F98-E98D-4D43-AFA3-2FB8E0E9FF09}"/>
              </a:ext>
            </a:extLst>
          </p:cNvPr>
          <p:cNvSpPr txBox="1"/>
          <p:nvPr/>
        </p:nvSpPr>
        <p:spPr>
          <a:xfrm>
            <a:off x="562978" y="1401060"/>
            <a:ext cx="11793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Noto Sans SC"/>
              </a:rPr>
              <a:t>将自己的机器注册到南大</a:t>
            </a:r>
            <a:r>
              <a:rPr lang="en-US" altLang="zh-CN" dirty="0">
                <a:solidFill>
                  <a:srgbClr val="333333"/>
                </a:solidFill>
                <a:latin typeface="Noto Sans SC"/>
              </a:rPr>
              <a:t>Git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。注意，对每个项目都要进行一次这样的配置。</a:t>
            </a:r>
            <a:endParaRPr lang="en-US" altLang="zh-CN" dirty="0">
              <a:solidFill>
                <a:srgbClr val="333333"/>
              </a:solidFill>
              <a:latin typeface="Noto Sans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Noto Sans SC"/>
              </a:rPr>
              <a:t>添加</a:t>
            </a:r>
            <a:r>
              <a:rPr lang="en-US" altLang="zh-CN" dirty="0">
                <a:solidFill>
                  <a:srgbClr val="333333"/>
                </a:solidFill>
                <a:latin typeface="Noto Sans SC"/>
              </a:rPr>
              <a:t>runner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后，可以尝试创建一个只执行 </a:t>
            </a:r>
            <a:r>
              <a:rPr lang="en-US" altLang="zh-CN" dirty="0">
                <a:solidFill>
                  <a:srgbClr val="333333"/>
                </a:solidFill>
                <a:latin typeface="Noto Sans SC"/>
              </a:rPr>
              <a:t>echo 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等简单命令的流水线检测流水线可用性。</a:t>
            </a:r>
            <a:endParaRPr lang="en-US" altLang="zh-CN" dirty="0">
              <a:solidFill>
                <a:srgbClr val="333333"/>
              </a:solidFill>
              <a:latin typeface="Noto Sans SC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C39439-1F20-429B-B2A5-295224C78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29" y="2158024"/>
            <a:ext cx="4188636" cy="21476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A941F79-ED56-4746-8EDA-93480B4FF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794" y="2224902"/>
            <a:ext cx="3334029" cy="230544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C22C72B-BE66-4F34-85B3-467C0FD6FD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29" y="4323185"/>
            <a:ext cx="5818226" cy="208345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731F146-FE05-4CCE-99ED-2D0A1F42EB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5252" y="2158024"/>
            <a:ext cx="2824166" cy="433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97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BB4C9C0-7013-F2D0-752A-E3D42BDB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91C03-5370-3647-6D78-C43F1CC5F5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2988" y="332390"/>
            <a:ext cx="10833100" cy="52322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600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2.1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600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服务端示例项目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B45CD8-DCD2-46BA-9AEC-0787EF76821F}"/>
              </a:ext>
            </a:extLst>
          </p:cNvPr>
          <p:cNvSpPr txBox="1"/>
          <p:nvPr/>
        </p:nvSpPr>
        <p:spPr>
          <a:xfrm>
            <a:off x="549729" y="947570"/>
            <a:ext cx="10833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Noto Sans SC"/>
              </a:rPr>
              <a:t>1</a:t>
            </a:r>
            <a:r>
              <a:rPr lang="zh-CN" altLang="en-US" sz="2400" b="1" dirty="0">
                <a:solidFill>
                  <a:srgbClr val="333333"/>
                </a:solidFill>
                <a:latin typeface="Noto Sans SC"/>
              </a:rPr>
              <a:t>、构建与测试（单元测试）</a:t>
            </a:r>
            <a:endParaRPr lang="zh-CN" altLang="en-US" sz="2400" b="1" dirty="0">
              <a:solidFill>
                <a:srgbClr val="333333"/>
              </a:solidFill>
              <a:effectLst/>
              <a:latin typeface="Noto Sans SC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525F98-E98D-4D43-AFA3-2FB8E0E9FF09}"/>
              </a:ext>
            </a:extLst>
          </p:cNvPr>
          <p:cNvSpPr txBox="1"/>
          <p:nvPr/>
        </p:nvSpPr>
        <p:spPr>
          <a:xfrm>
            <a:off x="549729" y="1401059"/>
            <a:ext cx="108331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Noto Sans SC"/>
              </a:rPr>
              <a:t>使用</a:t>
            </a:r>
            <a:r>
              <a:rPr lang="en-US" altLang="zh-CN" sz="2000" dirty="0">
                <a:solidFill>
                  <a:srgbClr val="333333"/>
                </a:solidFill>
                <a:latin typeface="Noto Sans SC"/>
              </a:rPr>
              <a:t>Maven</a:t>
            </a:r>
            <a:r>
              <a:rPr lang="zh-CN" altLang="en-US" sz="2000" dirty="0">
                <a:solidFill>
                  <a:srgbClr val="333333"/>
                </a:solidFill>
                <a:latin typeface="Noto Sans SC"/>
              </a:rPr>
              <a:t>或</a:t>
            </a:r>
            <a:r>
              <a:rPr lang="en-US" altLang="zh-CN" sz="2000" dirty="0">
                <a:solidFill>
                  <a:srgbClr val="333333"/>
                </a:solidFill>
                <a:latin typeface="Noto Sans SC"/>
              </a:rPr>
              <a:t>Gradle</a:t>
            </a:r>
            <a:r>
              <a:rPr lang="zh-CN" altLang="en-US" sz="2000" dirty="0">
                <a:solidFill>
                  <a:srgbClr val="333333"/>
                </a:solidFill>
                <a:latin typeface="Noto Sans SC"/>
              </a:rPr>
              <a:t>等构建工具构建</a:t>
            </a:r>
            <a:r>
              <a:rPr lang="en-US" altLang="zh-CN" sz="2000" dirty="0">
                <a:solidFill>
                  <a:srgbClr val="333333"/>
                </a:solidFill>
                <a:latin typeface="Noto Sans SC"/>
              </a:rPr>
              <a:t>Java</a:t>
            </a:r>
            <a:r>
              <a:rPr lang="zh-CN" altLang="en-US" sz="2000" dirty="0">
                <a:solidFill>
                  <a:srgbClr val="333333"/>
                </a:solidFill>
                <a:latin typeface="Noto Sans SC"/>
              </a:rPr>
              <a:t>项目，并进行单元测试。要求后端使用</a:t>
            </a:r>
            <a:r>
              <a:rPr lang="en-US" altLang="zh-CN" sz="2000" dirty="0">
                <a:solidFill>
                  <a:srgbClr val="333333"/>
                </a:solidFill>
                <a:latin typeface="Noto Sans SC"/>
              </a:rPr>
              <a:t>Java</a:t>
            </a:r>
            <a:r>
              <a:rPr lang="zh-CN" altLang="en-US" sz="2000" dirty="0">
                <a:solidFill>
                  <a:srgbClr val="333333"/>
                </a:solidFill>
                <a:latin typeface="Noto Sans SC"/>
              </a:rPr>
              <a:t>开发。</a:t>
            </a:r>
            <a:endParaRPr lang="en-US" altLang="zh-CN" sz="2000" i="0" dirty="0">
              <a:solidFill>
                <a:srgbClr val="333333"/>
              </a:solidFill>
              <a:effectLst/>
              <a:latin typeface="Noto Sans SC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Noto Sans SC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Noto Sans SC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Noto Sans SC"/>
              </a:rPr>
              <a:t>）单元测试报告如果能整合到网页端，</a:t>
            </a:r>
            <a:r>
              <a:rPr lang="en-US" altLang="zh-CN" sz="2000" b="1" dirty="0">
                <a:solidFill>
                  <a:srgbClr val="FF0000"/>
                </a:solidFill>
                <a:latin typeface="Noto Sans SC"/>
              </a:rPr>
              <a:t>+2</a:t>
            </a:r>
            <a:r>
              <a:rPr lang="zh-CN" altLang="en-US" sz="2000" b="1" dirty="0">
                <a:solidFill>
                  <a:srgbClr val="FF0000"/>
                </a:solidFill>
                <a:latin typeface="Noto Sans SC"/>
              </a:rPr>
              <a:t>分</a:t>
            </a:r>
            <a:r>
              <a:rPr lang="zh-CN" altLang="en-US" sz="2000" dirty="0">
                <a:solidFill>
                  <a:srgbClr val="333333"/>
                </a:solidFill>
                <a:latin typeface="Noto Sans SC"/>
              </a:rPr>
              <a:t>；</a:t>
            </a:r>
            <a:endParaRPr lang="en-US" altLang="zh-CN" sz="1600" dirty="0">
              <a:solidFill>
                <a:srgbClr val="333333"/>
              </a:solidFill>
              <a:latin typeface="Noto Sans SC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Noto Sans SC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Noto Sans SC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Noto Sans SC"/>
              </a:rPr>
              <a:t>）如在（</a:t>
            </a:r>
            <a:r>
              <a:rPr lang="en-US" altLang="zh-CN" sz="2000" dirty="0">
                <a:solidFill>
                  <a:srgbClr val="333333"/>
                </a:solidFill>
                <a:latin typeface="Noto Sans SC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Noto Sans SC"/>
              </a:rPr>
              <a:t>）基础上能提供覆盖率报告，</a:t>
            </a:r>
            <a:r>
              <a:rPr lang="en-US" altLang="zh-CN" sz="2000" b="1" dirty="0">
                <a:solidFill>
                  <a:srgbClr val="FF0000"/>
                </a:solidFill>
                <a:latin typeface="Noto Sans SC"/>
              </a:rPr>
              <a:t>+2</a:t>
            </a:r>
            <a:r>
              <a:rPr lang="zh-CN" altLang="en-US" sz="2000" b="1" dirty="0">
                <a:solidFill>
                  <a:srgbClr val="FF0000"/>
                </a:solidFill>
                <a:latin typeface="Noto Sans SC"/>
              </a:rPr>
              <a:t>分</a:t>
            </a:r>
            <a:r>
              <a:rPr lang="zh-CN" altLang="en-US" sz="2000" dirty="0">
                <a:solidFill>
                  <a:srgbClr val="333333"/>
                </a:solidFill>
                <a:latin typeface="Noto Sans SC"/>
              </a:rPr>
              <a:t>。</a:t>
            </a:r>
            <a:endParaRPr lang="en-US" altLang="zh-CN" sz="2000" dirty="0">
              <a:solidFill>
                <a:srgbClr val="333333"/>
              </a:solidFill>
              <a:latin typeface="Noto Sans SC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0A9F79D-6526-4D7D-84DA-7DB4A1A0E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29" y="4441278"/>
            <a:ext cx="8742197" cy="175087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88B522E-BE48-4490-9CF4-D4FA18BED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5175" y="2193471"/>
            <a:ext cx="2298210" cy="404452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FDB13CE-8B20-4319-9C9E-173275E5F8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808"/>
          <a:stretch/>
        </p:blipFill>
        <p:spPr>
          <a:xfrm>
            <a:off x="562978" y="2502457"/>
            <a:ext cx="6839308" cy="189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05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BB4C9C0-7013-F2D0-752A-E3D42BDB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91C03-5370-3647-6D78-C43F1CC5F5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2988" y="332390"/>
            <a:ext cx="10833100" cy="52322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600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2.1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600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服务端示例项目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B45CD8-DCD2-46BA-9AEC-0787EF76821F}"/>
              </a:ext>
            </a:extLst>
          </p:cNvPr>
          <p:cNvSpPr txBox="1"/>
          <p:nvPr/>
        </p:nvSpPr>
        <p:spPr>
          <a:xfrm>
            <a:off x="549729" y="947570"/>
            <a:ext cx="10833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Noto Sans SC"/>
              </a:rPr>
              <a:t>2</a:t>
            </a:r>
            <a:r>
              <a:rPr lang="zh-CN" altLang="en-US" sz="2400" b="1" dirty="0">
                <a:solidFill>
                  <a:srgbClr val="333333"/>
                </a:solidFill>
                <a:latin typeface="Noto Sans SC"/>
              </a:rPr>
              <a:t>、代码质量检查</a:t>
            </a:r>
            <a:endParaRPr lang="zh-CN" altLang="en-US" sz="2400" b="1" dirty="0">
              <a:solidFill>
                <a:srgbClr val="333333"/>
              </a:solidFill>
              <a:effectLst/>
              <a:latin typeface="Noto Sans SC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525F98-E98D-4D43-AFA3-2FB8E0E9FF09}"/>
              </a:ext>
            </a:extLst>
          </p:cNvPr>
          <p:cNvSpPr txBox="1"/>
          <p:nvPr/>
        </p:nvSpPr>
        <p:spPr>
          <a:xfrm>
            <a:off x="562978" y="1401060"/>
            <a:ext cx="111282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333333"/>
                </a:solidFill>
                <a:effectLst/>
                <a:latin typeface="Noto Sans SC"/>
              </a:rPr>
              <a:t>使用</a:t>
            </a:r>
            <a:r>
              <a:rPr lang="en-US" altLang="zh-CN" dirty="0">
                <a:solidFill>
                  <a:srgbClr val="333333"/>
                </a:solidFill>
                <a:latin typeface="Noto Sans SC"/>
              </a:rPr>
              <a:t>GitLab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提供的</a:t>
            </a:r>
            <a:r>
              <a:rPr lang="en-US" altLang="zh-CN" dirty="0">
                <a:solidFill>
                  <a:srgbClr val="333333"/>
                </a:solidFill>
                <a:latin typeface="Noto Sans SC"/>
              </a:rPr>
              <a:t>Docker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镜像对项目代码进行质量检查。检查出问题时，流水线会产生警告，且网页端可以观察到质量检查报告。可以利用</a:t>
            </a:r>
            <a:r>
              <a:rPr lang="en-US" altLang="zh-CN" dirty="0">
                <a:solidFill>
                  <a:srgbClr val="333333"/>
                </a:solidFill>
                <a:latin typeface="Noto Sans SC"/>
              </a:rPr>
              <a:t>TODO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触发代码质量检查的问题。加分项如下。</a:t>
            </a:r>
            <a:endParaRPr lang="en-US" altLang="zh-CN" dirty="0">
              <a:solidFill>
                <a:srgbClr val="333333"/>
              </a:solidFill>
              <a:latin typeface="Noto Sans SC"/>
            </a:endParaRPr>
          </a:p>
          <a:p>
            <a:r>
              <a:rPr lang="zh-CN" altLang="en-US" i="0" dirty="0">
                <a:solidFill>
                  <a:srgbClr val="333333"/>
                </a:solidFill>
                <a:effectLst/>
                <a:latin typeface="Noto Sans SC"/>
              </a:rPr>
              <a:t>（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Noto Sans SC"/>
              </a:rPr>
              <a:t>1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Noto Sans SC"/>
              </a:rPr>
              <a:t>）检测出除了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Noto Sans SC"/>
              </a:rPr>
              <a:t>TODO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Noto Sans SC"/>
              </a:rPr>
              <a:t>以外的代码质量问题</a:t>
            </a:r>
            <a:r>
              <a:rPr lang="zh-CN" altLang="en-US" sz="2000" i="0" dirty="0">
                <a:solidFill>
                  <a:srgbClr val="333333"/>
                </a:solidFill>
                <a:effectLst/>
                <a:latin typeface="Noto Sans SC"/>
              </a:rPr>
              <a:t>，</a:t>
            </a:r>
            <a:r>
              <a:rPr lang="en-US" altLang="zh-CN" sz="2000" b="1" i="0" dirty="0">
                <a:solidFill>
                  <a:srgbClr val="FF0000"/>
                </a:solidFill>
                <a:effectLst/>
                <a:latin typeface="Noto Sans SC"/>
              </a:rPr>
              <a:t>+2 </a:t>
            </a:r>
            <a:r>
              <a:rPr lang="zh-CN" altLang="en-US" sz="2000" b="1" dirty="0">
                <a:solidFill>
                  <a:srgbClr val="FF0000"/>
                </a:solidFill>
                <a:latin typeface="Noto Sans SC"/>
              </a:rPr>
              <a:t>分</a:t>
            </a:r>
            <a:r>
              <a:rPr lang="zh-CN" altLang="en-US" sz="2000" dirty="0">
                <a:solidFill>
                  <a:srgbClr val="333333"/>
                </a:solidFill>
                <a:latin typeface="Noto Sans SC"/>
              </a:rPr>
              <a:t>。</a:t>
            </a:r>
            <a:endParaRPr lang="en-US" altLang="zh-CN" sz="2000" i="0" dirty="0">
              <a:solidFill>
                <a:srgbClr val="333333"/>
              </a:solidFill>
              <a:effectLst/>
              <a:latin typeface="Noto Sans SC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97A82FE-4908-404E-B664-897E168F8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29" y="4260240"/>
            <a:ext cx="4079403" cy="20582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EDBE423-CCF1-4094-B792-29EA58B55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132" y="4249381"/>
            <a:ext cx="5460772" cy="21133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BC39F78-A1C2-4A21-8F92-F7033E7F8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28" y="2366027"/>
            <a:ext cx="10361299" cy="178547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9EE3B6E-ED5A-403A-A146-B285B17E1A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0003" y="2253742"/>
            <a:ext cx="1872267" cy="396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60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BB4C9C0-7013-F2D0-752A-E3D42BDB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91C03-5370-3647-6D78-C43F1CC5F5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2988" y="332390"/>
            <a:ext cx="10833100" cy="52322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600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2.1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600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服务端示例项目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B45CD8-DCD2-46BA-9AEC-0787EF76821F}"/>
              </a:ext>
            </a:extLst>
          </p:cNvPr>
          <p:cNvSpPr txBox="1"/>
          <p:nvPr/>
        </p:nvSpPr>
        <p:spPr>
          <a:xfrm>
            <a:off x="549729" y="939395"/>
            <a:ext cx="10833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Noto Sans SC"/>
              </a:rPr>
              <a:t>3</a:t>
            </a:r>
            <a:r>
              <a:rPr lang="zh-CN" altLang="en-US" sz="2400" b="1" dirty="0">
                <a:solidFill>
                  <a:srgbClr val="333333"/>
                </a:solidFill>
                <a:latin typeface="Noto Sans SC"/>
              </a:rPr>
              <a:t>、代码质量门禁</a:t>
            </a:r>
            <a:endParaRPr lang="zh-CN" altLang="en-US" sz="2400" b="1" dirty="0">
              <a:solidFill>
                <a:srgbClr val="333333"/>
              </a:solidFill>
              <a:effectLst/>
              <a:latin typeface="Noto Sans SC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525F98-E98D-4D43-AFA3-2FB8E0E9FF09}"/>
              </a:ext>
            </a:extLst>
          </p:cNvPr>
          <p:cNvSpPr txBox="1"/>
          <p:nvPr/>
        </p:nvSpPr>
        <p:spPr>
          <a:xfrm>
            <a:off x="562978" y="1401060"/>
            <a:ext cx="1112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Noto Sans SC"/>
              </a:rPr>
              <a:t>基于（</a:t>
            </a:r>
            <a:r>
              <a:rPr lang="en-US" altLang="zh-CN" dirty="0">
                <a:solidFill>
                  <a:srgbClr val="333333"/>
                </a:solidFill>
                <a:latin typeface="Noto Sans SC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），如果</a:t>
            </a:r>
            <a:r>
              <a:rPr lang="en-US" altLang="zh-CN" dirty="0">
                <a:solidFill>
                  <a:srgbClr val="333333"/>
                </a:solidFill>
                <a:latin typeface="Noto Sans SC"/>
              </a:rPr>
              <a:t>Pull Request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时对应的</a:t>
            </a:r>
            <a:r>
              <a:rPr lang="en-US" altLang="zh-CN" dirty="0">
                <a:solidFill>
                  <a:srgbClr val="333333"/>
                </a:solidFill>
                <a:latin typeface="Noto Sans SC"/>
              </a:rPr>
              <a:t>commit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中包含有代码质量问题，则不允许</a:t>
            </a:r>
            <a:r>
              <a:rPr lang="en-US" altLang="zh-CN" dirty="0">
                <a:solidFill>
                  <a:srgbClr val="333333"/>
                </a:solidFill>
                <a:latin typeface="Noto Sans SC"/>
              </a:rPr>
              <a:t>Merge Request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。</a:t>
            </a:r>
            <a:endParaRPr lang="en-US" altLang="zh-CN" dirty="0">
              <a:solidFill>
                <a:srgbClr val="333333"/>
              </a:solidFill>
              <a:latin typeface="Noto Sans SC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167209-9574-44E6-A6BE-E807D179F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82" y="1963816"/>
            <a:ext cx="11125409" cy="395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92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BB4C9C0-7013-F2D0-752A-E3D42BDB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91C03-5370-3647-6D78-C43F1CC5F5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2988" y="332390"/>
            <a:ext cx="10833100" cy="52322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600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2.1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600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服务端示例项目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B45CD8-DCD2-46BA-9AEC-0787EF76821F}"/>
              </a:ext>
            </a:extLst>
          </p:cNvPr>
          <p:cNvSpPr txBox="1"/>
          <p:nvPr/>
        </p:nvSpPr>
        <p:spPr>
          <a:xfrm>
            <a:off x="549729" y="939395"/>
            <a:ext cx="10833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Noto Sans SC"/>
              </a:rPr>
              <a:t>4</a:t>
            </a:r>
            <a:r>
              <a:rPr lang="zh-CN" altLang="en-US" sz="2400" b="1" dirty="0">
                <a:solidFill>
                  <a:srgbClr val="333333"/>
                </a:solidFill>
                <a:latin typeface="Noto Sans SC"/>
              </a:rPr>
              <a:t>、代码依赖检查与静态安全检查</a:t>
            </a:r>
            <a:endParaRPr lang="zh-CN" altLang="en-US" sz="2400" b="1" dirty="0">
              <a:solidFill>
                <a:srgbClr val="333333"/>
              </a:solidFill>
              <a:effectLst/>
              <a:latin typeface="Noto Sans SC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525F98-E98D-4D43-AFA3-2FB8E0E9FF09}"/>
              </a:ext>
            </a:extLst>
          </p:cNvPr>
          <p:cNvSpPr txBox="1"/>
          <p:nvPr/>
        </p:nvSpPr>
        <p:spPr>
          <a:xfrm>
            <a:off x="562978" y="1401060"/>
            <a:ext cx="111282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Noto Sans SC"/>
              </a:rPr>
              <a:t>使用</a:t>
            </a:r>
            <a:r>
              <a:rPr lang="en-US" altLang="zh-CN" dirty="0">
                <a:solidFill>
                  <a:srgbClr val="333333"/>
                </a:solidFill>
                <a:latin typeface="Noto Sans SC"/>
              </a:rPr>
              <a:t>GitLab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提供的</a:t>
            </a:r>
            <a:r>
              <a:rPr lang="en-US" altLang="zh-CN" dirty="0">
                <a:solidFill>
                  <a:srgbClr val="333333"/>
                </a:solidFill>
                <a:latin typeface="Noto Sans SC"/>
              </a:rPr>
              <a:t>Docker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镜像，对代码进行代码依赖检查与静态安全检查，并将结果呈现在网页端。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Noto Sans SC"/>
              </a:rPr>
              <a:t>加分项如下：</a:t>
            </a:r>
            <a:endParaRPr lang="en-US" altLang="zh-CN" dirty="0">
              <a:solidFill>
                <a:srgbClr val="333333"/>
              </a:solidFill>
              <a:latin typeface="Noto Sans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Noto Sans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Noto Sans SC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）如静态安全检查能检测出具体的问题并展示修复过程，则 </a:t>
            </a:r>
            <a:r>
              <a:rPr lang="en-US" altLang="zh-CN" sz="2000" b="1" dirty="0">
                <a:solidFill>
                  <a:srgbClr val="FF0000"/>
                </a:solidFill>
                <a:latin typeface="Noto Sans SC"/>
              </a:rPr>
              <a:t>+8 </a:t>
            </a:r>
            <a:r>
              <a:rPr lang="zh-CN" altLang="en-US" sz="2000" b="1" dirty="0">
                <a:solidFill>
                  <a:srgbClr val="FF0000"/>
                </a:solidFill>
                <a:latin typeface="Noto Sans SC"/>
              </a:rPr>
              <a:t>分</a:t>
            </a:r>
            <a:r>
              <a:rPr lang="zh-CN" altLang="en-US" sz="2000" dirty="0">
                <a:solidFill>
                  <a:srgbClr val="333333"/>
                </a:solidFill>
                <a:latin typeface="Noto Sans SC"/>
              </a:rPr>
              <a:t>。</a:t>
            </a:r>
            <a:r>
              <a:rPr lang="zh-CN" altLang="en-US" dirty="0">
                <a:solidFill>
                  <a:srgbClr val="333333"/>
                </a:solidFill>
                <a:latin typeface="Noto Sans SC"/>
              </a:rPr>
              <a:t>检测不出问题不扣分。</a:t>
            </a:r>
            <a:endParaRPr lang="en-US" altLang="zh-CN" sz="2000" dirty="0">
              <a:solidFill>
                <a:srgbClr val="333333"/>
              </a:solidFill>
              <a:latin typeface="Noto Sans SC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34175C-6D98-4264-9419-F9AD78B674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13"/>
          <a:stretch/>
        </p:blipFill>
        <p:spPr>
          <a:xfrm>
            <a:off x="653145" y="3990563"/>
            <a:ext cx="4512126" cy="2303751"/>
          </a:xfrm>
          <a:prstGeom prst="rect">
            <a:avLst/>
          </a:prstGeom>
        </p:spPr>
      </p:pic>
      <p:sp>
        <p:nvSpPr>
          <p:cNvPr id="10" name="AutoShape 4">
            <a:extLst>
              <a:ext uri="{FF2B5EF4-FFF2-40B4-BE49-F238E27FC236}">
                <a16:creationId xmlns:a16="http://schemas.microsoft.com/office/drawing/2014/main" id="{346DAD46-A700-475C-B1CA-EE2CD78A8D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17772" y="332014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CE32AEE-0301-43DD-8D18-D3357CEE9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060" y="4041907"/>
            <a:ext cx="4512126" cy="230261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05AFF90-E09E-4098-8013-8842A0419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822" y="2443570"/>
            <a:ext cx="4455336" cy="171716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244C778-BE8E-40E4-A600-D05A831817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388" y="2390213"/>
            <a:ext cx="4702126" cy="158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72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BB4C9C0-7013-F2D0-752A-E3D42BDB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91C03-5370-3647-6D78-C43F1CC5F5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2988" y="332390"/>
            <a:ext cx="10833100" cy="52322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600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2.1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600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服务端示例项目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B45CD8-DCD2-46BA-9AEC-0787EF76821F}"/>
              </a:ext>
            </a:extLst>
          </p:cNvPr>
          <p:cNvSpPr txBox="1"/>
          <p:nvPr/>
        </p:nvSpPr>
        <p:spPr>
          <a:xfrm>
            <a:off x="549729" y="939395"/>
            <a:ext cx="10833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Noto Sans SC"/>
              </a:rPr>
              <a:t>5</a:t>
            </a:r>
            <a:r>
              <a:rPr lang="zh-CN" altLang="en-US" sz="2400" b="1" dirty="0">
                <a:solidFill>
                  <a:srgbClr val="333333"/>
                </a:solidFill>
                <a:effectLst/>
                <a:latin typeface="Noto Sans SC"/>
              </a:rPr>
              <a:t>、项目部署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525F98-E98D-4D43-AFA3-2FB8E0E9FF09}"/>
              </a:ext>
            </a:extLst>
          </p:cNvPr>
          <p:cNvSpPr txBox="1"/>
          <p:nvPr/>
        </p:nvSpPr>
        <p:spPr>
          <a:xfrm>
            <a:off x="562978" y="1401060"/>
            <a:ext cx="111282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Noto Sans SC"/>
              </a:rPr>
              <a:t>部署后端项目。</a:t>
            </a:r>
            <a:r>
              <a:rPr lang="zh-CN" altLang="en-US" sz="2000" b="1" dirty="0">
                <a:solidFill>
                  <a:srgbClr val="FF0000"/>
                </a:solidFill>
                <a:latin typeface="Noto Sans SC"/>
              </a:rPr>
              <a:t>如验收时后端接口不通，则此步骤不得分</a:t>
            </a:r>
            <a:r>
              <a:rPr lang="zh-CN" altLang="en-US" sz="2000" dirty="0">
                <a:solidFill>
                  <a:srgbClr val="333333"/>
                </a:solidFill>
                <a:latin typeface="Noto Sans SC"/>
              </a:rPr>
              <a:t>。</a:t>
            </a:r>
            <a:endParaRPr lang="en-US" altLang="zh-CN" sz="2000" dirty="0">
              <a:solidFill>
                <a:srgbClr val="333333"/>
              </a:solidFill>
              <a:latin typeface="Noto Sans SC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Noto Sans SC"/>
              </a:rPr>
              <a:t>加分项如下：</a:t>
            </a:r>
            <a:endParaRPr lang="en-US" altLang="zh-CN" sz="2000" dirty="0">
              <a:solidFill>
                <a:srgbClr val="333333"/>
              </a:solidFill>
              <a:latin typeface="Noto Sans SC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Noto Sans SC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Noto Sans SC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Noto Sans SC"/>
              </a:rPr>
              <a:t>）如使用</a:t>
            </a:r>
            <a:r>
              <a:rPr lang="en-US" altLang="zh-CN" sz="2000" dirty="0">
                <a:solidFill>
                  <a:srgbClr val="333333"/>
                </a:solidFill>
                <a:latin typeface="Noto Sans SC"/>
              </a:rPr>
              <a:t>Docker</a:t>
            </a:r>
            <a:r>
              <a:rPr lang="zh-CN" altLang="en-US" sz="2000" dirty="0">
                <a:solidFill>
                  <a:srgbClr val="333333"/>
                </a:solidFill>
                <a:latin typeface="Noto Sans SC"/>
              </a:rPr>
              <a:t>进行部署，</a:t>
            </a:r>
            <a:r>
              <a:rPr lang="en-US" altLang="zh-CN" sz="2000" b="1" dirty="0">
                <a:solidFill>
                  <a:srgbClr val="FF0000"/>
                </a:solidFill>
                <a:latin typeface="Noto Sans SC"/>
              </a:rPr>
              <a:t>+1 </a:t>
            </a:r>
            <a:r>
              <a:rPr lang="zh-CN" altLang="en-US" sz="2000" b="1" dirty="0">
                <a:solidFill>
                  <a:srgbClr val="FF0000"/>
                </a:solidFill>
                <a:latin typeface="Noto Sans SC"/>
              </a:rPr>
              <a:t>分</a:t>
            </a:r>
            <a:r>
              <a:rPr lang="zh-CN" altLang="en-US" sz="2000" dirty="0">
                <a:solidFill>
                  <a:srgbClr val="333333"/>
                </a:solidFill>
                <a:latin typeface="Noto Sans SC"/>
              </a:rPr>
              <a:t>。</a:t>
            </a:r>
            <a:endParaRPr lang="en-US" altLang="zh-CN" sz="2000" dirty="0">
              <a:solidFill>
                <a:srgbClr val="333333"/>
              </a:solidFill>
              <a:latin typeface="Noto Sans SC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Noto Sans SC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Noto Sans SC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Noto Sans SC"/>
              </a:rPr>
              <a:t>）如 </a:t>
            </a:r>
            <a:r>
              <a:rPr lang="en-US" altLang="zh-CN" sz="2000" dirty="0" err="1">
                <a:solidFill>
                  <a:srgbClr val="333333"/>
                </a:solidFill>
                <a:latin typeface="Noto Sans SC"/>
              </a:rPr>
              <a:t>yaml</a:t>
            </a:r>
            <a:r>
              <a:rPr lang="en-US" altLang="zh-CN" sz="2000" dirty="0">
                <a:solidFill>
                  <a:srgbClr val="333333"/>
                </a:solidFill>
                <a:latin typeface="Noto Sans SC"/>
              </a:rPr>
              <a:t> </a:t>
            </a:r>
            <a:r>
              <a:rPr lang="zh-CN" altLang="en-US" sz="2000" dirty="0">
                <a:solidFill>
                  <a:srgbClr val="333333"/>
                </a:solidFill>
                <a:latin typeface="Noto Sans SC"/>
              </a:rPr>
              <a:t>中不出现具体凭据，</a:t>
            </a:r>
            <a:r>
              <a:rPr lang="en-US" altLang="zh-CN" sz="2000" b="1" dirty="0">
                <a:solidFill>
                  <a:srgbClr val="FF0000"/>
                </a:solidFill>
                <a:latin typeface="Noto Sans SC"/>
              </a:rPr>
              <a:t>+4 </a:t>
            </a:r>
            <a:r>
              <a:rPr lang="zh-CN" altLang="en-US" sz="2000" b="1" dirty="0">
                <a:solidFill>
                  <a:srgbClr val="FF0000"/>
                </a:solidFill>
                <a:latin typeface="Noto Sans SC"/>
              </a:rPr>
              <a:t>分</a:t>
            </a:r>
            <a:r>
              <a:rPr lang="zh-CN" altLang="en-US" sz="2000" dirty="0">
                <a:solidFill>
                  <a:srgbClr val="333333"/>
                </a:solidFill>
                <a:latin typeface="Noto Sans SC"/>
              </a:rPr>
              <a:t>。</a:t>
            </a:r>
            <a:endParaRPr lang="en-US" altLang="zh-CN" sz="2000" dirty="0">
              <a:solidFill>
                <a:srgbClr val="333333"/>
              </a:solidFill>
              <a:latin typeface="Noto Sans SC"/>
            </a:endParaRP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346DAD46-A700-475C-B1CA-EE2CD78A8D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17772" y="332014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938F5F3-76C0-465E-A324-3226A1384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29" y="2724499"/>
            <a:ext cx="8567057" cy="246143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1996024-E9F0-4FEF-B693-B42012B3D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29" y="5032992"/>
            <a:ext cx="8567057" cy="113637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DF88EE9-D4A4-4F90-B3FD-19A8B566A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3593" y="925456"/>
            <a:ext cx="2545301" cy="5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57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17240</TotalTime>
  <Words>1328</Words>
  <Application>Microsoft Office PowerPoint</Application>
  <PresentationFormat>宽屏</PresentationFormat>
  <Paragraphs>120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Noto Sans SC</vt:lpstr>
      <vt:lpstr>等线</vt:lpstr>
      <vt:lpstr>微软雅黑</vt:lpstr>
      <vt:lpstr>Arial</vt:lpstr>
      <vt:lpstr>Calibri</vt:lpstr>
      <vt:lpstr>Calibri Light</vt:lpstr>
      <vt:lpstr>Office 主题</vt:lpstr>
      <vt:lpstr>1.1 作业概述</vt:lpstr>
      <vt:lpstr>1.2 验收要求</vt:lpstr>
      <vt:lpstr>1.3 环境准备</vt:lpstr>
      <vt:lpstr>1.3 环境准备</vt:lpstr>
      <vt:lpstr>2.1 服务端示例项目</vt:lpstr>
      <vt:lpstr>2.1 服务端示例项目</vt:lpstr>
      <vt:lpstr>2.1 服务端示例项目</vt:lpstr>
      <vt:lpstr>2.1 服务端示例项目</vt:lpstr>
      <vt:lpstr>2.1 服务端示例项目</vt:lpstr>
      <vt:lpstr>2.2 网页端示例项目</vt:lpstr>
      <vt:lpstr>2.2 网页端示例项目</vt:lpstr>
      <vt:lpstr>2.2 网页端示例项目</vt:lpstr>
      <vt:lpstr>2.2 网页端示例项目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lastModifiedBy>SIR YDJ</cp:lastModifiedBy>
  <cp:revision>2275</cp:revision>
  <dcterms:created xsi:type="dcterms:W3CDTF">2015-10-24T01:57:00Z</dcterms:created>
  <dcterms:modified xsi:type="dcterms:W3CDTF">2024-01-05T13:09:26Z</dcterms:modified>
  <cp:category>第一PPT模板网-WWW.1PPT.COM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