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handoutMasterIdLst>
    <p:handoutMasterId r:id="rId14"/>
  </p:handoutMasterIdLst>
  <p:sldIdLst>
    <p:sldId id="1672" r:id="rId2"/>
    <p:sldId id="1673" r:id="rId3"/>
    <p:sldId id="1695" r:id="rId4"/>
    <p:sldId id="1696" r:id="rId5"/>
    <p:sldId id="1697" r:id="rId6"/>
    <p:sldId id="1698" r:id="rId7"/>
    <p:sldId id="1699" r:id="rId8"/>
    <p:sldId id="1700" r:id="rId9"/>
    <p:sldId id="1702" r:id="rId10"/>
    <p:sldId id="1703" r:id="rId11"/>
    <p:sldId id="17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38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60068"/>
    <a:srgbClr val="000000"/>
    <a:srgbClr val="870078"/>
    <a:srgbClr val="B49BB0"/>
    <a:srgbClr val="AAAAAA"/>
    <a:srgbClr val="521B93"/>
    <a:srgbClr val="BFBFBF"/>
    <a:srgbClr val="500048"/>
    <a:srgbClr val="0096FF"/>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3" autoAdjust="0"/>
    <p:restoredTop sz="71515" autoAdjust="0"/>
  </p:normalViewPr>
  <p:slideViewPr>
    <p:cSldViewPr snapToGrid="0" showGuides="1">
      <p:cViewPr varScale="1">
        <p:scale>
          <a:sx n="61" d="100"/>
          <a:sy n="61" d="100"/>
        </p:scale>
        <p:origin x="1464" y="48"/>
      </p:cViewPr>
      <p:guideLst>
        <p:guide orient="horz" pos="2001"/>
        <p:guide pos="3836"/>
      </p:guideLst>
    </p:cSldViewPr>
  </p:slideViewPr>
  <p:outlineViewPr>
    <p:cViewPr>
      <p:scale>
        <a:sx n="33" d="100"/>
        <a:sy n="33" d="100"/>
      </p:scale>
      <p:origin x="0" y="0"/>
    </p:cViewPr>
  </p:outlineViewPr>
  <p:notesTextViewPr>
    <p:cViewPr>
      <p:scale>
        <a:sx n="3" d="2"/>
        <a:sy n="3" d="2"/>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275595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333751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815765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090253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734623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9" name="矩形 8"/>
          <p:cNvSpPr/>
          <p:nvPr userDrawn="1"/>
        </p:nvSpPr>
        <p:spPr>
          <a:xfrm>
            <a:off x="11126957" y="6320412"/>
            <a:ext cx="739436"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a:p>
        </p:txBody>
      </p:sp>
      <p:grpSp>
        <p:nvGrpSpPr>
          <p:cNvPr id="13" name="组合 12"/>
          <p:cNvGrpSpPr/>
          <p:nvPr userDrawn="1"/>
        </p:nvGrpSpPr>
        <p:grpSpPr>
          <a:xfrm>
            <a:off x="160768" y="120576"/>
            <a:ext cx="871416" cy="653562"/>
            <a:chOff x="10920675" y="2008140"/>
            <a:chExt cx="576000" cy="576000"/>
          </a:xfrm>
        </p:grpSpPr>
        <p:sp>
          <p:nvSpPr>
            <p:cNvPr id="14" name="矩形 13"/>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p:cNvSpPr>
            <a:spLocks noGrp="1"/>
          </p:cNvSpPr>
          <p:nvPr>
            <p:ph type="body" sz="quarter" idx="13"/>
          </p:nvPr>
        </p:nvSpPr>
        <p:spPr>
          <a:xfrm>
            <a:off x="1032184" y="328713"/>
            <a:ext cx="10834208" cy="523220"/>
          </a:xfrm>
        </p:spPr>
        <p:txBody>
          <a:bodyPr wrap="square" anchor="t" anchorCtr="0">
            <a:spAutoFit/>
          </a:bodyPr>
          <a:lstStyle>
            <a:lvl1pPr marL="0" indent="0">
              <a:lnSpc>
                <a:spcPct val="100000"/>
              </a:lnSpc>
              <a:spcBef>
                <a:spcPts val="0"/>
              </a:spcBef>
              <a:buNone/>
              <a:defRPr b="1" i="0" baseline="0"/>
            </a:lvl1pPr>
          </a:lstStyle>
          <a:p>
            <a:pPr lvl="0"/>
            <a:endParaRPr lang="zh-CN" altLang="en-US" dirty="0"/>
          </a:p>
        </p:txBody>
      </p:sp>
      <p:pic>
        <p:nvPicPr>
          <p:cNvPr id="10" name="图片 9">
            <a:extLst>
              <a:ext uri="{FF2B5EF4-FFF2-40B4-BE49-F238E27FC236}">
                <a16:creationId xmlns:a16="http://schemas.microsoft.com/office/drawing/2014/main" id="{26991063-E634-4E39-A87D-9AB781C94A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76" y="6406643"/>
            <a:ext cx="1148151" cy="365126"/>
          </a:xfrm>
          <a:prstGeom prst="rect">
            <a:avLst/>
          </a:prstGeom>
        </p:spPr>
      </p:pic>
    </p:spTree>
    <p:extLst>
      <p:ext uri="{BB962C8B-B14F-4D97-AF65-F5344CB8AC3E}">
        <p14:creationId xmlns:p14="http://schemas.microsoft.com/office/powerpoint/2010/main" val="27737355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5913504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853443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839488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7539257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1689688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4730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926225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2024/1/5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275366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2024/1/5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53319544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8" r:id="rId12"/>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heme-next/hexo-theme-next" TargetMode="External"/><Relationship Id="rId2" Type="http://schemas.openxmlformats.org/officeDocument/2006/relationships/hyperlink" Target="https://hexo.io/zh-cn/" TargetMode="Externa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B4C9C0-7013-F2D0-752A-E3D42BDB6DDB}"/>
              </a:ext>
            </a:extLst>
          </p:cNvPr>
          <p:cNvSpPr>
            <a:spLocks noGrp="1"/>
          </p:cNvSpPr>
          <p:nvPr>
            <p:ph type="sldNum" sz="quarter" idx="12"/>
          </p:nvPr>
        </p:nvSpPr>
        <p:spPr/>
        <p:txBody>
          <a:bodyPr/>
          <a:lstStyle/>
          <a:p>
            <a:fld id="{51D91E7F-84B6-4064-9D4E-CC7D244BCA04}" type="slidenum">
              <a:rPr lang="zh-CN" altLang="en-US" smtClean="0"/>
              <a:t>1</a:t>
            </a:fld>
            <a:endParaRPr lang="zh-CN" altLang="en-US"/>
          </a:p>
        </p:txBody>
      </p:sp>
      <p:sp>
        <p:nvSpPr>
          <p:cNvPr id="3" name="文本占位符 2">
            <a:extLst>
              <a:ext uri="{FF2B5EF4-FFF2-40B4-BE49-F238E27FC236}">
                <a16:creationId xmlns:a16="http://schemas.microsoft.com/office/drawing/2014/main" id="{00791C03-5370-3647-6D78-C43F1CC5F50F}"/>
              </a:ext>
            </a:extLst>
          </p:cNvPr>
          <p:cNvSpPr>
            <a:spLocks noGrp="1"/>
          </p:cNvSpPr>
          <p:nvPr>
            <p:ph type="title" idx="4294967295"/>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800" b="1" dirty="0">
                <a:solidFill>
                  <a:srgbClr val="760068"/>
                </a:solidFill>
                <a:latin typeface="微软雅黑" panose="020B0503020204020204" pitchFamily="34" charset="-122"/>
                <a:ea typeface="微软雅黑" panose="020B0503020204020204" pitchFamily="34" charset="-122"/>
                <a:cs typeface="+mn-cs"/>
              </a:rPr>
              <a:t>1.1</a:t>
            </a:r>
            <a:r>
              <a:rPr lang="zh-CN" altLang="en-US" sz="2800" b="1" dirty="0">
                <a:solidFill>
                  <a:srgbClr val="760068"/>
                </a:solidFill>
                <a:latin typeface="微软雅黑" panose="020B0503020204020204" pitchFamily="34" charset="-122"/>
                <a:ea typeface="微软雅黑" panose="020B0503020204020204" pitchFamily="34" charset="-122"/>
                <a:cs typeface="+mn-cs"/>
              </a:rPr>
              <a:t> 作业概述</a:t>
            </a:r>
            <a:endParaRPr kumimoji="0" lang="zh-CN" altLang="en-US" sz="2800" b="1" i="0" u="none" strike="noStrike" kern="1200" cap="none" spc="0" normalizeH="0" baseline="0" noProof="0" dirty="0">
              <a:ln>
                <a:noFill/>
              </a:ln>
              <a:solidFill>
                <a:srgbClr val="760068"/>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ADC78EB3-BF41-47D8-90E8-8AAAE60A6F1A}"/>
              </a:ext>
            </a:extLst>
          </p:cNvPr>
          <p:cNvPicPr>
            <a:picLocks noChangeAspect="1"/>
          </p:cNvPicPr>
          <p:nvPr/>
        </p:nvPicPr>
        <p:blipFill>
          <a:blip r:embed="rId3"/>
          <a:stretch>
            <a:fillRect/>
          </a:stretch>
        </p:blipFill>
        <p:spPr>
          <a:xfrm>
            <a:off x="2206109" y="1960178"/>
            <a:ext cx="1364098" cy="586791"/>
          </a:xfrm>
          <a:prstGeom prst="rect">
            <a:avLst/>
          </a:prstGeom>
        </p:spPr>
      </p:pic>
      <p:pic>
        <p:nvPicPr>
          <p:cNvPr id="15" name="图片 14">
            <a:extLst>
              <a:ext uri="{FF2B5EF4-FFF2-40B4-BE49-F238E27FC236}">
                <a16:creationId xmlns:a16="http://schemas.microsoft.com/office/drawing/2014/main" id="{FD8BA922-9BBE-4D31-97F9-ED8AA85ECA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3117" y="1827754"/>
            <a:ext cx="692992" cy="843643"/>
          </a:xfrm>
          <a:prstGeom prst="rect">
            <a:avLst/>
          </a:prstGeom>
        </p:spPr>
      </p:pic>
      <p:sp>
        <p:nvSpPr>
          <p:cNvPr id="19" name="文本框 18">
            <a:extLst>
              <a:ext uri="{FF2B5EF4-FFF2-40B4-BE49-F238E27FC236}">
                <a16:creationId xmlns:a16="http://schemas.microsoft.com/office/drawing/2014/main" id="{20708ACC-8F11-4282-B300-8BA943D2EFF3}"/>
              </a:ext>
            </a:extLst>
          </p:cNvPr>
          <p:cNvSpPr txBox="1"/>
          <p:nvPr/>
        </p:nvSpPr>
        <p:spPr>
          <a:xfrm>
            <a:off x="1909362" y="2698726"/>
            <a:ext cx="1202871" cy="400110"/>
          </a:xfrm>
          <a:prstGeom prst="rect">
            <a:avLst/>
          </a:prstGeom>
          <a:noFill/>
        </p:spPr>
        <p:txBody>
          <a:bodyPr wrap="square">
            <a:spAutoFit/>
          </a:bodyPr>
          <a:lstStyle/>
          <a:p>
            <a:pPr algn="ctr"/>
            <a:r>
              <a:rPr lang="zh-CN" altLang="en-US" sz="2000" b="1" i="0" dirty="0">
                <a:solidFill>
                  <a:srgbClr val="333333"/>
                </a:solidFill>
                <a:effectLst/>
                <a:latin typeface="Noto Sans SC"/>
              </a:rPr>
              <a:t>南大</a:t>
            </a:r>
            <a:r>
              <a:rPr lang="en-US" altLang="zh-CN" sz="2000" b="1" i="0" dirty="0">
                <a:solidFill>
                  <a:srgbClr val="333333"/>
                </a:solidFill>
                <a:effectLst/>
                <a:latin typeface="Noto Sans SC"/>
              </a:rPr>
              <a:t>Git</a:t>
            </a:r>
            <a:endParaRPr lang="zh-CN" altLang="en-US" sz="2000" b="1" i="0" dirty="0">
              <a:solidFill>
                <a:srgbClr val="333333"/>
              </a:solidFill>
              <a:effectLst/>
              <a:latin typeface="Noto Sans SC"/>
            </a:endParaRPr>
          </a:p>
        </p:txBody>
      </p:sp>
      <p:sp>
        <p:nvSpPr>
          <p:cNvPr id="20" name="文本框 19">
            <a:extLst>
              <a:ext uri="{FF2B5EF4-FFF2-40B4-BE49-F238E27FC236}">
                <a16:creationId xmlns:a16="http://schemas.microsoft.com/office/drawing/2014/main" id="{65EF62CF-25FB-4095-AF1C-138FF6EA3734}"/>
              </a:ext>
            </a:extLst>
          </p:cNvPr>
          <p:cNvSpPr txBox="1"/>
          <p:nvPr/>
        </p:nvSpPr>
        <p:spPr>
          <a:xfrm>
            <a:off x="1319249" y="3055272"/>
            <a:ext cx="2383095" cy="369332"/>
          </a:xfrm>
          <a:prstGeom prst="rect">
            <a:avLst/>
          </a:prstGeom>
          <a:noFill/>
        </p:spPr>
        <p:txBody>
          <a:bodyPr wrap="square">
            <a:spAutoFit/>
          </a:bodyPr>
          <a:lstStyle/>
          <a:p>
            <a:pPr algn="ctr"/>
            <a:r>
              <a:rPr lang="zh-CN" altLang="en-US" dirty="0">
                <a:solidFill>
                  <a:srgbClr val="333333"/>
                </a:solidFill>
                <a:latin typeface="Noto Sans SC"/>
              </a:rPr>
              <a:t>一站式</a:t>
            </a:r>
            <a:r>
              <a:rPr lang="en-US" altLang="zh-CN" dirty="0">
                <a:solidFill>
                  <a:srgbClr val="333333"/>
                </a:solidFill>
                <a:latin typeface="Noto Sans SC"/>
              </a:rPr>
              <a:t>DevOps</a:t>
            </a:r>
            <a:r>
              <a:rPr lang="zh-CN" altLang="en-US" dirty="0">
                <a:solidFill>
                  <a:srgbClr val="333333"/>
                </a:solidFill>
                <a:latin typeface="Noto Sans SC"/>
              </a:rPr>
              <a:t>平台</a:t>
            </a:r>
            <a:endParaRPr lang="zh-CN" altLang="en-US" b="0" i="0" dirty="0">
              <a:solidFill>
                <a:srgbClr val="333333"/>
              </a:solidFill>
              <a:effectLst/>
              <a:latin typeface="Noto Sans SC"/>
            </a:endParaRPr>
          </a:p>
        </p:txBody>
      </p:sp>
      <p:sp>
        <p:nvSpPr>
          <p:cNvPr id="22" name="文本框 21">
            <a:extLst>
              <a:ext uri="{FF2B5EF4-FFF2-40B4-BE49-F238E27FC236}">
                <a16:creationId xmlns:a16="http://schemas.microsoft.com/office/drawing/2014/main" id="{2E5857D7-E277-42E4-B39C-3684559142D0}"/>
              </a:ext>
            </a:extLst>
          </p:cNvPr>
          <p:cNvSpPr txBox="1"/>
          <p:nvPr/>
        </p:nvSpPr>
        <p:spPr>
          <a:xfrm>
            <a:off x="4329792" y="2205081"/>
            <a:ext cx="1202871" cy="769441"/>
          </a:xfrm>
          <a:prstGeom prst="rect">
            <a:avLst/>
          </a:prstGeom>
          <a:noFill/>
        </p:spPr>
        <p:txBody>
          <a:bodyPr wrap="square">
            <a:spAutoFit/>
          </a:bodyPr>
          <a:lstStyle/>
          <a:p>
            <a:pPr algn="ctr"/>
            <a:r>
              <a:rPr lang="en-US" altLang="zh-CN" sz="4400" b="1" i="0" dirty="0">
                <a:solidFill>
                  <a:srgbClr val="333333"/>
                </a:solidFill>
                <a:effectLst/>
                <a:latin typeface="Noto Sans SC"/>
              </a:rPr>
              <a:t>+</a:t>
            </a:r>
            <a:endParaRPr lang="zh-CN" altLang="en-US" sz="4400" b="1" i="0" dirty="0">
              <a:solidFill>
                <a:srgbClr val="333333"/>
              </a:solidFill>
              <a:effectLst/>
              <a:latin typeface="Noto Sans SC"/>
            </a:endParaRPr>
          </a:p>
        </p:txBody>
      </p:sp>
      <p:pic>
        <p:nvPicPr>
          <p:cNvPr id="21" name="Picture 4" descr="Virtual Machines - iFixit">
            <a:extLst>
              <a:ext uri="{FF2B5EF4-FFF2-40B4-BE49-F238E27FC236}">
                <a16:creationId xmlns:a16="http://schemas.microsoft.com/office/drawing/2014/main" id="{6D7191C2-F866-4D32-92A4-35B77430E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7559" y="1855207"/>
            <a:ext cx="1125829" cy="844372"/>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a:extLst>
              <a:ext uri="{FF2B5EF4-FFF2-40B4-BE49-F238E27FC236}">
                <a16:creationId xmlns:a16="http://schemas.microsoft.com/office/drawing/2014/main" id="{4FCCDF49-F43B-4097-8A99-05BF4147DD8F}"/>
              </a:ext>
            </a:extLst>
          </p:cNvPr>
          <p:cNvPicPr>
            <a:picLocks noChangeAspect="1"/>
          </p:cNvPicPr>
          <p:nvPr/>
        </p:nvPicPr>
        <p:blipFill rotWithShape="1">
          <a:blip r:embed="rId6"/>
          <a:srcRect r="11313" b="5455"/>
          <a:stretch/>
        </p:blipFill>
        <p:spPr>
          <a:xfrm>
            <a:off x="5164487" y="2004201"/>
            <a:ext cx="1595016" cy="482733"/>
          </a:xfrm>
          <a:prstGeom prst="rect">
            <a:avLst/>
          </a:prstGeom>
        </p:spPr>
      </p:pic>
      <p:sp>
        <p:nvSpPr>
          <p:cNvPr id="29" name="文本框 28">
            <a:extLst>
              <a:ext uri="{FF2B5EF4-FFF2-40B4-BE49-F238E27FC236}">
                <a16:creationId xmlns:a16="http://schemas.microsoft.com/office/drawing/2014/main" id="{7FC80A63-81B8-4C96-9FC7-3F82AB421178}"/>
              </a:ext>
            </a:extLst>
          </p:cNvPr>
          <p:cNvSpPr txBox="1"/>
          <p:nvPr/>
        </p:nvSpPr>
        <p:spPr>
          <a:xfrm>
            <a:off x="5270077" y="2707450"/>
            <a:ext cx="2643311" cy="400110"/>
          </a:xfrm>
          <a:prstGeom prst="rect">
            <a:avLst/>
          </a:prstGeom>
          <a:noFill/>
        </p:spPr>
        <p:txBody>
          <a:bodyPr wrap="square">
            <a:spAutoFit/>
          </a:bodyPr>
          <a:lstStyle/>
          <a:p>
            <a:pPr algn="ctr"/>
            <a:r>
              <a:rPr lang="zh-CN" altLang="en-US" sz="2000" b="1" i="0" dirty="0">
                <a:solidFill>
                  <a:srgbClr val="333333"/>
                </a:solidFill>
                <a:effectLst/>
                <a:latin typeface="Noto Sans SC"/>
              </a:rPr>
              <a:t>南软云 </a:t>
            </a:r>
            <a:r>
              <a:rPr lang="en-US" altLang="zh-CN" sz="2000" b="1" i="0" dirty="0">
                <a:solidFill>
                  <a:srgbClr val="333333"/>
                </a:solidFill>
                <a:effectLst/>
                <a:latin typeface="Noto Sans SC"/>
              </a:rPr>
              <a:t>/</a:t>
            </a:r>
            <a:r>
              <a:rPr lang="zh-CN" altLang="en-US" sz="2000" b="1" i="0" dirty="0">
                <a:solidFill>
                  <a:srgbClr val="333333"/>
                </a:solidFill>
                <a:effectLst/>
                <a:latin typeface="Noto Sans SC"/>
              </a:rPr>
              <a:t>本地虚拟机</a:t>
            </a:r>
          </a:p>
        </p:txBody>
      </p:sp>
      <p:sp>
        <p:nvSpPr>
          <p:cNvPr id="30" name="文本框 29">
            <a:extLst>
              <a:ext uri="{FF2B5EF4-FFF2-40B4-BE49-F238E27FC236}">
                <a16:creationId xmlns:a16="http://schemas.microsoft.com/office/drawing/2014/main" id="{21ADDCD8-F341-4E14-8086-2B6B1E0CC044}"/>
              </a:ext>
            </a:extLst>
          </p:cNvPr>
          <p:cNvSpPr txBox="1"/>
          <p:nvPr/>
        </p:nvSpPr>
        <p:spPr>
          <a:xfrm>
            <a:off x="5270079" y="3044052"/>
            <a:ext cx="2643310" cy="369332"/>
          </a:xfrm>
          <a:prstGeom prst="rect">
            <a:avLst/>
          </a:prstGeom>
          <a:noFill/>
        </p:spPr>
        <p:txBody>
          <a:bodyPr wrap="square">
            <a:spAutoFit/>
          </a:bodyPr>
          <a:lstStyle/>
          <a:p>
            <a:pPr algn="ctr"/>
            <a:r>
              <a:rPr lang="zh-CN" altLang="en-US" dirty="0">
                <a:solidFill>
                  <a:srgbClr val="333333"/>
                </a:solidFill>
                <a:latin typeface="Noto Sans SC"/>
              </a:rPr>
              <a:t>应用部署服务器</a:t>
            </a:r>
            <a:endParaRPr lang="zh-CN" altLang="en-US" b="0" i="0" dirty="0">
              <a:solidFill>
                <a:srgbClr val="333333"/>
              </a:solidFill>
              <a:effectLst/>
              <a:latin typeface="Noto Sans SC"/>
            </a:endParaRPr>
          </a:p>
        </p:txBody>
      </p:sp>
      <p:sp>
        <p:nvSpPr>
          <p:cNvPr id="31" name="文本框 30">
            <a:extLst>
              <a:ext uri="{FF2B5EF4-FFF2-40B4-BE49-F238E27FC236}">
                <a16:creationId xmlns:a16="http://schemas.microsoft.com/office/drawing/2014/main" id="{B777FCAE-CBC6-4B24-AA0E-2B457C36CA08}"/>
              </a:ext>
            </a:extLst>
          </p:cNvPr>
          <p:cNvSpPr txBox="1"/>
          <p:nvPr/>
        </p:nvSpPr>
        <p:spPr>
          <a:xfrm>
            <a:off x="5270077" y="3452520"/>
            <a:ext cx="2643310" cy="369332"/>
          </a:xfrm>
          <a:prstGeom prst="rect">
            <a:avLst/>
          </a:prstGeom>
          <a:noFill/>
        </p:spPr>
        <p:txBody>
          <a:bodyPr wrap="square">
            <a:spAutoFit/>
          </a:bodyPr>
          <a:lstStyle/>
          <a:p>
            <a:r>
              <a:rPr lang="en-US" altLang="zh-CN" b="1" dirty="0">
                <a:solidFill>
                  <a:srgbClr val="333333"/>
                </a:solidFill>
                <a:latin typeface="Noto Sans SC"/>
              </a:rPr>
              <a:t>	</a:t>
            </a:r>
            <a:r>
              <a:rPr lang="zh-CN" altLang="en-US" b="1" dirty="0">
                <a:solidFill>
                  <a:srgbClr val="FF0000"/>
                </a:solidFill>
                <a:latin typeface="Noto Sans SC"/>
              </a:rPr>
              <a:t>完全复用作业二</a:t>
            </a:r>
            <a:endParaRPr lang="en-US" altLang="zh-CN" b="1" dirty="0">
              <a:solidFill>
                <a:srgbClr val="FF0000"/>
              </a:solidFill>
              <a:latin typeface="Noto Sans SC"/>
            </a:endParaRPr>
          </a:p>
        </p:txBody>
      </p:sp>
      <p:sp>
        <p:nvSpPr>
          <p:cNvPr id="32" name="文本框 31">
            <a:extLst>
              <a:ext uri="{FF2B5EF4-FFF2-40B4-BE49-F238E27FC236}">
                <a16:creationId xmlns:a16="http://schemas.microsoft.com/office/drawing/2014/main" id="{C361A488-6632-4C7A-A3BD-09B856A8CC3F}"/>
              </a:ext>
            </a:extLst>
          </p:cNvPr>
          <p:cNvSpPr txBox="1"/>
          <p:nvPr/>
        </p:nvSpPr>
        <p:spPr>
          <a:xfrm>
            <a:off x="549729" y="947570"/>
            <a:ext cx="10833100" cy="830997"/>
          </a:xfrm>
          <a:prstGeom prst="rect">
            <a:avLst/>
          </a:prstGeom>
          <a:noFill/>
        </p:spPr>
        <p:txBody>
          <a:bodyPr wrap="square">
            <a:spAutoFit/>
          </a:bodyPr>
          <a:lstStyle/>
          <a:p>
            <a:pPr algn="ctr"/>
            <a:r>
              <a:rPr lang="zh-CN" altLang="en-US" sz="2400" b="1" dirty="0">
                <a:solidFill>
                  <a:srgbClr val="333333"/>
                </a:solidFill>
                <a:latin typeface="Noto Sans SC"/>
              </a:rPr>
              <a:t>在第二次实践作业的基础上，利用南大</a:t>
            </a:r>
            <a:r>
              <a:rPr lang="en-US" altLang="zh-CN" sz="2400" b="1" dirty="0">
                <a:solidFill>
                  <a:srgbClr val="333333"/>
                </a:solidFill>
                <a:latin typeface="Noto Sans SC"/>
              </a:rPr>
              <a:t>Git </a:t>
            </a:r>
            <a:r>
              <a:rPr lang="zh-CN" altLang="en-US" sz="2400" b="1" dirty="0">
                <a:solidFill>
                  <a:srgbClr val="333333"/>
                </a:solidFill>
                <a:latin typeface="Noto Sans SC"/>
              </a:rPr>
              <a:t>的</a:t>
            </a:r>
            <a:r>
              <a:rPr lang="en-US" altLang="zh-CN" sz="2400" b="1" dirty="0" err="1">
                <a:solidFill>
                  <a:srgbClr val="333333"/>
                </a:solidFill>
                <a:latin typeface="Noto Sans SC"/>
              </a:rPr>
              <a:t>WebHook</a:t>
            </a:r>
            <a:r>
              <a:rPr lang="en-US" altLang="zh-CN" sz="2400" b="1" dirty="0">
                <a:solidFill>
                  <a:srgbClr val="333333"/>
                </a:solidFill>
                <a:latin typeface="Noto Sans SC"/>
              </a:rPr>
              <a:t> </a:t>
            </a:r>
            <a:r>
              <a:rPr lang="zh-CN" altLang="en-US" sz="2400" b="1" dirty="0">
                <a:solidFill>
                  <a:srgbClr val="333333"/>
                </a:solidFill>
                <a:latin typeface="Noto Sans SC"/>
              </a:rPr>
              <a:t>与 </a:t>
            </a:r>
            <a:r>
              <a:rPr lang="en-US" altLang="zh-CN" sz="2400" b="1" dirty="0">
                <a:solidFill>
                  <a:srgbClr val="333333"/>
                </a:solidFill>
                <a:latin typeface="Noto Sans SC"/>
              </a:rPr>
              <a:t>API</a:t>
            </a:r>
            <a:r>
              <a:rPr lang="zh-CN" altLang="en-US" sz="2400" b="1" dirty="0">
                <a:solidFill>
                  <a:srgbClr val="333333"/>
                </a:solidFill>
                <a:latin typeface="Noto Sans SC"/>
              </a:rPr>
              <a:t>，将大模型能力</a:t>
            </a:r>
            <a:endParaRPr lang="en-US" altLang="zh-CN" sz="2400" b="1" dirty="0">
              <a:solidFill>
                <a:srgbClr val="333333"/>
              </a:solidFill>
              <a:latin typeface="Noto Sans SC"/>
            </a:endParaRPr>
          </a:p>
          <a:p>
            <a:pPr algn="ctr"/>
            <a:r>
              <a:rPr lang="zh-CN" altLang="en-US" sz="2400" b="1" dirty="0">
                <a:solidFill>
                  <a:srgbClr val="333333"/>
                </a:solidFill>
                <a:effectLst/>
                <a:latin typeface="Noto Sans SC"/>
              </a:rPr>
              <a:t>集成到</a:t>
            </a:r>
            <a:r>
              <a:rPr lang="en-US" altLang="zh-CN" sz="2400" b="1" dirty="0">
                <a:solidFill>
                  <a:srgbClr val="333333"/>
                </a:solidFill>
                <a:effectLst/>
                <a:latin typeface="Noto Sans SC"/>
              </a:rPr>
              <a:t>PR</a:t>
            </a:r>
            <a:r>
              <a:rPr lang="zh-CN" altLang="en-US" sz="2400" b="1" dirty="0">
                <a:solidFill>
                  <a:srgbClr val="333333"/>
                </a:solidFill>
                <a:effectLst/>
                <a:latin typeface="Noto Sans SC"/>
              </a:rPr>
              <a:t>（</a:t>
            </a:r>
            <a:r>
              <a:rPr lang="en-US" altLang="zh-CN" sz="2400" b="1" dirty="0">
                <a:solidFill>
                  <a:srgbClr val="333333"/>
                </a:solidFill>
                <a:effectLst/>
                <a:latin typeface="Noto Sans SC"/>
              </a:rPr>
              <a:t>Pull</a:t>
            </a:r>
            <a:r>
              <a:rPr lang="zh-CN" altLang="en-US" sz="2400" b="1" dirty="0">
                <a:solidFill>
                  <a:srgbClr val="333333"/>
                </a:solidFill>
                <a:latin typeface="Noto Sans SC"/>
              </a:rPr>
              <a:t> </a:t>
            </a:r>
            <a:r>
              <a:rPr lang="en-US" altLang="zh-CN" sz="2400" b="1" dirty="0">
                <a:solidFill>
                  <a:srgbClr val="333333"/>
                </a:solidFill>
                <a:latin typeface="Noto Sans SC"/>
              </a:rPr>
              <a:t>Request</a:t>
            </a:r>
            <a:r>
              <a:rPr lang="zh-CN" altLang="en-US" sz="2400" b="1" dirty="0">
                <a:solidFill>
                  <a:srgbClr val="333333"/>
                </a:solidFill>
                <a:latin typeface="Noto Sans SC"/>
              </a:rPr>
              <a:t>）的处理过程中（</a:t>
            </a:r>
            <a:r>
              <a:rPr lang="en-US" altLang="zh-CN" sz="2400" b="1" dirty="0">
                <a:solidFill>
                  <a:srgbClr val="333333"/>
                </a:solidFill>
                <a:latin typeface="Noto Sans SC"/>
              </a:rPr>
              <a:t>Code Review </a:t>
            </a:r>
            <a:r>
              <a:rPr lang="zh-CN" altLang="en-US" sz="2400" b="1" dirty="0">
                <a:solidFill>
                  <a:srgbClr val="333333"/>
                </a:solidFill>
                <a:latin typeface="Noto Sans SC"/>
              </a:rPr>
              <a:t>或</a:t>
            </a:r>
            <a:r>
              <a:rPr lang="en-US" altLang="zh-CN" sz="2400" b="1" dirty="0">
                <a:solidFill>
                  <a:srgbClr val="333333"/>
                </a:solidFill>
                <a:latin typeface="Noto Sans SC"/>
              </a:rPr>
              <a:t> Code Summary</a:t>
            </a:r>
            <a:r>
              <a:rPr lang="zh-CN" altLang="en-US" sz="2400" b="1" dirty="0">
                <a:solidFill>
                  <a:srgbClr val="333333"/>
                </a:solidFill>
                <a:latin typeface="Noto Sans SC"/>
              </a:rPr>
              <a:t>）</a:t>
            </a:r>
            <a:endParaRPr lang="en-US" altLang="zh-CN" sz="2400" b="1" dirty="0">
              <a:solidFill>
                <a:srgbClr val="333333"/>
              </a:solidFill>
              <a:effectLst/>
              <a:latin typeface="Noto Sans SC"/>
            </a:endParaRPr>
          </a:p>
        </p:txBody>
      </p:sp>
      <p:sp>
        <p:nvSpPr>
          <p:cNvPr id="33" name="文本框 32">
            <a:extLst>
              <a:ext uri="{FF2B5EF4-FFF2-40B4-BE49-F238E27FC236}">
                <a16:creationId xmlns:a16="http://schemas.microsoft.com/office/drawing/2014/main" id="{3A2A5F6F-57E6-4559-9682-9004B90199D8}"/>
              </a:ext>
            </a:extLst>
          </p:cNvPr>
          <p:cNvSpPr txBox="1"/>
          <p:nvPr/>
        </p:nvSpPr>
        <p:spPr>
          <a:xfrm>
            <a:off x="375557" y="3446986"/>
            <a:ext cx="4593771" cy="1107996"/>
          </a:xfrm>
          <a:prstGeom prst="rect">
            <a:avLst/>
          </a:prstGeom>
          <a:noFill/>
        </p:spPr>
        <p:txBody>
          <a:bodyPr wrap="square">
            <a:spAutoFit/>
          </a:bodyPr>
          <a:lstStyle/>
          <a:p>
            <a:r>
              <a:rPr lang="zh-CN" altLang="en-US" b="1" dirty="0">
                <a:solidFill>
                  <a:srgbClr val="333333"/>
                </a:solidFill>
                <a:latin typeface="Noto Sans SC"/>
              </a:rPr>
              <a:t>在南大</a:t>
            </a:r>
            <a:r>
              <a:rPr lang="en-US" altLang="zh-CN" b="1" dirty="0">
                <a:solidFill>
                  <a:srgbClr val="333333"/>
                </a:solidFill>
                <a:latin typeface="Noto Sans SC"/>
              </a:rPr>
              <a:t>Git</a:t>
            </a:r>
            <a:r>
              <a:rPr lang="zh-CN" altLang="en-US" b="1" dirty="0">
                <a:solidFill>
                  <a:srgbClr val="333333"/>
                </a:solidFill>
                <a:latin typeface="Noto Sans SC"/>
              </a:rPr>
              <a:t>上建立群组，邀请助教加入到群组</a:t>
            </a:r>
            <a:r>
              <a:rPr lang="zh-CN" altLang="en-US" sz="1600" dirty="0">
                <a:solidFill>
                  <a:srgbClr val="333333"/>
                </a:solidFill>
                <a:latin typeface="Noto Sans SC"/>
              </a:rPr>
              <a:t>（</a:t>
            </a:r>
            <a:r>
              <a:rPr lang="en-US" altLang="zh-CN" sz="1600" dirty="0">
                <a:solidFill>
                  <a:srgbClr val="333333"/>
                </a:solidFill>
                <a:latin typeface="Noto Sans SC"/>
              </a:rPr>
              <a:t>Maintainer</a:t>
            </a:r>
            <a:r>
              <a:rPr lang="zh-CN" altLang="en-US" sz="1600" dirty="0">
                <a:solidFill>
                  <a:srgbClr val="333333"/>
                </a:solidFill>
                <a:latin typeface="Noto Sans SC"/>
              </a:rPr>
              <a:t>权限，不要提供</a:t>
            </a:r>
            <a:r>
              <a:rPr lang="en-US" altLang="zh-CN" sz="1600" dirty="0">
                <a:solidFill>
                  <a:srgbClr val="333333"/>
                </a:solidFill>
                <a:latin typeface="Noto Sans SC"/>
              </a:rPr>
              <a:t>Owner</a:t>
            </a:r>
            <a:r>
              <a:rPr lang="zh-CN" altLang="en-US" sz="1600" dirty="0">
                <a:solidFill>
                  <a:srgbClr val="333333"/>
                </a:solidFill>
                <a:latin typeface="Noto Sans SC"/>
              </a:rPr>
              <a:t>权限），而后在群组下面建立项目，保证助教能看到的进展。</a:t>
            </a:r>
            <a:endParaRPr lang="en-US" altLang="zh-CN" sz="1600" dirty="0">
              <a:solidFill>
                <a:srgbClr val="333333"/>
              </a:solidFill>
              <a:latin typeface="Noto Sans SC"/>
            </a:endParaRPr>
          </a:p>
          <a:p>
            <a:r>
              <a:rPr lang="zh-CN" altLang="en-US" sz="1600" b="1" dirty="0">
                <a:solidFill>
                  <a:srgbClr val="FF0000"/>
                </a:solidFill>
                <a:latin typeface="Noto Sans SC"/>
              </a:rPr>
              <a:t>完全复用作业二的群组和组队情况。</a:t>
            </a:r>
            <a:endParaRPr lang="en-US" altLang="zh-CN" sz="1600" b="1" dirty="0">
              <a:solidFill>
                <a:srgbClr val="FF0000"/>
              </a:solidFill>
              <a:latin typeface="Noto Sans SC"/>
            </a:endParaRPr>
          </a:p>
        </p:txBody>
      </p:sp>
      <p:sp>
        <p:nvSpPr>
          <p:cNvPr id="17" name="文本框 16">
            <a:extLst>
              <a:ext uri="{FF2B5EF4-FFF2-40B4-BE49-F238E27FC236}">
                <a16:creationId xmlns:a16="http://schemas.microsoft.com/office/drawing/2014/main" id="{B00F5D0A-5810-4F21-938C-C1DCBFD2DA69}"/>
              </a:ext>
            </a:extLst>
          </p:cNvPr>
          <p:cNvSpPr txBox="1"/>
          <p:nvPr/>
        </p:nvSpPr>
        <p:spPr>
          <a:xfrm>
            <a:off x="7594198" y="2208783"/>
            <a:ext cx="1202871" cy="769441"/>
          </a:xfrm>
          <a:prstGeom prst="rect">
            <a:avLst/>
          </a:prstGeom>
          <a:noFill/>
        </p:spPr>
        <p:txBody>
          <a:bodyPr wrap="square">
            <a:spAutoFit/>
          </a:bodyPr>
          <a:lstStyle/>
          <a:p>
            <a:pPr algn="ctr"/>
            <a:r>
              <a:rPr lang="en-US" altLang="zh-CN" sz="4400" b="1" i="0" dirty="0">
                <a:solidFill>
                  <a:srgbClr val="333333"/>
                </a:solidFill>
                <a:effectLst/>
                <a:latin typeface="Noto Sans SC"/>
              </a:rPr>
              <a:t>+</a:t>
            </a:r>
            <a:endParaRPr lang="zh-CN" altLang="en-US" sz="4400" b="1" i="0" dirty="0">
              <a:solidFill>
                <a:srgbClr val="333333"/>
              </a:solidFill>
              <a:effectLst/>
              <a:latin typeface="Noto Sans SC"/>
            </a:endParaRPr>
          </a:p>
        </p:txBody>
      </p:sp>
      <p:pic>
        <p:nvPicPr>
          <p:cNvPr id="1026" name="Picture 2" descr="OpenAI - YouTube">
            <a:extLst>
              <a:ext uri="{FF2B5EF4-FFF2-40B4-BE49-F238E27FC236}">
                <a16:creationId xmlns:a16="http://schemas.microsoft.com/office/drawing/2014/main" id="{52F9B4E5-09A9-45C1-850F-5B8AB0B3B58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87623" y="1722406"/>
            <a:ext cx="1041204" cy="1041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6C3E55A-7DFF-441C-BEC3-A0642CF6B7F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68284" y="1869018"/>
            <a:ext cx="747981" cy="747981"/>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E56DA463-517D-4E3B-BEB0-FC476834612E}"/>
              </a:ext>
            </a:extLst>
          </p:cNvPr>
          <p:cNvSpPr txBox="1"/>
          <p:nvPr/>
        </p:nvSpPr>
        <p:spPr>
          <a:xfrm>
            <a:off x="8444023" y="2655216"/>
            <a:ext cx="3151078" cy="400110"/>
          </a:xfrm>
          <a:prstGeom prst="rect">
            <a:avLst/>
          </a:prstGeom>
          <a:noFill/>
        </p:spPr>
        <p:txBody>
          <a:bodyPr wrap="square">
            <a:spAutoFit/>
          </a:bodyPr>
          <a:lstStyle/>
          <a:p>
            <a:pPr algn="ctr"/>
            <a:r>
              <a:rPr lang="en-US" altLang="zh-CN" sz="2000" b="1" i="0" dirty="0">
                <a:solidFill>
                  <a:srgbClr val="333333"/>
                </a:solidFill>
                <a:effectLst/>
                <a:latin typeface="Noto Sans SC"/>
              </a:rPr>
              <a:t>Qwen-14B</a:t>
            </a:r>
            <a:r>
              <a:rPr lang="zh-CN" altLang="en-US" sz="2000" b="1" i="0" dirty="0">
                <a:solidFill>
                  <a:srgbClr val="333333"/>
                </a:solidFill>
                <a:effectLst/>
                <a:latin typeface="Noto Sans SC"/>
              </a:rPr>
              <a:t> </a:t>
            </a:r>
            <a:r>
              <a:rPr lang="en-US" altLang="zh-CN" sz="2000" b="1" i="0" dirty="0">
                <a:solidFill>
                  <a:srgbClr val="333333"/>
                </a:solidFill>
                <a:effectLst/>
                <a:latin typeface="Noto Sans SC"/>
              </a:rPr>
              <a:t>/ </a:t>
            </a:r>
            <a:r>
              <a:rPr lang="zh-CN" altLang="en-US" sz="2000" b="1" i="0" dirty="0">
                <a:solidFill>
                  <a:srgbClr val="333333"/>
                </a:solidFill>
                <a:effectLst/>
                <a:latin typeface="Noto Sans SC"/>
              </a:rPr>
              <a:t>其他</a:t>
            </a:r>
            <a:r>
              <a:rPr lang="en-US" altLang="zh-CN" sz="2000" b="1" i="0" dirty="0">
                <a:solidFill>
                  <a:srgbClr val="333333"/>
                </a:solidFill>
                <a:effectLst/>
                <a:latin typeface="Noto Sans SC"/>
              </a:rPr>
              <a:t>LLM</a:t>
            </a:r>
            <a:endParaRPr lang="zh-CN" altLang="en-US" sz="2000" b="1" i="0" dirty="0">
              <a:solidFill>
                <a:srgbClr val="333333"/>
              </a:solidFill>
              <a:effectLst/>
              <a:latin typeface="Noto Sans SC"/>
            </a:endParaRPr>
          </a:p>
        </p:txBody>
      </p:sp>
      <p:sp>
        <p:nvSpPr>
          <p:cNvPr id="24" name="文本框 23">
            <a:extLst>
              <a:ext uri="{FF2B5EF4-FFF2-40B4-BE49-F238E27FC236}">
                <a16:creationId xmlns:a16="http://schemas.microsoft.com/office/drawing/2014/main" id="{E45D2CCA-7CF5-4E07-BBDB-00C7EA8A4932}"/>
              </a:ext>
            </a:extLst>
          </p:cNvPr>
          <p:cNvSpPr txBox="1"/>
          <p:nvPr/>
        </p:nvSpPr>
        <p:spPr>
          <a:xfrm>
            <a:off x="8763212" y="2970575"/>
            <a:ext cx="2552488" cy="369332"/>
          </a:xfrm>
          <a:prstGeom prst="rect">
            <a:avLst/>
          </a:prstGeom>
          <a:noFill/>
        </p:spPr>
        <p:txBody>
          <a:bodyPr wrap="square">
            <a:spAutoFit/>
          </a:bodyPr>
          <a:lstStyle/>
          <a:p>
            <a:pPr algn="ctr"/>
            <a:r>
              <a:rPr lang="zh-CN" altLang="en-US" dirty="0">
                <a:solidFill>
                  <a:srgbClr val="333333"/>
                </a:solidFill>
                <a:latin typeface="Noto Sans SC"/>
              </a:rPr>
              <a:t>应用部署服务器</a:t>
            </a:r>
            <a:endParaRPr lang="zh-CN" altLang="en-US" b="0" i="0" dirty="0">
              <a:solidFill>
                <a:srgbClr val="333333"/>
              </a:solidFill>
              <a:effectLst/>
              <a:latin typeface="Noto Sans SC"/>
            </a:endParaRPr>
          </a:p>
        </p:txBody>
      </p:sp>
      <p:sp>
        <p:nvSpPr>
          <p:cNvPr id="28" name="文本框 27">
            <a:extLst>
              <a:ext uri="{FF2B5EF4-FFF2-40B4-BE49-F238E27FC236}">
                <a16:creationId xmlns:a16="http://schemas.microsoft.com/office/drawing/2014/main" id="{7FF8DEC9-F341-422C-81BF-89CD00969EF8}"/>
              </a:ext>
            </a:extLst>
          </p:cNvPr>
          <p:cNvSpPr txBox="1"/>
          <p:nvPr/>
        </p:nvSpPr>
        <p:spPr>
          <a:xfrm>
            <a:off x="8463917" y="3446986"/>
            <a:ext cx="3151078" cy="2031325"/>
          </a:xfrm>
          <a:prstGeom prst="rect">
            <a:avLst/>
          </a:prstGeom>
          <a:noFill/>
        </p:spPr>
        <p:txBody>
          <a:bodyPr wrap="square">
            <a:spAutoFit/>
          </a:bodyPr>
          <a:lstStyle/>
          <a:p>
            <a:r>
              <a:rPr lang="zh-CN" altLang="en-US" dirty="0">
                <a:solidFill>
                  <a:srgbClr val="333333"/>
                </a:solidFill>
                <a:latin typeface="Noto Sans SC"/>
              </a:rPr>
              <a:t>助教团队在</a:t>
            </a:r>
            <a:r>
              <a:rPr lang="zh-CN" altLang="en-US" b="1" dirty="0">
                <a:solidFill>
                  <a:srgbClr val="333333"/>
                </a:solidFill>
                <a:latin typeface="Noto Sans SC"/>
              </a:rPr>
              <a:t>南大苏州校区</a:t>
            </a:r>
            <a:r>
              <a:rPr lang="zh-CN" altLang="en-US" dirty="0">
                <a:solidFill>
                  <a:srgbClr val="333333"/>
                </a:solidFill>
                <a:latin typeface="Noto Sans SC"/>
              </a:rPr>
              <a:t>的机房使用</a:t>
            </a:r>
            <a:r>
              <a:rPr lang="en-US" altLang="zh-CN" dirty="0">
                <a:solidFill>
                  <a:srgbClr val="333333"/>
                </a:solidFill>
                <a:latin typeface="Noto Sans SC"/>
              </a:rPr>
              <a:t>2</a:t>
            </a:r>
            <a:r>
              <a:rPr lang="zh-CN" altLang="en-US" dirty="0">
                <a:solidFill>
                  <a:srgbClr val="333333"/>
                </a:solidFill>
                <a:latin typeface="Noto Sans SC"/>
              </a:rPr>
              <a:t>张</a:t>
            </a:r>
            <a:r>
              <a:rPr lang="en-US" altLang="zh-CN" dirty="0">
                <a:solidFill>
                  <a:srgbClr val="333333"/>
                </a:solidFill>
                <a:latin typeface="Noto Sans SC"/>
              </a:rPr>
              <a:t>A100 40G PCIE</a:t>
            </a:r>
            <a:r>
              <a:rPr lang="zh-CN" altLang="en-US" dirty="0">
                <a:solidFill>
                  <a:srgbClr val="333333"/>
                </a:solidFill>
                <a:latin typeface="Noto Sans SC"/>
              </a:rPr>
              <a:t>和</a:t>
            </a:r>
            <a:r>
              <a:rPr lang="en-US" altLang="zh-CN" dirty="0">
                <a:solidFill>
                  <a:srgbClr val="333333"/>
                </a:solidFill>
                <a:latin typeface="Noto Sans SC"/>
              </a:rPr>
              <a:t>VLLM</a:t>
            </a:r>
            <a:r>
              <a:rPr lang="zh-CN" altLang="en-US" dirty="0">
                <a:solidFill>
                  <a:srgbClr val="333333"/>
                </a:solidFill>
                <a:latin typeface="Noto Sans SC"/>
              </a:rPr>
              <a:t>框架部署了</a:t>
            </a:r>
            <a:r>
              <a:rPr lang="en-US" altLang="zh-CN" b="1" dirty="0">
                <a:solidFill>
                  <a:srgbClr val="333333"/>
                </a:solidFill>
                <a:latin typeface="Noto Sans SC"/>
              </a:rPr>
              <a:t>Qwen-14B</a:t>
            </a:r>
            <a:r>
              <a:rPr lang="zh-CN" altLang="en-US" dirty="0">
                <a:solidFill>
                  <a:srgbClr val="333333"/>
                </a:solidFill>
                <a:latin typeface="Noto Sans SC"/>
              </a:rPr>
              <a:t>模型。手册中示例了这个模型的调用方法。</a:t>
            </a:r>
            <a:endParaRPr lang="en-US" altLang="zh-CN" dirty="0">
              <a:solidFill>
                <a:srgbClr val="333333"/>
              </a:solidFill>
              <a:latin typeface="Noto Sans SC"/>
            </a:endParaRPr>
          </a:p>
          <a:p>
            <a:r>
              <a:rPr lang="zh-CN" altLang="en-US" dirty="0">
                <a:solidFill>
                  <a:srgbClr val="333333"/>
                </a:solidFill>
                <a:latin typeface="Noto Sans SC"/>
              </a:rPr>
              <a:t>也可以自行使用其他在线或本地部署的大模型。</a:t>
            </a:r>
            <a:endParaRPr lang="en-US" altLang="zh-CN" dirty="0">
              <a:solidFill>
                <a:srgbClr val="333333"/>
              </a:solidFill>
              <a:latin typeface="Noto Sans SC"/>
            </a:endParaRPr>
          </a:p>
        </p:txBody>
      </p:sp>
    </p:spTree>
    <p:extLst>
      <p:ext uri="{BB962C8B-B14F-4D97-AF65-F5344CB8AC3E}">
        <p14:creationId xmlns:p14="http://schemas.microsoft.com/office/powerpoint/2010/main" val="2128752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AC732F-390A-43A7-ADEA-924C22EB00F8}"/>
              </a:ext>
            </a:extLst>
          </p:cNvPr>
          <p:cNvSpPr>
            <a:spLocks noGrp="1"/>
          </p:cNvSpPr>
          <p:nvPr>
            <p:ph type="sldNum" sz="quarter" idx="12"/>
          </p:nvPr>
        </p:nvSpPr>
        <p:spPr/>
        <p:txBody>
          <a:bodyPr/>
          <a:lstStyle/>
          <a:p>
            <a:fld id="{51D91E7F-84B6-4064-9D4E-CC7D244BCA04}" type="slidenum">
              <a:rPr lang="zh-CN" altLang="en-US" smtClean="0"/>
              <a:t>10</a:t>
            </a:fld>
            <a:endParaRPr lang="zh-CN" altLang="en-US"/>
          </a:p>
        </p:txBody>
      </p:sp>
      <p:sp>
        <p:nvSpPr>
          <p:cNvPr id="4" name="文本占位符 2">
            <a:extLst>
              <a:ext uri="{FF2B5EF4-FFF2-40B4-BE49-F238E27FC236}">
                <a16:creationId xmlns:a16="http://schemas.microsoft.com/office/drawing/2014/main" id="{CE3917C5-27E1-4D15-BBA9-1A8E996820B1}"/>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dirty="0">
                <a:solidFill>
                  <a:srgbClr val="760068"/>
                </a:solidFill>
                <a:latin typeface="微软雅黑" panose="020B0503020204020204" pitchFamily="34" charset="-122"/>
                <a:ea typeface="微软雅黑" panose="020B0503020204020204" pitchFamily="34" charset="-122"/>
                <a:cs typeface="+mn-cs"/>
              </a:rPr>
              <a:t>2.7 </a:t>
            </a:r>
            <a:r>
              <a:rPr lang="en-US" altLang="zh-CN" sz="2800" b="1" dirty="0">
                <a:solidFill>
                  <a:srgbClr val="760068"/>
                </a:solidFill>
                <a:highlight>
                  <a:srgbClr val="FFFF00"/>
                </a:highlight>
                <a:latin typeface="微软雅黑" panose="020B0503020204020204" pitchFamily="34" charset="-122"/>
                <a:ea typeface="微软雅黑" panose="020B0503020204020204" pitchFamily="34" charset="-122"/>
                <a:cs typeface="+mn-cs"/>
              </a:rPr>
              <a:t>Code Review</a:t>
            </a:r>
            <a:r>
              <a:rPr lang="zh-CN" altLang="en-US" sz="2800" b="1" dirty="0">
                <a:solidFill>
                  <a:srgbClr val="760068"/>
                </a:solidFill>
                <a:highlight>
                  <a:srgbClr val="FFFF00"/>
                </a:highlight>
                <a:latin typeface="微软雅黑" panose="020B0503020204020204" pitchFamily="34" charset="-122"/>
                <a:ea typeface="微软雅黑" panose="020B0503020204020204" pitchFamily="34" charset="-122"/>
                <a:cs typeface="+mn-cs"/>
              </a:rPr>
              <a:t>方向</a:t>
            </a:r>
            <a:r>
              <a:rPr lang="zh-CN" altLang="en-US" sz="2800" b="1" dirty="0">
                <a:solidFill>
                  <a:srgbClr val="760068"/>
                </a:solidFill>
                <a:latin typeface="微软雅黑" panose="020B0503020204020204" pitchFamily="34" charset="-122"/>
                <a:ea typeface="微软雅黑" panose="020B0503020204020204" pitchFamily="34" charset="-122"/>
                <a:cs typeface="+mn-cs"/>
              </a:rPr>
              <a:t> 与大模型讨论</a:t>
            </a:r>
            <a:r>
              <a:rPr lang="en-US" altLang="zh-CN" sz="2800" b="1" dirty="0">
                <a:solidFill>
                  <a:srgbClr val="760068"/>
                </a:solidFill>
                <a:latin typeface="微软雅黑" panose="020B0503020204020204" pitchFamily="34" charset="-122"/>
                <a:ea typeface="微软雅黑" panose="020B0503020204020204" pitchFamily="34" charset="-122"/>
                <a:cs typeface="+mn-cs"/>
              </a:rPr>
              <a:t>Code Review</a:t>
            </a:r>
            <a:r>
              <a:rPr lang="zh-CN" altLang="en-US" sz="2800" b="1" dirty="0">
                <a:solidFill>
                  <a:srgbClr val="760068"/>
                </a:solidFill>
                <a:latin typeface="微软雅黑" panose="020B0503020204020204" pitchFamily="34" charset="-122"/>
                <a:ea typeface="微软雅黑" panose="020B0503020204020204" pitchFamily="34" charset="-122"/>
                <a:cs typeface="+mn-cs"/>
              </a:rPr>
              <a:t> </a:t>
            </a:r>
            <a:r>
              <a:rPr lang="en-US" altLang="zh-CN" sz="2800" b="1" dirty="0">
                <a:solidFill>
                  <a:srgbClr val="FF0000"/>
                </a:solidFill>
                <a:latin typeface="微软雅黑" panose="020B0503020204020204" pitchFamily="34" charset="-122"/>
                <a:ea typeface="微软雅黑" panose="020B0503020204020204" pitchFamily="34" charset="-122"/>
                <a:cs typeface="+mn-cs"/>
              </a:rPr>
              <a:t>16</a:t>
            </a:r>
            <a:r>
              <a:rPr lang="zh-CN" altLang="en-US" sz="2800" b="1" dirty="0">
                <a:solidFill>
                  <a:srgbClr val="FF0000"/>
                </a:solidFill>
                <a:latin typeface="微软雅黑" panose="020B0503020204020204" pitchFamily="34" charset="-122"/>
                <a:ea typeface="微软雅黑" panose="020B0503020204020204" pitchFamily="34" charset="-122"/>
                <a:cs typeface="+mn-cs"/>
              </a:rPr>
              <a:t>分</a:t>
            </a:r>
          </a:p>
        </p:txBody>
      </p:sp>
      <p:sp>
        <p:nvSpPr>
          <p:cNvPr id="6" name="文本框 5">
            <a:extLst>
              <a:ext uri="{FF2B5EF4-FFF2-40B4-BE49-F238E27FC236}">
                <a16:creationId xmlns:a16="http://schemas.microsoft.com/office/drawing/2014/main" id="{91007D59-6AE7-429F-A405-297244ADFF50}"/>
              </a:ext>
            </a:extLst>
          </p:cNvPr>
          <p:cNvSpPr txBox="1"/>
          <p:nvPr/>
        </p:nvSpPr>
        <p:spPr>
          <a:xfrm>
            <a:off x="408213" y="855610"/>
            <a:ext cx="11206843" cy="923330"/>
          </a:xfrm>
          <a:prstGeom prst="rect">
            <a:avLst/>
          </a:prstGeom>
          <a:noFill/>
        </p:spPr>
        <p:txBody>
          <a:bodyPr wrap="square">
            <a:spAutoFit/>
          </a:bodyPr>
          <a:lstStyle/>
          <a:p>
            <a:r>
              <a:rPr lang="zh-CN" altLang="en-US" dirty="0"/>
              <a:t>如能在维持上下文的情况下，和大模型对代码评审的内容进行讨论，则可以获得分数。可以出现和</a:t>
            </a:r>
            <a:r>
              <a:rPr lang="en-US" altLang="zh-CN" dirty="0"/>
              <a:t>prompt</a:t>
            </a:r>
            <a:r>
              <a:rPr lang="zh-CN" altLang="en-US" dirty="0"/>
              <a:t>不一致的语言回复情况（中文 </a:t>
            </a:r>
            <a:r>
              <a:rPr lang="en-US" altLang="zh-CN" dirty="0"/>
              <a:t>/ English</a:t>
            </a:r>
            <a:r>
              <a:rPr lang="zh-CN" altLang="en-US" dirty="0"/>
              <a:t>）</a:t>
            </a:r>
            <a:endParaRPr lang="en-US" altLang="zh-CN" dirty="0"/>
          </a:p>
          <a:p>
            <a:endParaRPr lang="zh-CN" altLang="en-US" dirty="0"/>
          </a:p>
        </p:txBody>
      </p:sp>
      <p:sp>
        <p:nvSpPr>
          <p:cNvPr id="7" name="AutoShape 2">
            <a:extLst>
              <a:ext uri="{FF2B5EF4-FFF2-40B4-BE49-F238E27FC236}">
                <a16:creationId xmlns:a16="http://schemas.microsoft.com/office/drawing/2014/main" id="{86705992-D5F4-4060-9BF8-1610594A2A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C93A50B8-1717-4DA7-8FB0-746B369E61EE}"/>
              </a:ext>
            </a:extLst>
          </p:cNvPr>
          <p:cNvPicPr>
            <a:picLocks noChangeAspect="1"/>
          </p:cNvPicPr>
          <p:nvPr/>
        </p:nvPicPr>
        <p:blipFill>
          <a:blip r:embed="rId2"/>
          <a:stretch>
            <a:fillRect/>
          </a:stretch>
        </p:blipFill>
        <p:spPr>
          <a:xfrm>
            <a:off x="408213" y="1520819"/>
            <a:ext cx="6188530" cy="4709423"/>
          </a:xfrm>
          <a:prstGeom prst="rect">
            <a:avLst/>
          </a:prstGeom>
        </p:spPr>
      </p:pic>
      <p:pic>
        <p:nvPicPr>
          <p:cNvPr id="11" name="图片 10">
            <a:extLst>
              <a:ext uri="{FF2B5EF4-FFF2-40B4-BE49-F238E27FC236}">
                <a16:creationId xmlns:a16="http://schemas.microsoft.com/office/drawing/2014/main" id="{8D7918D3-D706-40F9-A629-E24A62416FB4}"/>
              </a:ext>
            </a:extLst>
          </p:cNvPr>
          <p:cNvPicPr>
            <a:picLocks noChangeAspect="1"/>
          </p:cNvPicPr>
          <p:nvPr/>
        </p:nvPicPr>
        <p:blipFill>
          <a:blip r:embed="rId3"/>
          <a:stretch>
            <a:fillRect/>
          </a:stretch>
        </p:blipFill>
        <p:spPr>
          <a:xfrm>
            <a:off x="5943600" y="1899869"/>
            <a:ext cx="5639995" cy="3232745"/>
          </a:xfrm>
          <a:prstGeom prst="rect">
            <a:avLst/>
          </a:prstGeom>
        </p:spPr>
      </p:pic>
    </p:spTree>
    <p:extLst>
      <p:ext uri="{BB962C8B-B14F-4D97-AF65-F5344CB8AC3E}">
        <p14:creationId xmlns:p14="http://schemas.microsoft.com/office/powerpoint/2010/main" val="38236209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E4ACD0-0B84-4755-A0B7-CFF5EC71F8E7}"/>
              </a:ext>
            </a:extLst>
          </p:cNvPr>
          <p:cNvSpPr>
            <a:spLocks noGrp="1"/>
          </p:cNvSpPr>
          <p:nvPr>
            <p:ph type="sldNum" sz="quarter" idx="12"/>
          </p:nvPr>
        </p:nvSpPr>
        <p:spPr/>
        <p:txBody>
          <a:bodyPr/>
          <a:lstStyle/>
          <a:p>
            <a:fld id="{51D91E7F-84B6-4064-9D4E-CC7D244BCA04}" type="slidenum">
              <a:rPr lang="zh-CN" altLang="en-US" smtClean="0"/>
              <a:t>11</a:t>
            </a:fld>
            <a:endParaRPr lang="zh-CN" altLang="en-US"/>
          </a:p>
        </p:txBody>
      </p:sp>
      <p:sp>
        <p:nvSpPr>
          <p:cNvPr id="5" name="文本占位符 2">
            <a:extLst>
              <a:ext uri="{FF2B5EF4-FFF2-40B4-BE49-F238E27FC236}">
                <a16:creationId xmlns:a16="http://schemas.microsoft.com/office/drawing/2014/main" id="{6926734E-D228-4FED-A495-A1ADA3425AD4}"/>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dirty="0">
                <a:solidFill>
                  <a:srgbClr val="760068"/>
                </a:solidFill>
                <a:latin typeface="微软雅黑" panose="020B0503020204020204" pitchFamily="34" charset="-122"/>
                <a:ea typeface="微软雅黑" panose="020B0503020204020204" pitchFamily="34" charset="-122"/>
                <a:cs typeface="+mn-cs"/>
              </a:rPr>
              <a:t>2.7 </a:t>
            </a:r>
            <a:r>
              <a:rPr lang="en-US" altLang="zh-CN" sz="2800" b="1" dirty="0">
                <a:solidFill>
                  <a:srgbClr val="760068"/>
                </a:solidFill>
                <a:highlight>
                  <a:srgbClr val="FFFF00"/>
                </a:highlight>
                <a:latin typeface="微软雅黑" panose="020B0503020204020204" pitchFamily="34" charset="-122"/>
                <a:ea typeface="微软雅黑" panose="020B0503020204020204" pitchFamily="34" charset="-122"/>
                <a:cs typeface="+mn-cs"/>
              </a:rPr>
              <a:t>Code Summary</a:t>
            </a:r>
            <a:r>
              <a:rPr lang="zh-CN" altLang="en-US" sz="2800" b="1" dirty="0">
                <a:solidFill>
                  <a:srgbClr val="760068"/>
                </a:solidFill>
                <a:highlight>
                  <a:srgbClr val="FFFF00"/>
                </a:highlight>
                <a:latin typeface="微软雅黑" panose="020B0503020204020204" pitchFamily="34" charset="-122"/>
                <a:ea typeface="微软雅黑" panose="020B0503020204020204" pitchFamily="34" charset="-122"/>
                <a:cs typeface="+mn-cs"/>
              </a:rPr>
              <a:t>方向</a:t>
            </a:r>
            <a:r>
              <a:rPr lang="zh-CN" altLang="en-US" sz="2800" b="1" dirty="0">
                <a:solidFill>
                  <a:srgbClr val="760068"/>
                </a:solidFill>
                <a:latin typeface="微软雅黑" panose="020B0503020204020204" pitchFamily="34" charset="-122"/>
                <a:ea typeface="微软雅黑" panose="020B0503020204020204" pitchFamily="34" charset="-122"/>
                <a:cs typeface="+mn-cs"/>
              </a:rPr>
              <a:t> 文档仓库视觉效果优化 </a:t>
            </a:r>
            <a:r>
              <a:rPr lang="en-US" altLang="zh-CN" sz="2800" b="1" dirty="0">
                <a:solidFill>
                  <a:srgbClr val="FF0000"/>
                </a:solidFill>
                <a:latin typeface="微软雅黑" panose="020B0503020204020204" pitchFamily="34" charset="-122"/>
                <a:ea typeface="微软雅黑" panose="020B0503020204020204" pitchFamily="34" charset="-122"/>
                <a:cs typeface="+mn-cs"/>
              </a:rPr>
              <a:t>16</a:t>
            </a:r>
            <a:r>
              <a:rPr lang="zh-CN" altLang="en-US" sz="2800" b="1" dirty="0">
                <a:solidFill>
                  <a:srgbClr val="FF0000"/>
                </a:solidFill>
                <a:latin typeface="微软雅黑" panose="020B0503020204020204" pitchFamily="34" charset="-122"/>
                <a:ea typeface="微软雅黑" panose="020B0503020204020204" pitchFamily="34" charset="-122"/>
                <a:cs typeface="+mn-cs"/>
              </a:rPr>
              <a:t>分</a:t>
            </a:r>
          </a:p>
        </p:txBody>
      </p:sp>
      <p:sp>
        <p:nvSpPr>
          <p:cNvPr id="7" name="文本框 6">
            <a:extLst>
              <a:ext uri="{FF2B5EF4-FFF2-40B4-BE49-F238E27FC236}">
                <a16:creationId xmlns:a16="http://schemas.microsoft.com/office/drawing/2014/main" id="{4A4A702D-316E-431B-B335-1E9DA16CFCC3}"/>
              </a:ext>
            </a:extLst>
          </p:cNvPr>
          <p:cNvSpPr txBox="1"/>
          <p:nvPr/>
        </p:nvSpPr>
        <p:spPr>
          <a:xfrm>
            <a:off x="511628" y="908894"/>
            <a:ext cx="11152415" cy="3970318"/>
          </a:xfrm>
          <a:prstGeom prst="rect">
            <a:avLst/>
          </a:prstGeom>
          <a:noFill/>
        </p:spPr>
        <p:txBody>
          <a:bodyPr wrap="square">
            <a:spAutoFit/>
          </a:bodyPr>
          <a:lstStyle/>
          <a:p>
            <a:r>
              <a:rPr lang="zh-CN" altLang="en-US" dirty="0"/>
              <a:t>使用 </a:t>
            </a:r>
            <a:r>
              <a:rPr lang="en-US" altLang="zh-CN" dirty="0" err="1"/>
              <a:t>Hexo</a:t>
            </a:r>
            <a:r>
              <a:rPr lang="en-US" altLang="zh-CN" dirty="0"/>
              <a:t> </a:t>
            </a:r>
            <a:r>
              <a:rPr lang="zh-CN" altLang="en-US" dirty="0"/>
              <a:t>等静态网页生成工具，构建更美观的，可以在网页中实现互相跳转的文档。可以用</a:t>
            </a:r>
            <a:r>
              <a:rPr lang="en-US" altLang="zh-CN" dirty="0"/>
              <a:t>GitLab Pages</a:t>
            </a:r>
            <a:r>
              <a:rPr lang="zh-CN" altLang="en-US" dirty="0"/>
              <a:t>实现（南大</a:t>
            </a:r>
            <a:r>
              <a:rPr lang="en-US" altLang="zh-CN" dirty="0"/>
              <a:t>Git</a:t>
            </a:r>
            <a:r>
              <a:rPr lang="zh-CN" altLang="en-US" dirty="0"/>
              <a:t>貌似没有开放此接口），也可以使用自己独立部署的前端。</a:t>
            </a:r>
          </a:p>
          <a:p>
            <a:r>
              <a:rPr lang="zh-CN" altLang="en-US" dirty="0"/>
              <a:t>助教使用的是</a:t>
            </a:r>
            <a:r>
              <a:rPr lang="en-US" altLang="zh-CN" dirty="0" err="1"/>
              <a:t>Hexo</a:t>
            </a:r>
            <a:r>
              <a:rPr lang="zh-CN" altLang="en-US" dirty="0"/>
              <a:t>框架，</a:t>
            </a:r>
            <a:r>
              <a:rPr lang="en-US" altLang="zh-CN" dirty="0"/>
              <a:t>Next</a:t>
            </a:r>
            <a:r>
              <a:rPr lang="zh-CN" altLang="en-US" dirty="0"/>
              <a:t>主题。</a:t>
            </a:r>
            <a:endParaRPr lang="en-US" altLang="zh-CN" dirty="0"/>
          </a:p>
          <a:p>
            <a:r>
              <a:rPr lang="zh-CN" altLang="en-US" dirty="0"/>
              <a:t>你也可以使用其他的生成框架，但要求符合下面的要求。</a:t>
            </a:r>
          </a:p>
          <a:p>
            <a:r>
              <a:rPr lang="en-US" altLang="zh-CN" dirty="0" err="1"/>
              <a:t>Hexo</a:t>
            </a:r>
            <a:r>
              <a:rPr lang="zh-CN" altLang="en-US" dirty="0"/>
              <a:t>框架： </a:t>
            </a:r>
            <a:r>
              <a:rPr lang="en-US" altLang="zh-CN" dirty="0">
                <a:hlinkClick r:id="rId2"/>
              </a:rPr>
              <a:t>https://hexo.io/zh-cn/</a:t>
            </a:r>
            <a:r>
              <a:rPr lang="en-US" altLang="zh-CN" dirty="0"/>
              <a:t> </a:t>
            </a:r>
          </a:p>
          <a:p>
            <a:r>
              <a:rPr lang="en-US" altLang="zh-CN" dirty="0"/>
              <a:t>Next</a:t>
            </a:r>
            <a:r>
              <a:rPr lang="zh-CN" altLang="en-US" dirty="0"/>
              <a:t>主题：</a:t>
            </a:r>
            <a:r>
              <a:rPr lang="en-US" altLang="zh-CN" dirty="0">
                <a:hlinkClick r:id="rId3"/>
              </a:rPr>
              <a:t>https://github.com/theme-next/hexo-theme-next</a:t>
            </a:r>
            <a:r>
              <a:rPr lang="en-US" altLang="zh-CN" dirty="0"/>
              <a:t> </a:t>
            </a:r>
          </a:p>
          <a:p>
            <a:r>
              <a:rPr lang="zh-CN" altLang="en-US" dirty="0"/>
              <a:t>要求优化后实现如下效果：</a:t>
            </a:r>
          </a:p>
          <a:p>
            <a:pPr>
              <a:buFont typeface="+mj-lt"/>
              <a:buAutoNum type="arabicPeriod"/>
            </a:pPr>
            <a:r>
              <a:rPr lang="zh-CN" altLang="en-US" dirty="0"/>
              <a:t>每一次</a:t>
            </a:r>
            <a:r>
              <a:rPr lang="en-US" altLang="zh-CN" dirty="0"/>
              <a:t>PR</a:t>
            </a:r>
            <a:r>
              <a:rPr lang="zh-CN" altLang="en-US" dirty="0"/>
              <a:t>生成的都应该是一篇文章 。你可能需要针对你使用的框架添加对应的元信息。最典型的信息，就是生成时间。</a:t>
            </a:r>
          </a:p>
          <a:p>
            <a:pPr>
              <a:buFont typeface="+mj-lt"/>
              <a:buAutoNum type="arabicPeriod"/>
            </a:pPr>
            <a:r>
              <a:rPr lang="zh-CN" altLang="en-US" dirty="0"/>
              <a:t>生成的静态网页可以查看上一篇或下一篇。很显然，这里上一篇下一篇的顺序应该是根据生成时间决定的。</a:t>
            </a:r>
          </a:p>
          <a:p>
            <a:pPr>
              <a:buFont typeface="+mj-lt"/>
              <a:buAutoNum type="arabicPeriod"/>
            </a:pPr>
            <a:r>
              <a:rPr lang="zh-CN" altLang="en-US" dirty="0"/>
              <a:t>静态网页提供索引页面（文章概览）。如下图所示。</a:t>
            </a:r>
          </a:p>
          <a:p>
            <a:r>
              <a:rPr lang="zh-CN" altLang="en-US" dirty="0"/>
              <a:t>示例项目中的内容均仅作展示格式用，其内容不一定是准确的。检查时，</a:t>
            </a:r>
            <a:r>
              <a:rPr lang="zh-CN" altLang="en-US" b="1" dirty="0">
                <a:solidFill>
                  <a:srgbClr val="D83931"/>
                </a:solidFill>
                <a:effectLst/>
              </a:rPr>
              <a:t>助教要现场打开部署好的网页</a:t>
            </a:r>
            <a:r>
              <a:rPr lang="zh-CN" altLang="en-US" dirty="0"/>
              <a:t>。也就是说，文档仓库的更改后，需要自动触发文档网页的构建与部署。助教会等待构建和部署完成后查看网页。</a:t>
            </a:r>
          </a:p>
          <a:p>
            <a:endParaRPr lang="zh-CN" altLang="en-US" dirty="0"/>
          </a:p>
        </p:txBody>
      </p:sp>
      <p:pic>
        <p:nvPicPr>
          <p:cNvPr id="9" name="图片 8">
            <a:extLst>
              <a:ext uri="{FF2B5EF4-FFF2-40B4-BE49-F238E27FC236}">
                <a16:creationId xmlns:a16="http://schemas.microsoft.com/office/drawing/2014/main" id="{70592485-89AD-44A1-8BD0-13A2D0D9B70C}"/>
              </a:ext>
            </a:extLst>
          </p:cNvPr>
          <p:cNvPicPr>
            <a:picLocks noChangeAspect="1"/>
          </p:cNvPicPr>
          <p:nvPr/>
        </p:nvPicPr>
        <p:blipFill>
          <a:blip r:embed="rId4"/>
          <a:stretch>
            <a:fillRect/>
          </a:stretch>
        </p:blipFill>
        <p:spPr>
          <a:xfrm>
            <a:off x="604158" y="4566313"/>
            <a:ext cx="3967842" cy="1800807"/>
          </a:xfrm>
          <a:prstGeom prst="rect">
            <a:avLst/>
          </a:prstGeom>
        </p:spPr>
      </p:pic>
      <p:pic>
        <p:nvPicPr>
          <p:cNvPr id="11" name="图片 10">
            <a:extLst>
              <a:ext uri="{FF2B5EF4-FFF2-40B4-BE49-F238E27FC236}">
                <a16:creationId xmlns:a16="http://schemas.microsoft.com/office/drawing/2014/main" id="{D2F51DA5-E43F-4249-9BB1-45B79DFF25BA}"/>
              </a:ext>
            </a:extLst>
          </p:cNvPr>
          <p:cNvPicPr>
            <a:picLocks noChangeAspect="1"/>
          </p:cNvPicPr>
          <p:nvPr/>
        </p:nvPicPr>
        <p:blipFill>
          <a:blip r:embed="rId5"/>
          <a:stretch>
            <a:fillRect/>
          </a:stretch>
        </p:blipFill>
        <p:spPr>
          <a:xfrm>
            <a:off x="4174673" y="4566313"/>
            <a:ext cx="3933503" cy="1800807"/>
          </a:xfrm>
          <a:prstGeom prst="rect">
            <a:avLst/>
          </a:prstGeom>
        </p:spPr>
      </p:pic>
      <p:pic>
        <p:nvPicPr>
          <p:cNvPr id="13" name="图片 12">
            <a:extLst>
              <a:ext uri="{FF2B5EF4-FFF2-40B4-BE49-F238E27FC236}">
                <a16:creationId xmlns:a16="http://schemas.microsoft.com/office/drawing/2014/main" id="{25947D6E-E78F-4DF4-991A-147467410440}"/>
              </a:ext>
            </a:extLst>
          </p:cNvPr>
          <p:cNvPicPr>
            <a:picLocks noChangeAspect="1"/>
          </p:cNvPicPr>
          <p:nvPr/>
        </p:nvPicPr>
        <p:blipFill rotWithShape="1">
          <a:blip r:embed="rId6"/>
          <a:srcRect r="3927"/>
          <a:stretch/>
        </p:blipFill>
        <p:spPr>
          <a:xfrm>
            <a:off x="8097064" y="4566312"/>
            <a:ext cx="3779024" cy="1800807"/>
          </a:xfrm>
          <a:prstGeom prst="rect">
            <a:avLst/>
          </a:prstGeom>
        </p:spPr>
      </p:pic>
    </p:spTree>
    <p:extLst>
      <p:ext uri="{BB962C8B-B14F-4D97-AF65-F5344CB8AC3E}">
        <p14:creationId xmlns:p14="http://schemas.microsoft.com/office/powerpoint/2010/main" val="22414089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B4C9C0-7013-F2D0-752A-E3D42BDB6DDB}"/>
              </a:ext>
            </a:extLst>
          </p:cNvPr>
          <p:cNvSpPr>
            <a:spLocks noGrp="1"/>
          </p:cNvSpPr>
          <p:nvPr>
            <p:ph type="sldNum" sz="quarter" idx="12"/>
          </p:nvPr>
        </p:nvSpPr>
        <p:spPr/>
        <p:txBody>
          <a:bodyPr/>
          <a:lstStyle/>
          <a:p>
            <a:fld id="{51D91E7F-84B6-4064-9D4E-CC7D244BCA04}" type="slidenum">
              <a:rPr lang="zh-CN" altLang="en-US" smtClean="0"/>
              <a:t>2</a:t>
            </a:fld>
            <a:endParaRPr lang="zh-CN" altLang="en-US"/>
          </a:p>
        </p:txBody>
      </p:sp>
      <p:sp>
        <p:nvSpPr>
          <p:cNvPr id="3" name="文本占位符 2">
            <a:extLst>
              <a:ext uri="{FF2B5EF4-FFF2-40B4-BE49-F238E27FC236}">
                <a16:creationId xmlns:a16="http://schemas.microsoft.com/office/drawing/2014/main" id="{00791C03-5370-3647-6D78-C43F1CC5F50F}"/>
              </a:ext>
            </a:extLst>
          </p:cNvPr>
          <p:cNvSpPr>
            <a:spLocks noGrp="1"/>
          </p:cNvSpPr>
          <p:nvPr>
            <p:ph type="title" idx="4294967295"/>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800" b="1" dirty="0">
                <a:solidFill>
                  <a:srgbClr val="760068"/>
                </a:solidFill>
                <a:latin typeface="微软雅黑" panose="020B0503020204020204" pitchFamily="34" charset="-122"/>
                <a:ea typeface="微软雅黑" panose="020B0503020204020204" pitchFamily="34" charset="-122"/>
                <a:cs typeface="+mn-cs"/>
              </a:rPr>
              <a:t>1.2 </a:t>
            </a:r>
            <a:r>
              <a:rPr lang="zh-CN" altLang="en-US" sz="2800" b="1" dirty="0">
                <a:solidFill>
                  <a:srgbClr val="760068"/>
                </a:solidFill>
                <a:latin typeface="微软雅黑" panose="020B0503020204020204" pitchFamily="34" charset="-122"/>
                <a:ea typeface="微软雅黑" panose="020B0503020204020204" pitchFamily="34" charset="-122"/>
                <a:cs typeface="+mn-cs"/>
              </a:rPr>
              <a:t>验收要求</a:t>
            </a:r>
            <a:endParaRPr kumimoji="0" lang="zh-CN" altLang="en-US" sz="2800" b="1" i="0" u="none" strike="noStrike" kern="1200" cap="none" spc="0" normalizeH="0" baseline="0" noProof="0" dirty="0">
              <a:ln>
                <a:noFill/>
              </a:ln>
              <a:solidFill>
                <a:srgbClr val="760068"/>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87491D1-4D8A-4E68-9BFD-7C76BF0AD016}"/>
              </a:ext>
            </a:extLst>
          </p:cNvPr>
          <p:cNvSpPr txBox="1"/>
          <p:nvPr/>
        </p:nvSpPr>
        <p:spPr>
          <a:xfrm>
            <a:off x="332014" y="1009813"/>
            <a:ext cx="11713028" cy="2257413"/>
          </a:xfrm>
          <a:prstGeom prst="rect">
            <a:avLst/>
          </a:prstGeom>
          <a:noFill/>
        </p:spPr>
        <p:txBody>
          <a:bodyPr wrap="square">
            <a:spAutoFit/>
          </a:bodyPr>
          <a:lstStyle/>
          <a:p>
            <a:pPr>
              <a:lnSpc>
                <a:spcPct val="125000"/>
              </a:lnSpc>
            </a:pPr>
            <a:r>
              <a:rPr lang="zh-CN" altLang="en-US" b="1" dirty="0">
                <a:solidFill>
                  <a:srgbClr val="FF0000"/>
                </a:solidFill>
                <a:latin typeface="Noto Sans SC"/>
              </a:rPr>
              <a:t>验收前</a:t>
            </a:r>
            <a:r>
              <a:rPr lang="zh-CN" altLang="en-US" dirty="0">
                <a:solidFill>
                  <a:srgbClr val="333333"/>
                </a:solidFill>
                <a:latin typeface="Noto Sans SC"/>
              </a:rPr>
              <a:t>每个团队需要</a:t>
            </a:r>
            <a:r>
              <a:rPr lang="en-US" altLang="zh-CN" sz="2000" b="1" dirty="0">
                <a:solidFill>
                  <a:srgbClr val="FF0000"/>
                </a:solidFill>
                <a:latin typeface="Noto Sans SC"/>
              </a:rPr>
              <a:t>Moodle</a:t>
            </a:r>
            <a:r>
              <a:rPr lang="zh-CN" altLang="en-US" dirty="0">
                <a:solidFill>
                  <a:srgbClr val="333333"/>
                </a:solidFill>
                <a:latin typeface="Noto Sans SC"/>
              </a:rPr>
              <a:t>提交</a:t>
            </a:r>
            <a:r>
              <a:rPr lang="zh-CN" altLang="en-US" sz="2000" b="1" dirty="0">
                <a:solidFill>
                  <a:srgbClr val="FF0000"/>
                </a:solidFill>
                <a:latin typeface="Noto Sans SC"/>
              </a:rPr>
              <a:t>实践报告</a:t>
            </a:r>
            <a:r>
              <a:rPr lang="zh-CN" altLang="en-US" dirty="0">
                <a:solidFill>
                  <a:srgbClr val="333333"/>
                </a:solidFill>
                <a:latin typeface="Noto Sans SC"/>
              </a:rPr>
              <a:t>，日期不应晚于</a:t>
            </a:r>
            <a:r>
              <a:rPr lang="en-US" altLang="zh-CN" sz="2000" b="1" dirty="0">
                <a:solidFill>
                  <a:srgbClr val="FF0000"/>
                </a:solidFill>
                <a:latin typeface="Noto Sans SC"/>
              </a:rPr>
              <a:t>2023</a:t>
            </a:r>
            <a:r>
              <a:rPr lang="zh-CN" altLang="en-US" sz="2000" b="1" dirty="0">
                <a:solidFill>
                  <a:srgbClr val="FF0000"/>
                </a:solidFill>
                <a:latin typeface="Noto Sans SC"/>
              </a:rPr>
              <a:t>年</a:t>
            </a:r>
            <a:r>
              <a:rPr lang="en-US" altLang="zh-CN" sz="2000" b="1" dirty="0">
                <a:solidFill>
                  <a:srgbClr val="FF0000"/>
                </a:solidFill>
                <a:latin typeface="Noto Sans SC"/>
              </a:rPr>
              <a:t>12</a:t>
            </a:r>
            <a:r>
              <a:rPr lang="zh-CN" altLang="en-US" sz="2000" b="1" dirty="0">
                <a:solidFill>
                  <a:srgbClr val="FF0000"/>
                </a:solidFill>
                <a:latin typeface="Noto Sans SC"/>
              </a:rPr>
              <a:t>月</a:t>
            </a:r>
            <a:r>
              <a:rPr lang="en-US" altLang="zh-CN" sz="2000" b="1" dirty="0">
                <a:solidFill>
                  <a:srgbClr val="FF0000"/>
                </a:solidFill>
                <a:latin typeface="Noto Sans SC"/>
              </a:rPr>
              <a:t>17</a:t>
            </a:r>
            <a:r>
              <a:rPr lang="zh-CN" altLang="en-US" sz="2000" b="1" dirty="0">
                <a:solidFill>
                  <a:srgbClr val="FF0000"/>
                </a:solidFill>
                <a:latin typeface="Noto Sans SC"/>
              </a:rPr>
              <a:t>日</a:t>
            </a:r>
            <a:r>
              <a:rPr lang="en-US" altLang="zh-CN" sz="2000" b="1" dirty="0">
                <a:solidFill>
                  <a:srgbClr val="FF0000"/>
                </a:solidFill>
                <a:latin typeface="Noto Sans SC"/>
              </a:rPr>
              <a:t>23:59:59</a:t>
            </a:r>
            <a:r>
              <a:rPr lang="zh-CN" altLang="en-US" dirty="0">
                <a:solidFill>
                  <a:srgbClr val="333333"/>
                </a:solidFill>
                <a:latin typeface="Noto Sans SC"/>
              </a:rPr>
              <a:t>。</a:t>
            </a:r>
            <a:endParaRPr lang="en-US" altLang="zh-CN" dirty="0">
              <a:solidFill>
                <a:srgbClr val="333333"/>
              </a:solidFill>
              <a:latin typeface="Noto Sans SC"/>
            </a:endParaRPr>
          </a:p>
          <a:p>
            <a:pPr>
              <a:lnSpc>
                <a:spcPct val="125000"/>
              </a:lnSpc>
            </a:pPr>
            <a:r>
              <a:rPr lang="zh-CN" altLang="en-US" b="1" dirty="0">
                <a:solidFill>
                  <a:srgbClr val="FF0000"/>
                </a:solidFill>
                <a:latin typeface="Noto Sans SC"/>
              </a:rPr>
              <a:t>验收时</a:t>
            </a:r>
            <a:r>
              <a:rPr lang="zh-CN" altLang="en-US" dirty="0">
                <a:solidFill>
                  <a:srgbClr val="333333"/>
                </a:solidFill>
                <a:latin typeface="Noto Sans SC"/>
              </a:rPr>
              <a:t>需要现场</a:t>
            </a:r>
            <a:r>
              <a:rPr lang="zh-CN" altLang="en-US" b="1" dirty="0">
                <a:solidFill>
                  <a:srgbClr val="FF0000"/>
                </a:solidFill>
                <a:latin typeface="Noto Sans SC"/>
              </a:rPr>
              <a:t>演示一次</a:t>
            </a:r>
            <a:r>
              <a:rPr lang="en-US" altLang="zh-CN" b="1" dirty="0">
                <a:solidFill>
                  <a:srgbClr val="FF0000"/>
                </a:solidFill>
                <a:latin typeface="Noto Sans SC"/>
              </a:rPr>
              <a:t>PR</a:t>
            </a:r>
            <a:r>
              <a:rPr lang="zh-CN" altLang="en-US" b="1" dirty="0">
                <a:solidFill>
                  <a:srgbClr val="FF0000"/>
                </a:solidFill>
                <a:latin typeface="Noto Sans SC"/>
              </a:rPr>
              <a:t>过程，展示文档提及的代码细节 </a:t>
            </a:r>
            <a:r>
              <a:rPr lang="zh-CN" altLang="en-US" dirty="0">
                <a:solidFill>
                  <a:srgbClr val="333333"/>
                </a:solidFill>
                <a:latin typeface="Noto Sans SC"/>
              </a:rPr>
              <a:t>。如涉及文档仓库构建和部署，也需要现场完成。该仓库不要求具有作业二的特性。</a:t>
            </a:r>
            <a:endParaRPr lang="en-US" altLang="zh-CN" dirty="0">
              <a:solidFill>
                <a:srgbClr val="333333"/>
              </a:solidFill>
              <a:latin typeface="Noto Sans SC"/>
            </a:endParaRPr>
          </a:p>
          <a:p>
            <a:pPr>
              <a:lnSpc>
                <a:spcPct val="125000"/>
              </a:lnSpc>
            </a:pPr>
            <a:r>
              <a:rPr lang="zh-CN" altLang="en-US" dirty="0">
                <a:solidFill>
                  <a:srgbClr val="333333"/>
                </a:solidFill>
                <a:latin typeface="Noto Sans SC"/>
              </a:rPr>
              <a:t>具体验收时间地点待定。验收方式可参考项目报告模板。 </a:t>
            </a:r>
            <a:endParaRPr lang="en-US" altLang="zh-CN" i="0" dirty="0">
              <a:solidFill>
                <a:srgbClr val="333333"/>
              </a:solidFill>
              <a:effectLst/>
              <a:latin typeface="Noto Sans SC"/>
            </a:endParaRPr>
          </a:p>
          <a:p>
            <a:pPr>
              <a:lnSpc>
                <a:spcPct val="125000"/>
              </a:lnSpc>
            </a:pPr>
            <a:r>
              <a:rPr lang="zh-CN" altLang="en-US" sz="2000" b="1" dirty="0">
                <a:solidFill>
                  <a:srgbClr val="FF0000"/>
                </a:solidFill>
                <a:latin typeface="Noto Sans SC"/>
              </a:rPr>
              <a:t>大作业本身满分</a:t>
            </a:r>
            <a:r>
              <a:rPr lang="en-US" altLang="zh-CN" sz="2000" b="1" dirty="0">
                <a:solidFill>
                  <a:srgbClr val="FF0000"/>
                </a:solidFill>
                <a:latin typeface="Noto Sans SC"/>
              </a:rPr>
              <a:t>100</a:t>
            </a:r>
            <a:r>
              <a:rPr lang="zh-CN" altLang="en-US" sz="2000" b="1" dirty="0">
                <a:solidFill>
                  <a:srgbClr val="FF0000"/>
                </a:solidFill>
                <a:latin typeface="Noto Sans SC"/>
              </a:rPr>
              <a:t>分，以下</a:t>
            </a:r>
            <a:r>
              <a:rPr lang="en-US" altLang="zh-CN" sz="2000" b="1" dirty="0">
                <a:solidFill>
                  <a:srgbClr val="FF0000"/>
                </a:solidFill>
                <a:latin typeface="Noto Sans SC"/>
              </a:rPr>
              <a:t>6</a:t>
            </a:r>
            <a:r>
              <a:rPr lang="zh-CN" altLang="en-US" sz="2000" b="1" dirty="0">
                <a:solidFill>
                  <a:srgbClr val="FF0000"/>
                </a:solidFill>
                <a:latin typeface="Noto Sans SC"/>
              </a:rPr>
              <a:t>点每点</a:t>
            </a:r>
            <a:r>
              <a:rPr lang="en-US" altLang="zh-CN" sz="2000" b="1" dirty="0">
                <a:solidFill>
                  <a:srgbClr val="FF0000"/>
                </a:solidFill>
                <a:latin typeface="Noto Sans SC"/>
              </a:rPr>
              <a:t>8</a:t>
            </a:r>
            <a:r>
              <a:rPr lang="zh-CN" altLang="en-US" sz="2000" b="1" dirty="0">
                <a:solidFill>
                  <a:srgbClr val="FF0000"/>
                </a:solidFill>
                <a:latin typeface="Noto Sans SC"/>
              </a:rPr>
              <a:t>分，完成即有</a:t>
            </a:r>
            <a:r>
              <a:rPr lang="en-US" altLang="zh-CN" sz="2000" b="1" dirty="0">
                <a:solidFill>
                  <a:srgbClr val="FF0000"/>
                </a:solidFill>
                <a:latin typeface="Noto Sans SC"/>
              </a:rPr>
              <a:t>88</a:t>
            </a:r>
            <a:r>
              <a:rPr lang="zh-CN" altLang="en-US" sz="2000" b="1" dirty="0">
                <a:solidFill>
                  <a:srgbClr val="FF0000"/>
                </a:solidFill>
                <a:latin typeface="Noto Sans SC"/>
              </a:rPr>
              <a:t>分；加分项</a:t>
            </a:r>
            <a:r>
              <a:rPr lang="en-US" altLang="zh-CN" sz="2000" b="1" dirty="0">
                <a:solidFill>
                  <a:srgbClr val="FF0000"/>
                </a:solidFill>
                <a:latin typeface="Noto Sans SC"/>
              </a:rPr>
              <a:t>1</a:t>
            </a:r>
            <a:r>
              <a:rPr lang="zh-CN" altLang="en-US" sz="2000" b="1" dirty="0">
                <a:solidFill>
                  <a:srgbClr val="FF0000"/>
                </a:solidFill>
                <a:latin typeface="Noto Sans SC"/>
              </a:rPr>
              <a:t>点，最大可获得</a:t>
            </a:r>
            <a:r>
              <a:rPr lang="en-US" altLang="zh-CN" sz="2000" b="1" dirty="0">
                <a:solidFill>
                  <a:srgbClr val="FF0000"/>
                </a:solidFill>
                <a:latin typeface="Noto Sans SC"/>
              </a:rPr>
              <a:t>12</a:t>
            </a:r>
            <a:r>
              <a:rPr lang="zh-CN" altLang="en-US" sz="2000" b="1" dirty="0">
                <a:solidFill>
                  <a:srgbClr val="FF0000"/>
                </a:solidFill>
                <a:latin typeface="Noto Sans SC"/>
              </a:rPr>
              <a:t>分。</a:t>
            </a:r>
            <a:endParaRPr lang="en-US" altLang="zh-CN" sz="2000" b="1" dirty="0">
              <a:solidFill>
                <a:srgbClr val="FF0000"/>
              </a:solidFill>
              <a:latin typeface="Noto Sans SC"/>
            </a:endParaRPr>
          </a:p>
          <a:p>
            <a:pPr>
              <a:lnSpc>
                <a:spcPct val="125000"/>
              </a:lnSpc>
            </a:pPr>
            <a:r>
              <a:rPr lang="zh-CN" altLang="en-US" sz="2000" b="1" dirty="0">
                <a:solidFill>
                  <a:srgbClr val="FF0000"/>
                </a:solidFill>
                <a:latin typeface="Noto Sans SC"/>
              </a:rPr>
              <a:t>两个方向二选一即可。作业二得分溢出部分会按两次作业在总评占比中的比值计入作业三中。</a:t>
            </a:r>
            <a:endParaRPr lang="zh-CN" altLang="en-US" sz="2000" i="0" dirty="0">
              <a:solidFill>
                <a:srgbClr val="FF0000"/>
              </a:solidFill>
              <a:effectLst/>
              <a:latin typeface="Noto Sans SC"/>
            </a:endParaRPr>
          </a:p>
        </p:txBody>
      </p:sp>
      <p:sp>
        <p:nvSpPr>
          <p:cNvPr id="10" name="文本框 9">
            <a:extLst>
              <a:ext uri="{FF2B5EF4-FFF2-40B4-BE49-F238E27FC236}">
                <a16:creationId xmlns:a16="http://schemas.microsoft.com/office/drawing/2014/main" id="{E15F86CD-05C9-4F44-BB60-5CA2D5293C13}"/>
              </a:ext>
            </a:extLst>
          </p:cNvPr>
          <p:cNvSpPr txBox="1"/>
          <p:nvPr/>
        </p:nvSpPr>
        <p:spPr>
          <a:xfrm>
            <a:off x="332014" y="3267226"/>
            <a:ext cx="6406243" cy="2372829"/>
          </a:xfrm>
          <a:prstGeom prst="rect">
            <a:avLst/>
          </a:prstGeom>
          <a:noFill/>
        </p:spPr>
        <p:txBody>
          <a:bodyPr wrap="square">
            <a:spAutoFit/>
          </a:bodyPr>
          <a:lstStyle/>
          <a:p>
            <a:pPr>
              <a:lnSpc>
                <a:spcPct val="125000"/>
              </a:lnSpc>
            </a:pPr>
            <a:r>
              <a:rPr lang="zh-CN" altLang="en-US" sz="2000" b="1" dirty="0">
                <a:latin typeface="Noto Sans SC"/>
              </a:rPr>
              <a:t>通用部分</a:t>
            </a:r>
            <a:endParaRPr lang="en-US" altLang="zh-CN" sz="2000" b="1" i="0" dirty="0">
              <a:effectLst/>
              <a:latin typeface="Noto Sans SC"/>
            </a:endParaRPr>
          </a:p>
          <a:p>
            <a:pPr>
              <a:lnSpc>
                <a:spcPct val="125000"/>
              </a:lnSpc>
            </a:pPr>
            <a:r>
              <a:rPr lang="en-US" altLang="zh-CN" sz="2000" i="0" dirty="0">
                <a:effectLst/>
                <a:latin typeface="Noto Sans SC"/>
              </a:rPr>
              <a:t>1</a:t>
            </a:r>
            <a:r>
              <a:rPr lang="zh-CN" altLang="en-US" sz="2000" i="0" dirty="0">
                <a:effectLst/>
                <a:latin typeface="Noto Sans SC"/>
              </a:rPr>
              <a:t>、实现</a:t>
            </a:r>
            <a:r>
              <a:rPr lang="en-US" altLang="zh-CN" sz="2000" i="0" dirty="0">
                <a:effectLst/>
                <a:latin typeface="Noto Sans SC"/>
              </a:rPr>
              <a:t>Merge Request Hook </a:t>
            </a:r>
            <a:r>
              <a:rPr lang="en-US" altLang="zh-CN" sz="2000" b="1" i="0" dirty="0">
                <a:solidFill>
                  <a:srgbClr val="FF0000"/>
                </a:solidFill>
                <a:effectLst/>
                <a:latin typeface="Noto Sans SC"/>
              </a:rPr>
              <a:t>8</a:t>
            </a:r>
            <a:r>
              <a:rPr lang="zh-CN" altLang="en-US" sz="2000" b="1" i="0" dirty="0">
                <a:solidFill>
                  <a:srgbClr val="FF0000"/>
                </a:solidFill>
                <a:effectLst/>
                <a:latin typeface="Noto Sans SC"/>
              </a:rPr>
              <a:t>分</a:t>
            </a:r>
            <a:endParaRPr lang="en-US" altLang="zh-CN" sz="2000" b="1" dirty="0">
              <a:solidFill>
                <a:srgbClr val="FF0000"/>
              </a:solidFill>
              <a:latin typeface="Noto Sans SC"/>
            </a:endParaRPr>
          </a:p>
          <a:p>
            <a:pPr>
              <a:lnSpc>
                <a:spcPct val="125000"/>
              </a:lnSpc>
            </a:pPr>
            <a:r>
              <a:rPr lang="en-US" altLang="zh-CN" sz="2000" i="0" dirty="0">
                <a:effectLst/>
                <a:latin typeface="Noto Sans SC"/>
              </a:rPr>
              <a:t>2</a:t>
            </a:r>
            <a:r>
              <a:rPr lang="zh-CN" altLang="en-US" sz="2000" i="0" dirty="0">
                <a:effectLst/>
                <a:latin typeface="Noto Sans SC"/>
              </a:rPr>
              <a:t>、</a:t>
            </a:r>
            <a:r>
              <a:rPr lang="en-US" altLang="zh-CN" sz="2000" i="0" dirty="0">
                <a:effectLst/>
                <a:latin typeface="Noto Sans SC"/>
              </a:rPr>
              <a:t>Code diff</a:t>
            </a:r>
            <a:r>
              <a:rPr lang="zh-CN" altLang="en-US" sz="2000" i="0" dirty="0">
                <a:effectLst/>
                <a:latin typeface="Noto Sans SC"/>
              </a:rPr>
              <a:t>对应函数提取与</a:t>
            </a:r>
            <a:r>
              <a:rPr lang="en-US" altLang="zh-CN" sz="2000" i="0" dirty="0">
                <a:effectLst/>
                <a:latin typeface="Noto Sans SC"/>
              </a:rPr>
              <a:t>PR</a:t>
            </a:r>
            <a:r>
              <a:rPr lang="zh-CN" altLang="en-US" sz="2000" i="0" dirty="0">
                <a:effectLst/>
                <a:latin typeface="Noto Sans SC"/>
              </a:rPr>
              <a:t>规模限制 </a:t>
            </a:r>
            <a:r>
              <a:rPr lang="zh-CN" altLang="en-US" sz="2000" i="0" dirty="0">
                <a:effectLst/>
                <a:highlight>
                  <a:srgbClr val="00FF00"/>
                </a:highlight>
                <a:latin typeface="Noto Sans SC"/>
              </a:rPr>
              <a:t>代码检查</a:t>
            </a:r>
            <a:r>
              <a:rPr lang="zh-CN" altLang="en-US" sz="2000" i="0" dirty="0">
                <a:effectLst/>
                <a:latin typeface="Noto Sans SC"/>
              </a:rPr>
              <a:t> </a:t>
            </a:r>
            <a:r>
              <a:rPr lang="en-US" altLang="zh-CN" sz="2000" b="1" i="0" dirty="0">
                <a:solidFill>
                  <a:srgbClr val="FF0000"/>
                </a:solidFill>
                <a:effectLst/>
                <a:latin typeface="Noto Sans SC"/>
              </a:rPr>
              <a:t>16</a:t>
            </a:r>
            <a:r>
              <a:rPr lang="zh-CN" altLang="en-US" sz="2000" b="1" i="0" dirty="0">
                <a:solidFill>
                  <a:srgbClr val="FF0000"/>
                </a:solidFill>
                <a:effectLst/>
                <a:latin typeface="Noto Sans SC"/>
              </a:rPr>
              <a:t>分</a:t>
            </a:r>
            <a:endParaRPr lang="en-US" altLang="zh-CN" sz="2000" b="1" i="0" dirty="0">
              <a:solidFill>
                <a:srgbClr val="FF0000"/>
              </a:solidFill>
              <a:effectLst/>
              <a:latin typeface="Noto Sans SC"/>
            </a:endParaRPr>
          </a:p>
          <a:p>
            <a:pPr>
              <a:lnSpc>
                <a:spcPct val="125000"/>
              </a:lnSpc>
            </a:pPr>
            <a:r>
              <a:rPr lang="en-US" altLang="zh-CN" sz="2000" dirty="0">
                <a:latin typeface="Noto Sans SC"/>
              </a:rPr>
              <a:t>3</a:t>
            </a:r>
            <a:r>
              <a:rPr lang="zh-CN" altLang="en-US" sz="2000" dirty="0">
                <a:latin typeface="Noto Sans SC"/>
              </a:rPr>
              <a:t>、实现对大模型的访问 </a:t>
            </a:r>
            <a:r>
              <a:rPr lang="zh-CN" altLang="en-US" sz="2000" i="0" dirty="0">
                <a:effectLst/>
                <a:highlight>
                  <a:srgbClr val="00FF00"/>
                </a:highlight>
                <a:latin typeface="Noto Sans SC"/>
              </a:rPr>
              <a:t>代码检查</a:t>
            </a:r>
            <a:r>
              <a:rPr lang="zh-CN" altLang="en-US" sz="2000" dirty="0">
                <a:latin typeface="Noto Sans SC"/>
              </a:rPr>
              <a:t> </a:t>
            </a:r>
            <a:r>
              <a:rPr lang="en-US" altLang="zh-CN" sz="2000" b="1" dirty="0">
                <a:solidFill>
                  <a:srgbClr val="FF0000"/>
                </a:solidFill>
                <a:latin typeface="Noto Sans SC"/>
              </a:rPr>
              <a:t>16</a:t>
            </a:r>
            <a:r>
              <a:rPr lang="zh-CN" altLang="en-US" sz="2000" b="1" dirty="0">
                <a:solidFill>
                  <a:srgbClr val="FF0000"/>
                </a:solidFill>
                <a:latin typeface="Noto Sans SC"/>
              </a:rPr>
              <a:t>分</a:t>
            </a:r>
            <a:endParaRPr lang="en-US" altLang="zh-CN" sz="2000" b="1" dirty="0">
              <a:solidFill>
                <a:srgbClr val="FF0000"/>
              </a:solidFill>
              <a:latin typeface="Noto Sans SC"/>
            </a:endParaRPr>
          </a:p>
          <a:p>
            <a:pPr>
              <a:lnSpc>
                <a:spcPct val="125000"/>
              </a:lnSpc>
            </a:pPr>
            <a:r>
              <a:rPr lang="en-US" altLang="zh-CN" sz="2000" i="0" dirty="0">
                <a:effectLst/>
                <a:latin typeface="Noto Sans SC"/>
              </a:rPr>
              <a:t>4</a:t>
            </a:r>
            <a:r>
              <a:rPr lang="zh-CN" altLang="en-US" sz="2000" i="0" dirty="0">
                <a:effectLst/>
                <a:latin typeface="Noto Sans SC"/>
              </a:rPr>
              <a:t>、构建符合任务需要的</a:t>
            </a:r>
            <a:r>
              <a:rPr lang="en-US" altLang="zh-CN" sz="2000" i="0" dirty="0">
                <a:effectLst/>
                <a:latin typeface="Noto Sans SC"/>
              </a:rPr>
              <a:t>prompt </a:t>
            </a:r>
            <a:r>
              <a:rPr lang="en-US" altLang="zh-CN" sz="2000" b="1" i="0" dirty="0">
                <a:solidFill>
                  <a:srgbClr val="FF0000"/>
                </a:solidFill>
                <a:effectLst/>
                <a:latin typeface="Noto Sans SC"/>
              </a:rPr>
              <a:t>24</a:t>
            </a:r>
            <a:r>
              <a:rPr lang="zh-CN" altLang="en-US" sz="2000" b="1" i="0" dirty="0">
                <a:solidFill>
                  <a:srgbClr val="FF0000"/>
                </a:solidFill>
                <a:effectLst/>
                <a:latin typeface="Noto Sans SC"/>
              </a:rPr>
              <a:t>分</a:t>
            </a:r>
            <a:endParaRPr lang="en-US" altLang="zh-CN" sz="2000" b="1" i="0" dirty="0">
              <a:solidFill>
                <a:srgbClr val="FF0000"/>
              </a:solidFill>
              <a:effectLst/>
              <a:latin typeface="Noto Sans SC"/>
            </a:endParaRPr>
          </a:p>
          <a:p>
            <a:pPr>
              <a:lnSpc>
                <a:spcPct val="125000"/>
              </a:lnSpc>
            </a:pPr>
            <a:r>
              <a:rPr lang="en-US" altLang="zh-CN" sz="2000" dirty="0">
                <a:latin typeface="Noto Sans SC"/>
              </a:rPr>
              <a:t>5</a:t>
            </a:r>
            <a:r>
              <a:rPr lang="zh-CN" altLang="en-US" sz="2000" dirty="0">
                <a:latin typeface="Noto Sans SC"/>
              </a:rPr>
              <a:t>、将大模型结果返回到</a:t>
            </a:r>
            <a:r>
              <a:rPr lang="en-US" altLang="zh-CN" sz="2000" dirty="0">
                <a:latin typeface="Noto Sans SC"/>
              </a:rPr>
              <a:t>Merge Request</a:t>
            </a:r>
            <a:r>
              <a:rPr lang="zh-CN" altLang="en-US" sz="2000" dirty="0">
                <a:latin typeface="Noto Sans SC"/>
              </a:rPr>
              <a:t>页面 </a:t>
            </a:r>
            <a:r>
              <a:rPr lang="en-US" altLang="zh-CN" sz="2000" b="1" dirty="0">
                <a:solidFill>
                  <a:srgbClr val="FF0000"/>
                </a:solidFill>
                <a:latin typeface="Noto Sans SC"/>
              </a:rPr>
              <a:t>8</a:t>
            </a:r>
            <a:r>
              <a:rPr lang="zh-CN" altLang="en-US" sz="2000" b="1" dirty="0">
                <a:solidFill>
                  <a:srgbClr val="FF0000"/>
                </a:solidFill>
                <a:latin typeface="Noto Sans SC"/>
              </a:rPr>
              <a:t>分</a:t>
            </a:r>
            <a:endParaRPr lang="en-US" altLang="zh-CN" sz="2000" b="1" dirty="0">
              <a:solidFill>
                <a:srgbClr val="FF0000"/>
              </a:solidFill>
              <a:latin typeface="Noto Sans SC"/>
            </a:endParaRPr>
          </a:p>
        </p:txBody>
      </p:sp>
      <p:sp>
        <p:nvSpPr>
          <p:cNvPr id="11" name="文本框 10">
            <a:extLst>
              <a:ext uri="{FF2B5EF4-FFF2-40B4-BE49-F238E27FC236}">
                <a16:creationId xmlns:a16="http://schemas.microsoft.com/office/drawing/2014/main" id="{25CAFC8D-CF8D-4489-B732-3875BA8EC07A}"/>
              </a:ext>
            </a:extLst>
          </p:cNvPr>
          <p:cNvSpPr txBox="1"/>
          <p:nvPr/>
        </p:nvSpPr>
        <p:spPr>
          <a:xfrm>
            <a:off x="6890657" y="3267226"/>
            <a:ext cx="4294414" cy="1218667"/>
          </a:xfrm>
          <a:prstGeom prst="rect">
            <a:avLst/>
          </a:prstGeom>
          <a:noFill/>
        </p:spPr>
        <p:txBody>
          <a:bodyPr wrap="square">
            <a:spAutoFit/>
          </a:bodyPr>
          <a:lstStyle/>
          <a:p>
            <a:pPr>
              <a:lnSpc>
                <a:spcPct val="125000"/>
              </a:lnSpc>
            </a:pPr>
            <a:r>
              <a:rPr lang="en-US" altLang="zh-CN" sz="2000" b="1" i="0" dirty="0">
                <a:effectLst/>
                <a:latin typeface="Noto Sans SC"/>
              </a:rPr>
              <a:t>Code Review </a:t>
            </a:r>
            <a:r>
              <a:rPr lang="zh-CN" altLang="en-US" sz="2000" b="1" i="0" dirty="0">
                <a:effectLst/>
                <a:latin typeface="Noto Sans SC"/>
              </a:rPr>
              <a:t>方向</a:t>
            </a:r>
            <a:endParaRPr lang="en-US" altLang="zh-CN" sz="2000" b="1" i="0" dirty="0">
              <a:effectLst/>
              <a:latin typeface="Noto Sans SC"/>
            </a:endParaRPr>
          </a:p>
          <a:p>
            <a:pPr>
              <a:lnSpc>
                <a:spcPct val="125000"/>
              </a:lnSpc>
            </a:pPr>
            <a:r>
              <a:rPr lang="en-US" altLang="zh-CN" sz="2000" dirty="0">
                <a:latin typeface="Noto Sans SC"/>
              </a:rPr>
              <a:t>6</a:t>
            </a:r>
            <a:r>
              <a:rPr lang="zh-CN" altLang="en-US" sz="2000" i="0" dirty="0">
                <a:effectLst/>
                <a:latin typeface="Noto Sans SC"/>
              </a:rPr>
              <a:t>、大模型判断是否接受</a:t>
            </a:r>
            <a:r>
              <a:rPr lang="en-US" altLang="zh-CN" sz="2000" i="0" dirty="0">
                <a:effectLst/>
                <a:latin typeface="Noto Sans SC"/>
              </a:rPr>
              <a:t>PR</a:t>
            </a:r>
            <a:r>
              <a:rPr lang="zh-CN" altLang="en-US" sz="2000" i="0" dirty="0">
                <a:effectLst/>
                <a:latin typeface="Noto Sans SC"/>
              </a:rPr>
              <a:t> </a:t>
            </a:r>
            <a:r>
              <a:rPr lang="en-US" altLang="zh-CN" sz="2000" b="1" dirty="0">
                <a:solidFill>
                  <a:srgbClr val="FF0000"/>
                </a:solidFill>
                <a:latin typeface="Noto Sans SC"/>
              </a:rPr>
              <a:t>16</a:t>
            </a:r>
            <a:r>
              <a:rPr lang="zh-CN" altLang="en-US" sz="2000" b="1" i="0" dirty="0">
                <a:solidFill>
                  <a:srgbClr val="FF0000"/>
                </a:solidFill>
                <a:effectLst/>
                <a:latin typeface="Noto Sans SC"/>
              </a:rPr>
              <a:t>分</a:t>
            </a:r>
            <a:endParaRPr lang="en-US" altLang="zh-CN" sz="2000" b="1" dirty="0">
              <a:solidFill>
                <a:srgbClr val="FF0000"/>
              </a:solidFill>
              <a:latin typeface="Noto Sans SC"/>
            </a:endParaRPr>
          </a:p>
          <a:p>
            <a:pPr>
              <a:lnSpc>
                <a:spcPct val="125000"/>
              </a:lnSpc>
            </a:pPr>
            <a:r>
              <a:rPr lang="en-US" altLang="zh-CN" sz="2000" i="0" dirty="0">
                <a:effectLst/>
                <a:latin typeface="Noto Sans SC"/>
              </a:rPr>
              <a:t>7</a:t>
            </a:r>
            <a:r>
              <a:rPr lang="zh-CN" altLang="en-US" sz="2000" i="0" dirty="0">
                <a:effectLst/>
                <a:latin typeface="Noto Sans SC"/>
              </a:rPr>
              <a:t>、与大模型讨论</a:t>
            </a:r>
            <a:r>
              <a:rPr lang="en-US" altLang="zh-CN" sz="2000" i="0" dirty="0">
                <a:effectLst/>
                <a:latin typeface="Noto Sans SC"/>
              </a:rPr>
              <a:t>PR</a:t>
            </a:r>
            <a:r>
              <a:rPr lang="zh-CN" altLang="en-US" sz="2000" i="0" dirty="0">
                <a:effectLst/>
                <a:latin typeface="Noto Sans SC"/>
              </a:rPr>
              <a:t> </a:t>
            </a:r>
            <a:r>
              <a:rPr lang="en-US" altLang="zh-CN" sz="2000" b="1" i="0" dirty="0">
                <a:solidFill>
                  <a:srgbClr val="FF0000"/>
                </a:solidFill>
                <a:effectLst/>
                <a:latin typeface="Noto Sans SC"/>
              </a:rPr>
              <a:t>12</a:t>
            </a:r>
            <a:r>
              <a:rPr lang="zh-CN" altLang="en-US" sz="2000" b="1" i="0" dirty="0">
                <a:solidFill>
                  <a:srgbClr val="FF0000"/>
                </a:solidFill>
                <a:effectLst/>
                <a:latin typeface="Noto Sans SC"/>
              </a:rPr>
              <a:t>分</a:t>
            </a:r>
            <a:endParaRPr lang="en-US" altLang="zh-CN" sz="2000" b="1" i="0" dirty="0">
              <a:solidFill>
                <a:srgbClr val="FF0000"/>
              </a:solidFill>
              <a:effectLst/>
              <a:latin typeface="Noto Sans SC"/>
            </a:endParaRPr>
          </a:p>
        </p:txBody>
      </p:sp>
      <p:sp>
        <p:nvSpPr>
          <p:cNvPr id="12" name="文本框 11">
            <a:extLst>
              <a:ext uri="{FF2B5EF4-FFF2-40B4-BE49-F238E27FC236}">
                <a16:creationId xmlns:a16="http://schemas.microsoft.com/office/drawing/2014/main" id="{6F36F78F-337C-42C7-A44D-CACEBC5BE059}"/>
              </a:ext>
            </a:extLst>
          </p:cNvPr>
          <p:cNvSpPr txBox="1"/>
          <p:nvPr/>
        </p:nvSpPr>
        <p:spPr>
          <a:xfrm>
            <a:off x="6890657" y="4453640"/>
            <a:ext cx="4294414" cy="1218667"/>
          </a:xfrm>
          <a:prstGeom prst="rect">
            <a:avLst/>
          </a:prstGeom>
          <a:noFill/>
        </p:spPr>
        <p:txBody>
          <a:bodyPr wrap="square">
            <a:spAutoFit/>
          </a:bodyPr>
          <a:lstStyle/>
          <a:p>
            <a:pPr>
              <a:lnSpc>
                <a:spcPct val="125000"/>
              </a:lnSpc>
            </a:pPr>
            <a:r>
              <a:rPr lang="en-US" altLang="zh-CN" sz="2000" b="1" i="0" dirty="0">
                <a:effectLst/>
                <a:latin typeface="Noto Sans SC"/>
              </a:rPr>
              <a:t>Code Summary </a:t>
            </a:r>
            <a:r>
              <a:rPr lang="zh-CN" altLang="en-US" sz="2000" b="1" i="0" dirty="0">
                <a:effectLst/>
                <a:latin typeface="Noto Sans SC"/>
              </a:rPr>
              <a:t>方向</a:t>
            </a:r>
            <a:endParaRPr lang="en-US" altLang="zh-CN" sz="2000" b="1" i="0" dirty="0">
              <a:effectLst/>
              <a:latin typeface="Noto Sans SC"/>
            </a:endParaRPr>
          </a:p>
          <a:p>
            <a:pPr>
              <a:lnSpc>
                <a:spcPct val="125000"/>
              </a:lnSpc>
            </a:pPr>
            <a:r>
              <a:rPr lang="en-US" altLang="zh-CN" sz="2000" dirty="0">
                <a:latin typeface="Noto Sans SC"/>
              </a:rPr>
              <a:t>6</a:t>
            </a:r>
            <a:r>
              <a:rPr lang="zh-CN" altLang="en-US" sz="2000" i="0" dirty="0">
                <a:effectLst/>
                <a:latin typeface="Noto Sans SC"/>
              </a:rPr>
              <a:t>、大模型结果反馈到文档仓库 </a:t>
            </a:r>
            <a:r>
              <a:rPr lang="en-US" altLang="zh-CN" sz="2000" b="1" dirty="0">
                <a:solidFill>
                  <a:srgbClr val="FF0000"/>
                </a:solidFill>
                <a:latin typeface="Noto Sans SC"/>
              </a:rPr>
              <a:t>16</a:t>
            </a:r>
            <a:r>
              <a:rPr lang="zh-CN" altLang="en-US" sz="2000" b="1" i="0" dirty="0">
                <a:solidFill>
                  <a:srgbClr val="FF0000"/>
                </a:solidFill>
                <a:effectLst/>
                <a:latin typeface="Noto Sans SC"/>
              </a:rPr>
              <a:t>分</a:t>
            </a:r>
            <a:endParaRPr lang="en-US" altLang="zh-CN" sz="2000" b="1" dirty="0">
              <a:solidFill>
                <a:srgbClr val="FF0000"/>
              </a:solidFill>
              <a:latin typeface="Noto Sans SC"/>
            </a:endParaRPr>
          </a:p>
          <a:p>
            <a:pPr>
              <a:lnSpc>
                <a:spcPct val="125000"/>
              </a:lnSpc>
            </a:pPr>
            <a:r>
              <a:rPr lang="en-US" altLang="zh-CN" sz="2000" i="0" dirty="0">
                <a:effectLst/>
                <a:latin typeface="Noto Sans SC"/>
              </a:rPr>
              <a:t>7</a:t>
            </a:r>
            <a:r>
              <a:rPr lang="zh-CN" altLang="en-US" sz="2000" i="0" dirty="0">
                <a:effectLst/>
                <a:latin typeface="Noto Sans SC"/>
              </a:rPr>
              <a:t>、文档仓库视觉效果优化 </a:t>
            </a:r>
            <a:r>
              <a:rPr lang="en-US" altLang="zh-CN" sz="2000" b="1" i="0" dirty="0">
                <a:solidFill>
                  <a:srgbClr val="FF0000"/>
                </a:solidFill>
                <a:effectLst/>
                <a:latin typeface="Noto Sans SC"/>
              </a:rPr>
              <a:t>12</a:t>
            </a:r>
            <a:r>
              <a:rPr lang="zh-CN" altLang="en-US" sz="2000" b="1" i="0" dirty="0">
                <a:solidFill>
                  <a:srgbClr val="FF0000"/>
                </a:solidFill>
                <a:effectLst/>
                <a:latin typeface="Noto Sans SC"/>
              </a:rPr>
              <a:t>分</a:t>
            </a:r>
            <a:endParaRPr lang="en-US" altLang="zh-CN" sz="2000" b="1" i="0" dirty="0">
              <a:solidFill>
                <a:srgbClr val="FF0000"/>
              </a:solidFill>
              <a:effectLst/>
              <a:latin typeface="Noto Sans SC"/>
            </a:endParaRPr>
          </a:p>
        </p:txBody>
      </p:sp>
    </p:spTree>
    <p:extLst>
      <p:ext uri="{BB962C8B-B14F-4D97-AF65-F5344CB8AC3E}">
        <p14:creationId xmlns:p14="http://schemas.microsoft.com/office/powerpoint/2010/main" val="3584666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04DDFC-CD9E-4585-A3B9-C8BDA4CC9A1A}"/>
              </a:ext>
            </a:extLst>
          </p:cNvPr>
          <p:cNvSpPr>
            <a:spLocks noGrp="1"/>
          </p:cNvSpPr>
          <p:nvPr>
            <p:ph type="sldNum" sz="quarter" idx="12"/>
          </p:nvPr>
        </p:nvSpPr>
        <p:spPr/>
        <p:txBody>
          <a:bodyPr/>
          <a:lstStyle/>
          <a:p>
            <a:fld id="{51D91E7F-84B6-4064-9D4E-CC7D244BCA04}" type="slidenum">
              <a:rPr lang="zh-CN" altLang="en-US" smtClean="0"/>
              <a:t>3</a:t>
            </a:fld>
            <a:endParaRPr lang="zh-CN" altLang="en-US"/>
          </a:p>
        </p:txBody>
      </p:sp>
      <p:sp>
        <p:nvSpPr>
          <p:cNvPr id="9" name="文本占位符 2">
            <a:extLst>
              <a:ext uri="{FF2B5EF4-FFF2-40B4-BE49-F238E27FC236}">
                <a16:creationId xmlns:a16="http://schemas.microsoft.com/office/drawing/2014/main" id="{BF385F7D-1B15-40F3-900F-2346EF5AF960}"/>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2.1 </a:t>
            </a:r>
            <a:r>
              <a:rPr lang="zh-CN" altLang="en-US" sz="2800" b="1">
                <a:solidFill>
                  <a:srgbClr val="760068"/>
                </a:solidFill>
                <a:latin typeface="微软雅黑" panose="020B0503020204020204" pitchFamily="34" charset="-122"/>
                <a:ea typeface="微软雅黑" panose="020B0503020204020204" pitchFamily="34" charset="-122"/>
                <a:cs typeface="+mn-cs"/>
              </a:rPr>
              <a:t>实现</a:t>
            </a:r>
            <a:r>
              <a:rPr lang="en-US" altLang="zh-CN" sz="2800" b="1">
                <a:solidFill>
                  <a:srgbClr val="760068"/>
                </a:solidFill>
                <a:latin typeface="微软雅黑" panose="020B0503020204020204" pitchFamily="34" charset="-122"/>
                <a:ea typeface="微软雅黑" panose="020B0503020204020204" pitchFamily="34" charset="-122"/>
                <a:cs typeface="+mn-cs"/>
              </a:rPr>
              <a:t>Merge Request Hook </a:t>
            </a:r>
            <a:r>
              <a:rPr lang="en-US" altLang="zh-CN" sz="2800" b="1">
                <a:solidFill>
                  <a:srgbClr val="FF0000"/>
                </a:solidFill>
                <a:latin typeface="微软雅黑" panose="020B0503020204020204" pitchFamily="34" charset="-122"/>
                <a:ea typeface="微软雅黑" panose="020B0503020204020204" pitchFamily="34" charset="-122"/>
                <a:cs typeface="+mn-cs"/>
              </a:rPr>
              <a:t>8</a:t>
            </a:r>
            <a:r>
              <a:rPr lang="zh-CN" altLang="en-US" sz="2800" b="1">
                <a:solidFill>
                  <a:srgbClr val="FF0000"/>
                </a:solidFill>
                <a:latin typeface="微软雅黑" panose="020B0503020204020204" pitchFamily="34" charset="-122"/>
                <a:ea typeface="微软雅黑" panose="020B0503020204020204" pitchFamily="34" charset="-122"/>
                <a:cs typeface="+mn-cs"/>
              </a:rPr>
              <a:t>分</a:t>
            </a: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0B2AF2E3-86E1-4DEB-9B3D-B278CFFBDD52}"/>
              </a:ext>
            </a:extLst>
          </p:cNvPr>
          <p:cNvSpPr txBox="1"/>
          <p:nvPr/>
        </p:nvSpPr>
        <p:spPr>
          <a:xfrm>
            <a:off x="435427" y="912364"/>
            <a:ext cx="11130643" cy="1754326"/>
          </a:xfrm>
          <a:prstGeom prst="rect">
            <a:avLst/>
          </a:prstGeom>
          <a:noFill/>
        </p:spPr>
        <p:txBody>
          <a:bodyPr wrap="square">
            <a:spAutoFit/>
          </a:bodyPr>
          <a:lstStyle/>
          <a:p>
            <a:r>
              <a:rPr lang="zh-CN" altLang="en-US" dirty="0"/>
              <a:t>实现</a:t>
            </a:r>
            <a:r>
              <a:rPr lang="en-US" altLang="zh-CN" dirty="0"/>
              <a:t>Merge Request</a:t>
            </a:r>
            <a:r>
              <a:rPr lang="zh-CN" altLang="en-US" dirty="0"/>
              <a:t>时可以用</a:t>
            </a:r>
            <a:r>
              <a:rPr lang="en-US" altLang="zh-CN" dirty="0"/>
              <a:t>GitLab </a:t>
            </a:r>
            <a:r>
              <a:rPr lang="en-US" altLang="zh-CN" dirty="0" err="1"/>
              <a:t>WebHook</a:t>
            </a:r>
            <a:r>
              <a:rPr lang="zh-CN" altLang="en-US" dirty="0"/>
              <a:t>触发特定脚本的执行。此步骤为后续的步骤的基础。</a:t>
            </a:r>
            <a:endParaRPr lang="en-US" altLang="zh-CN" dirty="0"/>
          </a:p>
          <a:p>
            <a:r>
              <a:rPr lang="en-US" altLang="zh-CN" dirty="0"/>
              <a:t>1</a:t>
            </a:r>
            <a:r>
              <a:rPr lang="zh-CN" altLang="en-US" dirty="0"/>
              <a:t>、设置项目访问令牌</a:t>
            </a:r>
            <a:r>
              <a:rPr lang="en-US" altLang="zh-CN" dirty="0"/>
              <a:t>{token}</a:t>
            </a:r>
            <a:r>
              <a:rPr lang="zh-CN" altLang="en-US" dirty="0"/>
              <a:t>；</a:t>
            </a:r>
            <a:endParaRPr lang="en-US" altLang="zh-CN" dirty="0"/>
          </a:p>
          <a:p>
            <a:r>
              <a:rPr lang="en-US" altLang="zh-CN" dirty="0"/>
              <a:t>2</a:t>
            </a:r>
            <a:r>
              <a:rPr lang="zh-CN" altLang="en-US" dirty="0"/>
              <a:t>、 编写</a:t>
            </a:r>
            <a:r>
              <a:rPr lang="en-US" altLang="zh-CN" dirty="0"/>
              <a:t>webhook.py</a:t>
            </a:r>
            <a:r>
              <a:rPr lang="zh-CN" altLang="en-US" dirty="0"/>
              <a:t>并部署；</a:t>
            </a:r>
            <a:endParaRPr lang="en-US" altLang="zh-CN" dirty="0"/>
          </a:p>
          <a:p>
            <a:r>
              <a:rPr lang="en-US" altLang="zh-CN" dirty="0"/>
              <a:t>3</a:t>
            </a:r>
            <a:r>
              <a:rPr lang="zh-CN" altLang="en-US" dirty="0"/>
              <a:t>、提交分支并开启合并请求，测试</a:t>
            </a:r>
            <a:r>
              <a:rPr lang="en-US" altLang="zh-CN" dirty="0"/>
              <a:t>webhook</a:t>
            </a:r>
            <a:r>
              <a:rPr lang="zh-CN" altLang="en-US" dirty="0"/>
              <a:t>；</a:t>
            </a:r>
            <a:endParaRPr lang="en-US" altLang="zh-CN" dirty="0"/>
          </a:p>
          <a:p>
            <a:r>
              <a:rPr lang="zh-CN" altLang="en-US" dirty="0"/>
              <a:t>如果使用 </a:t>
            </a:r>
            <a:r>
              <a:rPr lang="zh-CN" altLang="en-US" b="1" dirty="0"/>
              <a:t>用户令牌 </a:t>
            </a:r>
            <a:r>
              <a:rPr lang="zh-CN" altLang="en-US" dirty="0"/>
              <a:t>而非 </a:t>
            </a:r>
            <a:r>
              <a:rPr lang="zh-CN" altLang="en-US" b="1" dirty="0">
                <a:solidFill>
                  <a:srgbClr val="FF0000"/>
                </a:solidFill>
              </a:rPr>
              <a:t>项目令牌</a:t>
            </a:r>
            <a:r>
              <a:rPr lang="zh-CN" altLang="en-US" dirty="0"/>
              <a:t>，此步骤不得分，但不影响其他步骤得分。仅当下面的步骤均未完成时才单独检查该步骤。</a:t>
            </a:r>
          </a:p>
        </p:txBody>
      </p:sp>
      <p:pic>
        <p:nvPicPr>
          <p:cNvPr id="11" name="图片 10">
            <a:extLst>
              <a:ext uri="{FF2B5EF4-FFF2-40B4-BE49-F238E27FC236}">
                <a16:creationId xmlns:a16="http://schemas.microsoft.com/office/drawing/2014/main" id="{A5928BD0-DD92-469C-9DA1-D4D785D2FEBA}"/>
              </a:ext>
            </a:extLst>
          </p:cNvPr>
          <p:cNvPicPr>
            <a:picLocks noChangeAspect="1"/>
          </p:cNvPicPr>
          <p:nvPr/>
        </p:nvPicPr>
        <p:blipFill>
          <a:blip r:embed="rId2"/>
          <a:stretch>
            <a:fillRect/>
          </a:stretch>
        </p:blipFill>
        <p:spPr>
          <a:xfrm>
            <a:off x="517070" y="2723444"/>
            <a:ext cx="6580056" cy="1754326"/>
          </a:xfrm>
          <a:prstGeom prst="rect">
            <a:avLst/>
          </a:prstGeom>
        </p:spPr>
      </p:pic>
      <p:pic>
        <p:nvPicPr>
          <p:cNvPr id="12" name="图片 11">
            <a:extLst>
              <a:ext uri="{FF2B5EF4-FFF2-40B4-BE49-F238E27FC236}">
                <a16:creationId xmlns:a16="http://schemas.microsoft.com/office/drawing/2014/main" id="{E63BAAA9-3444-4298-84B8-F46B0E12CAA3}"/>
              </a:ext>
            </a:extLst>
          </p:cNvPr>
          <p:cNvPicPr>
            <a:picLocks noChangeAspect="1"/>
          </p:cNvPicPr>
          <p:nvPr/>
        </p:nvPicPr>
        <p:blipFill>
          <a:blip r:embed="rId3"/>
          <a:stretch>
            <a:fillRect/>
          </a:stretch>
        </p:blipFill>
        <p:spPr>
          <a:xfrm>
            <a:off x="7097126" y="2897467"/>
            <a:ext cx="4707962" cy="3343911"/>
          </a:xfrm>
          <a:prstGeom prst="rect">
            <a:avLst/>
          </a:prstGeom>
        </p:spPr>
      </p:pic>
      <p:pic>
        <p:nvPicPr>
          <p:cNvPr id="13" name="图片 12">
            <a:extLst>
              <a:ext uri="{FF2B5EF4-FFF2-40B4-BE49-F238E27FC236}">
                <a16:creationId xmlns:a16="http://schemas.microsoft.com/office/drawing/2014/main" id="{B9C1DA8C-FBAB-4282-9778-431D4B417960}"/>
              </a:ext>
            </a:extLst>
          </p:cNvPr>
          <p:cNvPicPr>
            <a:picLocks noChangeAspect="1"/>
          </p:cNvPicPr>
          <p:nvPr/>
        </p:nvPicPr>
        <p:blipFill rotWithShape="1">
          <a:blip r:embed="rId4"/>
          <a:srcRect b="21822"/>
          <a:stretch/>
        </p:blipFill>
        <p:spPr>
          <a:xfrm>
            <a:off x="517070" y="4477770"/>
            <a:ext cx="6400801" cy="1738110"/>
          </a:xfrm>
          <a:prstGeom prst="rect">
            <a:avLst/>
          </a:prstGeom>
        </p:spPr>
      </p:pic>
    </p:spTree>
    <p:extLst>
      <p:ext uri="{BB962C8B-B14F-4D97-AF65-F5344CB8AC3E}">
        <p14:creationId xmlns:p14="http://schemas.microsoft.com/office/powerpoint/2010/main" val="19277219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D82B4D-4C9D-4EF2-B292-04145F9D12CF}"/>
              </a:ext>
            </a:extLst>
          </p:cNvPr>
          <p:cNvSpPr>
            <a:spLocks noGrp="1"/>
          </p:cNvSpPr>
          <p:nvPr>
            <p:ph type="sldNum" sz="quarter" idx="12"/>
          </p:nvPr>
        </p:nvSpPr>
        <p:spPr/>
        <p:txBody>
          <a:bodyPr/>
          <a:lstStyle/>
          <a:p>
            <a:fld id="{51D91E7F-84B6-4064-9D4E-CC7D244BCA04}" type="slidenum">
              <a:rPr lang="zh-CN" altLang="en-US" smtClean="0"/>
              <a:t>4</a:t>
            </a:fld>
            <a:endParaRPr lang="zh-CN" altLang="en-US"/>
          </a:p>
        </p:txBody>
      </p:sp>
      <p:sp>
        <p:nvSpPr>
          <p:cNvPr id="4" name="文本占位符 2">
            <a:extLst>
              <a:ext uri="{FF2B5EF4-FFF2-40B4-BE49-F238E27FC236}">
                <a16:creationId xmlns:a16="http://schemas.microsoft.com/office/drawing/2014/main" id="{16C1DB6C-04C1-4447-907E-667B843DD79B}"/>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2.2 Code diff</a:t>
            </a:r>
            <a:r>
              <a:rPr lang="zh-CN" altLang="en-US" sz="2800" b="1">
                <a:solidFill>
                  <a:srgbClr val="760068"/>
                </a:solidFill>
                <a:latin typeface="微软雅黑" panose="020B0503020204020204" pitchFamily="34" charset="-122"/>
                <a:ea typeface="微软雅黑" panose="020B0503020204020204" pitchFamily="34" charset="-122"/>
                <a:cs typeface="+mn-cs"/>
              </a:rPr>
              <a:t>对应函数提取与</a:t>
            </a:r>
            <a:r>
              <a:rPr lang="en-US" altLang="zh-CN" sz="2800" b="1">
                <a:solidFill>
                  <a:srgbClr val="760068"/>
                </a:solidFill>
                <a:latin typeface="微软雅黑" panose="020B0503020204020204" pitchFamily="34" charset="-122"/>
                <a:ea typeface="微软雅黑" panose="020B0503020204020204" pitchFamily="34" charset="-122"/>
                <a:cs typeface="+mn-cs"/>
              </a:rPr>
              <a:t>PR</a:t>
            </a:r>
            <a:r>
              <a:rPr lang="zh-CN" altLang="en-US" sz="2800" b="1">
                <a:solidFill>
                  <a:srgbClr val="760068"/>
                </a:solidFill>
                <a:latin typeface="微软雅黑" panose="020B0503020204020204" pitchFamily="34" charset="-122"/>
                <a:ea typeface="微软雅黑" panose="020B0503020204020204" pitchFamily="34" charset="-122"/>
                <a:cs typeface="+mn-cs"/>
              </a:rPr>
              <a:t>规模限制 </a:t>
            </a:r>
            <a:r>
              <a:rPr lang="zh-CN" altLang="en-US" sz="2800" b="1">
                <a:solidFill>
                  <a:srgbClr val="760068"/>
                </a:solidFill>
                <a:highlight>
                  <a:srgbClr val="00FF00"/>
                </a:highlight>
                <a:latin typeface="微软雅黑" panose="020B0503020204020204" pitchFamily="34" charset="-122"/>
                <a:ea typeface="微软雅黑" panose="020B0503020204020204" pitchFamily="34" charset="-122"/>
                <a:cs typeface="+mn-cs"/>
              </a:rPr>
              <a:t>代码检查</a:t>
            </a:r>
            <a:r>
              <a:rPr lang="en-US" altLang="zh-CN" sz="2800" b="1">
                <a:solidFill>
                  <a:srgbClr val="760068"/>
                </a:solidFill>
                <a:latin typeface="微软雅黑" panose="020B0503020204020204" pitchFamily="34" charset="-122"/>
                <a:ea typeface="微软雅黑" panose="020B0503020204020204" pitchFamily="34" charset="-122"/>
                <a:cs typeface="+mn-cs"/>
              </a:rPr>
              <a:t> </a:t>
            </a:r>
            <a:r>
              <a:rPr lang="en-US" altLang="zh-CN" sz="2800" b="1">
                <a:solidFill>
                  <a:srgbClr val="FF0000"/>
                </a:solidFill>
                <a:latin typeface="微软雅黑" panose="020B0503020204020204" pitchFamily="34" charset="-122"/>
                <a:ea typeface="微软雅黑" panose="020B0503020204020204" pitchFamily="34" charset="-122"/>
                <a:cs typeface="+mn-cs"/>
              </a:rPr>
              <a:t>16</a:t>
            </a:r>
            <a:r>
              <a:rPr lang="zh-CN" altLang="en-US" sz="2800" b="1">
                <a:solidFill>
                  <a:srgbClr val="FF0000"/>
                </a:solidFill>
                <a:latin typeface="微软雅黑" panose="020B0503020204020204" pitchFamily="34" charset="-122"/>
                <a:ea typeface="微软雅黑" panose="020B0503020204020204" pitchFamily="34" charset="-122"/>
                <a:cs typeface="+mn-cs"/>
              </a:rPr>
              <a:t>分</a:t>
            </a: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80A46120-93D1-425B-B478-E232D8CDCF6F}"/>
              </a:ext>
            </a:extLst>
          </p:cNvPr>
          <p:cNvSpPr txBox="1"/>
          <p:nvPr/>
        </p:nvSpPr>
        <p:spPr>
          <a:xfrm>
            <a:off x="363537" y="855610"/>
            <a:ext cx="11349491" cy="2462213"/>
          </a:xfrm>
          <a:prstGeom prst="rect">
            <a:avLst/>
          </a:prstGeom>
          <a:noFill/>
        </p:spPr>
        <p:txBody>
          <a:bodyPr wrap="square">
            <a:spAutoFit/>
          </a:bodyPr>
          <a:lstStyle/>
          <a:p>
            <a:r>
              <a:rPr lang="en-US" altLang="zh-CN" sz="2800" b="1" dirty="0"/>
              <a:t>2.2.1</a:t>
            </a:r>
            <a:r>
              <a:rPr lang="zh-CN" altLang="en-US" sz="2800" b="1" dirty="0"/>
              <a:t> </a:t>
            </a:r>
            <a:r>
              <a:rPr lang="en-US" altLang="zh-CN" sz="2800" b="1" dirty="0"/>
              <a:t>Code diff</a:t>
            </a:r>
            <a:r>
              <a:rPr lang="zh-CN" altLang="en-US" sz="2800" b="1" dirty="0"/>
              <a:t>计算 </a:t>
            </a:r>
            <a:r>
              <a:rPr lang="en-US" altLang="zh-CN" sz="2800" b="1" dirty="0">
                <a:solidFill>
                  <a:srgbClr val="FF0000"/>
                </a:solidFill>
              </a:rPr>
              <a:t>12</a:t>
            </a:r>
            <a:r>
              <a:rPr lang="zh-CN" altLang="en-US" sz="2800" b="1" dirty="0">
                <a:solidFill>
                  <a:srgbClr val="FF0000"/>
                </a:solidFill>
              </a:rPr>
              <a:t>分</a:t>
            </a:r>
            <a:endParaRPr lang="en-US" altLang="zh-CN" sz="2800" b="1" dirty="0">
              <a:solidFill>
                <a:srgbClr val="FF0000"/>
              </a:solidFill>
            </a:endParaRPr>
          </a:p>
          <a:p>
            <a:r>
              <a:rPr lang="zh-CN" altLang="en-US" dirty="0"/>
              <a:t>此部分需要使用 </a:t>
            </a:r>
            <a:r>
              <a:rPr lang="zh-CN" altLang="en-US" b="1" dirty="0"/>
              <a:t>于永达</a:t>
            </a:r>
            <a:r>
              <a:rPr lang="zh-CN" altLang="en-US" dirty="0"/>
              <a:t> 和 </a:t>
            </a:r>
            <a:r>
              <a:rPr lang="zh-CN" altLang="en-US" b="1" dirty="0"/>
              <a:t>倪泽文</a:t>
            </a:r>
            <a:r>
              <a:rPr lang="zh-CN" altLang="en-US" dirty="0"/>
              <a:t> 提供的示例代码。内部原理较为复杂，本手册提供的</a:t>
            </a:r>
            <a:r>
              <a:rPr lang="en-US" altLang="zh-CN" dirty="0"/>
              <a:t>Code diff</a:t>
            </a:r>
            <a:r>
              <a:rPr lang="zh-CN" altLang="en-US" dirty="0"/>
              <a:t>计算限于已有函数内改变的情况，对于增减文件，增减函数的情况本手册尚未实现。如有未尽事宜，请咨询 </a:t>
            </a:r>
            <a:r>
              <a:rPr lang="zh-CN" altLang="en-US" b="1" dirty="0"/>
              <a:t>倪泽文</a:t>
            </a:r>
            <a:r>
              <a:rPr lang="zh-CN" altLang="en-US" dirty="0"/>
              <a:t>。</a:t>
            </a:r>
            <a:endParaRPr lang="en-US" altLang="zh-CN" dirty="0"/>
          </a:p>
          <a:p>
            <a:endParaRPr lang="en-US" altLang="zh-CN" dirty="0"/>
          </a:p>
          <a:p>
            <a:r>
              <a:rPr lang="en-US" altLang="zh-CN" dirty="0"/>
              <a:t>1</a:t>
            </a:r>
            <a:r>
              <a:rPr lang="zh-CN" altLang="en-US" dirty="0"/>
              <a:t>、获取</a:t>
            </a:r>
            <a:r>
              <a:rPr lang="en-US" altLang="zh-CN" dirty="0"/>
              <a:t>merge</a:t>
            </a:r>
            <a:r>
              <a:rPr lang="zh-CN" altLang="en-US" dirty="0"/>
              <a:t>过程中的所有</a:t>
            </a:r>
            <a:r>
              <a:rPr lang="en-US" altLang="zh-CN" dirty="0"/>
              <a:t>file-diff</a:t>
            </a:r>
            <a:r>
              <a:rPr lang="zh-CN" altLang="en-US" dirty="0"/>
              <a:t>（只关心 </a:t>
            </a:r>
            <a:r>
              <a:rPr lang="en-US" altLang="zh-CN" b="1" dirty="0">
                <a:solidFill>
                  <a:srgbClr val="FF0000"/>
                </a:solidFill>
              </a:rPr>
              <a:t>.java </a:t>
            </a:r>
            <a:r>
              <a:rPr lang="zh-CN" altLang="en-US" dirty="0"/>
              <a:t>文件变更，其他文件需要被过滤掉 </a:t>
            </a:r>
            <a:r>
              <a:rPr lang="en-US" altLang="zh-CN" b="1" dirty="0">
                <a:solidFill>
                  <a:srgbClr val="FF0000"/>
                </a:solidFill>
              </a:rPr>
              <a:t>4</a:t>
            </a:r>
            <a:r>
              <a:rPr lang="zh-CN" altLang="en-US" b="1" dirty="0">
                <a:solidFill>
                  <a:srgbClr val="FF0000"/>
                </a:solidFill>
              </a:rPr>
              <a:t>分，其他部分合起来</a:t>
            </a:r>
            <a:r>
              <a:rPr lang="en-US" altLang="zh-CN" b="1" dirty="0">
                <a:solidFill>
                  <a:srgbClr val="FF0000"/>
                </a:solidFill>
              </a:rPr>
              <a:t>8</a:t>
            </a:r>
            <a:r>
              <a:rPr lang="zh-CN" altLang="en-US" b="1" dirty="0">
                <a:solidFill>
                  <a:srgbClr val="FF0000"/>
                </a:solidFill>
              </a:rPr>
              <a:t>分</a:t>
            </a:r>
            <a:r>
              <a:rPr lang="zh-CN" altLang="en-US" dirty="0"/>
              <a:t>）；</a:t>
            </a:r>
            <a:endParaRPr lang="en-US" altLang="zh-CN" dirty="0"/>
          </a:p>
          <a:p>
            <a:r>
              <a:rPr lang="en-US" altLang="zh-CN" dirty="0"/>
              <a:t>2</a:t>
            </a:r>
            <a:r>
              <a:rPr lang="zh-CN" altLang="en-US" dirty="0"/>
              <a:t>、分离</a:t>
            </a:r>
            <a:r>
              <a:rPr lang="en-US" altLang="zh-CN" dirty="0"/>
              <a:t>file-diff</a:t>
            </a:r>
            <a:r>
              <a:rPr lang="zh-CN" altLang="en-US" dirty="0"/>
              <a:t>至多个</a:t>
            </a:r>
            <a:r>
              <a:rPr lang="en-US" altLang="zh-CN" dirty="0"/>
              <a:t>single-diff</a:t>
            </a:r>
            <a:r>
              <a:rPr lang="zh-CN" altLang="en-US" dirty="0"/>
              <a:t>；</a:t>
            </a:r>
            <a:endParaRPr lang="en-US" altLang="zh-CN" dirty="0"/>
          </a:p>
          <a:p>
            <a:r>
              <a:rPr lang="en-US" altLang="zh-CN" dirty="0"/>
              <a:t>3</a:t>
            </a:r>
            <a:r>
              <a:rPr lang="zh-CN" altLang="en-US" dirty="0"/>
              <a:t>、获取发生改变的文件的全部内容并生成临时文件保存服务器；</a:t>
            </a:r>
            <a:endParaRPr lang="en-US" altLang="zh-CN" dirty="0"/>
          </a:p>
          <a:p>
            <a:r>
              <a:rPr lang="en-US" altLang="zh-CN" dirty="0"/>
              <a:t>4</a:t>
            </a:r>
            <a:r>
              <a:rPr lang="zh-CN" altLang="en-US" dirty="0"/>
              <a:t>、通过语法树解析器提取改变后的函数并去除同属一个函数的多个</a:t>
            </a:r>
            <a:r>
              <a:rPr lang="en-US" altLang="zh-CN" dirty="0"/>
              <a:t>single-diff</a:t>
            </a:r>
            <a:r>
              <a:rPr lang="zh-CN" altLang="en-US" dirty="0"/>
              <a:t>，构建映射关系列表。</a:t>
            </a:r>
            <a:endParaRPr lang="en-US" altLang="zh-CN" dirty="0"/>
          </a:p>
        </p:txBody>
      </p:sp>
      <p:sp>
        <p:nvSpPr>
          <p:cNvPr id="6" name="文本框 5">
            <a:extLst>
              <a:ext uri="{FF2B5EF4-FFF2-40B4-BE49-F238E27FC236}">
                <a16:creationId xmlns:a16="http://schemas.microsoft.com/office/drawing/2014/main" id="{FE8773F0-D565-4F4F-9CBF-BD7D63AC0274}"/>
              </a:ext>
            </a:extLst>
          </p:cNvPr>
          <p:cNvSpPr txBox="1"/>
          <p:nvPr/>
        </p:nvSpPr>
        <p:spPr>
          <a:xfrm>
            <a:off x="363537" y="3429000"/>
            <a:ext cx="11349490" cy="1908215"/>
          </a:xfrm>
          <a:prstGeom prst="rect">
            <a:avLst/>
          </a:prstGeom>
          <a:noFill/>
        </p:spPr>
        <p:txBody>
          <a:bodyPr wrap="square">
            <a:spAutoFit/>
          </a:bodyPr>
          <a:lstStyle/>
          <a:p>
            <a:r>
              <a:rPr lang="en-US" altLang="zh-CN" sz="2800" b="1" dirty="0"/>
              <a:t>2.2.2</a:t>
            </a:r>
            <a:r>
              <a:rPr lang="zh-CN" altLang="en-US" sz="2800" b="1" dirty="0"/>
              <a:t> </a:t>
            </a:r>
            <a:r>
              <a:rPr lang="en-US" altLang="zh-CN" sz="2800" b="1" dirty="0"/>
              <a:t>PR</a:t>
            </a:r>
            <a:r>
              <a:rPr lang="zh-CN" altLang="en-US" sz="2800" b="1" dirty="0"/>
              <a:t>规模限制 </a:t>
            </a:r>
            <a:r>
              <a:rPr lang="en-US" altLang="zh-CN" sz="2800" b="1" dirty="0">
                <a:solidFill>
                  <a:srgbClr val="FF0000"/>
                </a:solidFill>
              </a:rPr>
              <a:t>4</a:t>
            </a:r>
            <a:r>
              <a:rPr lang="zh-CN" altLang="en-US" sz="2800" b="1" dirty="0">
                <a:solidFill>
                  <a:srgbClr val="FF0000"/>
                </a:solidFill>
              </a:rPr>
              <a:t>分</a:t>
            </a:r>
          </a:p>
          <a:p>
            <a:r>
              <a:rPr lang="zh-CN" altLang="en-US" dirty="0"/>
              <a:t>最基本要求：终端中应输出当前分析得出的函数代码的字节数（如涉及多个函数，则求和）。变更涉及函数总字节数不能超过</a:t>
            </a:r>
            <a:r>
              <a:rPr lang="en-US" altLang="zh-CN" dirty="0"/>
              <a:t>8192</a:t>
            </a:r>
            <a:r>
              <a:rPr lang="zh-CN" altLang="en-US" dirty="0"/>
              <a:t>字节。否则不会把相关信息发给大模型而是直接跳到第五步提示变更规模过大。检查时检查的是有无相关</a:t>
            </a:r>
            <a:r>
              <a:rPr lang="zh-CN" altLang="en-US" dirty="0">
                <a:highlight>
                  <a:srgbClr val="00FF00"/>
                </a:highlight>
              </a:rPr>
              <a:t>代码实现展示</a:t>
            </a:r>
            <a:r>
              <a:rPr lang="zh-CN" altLang="en-US" dirty="0"/>
              <a:t>或展示一个示例。</a:t>
            </a:r>
            <a:endParaRPr lang="en-US" altLang="zh-CN" dirty="0"/>
          </a:p>
          <a:p>
            <a:r>
              <a:rPr lang="zh-CN" altLang="en-US" dirty="0"/>
              <a:t>如果自行设计了其他标准（例如行数），则检查其他标准的</a:t>
            </a:r>
            <a:r>
              <a:rPr lang="zh-CN" altLang="en-US" dirty="0">
                <a:highlight>
                  <a:srgbClr val="00FF00"/>
                </a:highlight>
              </a:rPr>
              <a:t>代码实现展示</a:t>
            </a:r>
            <a:r>
              <a:rPr lang="zh-CN" altLang="en-US" dirty="0"/>
              <a:t>或示例。</a:t>
            </a:r>
          </a:p>
          <a:p>
            <a:endParaRPr lang="en-US" altLang="zh-CN" dirty="0"/>
          </a:p>
        </p:txBody>
      </p:sp>
    </p:spTree>
    <p:extLst>
      <p:ext uri="{BB962C8B-B14F-4D97-AF65-F5344CB8AC3E}">
        <p14:creationId xmlns:p14="http://schemas.microsoft.com/office/powerpoint/2010/main" val="3408182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EA0D26-9644-48DA-9EEF-D288D4946554}"/>
              </a:ext>
            </a:extLst>
          </p:cNvPr>
          <p:cNvSpPr>
            <a:spLocks noGrp="1"/>
          </p:cNvSpPr>
          <p:nvPr>
            <p:ph type="sldNum" sz="quarter" idx="12"/>
          </p:nvPr>
        </p:nvSpPr>
        <p:spPr/>
        <p:txBody>
          <a:bodyPr/>
          <a:lstStyle/>
          <a:p>
            <a:fld id="{51D91E7F-84B6-4064-9D4E-CC7D244BCA04}" type="slidenum">
              <a:rPr lang="zh-CN" altLang="en-US" smtClean="0"/>
              <a:t>5</a:t>
            </a:fld>
            <a:endParaRPr lang="zh-CN" altLang="en-US"/>
          </a:p>
        </p:txBody>
      </p:sp>
      <p:sp>
        <p:nvSpPr>
          <p:cNvPr id="4" name="文本占位符 2">
            <a:extLst>
              <a:ext uri="{FF2B5EF4-FFF2-40B4-BE49-F238E27FC236}">
                <a16:creationId xmlns:a16="http://schemas.microsoft.com/office/drawing/2014/main" id="{4978CE85-56F8-4CA8-8357-4FCC5CC4E4F7}"/>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2.3 </a:t>
            </a:r>
            <a:r>
              <a:rPr lang="zh-CN" altLang="en-US" sz="2800" b="1">
                <a:solidFill>
                  <a:srgbClr val="760068"/>
                </a:solidFill>
                <a:latin typeface="微软雅黑" panose="020B0503020204020204" pitchFamily="34" charset="-122"/>
                <a:ea typeface="微软雅黑" panose="020B0503020204020204" pitchFamily="34" charset="-122"/>
                <a:cs typeface="+mn-cs"/>
              </a:rPr>
              <a:t>实现对大模型的访问 </a:t>
            </a:r>
            <a:r>
              <a:rPr lang="zh-CN" altLang="en-US" sz="2800" b="1">
                <a:solidFill>
                  <a:srgbClr val="760068"/>
                </a:solidFill>
                <a:highlight>
                  <a:srgbClr val="00FF00"/>
                </a:highlight>
                <a:latin typeface="微软雅黑" panose="020B0503020204020204" pitchFamily="34" charset="-122"/>
                <a:ea typeface="微软雅黑" panose="020B0503020204020204" pitchFamily="34" charset="-122"/>
                <a:cs typeface="+mn-cs"/>
              </a:rPr>
              <a:t>代码检查</a:t>
            </a:r>
            <a:r>
              <a:rPr lang="zh-CN" altLang="en-US" sz="2800" b="1">
                <a:solidFill>
                  <a:srgbClr val="760068"/>
                </a:solidFill>
                <a:latin typeface="微软雅黑" panose="020B0503020204020204" pitchFamily="34" charset="-122"/>
                <a:ea typeface="微软雅黑" panose="020B0503020204020204" pitchFamily="34" charset="-122"/>
                <a:cs typeface="+mn-cs"/>
              </a:rPr>
              <a:t> </a:t>
            </a:r>
            <a:r>
              <a:rPr lang="en-US" altLang="zh-CN" sz="2800" b="1">
                <a:solidFill>
                  <a:srgbClr val="FF0000"/>
                </a:solidFill>
                <a:latin typeface="微软雅黑" panose="020B0503020204020204" pitchFamily="34" charset="-122"/>
                <a:ea typeface="微软雅黑" panose="020B0503020204020204" pitchFamily="34" charset="-122"/>
                <a:cs typeface="+mn-cs"/>
              </a:rPr>
              <a:t>16</a:t>
            </a:r>
            <a:r>
              <a:rPr lang="zh-CN" altLang="en-US" sz="2800" b="1">
                <a:solidFill>
                  <a:srgbClr val="FF0000"/>
                </a:solidFill>
                <a:latin typeface="微软雅黑" panose="020B0503020204020204" pitchFamily="34" charset="-122"/>
                <a:ea typeface="微软雅黑" panose="020B0503020204020204" pitchFamily="34" charset="-122"/>
                <a:cs typeface="+mn-cs"/>
              </a:rPr>
              <a:t>分</a:t>
            </a: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D8D02858-2C55-44A7-867B-3A63DB0C094B}"/>
              </a:ext>
            </a:extLst>
          </p:cNvPr>
          <p:cNvSpPr txBox="1"/>
          <p:nvPr/>
        </p:nvSpPr>
        <p:spPr>
          <a:xfrm>
            <a:off x="457199" y="948622"/>
            <a:ext cx="11234057" cy="1200329"/>
          </a:xfrm>
          <a:prstGeom prst="rect">
            <a:avLst/>
          </a:prstGeom>
          <a:noFill/>
        </p:spPr>
        <p:txBody>
          <a:bodyPr wrap="square">
            <a:spAutoFit/>
          </a:bodyPr>
          <a:lstStyle/>
          <a:p>
            <a:r>
              <a:rPr lang="zh-CN" altLang="en-US" dirty="0"/>
              <a:t>由</a:t>
            </a:r>
            <a:r>
              <a:rPr lang="en-US" altLang="zh-CN" dirty="0"/>
              <a:t>2.1</a:t>
            </a:r>
            <a:r>
              <a:rPr lang="zh-CN" altLang="en-US" dirty="0"/>
              <a:t>触发的动作可以将</a:t>
            </a:r>
            <a:r>
              <a:rPr lang="en-US" altLang="zh-CN" dirty="0"/>
              <a:t>2.2</a:t>
            </a:r>
            <a:r>
              <a:rPr lang="zh-CN" altLang="en-US" dirty="0"/>
              <a:t>的内容发送给助教团队部署的</a:t>
            </a:r>
            <a:r>
              <a:rPr lang="en-US" altLang="zh-CN" dirty="0"/>
              <a:t>Qwen-14B</a:t>
            </a:r>
            <a:r>
              <a:rPr lang="zh-CN" altLang="en-US" dirty="0"/>
              <a:t>大模型并获得回复 </a:t>
            </a:r>
            <a:r>
              <a:rPr lang="en-US" altLang="zh-CN" b="1" dirty="0">
                <a:solidFill>
                  <a:srgbClr val="FF0000"/>
                </a:solidFill>
              </a:rPr>
              <a:t>8</a:t>
            </a:r>
            <a:r>
              <a:rPr lang="zh-CN" altLang="en-US" b="1" dirty="0">
                <a:solidFill>
                  <a:srgbClr val="FF0000"/>
                </a:solidFill>
              </a:rPr>
              <a:t>分</a:t>
            </a:r>
            <a:r>
              <a:rPr lang="zh-CN" altLang="en-US" dirty="0"/>
              <a:t> 。要求当大模型返回异常时（</a:t>
            </a:r>
            <a:r>
              <a:rPr lang="en-US" altLang="zh-CN" dirty="0"/>
              <a:t>a. </a:t>
            </a:r>
            <a:r>
              <a:rPr lang="zh-CN" altLang="en-US" dirty="0"/>
              <a:t>填了不该填的参数；</a:t>
            </a:r>
            <a:r>
              <a:rPr lang="en-US" altLang="zh-CN" dirty="0"/>
              <a:t>b. </a:t>
            </a:r>
            <a:r>
              <a:rPr lang="zh-CN" altLang="en-US" dirty="0"/>
              <a:t>理论上有可能会超时；</a:t>
            </a:r>
            <a:r>
              <a:rPr lang="en-US" altLang="zh-CN" dirty="0"/>
              <a:t>c. tokenize</a:t>
            </a:r>
            <a:r>
              <a:rPr lang="zh-CN" altLang="en-US" dirty="0"/>
              <a:t>出现问题等），程序不能崩溃，并输出异常信息 </a:t>
            </a:r>
            <a:r>
              <a:rPr lang="en-US" altLang="zh-CN" b="1" dirty="0">
                <a:solidFill>
                  <a:srgbClr val="FF0000"/>
                </a:solidFill>
              </a:rPr>
              <a:t>8</a:t>
            </a:r>
            <a:r>
              <a:rPr lang="zh-CN" altLang="en-US" b="1" dirty="0">
                <a:solidFill>
                  <a:srgbClr val="FF0000"/>
                </a:solidFill>
              </a:rPr>
              <a:t>分</a:t>
            </a:r>
            <a:r>
              <a:rPr lang="zh-CN" altLang="en-US" dirty="0"/>
              <a:t> ，此部分要求检查</a:t>
            </a:r>
            <a:r>
              <a:rPr lang="zh-CN" altLang="en-US" dirty="0">
                <a:highlight>
                  <a:srgbClr val="00FF00"/>
                </a:highlight>
              </a:rPr>
              <a:t>代码实现展示</a:t>
            </a:r>
            <a:r>
              <a:rPr lang="zh-CN" altLang="en-US" dirty="0"/>
              <a:t>。此处不局限于使用学院的大模型。</a:t>
            </a:r>
            <a:endParaRPr lang="en-US" altLang="zh-CN" dirty="0"/>
          </a:p>
          <a:p>
            <a:r>
              <a:rPr lang="zh-CN" altLang="en-US" dirty="0"/>
              <a:t>如果使用其他大模型，相关问题请自行解决。检查的标准是一致的。</a:t>
            </a:r>
          </a:p>
        </p:txBody>
      </p:sp>
      <p:pic>
        <p:nvPicPr>
          <p:cNvPr id="6" name="图片 5">
            <a:extLst>
              <a:ext uri="{FF2B5EF4-FFF2-40B4-BE49-F238E27FC236}">
                <a16:creationId xmlns:a16="http://schemas.microsoft.com/office/drawing/2014/main" id="{D6294129-AA7B-414F-B337-F63C203581B6}"/>
              </a:ext>
            </a:extLst>
          </p:cNvPr>
          <p:cNvPicPr>
            <a:picLocks noChangeAspect="1"/>
          </p:cNvPicPr>
          <p:nvPr/>
        </p:nvPicPr>
        <p:blipFill>
          <a:blip r:embed="rId2"/>
          <a:stretch>
            <a:fillRect/>
          </a:stretch>
        </p:blipFill>
        <p:spPr>
          <a:xfrm>
            <a:off x="571500" y="2241963"/>
            <a:ext cx="6042473" cy="3788402"/>
          </a:xfrm>
          <a:prstGeom prst="rect">
            <a:avLst/>
          </a:prstGeom>
        </p:spPr>
      </p:pic>
      <p:pic>
        <p:nvPicPr>
          <p:cNvPr id="7" name="图片 6">
            <a:extLst>
              <a:ext uri="{FF2B5EF4-FFF2-40B4-BE49-F238E27FC236}">
                <a16:creationId xmlns:a16="http://schemas.microsoft.com/office/drawing/2014/main" id="{3EB66CDE-D1C7-4C78-B261-1F4807C89BCF}"/>
              </a:ext>
            </a:extLst>
          </p:cNvPr>
          <p:cNvPicPr>
            <a:picLocks noChangeAspect="1"/>
          </p:cNvPicPr>
          <p:nvPr/>
        </p:nvPicPr>
        <p:blipFill>
          <a:blip r:embed="rId3"/>
          <a:stretch>
            <a:fillRect/>
          </a:stretch>
        </p:blipFill>
        <p:spPr>
          <a:xfrm>
            <a:off x="6613972" y="2241963"/>
            <a:ext cx="5077284" cy="2191207"/>
          </a:xfrm>
          <a:prstGeom prst="rect">
            <a:avLst/>
          </a:prstGeom>
        </p:spPr>
      </p:pic>
      <p:pic>
        <p:nvPicPr>
          <p:cNvPr id="8" name="图片 7">
            <a:extLst>
              <a:ext uri="{FF2B5EF4-FFF2-40B4-BE49-F238E27FC236}">
                <a16:creationId xmlns:a16="http://schemas.microsoft.com/office/drawing/2014/main" id="{BA2F0E36-5E34-42CD-AD00-B0F3C77FD1DF}"/>
              </a:ext>
            </a:extLst>
          </p:cNvPr>
          <p:cNvPicPr>
            <a:picLocks noChangeAspect="1"/>
          </p:cNvPicPr>
          <p:nvPr/>
        </p:nvPicPr>
        <p:blipFill>
          <a:blip r:embed="rId4"/>
          <a:stretch>
            <a:fillRect/>
          </a:stretch>
        </p:blipFill>
        <p:spPr>
          <a:xfrm>
            <a:off x="6619414" y="4433170"/>
            <a:ext cx="5197029" cy="1805028"/>
          </a:xfrm>
          <a:prstGeom prst="rect">
            <a:avLst/>
          </a:prstGeom>
        </p:spPr>
      </p:pic>
    </p:spTree>
    <p:extLst>
      <p:ext uri="{BB962C8B-B14F-4D97-AF65-F5344CB8AC3E}">
        <p14:creationId xmlns:p14="http://schemas.microsoft.com/office/powerpoint/2010/main" val="31283106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6E1BF7-CE3B-4BFE-BF9A-F1EEEFD60C66}"/>
              </a:ext>
            </a:extLst>
          </p:cNvPr>
          <p:cNvSpPr>
            <a:spLocks noGrp="1"/>
          </p:cNvSpPr>
          <p:nvPr>
            <p:ph type="sldNum" sz="quarter" idx="12"/>
          </p:nvPr>
        </p:nvSpPr>
        <p:spPr/>
        <p:txBody>
          <a:bodyPr/>
          <a:lstStyle/>
          <a:p>
            <a:fld id="{51D91E7F-84B6-4064-9D4E-CC7D244BCA04}" type="slidenum">
              <a:rPr lang="zh-CN" altLang="en-US" smtClean="0"/>
              <a:t>6</a:t>
            </a:fld>
            <a:endParaRPr lang="zh-CN" altLang="en-US"/>
          </a:p>
        </p:txBody>
      </p:sp>
      <p:sp>
        <p:nvSpPr>
          <p:cNvPr id="4" name="文本占位符 2">
            <a:extLst>
              <a:ext uri="{FF2B5EF4-FFF2-40B4-BE49-F238E27FC236}">
                <a16:creationId xmlns:a16="http://schemas.microsoft.com/office/drawing/2014/main" id="{08143741-4171-4484-8DF0-0093340245F9}"/>
              </a:ext>
            </a:extLst>
          </p:cNvPr>
          <p:cNvSpPr txBox="1">
            <a:spLocks/>
          </p:cNvSpPr>
          <p:nvPr/>
        </p:nvSpPr>
        <p:spPr>
          <a:xfrm>
            <a:off x="1042988" y="332390"/>
            <a:ext cx="10833100"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2.4 </a:t>
            </a:r>
            <a:r>
              <a:rPr lang="zh-CN" altLang="en-US" sz="2800" b="1">
                <a:solidFill>
                  <a:srgbClr val="760068"/>
                </a:solidFill>
                <a:latin typeface="微软雅黑" panose="020B0503020204020204" pitchFamily="34" charset="-122"/>
                <a:ea typeface="微软雅黑" panose="020B0503020204020204" pitchFamily="34" charset="-122"/>
                <a:cs typeface="+mn-cs"/>
              </a:rPr>
              <a:t>构建符合任务需要的</a:t>
            </a:r>
            <a:r>
              <a:rPr lang="en-US" altLang="zh-CN" sz="2800" b="1">
                <a:solidFill>
                  <a:srgbClr val="760068"/>
                </a:solidFill>
                <a:latin typeface="微软雅黑" panose="020B0503020204020204" pitchFamily="34" charset="-122"/>
                <a:ea typeface="微软雅黑" panose="020B0503020204020204" pitchFamily="34" charset="-122"/>
                <a:cs typeface="+mn-cs"/>
              </a:rPr>
              <a:t>prompt </a:t>
            </a:r>
            <a:r>
              <a:rPr lang="en-US" altLang="zh-CN" sz="2800" b="1">
                <a:solidFill>
                  <a:srgbClr val="FF0000"/>
                </a:solidFill>
                <a:latin typeface="微软雅黑" panose="020B0503020204020204" pitchFamily="34" charset="-122"/>
                <a:ea typeface="微软雅黑" panose="020B0503020204020204" pitchFamily="34" charset="-122"/>
                <a:cs typeface="+mn-cs"/>
              </a:rPr>
              <a:t>24</a:t>
            </a:r>
            <a:r>
              <a:rPr lang="zh-CN" altLang="en-US" sz="2800" b="1">
                <a:solidFill>
                  <a:srgbClr val="FF0000"/>
                </a:solidFill>
                <a:latin typeface="微软雅黑" panose="020B0503020204020204" pitchFamily="34" charset="-122"/>
                <a:ea typeface="微软雅黑" panose="020B0503020204020204" pitchFamily="34" charset="-122"/>
                <a:cs typeface="+mn-cs"/>
              </a:rPr>
              <a:t>分</a:t>
            </a:r>
            <a:br>
              <a:rPr lang="zh-CN" altLang="en-US" sz="2800" b="1">
                <a:solidFill>
                  <a:srgbClr val="FF0000"/>
                </a:solidFill>
                <a:latin typeface="微软雅黑" panose="020B0503020204020204" pitchFamily="34" charset="-122"/>
                <a:ea typeface="微软雅黑" panose="020B0503020204020204" pitchFamily="34" charset="-122"/>
                <a:cs typeface="+mn-cs"/>
              </a:rPr>
            </a:b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9EF2BFE1-3FE8-4785-82E4-EE654A6BF214}"/>
              </a:ext>
            </a:extLst>
          </p:cNvPr>
          <p:cNvSpPr txBox="1"/>
          <p:nvPr/>
        </p:nvSpPr>
        <p:spPr>
          <a:xfrm>
            <a:off x="424543" y="896541"/>
            <a:ext cx="11495314" cy="5355312"/>
          </a:xfrm>
          <a:prstGeom prst="rect">
            <a:avLst/>
          </a:prstGeom>
          <a:noFill/>
        </p:spPr>
        <p:txBody>
          <a:bodyPr wrap="square">
            <a:spAutoFit/>
          </a:bodyPr>
          <a:lstStyle/>
          <a:p>
            <a:r>
              <a:rPr lang="zh-CN" altLang="en-US" dirty="0"/>
              <a:t>针对</a:t>
            </a:r>
            <a:r>
              <a:rPr lang="en-US" altLang="zh-CN" dirty="0"/>
              <a:t>Code Review</a:t>
            </a:r>
            <a:r>
              <a:rPr lang="zh-CN" altLang="en-US" dirty="0"/>
              <a:t>构建合适的</a:t>
            </a:r>
            <a:r>
              <a:rPr lang="en-US" altLang="zh-CN" dirty="0"/>
              <a:t>prompt</a:t>
            </a:r>
            <a:r>
              <a:rPr lang="zh-CN" altLang="en-US" dirty="0"/>
              <a:t>。代码的</a:t>
            </a:r>
            <a:r>
              <a:rPr lang="en-US" altLang="zh-CN" dirty="0"/>
              <a:t>review</a:t>
            </a:r>
            <a:r>
              <a:rPr lang="zh-CN" altLang="en-US" dirty="0"/>
              <a:t>应按如下格式进行。此部分的检察应通过具体的问答实例所体现。回答按照下面的格式即可。</a:t>
            </a:r>
          </a:p>
          <a:p>
            <a:r>
              <a:rPr lang="zh-CN" altLang="en-US" dirty="0">
                <a:solidFill>
                  <a:srgbClr val="D83931"/>
                </a:solidFill>
                <a:effectLst/>
              </a:rPr>
              <a:t>此步骤提供返回结果参考，不提供</a:t>
            </a:r>
            <a:r>
              <a:rPr lang="en-US" altLang="zh-CN" dirty="0">
                <a:solidFill>
                  <a:srgbClr val="D83931"/>
                </a:solidFill>
                <a:effectLst/>
              </a:rPr>
              <a:t>prompt</a:t>
            </a:r>
            <a:r>
              <a:rPr lang="zh-CN" altLang="en-US" dirty="0">
                <a:solidFill>
                  <a:srgbClr val="D83931"/>
                </a:solidFill>
                <a:effectLst/>
              </a:rPr>
              <a:t>参考，鼓励自由发挥。</a:t>
            </a:r>
            <a:r>
              <a:rPr lang="en-US" altLang="zh-CN" dirty="0">
                <a:solidFill>
                  <a:srgbClr val="D83931"/>
                </a:solidFill>
                <a:effectLst/>
              </a:rPr>
              <a:t>prompt</a:t>
            </a:r>
            <a:r>
              <a:rPr lang="zh-CN" altLang="en-US" dirty="0">
                <a:solidFill>
                  <a:srgbClr val="D83931"/>
                </a:solidFill>
                <a:effectLst/>
              </a:rPr>
              <a:t>和回复必须是同一种语言（中文</a:t>
            </a:r>
            <a:r>
              <a:rPr lang="en-US" altLang="zh-CN" dirty="0">
                <a:solidFill>
                  <a:srgbClr val="D83931"/>
                </a:solidFill>
                <a:effectLst/>
              </a:rPr>
              <a:t>/English</a:t>
            </a:r>
            <a:r>
              <a:rPr lang="zh-CN" altLang="en-US" dirty="0">
                <a:solidFill>
                  <a:srgbClr val="D83931"/>
                </a:solidFill>
                <a:effectLst/>
              </a:rPr>
              <a:t>）</a:t>
            </a:r>
            <a:endParaRPr lang="en-US" altLang="zh-CN" dirty="0"/>
          </a:p>
          <a:p>
            <a:pPr>
              <a:lnSpc>
                <a:spcPct val="150000"/>
              </a:lnSpc>
            </a:pPr>
            <a:r>
              <a:rPr lang="en-US" altLang="zh-CN" sz="2400" b="1" dirty="0"/>
              <a:t>Code Review</a:t>
            </a:r>
            <a:r>
              <a:rPr lang="zh-CN" altLang="en-US" sz="2400" b="1" dirty="0"/>
              <a:t>方向</a:t>
            </a:r>
          </a:p>
          <a:p>
            <a:r>
              <a:rPr lang="en-US" altLang="zh-CN" b="1" dirty="0"/>
              <a:t>1</a:t>
            </a:r>
            <a:r>
              <a:rPr lang="zh-CN" altLang="en-US" b="1" dirty="0"/>
              <a:t>、</a:t>
            </a:r>
            <a:r>
              <a:rPr lang="en-US" altLang="zh-CN" b="1" dirty="0"/>
              <a:t> </a:t>
            </a:r>
            <a:r>
              <a:rPr lang="zh-CN" altLang="en-US" b="1" dirty="0"/>
              <a:t>问题位置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此步骤由提供的</a:t>
            </a:r>
            <a:r>
              <a:rPr lang="en-US" altLang="zh-CN" dirty="0"/>
              <a:t>Code diff</a:t>
            </a:r>
            <a:r>
              <a:rPr lang="zh-CN" altLang="en-US" dirty="0"/>
              <a:t>上下文方式区分具体的方式。</a:t>
            </a:r>
          </a:p>
          <a:p>
            <a:r>
              <a:rPr lang="en-US" altLang="zh-CN" b="1" dirty="0"/>
              <a:t>2</a:t>
            </a:r>
            <a:r>
              <a:rPr lang="zh-CN" altLang="en-US" b="1" dirty="0"/>
              <a:t>、</a:t>
            </a:r>
            <a:r>
              <a:rPr lang="en-US" altLang="zh-CN" b="1" dirty="0"/>
              <a:t> </a:t>
            </a:r>
            <a:r>
              <a:rPr lang="zh-CN" altLang="en-US" b="1" dirty="0"/>
              <a:t>问题描述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要求提出具体的问题（不能是格式化相关以及增加更多注释这种没有意义的话）</a:t>
            </a:r>
          </a:p>
          <a:p>
            <a:r>
              <a:rPr lang="en-US" altLang="zh-CN" b="1" dirty="0"/>
              <a:t>3</a:t>
            </a:r>
            <a:r>
              <a:rPr lang="zh-CN" altLang="en-US" b="1" dirty="0"/>
              <a:t>、</a:t>
            </a:r>
            <a:r>
              <a:rPr lang="en-US" altLang="zh-CN" b="1" dirty="0"/>
              <a:t> </a:t>
            </a:r>
            <a:r>
              <a:rPr lang="zh-CN" altLang="en-US" b="1" dirty="0"/>
              <a:t>解决方案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大模型应提供看起来合理的解决方案。不要求该方案是正确的，至少看上去是相关的。</a:t>
            </a:r>
            <a:endParaRPr lang="en-US" altLang="zh-CN" dirty="0"/>
          </a:p>
          <a:p>
            <a:pPr>
              <a:lnSpc>
                <a:spcPct val="150000"/>
              </a:lnSpc>
            </a:pPr>
            <a:r>
              <a:rPr lang="en-US" altLang="zh-CN" sz="2400" b="1" dirty="0"/>
              <a:t>Code Summary</a:t>
            </a:r>
            <a:r>
              <a:rPr lang="zh-CN" altLang="en-US" sz="2400" b="1" dirty="0"/>
              <a:t>方向</a:t>
            </a:r>
            <a:endParaRPr lang="en-US" altLang="zh-CN" sz="2400" dirty="0"/>
          </a:p>
          <a:p>
            <a:r>
              <a:rPr lang="en-US" altLang="zh-CN" b="1" dirty="0"/>
              <a:t>1</a:t>
            </a:r>
            <a:r>
              <a:rPr lang="zh-CN" altLang="en-US" b="1" dirty="0"/>
              <a:t>、</a:t>
            </a:r>
            <a:r>
              <a:rPr lang="en-US" altLang="zh-CN" b="1" dirty="0"/>
              <a:t> </a:t>
            </a:r>
            <a:r>
              <a:rPr lang="zh-CN" altLang="en-US" b="1" dirty="0"/>
              <a:t>输入参数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此步骤由提供的</a:t>
            </a:r>
            <a:r>
              <a:rPr lang="en-US" altLang="zh-CN" dirty="0"/>
              <a:t>Code diff</a:t>
            </a:r>
            <a:r>
              <a:rPr lang="zh-CN" altLang="en-US" dirty="0"/>
              <a:t>上下文方式区分具体的方式。</a:t>
            </a:r>
          </a:p>
          <a:p>
            <a:r>
              <a:rPr lang="en-US" altLang="zh-CN" b="1" dirty="0"/>
              <a:t>2</a:t>
            </a:r>
            <a:r>
              <a:rPr lang="zh-CN" altLang="en-US" b="1" dirty="0"/>
              <a:t>、</a:t>
            </a:r>
            <a:r>
              <a:rPr lang="en-US" altLang="zh-CN" b="1" dirty="0"/>
              <a:t> </a:t>
            </a:r>
            <a:r>
              <a:rPr lang="zh-CN" altLang="en-US" b="1" dirty="0"/>
              <a:t>函数功能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要求提出具体的问题（不能是格式化相关以及增加更多注释这种没有意义的话）</a:t>
            </a:r>
          </a:p>
          <a:p>
            <a:r>
              <a:rPr lang="en-US" altLang="zh-CN" b="1" dirty="0"/>
              <a:t>3</a:t>
            </a:r>
            <a:r>
              <a:rPr lang="zh-CN" altLang="en-US" b="1" dirty="0"/>
              <a:t>、</a:t>
            </a:r>
            <a:r>
              <a:rPr lang="en-US" altLang="zh-CN" b="1" dirty="0"/>
              <a:t> </a:t>
            </a:r>
            <a:r>
              <a:rPr lang="zh-CN" altLang="en-US" b="1" dirty="0"/>
              <a:t>输出结果 </a:t>
            </a:r>
            <a:r>
              <a:rPr lang="en-US" altLang="zh-CN" b="1" dirty="0">
                <a:solidFill>
                  <a:srgbClr val="D83931"/>
                </a:solidFill>
                <a:effectLst/>
              </a:rPr>
              <a:t>8</a:t>
            </a:r>
            <a:r>
              <a:rPr lang="zh-CN" altLang="en-US" b="1" dirty="0">
                <a:solidFill>
                  <a:srgbClr val="D83931"/>
                </a:solidFill>
                <a:effectLst/>
              </a:rPr>
              <a:t>分</a:t>
            </a:r>
            <a:endParaRPr lang="zh-CN" altLang="en-US" b="1" dirty="0"/>
          </a:p>
          <a:p>
            <a:r>
              <a:rPr lang="zh-CN" altLang="en-US" dirty="0"/>
              <a:t>展示函数输出的结果。</a:t>
            </a:r>
          </a:p>
        </p:txBody>
      </p:sp>
    </p:spTree>
    <p:extLst>
      <p:ext uri="{BB962C8B-B14F-4D97-AF65-F5344CB8AC3E}">
        <p14:creationId xmlns:p14="http://schemas.microsoft.com/office/powerpoint/2010/main" val="36512391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B132BB3-FE09-423E-BC92-803C68635E8F}"/>
              </a:ext>
            </a:extLst>
          </p:cNvPr>
          <p:cNvSpPr>
            <a:spLocks noGrp="1"/>
          </p:cNvSpPr>
          <p:nvPr>
            <p:ph type="sldNum" sz="quarter" idx="12"/>
          </p:nvPr>
        </p:nvSpPr>
        <p:spPr/>
        <p:txBody>
          <a:bodyPr/>
          <a:lstStyle/>
          <a:p>
            <a:fld id="{51D91E7F-84B6-4064-9D4E-CC7D244BCA04}" type="slidenum">
              <a:rPr lang="zh-CN" altLang="en-US" smtClean="0"/>
              <a:t>7</a:t>
            </a:fld>
            <a:endParaRPr lang="zh-CN" altLang="en-US"/>
          </a:p>
        </p:txBody>
      </p:sp>
      <p:sp>
        <p:nvSpPr>
          <p:cNvPr id="4" name="文本占位符 2">
            <a:extLst>
              <a:ext uri="{FF2B5EF4-FFF2-40B4-BE49-F238E27FC236}">
                <a16:creationId xmlns:a16="http://schemas.microsoft.com/office/drawing/2014/main" id="{5AEA4F79-836E-4BEB-81B8-EB10186C1385}"/>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2.5 </a:t>
            </a:r>
            <a:r>
              <a:rPr lang="zh-CN" altLang="en-US" sz="2800" b="1">
                <a:solidFill>
                  <a:srgbClr val="760068"/>
                </a:solidFill>
                <a:latin typeface="微软雅黑" panose="020B0503020204020204" pitchFamily="34" charset="-122"/>
                <a:ea typeface="微软雅黑" panose="020B0503020204020204" pitchFamily="34" charset="-122"/>
                <a:cs typeface="+mn-cs"/>
              </a:rPr>
              <a:t>将大模型结果返回到</a:t>
            </a:r>
            <a:r>
              <a:rPr lang="en-US" altLang="zh-CN" sz="2800" b="1">
                <a:solidFill>
                  <a:srgbClr val="760068"/>
                </a:solidFill>
                <a:latin typeface="微软雅黑" panose="020B0503020204020204" pitchFamily="34" charset="-122"/>
                <a:ea typeface="微软雅黑" panose="020B0503020204020204" pitchFamily="34" charset="-122"/>
                <a:cs typeface="+mn-cs"/>
              </a:rPr>
              <a:t>Merge Request</a:t>
            </a:r>
            <a:r>
              <a:rPr lang="zh-CN" altLang="en-US" sz="2800" b="1">
                <a:solidFill>
                  <a:srgbClr val="760068"/>
                </a:solidFill>
                <a:latin typeface="微软雅黑" panose="020B0503020204020204" pitchFamily="34" charset="-122"/>
                <a:ea typeface="微软雅黑" panose="020B0503020204020204" pitchFamily="34" charset="-122"/>
                <a:cs typeface="+mn-cs"/>
              </a:rPr>
              <a:t>页面 </a:t>
            </a:r>
            <a:r>
              <a:rPr lang="en-US" altLang="zh-CN" sz="2800" b="1">
                <a:solidFill>
                  <a:srgbClr val="FF0000"/>
                </a:solidFill>
                <a:latin typeface="微软雅黑" panose="020B0503020204020204" pitchFamily="34" charset="-122"/>
                <a:ea typeface="微软雅黑" panose="020B0503020204020204" pitchFamily="34" charset="-122"/>
                <a:cs typeface="+mn-cs"/>
              </a:rPr>
              <a:t>8</a:t>
            </a:r>
            <a:r>
              <a:rPr lang="zh-CN" altLang="en-US" sz="2800" b="1">
                <a:solidFill>
                  <a:srgbClr val="FF0000"/>
                </a:solidFill>
                <a:latin typeface="微软雅黑" panose="020B0503020204020204" pitchFamily="34" charset="-122"/>
                <a:ea typeface="微软雅黑" panose="020B0503020204020204" pitchFamily="34" charset="-122"/>
                <a:cs typeface="+mn-cs"/>
              </a:rPr>
              <a:t>分</a:t>
            </a: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1FE9B90A-67EE-4A4F-9465-94D8A9183058}"/>
              </a:ext>
            </a:extLst>
          </p:cNvPr>
          <p:cNvSpPr txBox="1"/>
          <p:nvPr/>
        </p:nvSpPr>
        <p:spPr>
          <a:xfrm>
            <a:off x="413656" y="934135"/>
            <a:ext cx="11293930" cy="1477328"/>
          </a:xfrm>
          <a:prstGeom prst="rect">
            <a:avLst/>
          </a:prstGeom>
          <a:noFill/>
        </p:spPr>
        <p:txBody>
          <a:bodyPr wrap="square">
            <a:spAutoFit/>
          </a:bodyPr>
          <a:lstStyle/>
          <a:p>
            <a:r>
              <a:rPr lang="zh-CN" altLang="en-US" dirty="0"/>
              <a:t>使用</a:t>
            </a:r>
            <a:r>
              <a:rPr lang="en-US" altLang="zh-CN" dirty="0"/>
              <a:t>GitLab Bot</a:t>
            </a:r>
            <a:r>
              <a:rPr lang="zh-CN" altLang="en-US" dirty="0"/>
              <a:t>类似的形式，以评论形式将本地生成的文档的</a:t>
            </a:r>
            <a:r>
              <a:rPr lang="en-US" altLang="zh-CN" dirty="0"/>
              <a:t>URL</a:t>
            </a:r>
            <a:r>
              <a:rPr lang="zh-CN" altLang="en-US" dirty="0"/>
              <a:t>反馈到</a:t>
            </a:r>
            <a:r>
              <a:rPr lang="en-US" altLang="zh-CN" dirty="0"/>
              <a:t>PR</a:t>
            </a:r>
            <a:r>
              <a:rPr lang="zh-CN" altLang="en-US" dirty="0"/>
              <a:t>页面。手册中不讨论返回的具体内容，仅展示如何把纯文本发送到</a:t>
            </a:r>
            <a:r>
              <a:rPr lang="en-US" altLang="zh-CN" dirty="0"/>
              <a:t>PR</a:t>
            </a:r>
            <a:r>
              <a:rPr lang="zh-CN" altLang="en-US" dirty="0"/>
              <a:t>评论区，因此两种选题不需要拆分单独讨论。</a:t>
            </a:r>
            <a:endParaRPr lang="en-US" altLang="zh-CN" dirty="0"/>
          </a:p>
          <a:p>
            <a:endParaRPr lang="en-US" altLang="zh-CN" dirty="0"/>
          </a:p>
          <a:p>
            <a:r>
              <a:rPr lang="en-US" altLang="zh-CN" dirty="0"/>
              <a:t>1</a:t>
            </a:r>
            <a:r>
              <a:rPr lang="zh-CN" altLang="en-US" dirty="0"/>
              <a:t>、获取反馈推送位置；</a:t>
            </a:r>
            <a:endParaRPr lang="en-US" altLang="zh-CN" dirty="0"/>
          </a:p>
          <a:p>
            <a:r>
              <a:rPr lang="en-US" altLang="zh-CN" dirty="0"/>
              <a:t>2</a:t>
            </a:r>
            <a:r>
              <a:rPr lang="zh-CN" altLang="en-US" dirty="0"/>
              <a:t>、</a:t>
            </a:r>
            <a:r>
              <a:rPr lang="en-US" altLang="zh-CN" dirty="0"/>
              <a:t> </a:t>
            </a:r>
            <a:r>
              <a:rPr lang="zh-CN" altLang="en-US" dirty="0"/>
              <a:t>推送反馈信息</a:t>
            </a:r>
          </a:p>
        </p:txBody>
      </p:sp>
      <p:pic>
        <p:nvPicPr>
          <p:cNvPr id="6" name="图片 5">
            <a:extLst>
              <a:ext uri="{FF2B5EF4-FFF2-40B4-BE49-F238E27FC236}">
                <a16:creationId xmlns:a16="http://schemas.microsoft.com/office/drawing/2014/main" id="{5AB80BC6-0F7B-430B-AA58-B8959F56BF63}"/>
              </a:ext>
            </a:extLst>
          </p:cNvPr>
          <p:cNvPicPr>
            <a:picLocks noChangeAspect="1"/>
          </p:cNvPicPr>
          <p:nvPr/>
        </p:nvPicPr>
        <p:blipFill>
          <a:blip r:embed="rId2"/>
          <a:stretch>
            <a:fillRect/>
          </a:stretch>
        </p:blipFill>
        <p:spPr>
          <a:xfrm>
            <a:off x="495299" y="2489988"/>
            <a:ext cx="7056566" cy="3528283"/>
          </a:xfrm>
          <a:prstGeom prst="rect">
            <a:avLst/>
          </a:prstGeom>
        </p:spPr>
      </p:pic>
    </p:spTree>
    <p:extLst>
      <p:ext uri="{BB962C8B-B14F-4D97-AF65-F5344CB8AC3E}">
        <p14:creationId xmlns:p14="http://schemas.microsoft.com/office/powerpoint/2010/main" val="36009833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2A20870-5DF4-4AEF-B098-C9F67972B6AB}"/>
              </a:ext>
            </a:extLst>
          </p:cNvPr>
          <p:cNvSpPr>
            <a:spLocks noGrp="1"/>
          </p:cNvSpPr>
          <p:nvPr>
            <p:ph type="sldNum" sz="quarter" idx="12"/>
          </p:nvPr>
        </p:nvSpPr>
        <p:spPr/>
        <p:txBody>
          <a:bodyPr/>
          <a:lstStyle/>
          <a:p>
            <a:fld id="{51D91E7F-84B6-4064-9D4E-CC7D244BCA04}" type="slidenum">
              <a:rPr lang="zh-CN" altLang="en-US" smtClean="0"/>
              <a:t>8</a:t>
            </a:fld>
            <a:endParaRPr lang="zh-CN" altLang="en-US"/>
          </a:p>
        </p:txBody>
      </p:sp>
      <p:sp>
        <p:nvSpPr>
          <p:cNvPr id="4" name="文本占位符 2">
            <a:extLst>
              <a:ext uri="{FF2B5EF4-FFF2-40B4-BE49-F238E27FC236}">
                <a16:creationId xmlns:a16="http://schemas.microsoft.com/office/drawing/2014/main" id="{64D7432B-DA19-4995-B1C9-5B4D7EBB65F9}"/>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a:solidFill>
                  <a:srgbClr val="760068"/>
                </a:solidFill>
                <a:latin typeface="微软雅黑" panose="020B0503020204020204" pitchFamily="34" charset="-122"/>
                <a:ea typeface="微软雅黑" panose="020B0503020204020204" pitchFamily="34" charset="-122"/>
                <a:cs typeface="+mn-cs"/>
              </a:rPr>
              <a:t>2.6 </a:t>
            </a:r>
            <a:r>
              <a:rPr lang="en-US" altLang="zh-CN" sz="2800" b="1">
                <a:solidFill>
                  <a:srgbClr val="760068"/>
                </a:solidFill>
                <a:highlight>
                  <a:srgbClr val="FFFF00"/>
                </a:highlight>
                <a:latin typeface="微软雅黑" panose="020B0503020204020204" pitchFamily="34" charset="-122"/>
                <a:ea typeface="微软雅黑" panose="020B0503020204020204" pitchFamily="34" charset="-122"/>
                <a:cs typeface="+mn-cs"/>
              </a:rPr>
              <a:t>Code Review</a:t>
            </a:r>
            <a:r>
              <a:rPr lang="zh-CN" altLang="en-US" sz="2800" b="1">
                <a:solidFill>
                  <a:srgbClr val="760068"/>
                </a:solidFill>
                <a:highlight>
                  <a:srgbClr val="FFFF00"/>
                </a:highlight>
                <a:latin typeface="微软雅黑" panose="020B0503020204020204" pitchFamily="34" charset="-122"/>
                <a:ea typeface="微软雅黑" panose="020B0503020204020204" pitchFamily="34" charset="-122"/>
                <a:cs typeface="+mn-cs"/>
              </a:rPr>
              <a:t>方向</a:t>
            </a:r>
            <a:r>
              <a:rPr lang="zh-CN" altLang="en-US" sz="2800" b="1">
                <a:solidFill>
                  <a:srgbClr val="760068"/>
                </a:solidFill>
                <a:latin typeface="微软雅黑" panose="020B0503020204020204" pitchFamily="34" charset="-122"/>
                <a:ea typeface="微软雅黑" panose="020B0503020204020204" pitchFamily="34" charset="-122"/>
                <a:cs typeface="+mn-cs"/>
              </a:rPr>
              <a:t> 大模型判断是否接受</a:t>
            </a:r>
            <a:r>
              <a:rPr lang="en-US" altLang="zh-CN" sz="2800" b="1">
                <a:solidFill>
                  <a:srgbClr val="760068"/>
                </a:solidFill>
                <a:latin typeface="微软雅黑" panose="020B0503020204020204" pitchFamily="34" charset="-122"/>
                <a:ea typeface="微软雅黑" panose="020B0503020204020204" pitchFamily="34" charset="-122"/>
                <a:cs typeface="+mn-cs"/>
              </a:rPr>
              <a:t>PR </a:t>
            </a:r>
            <a:r>
              <a:rPr lang="en-US" altLang="zh-CN" sz="2800" b="1">
                <a:solidFill>
                  <a:srgbClr val="FF0000"/>
                </a:solidFill>
                <a:latin typeface="微软雅黑" panose="020B0503020204020204" pitchFamily="34" charset="-122"/>
                <a:ea typeface="微软雅黑" panose="020B0503020204020204" pitchFamily="34" charset="-122"/>
                <a:cs typeface="+mn-cs"/>
              </a:rPr>
              <a:t>16</a:t>
            </a:r>
            <a:r>
              <a:rPr lang="zh-CN" altLang="en-US" sz="2800" b="1">
                <a:solidFill>
                  <a:srgbClr val="FF0000"/>
                </a:solidFill>
                <a:latin typeface="微软雅黑" panose="020B0503020204020204" pitchFamily="34" charset="-122"/>
                <a:ea typeface="微软雅黑" panose="020B0503020204020204" pitchFamily="34" charset="-122"/>
                <a:cs typeface="+mn-cs"/>
              </a:rPr>
              <a:t>分</a:t>
            </a:r>
            <a:endParaRPr lang="zh-CN" altLang="en-US" sz="2800" b="1" dirty="0">
              <a:solidFill>
                <a:srgbClr val="FF0000"/>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0FF43EEC-0C3F-486F-BBE0-77E1805BD3C4}"/>
              </a:ext>
            </a:extLst>
          </p:cNvPr>
          <p:cNvSpPr txBox="1"/>
          <p:nvPr/>
        </p:nvSpPr>
        <p:spPr>
          <a:xfrm>
            <a:off x="462641" y="855610"/>
            <a:ext cx="11326587" cy="1477328"/>
          </a:xfrm>
          <a:prstGeom prst="rect">
            <a:avLst/>
          </a:prstGeom>
          <a:noFill/>
        </p:spPr>
        <p:txBody>
          <a:bodyPr wrap="square">
            <a:spAutoFit/>
          </a:bodyPr>
          <a:lstStyle/>
          <a:p>
            <a:r>
              <a:rPr lang="zh-CN" altLang="en-US" dirty="0"/>
              <a:t>通过对</a:t>
            </a:r>
            <a:r>
              <a:rPr lang="en-US" altLang="zh-CN" dirty="0"/>
              <a:t>prompt</a:t>
            </a:r>
            <a:r>
              <a:rPr lang="zh-CN" altLang="en-US" dirty="0"/>
              <a:t>的修改，使得大模型能返回是否接受</a:t>
            </a:r>
            <a:r>
              <a:rPr lang="en-US" altLang="zh-CN" dirty="0"/>
              <a:t>PR</a:t>
            </a:r>
            <a:r>
              <a:rPr lang="zh-CN" altLang="en-US" dirty="0"/>
              <a:t>的结果（原先的</a:t>
            </a:r>
            <a:r>
              <a:rPr lang="en-US" altLang="zh-CN" dirty="0"/>
              <a:t>Code Review</a:t>
            </a:r>
            <a:r>
              <a:rPr lang="zh-CN" altLang="en-US" dirty="0"/>
              <a:t>内容当然不能被忽略），而后代码能通过正则表达式等手段提取大模型的反馈，并通过 </a:t>
            </a:r>
            <a:r>
              <a:rPr lang="en-US" altLang="zh-CN" dirty="0"/>
              <a:t>GitLab API</a:t>
            </a:r>
            <a:r>
              <a:rPr lang="zh-CN" altLang="en-US" dirty="0"/>
              <a:t>反馈到</a:t>
            </a:r>
            <a:r>
              <a:rPr lang="en-US" altLang="zh-CN" dirty="0"/>
              <a:t>PR</a:t>
            </a:r>
            <a:r>
              <a:rPr lang="zh-CN" altLang="en-US" dirty="0"/>
              <a:t>页面。这样的判断并不一定是正确的，也不一定要实现接受 </a:t>
            </a:r>
            <a:r>
              <a:rPr lang="en-US" altLang="zh-CN" dirty="0"/>
              <a:t>/ </a:t>
            </a:r>
            <a:r>
              <a:rPr lang="zh-CN" altLang="en-US" dirty="0"/>
              <a:t>拒绝两种情况。只要能演示 接受</a:t>
            </a:r>
            <a:r>
              <a:rPr lang="en-US" altLang="zh-CN" dirty="0"/>
              <a:t>/</a:t>
            </a:r>
            <a:r>
              <a:rPr lang="zh-CN" altLang="en-US" dirty="0"/>
              <a:t>拒绝两种情况 中的一种即可。但如果无视大模型的结果直接 接受 </a:t>
            </a:r>
            <a:r>
              <a:rPr lang="en-US" altLang="zh-CN" dirty="0"/>
              <a:t>/ </a:t>
            </a:r>
            <a:r>
              <a:rPr lang="zh-CN" altLang="en-US" dirty="0"/>
              <a:t>拒绝</a:t>
            </a:r>
            <a:r>
              <a:rPr lang="en-US" altLang="zh-CN" dirty="0"/>
              <a:t>PR</a:t>
            </a:r>
            <a:r>
              <a:rPr lang="zh-CN" altLang="en-US" dirty="0"/>
              <a:t>，则</a:t>
            </a:r>
            <a:r>
              <a:rPr lang="zh-CN" altLang="en-US" b="1" dirty="0">
                <a:solidFill>
                  <a:srgbClr val="FF0000"/>
                </a:solidFill>
              </a:rPr>
              <a:t>此步骤不得分</a:t>
            </a:r>
            <a:r>
              <a:rPr lang="zh-CN" altLang="en-US" dirty="0"/>
              <a:t>。如能在大模型返回结果外单独输出大模型是否接受该请求，则可以获得 </a:t>
            </a:r>
            <a:r>
              <a:rPr lang="en-US" altLang="zh-CN" b="1" dirty="0">
                <a:solidFill>
                  <a:srgbClr val="FF0000"/>
                </a:solidFill>
              </a:rPr>
              <a:t>8</a:t>
            </a:r>
            <a:r>
              <a:rPr lang="zh-CN" altLang="en-US" b="1" dirty="0">
                <a:solidFill>
                  <a:srgbClr val="FF0000"/>
                </a:solidFill>
              </a:rPr>
              <a:t>分</a:t>
            </a:r>
            <a:r>
              <a:rPr lang="zh-CN" altLang="en-US" dirty="0"/>
              <a:t>。如果能切实更改</a:t>
            </a:r>
            <a:r>
              <a:rPr lang="en-US" altLang="zh-CN" dirty="0"/>
              <a:t>PR</a:t>
            </a:r>
            <a:r>
              <a:rPr lang="zh-CN" altLang="en-US" dirty="0"/>
              <a:t>的状态，则再获得 </a:t>
            </a:r>
            <a:r>
              <a:rPr lang="en-US" altLang="zh-CN" b="1" dirty="0">
                <a:solidFill>
                  <a:srgbClr val="FF0000"/>
                </a:solidFill>
              </a:rPr>
              <a:t>8</a:t>
            </a:r>
            <a:r>
              <a:rPr lang="zh-CN" altLang="en-US" b="1" dirty="0">
                <a:solidFill>
                  <a:srgbClr val="FF0000"/>
                </a:solidFill>
              </a:rPr>
              <a:t>分</a:t>
            </a:r>
            <a:r>
              <a:rPr lang="zh-CN" altLang="en-US" dirty="0"/>
              <a:t>。</a:t>
            </a:r>
            <a:r>
              <a:rPr lang="zh-CN" altLang="en-US" b="1" dirty="0"/>
              <a:t>手册中仅提供如何用</a:t>
            </a:r>
            <a:r>
              <a:rPr lang="en-US" altLang="zh-CN" b="1" dirty="0"/>
              <a:t>GitLab API</a:t>
            </a:r>
            <a:r>
              <a:rPr lang="zh-CN" altLang="en-US" b="1" dirty="0"/>
              <a:t>拒绝</a:t>
            </a:r>
            <a:r>
              <a:rPr lang="en-US" altLang="zh-CN" b="1" dirty="0"/>
              <a:t>PR</a:t>
            </a:r>
            <a:r>
              <a:rPr lang="zh-CN" altLang="en-US" dirty="0"/>
              <a:t>。</a:t>
            </a:r>
          </a:p>
        </p:txBody>
      </p:sp>
      <p:pic>
        <p:nvPicPr>
          <p:cNvPr id="6" name="图片 5">
            <a:extLst>
              <a:ext uri="{FF2B5EF4-FFF2-40B4-BE49-F238E27FC236}">
                <a16:creationId xmlns:a16="http://schemas.microsoft.com/office/drawing/2014/main" id="{BEB502A0-1A13-46A3-8E61-2451BD772604}"/>
              </a:ext>
            </a:extLst>
          </p:cNvPr>
          <p:cNvPicPr>
            <a:picLocks noChangeAspect="1"/>
          </p:cNvPicPr>
          <p:nvPr/>
        </p:nvPicPr>
        <p:blipFill>
          <a:blip r:embed="rId2"/>
          <a:stretch>
            <a:fillRect/>
          </a:stretch>
        </p:blipFill>
        <p:spPr>
          <a:xfrm>
            <a:off x="548232" y="2392075"/>
            <a:ext cx="8797154" cy="1316726"/>
          </a:xfrm>
          <a:prstGeom prst="rect">
            <a:avLst/>
          </a:prstGeom>
        </p:spPr>
      </p:pic>
      <p:pic>
        <p:nvPicPr>
          <p:cNvPr id="7" name="图片 6">
            <a:extLst>
              <a:ext uri="{FF2B5EF4-FFF2-40B4-BE49-F238E27FC236}">
                <a16:creationId xmlns:a16="http://schemas.microsoft.com/office/drawing/2014/main" id="{75FE975F-1C42-4345-9247-D0886517307C}"/>
              </a:ext>
            </a:extLst>
          </p:cNvPr>
          <p:cNvPicPr>
            <a:picLocks noChangeAspect="1"/>
          </p:cNvPicPr>
          <p:nvPr/>
        </p:nvPicPr>
        <p:blipFill>
          <a:blip r:embed="rId3"/>
          <a:stretch>
            <a:fillRect/>
          </a:stretch>
        </p:blipFill>
        <p:spPr>
          <a:xfrm>
            <a:off x="548232" y="3801897"/>
            <a:ext cx="5750065" cy="2442720"/>
          </a:xfrm>
          <a:prstGeom prst="rect">
            <a:avLst/>
          </a:prstGeom>
        </p:spPr>
      </p:pic>
      <p:pic>
        <p:nvPicPr>
          <p:cNvPr id="8" name="图片 7">
            <a:extLst>
              <a:ext uri="{FF2B5EF4-FFF2-40B4-BE49-F238E27FC236}">
                <a16:creationId xmlns:a16="http://schemas.microsoft.com/office/drawing/2014/main" id="{FD33BD06-6A72-4B12-B8A2-FA69988EA3A6}"/>
              </a:ext>
            </a:extLst>
          </p:cNvPr>
          <p:cNvPicPr>
            <a:picLocks noChangeAspect="1"/>
          </p:cNvPicPr>
          <p:nvPr/>
        </p:nvPicPr>
        <p:blipFill>
          <a:blip r:embed="rId4"/>
          <a:stretch>
            <a:fillRect/>
          </a:stretch>
        </p:blipFill>
        <p:spPr>
          <a:xfrm>
            <a:off x="6253842" y="3815055"/>
            <a:ext cx="5279571" cy="2429562"/>
          </a:xfrm>
          <a:prstGeom prst="rect">
            <a:avLst/>
          </a:prstGeom>
        </p:spPr>
      </p:pic>
    </p:spTree>
    <p:extLst>
      <p:ext uri="{BB962C8B-B14F-4D97-AF65-F5344CB8AC3E}">
        <p14:creationId xmlns:p14="http://schemas.microsoft.com/office/powerpoint/2010/main" val="56690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D2C98C-6219-47A1-9CAD-9C905257213D}"/>
              </a:ext>
            </a:extLst>
          </p:cNvPr>
          <p:cNvSpPr>
            <a:spLocks noGrp="1"/>
          </p:cNvSpPr>
          <p:nvPr>
            <p:ph type="sldNum" sz="quarter" idx="12"/>
          </p:nvPr>
        </p:nvSpPr>
        <p:spPr/>
        <p:txBody>
          <a:bodyPr/>
          <a:lstStyle/>
          <a:p>
            <a:fld id="{51D91E7F-84B6-4064-9D4E-CC7D244BCA04}" type="slidenum">
              <a:rPr lang="zh-CN" altLang="en-US" smtClean="0"/>
              <a:t>9</a:t>
            </a:fld>
            <a:endParaRPr lang="zh-CN" altLang="en-US"/>
          </a:p>
        </p:txBody>
      </p:sp>
      <p:sp>
        <p:nvSpPr>
          <p:cNvPr id="4" name="文本占位符 2">
            <a:extLst>
              <a:ext uri="{FF2B5EF4-FFF2-40B4-BE49-F238E27FC236}">
                <a16:creationId xmlns:a16="http://schemas.microsoft.com/office/drawing/2014/main" id="{3FADFBC3-E600-4FD4-B543-3508607578D9}"/>
              </a:ext>
            </a:extLst>
          </p:cNvPr>
          <p:cNvSpPr txBox="1">
            <a:spLocks/>
          </p:cNvSpPr>
          <p:nvPr/>
        </p:nvSpPr>
        <p:spPr>
          <a:xfrm>
            <a:off x="1042988" y="332390"/>
            <a:ext cx="1083310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dirty="0">
                <a:solidFill>
                  <a:srgbClr val="760068"/>
                </a:solidFill>
                <a:latin typeface="微软雅黑" panose="020B0503020204020204" pitchFamily="34" charset="-122"/>
                <a:ea typeface="微软雅黑" panose="020B0503020204020204" pitchFamily="34" charset="-122"/>
                <a:cs typeface="+mn-cs"/>
              </a:rPr>
              <a:t>2.7 </a:t>
            </a:r>
            <a:r>
              <a:rPr lang="en-US" altLang="zh-CN" sz="2800" b="1">
                <a:solidFill>
                  <a:srgbClr val="760068"/>
                </a:solidFill>
                <a:highlight>
                  <a:srgbClr val="FFFF00"/>
                </a:highlight>
                <a:latin typeface="微软雅黑" panose="020B0503020204020204" pitchFamily="34" charset="-122"/>
                <a:ea typeface="微软雅黑" panose="020B0503020204020204" pitchFamily="34" charset="-122"/>
                <a:cs typeface="+mn-cs"/>
              </a:rPr>
              <a:t>Code Summary</a:t>
            </a:r>
            <a:r>
              <a:rPr lang="zh-CN" altLang="en-US" sz="2800" b="1">
                <a:solidFill>
                  <a:srgbClr val="760068"/>
                </a:solidFill>
                <a:highlight>
                  <a:srgbClr val="FFFF00"/>
                </a:highlight>
                <a:latin typeface="微软雅黑" panose="020B0503020204020204" pitchFamily="34" charset="-122"/>
                <a:ea typeface="微软雅黑" panose="020B0503020204020204" pitchFamily="34" charset="-122"/>
                <a:cs typeface="+mn-cs"/>
              </a:rPr>
              <a:t>方向</a:t>
            </a:r>
            <a:r>
              <a:rPr lang="zh-CN" altLang="en-US" sz="2800" b="1">
                <a:solidFill>
                  <a:srgbClr val="760068"/>
                </a:solidFill>
                <a:latin typeface="微软雅黑" panose="020B0503020204020204" pitchFamily="34" charset="-122"/>
                <a:ea typeface="微软雅黑" panose="020B0503020204020204" pitchFamily="34" charset="-122"/>
                <a:cs typeface="+mn-cs"/>
              </a:rPr>
              <a:t> </a:t>
            </a:r>
            <a:r>
              <a:rPr lang="zh-CN" altLang="en-US" sz="2800" b="1" dirty="0">
                <a:solidFill>
                  <a:srgbClr val="760068"/>
                </a:solidFill>
                <a:latin typeface="微软雅黑" panose="020B0503020204020204" pitchFamily="34" charset="-122"/>
                <a:ea typeface="微软雅黑" panose="020B0503020204020204" pitchFamily="34" charset="-122"/>
                <a:cs typeface="+mn-cs"/>
              </a:rPr>
              <a:t>大模型结果反馈到文档仓库 </a:t>
            </a:r>
            <a:r>
              <a:rPr lang="en-US" altLang="zh-CN" sz="2800" b="1" dirty="0">
                <a:solidFill>
                  <a:srgbClr val="FF0000"/>
                </a:solidFill>
                <a:latin typeface="微软雅黑" panose="020B0503020204020204" pitchFamily="34" charset="-122"/>
                <a:ea typeface="微软雅黑" panose="020B0503020204020204" pitchFamily="34" charset="-122"/>
                <a:cs typeface="+mn-cs"/>
              </a:rPr>
              <a:t>16</a:t>
            </a:r>
            <a:r>
              <a:rPr lang="zh-CN" altLang="en-US" sz="2800" b="1" dirty="0">
                <a:solidFill>
                  <a:srgbClr val="FF0000"/>
                </a:solidFill>
                <a:latin typeface="微软雅黑" panose="020B0503020204020204" pitchFamily="34" charset="-122"/>
                <a:ea typeface="微软雅黑" panose="020B0503020204020204" pitchFamily="34" charset="-122"/>
                <a:cs typeface="+mn-cs"/>
              </a:rPr>
              <a:t>分</a:t>
            </a:r>
          </a:p>
        </p:txBody>
      </p:sp>
      <p:sp>
        <p:nvSpPr>
          <p:cNvPr id="7" name="文本框 6">
            <a:extLst>
              <a:ext uri="{FF2B5EF4-FFF2-40B4-BE49-F238E27FC236}">
                <a16:creationId xmlns:a16="http://schemas.microsoft.com/office/drawing/2014/main" id="{C6B19E67-63FD-431D-8E25-4F04E278BD67}"/>
              </a:ext>
            </a:extLst>
          </p:cNvPr>
          <p:cNvSpPr txBox="1"/>
          <p:nvPr/>
        </p:nvSpPr>
        <p:spPr>
          <a:xfrm>
            <a:off x="462642" y="972527"/>
            <a:ext cx="11195957" cy="2308324"/>
          </a:xfrm>
          <a:prstGeom prst="rect">
            <a:avLst/>
          </a:prstGeom>
          <a:noFill/>
        </p:spPr>
        <p:txBody>
          <a:bodyPr wrap="square">
            <a:spAutoFit/>
          </a:bodyPr>
          <a:lstStyle/>
          <a:p>
            <a:r>
              <a:rPr lang="zh-CN" altLang="en-US" dirty="0"/>
              <a:t>此步骤主要使用</a:t>
            </a:r>
            <a:r>
              <a:rPr lang="en-US" altLang="zh-CN" dirty="0"/>
              <a:t>Create a commit with multiple files and actions </a:t>
            </a:r>
            <a:r>
              <a:rPr lang="zh-CN" altLang="en-US" dirty="0"/>
              <a:t>接口向仓库推送</a:t>
            </a:r>
            <a:r>
              <a:rPr lang="en-US" altLang="zh-CN" dirty="0"/>
              <a:t>commit</a:t>
            </a:r>
            <a:r>
              <a:rPr lang="zh-CN" altLang="en-US" dirty="0"/>
              <a:t>。如果你的文档仓库和代码仓库并非同一个，此</a:t>
            </a:r>
            <a:r>
              <a:rPr lang="en-US" altLang="zh-CN" dirty="0" err="1"/>
              <a:t>api</a:t>
            </a:r>
            <a:r>
              <a:rPr lang="zh-CN" altLang="en-US" dirty="0"/>
              <a:t>的使用请注意一下令牌之间的差异。项目令牌设置过程同</a:t>
            </a:r>
            <a:r>
              <a:rPr lang="en-US" altLang="zh-CN" dirty="0"/>
              <a:t>2.1</a:t>
            </a:r>
            <a:r>
              <a:rPr lang="zh-CN" altLang="en-US" dirty="0"/>
              <a:t>。</a:t>
            </a:r>
          </a:p>
          <a:p>
            <a:r>
              <a:rPr lang="zh-CN" altLang="en-US" dirty="0"/>
              <a:t>将生成的文档推送到对应的文档仓库的</a:t>
            </a:r>
            <a:r>
              <a:rPr lang="en-US" altLang="zh-CN" dirty="0"/>
              <a:t>Markdown</a:t>
            </a:r>
            <a:r>
              <a:rPr lang="zh-CN" altLang="en-US" dirty="0"/>
              <a:t>格式文档中，并注明是哪一次提交哪一次</a:t>
            </a:r>
            <a:r>
              <a:rPr lang="en-US" altLang="zh-CN" dirty="0"/>
              <a:t>PR</a:t>
            </a:r>
            <a:r>
              <a:rPr lang="zh-CN" altLang="en-US" dirty="0"/>
              <a:t>涉及的哪个文件中的哪个函数的解释。此步骤只要求能看到仓库即可。每一次</a:t>
            </a:r>
            <a:r>
              <a:rPr lang="en-US" altLang="zh-CN" dirty="0"/>
              <a:t>PR</a:t>
            </a:r>
            <a:r>
              <a:rPr lang="zh-CN" altLang="en-US" dirty="0"/>
              <a:t>都应该至少生成一个</a:t>
            </a:r>
            <a:r>
              <a:rPr lang="en-US" altLang="zh-CN" dirty="0"/>
              <a:t>Markdown</a:t>
            </a:r>
            <a:r>
              <a:rPr lang="zh-CN" altLang="en-US" dirty="0"/>
              <a:t>文件，该</a:t>
            </a:r>
            <a:r>
              <a:rPr lang="en-US" altLang="zh-CN" dirty="0"/>
              <a:t>Markdown</a:t>
            </a:r>
            <a:r>
              <a:rPr lang="zh-CN" altLang="en-US" dirty="0"/>
              <a:t>文件的一级标题为 </a:t>
            </a:r>
            <a:r>
              <a:rPr lang="en-US" altLang="zh-CN" b="1" dirty="0">
                <a:solidFill>
                  <a:srgbClr val="FF0000"/>
                </a:solidFill>
              </a:rPr>
              <a:t>PR-{PR</a:t>
            </a:r>
            <a:r>
              <a:rPr lang="zh-CN" altLang="en-US" b="1" dirty="0">
                <a:solidFill>
                  <a:srgbClr val="FF0000"/>
                </a:solidFill>
              </a:rPr>
              <a:t>编号</a:t>
            </a:r>
            <a:r>
              <a:rPr lang="en-US" altLang="zh-CN" b="1" dirty="0">
                <a:solidFill>
                  <a:srgbClr val="FF0000"/>
                </a:solidFill>
              </a:rPr>
              <a:t>}-{PR</a:t>
            </a:r>
            <a:r>
              <a:rPr lang="zh-CN" altLang="en-US" b="1" dirty="0">
                <a:solidFill>
                  <a:srgbClr val="FF0000"/>
                </a:solidFill>
              </a:rPr>
              <a:t>标题</a:t>
            </a:r>
            <a:r>
              <a:rPr lang="en-US" altLang="zh-CN" b="1" dirty="0">
                <a:solidFill>
                  <a:srgbClr val="FF0000"/>
                </a:solidFill>
              </a:rPr>
              <a:t>}</a:t>
            </a:r>
            <a:r>
              <a:rPr lang="zh-CN" altLang="en-US" dirty="0"/>
              <a:t>，而后应包括本文档的生成时间（精确到分钟，具体格式不要求）和对应</a:t>
            </a:r>
            <a:r>
              <a:rPr lang="en-US" altLang="zh-CN" dirty="0"/>
              <a:t>PR</a:t>
            </a:r>
            <a:r>
              <a:rPr lang="zh-CN" altLang="en-US" dirty="0"/>
              <a:t>的地址。</a:t>
            </a:r>
            <a:r>
              <a:rPr lang="en-US" altLang="zh-CN" b="1" dirty="0">
                <a:solidFill>
                  <a:srgbClr val="FF0000"/>
                </a:solidFill>
              </a:rPr>
              <a:t>4</a:t>
            </a:r>
            <a:r>
              <a:rPr lang="zh-CN" altLang="en-US" b="1" dirty="0">
                <a:solidFill>
                  <a:srgbClr val="FF0000"/>
                </a:solidFill>
              </a:rPr>
              <a:t>分</a:t>
            </a:r>
            <a:r>
              <a:rPr lang="en-US" altLang="zh-CN" dirty="0"/>
              <a:t> </a:t>
            </a:r>
            <a:r>
              <a:rPr lang="zh-CN" altLang="en-US" dirty="0"/>
              <a:t>每一个包含</a:t>
            </a:r>
            <a:r>
              <a:rPr lang="en-US" altLang="zh-CN" dirty="0"/>
              <a:t>diff</a:t>
            </a:r>
            <a:r>
              <a:rPr lang="zh-CN" altLang="en-US" dirty="0"/>
              <a:t>的函数都应该体现在文档中。每一个函数应包含如下内容：</a:t>
            </a:r>
            <a:endParaRPr lang="en-US" altLang="zh-CN" dirty="0"/>
          </a:p>
          <a:p>
            <a:pPr marL="342900" indent="-342900">
              <a:buAutoNum type="arabicPeriod"/>
            </a:pPr>
            <a:r>
              <a:rPr lang="zh-CN" altLang="en-US" dirty="0"/>
              <a:t>所在的文件路径，从根目录开始；</a:t>
            </a:r>
            <a:r>
              <a:rPr lang="en-US" altLang="zh-CN" b="1" dirty="0">
                <a:solidFill>
                  <a:srgbClr val="FF0000"/>
                </a:solidFill>
              </a:rPr>
              <a:t>4</a:t>
            </a:r>
            <a:r>
              <a:rPr lang="zh-CN" altLang="en-US" b="1" dirty="0">
                <a:solidFill>
                  <a:srgbClr val="FF0000"/>
                </a:solidFill>
              </a:rPr>
              <a:t>分</a:t>
            </a:r>
            <a:r>
              <a:rPr lang="zh-CN" altLang="en-US" dirty="0"/>
              <a:t>；</a:t>
            </a:r>
            <a:r>
              <a:rPr lang="en-US" altLang="zh-CN" dirty="0"/>
              <a:t>2. </a:t>
            </a:r>
            <a:r>
              <a:rPr lang="zh-CN" altLang="en-US" dirty="0"/>
              <a:t>修改后的代码；</a:t>
            </a:r>
            <a:r>
              <a:rPr lang="en-US" altLang="zh-CN" b="1" dirty="0">
                <a:solidFill>
                  <a:srgbClr val="FF0000"/>
                </a:solidFill>
              </a:rPr>
              <a:t>4</a:t>
            </a:r>
            <a:r>
              <a:rPr lang="zh-CN" altLang="en-US" b="1" dirty="0">
                <a:solidFill>
                  <a:srgbClr val="FF0000"/>
                </a:solidFill>
              </a:rPr>
              <a:t>分</a:t>
            </a:r>
            <a:r>
              <a:rPr lang="zh-CN" altLang="en-US" dirty="0"/>
              <a:t>；</a:t>
            </a:r>
            <a:r>
              <a:rPr lang="en-US" altLang="zh-CN" dirty="0"/>
              <a:t> 3. </a:t>
            </a:r>
            <a:r>
              <a:rPr lang="zh-CN" altLang="en-US" dirty="0"/>
              <a:t>大模型生成的</a:t>
            </a:r>
            <a:r>
              <a:rPr lang="en-US" altLang="zh-CN" dirty="0"/>
              <a:t>Code Summary</a:t>
            </a:r>
            <a:r>
              <a:rPr lang="zh-CN" altLang="en-US" dirty="0"/>
              <a:t>；</a:t>
            </a:r>
            <a:r>
              <a:rPr lang="en-US" altLang="zh-CN" b="1" dirty="0">
                <a:solidFill>
                  <a:srgbClr val="FF0000"/>
                </a:solidFill>
              </a:rPr>
              <a:t>4</a:t>
            </a:r>
            <a:r>
              <a:rPr lang="zh-CN" altLang="en-US" b="1" dirty="0">
                <a:solidFill>
                  <a:srgbClr val="FF0000"/>
                </a:solidFill>
              </a:rPr>
              <a:t>分</a:t>
            </a:r>
            <a:endParaRPr lang="en-US" altLang="zh-CN" b="1" dirty="0">
              <a:solidFill>
                <a:srgbClr val="FF0000"/>
              </a:solidFill>
            </a:endParaRPr>
          </a:p>
          <a:p>
            <a:r>
              <a:rPr lang="zh-CN" altLang="en-US" dirty="0"/>
              <a:t>不要求对标题进行层级编号。但请务必注意</a:t>
            </a:r>
            <a:r>
              <a:rPr lang="en-US" altLang="zh-CN" dirty="0"/>
              <a:t>Markdown</a:t>
            </a:r>
            <a:r>
              <a:rPr lang="zh-CN" altLang="en-US" dirty="0"/>
              <a:t>文件名命名中不能有特殊字符。</a:t>
            </a:r>
          </a:p>
        </p:txBody>
      </p:sp>
      <p:pic>
        <p:nvPicPr>
          <p:cNvPr id="3075" name="Picture 3">
            <a:extLst>
              <a:ext uri="{FF2B5EF4-FFF2-40B4-BE49-F238E27FC236}">
                <a16:creationId xmlns:a16="http://schemas.microsoft.com/office/drawing/2014/main" id="{C433B7BA-DAEA-49CB-A4E2-8562CA85665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437"/>
          <a:stretch/>
        </p:blipFill>
        <p:spPr bwMode="auto">
          <a:xfrm>
            <a:off x="498020" y="3280851"/>
            <a:ext cx="4585609" cy="293899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7A01024-5529-4018-BB18-6FC4E666D5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20"/>
          <a:stretch/>
        </p:blipFill>
        <p:spPr bwMode="auto">
          <a:xfrm>
            <a:off x="4811486" y="3325585"/>
            <a:ext cx="6471557" cy="272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841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16591</TotalTime>
  <Words>1923</Words>
  <Application>Microsoft Office PowerPoint</Application>
  <PresentationFormat>宽屏</PresentationFormat>
  <Paragraphs>109</Paragraphs>
  <Slides>11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Noto Sans SC</vt:lpstr>
      <vt:lpstr>等线</vt:lpstr>
      <vt:lpstr>微软雅黑</vt:lpstr>
      <vt:lpstr>Arial</vt:lpstr>
      <vt:lpstr>Calibri</vt:lpstr>
      <vt:lpstr>Calibri Light</vt:lpstr>
      <vt:lpstr>Office 主题</vt:lpstr>
      <vt:lpstr>1.1 作业概述</vt:lpstr>
      <vt:lpstr>1.2 验收要求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SIR YDJ</cp:lastModifiedBy>
  <cp:revision>2381</cp:revision>
  <dcterms:created xsi:type="dcterms:W3CDTF">2015-10-24T01:57:00Z</dcterms:created>
  <dcterms:modified xsi:type="dcterms:W3CDTF">2024-01-05T13:11:34Z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