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标题与副标题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标题文本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14" name="正文级别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0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3 联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图像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图像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图像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标注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22" name="在此键入引文。"/>
          <p:cNvSpPr txBox="1"/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文本"/>
          <p:cNvSpPr txBox="1"/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引文（备选）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在此键入引文。"/>
          <p:cNvSpPr txBox="1"/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33" name="图像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b="1" sz="6000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线条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标题文本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标题文本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35" name="正文级别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幻灯片编号"/>
          <p:cNvSpPr txBox="1"/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 - 居中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文本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垂直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线条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图像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标题文本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54" name="正文级别 1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6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7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8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92" name="图像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标题文本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4" name="正文级别 1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ython Basic 4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79729">
              <a:defRPr sz="11049"/>
            </a:lvl1pPr>
          </a:lstStyle>
          <a:p>
            <a:pPr/>
            <a:r>
              <a:t>Python Basic 4</a:t>
            </a:r>
          </a:p>
        </p:txBody>
      </p:sp>
      <p:sp>
        <p:nvSpPr>
          <p:cNvPr id="167" name="by Arlenyang…"/>
          <p:cNvSpPr txBox="1"/>
          <p:nvPr>
            <p:ph type="subTitle" sz="quarter" idx="1"/>
          </p:nvPr>
        </p:nvSpPr>
        <p:spPr>
          <a:xfrm>
            <a:off x="406400" y="4642246"/>
            <a:ext cx="12192000" cy="1428354"/>
          </a:xfrm>
          <a:prstGeom prst="rect">
            <a:avLst/>
          </a:prstGeom>
        </p:spPr>
        <p:txBody>
          <a:bodyPr/>
          <a:lstStyle/>
          <a:p>
            <a:pPr>
              <a:defRPr sz="3400"/>
            </a:pPr>
            <a:r>
              <a:t>by Arlenyang </a:t>
            </a:r>
          </a:p>
          <a:p>
            <a:pPr>
              <a:defRPr sz="3400"/>
            </a:pPr>
            <a:r>
              <a:t>2018.01.12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QL基础语法"/>
          <p:cNvSpPr txBox="1"/>
          <p:nvPr>
            <p:ph type="title" idx="4294967295"/>
          </p:nvPr>
        </p:nvSpPr>
        <p:spPr>
          <a:xfrm>
            <a:off x="596900" y="952500"/>
            <a:ext cx="7260065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SQL基础语法</a:t>
            </a:r>
          </a:p>
        </p:txBody>
      </p:sp>
      <p:sp>
        <p:nvSpPr>
          <p:cNvPr id="209" name="创建表"/>
          <p:cNvSpPr txBox="1"/>
          <p:nvPr/>
        </p:nvSpPr>
        <p:spPr>
          <a:xfrm>
            <a:off x="843977" y="1958286"/>
            <a:ext cx="7260066" cy="632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b="1" cap="all" sz="2400">
                <a:solidFill>
                  <a:schemeClr val="accent2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创建表</a:t>
            </a:r>
          </a:p>
        </p:txBody>
      </p:sp>
      <p:sp>
        <p:nvSpPr>
          <p:cNvPr id="210" name="create table &lt;表名&gt; ( &lt;字段名1&gt; &lt;类型1&gt; [,..&lt;字段名n&gt; &lt;类型n&gt;]);"/>
          <p:cNvSpPr txBox="1"/>
          <p:nvPr/>
        </p:nvSpPr>
        <p:spPr>
          <a:xfrm>
            <a:off x="985317" y="2964072"/>
            <a:ext cx="7806183" cy="463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create table &lt;表名&gt; ( &lt;字段名1&gt; &lt;类型1&gt; [,..&lt;字段名n&gt; &lt;类型n&gt;]);</a:t>
            </a:r>
          </a:p>
        </p:txBody>
      </p:sp>
      <p:sp>
        <p:nvSpPr>
          <p:cNvPr id="211" name="栗子"/>
          <p:cNvSpPr txBox="1"/>
          <p:nvPr/>
        </p:nvSpPr>
        <p:spPr>
          <a:xfrm>
            <a:off x="843977" y="3999865"/>
            <a:ext cx="7260066" cy="632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b="1" cap="all" sz="2400">
                <a:solidFill>
                  <a:schemeClr val="accent2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栗子</a:t>
            </a:r>
          </a:p>
        </p:txBody>
      </p:sp>
      <p:pic>
        <p:nvPicPr>
          <p:cNvPr id="21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675" y="4806681"/>
            <a:ext cx="9822469" cy="45011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2" grpId="2"/>
      <p:bldP build="whole" bldLvl="1" animBg="1" rev="0" advAuto="0" spid="21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QL基础语法"/>
          <p:cNvSpPr txBox="1"/>
          <p:nvPr>
            <p:ph type="title" idx="4294967295"/>
          </p:nvPr>
        </p:nvSpPr>
        <p:spPr>
          <a:xfrm>
            <a:off x="596900" y="952500"/>
            <a:ext cx="7260065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SQL基础语法</a:t>
            </a:r>
          </a:p>
        </p:txBody>
      </p:sp>
      <p:sp>
        <p:nvSpPr>
          <p:cNvPr id="215" name="删除表"/>
          <p:cNvSpPr txBox="1"/>
          <p:nvPr/>
        </p:nvSpPr>
        <p:spPr>
          <a:xfrm>
            <a:off x="843977" y="1958286"/>
            <a:ext cx="7260066" cy="632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b="1" cap="all" sz="2400">
                <a:solidFill>
                  <a:schemeClr val="accent2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删除表</a:t>
            </a:r>
          </a:p>
        </p:txBody>
      </p:sp>
      <p:sp>
        <p:nvSpPr>
          <p:cNvPr id="216" name="drop table &lt;表名&gt;"/>
          <p:cNvSpPr txBox="1"/>
          <p:nvPr/>
        </p:nvSpPr>
        <p:spPr>
          <a:xfrm>
            <a:off x="985316" y="2964072"/>
            <a:ext cx="2246631" cy="463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drop table &lt;表名&gt;</a:t>
            </a:r>
          </a:p>
        </p:txBody>
      </p:sp>
      <p:sp>
        <p:nvSpPr>
          <p:cNvPr id="217" name="栗子"/>
          <p:cNvSpPr txBox="1"/>
          <p:nvPr/>
        </p:nvSpPr>
        <p:spPr>
          <a:xfrm>
            <a:off x="843977" y="3999865"/>
            <a:ext cx="7260066" cy="632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b="1" cap="all" sz="2400">
                <a:solidFill>
                  <a:schemeClr val="accent2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栗子</a:t>
            </a:r>
          </a:p>
        </p:txBody>
      </p:sp>
      <p:pic>
        <p:nvPicPr>
          <p:cNvPr id="21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571" y="5204622"/>
            <a:ext cx="5054601" cy="292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1"/>
      <p:bldP build="whole" bldLvl="1" animBg="1" rev="0" advAuto="0" spid="218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QL基础语法"/>
          <p:cNvSpPr txBox="1"/>
          <p:nvPr>
            <p:ph type="title" idx="4294967295"/>
          </p:nvPr>
        </p:nvSpPr>
        <p:spPr>
          <a:xfrm>
            <a:off x="596900" y="952500"/>
            <a:ext cx="7260065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SQL基础语法</a:t>
            </a:r>
          </a:p>
        </p:txBody>
      </p:sp>
      <p:sp>
        <p:nvSpPr>
          <p:cNvPr id="221" name="查询表数据"/>
          <p:cNvSpPr txBox="1"/>
          <p:nvPr/>
        </p:nvSpPr>
        <p:spPr>
          <a:xfrm>
            <a:off x="843977" y="1958286"/>
            <a:ext cx="7260066" cy="632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b="1" cap="all" sz="2400">
                <a:solidFill>
                  <a:schemeClr val="accent2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查询表数据</a:t>
            </a:r>
          </a:p>
        </p:txBody>
      </p:sp>
      <p:sp>
        <p:nvSpPr>
          <p:cNvPr id="222" name="select &lt;字段1，字段2，...&gt; from &lt; 表名 &gt; where &lt; 表达式 &gt;"/>
          <p:cNvSpPr txBox="1"/>
          <p:nvPr/>
        </p:nvSpPr>
        <p:spPr>
          <a:xfrm>
            <a:off x="985316" y="2964072"/>
            <a:ext cx="6943599" cy="463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select &lt;字段1，字段2，...&gt; from &lt; 表名 &gt; where &lt; 表达式 &gt;</a:t>
            </a:r>
          </a:p>
        </p:txBody>
      </p:sp>
      <p:sp>
        <p:nvSpPr>
          <p:cNvPr id="223" name="栗子"/>
          <p:cNvSpPr txBox="1"/>
          <p:nvPr/>
        </p:nvSpPr>
        <p:spPr>
          <a:xfrm>
            <a:off x="843977" y="3999865"/>
            <a:ext cx="7260066" cy="632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b="1" cap="all" sz="2400">
                <a:solidFill>
                  <a:schemeClr val="accent2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栗子</a:t>
            </a:r>
          </a:p>
        </p:txBody>
      </p:sp>
      <p:pic>
        <p:nvPicPr>
          <p:cNvPr id="22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0651" y="5204622"/>
            <a:ext cx="9499601" cy="3276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4" grpId="2"/>
      <p:bldP build="whole" bldLvl="1" animBg="1" rev="0" advAuto="0" spid="22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QL基础语法"/>
          <p:cNvSpPr txBox="1"/>
          <p:nvPr>
            <p:ph type="title" idx="4294967295"/>
          </p:nvPr>
        </p:nvSpPr>
        <p:spPr>
          <a:xfrm>
            <a:off x="596900" y="952500"/>
            <a:ext cx="7260065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SQL基础语法</a:t>
            </a:r>
          </a:p>
        </p:txBody>
      </p:sp>
      <p:sp>
        <p:nvSpPr>
          <p:cNvPr id="227" name="向表中插入数据"/>
          <p:cNvSpPr txBox="1"/>
          <p:nvPr/>
        </p:nvSpPr>
        <p:spPr>
          <a:xfrm>
            <a:off x="843977" y="1958286"/>
            <a:ext cx="7260066" cy="632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b="1" cap="all" sz="2400">
                <a:solidFill>
                  <a:schemeClr val="accent2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向表中插入数据</a:t>
            </a:r>
          </a:p>
        </p:txBody>
      </p:sp>
      <p:sp>
        <p:nvSpPr>
          <p:cNvPr id="228" name="insert into &lt;表名&gt; [( &lt;字段名1&gt;[,..&lt;字段名n &gt; ])] values ( 值1 )[, ( 值n )]"/>
          <p:cNvSpPr txBox="1"/>
          <p:nvPr/>
        </p:nvSpPr>
        <p:spPr>
          <a:xfrm>
            <a:off x="985316" y="2964072"/>
            <a:ext cx="8143749" cy="463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insert into &lt;表名&gt; [( &lt;字段名1&gt;[,..&lt;字段名n &gt; ])] values ( 值1 )[, ( 值n )]</a:t>
            </a:r>
          </a:p>
        </p:txBody>
      </p:sp>
      <p:sp>
        <p:nvSpPr>
          <p:cNvPr id="229" name="栗子"/>
          <p:cNvSpPr txBox="1"/>
          <p:nvPr/>
        </p:nvSpPr>
        <p:spPr>
          <a:xfrm>
            <a:off x="843977" y="3999865"/>
            <a:ext cx="7260066" cy="632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b="1" cap="all" sz="2400">
                <a:solidFill>
                  <a:schemeClr val="accent2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栗子</a:t>
            </a:r>
          </a:p>
        </p:txBody>
      </p:sp>
      <p:pic>
        <p:nvPicPr>
          <p:cNvPr id="23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963" y="5204622"/>
            <a:ext cx="12070124" cy="2096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" grpId="1"/>
      <p:bldP build="whole" bldLvl="1" animBg="1" rev="0" advAuto="0" spid="230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QL基础语法"/>
          <p:cNvSpPr txBox="1"/>
          <p:nvPr>
            <p:ph type="title" idx="4294967295"/>
          </p:nvPr>
        </p:nvSpPr>
        <p:spPr>
          <a:xfrm>
            <a:off x="596900" y="952500"/>
            <a:ext cx="7260065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SQL基础语法</a:t>
            </a:r>
          </a:p>
        </p:txBody>
      </p:sp>
      <p:sp>
        <p:nvSpPr>
          <p:cNvPr id="233" name="删除表中的数据"/>
          <p:cNvSpPr txBox="1"/>
          <p:nvPr/>
        </p:nvSpPr>
        <p:spPr>
          <a:xfrm>
            <a:off x="843977" y="1958286"/>
            <a:ext cx="7260066" cy="632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b="1" cap="all" sz="2400">
                <a:solidFill>
                  <a:schemeClr val="accent2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删除表中的数据</a:t>
            </a:r>
          </a:p>
        </p:txBody>
      </p:sp>
      <p:sp>
        <p:nvSpPr>
          <p:cNvPr id="234" name="delete from 表名 where 表达式"/>
          <p:cNvSpPr txBox="1"/>
          <p:nvPr/>
        </p:nvSpPr>
        <p:spPr>
          <a:xfrm>
            <a:off x="985316" y="2964072"/>
            <a:ext cx="3655315" cy="463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delete from 表名 where 表达式</a:t>
            </a:r>
          </a:p>
        </p:txBody>
      </p:sp>
      <p:sp>
        <p:nvSpPr>
          <p:cNvPr id="235" name="栗子"/>
          <p:cNvSpPr txBox="1"/>
          <p:nvPr/>
        </p:nvSpPr>
        <p:spPr>
          <a:xfrm>
            <a:off x="843977" y="3999865"/>
            <a:ext cx="7260066" cy="632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b="1" cap="all" sz="2400">
                <a:solidFill>
                  <a:schemeClr val="accent2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栗子</a:t>
            </a:r>
          </a:p>
        </p:txBody>
      </p:sp>
      <p:pic>
        <p:nvPicPr>
          <p:cNvPr id="23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627" y="5204622"/>
            <a:ext cx="8026401" cy="294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6" grpId="2"/>
      <p:bldP build="whole" bldLvl="1" animBg="1" rev="0" advAuto="0" spid="23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QL基础语法"/>
          <p:cNvSpPr txBox="1"/>
          <p:nvPr>
            <p:ph type="title" idx="4294967295"/>
          </p:nvPr>
        </p:nvSpPr>
        <p:spPr>
          <a:xfrm>
            <a:off x="596900" y="952500"/>
            <a:ext cx="7260065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SQL基础语法</a:t>
            </a:r>
          </a:p>
        </p:txBody>
      </p:sp>
      <p:sp>
        <p:nvSpPr>
          <p:cNvPr id="239" name="修改表中的数据"/>
          <p:cNvSpPr txBox="1"/>
          <p:nvPr/>
        </p:nvSpPr>
        <p:spPr>
          <a:xfrm>
            <a:off x="843977" y="1958286"/>
            <a:ext cx="7260066" cy="632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b="1" cap="all" sz="2400">
                <a:solidFill>
                  <a:schemeClr val="accent2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修改表中的数据</a:t>
            </a:r>
          </a:p>
        </p:txBody>
      </p:sp>
      <p:sp>
        <p:nvSpPr>
          <p:cNvPr id="240" name="update 表名 set 字段=新值,… where 条件"/>
          <p:cNvSpPr txBox="1"/>
          <p:nvPr/>
        </p:nvSpPr>
        <p:spPr>
          <a:xfrm>
            <a:off x="985316" y="2964072"/>
            <a:ext cx="4844797" cy="463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update 表名 set 字段=新值,… where 条件</a:t>
            </a:r>
          </a:p>
        </p:txBody>
      </p:sp>
      <p:sp>
        <p:nvSpPr>
          <p:cNvPr id="241" name="栗子"/>
          <p:cNvSpPr txBox="1"/>
          <p:nvPr/>
        </p:nvSpPr>
        <p:spPr>
          <a:xfrm>
            <a:off x="843977" y="3999865"/>
            <a:ext cx="7260066" cy="632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b="1" cap="all" sz="2400">
                <a:solidFill>
                  <a:schemeClr val="accent2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栗子</a:t>
            </a:r>
          </a:p>
        </p:txBody>
      </p:sp>
      <p:pic>
        <p:nvPicPr>
          <p:cNvPr id="24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332" y="5204622"/>
            <a:ext cx="12090401" cy="279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1"/>
      <p:bldP build="whole" bldLvl="1" animBg="1" rev="0" advAuto="0" spid="242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QL基础语法"/>
          <p:cNvSpPr txBox="1"/>
          <p:nvPr>
            <p:ph type="title" idx="4294967295"/>
          </p:nvPr>
        </p:nvSpPr>
        <p:spPr>
          <a:xfrm>
            <a:off x="596900" y="952500"/>
            <a:ext cx="7260065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SQL基础语法</a:t>
            </a:r>
          </a:p>
        </p:txBody>
      </p:sp>
      <p:sp>
        <p:nvSpPr>
          <p:cNvPr id="245" name="修改表中的字段"/>
          <p:cNvSpPr txBox="1"/>
          <p:nvPr/>
        </p:nvSpPr>
        <p:spPr>
          <a:xfrm>
            <a:off x="843977" y="1958286"/>
            <a:ext cx="7260066" cy="632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b="1" cap="all" sz="2400">
                <a:solidFill>
                  <a:schemeClr val="accent2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修改表中的字段</a:t>
            </a:r>
          </a:p>
        </p:txBody>
      </p:sp>
      <p:sp>
        <p:nvSpPr>
          <p:cNvPr id="246" name="alter table 表名 add字段 类型 其他;"/>
          <p:cNvSpPr txBox="1"/>
          <p:nvPr/>
        </p:nvSpPr>
        <p:spPr>
          <a:xfrm>
            <a:off x="985316" y="2964072"/>
            <a:ext cx="4119373" cy="463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alter table 表名 add字段 类型 其他;</a:t>
            </a:r>
          </a:p>
        </p:txBody>
      </p:sp>
      <p:sp>
        <p:nvSpPr>
          <p:cNvPr id="247" name="栗子"/>
          <p:cNvSpPr txBox="1"/>
          <p:nvPr/>
        </p:nvSpPr>
        <p:spPr>
          <a:xfrm>
            <a:off x="843977" y="3999865"/>
            <a:ext cx="7260066" cy="632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b="1" cap="all" sz="2400">
                <a:solidFill>
                  <a:schemeClr val="accent2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栗子</a:t>
            </a:r>
          </a:p>
        </p:txBody>
      </p:sp>
      <p:pic>
        <p:nvPicPr>
          <p:cNvPr id="24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527" y="5204622"/>
            <a:ext cx="12014201" cy="297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7" grpId="1"/>
      <p:bldP build="whole" bldLvl="1" animBg="1" rev="0" advAuto="0" spid="248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QL基础语法"/>
          <p:cNvSpPr txBox="1"/>
          <p:nvPr>
            <p:ph type="title" idx="4294967295"/>
          </p:nvPr>
        </p:nvSpPr>
        <p:spPr>
          <a:xfrm>
            <a:off x="596900" y="952500"/>
            <a:ext cx="7260065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SQL基础语法</a:t>
            </a:r>
          </a:p>
        </p:txBody>
      </p:sp>
      <p:sp>
        <p:nvSpPr>
          <p:cNvPr id="251" name="创建数据库"/>
          <p:cNvSpPr txBox="1"/>
          <p:nvPr/>
        </p:nvSpPr>
        <p:spPr>
          <a:xfrm>
            <a:off x="843977" y="2144599"/>
            <a:ext cx="7260066" cy="632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b="1" cap="all" sz="2400">
                <a:solidFill>
                  <a:schemeClr val="accent2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创建数据库</a:t>
            </a:r>
          </a:p>
        </p:txBody>
      </p:sp>
      <p:sp>
        <p:nvSpPr>
          <p:cNvPr id="252" name="create database &lt;数据库名&gt;"/>
          <p:cNvSpPr txBox="1"/>
          <p:nvPr/>
        </p:nvSpPr>
        <p:spPr>
          <a:xfrm>
            <a:off x="992840" y="3025259"/>
            <a:ext cx="3391917" cy="463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create database &lt;数据库名&gt;</a:t>
            </a:r>
          </a:p>
        </p:txBody>
      </p:sp>
      <p:sp>
        <p:nvSpPr>
          <p:cNvPr id="253" name="show databases;"/>
          <p:cNvSpPr txBox="1"/>
          <p:nvPr/>
        </p:nvSpPr>
        <p:spPr>
          <a:xfrm>
            <a:off x="1064002" y="4499675"/>
            <a:ext cx="205435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show databases;</a:t>
            </a:r>
          </a:p>
        </p:txBody>
      </p:sp>
      <p:sp>
        <p:nvSpPr>
          <p:cNvPr id="254" name="drop database &lt;数据库名&gt;"/>
          <p:cNvSpPr txBox="1"/>
          <p:nvPr/>
        </p:nvSpPr>
        <p:spPr>
          <a:xfrm>
            <a:off x="1071072" y="5844138"/>
            <a:ext cx="3235453" cy="463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drop database &lt;数据库名&gt;</a:t>
            </a:r>
          </a:p>
        </p:txBody>
      </p:sp>
      <p:sp>
        <p:nvSpPr>
          <p:cNvPr id="255" name="use &lt;数据库名&gt;"/>
          <p:cNvSpPr txBox="1"/>
          <p:nvPr/>
        </p:nvSpPr>
        <p:spPr>
          <a:xfrm>
            <a:off x="1122041" y="7528688"/>
            <a:ext cx="1938275" cy="463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 &lt;数据库名&gt;</a:t>
            </a:r>
          </a:p>
        </p:txBody>
      </p:sp>
      <p:sp>
        <p:nvSpPr>
          <p:cNvPr id="256" name="显示现在所有的数据库"/>
          <p:cNvSpPr txBox="1"/>
          <p:nvPr/>
        </p:nvSpPr>
        <p:spPr>
          <a:xfrm>
            <a:off x="843977" y="3736954"/>
            <a:ext cx="7260066" cy="632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b="1" cap="all" sz="2400">
                <a:solidFill>
                  <a:schemeClr val="accent2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显示现在所有的数据库</a:t>
            </a:r>
          </a:p>
        </p:txBody>
      </p:sp>
      <p:sp>
        <p:nvSpPr>
          <p:cNvPr id="257" name="删除的数据库"/>
          <p:cNvSpPr txBox="1"/>
          <p:nvPr/>
        </p:nvSpPr>
        <p:spPr>
          <a:xfrm>
            <a:off x="843977" y="5077772"/>
            <a:ext cx="7260066" cy="632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b="1" cap="all" sz="2400">
                <a:solidFill>
                  <a:schemeClr val="accent2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删除的数据库</a:t>
            </a:r>
          </a:p>
        </p:txBody>
      </p:sp>
      <p:sp>
        <p:nvSpPr>
          <p:cNvPr id="258" name="连接数据库"/>
          <p:cNvSpPr txBox="1"/>
          <p:nvPr/>
        </p:nvSpPr>
        <p:spPr>
          <a:xfrm>
            <a:off x="843977" y="6666483"/>
            <a:ext cx="7260066" cy="63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b="1" cap="all" sz="2400">
                <a:solidFill>
                  <a:schemeClr val="accent2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连接数据库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QL基础语法"/>
          <p:cNvSpPr txBox="1"/>
          <p:nvPr>
            <p:ph type="title" idx="4294967295"/>
          </p:nvPr>
        </p:nvSpPr>
        <p:spPr>
          <a:xfrm>
            <a:off x="596900" y="952500"/>
            <a:ext cx="7260065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SQL基础语法</a:t>
            </a:r>
          </a:p>
        </p:txBody>
      </p:sp>
      <p:sp>
        <p:nvSpPr>
          <p:cNvPr id="261" name="数据库存储过程"/>
          <p:cNvSpPr txBox="1"/>
          <p:nvPr/>
        </p:nvSpPr>
        <p:spPr>
          <a:xfrm>
            <a:off x="843977" y="2144599"/>
            <a:ext cx="7260066" cy="632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b="1" cap="all" sz="2400">
                <a:solidFill>
                  <a:schemeClr val="accent2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数据库存储过程</a:t>
            </a:r>
          </a:p>
        </p:txBody>
      </p:sp>
      <p:pic>
        <p:nvPicPr>
          <p:cNvPr id="26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8921" y="3019554"/>
            <a:ext cx="7260065" cy="6151659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当存取数据时需要额外处理逻辑…"/>
          <p:cNvSpPr txBox="1"/>
          <p:nvPr/>
        </p:nvSpPr>
        <p:spPr>
          <a:xfrm>
            <a:off x="8620043" y="4956467"/>
            <a:ext cx="3733801" cy="868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30000"/>
              </a:lnSpc>
            </a:pPr>
            <a:r>
              <a:t>当存取数据时需要额外处理逻辑</a:t>
            </a:r>
          </a:p>
          <a:p>
            <a:pPr>
              <a:lnSpc>
                <a:spcPct val="30000"/>
              </a:lnSpc>
            </a:pPr>
            <a:r>
              <a:t>时适用，表现力更强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3" grpId="2"/>
      <p:bldP build="whole" bldLvl="1" animBg="1" rev="0" advAuto="0" spid="26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使用Python操作数据库"/>
          <p:cNvSpPr txBox="1"/>
          <p:nvPr>
            <p:ph type="title"/>
          </p:nvPr>
        </p:nvSpPr>
        <p:spPr>
          <a:xfrm>
            <a:off x="2427808" y="4225032"/>
            <a:ext cx="8149184" cy="1303536"/>
          </a:xfrm>
          <a:prstGeom prst="rect">
            <a:avLst/>
          </a:prstGeom>
        </p:spPr>
        <p:txBody>
          <a:bodyPr/>
          <a:lstStyle>
            <a:lvl1pPr algn="ctr" defTabSz="531622">
              <a:spcBef>
                <a:spcPts val="2500"/>
              </a:spcBef>
              <a:defRPr sz="5460"/>
            </a:lvl1pPr>
          </a:lstStyle>
          <a:p>
            <a:pPr/>
            <a:r>
              <a:t>使用Python操作数据库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spcBef>
                <a:spcPts val="1900"/>
              </a:spcBef>
              <a:defRPr sz="4260"/>
            </a:lvl1pPr>
          </a:lstStyle>
          <a:p>
            <a:pPr/>
            <a:r>
              <a:t>OUTLINE</a:t>
            </a:r>
          </a:p>
        </p:txBody>
      </p:sp>
      <p:sp>
        <p:nvSpPr>
          <p:cNvPr id="170" name="如何使用数据库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如何使用数据库</a:t>
            </a:r>
          </a:p>
          <a:p>
            <a:pPr/>
            <a:r>
              <a:t>如何使用Python操作数据库</a:t>
            </a:r>
          </a:p>
          <a:p>
            <a:pPr/>
            <a:r>
              <a:t>作业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使用Python操作数据库"/>
          <p:cNvSpPr txBox="1"/>
          <p:nvPr>
            <p:ph type="title" idx="4294967295"/>
          </p:nvPr>
        </p:nvSpPr>
        <p:spPr>
          <a:xfrm>
            <a:off x="596900" y="952500"/>
            <a:ext cx="7260065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使用Python操作数据库</a:t>
            </a:r>
          </a:p>
        </p:txBody>
      </p:sp>
      <p:sp>
        <p:nvSpPr>
          <p:cNvPr id="268" name="操作流程"/>
          <p:cNvSpPr txBox="1"/>
          <p:nvPr/>
        </p:nvSpPr>
        <p:spPr>
          <a:xfrm>
            <a:off x="843977" y="1958286"/>
            <a:ext cx="7260066" cy="632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b="1" cap="all" sz="2400">
                <a:solidFill>
                  <a:schemeClr val="accent2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操作流程</a:t>
            </a:r>
          </a:p>
        </p:txBody>
      </p:sp>
      <p:pic>
        <p:nvPicPr>
          <p:cNvPr id="26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3565" y="2079633"/>
            <a:ext cx="4895640" cy="75579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使用Python操作数据库"/>
          <p:cNvSpPr txBox="1"/>
          <p:nvPr>
            <p:ph type="title" idx="4294967295"/>
          </p:nvPr>
        </p:nvSpPr>
        <p:spPr>
          <a:xfrm>
            <a:off x="596900" y="952500"/>
            <a:ext cx="7260065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使用Python操作数据库</a:t>
            </a:r>
          </a:p>
        </p:txBody>
      </p:sp>
      <p:sp>
        <p:nvSpPr>
          <p:cNvPr id="272" name="安装mysql-connector-python"/>
          <p:cNvSpPr txBox="1"/>
          <p:nvPr/>
        </p:nvSpPr>
        <p:spPr>
          <a:xfrm>
            <a:off x="843977" y="1958286"/>
            <a:ext cx="7260066" cy="632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800"/>
              </a:spcBef>
              <a:defRPr b="1" cap="all" sz="2400">
                <a:solidFill>
                  <a:schemeClr val="accent2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安装</a:t>
            </a:r>
            <a:r>
              <a:rPr cap="none"/>
              <a:t>mysql-connector-python</a:t>
            </a:r>
          </a:p>
        </p:txBody>
      </p:sp>
      <p:pic>
        <p:nvPicPr>
          <p:cNvPr id="27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519" y="2798264"/>
            <a:ext cx="7004826" cy="22522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5733" y="2072214"/>
            <a:ext cx="9583781" cy="6943352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查询数据"/>
          <p:cNvSpPr txBox="1"/>
          <p:nvPr>
            <p:ph type="title" idx="4294967295"/>
          </p:nvPr>
        </p:nvSpPr>
        <p:spPr>
          <a:xfrm>
            <a:off x="596900" y="952500"/>
            <a:ext cx="7260065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查询数据</a:t>
            </a:r>
          </a:p>
        </p:txBody>
      </p:sp>
      <p:sp>
        <p:nvSpPr>
          <p:cNvPr id="277" name="连接数据库"/>
          <p:cNvSpPr txBox="1"/>
          <p:nvPr/>
        </p:nvSpPr>
        <p:spPr>
          <a:xfrm>
            <a:off x="3706291" y="3418626"/>
            <a:ext cx="282874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solidFill>
                  <a:schemeClr val="accent5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连接数据库</a:t>
            </a:r>
          </a:p>
        </p:txBody>
      </p:sp>
      <p:pic>
        <p:nvPicPr>
          <p:cNvPr id="278" name="矩形" descr="矩形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8759" y="4140199"/>
            <a:ext cx="3651266" cy="1346201"/>
          </a:xfrm>
          <a:prstGeom prst="rect">
            <a:avLst/>
          </a:prstGeom>
        </p:spPr>
      </p:pic>
      <p:sp>
        <p:nvSpPr>
          <p:cNvPr id="280" name="连接数据库需要的信息"/>
          <p:cNvSpPr txBox="1"/>
          <p:nvPr/>
        </p:nvSpPr>
        <p:spPr>
          <a:xfrm>
            <a:off x="5016181" y="4552949"/>
            <a:ext cx="423488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"/>
              </a:lnSpc>
              <a:spcBef>
                <a:spcPts val="2800"/>
              </a:spcBef>
              <a:defRPr sz="2400">
                <a:solidFill>
                  <a:schemeClr val="accent5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连接数据库需要的信息</a:t>
            </a:r>
          </a:p>
        </p:txBody>
      </p:sp>
      <p:sp>
        <p:nvSpPr>
          <p:cNvPr id="281" name="操作完成后，一定要关闭数据库连接"/>
          <p:cNvSpPr txBox="1"/>
          <p:nvPr/>
        </p:nvSpPr>
        <p:spPr>
          <a:xfrm>
            <a:off x="2490241" y="8221434"/>
            <a:ext cx="513458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solidFill>
                  <a:schemeClr val="accent5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操作完成后，一定要关闭数据库连接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1" grpId="4"/>
      <p:bldP build="whole" bldLvl="1" animBg="1" rev="0" advAuto="0" spid="278" grpId="2"/>
      <p:bldP build="whole" bldLvl="1" animBg="1" rev="0" advAuto="0" spid="280" grpId="3"/>
      <p:bldP build="whole" bldLvl="1" animBg="1" rev="0" advAuto="0" spid="27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8023" y="1809058"/>
            <a:ext cx="6054869" cy="7803473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插入数据"/>
          <p:cNvSpPr txBox="1"/>
          <p:nvPr>
            <p:ph type="title" idx="4294967295"/>
          </p:nvPr>
        </p:nvSpPr>
        <p:spPr>
          <a:xfrm>
            <a:off x="596900" y="952500"/>
            <a:ext cx="7260065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插入数据</a:t>
            </a:r>
          </a:p>
        </p:txBody>
      </p:sp>
      <p:sp>
        <p:nvSpPr>
          <p:cNvPr id="285" name="提交一个事务"/>
          <p:cNvSpPr txBox="1"/>
          <p:nvPr/>
        </p:nvSpPr>
        <p:spPr>
          <a:xfrm>
            <a:off x="2613589" y="7099581"/>
            <a:ext cx="282874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solidFill>
                  <a:schemeClr val="accent5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提交一个事务</a:t>
            </a:r>
          </a:p>
        </p:txBody>
      </p:sp>
      <p:pic>
        <p:nvPicPr>
          <p:cNvPr id="286" name="矩形" descr="矩形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0818" y="5546041"/>
            <a:ext cx="4234881" cy="1105131"/>
          </a:xfrm>
          <a:prstGeom prst="rect">
            <a:avLst/>
          </a:prstGeom>
        </p:spPr>
      </p:pic>
      <p:sp>
        <p:nvSpPr>
          <p:cNvPr id="288" name="try…catch语法的用处？"/>
          <p:cNvSpPr txBox="1"/>
          <p:nvPr/>
        </p:nvSpPr>
        <p:spPr>
          <a:xfrm>
            <a:off x="7503312" y="7099581"/>
            <a:ext cx="423488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"/>
              </a:lnSpc>
              <a:spcBef>
                <a:spcPts val="2800"/>
              </a:spcBef>
              <a:defRPr sz="2400">
                <a:solidFill>
                  <a:schemeClr val="accent2">
                    <a:hueOff val="174531"/>
                    <a:satOff val="41281"/>
                    <a:lumOff val="-14509"/>
                  </a:schemeClr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try…catch语法的用处？</a:t>
            </a:r>
          </a:p>
        </p:txBody>
      </p:sp>
      <p:sp>
        <p:nvSpPr>
          <p:cNvPr id="289" name="拼接插入数据的sql语句"/>
          <p:cNvSpPr txBox="1"/>
          <p:nvPr/>
        </p:nvSpPr>
        <p:spPr>
          <a:xfrm>
            <a:off x="5192923" y="5838256"/>
            <a:ext cx="513458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solidFill>
                  <a:schemeClr val="accent4">
                    <a:hueOff val="-1395324"/>
                    <a:satOff val="-3373"/>
                    <a:lumOff val="-9849"/>
                  </a:schemeClr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拼接插入数据的sql语句</a:t>
            </a:r>
          </a:p>
        </p:txBody>
      </p:sp>
      <p:sp>
        <p:nvSpPr>
          <p:cNvPr id="290" name="线条"/>
          <p:cNvSpPr/>
          <p:nvPr/>
        </p:nvSpPr>
        <p:spPr>
          <a:xfrm>
            <a:off x="1273360" y="7557624"/>
            <a:ext cx="1134907" cy="1"/>
          </a:xfrm>
          <a:prstGeom prst="line">
            <a:avLst/>
          </a:prstGeom>
          <a:ln w="25400">
            <a:solidFill>
              <a:schemeClr val="accent5">
                <a:hueOff val="-180946"/>
                <a:satOff val="-2351"/>
                <a:lumOff val="-871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91" name="线条"/>
          <p:cNvSpPr/>
          <p:nvPr/>
        </p:nvSpPr>
        <p:spPr>
          <a:xfrm>
            <a:off x="1273360" y="8861866"/>
            <a:ext cx="1134907" cy="1"/>
          </a:xfrm>
          <a:prstGeom prst="line">
            <a:avLst/>
          </a:prstGeom>
          <a:ln w="25400">
            <a:solidFill>
              <a:schemeClr val="accent5">
                <a:hueOff val="-180946"/>
                <a:satOff val="-2351"/>
                <a:lumOff val="-871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92" name="如果这个事务执行失败，回滚到提交之前的状态"/>
          <p:cNvSpPr txBox="1"/>
          <p:nvPr/>
        </p:nvSpPr>
        <p:spPr>
          <a:xfrm>
            <a:off x="2812560" y="8385616"/>
            <a:ext cx="4085718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solidFill>
                  <a:schemeClr val="accent5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如果这个事务执行失败，回滚到提交之前的状态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5" grpId="5"/>
      <p:bldP build="whole" bldLvl="1" animBg="1" rev="0" advAuto="0" spid="290" grpId="4"/>
      <p:bldP build="whole" bldLvl="1" animBg="1" rev="0" advAuto="0" spid="289" grpId="2"/>
      <p:bldP build="whole" bldLvl="1" animBg="1" rev="0" advAuto="0" spid="288" grpId="3"/>
      <p:bldP build="whole" bldLvl="1" animBg="1" rev="0" advAuto="0" spid="292" grpId="7"/>
      <p:bldP build="whole" bldLvl="1" animBg="1" rev="0" advAuto="0" spid="286" grpId="1"/>
      <p:bldP build="whole" bldLvl="1" animBg="1" rev="0" advAuto="0" spid="291" grpId="6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什么是事务"/>
          <p:cNvSpPr txBox="1"/>
          <p:nvPr>
            <p:ph type="title" idx="4294967295"/>
          </p:nvPr>
        </p:nvSpPr>
        <p:spPr>
          <a:xfrm>
            <a:off x="596900" y="952500"/>
            <a:ext cx="7260065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什么是事务</a:t>
            </a:r>
          </a:p>
        </p:txBody>
      </p:sp>
      <p:sp>
        <p:nvSpPr>
          <p:cNvPr id="295" name="事务就是数据库处理的任务，它必须具备以下4个特性："/>
          <p:cNvSpPr txBox="1"/>
          <p:nvPr/>
        </p:nvSpPr>
        <p:spPr>
          <a:xfrm>
            <a:off x="759170" y="1987615"/>
            <a:ext cx="789394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事务就是数据库处理的任务，它必须具备以下4个特性：</a:t>
            </a:r>
          </a:p>
        </p:txBody>
      </p:sp>
      <p:sp>
        <p:nvSpPr>
          <p:cNvPr id="296" name="原子性：一个事务是一个不可分割的工作单位，事务中包括的诸操作要么都做，要么都不做…"/>
          <p:cNvSpPr txBox="1"/>
          <p:nvPr/>
        </p:nvSpPr>
        <p:spPr>
          <a:xfrm>
            <a:off x="1123950" y="2921000"/>
            <a:ext cx="7893943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>
              <a:lnSpc>
                <a:spcPts val="2700"/>
              </a:lnSpc>
              <a:spcBef>
                <a:spcPts val="2800"/>
              </a:spcBef>
              <a:buSzPct val="100000"/>
              <a:buChar char="•"/>
              <a:defRPr sz="22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原子性：</a:t>
            </a:r>
            <a:r>
              <a:rPr>
                <a:latin typeface="+mn-lt"/>
                <a:ea typeface="+mn-ea"/>
                <a:cs typeface="+mn-cs"/>
                <a:sym typeface="Baskerville"/>
              </a:rPr>
              <a:t>一个事务是一个不可分割的工作单位，事务中包括的诸操作要么都做，要么都不做</a:t>
            </a:r>
            <a:endParaRPr>
              <a:latin typeface="+mn-lt"/>
              <a:ea typeface="+mn-ea"/>
              <a:cs typeface="+mn-cs"/>
              <a:sym typeface="Baskerville"/>
            </a:endParaRPr>
          </a:p>
          <a:p>
            <a:pPr marL="228600" indent="-228600">
              <a:lnSpc>
                <a:spcPts val="2700"/>
              </a:lnSpc>
              <a:spcBef>
                <a:spcPts val="2800"/>
              </a:spcBef>
              <a:buSzPct val="100000"/>
              <a:buChar char="•"/>
              <a:defRPr sz="22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一致性：</a:t>
            </a:r>
            <a:r>
              <a:rPr>
                <a:latin typeface="+mn-lt"/>
                <a:ea typeface="+mn-ea"/>
                <a:cs typeface="+mn-cs"/>
                <a:sym typeface="Baskerville"/>
              </a:rPr>
              <a:t>事务必须是使数据库从一个一致性状态变到另一个一致性状态</a:t>
            </a:r>
            <a:endParaRPr>
              <a:latin typeface="+mn-lt"/>
              <a:ea typeface="+mn-ea"/>
              <a:cs typeface="+mn-cs"/>
              <a:sym typeface="Baskerville"/>
            </a:endParaRPr>
          </a:p>
          <a:p>
            <a:pPr marL="228600" indent="-228600">
              <a:lnSpc>
                <a:spcPts val="2700"/>
              </a:lnSpc>
              <a:spcBef>
                <a:spcPts val="2800"/>
              </a:spcBef>
              <a:buSzPct val="100000"/>
              <a:buChar char="•"/>
              <a:defRPr sz="22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隔离性：</a:t>
            </a:r>
            <a:r>
              <a:rPr>
                <a:latin typeface="+mn-lt"/>
                <a:ea typeface="+mn-ea"/>
                <a:cs typeface="+mn-cs"/>
                <a:sym typeface="Baskerville"/>
              </a:rPr>
              <a:t>一个事务的执行不能被其他事务干扰</a:t>
            </a:r>
            <a:endParaRPr>
              <a:latin typeface="+mn-lt"/>
              <a:ea typeface="+mn-ea"/>
              <a:cs typeface="+mn-cs"/>
              <a:sym typeface="Baskerville"/>
            </a:endParaRPr>
          </a:p>
          <a:p>
            <a:pPr marL="228600" indent="-228600">
              <a:lnSpc>
                <a:spcPts val="2700"/>
              </a:lnSpc>
              <a:spcBef>
                <a:spcPts val="2800"/>
              </a:spcBef>
              <a:buSzPct val="100000"/>
              <a:buChar char="•"/>
              <a:defRPr sz="22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持久性：</a:t>
            </a:r>
            <a:r>
              <a:rPr>
                <a:latin typeface="+mn-lt"/>
                <a:ea typeface="+mn-ea"/>
                <a:cs typeface="+mn-cs"/>
                <a:sym typeface="Baskerville"/>
              </a:rPr>
              <a:t>指一个事务一旦提交，它对数据库中数据的改变就应该是永久性的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5" grpId="1"/>
      <p:bldP build="p" bldLvl="5" animBg="1" rev="0" advAuto="0" spid="296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4340" y="2016631"/>
            <a:ext cx="7404555" cy="7404554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更新数据"/>
          <p:cNvSpPr txBox="1"/>
          <p:nvPr>
            <p:ph type="title" idx="4294967295"/>
          </p:nvPr>
        </p:nvSpPr>
        <p:spPr>
          <a:xfrm>
            <a:off x="596900" y="952500"/>
            <a:ext cx="7260065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更新数据</a:t>
            </a:r>
          </a:p>
        </p:txBody>
      </p:sp>
      <p:sp>
        <p:nvSpPr>
          <p:cNvPr id="300" name="线条"/>
          <p:cNvSpPr/>
          <p:nvPr/>
        </p:nvSpPr>
        <p:spPr>
          <a:xfrm>
            <a:off x="1111173" y="6634233"/>
            <a:ext cx="6490889" cy="1"/>
          </a:xfrm>
          <a:prstGeom prst="line">
            <a:avLst/>
          </a:prstGeom>
          <a:ln w="25400">
            <a:solidFill>
              <a:schemeClr val="accent5">
                <a:hueOff val="-180946"/>
                <a:satOff val="-2351"/>
                <a:lumOff val="-871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154" y="1901113"/>
            <a:ext cx="6490889" cy="7430826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删除数据"/>
          <p:cNvSpPr txBox="1"/>
          <p:nvPr>
            <p:ph type="title" idx="4294967295"/>
          </p:nvPr>
        </p:nvSpPr>
        <p:spPr>
          <a:xfrm>
            <a:off x="596900" y="952500"/>
            <a:ext cx="7260065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删除数据</a:t>
            </a:r>
          </a:p>
        </p:txBody>
      </p:sp>
      <p:sp>
        <p:nvSpPr>
          <p:cNvPr id="304" name="线条"/>
          <p:cNvSpPr/>
          <p:nvPr/>
        </p:nvSpPr>
        <p:spPr>
          <a:xfrm>
            <a:off x="1177497" y="6675156"/>
            <a:ext cx="5462203" cy="1"/>
          </a:xfrm>
          <a:prstGeom prst="line">
            <a:avLst/>
          </a:prstGeom>
          <a:ln w="25400">
            <a:solidFill>
              <a:schemeClr val="accent5">
                <a:hueOff val="-180946"/>
                <a:satOff val="-2351"/>
                <a:lumOff val="-871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154" y="1901113"/>
            <a:ext cx="6490889" cy="7430826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删除数据"/>
          <p:cNvSpPr txBox="1"/>
          <p:nvPr>
            <p:ph type="title" idx="4294967295"/>
          </p:nvPr>
        </p:nvSpPr>
        <p:spPr>
          <a:xfrm>
            <a:off x="596900" y="952500"/>
            <a:ext cx="7260065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删除数据</a:t>
            </a:r>
          </a:p>
        </p:txBody>
      </p:sp>
      <p:sp>
        <p:nvSpPr>
          <p:cNvPr id="308" name="线条"/>
          <p:cNvSpPr/>
          <p:nvPr/>
        </p:nvSpPr>
        <p:spPr>
          <a:xfrm>
            <a:off x="1177497" y="6675156"/>
            <a:ext cx="5462203" cy="1"/>
          </a:xfrm>
          <a:prstGeom prst="line">
            <a:avLst/>
          </a:prstGeom>
          <a:ln w="25400">
            <a:solidFill>
              <a:schemeClr val="accent5">
                <a:hueOff val="-180946"/>
                <a:satOff val="-2351"/>
                <a:lumOff val="-871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批量导入数据"/>
          <p:cNvSpPr txBox="1"/>
          <p:nvPr>
            <p:ph type="title" idx="4294967295"/>
          </p:nvPr>
        </p:nvSpPr>
        <p:spPr>
          <a:xfrm>
            <a:off x="596900" y="952500"/>
            <a:ext cx="7260065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批量导入数据</a:t>
            </a:r>
          </a:p>
        </p:txBody>
      </p:sp>
      <p:sp>
        <p:nvSpPr>
          <p:cNvPr id="311" name="批量导入数据最关键的一个指标："/>
          <p:cNvSpPr txBox="1"/>
          <p:nvPr/>
        </p:nvSpPr>
        <p:spPr>
          <a:xfrm>
            <a:off x="759170" y="1987615"/>
            <a:ext cx="789394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批量导入数据最关键的一个指标：</a:t>
            </a:r>
          </a:p>
        </p:txBody>
      </p:sp>
      <p:sp>
        <p:nvSpPr>
          <p:cNvPr id="312" name="快！"/>
          <p:cNvSpPr txBox="1"/>
          <p:nvPr/>
        </p:nvSpPr>
        <p:spPr>
          <a:xfrm>
            <a:off x="5448919" y="1987615"/>
            <a:ext cx="282874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solidFill>
                  <a:schemeClr val="accent5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快！</a:t>
            </a:r>
          </a:p>
        </p:txBody>
      </p:sp>
      <p:sp>
        <p:nvSpPr>
          <p:cNvPr id="313" name="导入数据的步骤：…"/>
          <p:cNvSpPr txBox="1"/>
          <p:nvPr/>
        </p:nvSpPr>
        <p:spPr>
          <a:xfrm>
            <a:off x="919332" y="3028487"/>
            <a:ext cx="7893944" cy="3003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ts val="2900"/>
              </a:lnSpc>
              <a:spcBef>
                <a:spcPts val="2800"/>
              </a:spcBef>
              <a:defRPr sz="2400">
                <a:solidFill>
                  <a:schemeClr val="accent1">
                    <a:hueOff val="104794"/>
                    <a:lumOff val="-8431"/>
                  </a:schemeClr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导入数据的步骤：</a:t>
            </a:r>
          </a:p>
          <a:p>
            <a:pPr marL="466164" indent="-466164">
              <a:lnSpc>
                <a:spcPct val="50000"/>
              </a:lnSpc>
              <a:spcBef>
                <a:spcPts val="2800"/>
              </a:spcBef>
              <a:buSzPct val="100000"/>
              <a:buAutoNum type="arabicPeriod" startAt="1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从csv文件里读取数据</a:t>
            </a:r>
          </a:p>
          <a:p>
            <a:pPr marL="466164" indent="-466164">
              <a:lnSpc>
                <a:spcPct val="50000"/>
              </a:lnSpc>
              <a:spcBef>
                <a:spcPts val="2800"/>
              </a:spcBef>
              <a:buSzPct val="100000"/>
              <a:buAutoNum type="arabicPeriod" startAt="1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把数据按格式拼成SQL的insert语句</a:t>
            </a:r>
          </a:p>
          <a:p>
            <a:pPr marL="466164" indent="-466164">
              <a:lnSpc>
                <a:spcPct val="50000"/>
              </a:lnSpc>
              <a:spcBef>
                <a:spcPts val="2800"/>
              </a:spcBef>
              <a:buSzPct val="100000"/>
              <a:buAutoNum type="arabicPeriod" startAt="1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执行SQL</a:t>
            </a:r>
          </a:p>
          <a:p>
            <a:pPr marL="466164" indent="-466164">
              <a:lnSpc>
                <a:spcPct val="50000"/>
              </a:lnSpc>
              <a:spcBef>
                <a:spcPts val="2800"/>
              </a:spcBef>
              <a:buSzPct val="100000"/>
              <a:buAutoNum type="arabicPeriod" startAt="1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返回步骤1，直到读完文件里的数据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3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Class="entr" nodeType="withEffect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2" grpId="2"/>
      <p:bldP build="whole" bldLvl="1" animBg="1" rev="0" advAuto="0" spid="311" grpId="1"/>
      <p:bldP build="p" bldLvl="5" animBg="1" rev="0" advAuto="0" spid="313" grpId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批量导入数据"/>
          <p:cNvSpPr txBox="1"/>
          <p:nvPr>
            <p:ph type="title" idx="4294967295"/>
          </p:nvPr>
        </p:nvSpPr>
        <p:spPr>
          <a:xfrm>
            <a:off x="596900" y="952500"/>
            <a:ext cx="7260065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批量导入数据</a:t>
            </a:r>
          </a:p>
        </p:txBody>
      </p:sp>
      <p:sp>
        <p:nvSpPr>
          <p:cNvPr id="316" name="从csv文件里读取数据"/>
          <p:cNvSpPr txBox="1"/>
          <p:nvPr/>
        </p:nvSpPr>
        <p:spPr>
          <a:xfrm>
            <a:off x="759170" y="1987615"/>
            <a:ext cx="789394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从csv文件里读取数据</a:t>
            </a:r>
          </a:p>
        </p:txBody>
      </p:sp>
      <p:pic>
        <p:nvPicPr>
          <p:cNvPr id="31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5339" y="2597150"/>
            <a:ext cx="7013233" cy="6916898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总共需要录入的条数"/>
          <p:cNvSpPr txBox="1"/>
          <p:nvPr/>
        </p:nvSpPr>
        <p:spPr>
          <a:xfrm>
            <a:off x="5797117" y="2728273"/>
            <a:ext cx="24721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500"/>
              </a:lnSpc>
              <a:spcBef>
                <a:spcPts val="2800"/>
              </a:spcBef>
              <a:defRPr>
                <a:solidFill>
                  <a:schemeClr val="accent5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总共需要录入的条数</a:t>
            </a:r>
          </a:p>
        </p:txBody>
      </p:sp>
      <p:sp>
        <p:nvSpPr>
          <p:cNvPr id="319" name="csv文件的路径"/>
          <p:cNvSpPr txBox="1"/>
          <p:nvPr/>
        </p:nvSpPr>
        <p:spPr>
          <a:xfrm>
            <a:off x="3241978" y="2728273"/>
            <a:ext cx="19699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500"/>
              </a:lnSpc>
              <a:spcBef>
                <a:spcPts val="2800"/>
              </a:spcBef>
              <a:defRPr>
                <a:solidFill>
                  <a:schemeClr val="accent5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csv文件的路径</a:t>
            </a:r>
          </a:p>
        </p:txBody>
      </p:sp>
      <p:sp>
        <p:nvSpPr>
          <p:cNvPr id="320" name="线条"/>
          <p:cNvSpPr/>
          <p:nvPr/>
        </p:nvSpPr>
        <p:spPr>
          <a:xfrm flipH="1" flipV="1">
            <a:off x="4335354" y="3223551"/>
            <a:ext cx="734580" cy="446602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21" name="线条"/>
          <p:cNvSpPr/>
          <p:nvPr/>
        </p:nvSpPr>
        <p:spPr>
          <a:xfrm flipV="1">
            <a:off x="5959653" y="3191880"/>
            <a:ext cx="792936" cy="51011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22" name="按行读取文件的数据，读到的每行数据都传给fn一次"/>
          <p:cNvSpPr txBox="1"/>
          <p:nvPr/>
        </p:nvSpPr>
        <p:spPr>
          <a:xfrm>
            <a:off x="7399816" y="7714699"/>
            <a:ext cx="341989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500"/>
              </a:lnSpc>
              <a:spcBef>
                <a:spcPts val="2800"/>
              </a:spcBef>
              <a:defRPr>
                <a:solidFill>
                  <a:schemeClr val="accent5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按行读取文件的数据，读到的每行数据都传给fn一次</a:t>
            </a:r>
          </a:p>
        </p:txBody>
      </p:sp>
      <p:pic>
        <p:nvPicPr>
          <p:cNvPr id="323" name="矩形" descr="矩形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6589" y="7868279"/>
            <a:ext cx="4254053" cy="8255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2" grpId="2"/>
      <p:bldP build="whole" bldLvl="1" animBg="1" rev="0" advAuto="0" spid="3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如何使用数据库"/>
          <p:cNvSpPr txBox="1"/>
          <p:nvPr>
            <p:ph type="title"/>
          </p:nvPr>
        </p:nvSpPr>
        <p:spPr>
          <a:xfrm>
            <a:off x="2427808" y="4225032"/>
            <a:ext cx="8149184" cy="1303536"/>
          </a:xfrm>
          <a:prstGeom prst="rect">
            <a:avLst/>
          </a:prstGeom>
        </p:spPr>
        <p:txBody>
          <a:bodyPr/>
          <a:lstStyle>
            <a:lvl1pPr algn="ctr">
              <a:spcBef>
                <a:spcPts val="2800"/>
              </a:spcBef>
              <a:defRPr sz="6000"/>
            </a:lvl1pPr>
          </a:lstStyle>
          <a:p>
            <a:pPr/>
            <a:r>
              <a:t>如何使用数据库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批量导入数据"/>
          <p:cNvSpPr txBox="1"/>
          <p:nvPr>
            <p:ph type="title" idx="4294967295"/>
          </p:nvPr>
        </p:nvSpPr>
        <p:spPr>
          <a:xfrm>
            <a:off x="596900" y="952500"/>
            <a:ext cx="7260065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批量导入数据</a:t>
            </a:r>
          </a:p>
        </p:txBody>
      </p:sp>
      <p:sp>
        <p:nvSpPr>
          <p:cNvPr id="327" name="把csv里的每行数据插入数据库"/>
          <p:cNvSpPr txBox="1"/>
          <p:nvPr/>
        </p:nvSpPr>
        <p:spPr>
          <a:xfrm>
            <a:off x="759170" y="1987615"/>
            <a:ext cx="789394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把csv里的每行数据插入数据库</a:t>
            </a:r>
          </a:p>
        </p:txBody>
      </p:sp>
      <p:pic>
        <p:nvPicPr>
          <p:cNvPr id="32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9473" y="2910663"/>
            <a:ext cx="9072957" cy="6560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批量导入数据"/>
          <p:cNvSpPr txBox="1"/>
          <p:nvPr>
            <p:ph type="title" idx="4294967295"/>
          </p:nvPr>
        </p:nvSpPr>
        <p:spPr>
          <a:xfrm>
            <a:off x="596900" y="952500"/>
            <a:ext cx="7260065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批量导入数据</a:t>
            </a:r>
          </a:p>
        </p:txBody>
      </p:sp>
      <p:sp>
        <p:nvSpPr>
          <p:cNvPr id="331" name="插入1000条数据，耗时51s，很慢！"/>
          <p:cNvSpPr txBox="1"/>
          <p:nvPr/>
        </p:nvSpPr>
        <p:spPr>
          <a:xfrm>
            <a:off x="759170" y="1987615"/>
            <a:ext cx="789394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插入</a:t>
            </a:r>
            <a:r>
              <a:rPr>
                <a:solidFill>
                  <a:schemeClr val="accent5">
                    <a:hueOff val="-180946"/>
                    <a:satOff val="-2351"/>
                    <a:lumOff val="-8716"/>
                  </a:schemeClr>
                </a:solidFill>
              </a:rPr>
              <a:t>1000</a:t>
            </a:r>
            <a:r>
              <a:t>条数据，耗时51s，很慢！</a:t>
            </a:r>
          </a:p>
        </p:txBody>
      </p:sp>
      <p:sp>
        <p:nvSpPr>
          <p:cNvPr id="332" name="分析原因：…"/>
          <p:cNvSpPr txBox="1"/>
          <p:nvPr/>
        </p:nvSpPr>
        <p:spPr>
          <a:xfrm>
            <a:off x="759170" y="3050712"/>
            <a:ext cx="8414493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ts val="2900"/>
              </a:lnSpc>
              <a:spcBef>
                <a:spcPts val="2800"/>
              </a:spcBef>
              <a:defRPr sz="2400">
                <a:solidFill>
                  <a:schemeClr val="accent1">
                    <a:hueOff val="104794"/>
                    <a:lumOff val="-8431"/>
                  </a:schemeClr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分析原因：</a:t>
            </a:r>
          </a:p>
          <a:p>
            <a:pPr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每个事务都只插入一条数据， 1000条数据就是1000个事务，数据库处理起来很慢</a:t>
            </a:r>
          </a:p>
        </p:txBody>
      </p:sp>
      <p:sp>
        <p:nvSpPr>
          <p:cNvPr id="333" name="解决方法：…"/>
          <p:cNvSpPr txBox="1"/>
          <p:nvPr/>
        </p:nvSpPr>
        <p:spPr>
          <a:xfrm>
            <a:off x="759170" y="5449640"/>
            <a:ext cx="8414493" cy="130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ts val="2900"/>
              </a:lnSpc>
              <a:spcBef>
                <a:spcPts val="2800"/>
              </a:spcBef>
              <a:defRPr sz="2400">
                <a:solidFill>
                  <a:schemeClr val="accent1">
                    <a:hueOff val="104794"/>
                    <a:lumOff val="-8431"/>
                  </a:schemeClr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解决方法：</a:t>
            </a:r>
          </a:p>
          <a:p>
            <a:pPr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合并插入的过程，比如将1000条数据合成一个事务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2" grpId="1"/>
      <p:bldP build="whole" bldLvl="1" animBg="1" rev="0" advAuto="0" spid="333" grpId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批量导入数据"/>
          <p:cNvSpPr txBox="1"/>
          <p:nvPr>
            <p:ph type="title" idx="4294967295"/>
          </p:nvPr>
        </p:nvSpPr>
        <p:spPr>
          <a:xfrm>
            <a:off x="596900" y="952500"/>
            <a:ext cx="7260065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批量导入数据</a:t>
            </a:r>
          </a:p>
        </p:txBody>
      </p:sp>
      <p:sp>
        <p:nvSpPr>
          <p:cNvPr id="336" name="优化后的插入方法"/>
          <p:cNvSpPr txBox="1"/>
          <p:nvPr/>
        </p:nvSpPr>
        <p:spPr>
          <a:xfrm>
            <a:off x="759170" y="1987615"/>
            <a:ext cx="789394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优化后的插入方法</a:t>
            </a:r>
          </a:p>
        </p:txBody>
      </p:sp>
      <p:pic>
        <p:nvPicPr>
          <p:cNvPr id="33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9216" y="321042"/>
            <a:ext cx="6788080" cy="9111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矩形" descr="矩形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55815" y="3618968"/>
            <a:ext cx="5243919" cy="2357246"/>
          </a:xfrm>
          <a:prstGeom prst="rect">
            <a:avLst/>
          </a:prstGeom>
        </p:spPr>
      </p:pic>
      <p:sp>
        <p:nvSpPr>
          <p:cNvPr id="340" name="以10000行为单位把csv文件的总行数分成几块，每块的数据拼成一个SQL语句，执行插入操作"/>
          <p:cNvSpPr txBox="1"/>
          <p:nvPr/>
        </p:nvSpPr>
        <p:spPr>
          <a:xfrm>
            <a:off x="2516986" y="3764930"/>
            <a:ext cx="3419892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500"/>
              </a:lnSpc>
              <a:spcBef>
                <a:spcPts val="2800"/>
              </a:spcBef>
              <a:defRPr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以10000行为单位把csv文件的总行数分成几块，每块的数据拼成一个SQL语句，执行插入操作</a:t>
            </a:r>
          </a:p>
        </p:txBody>
      </p:sp>
      <p:sp>
        <p:nvSpPr>
          <p:cNvPr id="341" name="优化后，插入1000条数据耗时0.153s"/>
          <p:cNvSpPr txBox="1"/>
          <p:nvPr/>
        </p:nvSpPr>
        <p:spPr>
          <a:xfrm>
            <a:off x="687443" y="6983695"/>
            <a:ext cx="3419892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ts val="2500"/>
              </a:lnSpc>
              <a:spcBef>
                <a:spcPts val="2800"/>
              </a:spcBef>
              <a:defRPr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优化后，插入1000条数据耗时</a:t>
            </a:r>
            <a:r>
              <a:rPr>
                <a:solidFill>
                  <a:schemeClr val="accent5">
                    <a:hueOff val="-180946"/>
                    <a:satOff val="-2351"/>
                    <a:lumOff val="-8716"/>
                  </a:schemeClr>
                </a:solidFill>
              </a:rPr>
              <a:t>0.153s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0" grpId="2"/>
      <p:bldP build="whole" bldLvl="1" animBg="1" rev="0" advAuto="0" spid="341" grpId="3"/>
      <p:bldP build="whole" bldLvl="1" animBg="1" rev="0" advAuto="0" spid="33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orm框架"/>
          <p:cNvSpPr txBox="1"/>
          <p:nvPr>
            <p:ph type="title" idx="4294967295"/>
          </p:nvPr>
        </p:nvSpPr>
        <p:spPr>
          <a:xfrm>
            <a:off x="596900" y="952500"/>
            <a:ext cx="7260065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orm框架</a:t>
            </a:r>
          </a:p>
        </p:txBody>
      </p:sp>
      <p:sp>
        <p:nvSpPr>
          <p:cNvPr id="344" name="什么是orm框架"/>
          <p:cNvSpPr txBox="1"/>
          <p:nvPr/>
        </p:nvSpPr>
        <p:spPr>
          <a:xfrm>
            <a:off x="843977" y="1958286"/>
            <a:ext cx="7260066" cy="632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b="1" cap="all" sz="2400">
                <a:solidFill>
                  <a:schemeClr val="accent2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什么是orm框架</a:t>
            </a:r>
          </a:p>
        </p:txBody>
      </p:sp>
      <p:pic>
        <p:nvPicPr>
          <p:cNvPr id="34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2666" y="3632384"/>
            <a:ext cx="4605803" cy="34117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5241" y="3668902"/>
            <a:ext cx="6075519" cy="3338670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普通的插入操作"/>
          <p:cNvSpPr txBox="1"/>
          <p:nvPr/>
        </p:nvSpPr>
        <p:spPr>
          <a:xfrm>
            <a:off x="621119" y="2964072"/>
            <a:ext cx="341989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500"/>
              </a:lnSpc>
              <a:spcBef>
                <a:spcPts val="2800"/>
              </a:spcBef>
              <a:defRPr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普通的插入操作</a:t>
            </a:r>
          </a:p>
        </p:txBody>
      </p:sp>
      <p:sp>
        <p:nvSpPr>
          <p:cNvPr id="348" name="使用orm的插入操作"/>
          <p:cNvSpPr txBox="1"/>
          <p:nvPr/>
        </p:nvSpPr>
        <p:spPr>
          <a:xfrm>
            <a:off x="7645764" y="2964072"/>
            <a:ext cx="34198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500"/>
              </a:lnSpc>
              <a:spcBef>
                <a:spcPts val="2800"/>
              </a:spcBef>
              <a:defRPr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使用orm的插入操作</a:t>
            </a:r>
          </a:p>
        </p:txBody>
      </p:sp>
      <p:sp>
        <p:nvSpPr>
          <p:cNvPr id="349" name="使用orm的好处：…"/>
          <p:cNvSpPr txBox="1"/>
          <p:nvPr/>
        </p:nvSpPr>
        <p:spPr>
          <a:xfrm>
            <a:off x="842075" y="7408235"/>
            <a:ext cx="8414492" cy="178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ts val="2900"/>
              </a:lnSpc>
              <a:spcBef>
                <a:spcPts val="2800"/>
              </a:spcBef>
              <a:defRPr sz="2400">
                <a:solidFill>
                  <a:schemeClr val="accent1">
                    <a:hueOff val="104794"/>
                    <a:lumOff val="-8431"/>
                  </a:schemeClr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使用orm的好处：</a:t>
            </a:r>
          </a:p>
          <a:p>
            <a:pPr marL="466164" indent="-466164">
              <a:lnSpc>
                <a:spcPct val="30000"/>
              </a:lnSpc>
              <a:spcBef>
                <a:spcPts val="2800"/>
              </a:spcBef>
              <a:buSzPct val="100000"/>
              <a:buAutoNum type="arabicPeriod" startAt="1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以对象的形式执行数据库操作，更直观更简单</a:t>
            </a:r>
          </a:p>
          <a:p>
            <a:pPr marL="466164" indent="-466164">
              <a:lnSpc>
                <a:spcPct val="30000"/>
              </a:lnSpc>
              <a:spcBef>
                <a:spcPts val="2800"/>
              </a:spcBef>
              <a:buSzPct val="100000"/>
              <a:buAutoNum type="arabicPeriod" startAt="1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orm框架帮我们做了很多额外的工作，比如异常处理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9" grpId="5"/>
      <p:bldP build="whole" bldLvl="1" animBg="1" rev="0" advAuto="0" spid="345" grpId="4"/>
      <p:bldP build="whole" bldLvl="1" animBg="1" rev="0" advAuto="0" spid="346" grpId="2"/>
      <p:bldP build="whole" bldLvl="1" animBg="1" rev="0" advAuto="0" spid="348" grpId="3"/>
      <p:bldP build="whole" bldLvl="1" animBg="1" rev="0" advAuto="0" spid="347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orm框架"/>
          <p:cNvSpPr txBox="1"/>
          <p:nvPr>
            <p:ph type="title" idx="4294967295"/>
          </p:nvPr>
        </p:nvSpPr>
        <p:spPr>
          <a:xfrm>
            <a:off x="596900" y="952500"/>
            <a:ext cx="7260065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orm框架</a:t>
            </a:r>
          </a:p>
        </p:txBody>
      </p:sp>
      <p:sp>
        <p:nvSpPr>
          <p:cNvPr id="352" name="完整的插入操作"/>
          <p:cNvSpPr txBox="1"/>
          <p:nvPr/>
        </p:nvSpPr>
        <p:spPr>
          <a:xfrm>
            <a:off x="843977" y="1958286"/>
            <a:ext cx="7260066" cy="632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b="1" cap="all" sz="2400">
                <a:solidFill>
                  <a:schemeClr val="accent2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完整的插入操作</a:t>
            </a:r>
          </a:p>
        </p:txBody>
      </p:sp>
      <p:pic>
        <p:nvPicPr>
          <p:cNvPr id="35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1511" y="2790435"/>
            <a:ext cx="8944811" cy="6725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ip"/>
          <p:cNvSpPr txBox="1"/>
          <p:nvPr>
            <p:ph type="title" idx="4294967295"/>
          </p:nvPr>
        </p:nvSpPr>
        <p:spPr>
          <a:xfrm>
            <a:off x="596900" y="952500"/>
            <a:ext cx="7260065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pip</a:t>
            </a:r>
          </a:p>
        </p:txBody>
      </p:sp>
      <p:sp>
        <p:nvSpPr>
          <p:cNvPr id="356" name="pip是python的模块管理工具。比如我们要使用mysql-connector-python，需要先安装它，通过pip执行一行命令即可安装完成"/>
          <p:cNvSpPr txBox="1"/>
          <p:nvPr/>
        </p:nvSpPr>
        <p:spPr>
          <a:xfrm>
            <a:off x="1041045" y="1897556"/>
            <a:ext cx="7893944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pip是python的模块管理工具。比如我们要使用mysql-connector-python，需要先安装它，通过pip执行一行命令即可安装完成</a:t>
            </a:r>
          </a:p>
        </p:txBody>
      </p:sp>
      <p:pic>
        <p:nvPicPr>
          <p:cNvPr id="35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9556" y="3594146"/>
            <a:ext cx="7004826" cy="2252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0944" y="6414249"/>
            <a:ext cx="5114572" cy="24385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ip"/>
          <p:cNvSpPr txBox="1"/>
          <p:nvPr>
            <p:ph type="title" idx="4294967295"/>
          </p:nvPr>
        </p:nvSpPr>
        <p:spPr>
          <a:xfrm>
            <a:off x="596900" y="952500"/>
            <a:ext cx="7260065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pip</a:t>
            </a:r>
          </a:p>
        </p:txBody>
      </p:sp>
      <p:sp>
        <p:nvSpPr>
          <p:cNvPr id="361" name="1. 找到系统盘下C::\Users\用户名\AppData\Roaming，APPData可能是隐藏文件，需要将隐藏关闭；…"/>
          <p:cNvSpPr txBox="1"/>
          <p:nvPr/>
        </p:nvSpPr>
        <p:spPr>
          <a:xfrm>
            <a:off x="1190273" y="4625279"/>
            <a:ext cx="10228803" cy="33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 1. 找到系统盘下C::\Users\用户名\AppData\Roaming，APPData可能是隐藏文件，需要将隐藏关闭；</a:t>
            </a:r>
          </a:p>
          <a:p>
            <a:pPr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2. 查看在Roaming文件夹下有没有一个pip文件夹，如果没有创建一个；</a:t>
            </a:r>
          </a:p>
          <a:p>
            <a:pPr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3. 进入pip文件夹，创建一个pip.ini文件；</a:t>
            </a:r>
          </a:p>
          <a:p>
            <a:pPr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4. 使用记事本的方式打开pip.ini文件，写入：</a:t>
            </a:r>
          </a:p>
        </p:txBody>
      </p:sp>
      <p:sp>
        <p:nvSpPr>
          <p:cNvPr id="362" name="配置pip的源"/>
          <p:cNvSpPr txBox="1"/>
          <p:nvPr/>
        </p:nvSpPr>
        <p:spPr>
          <a:xfrm>
            <a:off x="843977" y="1958286"/>
            <a:ext cx="7260066" cy="632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b="1" cap="all" sz="2400">
                <a:solidFill>
                  <a:schemeClr val="accent2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配置pip的源</a:t>
            </a:r>
          </a:p>
        </p:txBody>
      </p:sp>
      <p:sp>
        <p:nvSpPr>
          <p:cNvPr id="363" name="[global]…"/>
          <p:cNvSpPr txBox="1"/>
          <p:nvPr/>
        </p:nvSpPr>
        <p:spPr>
          <a:xfrm>
            <a:off x="1654538" y="8229089"/>
            <a:ext cx="7893944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ts val="2900"/>
              </a:lnSpc>
              <a:spcBef>
                <a:spcPts val="2800"/>
              </a:spcBef>
              <a:defRPr sz="24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[global]</a:t>
            </a:r>
          </a:p>
          <a:p>
            <a:pPr>
              <a:lnSpc>
                <a:spcPts val="2900"/>
              </a:lnSpc>
              <a:spcBef>
                <a:spcPts val="2800"/>
              </a:spcBef>
              <a:defRPr sz="24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index-url = https://pypi.douban.com/simple</a:t>
            </a:r>
          </a:p>
        </p:txBody>
      </p:sp>
      <p:sp>
        <p:nvSpPr>
          <p:cNvPr id="364" name="pip需要在线下载模块，默认下载地址的服务器在国外，下载很慢，通过配置pip可以切换到国内的服务器"/>
          <p:cNvSpPr txBox="1"/>
          <p:nvPr/>
        </p:nvSpPr>
        <p:spPr>
          <a:xfrm>
            <a:off x="924979" y="2740706"/>
            <a:ext cx="7893944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pip需要在线下载模块，默认下载地址的服务器在国外，下载很慢，通过配置pip可以切换到国内的服务器</a:t>
            </a:r>
          </a:p>
        </p:txBody>
      </p:sp>
      <p:sp>
        <p:nvSpPr>
          <p:cNvPr id="365" name="配置步骤"/>
          <p:cNvSpPr txBox="1"/>
          <p:nvPr/>
        </p:nvSpPr>
        <p:spPr>
          <a:xfrm>
            <a:off x="1009786" y="3842859"/>
            <a:ext cx="7260065" cy="63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b="1" cap="all" sz="2400">
                <a:solidFill>
                  <a:schemeClr val="accent1">
                    <a:hueOff val="104794"/>
                    <a:lumOff val="-8431"/>
                  </a:schemeClr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配置步骤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作业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作业</a:t>
            </a:r>
          </a:p>
        </p:txBody>
      </p:sp>
      <p:sp>
        <p:nvSpPr>
          <p:cNvPr id="368" name="写一个脚本，把数据库里的数据导出到一个csv文件里"/>
          <p:cNvSpPr txBox="1"/>
          <p:nvPr/>
        </p:nvSpPr>
        <p:spPr>
          <a:xfrm>
            <a:off x="742589" y="2136843"/>
            <a:ext cx="789394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写一个脚本，把数据库里的数据导出到一个csv文件里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数据库server示意图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数据库server示意图</a:t>
            </a:r>
          </a:p>
        </p:txBody>
      </p:sp>
      <p:pic>
        <p:nvPicPr>
          <p:cNvPr id="17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5770" y="2197520"/>
            <a:ext cx="9728996" cy="56789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使用phpMyAdmin可视化管理数据库"/>
          <p:cNvSpPr txBox="1"/>
          <p:nvPr>
            <p:ph type="title" idx="4294967295"/>
          </p:nvPr>
        </p:nvSpPr>
        <p:spPr>
          <a:xfrm>
            <a:off x="596900" y="952500"/>
            <a:ext cx="7260065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使用phpMyAdmin可视化管理数据库</a:t>
            </a:r>
          </a:p>
        </p:txBody>
      </p:sp>
      <p:sp>
        <p:nvSpPr>
          <p:cNvPr id="178" name="链接"/>
          <p:cNvSpPr txBox="1"/>
          <p:nvPr/>
        </p:nvSpPr>
        <p:spPr>
          <a:xfrm>
            <a:off x="984854" y="2691656"/>
            <a:ext cx="622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链接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QL基础语法"/>
          <p:cNvSpPr txBox="1"/>
          <p:nvPr>
            <p:ph type="title" idx="4294967295"/>
          </p:nvPr>
        </p:nvSpPr>
        <p:spPr>
          <a:xfrm>
            <a:off x="596900" y="952500"/>
            <a:ext cx="7260065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SQL基础语法</a:t>
            </a:r>
          </a:p>
        </p:txBody>
      </p:sp>
      <p:sp>
        <p:nvSpPr>
          <p:cNvPr id="181" name="整数类型：INT、 BIG INT…"/>
          <p:cNvSpPr txBox="1"/>
          <p:nvPr/>
        </p:nvSpPr>
        <p:spPr>
          <a:xfrm>
            <a:off x="1074207" y="2964072"/>
            <a:ext cx="7893944" cy="325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>
              <a:lnSpc>
                <a:spcPts val="29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整数类型：INT、 BIG INT</a:t>
            </a:r>
            <a:endParaRPr>
              <a:solidFill>
                <a:schemeClr val="accent1">
                  <a:hueOff val="104794"/>
                  <a:lumOff val="-8431"/>
                </a:schemeClr>
              </a:solidFill>
            </a:endParaRPr>
          </a:p>
          <a:p>
            <a:pPr marL="228600" indent="-228600">
              <a:lnSpc>
                <a:spcPts val="29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浮点数类型：FLOAT、DOUBLE、DECIMAL</a:t>
            </a:r>
          </a:p>
          <a:p>
            <a:pPr marL="228600" indent="-228600">
              <a:lnSpc>
                <a:spcPts val="29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字符串类型：CHAR、VARCHAR、TEXT</a:t>
            </a:r>
          </a:p>
          <a:p>
            <a:pPr marL="228600" indent="-228600">
              <a:lnSpc>
                <a:spcPts val="29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日期类型：Date、DateTime、TimeStamp、Time、Year</a:t>
            </a:r>
          </a:p>
        </p:txBody>
      </p:sp>
      <p:sp>
        <p:nvSpPr>
          <p:cNvPr id="182" name="变量类型"/>
          <p:cNvSpPr txBox="1"/>
          <p:nvPr/>
        </p:nvSpPr>
        <p:spPr>
          <a:xfrm>
            <a:off x="843977" y="1958286"/>
            <a:ext cx="7260066" cy="632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b="1" cap="all" sz="2400">
                <a:solidFill>
                  <a:schemeClr val="accent2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变量类型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QL基础语法"/>
          <p:cNvSpPr txBox="1"/>
          <p:nvPr>
            <p:ph type="title" idx="4294967295"/>
          </p:nvPr>
        </p:nvSpPr>
        <p:spPr>
          <a:xfrm>
            <a:off x="596900" y="952500"/>
            <a:ext cx="7260065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SQL基础语法</a:t>
            </a:r>
          </a:p>
        </p:txBody>
      </p:sp>
      <p:sp>
        <p:nvSpPr>
          <p:cNvPr id="185" name="栗子："/>
          <p:cNvSpPr txBox="1"/>
          <p:nvPr/>
        </p:nvSpPr>
        <p:spPr>
          <a:xfrm>
            <a:off x="843977" y="1958286"/>
            <a:ext cx="7260066" cy="632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b="1" cap="all" sz="2400">
                <a:solidFill>
                  <a:schemeClr val="accent2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栗子：</a:t>
            </a:r>
          </a:p>
        </p:txBody>
      </p:sp>
      <p:sp>
        <p:nvSpPr>
          <p:cNvPr id="186" name="VARCHAR(20)  数字代表长度"/>
          <p:cNvSpPr txBox="1"/>
          <p:nvPr/>
        </p:nvSpPr>
        <p:spPr>
          <a:xfrm>
            <a:off x="1007883" y="8336247"/>
            <a:ext cx="789394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VARCHAR</a:t>
            </a:r>
            <a:r>
              <a:rPr>
                <a:solidFill>
                  <a:schemeClr val="accent2">
                    <a:hueOff val="58624"/>
                    <a:satOff val="8984"/>
                    <a:lumOff val="25490"/>
                  </a:schemeClr>
                </a:solidFill>
              </a:rPr>
              <a:t>(20)  </a:t>
            </a:r>
            <a:r>
              <a:t>数字代表长度</a:t>
            </a:r>
          </a:p>
        </p:txBody>
      </p:sp>
      <p:pic>
        <p:nvPicPr>
          <p:cNvPr id="18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679" y="2964072"/>
            <a:ext cx="8476317" cy="4560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7" grpId="1"/>
      <p:bldP build="whole" bldLvl="1" animBg="1" rev="0" advAuto="0" spid="186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QL基础语法"/>
          <p:cNvSpPr txBox="1"/>
          <p:nvPr>
            <p:ph type="title" idx="4294967295"/>
          </p:nvPr>
        </p:nvSpPr>
        <p:spPr>
          <a:xfrm>
            <a:off x="596900" y="952500"/>
            <a:ext cx="7260065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SQL基础语法</a:t>
            </a:r>
          </a:p>
        </p:txBody>
      </p:sp>
      <p:sp>
        <p:nvSpPr>
          <p:cNvPr id="190" name="添加一个用户"/>
          <p:cNvSpPr txBox="1"/>
          <p:nvPr/>
        </p:nvSpPr>
        <p:spPr>
          <a:xfrm>
            <a:off x="843977" y="1958286"/>
            <a:ext cx="7260066" cy="632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b="1" cap="all" sz="2400">
                <a:solidFill>
                  <a:schemeClr val="accent2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添加一个用户</a:t>
            </a:r>
          </a:p>
        </p:txBody>
      </p:sp>
      <p:pic>
        <p:nvPicPr>
          <p:cNvPr id="19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9606" y="2810525"/>
            <a:ext cx="10600011" cy="2791606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用户名"/>
          <p:cNvSpPr txBox="1"/>
          <p:nvPr/>
        </p:nvSpPr>
        <p:spPr>
          <a:xfrm>
            <a:off x="3765596" y="4666587"/>
            <a:ext cx="282874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solidFill>
                  <a:schemeClr val="accent5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用户名</a:t>
            </a:r>
          </a:p>
        </p:txBody>
      </p:sp>
      <p:sp>
        <p:nvSpPr>
          <p:cNvPr id="193" name="密码"/>
          <p:cNvSpPr txBox="1"/>
          <p:nvPr/>
        </p:nvSpPr>
        <p:spPr>
          <a:xfrm>
            <a:off x="9430608" y="4666587"/>
            <a:ext cx="282874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solidFill>
                  <a:schemeClr val="accent5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密码</a:t>
            </a:r>
          </a:p>
        </p:txBody>
      </p:sp>
      <p:sp>
        <p:nvSpPr>
          <p:cNvPr id="194" name="对应数据库的ip地址"/>
          <p:cNvSpPr txBox="1"/>
          <p:nvPr/>
        </p:nvSpPr>
        <p:spPr>
          <a:xfrm>
            <a:off x="5395808" y="4616450"/>
            <a:ext cx="282874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solidFill>
                  <a:schemeClr val="accent5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对应数据库的ip地址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3"/>
      <p:bldP build="whole" bldLvl="1" animBg="1" rev="0" advAuto="0" spid="192" grpId="1"/>
      <p:bldP build="whole" bldLvl="1" animBg="1" rev="0" advAuto="0" spid="194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QL基础语法"/>
          <p:cNvSpPr txBox="1"/>
          <p:nvPr>
            <p:ph type="title" idx="4294967295"/>
          </p:nvPr>
        </p:nvSpPr>
        <p:spPr>
          <a:xfrm>
            <a:off x="596900" y="952500"/>
            <a:ext cx="7260065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SQL基础语法</a:t>
            </a:r>
          </a:p>
        </p:txBody>
      </p:sp>
      <p:sp>
        <p:nvSpPr>
          <p:cNvPr id="197" name="select…"/>
          <p:cNvSpPr txBox="1"/>
          <p:nvPr/>
        </p:nvSpPr>
        <p:spPr>
          <a:xfrm>
            <a:off x="974722" y="6833834"/>
            <a:ext cx="7893944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>
              <a:lnSpc>
                <a:spcPct val="500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select</a:t>
            </a:r>
          </a:p>
          <a:p>
            <a:pPr marL="228600" indent="-228600">
              <a:lnSpc>
                <a:spcPct val="500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update</a:t>
            </a:r>
          </a:p>
          <a:p>
            <a:pPr marL="228600" indent="-228600">
              <a:lnSpc>
                <a:spcPct val="500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delete</a:t>
            </a:r>
          </a:p>
          <a:p>
            <a:pPr marL="228600" indent="-228600">
              <a:lnSpc>
                <a:spcPct val="500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alter</a:t>
            </a:r>
          </a:p>
          <a:p>
            <a:pPr marL="228600" indent="-228600">
              <a:lnSpc>
                <a:spcPct val="500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…</a:t>
            </a:r>
          </a:p>
        </p:txBody>
      </p:sp>
      <p:sp>
        <p:nvSpPr>
          <p:cNvPr id="198" name="给用户授权"/>
          <p:cNvSpPr txBox="1"/>
          <p:nvPr/>
        </p:nvSpPr>
        <p:spPr>
          <a:xfrm>
            <a:off x="843977" y="1958286"/>
            <a:ext cx="7260066" cy="632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b="1" cap="all" sz="2400">
                <a:solidFill>
                  <a:schemeClr val="accent2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给用户授权</a:t>
            </a:r>
          </a:p>
        </p:txBody>
      </p:sp>
      <p:sp>
        <p:nvSpPr>
          <p:cNvPr id="199" name="可操作表的权限"/>
          <p:cNvSpPr txBox="1"/>
          <p:nvPr/>
        </p:nvSpPr>
        <p:spPr>
          <a:xfrm>
            <a:off x="808913" y="6022032"/>
            <a:ext cx="789394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solidFill>
                  <a:schemeClr val="accent2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可操作表的权限</a:t>
            </a:r>
          </a:p>
        </p:txBody>
      </p:sp>
      <p:pic>
        <p:nvPicPr>
          <p:cNvPr id="20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0300" y="2733127"/>
            <a:ext cx="9750215" cy="2673819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用户名"/>
          <p:cNvSpPr txBox="1"/>
          <p:nvPr/>
        </p:nvSpPr>
        <p:spPr>
          <a:xfrm>
            <a:off x="7297322" y="4523485"/>
            <a:ext cx="282874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solidFill>
                  <a:schemeClr val="accent5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用户名</a:t>
            </a:r>
          </a:p>
        </p:txBody>
      </p:sp>
      <p:sp>
        <p:nvSpPr>
          <p:cNvPr id="202" name="数据库名"/>
          <p:cNvSpPr txBox="1"/>
          <p:nvPr/>
        </p:nvSpPr>
        <p:spPr>
          <a:xfrm>
            <a:off x="4922218" y="4523485"/>
            <a:ext cx="282874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solidFill>
                  <a:schemeClr val="accent5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数据库名</a:t>
            </a:r>
          </a:p>
        </p:txBody>
      </p:sp>
      <p:sp>
        <p:nvSpPr>
          <p:cNvPr id="203" name="数据库里的表，*表示所有表"/>
          <p:cNvSpPr txBox="1"/>
          <p:nvPr/>
        </p:nvSpPr>
        <p:spPr>
          <a:xfrm>
            <a:off x="5928005" y="2246748"/>
            <a:ext cx="2828745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solidFill>
                  <a:schemeClr val="accent5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数据库里的表，*表示所有表</a:t>
            </a:r>
          </a:p>
        </p:txBody>
      </p:sp>
      <p:sp>
        <p:nvSpPr>
          <p:cNvPr id="204" name="线条"/>
          <p:cNvSpPr/>
          <p:nvPr/>
        </p:nvSpPr>
        <p:spPr>
          <a:xfrm flipV="1">
            <a:off x="6538301" y="3167042"/>
            <a:ext cx="389466" cy="94777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05" name="操作表的权限"/>
          <p:cNvSpPr txBox="1"/>
          <p:nvPr/>
        </p:nvSpPr>
        <p:spPr>
          <a:xfrm>
            <a:off x="3059637" y="3601016"/>
            <a:ext cx="282874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solidFill>
                  <a:schemeClr val="accent5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操作表的权限</a:t>
            </a:r>
          </a:p>
        </p:txBody>
      </p:sp>
      <p:sp>
        <p:nvSpPr>
          <p:cNvPr id="206" name="线条"/>
          <p:cNvSpPr/>
          <p:nvPr/>
        </p:nvSpPr>
        <p:spPr>
          <a:xfrm>
            <a:off x="3284120" y="4712444"/>
            <a:ext cx="1030408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3"/>
      <p:bldP build="whole" bldLvl="1" animBg="1" rev="0" advAuto="0" spid="204" grpId="2"/>
      <p:bldP build="whole" bldLvl="1" animBg="1" rev="0" advAuto="0" spid="206" grpId="5"/>
      <p:bldP build="whole" bldLvl="1" animBg="1" rev="0" advAuto="0" spid="205" grpId="6"/>
      <p:bldP build="whole" bldLvl="1" animBg="1" rev="0" advAuto="0" spid="197" grpId="8"/>
      <p:bldP build="whole" bldLvl="1" animBg="1" rev="0" advAuto="0" spid="199" grpId="7"/>
      <p:bldP build="whole" bldLvl="1" animBg="1" rev="0" advAuto="0" spid="202" grpId="1"/>
      <p:bldP build="whole" bldLvl="1" animBg="1" rev="0" advAuto="0" spid="201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