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runoob.com/python/python-numbers.html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runoob.com/python/python-numbers.html" TargetMode="External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runoob.com/python/python-numbers.html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python.org/downloads/" TargetMode="External"/><Relationship Id="rId3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6.png"/><Relationship Id="rId3" Type="http://schemas.openxmlformats.org/officeDocument/2006/relationships/hyperlink" Target="http://www.runoob.com/python/python-exceptions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9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Basic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Python Basic 1</a:t>
            </a:r>
          </a:p>
        </p:txBody>
      </p:sp>
      <p:sp>
        <p:nvSpPr>
          <p:cNvPr id="167" name="by Arlenyang…"/>
          <p:cNvSpPr txBox="1"/>
          <p:nvPr>
            <p:ph type="subTitle" sz="quarter" idx="1"/>
          </p:nvPr>
        </p:nvSpPr>
        <p:spPr>
          <a:xfrm>
            <a:off x="406400" y="4642246"/>
            <a:ext cx="12192000" cy="1428354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by Arlenyang </a:t>
            </a:r>
          </a:p>
          <a:p>
            <a:pPr>
              <a:defRPr sz="3400"/>
            </a:pPr>
            <a:r>
              <a:t>2018.11.17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引用类型和非引用类型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引用类型和非引用类型</a:t>
            </a:r>
          </a:p>
        </p:txBody>
      </p:sp>
      <p:sp>
        <p:nvSpPr>
          <p:cNvPr id="198" name="非引用类型：Number、String…"/>
          <p:cNvSpPr txBox="1"/>
          <p:nvPr/>
        </p:nvSpPr>
        <p:spPr>
          <a:xfrm>
            <a:off x="590550" y="1874519"/>
            <a:ext cx="7893943" cy="1127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非引用类型：Number、String</a:t>
            </a:r>
          </a:p>
          <a:p>
            <a:pPr marL="4572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引用类型：Tuple、List、Dictionary</a:t>
            </a:r>
          </a:p>
        </p:txBody>
      </p:sp>
      <p:sp>
        <p:nvSpPr>
          <p:cNvPr id="199" name="非引用类型的存储方式："/>
          <p:cNvSpPr txBox="1"/>
          <p:nvPr/>
        </p:nvSpPr>
        <p:spPr>
          <a:xfrm>
            <a:off x="590550" y="3473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非引用类型的存储方式：</a:t>
            </a:r>
          </a:p>
        </p:txBody>
      </p:sp>
      <p:pic>
        <p:nvPicPr>
          <p:cNvPr id="200" name="basicType.png" descr="basicTy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0302" y="2103586"/>
            <a:ext cx="4375133" cy="7186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50" y="4743450"/>
            <a:ext cx="3442234" cy="3634999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箭头"/>
          <p:cNvSpPr/>
          <p:nvPr/>
        </p:nvSpPr>
        <p:spPr>
          <a:xfrm>
            <a:off x="5365843" y="59259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3" name="4"/>
          <p:cNvSpPr txBox="1"/>
          <p:nvPr/>
        </p:nvSpPr>
        <p:spPr>
          <a:xfrm>
            <a:off x="10471150" y="7334314"/>
            <a:ext cx="265430" cy="44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引用类型和非引用类型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引用类型和非引用类型</a:t>
            </a:r>
          </a:p>
        </p:txBody>
      </p:sp>
      <p:sp>
        <p:nvSpPr>
          <p:cNvPr id="206" name="非引用类型：Number、String…"/>
          <p:cNvSpPr txBox="1"/>
          <p:nvPr/>
        </p:nvSpPr>
        <p:spPr>
          <a:xfrm>
            <a:off x="590550" y="1874519"/>
            <a:ext cx="7893943" cy="1127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非引用类型：Number、String</a:t>
            </a:r>
          </a:p>
          <a:p>
            <a:pPr marL="4572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引用类型：Tuple、List、Dictionary</a:t>
            </a:r>
          </a:p>
        </p:txBody>
      </p:sp>
      <p:sp>
        <p:nvSpPr>
          <p:cNvPr id="207" name="引用类型的存储方式："/>
          <p:cNvSpPr txBox="1"/>
          <p:nvPr/>
        </p:nvSpPr>
        <p:spPr>
          <a:xfrm>
            <a:off x="590550" y="3473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引用类型的存储方式：</a:t>
            </a:r>
          </a:p>
        </p:txBody>
      </p:sp>
      <p:sp>
        <p:nvSpPr>
          <p:cNvPr id="208" name="箭头"/>
          <p:cNvSpPr/>
          <p:nvPr/>
        </p:nvSpPr>
        <p:spPr>
          <a:xfrm>
            <a:off x="3737926" y="505459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pic>
        <p:nvPicPr>
          <p:cNvPr id="209" name="quteType.png" descr="quteTy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3204" y="3817795"/>
            <a:ext cx="7649344" cy="4864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3500" y="4598958"/>
            <a:ext cx="3536149" cy="2435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引用类型和非引用类型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引用类型和非引用类型</a:t>
            </a:r>
          </a:p>
        </p:txBody>
      </p:sp>
      <p:sp>
        <p:nvSpPr>
          <p:cNvPr id="213" name="问题：如何比较两个List变量是否指向同一个对象?"/>
          <p:cNvSpPr txBox="1"/>
          <p:nvPr/>
        </p:nvSpPr>
        <p:spPr>
          <a:xfrm>
            <a:off x="425450" y="2203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60000"/>
              </a:lnSpc>
              <a:spcBef>
                <a:spcPts val="2800"/>
              </a:spcBef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问题：如何比较两个List变量是否指向同一个对象?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Number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Number</a:t>
            </a:r>
          </a:p>
        </p:txBody>
      </p:sp>
      <p:sp>
        <p:nvSpPr>
          <p:cNvPr id="216" name="int…"/>
          <p:cNvSpPr txBox="1"/>
          <p:nvPr/>
        </p:nvSpPr>
        <p:spPr>
          <a:xfrm>
            <a:off x="450850" y="1864360"/>
            <a:ext cx="7893943" cy="216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int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long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float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complex</a:t>
            </a:r>
          </a:p>
        </p:txBody>
      </p:sp>
      <p:sp>
        <p:nvSpPr>
          <p:cNvPr id="217" name="内建方法：http://www.runoob.com/python/python-numbers.html"/>
          <p:cNvSpPr txBox="1"/>
          <p:nvPr/>
        </p:nvSpPr>
        <p:spPr>
          <a:xfrm>
            <a:off x="298450" y="4870450"/>
            <a:ext cx="109910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60000"/>
              </a:lnSpc>
              <a:spcBef>
                <a:spcPts val="2800"/>
              </a:spcBef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内建方法：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http://www.runoob.com/python/python-numbers.html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tring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String</a:t>
            </a:r>
          </a:p>
        </p:txBody>
      </p:sp>
      <p:sp>
        <p:nvSpPr>
          <p:cNvPr id="220" name="s1 + s2 连接符…"/>
          <p:cNvSpPr txBox="1"/>
          <p:nvPr/>
        </p:nvSpPr>
        <p:spPr>
          <a:xfrm>
            <a:off x="793750" y="2580332"/>
            <a:ext cx="7893943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s1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+</a:t>
            </a:r>
            <a:r>
              <a:t> s2 连接符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s1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*</a:t>
            </a:r>
            <a:r>
              <a:t> 2 重复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s1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[1]</a:t>
            </a:r>
            <a:r>
              <a:t> 取单个字符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s1[1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:</a:t>
            </a:r>
            <a:r>
              <a:t>4] 截取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%</a:t>
            </a:r>
            <a:r>
              <a:t> 格式化输出</a:t>
            </a:r>
          </a:p>
        </p:txBody>
      </p:sp>
      <p:sp>
        <p:nvSpPr>
          <p:cNvPr id="221" name="内建方法：http://www.runoob.com/python/python-numbers.html"/>
          <p:cNvSpPr txBox="1"/>
          <p:nvPr/>
        </p:nvSpPr>
        <p:spPr>
          <a:xfrm>
            <a:off x="463550" y="8375650"/>
            <a:ext cx="109910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60000"/>
              </a:lnSpc>
              <a:spcBef>
                <a:spcPts val="2800"/>
              </a:spcBef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内建方法：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http://www.runoob.com/python/python-numbers.html</a:t>
            </a:r>
          </a:p>
        </p:txBody>
      </p:sp>
      <p:sp>
        <p:nvSpPr>
          <p:cNvPr id="222" name="运算符"/>
          <p:cNvSpPr txBox="1"/>
          <p:nvPr/>
        </p:nvSpPr>
        <p:spPr>
          <a:xfrm>
            <a:off x="463550" y="1822450"/>
            <a:ext cx="109910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60000"/>
              </a:lnSpc>
              <a:spcBef>
                <a:spcPts val="2800"/>
              </a:spcBef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运算符</a:t>
            </a:r>
          </a:p>
        </p:txBody>
      </p:sp>
      <p:pic>
        <p:nvPicPr>
          <p:cNvPr id="2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350" y="5613400"/>
            <a:ext cx="7200900" cy="200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如何查阅API文档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如何查阅API文档</a:t>
            </a:r>
          </a:p>
        </p:txBody>
      </p:sp>
      <p:sp>
        <p:nvSpPr>
          <p:cNvPr id="226" name="语法…"/>
          <p:cNvSpPr txBox="1"/>
          <p:nvPr/>
        </p:nvSpPr>
        <p:spPr>
          <a:xfrm>
            <a:off x="717550" y="2018992"/>
            <a:ext cx="7893943" cy="173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语法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参数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返回值</a:t>
            </a:r>
          </a:p>
        </p:txBody>
      </p:sp>
      <p:pic>
        <p:nvPicPr>
          <p:cNvPr id="2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2642" y="4312708"/>
            <a:ext cx="8938144" cy="4772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5525" y="692976"/>
            <a:ext cx="5471648" cy="2906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uple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Tuple</a:t>
            </a:r>
          </a:p>
        </p:txBody>
      </p:sp>
      <p:sp>
        <p:nvSpPr>
          <p:cNvPr id="231" name="API：http://www.runoob.com/python/python-tuples.html"/>
          <p:cNvSpPr txBox="1"/>
          <p:nvPr/>
        </p:nvSpPr>
        <p:spPr>
          <a:xfrm>
            <a:off x="260350" y="1746250"/>
            <a:ext cx="109910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60000"/>
              </a:lnSpc>
              <a:spcBef>
                <a:spcPts val="2800"/>
              </a:spcBef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API：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http://www.runoob.com/python/python-tuples.html</a:t>
            </a:r>
          </a:p>
        </p:txBody>
      </p:sp>
      <p:sp>
        <p:nvSpPr>
          <p:cNvPr id="232" name="API：http://www.runoob.com/python/python-lists.html"/>
          <p:cNvSpPr txBox="1"/>
          <p:nvPr/>
        </p:nvSpPr>
        <p:spPr>
          <a:xfrm>
            <a:off x="260350" y="3943350"/>
            <a:ext cx="109910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60000"/>
              </a:lnSpc>
              <a:spcBef>
                <a:spcPts val="2800"/>
              </a:spcBef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API：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http://www.runoob.com/python/python-lists.html</a:t>
            </a:r>
          </a:p>
        </p:txBody>
      </p:sp>
      <p:sp>
        <p:nvSpPr>
          <p:cNvPr id="233" name="List"/>
          <p:cNvSpPr txBox="1"/>
          <p:nvPr/>
        </p:nvSpPr>
        <p:spPr>
          <a:xfrm>
            <a:off x="596900" y="3149600"/>
            <a:ext cx="4916786" cy="6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300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List</a:t>
            </a:r>
          </a:p>
        </p:txBody>
      </p:sp>
      <p:sp>
        <p:nvSpPr>
          <p:cNvPr id="234" name="API：http://www.runoob.com/python/python-dictionary.html"/>
          <p:cNvSpPr txBox="1"/>
          <p:nvPr/>
        </p:nvSpPr>
        <p:spPr>
          <a:xfrm>
            <a:off x="260350" y="6140450"/>
            <a:ext cx="109910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60000"/>
              </a:lnSpc>
              <a:spcBef>
                <a:spcPts val="2800"/>
              </a:spcBef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API：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http://www.runoob.com/python/python-dictionary.html</a:t>
            </a:r>
          </a:p>
        </p:txBody>
      </p:sp>
      <p:sp>
        <p:nvSpPr>
          <p:cNvPr id="235" name="Dictionary"/>
          <p:cNvSpPr txBox="1"/>
          <p:nvPr/>
        </p:nvSpPr>
        <p:spPr>
          <a:xfrm>
            <a:off x="596900" y="5346700"/>
            <a:ext cx="4916786" cy="6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300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Boolean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Boolean</a:t>
            </a:r>
          </a:p>
        </p:txBody>
      </p:sp>
      <p:sp>
        <p:nvSpPr>
          <p:cNvPr id="238" name="True…"/>
          <p:cNvSpPr txBox="1"/>
          <p:nvPr/>
        </p:nvSpPr>
        <p:spPr>
          <a:xfrm>
            <a:off x="425450" y="1938019"/>
            <a:ext cx="7893943" cy="102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True</a:t>
            </a:r>
          </a:p>
          <a:p>
            <a:pPr marL="6858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循环与条件语句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循环与条件语句</a:t>
            </a:r>
          </a:p>
        </p:txBody>
      </p:sp>
      <p:sp>
        <p:nvSpPr>
          <p:cNvPr id="241" name="1. for 通过索引迭代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1. for 通过索引迭代</a:t>
            </a:r>
          </a:p>
        </p:txBody>
      </p:sp>
      <p:pic>
        <p:nvPicPr>
          <p:cNvPr id="24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137" y="2654300"/>
            <a:ext cx="7007969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循环与条件语句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循环与条件语句</a:t>
            </a:r>
          </a:p>
        </p:txBody>
      </p:sp>
      <p:sp>
        <p:nvSpPr>
          <p:cNvPr id="245" name="2. 使用break跳出整个循环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2. 使用break跳出整个循环</a:t>
            </a:r>
          </a:p>
        </p:txBody>
      </p:sp>
      <p:pic>
        <p:nvPicPr>
          <p:cNvPr id="24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552700"/>
            <a:ext cx="6651743" cy="6140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OUTLINE</a:t>
            </a:r>
          </a:p>
        </p:txBody>
      </p:sp>
      <p:sp>
        <p:nvSpPr>
          <p:cNvPr id="170" name="安装Python环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安装Python环境</a:t>
            </a:r>
          </a:p>
          <a:p>
            <a:pPr/>
            <a:r>
              <a:t>基础语法</a:t>
            </a:r>
          </a:p>
          <a:p>
            <a:pPr/>
            <a:r>
              <a:t>断点调试</a:t>
            </a:r>
          </a:p>
          <a:p>
            <a:pPr/>
            <a:r>
              <a:t>代码风格</a:t>
            </a:r>
          </a:p>
          <a:p>
            <a:pPr/>
            <a:r>
              <a:t>练习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循环与条件语句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循环与条件语句</a:t>
            </a:r>
          </a:p>
        </p:txBody>
      </p:sp>
      <p:sp>
        <p:nvSpPr>
          <p:cNvPr id="249" name="3. while 循环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3. while 循环</a:t>
            </a:r>
          </a:p>
        </p:txBody>
      </p:sp>
      <p:pic>
        <p:nvPicPr>
          <p:cNvPr id="25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266" y="2724150"/>
            <a:ext cx="6357710" cy="6156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循环与条件语句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循环与条件语句</a:t>
            </a:r>
          </a:p>
        </p:txBody>
      </p:sp>
      <p:sp>
        <p:nvSpPr>
          <p:cNvPr id="253" name="4. 使用continue跳出本次循环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4. 使用continue跳出本次循环</a:t>
            </a:r>
          </a:p>
        </p:txBody>
      </p:sp>
      <p:pic>
        <p:nvPicPr>
          <p:cNvPr id="2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2819400"/>
            <a:ext cx="5202719" cy="645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57" name="1. 算术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1. 算术运算符</a:t>
            </a:r>
          </a:p>
        </p:txBody>
      </p:sp>
      <p:pic>
        <p:nvPicPr>
          <p:cNvPr id="258" name="math_op.png" descr="math_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3088332"/>
            <a:ext cx="9944100" cy="529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61" name="2. 比较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2. 比较运算符</a:t>
            </a:r>
          </a:p>
        </p:txBody>
      </p:sp>
      <p:pic>
        <p:nvPicPr>
          <p:cNvPr id="262" name="comp_op.png" descr="comp_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894" y="3088332"/>
            <a:ext cx="10617201" cy="501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65" name="3. 赋值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3. 赋值运算符</a:t>
            </a:r>
          </a:p>
        </p:txBody>
      </p:sp>
      <p:pic>
        <p:nvPicPr>
          <p:cNvPr id="266" name="assign_op.png" descr="assign_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185" y="3088332"/>
            <a:ext cx="8140701" cy="491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69" name="4. 逻辑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4. 逻辑运算符</a:t>
            </a:r>
          </a:p>
        </p:txBody>
      </p:sp>
      <p:pic>
        <p:nvPicPr>
          <p:cNvPr id="270" name="logic_op.png" descr="logic_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219450"/>
            <a:ext cx="10617200" cy="189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73" name="5. 成员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5. 成员运算符</a:t>
            </a:r>
          </a:p>
        </p:txBody>
      </p:sp>
      <p:pic>
        <p:nvPicPr>
          <p:cNvPr id="274" name="mem_op.png" descr="mem_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50" y="3088332"/>
            <a:ext cx="10680700" cy="184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77" name="6. 身份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6. 身份运算符</a:t>
            </a:r>
          </a:p>
        </p:txBody>
      </p:sp>
      <p:pic>
        <p:nvPicPr>
          <p:cNvPr id="278" name="id_op.png" descr="id_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088332"/>
            <a:ext cx="10693400" cy="248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81" name="7. 位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7. 位运算符</a:t>
            </a:r>
          </a:p>
        </p:txBody>
      </p:sp>
      <p:pic>
        <p:nvPicPr>
          <p:cNvPr id="282" name="bit_op.png" descr="bit_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950" y="3088332"/>
            <a:ext cx="10629900" cy="506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运算符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运算符</a:t>
            </a:r>
          </a:p>
        </p:txBody>
      </p:sp>
      <p:sp>
        <p:nvSpPr>
          <p:cNvPr id="285" name="7. 位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7. 位运算符</a:t>
            </a:r>
          </a:p>
        </p:txBody>
      </p:sp>
      <p:pic>
        <p:nvPicPr>
          <p:cNvPr id="2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0" y="2965450"/>
            <a:ext cx="7893943" cy="5771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安装Python环境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安装Python环境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函数与lambda表达式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函数与lambda表达式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函数的定义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函数的定义</a:t>
            </a:r>
          </a:p>
        </p:txBody>
      </p:sp>
      <p:sp>
        <p:nvSpPr>
          <p:cNvPr id="291" name="关键字…"/>
          <p:cNvSpPr txBox="1"/>
          <p:nvPr/>
        </p:nvSpPr>
        <p:spPr>
          <a:xfrm>
            <a:off x="387350" y="2117089"/>
            <a:ext cx="7893943" cy="173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关键字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参数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返回值</a:t>
            </a:r>
          </a:p>
        </p:txBody>
      </p:sp>
      <p:pic>
        <p:nvPicPr>
          <p:cNvPr id="2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248" y="4383732"/>
            <a:ext cx="7728347" cy="49663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关键字"/>
          <p:cNvSpPr txBox="1"/>
          <p:nvPr/>
        </p:nvSpPr>
        <p:spPr>
          <a:xfrm>
            <a:off x="1111250" y="5943599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关键字</a:t>
            </a:r>
          </a:p>
        </p:txBody>
      </p:sp>
      <p:sp>
        <p:nvSpPr>
          <p:cNvPr id="294" name="函数名"/>
          <p:cNvSpPr txBox="1"/>
          <p:nvPr/>
        </p:nvSpPr>
        <p:spPr>
          <a:xfrm>
            <a:off x="2444750" y="5943599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函数名</a:t>
            </a:r>
          </a:p>
        </p:txBody>
      </p:sp>
      <p:sp>
        <p:nvSpPr>
          <p:cNvPr id="295" name="形参"/>
          <p:cNvSpPr txBox="1"/>
          <p:nvPr/>
        </p:nvSpPr>
        <p:spPr>
          <a:xfrm>
            <a:off x="3680271" y="607059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形参</a:t>
            </a:r>
          </a:p>
        </p:txBody>
      </p:sp>
      <p:sp>
        <p:nvSpPr>
          <p:cNvPr id="296" name="函数注释"/>
          <p:cNvSpPr txBox="1"/>
          <p:nvPr/>
        </p:nvSpPr>
        <p:spPr>
          <a:xfrm>
            <a:off x="5995292" y="648969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函数注释</a:t>
            </a:r>
          </a:p>
        </p:txBody>
      </p:sp>
      <p:sp>
        <p:nvSpPr>
          <p:cNvPr id="297" name="返回语句"/>
          <p:cNvSpPr txBox="1"/>
          <p:nvPr/>
        </p:nvSpPr>
        <p:spPr>
          <a:xfrm>
            <a:off x="1258192" y="730249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返回语句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实参与形参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实参与形参</a:t>
            </a:r>
          </a:p>
        </p:txBody>
      </p:sp>
      <p:pic>
        <p:nvPicPr>
          <p:cNvPr id="3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432050"/>
            <a:ext cx="8794636" cy="6387996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实参"/>
          <p:cNvSpPr txBox="1"/>
          <p:nvPr/>
        </p:nvSpPr>
        <p:spPr>
          <a:xfrm>
            <a:off x="6007100" y="6388099"/>
            <a:ext cx="622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实参</a:t>
            </a:r>
          </a:p>
        </p:txBody>
      </p:sp>
      <p:sp>
        <p:nvSpPr>
          <p:cNvPr id="302" name="形参"/>
          <p:cNvSpPr txBox="1"/>
          <p:nvPr/>
        </p:nvSpPr>
        <p:spPr>
          <a:xfrm>
            <a:off x="5178367" y="397509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形参</a:t>
            </a:r>
          </a:p>
        </p:txBody>
      </p:sp>
      <p:sp>
        <p:nvSpPr>
          <p:cNvPr id="303" name="线条"/>
          <p:cNvSpPr/>
          <p:nvPr/>
        </p:nvSpPr>
        <p:spPr>
          <a:xfrm flipH="1">
            <a:off x="4687589" y="4344242"/>
            <a:ext cx="448221" cy="44822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4" name="线条"/>
          <p:cNvSpPr/>
          <p:nvPr/>
        </p:nvSpPr>
        <p:spPr>
          <a:xfrm flipH="1">
            <a:off x="5106689" y="6668046"/>
            <a:ext cx="763037" cy="17725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可变参数与不可变参数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可变参数与不可变参数</a:t>
            </a:r>
          </a:p>
        </p:txBody>
      </p:sp>
      <p:sp>
        <p:nvSpPr>
          <p:cNvPr id="307" name="7. 位运算符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7. 位运算符</a:t>
            </a:r>
          </a:p>
        </p:txBody>
      </p:sp>
      <p:pic>
        <p:nvPicPr>
          <p:cNvPr id="3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349" y="1720850"/>
            <a:ext cx="6471544" cy="701271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1"/>
          <p:cNvSpPr txBox="1"/>
          <p:nvPr/>
        </p:nvSpPr>
        <p:spPr>
          <a:xfrm>
            <a:off x="4235450" y="7143750"/>
            <a:ext cx="2654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0" name="[2, 2, 3]"/>
          <p:cNvSpPr txBox="1"/>
          <p:nvPr/>
        </p:nvSpPr>
        <p:spPr>
          <a:xfrm>
            <a:off x="4273550" y="7639050"/>
            <a:ext cx="9715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[2, 2, 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必备参数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必备参数</a:t>
            </a:r>
          </a:p>
        </p:txBody>
      </p:sp>
      <p:pic>
        <p:nvPicPr>
          <p:cNvPr id="3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9400" y="2178050"/>
            <a:ext cx="7115239" cy="5721838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线条"/>
          <p:cNvSpPr/>
          <p:nvPr/>
        </p:nvSpPr>
        <p:spPr>
          <a:xfrm>
            <a:off x="3886200" y="5038969"/>
            <a:ext cx="127000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5" name="线条"/>
          <p:cNvSpPr/>
          <p:nvPr/>
        </p:nvSpPr>
        <p:spPr>
          <a:xfrm>
            <a:off x="2554319" y="6715369"/>
            <a:ext cx="415232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6" name="不可缺省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不可缺省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关键字参数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关键字参数</a:t>
            </a:r>
          </a:p>
        </p:txBody>
      </p:sp>
      <p:pic>
        <p:nvPicPr>
          <p:cNvPr id="31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9400" y="2178050"/>
            <a:ext cx="7115239" cy="5721838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线条"/>
          <p:cNvSpPr/>
          <p:nvPr/>
        </p:nvSpPr>
        <p:spPr>
          <a:xfrm>
            <a:off x="3886200" y="5038969"/>
            <a:ext cx="127000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21" name="线条"/>
          <p:cNvSpPr/>
          <p:nvPr/>
        </p:nvSpPr>
        <p:spPr>
          <a:xfrm>
            <a:off x="2554319" y="6715369"/>
            <a:ext cx="415232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22" name="可以自由变换顺序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可以自由变换顺序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默认参数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默认参数</a:t>
            </a:r>
          </a:p>
        </p:txBody>
      </p:sp>
      <p:sp>
        <p:nvSpPr>
          <p:cNvPr id="325" name="不传该参数时使用默认值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不传该参数时使用默认值</a:t>
            </a:r>
          </a:p>
        </p:txBody>
      </p:sp>
      <p:pic>
        <p:nvPicPr>
          <p:cNvPr id="32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3088332"/>
            <a:ext cx="10159983" cy="5285383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线条"/>
          <p:cNvSpPr/>
          <p:nvPr/>
        </p:nvSpPr>
        <p:spPr>
          <a:xfrm>
            <a:off x="7491830" y="5642123"/>
            <a:ext cx="88366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不定长参数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不定长参数</a:t>
            </a:r>
          </a:p>
        </p:txBody>
      </p:sp>
      <p:sp>
        <p:nvSpPr>
          <p:cNvPr id="330" name="使用list存储不定长参数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使用list存储不定长参数</a:t>
            </a:r>
          </a:p>
        </p:txBody>
      </p:sp>
      <p:pic>
        <p:nvPicPr>
          <p:cNvPr id="3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698750"/>
            <a:ext cx="8175065" cy="6671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返回值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返回值</a:t>
            </a:r>
          </a:p>
        </p:txBody>
      </p:sp>
      <p:sp>
        <p:nvSpPr>
          <p:cNvPr id="334" name="return"/>
          <p:cNvSpPr txBox="1"/>
          <p:nvPr/>
        </p:nvSpPr>
        <p:spPr>
          <a:xfrm>
            <a:off x="184150" y="2108199"/>
            <a:ext cx="78939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return</a:t>
            </a:r>
          </a:p>
        </p:txBody>
      </p:sp>
      <p:pic>
        <p:nvPicPr>
          <p:cNvPr id="33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292" y="2889250"/>
            <a:ext cx="10057831" cy="5743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函数作用域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函数作用域</a:t>
            </a:r>
          </a:p>
        </p:txBody>
      </p:sp>
      <p:sp>
        <p:nvSpPr>
          <p:cNvPr id="338" name="每个函数块内是自己的作用域，其中的变量叫局部变量，外部不可访问…"/>
          <p:cNvSpPr txBox="1"/>
          <p:nvPr/>
        </p:nvSpPr>
        <p:spPr>
          <a:xfrm>
            <a:off x="222250" y="1991513"/>
            <a:ext cx="930364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indent="-228600">
              <a:lnSpc>
                <a:spcPct val="8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latin typeface="+mn-lt"/>
                <a:ea typeface="+mn-ea"/>
                <a:cs typeface="+mn-cs"/>
                <a:sym typeface="Baskerville"/>
              </a:defRPr>
            </a:pPr>
            <a:r>
              <a:t>每个函数块内是自己的作用域，其中的变量叫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局部变量</a:t>
            </a:r>
            <a:r>
              <a:t>，外部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不可访问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latin typeface="+mn-lt"/>
                <a:ea typeface="+mn-ea"/>
                <a:cs typeface="+mn-cs"/>
                <a:sym typeface="Baskerville"/>
              </a:defRPr>
            </a:pPr>
            <a:r>
              <a:t>函数所在的模块是全局作用域，其中的变量叫全局变量</a:t>
            </a:r>
          </a:p>
        </p:txBody>
      </p:sp>
      <p:pic>
        <p:nvPicPr>
          <p:cNvPr id="33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150" y="3340100"/>
            <a:ext cx="9451158" cy="5291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下载及安装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下载及安装</a:t>
            </a:r>
          </a:p>
        </p:txBody>
      </p:sp>
      <p:sp>
        <p:nvSpPr>
          <p:cNvPr id="175" name="官网下载地址：https://www.python.org/downloads/"/>
          <p:cNvSpPr txBox="1"/>
          <p:nvPr/>
        </p:nvSpPr>
        <p:spPr>
          <a:xfrm>
            <a:off x="666750" y="18732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官网下载地址：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https://www.python.org/downloads/</a:t>
            </a:r>
          </a:p>
        </p:txBody>
      </p:sp>
      <p:pic>
        <p:nvPicPr>
          <p:cNvPr id="176" name="download.png" descr="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616" y="2546350"/>
            <a:ext cx="9198826" cy="6325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lambda表达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lambda表达式</a:t>
            </a:r>
          </a:p>
        </p:txBody>
      </p:sp>
      <p:sp>
        <p:nvSpPr>
          <p:cNvPr id="342" name="不能使用`try...catch`，`if...else`语法…"/>
          <p:cNvSpPr txBox="1"/>
          <p:nvPr/>
        </p:nvSpPr>
        <p:spPr>
          <a:xfrm>
            <a:off x="234950" y="1995323"/>
            <a:ext cx="9303643" cy="169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indent="-228600">
              <a:lnSpc>
                <a:spcPct val="8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latin typeface="+mn-lt"/>
                <a:ea typeface="+mn-ea"/>
                <a:cs typeface="+mn-cs"/>
                <a:sym typeface="Baskerville"/>
              </a:defRPr>
            </a:pPr>
            <a:r>
              <a:t>不能使用`try...catch`，`if...else`语法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latin typeface="+mn-lt"/>
                <a:ea typeface="+mn-ea"/>
                <a:cs typeface="+mn-cs"/>
                <a:sym typeface="Baskerville"/>
              </a:defRPr>
            </a:pPr>
            <a:r>
              <a:t>表现力差，难以追踪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latin typeface="+mn-lt"/>
                <a:ea typeface="+mn-ea"/>
                <a:cs typeface="+mn-cs"/>
                <a:sym typeface="Baskerville"/>
              </a:defRPr>
            </a:pPr>
            <a:r>
              <a:t>简洁</a:t>
            </a:r>
          </a:p>
        </p:txBody>
      </p:sp>
      <p:sp>
        <p:nvSpPr>
          <p:cNvPr id="343" name="问题：如果想使用条件判断，应该怎么办？"/>
          <p:cNvSpPr txBox="1"/>
          <p:nvPr/>
        </p:nvSpPr>
        <p:spPr>
          <a:xfrm>
            <a:off x="869950" y="4737099"/>
            <a:ext cx="494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问题：如果想使用条件判断，应该怎么办？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ambda表达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lambda表达式</a:t>
            </a:r>
          </a:p>
        </p:txBody>
      </p:sp>
      <p:sp>
        <p:nvSpPr>
          <p:cNvPr id="346" name="用法：高阶函数"/>
          <p:cNvSpPr txBox="1"/>
          <p:nvPr/>
        </p:nvSpPr>
        <p:spPr>
          <a:xfrm>
            <a:off x="336550" y="21145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用法：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高阶函数</a:t>
            </a:r>
          </a:p>
        </p:txBody>
      </p:sp>
      <p:pic>
        <p:nvPicPr>
          <p:cNvPr id="3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" y="2698750"/>
            <a:ext cx="7792576" cy="6371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模块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模块</a:t>
            </a:r>
          </a:p>
        </p:txBody>
      </p:sp>
      <p:sp>
        <p:nvSpPr>
          <p:cNvPr id="350" name="每个文件都是一个模块…"/>
          <p:cNvSpPr txBox="1"/>
          <p:nvPr/>
        </p:nvSpPr>
        <p:spPr>
          <a:xfrm>
            <a:off x="158750" y="1999768"/>
            <a:ext cx="9303643" cy="177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143000" indent="-228600">
              <a:lnSpc>
                <a:spcPct val="8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latin typeface="+mn-lt"/>
                <a:ea typeface="+mn-ea"/>
                <a:cs typeface="+mn-cs"/>
                <a:sym typeface="Baskerville"/>
              </a:defRPr>
            </a:pPr>
            <a:r>
              <a:t>每个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文件</a:t>
            </a:r>
            <a:r>
              <a:t>都是一个模块</a:t>
            </a:r>
          </a:p>
          <a:p>
            <a:pPr marL="1143000" indent="-228600">
              <a:lnSpc>
                <a:spcPct val="8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latin typeface="+mn-lt"/>
                <a:ea typeface="+mn-ea"/>
                <a:cs typeface="+mn-cs"/>
                <a:sym typeface="Baskerville"/>
              </a:defRPr>
            </a:pPr>
            <a:r>
              <a:t>每个模块都有自己的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作用域</a:t>
            </a:r>
            <a:r>
              <a:t>和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命名空间</a:t>
            </a:r>
            <a:endParaRPr>
              <a:solidFill>
                <a:schemeClr val="accent1">
                  <a:hueOff val="104794"/>
                  <a:lumOff val="-8431"/>
                </a:schemeClr>
              </a:solidFill>
            </a:endParaRPr>
          </a:p>
          <a:p>
            <a:pPr marL="1143000" indent="-228600">
              <a:lnSpc>
                <a:spcPct val="80000"/>
              </a:lnSpc>
              <a:spcBef>
                <a:spcPts val="2800"/>
              </a:spcBef>
              <a:buClr>
                <a:srgbClr val="838787"/>
              </a:buClr>
              <a:buSzPct val="100000"/>
              <a:buChar char="•"/>
              <a:defRPr b="1" sz="2100">
                <a:solidFill>
                  <a:schemeClr val="accent1">
                    <a:hueOff val="104794"/>
                    <a:lumOff val="-8431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import</a:t>
            </a:r>
            <a:r>
              <a:rPr>
                <a:solidFill>
                  <a:srgbClr val="838787"/>
                </a:solidFill>
              </a:rPr>
              <a:t>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模块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模块</a:t>
            </a:r>
          </a:p>
        </p:txBody>
      </p:sp>
      <p:sp>
        <p:nvSpPr>
          <p:cNvPr id="353" name="1. 基本用法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1. 基本用法</a:t>
            </a:r>
          </a:p>
        </p:txBody>
      </p:sp>
      <p:pic>
        <p:nvPicPr>
          <p:cNvPr id="3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2597150"/>
            <a:ext cx="6067343" cy="708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模块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模块</a:t>
            </a:r>
          </a:p>
        </p:txBody>
      </p:sp>
      <p:sp>
        <p:nvSpPr>
          <p:cNvPr id="357" name="2. 只引入某些属性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2. 只引入某些属性</a:t>
            </a:r>
          </a:p>
        </p:txBody>
      </p:sp>
      <p:pic>
        <p:nvPicPr>
          <p:cNvPr id="35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3088332"/>
            <a:ext cx="9186056" cy="4988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模块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模块</a:t>
            </a:r>
          </a:p>
        </p:txBody>
      </p:sp>
      <p:sp>
        <p:nvSpPr>
          <p:cNvPr id="361" name="3. 改变属性名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3. 改变属性名</a:t>
            </a:r>
          </a:p>
        </p:txBody>
      </p:sp>
      <p:pic>
        <p:nvPicPr>
          <p:cNvPr id="3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857500"/>
            <a:ext cx="9697665" cy="4615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模块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模块</a:t>
            </a:r>
          </a:p>
        </p:txBody>
      </p:sp>
      <p:sp>
        <p:nvSpPr>
          <p:cNvPr id="365" name="4. 引入所有属性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4. 引入所有属性</a:t>
            </a:r>
          </a:p>
        </p:txBody>
      </p:sp>
      <p:pic>
        <p:nvPicPr>
          <p:cNvPr id="3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724150"/>
            <a:ext cx="5741698" cy="4712977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尽量不要使用，会污染当前的运行环境"/>
          <p:cNvSpPr txBox="1"/>
          <p:nvPr/>
        </p:nvSpPr>
        <p:spPr>
          <a:xfrm>
            <a:off x="476250" y="7739125"/>
            <a:ext cx="789394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 u="sng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尽量不要使用，会污染当前的运行环境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模块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模块</a:t>
            </a:r>
          </a:p>
        </p:txBody>
      </p:sp>
      <p:sp>
        <p:nvSpPr>
          <p:cNvPr id="370" name="问题：引入不同级目录的模块怎么办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问题：引入不同级目录的模块怎么办 </a:t>
            </a:r>
          </a:p>
        </p:txBody>
      </p:sp>
      <p:sp>
        <p:nvSpPr>
          <p:cNvPr id="371" name="1. 上级目录…"/>
          <p:cNvSpPr txBox="1"/>
          <p:nvPr/>
        </p:nvSpPr>
        <p:spPr>
          <a:xfrm>
            <a:off x="425450" y="3470909"/>
            <a:ext cx="7893943" cy="227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1.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上级目录</a:t>
            </a:r>
          </a:p>
          <a:p>
            <a: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            `sys.path.append('..')`改变当前目录</a:t>
            </a:r>
          </a:p>
          <a:p>
            <a: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2.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下级目录</a:t>
            </a:r>
            <a:endParaRPr>
              <a:solidFill>
                <a:schemeClr val="accent1">
                  <a:hueOff val="104794"/>
                  <a:lumOff val="-8431"/>
                </a:schemeClr>
              </a:solidFill>
            </a:endParaRPr>
          </a:p>
          <a:p>
            <a: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            `__init__.py`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异常处理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异常处理</a:t>
            </a:r>
          </a:p>
        </p:txBody>
      </p:sp>
      <p:sp>
        <p:nvSpPr>
          <p:cNvPr id="374" name="1. 捕获异常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1. 捕获异常</a:t>
            </a:r>
          </a:p>
        </p:txBody>
      </p:sp>
      <p:pic>
        <p:nvPicPr>
          <p:cNvPr id="3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2743200"/>
            <a:ext cx="8009881" cy="6555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异常处理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异常处理</a:t>
            </a:r>
          </a:p>
        </p:txBody>
      </p:sp>
      <p:sp>
        <p:nvSpPr>
          <p:cNvPr id="378" name="2. 异常类型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2. 异常类型</a:t>
            </a:r>
          </a:p>
        </p:txBody>
      </p:sp>
      <p:pic>
        <p:nvPicPr>
          <p:cNvPr id="3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10" y="2876679"/>
            <a:ext cx="6539519" cy="622922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地址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8083550" y="8610599"/>
            <a:ext cx="1107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地址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下载及安装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下载及安装</a:t>
            </a:r>
          </a:p>
        </p:txBody>
      </p:sp>
      <p:sp>
        <p:nvSpPr>
          <p:cNvPr id="179" name="找到对应系统的安装包（可执行文件），windows为.exe文件，macos为.dmg文件"/>
          <p:cNvSpPr txBox="1"/>
          <p:nvPr/>
        </p:nvSpPr>
        <p:spPr>
          <a:xfrm>
            <a:off x="742950" y="2057399"/>
            <a:ext cx="789394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找到对应系统的安装包（可执行文件），windows为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.exe</a:t>
            </a:r>
            <a:r>
              <a:t>文件，macos为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.dmg</a:t>
            </a:r>
            <a:r>
              <a:t>文件</a:t>
            </a:r>
          </a:p>
        </p:txBody>
      </p:sp>
      <p:sp>
        <p:nvSpPr>
          <p:cNvPr id="180" name="在命令行窗口里输入以下命令，验证是否安装成功…"/>
          <p:cNvSpPr txBox="1"/>
          <p:nvPr/>
        </p:nvSpPr>
        <p:spPr>
          <a:xfrm>
            <a:off x="742950" y="4083049"/>
            <a:ext cx="7893943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在命令行窗口里输入以下命令，验证是否安装成功</a:t>
            </a:r>
          </a:p>
          <a:p>
            <a:pPr>
              <a:spcBef>
                <a:spcPts val="2800"/>
              </a:spcBef>
              <a:defRPr sz="2400">
                <a:solidFill>
                  <a:schemeClr val="accent2">
                    <a:hueOff val="174531"/>
                    <a:satOff val="41281"/>
                    <a:lumOff val="-14509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python —version</a:t>
            </a:r>
          </a:p>
        </p:txBody>
      </p:sp>
      <p:pic>
        <p:nvPicPr>
          <p:cNvPr id="181" name="version.png" descr="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724" y="5651152"/>
            <a:ext cx="5987160" cy="1820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异常处理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异常处理</a:t>
            </a:r>
          </a:p>
        </p:txBody>
      </p:sp>
      <p:sp>
        <p:nvSpPr>
          <p:cNvPr id="383" name="3. 主动抛出异常"/>
          <p:cNvSpPr txBox="1"/>
          <p:nvPr/>
        </p:nvSpPr>
        <p:spPr>
          <a:xfrm>
            <a:off x="184150" y="20764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6858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defRPr b="1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3. 主动抛出异常</a:t>
            </a:r>
          </a:p>
        </p:txBody>
      </p:sp>
      <p:pic>
        <p:nvPicPr>
          <p:cNvPr id="3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2806700"/>
            <a:ext cx="11391900" cy="6225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5146" y="5779541"/>
            <a:ext cx="1785640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断点调试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断点调试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代码风格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代码风格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命名规范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命名规范</a:t>
            </a:r>
          </a:p>
        </p:txBody>
      </p:sp>
      <p:sp>
        <p:nvSpPr>
          <p:cNvPr id="393" name="类名：驼峰式 和首字母缩略词：Person HighSchoolStudent…"/>
          <p:cNvSpPr txBox="1"/>
          <p:nvPr/>
        </p:nvSpPr>
        <p:spPr>
          <a:xfrm>
            <a:off x="387350" y="2115512"/>
            <a:ext cx="10940505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AutoNum type="arabicPeriod" startAt="1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 类名：驼峰式 和首字母缩略词：Person HighSchoolStudent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AutoNum type="arabicPeriod" startAt="1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 变量名：lower_with_underscores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名词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AutoNum type="arabicPeriod" startAt="1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 方法名和函数名：has_key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奥卡姆剃刀原则</a:t>
            </a:r>
            <a:r>
              <a:t>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动词或动宾短语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AutoNum type="arabicPeriod" startAt="1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 模块名：lower_with_underscores.py</a:t>
            </a:r>
          </a:p>
          <a:p>
            <a:pPr marL="914400" indent="-228600">
              <a:lnSpc>
                <a:spcPct val="60000"/>
              </a:lnSpc>
              <a:spcBef>
                <a:spcPts val="2800"/>
              </a:spcBef>
              <a:buClr>
                <a:srgbClr val="838787"/>
              </a:buClr>
              <a:buSzPct val="100000"/>
              <a:buAutoNum type="arabicPeriod" startAt="1"/>
              <a:defRPr b="1" sz="2400">
                <a:latin typeface="+mn-lt"/>
                <a:ea typeface="+mn-ea"/>
                <a:cs typeface="+mn-cs"/>
                <a:sym typeface="Baskerville"/>
              </a:defRPr>
            </a:pPr>
            <a:r>
              <a:t> 常量名：UPPER_WITH_UNDERSCORES 全大写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语句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语句</a:t>
            </a:r>
          </a:p>
        </p:txBody>
      </p:sp>
      <p:pic>
        <p:nvPicPr>
          <p:cNvPr id="39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2095500"/>
            <a:ext cx="3834414" cy="556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分段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分段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1" name="Q &amp; A"/>
          <p:cNvSpPr txBox="1"/>
          <p:nvPr/>
        </p:nvSpPr>
        <p:spPr>
          <a:xfrm>
            <a:off x="5576570" y="4305300"/>
            <a:ext cx="22189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设置环境变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设置环境变量</a:t>
            </a:r>
          </a:p>
        </p:txBody>
      </p:sp>
      <p:sp>
        <p:nvSpPr>
          <p:cNvPr id="184" name="操作系统如何找到自定义命令？"/>
          <p:cNvSpPr txBox="1"/>
          <p:nvPr/>
        </p:nvSpPr>
        <p:spPr>
          <a:xfrm>
            <a:off x="666750" y="21653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操作系统如何找到自定义命令？</a:t>
            </a:r>
          </a:p>
        </p:txBody>
      </p:sp>
      <p:sp>
        <p:nvSpPr>
          <p:cNvPr id="185" name="环境变量 Path"/>
          <p:cNvSpPr txBox="1"/>
          <p:nvPr/>
        </p:nvSpPr>
        <p:spPr>
          <a:xfrm>
            <a:off x="5175250" y="21653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环境变量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Path</a:t>
            </a:r>
          </a:p>
        </p:txBody>
      </p:sp>
      <p:sp>
        <p:nvSpPr>
          <p:cNvPr id="186" name="windows设置环境变量"/>
          <p:cNvSpPr txBox="1"/>
          <p:nvPr/>
        </p:nvSpPr>
        <p:spPr>
          <a:xfrm>
            <a:off x="666750" y="33591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windows设置环境变量</a:t>
            </a:r>
          </a:p>
        </p:txBody>
      </p:sp>
      <p:sp>
        <p:nvSpPr>
          <p:cNvPr id="187" name="MacOS设置环境变量"/>
          <p:cNvSpPr txBox="1"/>
          <p:nvPr/>
        </p:nvSpPr>
        <p:spPr>
          <a:xfrm>
            <a:off x="666750" y="45529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MacOS设置环境变量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基础语法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基础语法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基础语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基础语法</a:t>
            </a:r>
          </a:p>
        </p:txBody>
      </p:sp>
      <p:sp>
        <p:nvSpPr>
          <p:cNvPr id="192" name="基础数据类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基础数据类型</a:t>
            </a:r>
          </a:p>
          <a:p>
            <a:pPr/>
            <a:r>
              <a:t>循环与条件语句</a:t>
            </a:r>
          </a:p>
          <a:p>
            <a:pPr/>
            <a:r>
              <a:t>运算符</a:t>
            </a:r>
          </a:p>
          <a:p>
            <a:pPr/>
            <a:r>
              <a:t>函数与lambda表达式</a:t>
            </a:r>
          </a:p>
          <a:p>
            <a:pPr/>
            <a:r>
              <a:t>模块</a:t>
            </a:r>
          </a:p>
          <a:p>
            <a:pPr/>
            <a:r>
              <a:t>异常处理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数据类型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基础数据类型</a:t>
            </a:r>
          </a:p>
        </p:txBody>
      </p:sp>
      <p:sp>
        <p:nvSpPr>
          <p:cNvPr id="195" name="Number…"/>
          <p:cNvSpPr txBox="1"/>
          <p:nvPr/>
        </p:nvSpPr>
        <p:spPr>
          <a:xfrm>
            <a:off x="641350" y="1943099"/>
            <a:ext cx="7893943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Number</a:t>
            </a:r>
          </a:p>
          <a:p>
            <a:pPr marL="2286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String</a:t>
            </a:r>
          </a:p>
          <a:p>
            <a:pPr marL="2286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Tuple</a:t>
            </a:r>
          </a:p>
          <a:p>
            <a:pPr marL="2286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List</a:t>
            </a:r>
          </a:p>
          <a:p>
            <a:pPr marL="2286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Dictionary</a:t>
            </a:r>
          </a:p>
          <a:p>
            <a:pPr marL="228600" indent="-228600">
              <a:lnSpc>
                <a:spcPct val="60000"/>
              </a:lnSpc>
              <a:spcBef>
                <a:spcPts val="2800"/>
              </a:spcBef>
              <a:buSzPct val="100000"/>
              <a:buChar char="•"/>
              <a:defRPr sz="2400">
                <a:solidFill>
                  <a:schemeClr val="accent1">
                    <a:hueOff val="104794"/>
                    <a:lumOff val="-8431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Boolean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