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标题与副标题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标题文本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14" name="正文级别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0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3 联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图像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图像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图像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标注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22" name="在此键入引文。"/>
          <p:cNvSpPr txBox="1"/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文本"/>
          <p:cNvSpPr txBox="1"/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引文（备选）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在此键入引文。"/>
          <p:cNvSpPr txBox="1"/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33" name="图像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b="1" sz="6000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线条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标题文本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标题文本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35" name="正文级别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幻灯片编号"/>
          <p:cNvSpPr txBox="1"/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 - 居中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文本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垂直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线条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图像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标题文本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54" name="正文级别 1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6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7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8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92" name="图像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标题文本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4" name="正文级别 1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png"/><Relationship Id="rId3" Type="http://schemas.openxmlformats.org/officeDocument/2006/relationships/image" Target="../media/image1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ython Basic 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79729">
              <a:defRPr sz="11049"/>
            </a:lvl1pPr>
          </a:lstStyle>
          <a:p>
            <a:pPr/>
            <a:r>
              <a:t>Python Basic 2</a:t>
            </a:r>
          </a:p>
        </p:txBody>
      </p:sp>
      <p:sp>
        <p:nvSpPr>
          <p:cNvPr id="167" name="by Arlenyang…"/>
          <p:cNvSpPr txBox="1"/>
          <p:nvPr>
            <p:ph type="subTitle" sz="quarter" idx="1"/>
          </p:nvPr>
        </p:nvSpPr>
        <p:spPr>
          <a:xfrm>
            <a:off x="406400" y="4642246"/>
            <a:ext cx="12192000" cy="1428354"/>
          </a:xfrm>
          <a:prstGeom prst="rect">
            <a:avLst/>
          </a:prstGeom>
        </p:spPr>
        <p:txBody>
          <a:bodyPr/>
          <a:lstStyle/>
          <a:p>
            <a:pPr>
              <a:defRPr sz="3400"/>
            </a:pPr>
            <a:r>
              <a:t>by Arlenyang </a:t>
            </a:r>
          </a:p>
          <a:p>
            <a:pPr>
              <a:defRPr sz="3400"/>
            </a:pPr>
            <a:r>
              <a:t>2018.11.25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一个栗子：和多多玩儿接球游戏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 defTabSz="525779">
              <a:spcBef>
                <a:spcPts val="2500"/>
              </a:spcBef>
              <a:defRPr sz="2700"/>
            </a:lvl1pPr>
          </a:lstStyle>
          <a:p>
            <a:pPr/>
            <a:r>
              <a:t>一个栗子：和多多玩儿接球游戏</a:t>
            </a:r>
          </a:p>
        </p:txBody>
      </p:sp>
      <p:sp>
        <p:nvSpPr>
          <p:cNvPr id="230" name="用面向对象实现："/>
          <p:cNvSpPr txBox="1"/>
          <p:nvPr/>
        </p:nvSpPr>
        <p:spPr>
          <a:xfrm>
            <a:off x="628650" y="1978099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用面向对象实现：</a:t>
            </a:r>
          </a:p>
        </p:txBody>
      </p:sp>
      <p:sp>
        <p:nvSpPr>
          <p:cNvPr id="231" name="执行过程："/>
          <p:cNvSpPr txBox="1"/>
          <p:nvPr/>
        </p:nvSpPr>
        <p:spPr>
          <a:xfrm>
            <a:off x="1657350" y="2900399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solidFill>
                  <a:schemeClr val="accent2">
                    <a:hueOff val="174531"/>
                    <a:satOff val="41281"/>
                    <a:lumOff val="-14509"/>
                  </a:schemeClr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执行过程：</a:t>
            </a:r>
          </a:p>
        </p:txBody>
      </p:sp>
      <p:pic>
        <p:nvPicPr>
          <p:cNvPr id="23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5188" y="3349785"/>
            <a:ext cx="6968505" cy="56820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面向对象的四项原则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面向对象的四项原则</a:t>
            </a:r>
          </a:p>
        </p:txBody>
      </p:sp>
      <p:sp>
        <p:nvSpPr>
          <p:cNvPr id="235" name="封装…"/>
          <p:cNvSpPr txBox="1"/>
          <p:nvPr/>
        </p:nvSpPr>
        <p:spPr>
          <a:xfrm>
            <a:off x="1187450" y="2105099"/>
            <a:ext cx="7893943" cy="288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>
              <a:lnSpc>
                <a:spcPts val="29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封装</a:t>
            </a:r>
          </a:p>
          <a:p>
            <a:pPr marL="228600" indent="-228600">
              <a:lnSpc>
                <a:spcPts val="29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继承</a:t>
            </a:r>
          </a:p>
          <a:p>
            <a:pPr marL="228600" indent="-228600">
              <a:lnSpc>
                <a:spcPts val="29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多态</a:t>
            </a:r>
          </a:p>
          <a:p>
            <a:pPr marL="228600" indent="-228600">
              <a:lnSpc>
                <a:spcPts val="29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抽象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类"/>
          <p:cNvSpPr txBox="1"/>
          <p:nvPr>
            <p:ph type="title"/>
          </p:nvPr>
        </p:nvSpPr>
        <p:spPr>
          <a:xfrm>
            <a:off x="2427808" y="4225032"/>
            <a:ext cx="8149184" cy="1303536"/>
          </a:xfrm>
          <a:prstGeom prst="rect">
            <a:avLst/>
          </a:prstGeom>
        </p:spPr>
        <p:txBody>
          <a:bodyPr/>
          <a:lstStyle>
            <a:lvl1pPr algn="ctr">
              <a:spcBef>
                <a:spcPts val="2800"/>
              </a:spcBef>
              <a:defRPr sz="6000"/>
            </a:lvl1pPr>
          </a:lstStyle>
          <a:p>
            <a:pPr/>
            <a:r>
              <a:t>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类的声明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类的声明</a:t>
            </a:r>
          </a:p>
        </p:txBody>
      </p:sp>
      <p:pic>
        <p:nvPicPr>
          <p:cNvPr id="24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0750" y="1966118"/>
            <a:ext cx="10334821" cy="4983248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关键字"/>
          <p:cNvSpPr txBox="1"/>
          <p:nvPr/>
        </p:nvSpPr>
        <p:spPr>
          <a:xfrm>
            <a:off x="1314450" y="2984499"/>
            <a:ext cx="876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defRPr>
            </a:lvl1pPr>
          </a:lstStyle>
          <a:p>
            <a:pPr/>
            <a:r>
              <a:t>关键字</a:t>
            </a:r>
          </a:p>
        </p:txBody>
      </p:sp>
      <p:sp>
        <p:nvSpPr>
          <p:cNvPr id="242" name="类名（驼峰命名法）"/>
          <p:cNvSpPr txBox="1"/>
          <p:nvPr/>
        </p:nvSpPr>
        <p:spPr>
          <a:xfrm>
            <a:off x="2965450" y="2984499"/>
            <a:ext cx="2400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defRPr>
            </a:lvl1pPr>
          </a:lstStyle>
          <a:p>
            <a:pPr/>
            <a:r>
              <a:t>类名（驼峰命名法）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550" y="2889250"/>
            <a:ext cx="11237831" cy="6817152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类与实例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类与实例</a:t>
            </a:r>
          </a:p>
        </p:txBody>
      </p:sp>
      <p:sp>
        <p:nvSpPr>
          <p:cNvPr id="246" name="实例化过程："/>
          <p:cNvSpPr txBox="1"/>
          <p:nvPr/>
        </p:nvSpPr>
        <p:spPr>
          <a:xfrm>
            <a:off x="946150" y="7428383"/>
            <a:ext cx="1638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defRPr>
            </a:lvl1pPr>
          </a:lstStyle>
          <a:p>
            <a:pPr/>
            <a:r>
              <a:t>实例化过程：</a:t>
            </a:r>
          </a:p>
        </p:txBody>
      </p:sp>
      <p:sp>
        <p:nvSpPr>
          <p:cNvPr id="247" name="类是实例的模板…"/>
          <p:cNvSpPr txBox="1"/>
          <p:nvPr/>
        </p:nvSpPr>
        <p:spPr>
          <a:xfrm>
            <a:off x="895350" y="1774899"/>
            <a:ext cx="7893943" cy="130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228600">
              <a:lnSpc>
                <a:spcPts val="29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类是实例的</a:t>
            </a:r>
            <a:r>
              <a:rPr>
                <a:solidFill>
                  <a:schemeClr val="accent1">
                    <a:hueOff val="104794"/>
                    <a:lumOff val="-8431"/>
                  </a:schemeClr>
                </a:solidFill>
              </a:rPr>
              <a:t>模板</a:t>
            </a:r>
          </a:p>
          <a:p>
            <a:pPr marL="457200" indent="-228600">
              <a:lnSpc>
                <a:spcPts val="29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rPr>
                <a:solidFill>
                  <a:schemeClr val="accent1">
                    <a:hueOff val="104794"/>
                    <a:lumOff val="-8431"/>
                  </a:schemeClr>
                </a:solidFill>
              </a:rPr>
              <a:t>实例化</a:t>
            </a:r>
            <a:r>
              <a:t>是通过类创造实例的过程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类的组成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类的组成</a:t>
            </a:r>
          </a:p>
        </p:txBody>
      </p:sp>
      <p:sp>
        <p:nvSpPr>
          <p:cNvPr id="250" name="构造函数与析构函数…"/>
          <p:cNvSpPr txBox="1"/>
          <p:nvPr/>
        </p:nvSpPr>
        <p:spPr>
          <a:xfrm>
            <a:off x="742950" y="2054299"/>
            <a:ext cx="7893943" cy="288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228600">
              <a:lnSpc>
                <a:spcPts val="29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构造函数与析构函数</a:t>
            </a:r>
          </a:p>
          <a:p>
            <a:pPr marL="457200" indent="-228600">
              <a:lnSpc>
                <a:spcPts val="29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类变量</a:t>
            </a:r>
          </a:p>
          <a:p>
            <a:pPr marL="457200" indent="-228600">
              <a:lnSpc>
                <a:spcPts val="29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类方法</a:t>
            </a:r>
          </a:p>
          <a:p>
            <a:pPr marL="457200" indent="-228600">
              <a:lnSpc>
                <a:spcPts val="29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内置方法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构造函数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构造函数</a:t>
            </a:r>
          </a:p>
        </p:txBody>
      </p:sp>
      <p:pic>
        <p:nvPicPr>
          <p:cNvPr id="25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750" y="2829718"/>
            <a:ext cx="10334821" cy="49832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线条" descr="线条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98154" y="5036144"/>
            <a:ext cx="6333184" cy="132109"/>
          </a:xfrm>
          <a:prstGeom prst="rect">
            <a:avLst/>
          </a:prstGeom>
        </p:spPr>
      </p:pic>
      <p:sp>
        <p:nvSpPr>
          <p:cNvPr id="256" name="self 指向实例"/>
          <p:cNvSpPr txBox="1"/>
          <p:nvPr/>
        </p:nvSpPr>
        <p:spPr>
          <a:xfrm>
            <a:off x="3968750" y="4048199"/>
            <a:ext cx="263282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indent="228600"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rPr>
                <a:solidFill>
                  <a:schemeClr val="accent1">
                    <a:hueOff val="104794"/>
                    <a:lumOff val="-8431"/>
                  </a:schemeClr>
                </a:solidFill>
              </a:rPr>
              <a:t>self</a:t>
            </a:r>
            <a:r>
              <a:t> 指向实例</a:t>
            </a:r>
          </a:p>
        </p:txBody>
      </p:sp>
      <p:sp>
        <p:nvSpPr>
          <p:cNvPr id="257" name="创建实例的初始化函数"/>
          <p:cNvSpPr txBox="1"/>
          <p:nvPr/>
        </p:nvSpPr>
        <p:spPr>
          <a:xfrm>
            <a:off x="742950" y="2105099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创建实例的初始化函数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700" y="2465484"/>
            <a:ext cx="9007451" cy="5222630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析构函数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析构函数</a:t>
            </a:r>
          </a:p>
        </p:txBody>
      </p:sp>
      <p:pic>
        <p:nvPicPr>
          <p:cNvPr id="261" name="线条" descr="线条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7784" y="6336673"/>
            <a:ext cx="3641826" cy="113787"/>
          </a:xfrm>
          <a:prstGeom prst="rect">
            <a:avLst/>
          </a:prstGeom>
        </p:spPr>
      </p:pic>
      <p:sp>
        <p:nvSpPr>
          <p:cNvPr id="263" name="销毁实例后执行的函数"/>
          <p:cNvSpPr txBox="1"/>
          <p:nvPr/>
        </p:nvSpPr>
        <p:spPr>
          <a:xfrm>
            <a:off x="742950" y="2105099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销毁实例后执行的函数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700" y="2465484"/>
            <a:ext cx="7671594" cy="4448084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类变量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类变量</a:t>
            </a:r>
          </a:p>
        </p:txBody>
      </p:sp>
      <p:pic>
        <p:nvPicPr>
          <p:cNvPr id="267" name="线条" descr="线条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56309" y="4806648"/>
            <a:ext cx="2444556" cy="140304"/>
          </a:xfrm>
          <a:prstGeom prst="rect">
            <a:avLst/>
          </a:prstGeom>
        </p:spPr>
      </p:pic>
      <p:sp>
        <p:nvSpPr>
          <p:cNvPr id="269" name="成员变量，每个实例都拥有，可直接访问，且唯一"/>
          <p:cNvSpPr txBox="1"/>
          <p:nvPr/>
        </p:nvSpPr>
        <p:spPr>
          <a:xfrm>
            <a:off x="742950" y="2105099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成员变量，每个实例都拥有，可</a:t>
            </a:r>
            <a:r>
              <a:rPr>
                <a:solidFill>
                  <a:schemeClr val="accent1">
                    <a:hueOff val="104794"/>
                    <a:lumOff val="-8431"/>
                  </a:schemeClr>
                </a:solidFill>
              </a:rPr>
              <a:t>直接访问</a:t>
            </a:r>
            <a:r>
              <a:t>，且</a:t>
            </a:r>
            <a:r>
              <a:rPr>
                <a:solidFill>
                  <a:schemeClr val="accent1">
                    <a:hueOff val="104794"/>
                    <a:lumOff val="-8431"/>
                  </a:schemeClr>
                </a:solidFill>
              </a:rPr>
              <a:t>唯一</a:t>
            </a:r>
          </a:p>
        </p:txBody>
      </p:sp>
      <p:pic>
        <p:nvPicPr>
          <p:cNvPr id="270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4400" y="6965950"/>
            <a:ext cx="6669362" cy="27997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线条" descr="线条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73709" y="8934148"/>
            <a:ext cx="1756377" cy="14029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类变量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类变量</a:t>
            </a:r>
          </a:p>
        </p:txBody>
      </p:sp>
      <p:sp>
        <p:nvSpPr>
          <p:cNvPr id="275" name="私有变量，以__开头，外部无法直接访问…"/>
          <p:cNvSpPr txBox="1"/>
          <p:nvPr/>
        </p:nvSpPr>
        <p:spPr>
          <a:xfrm>
            <a:off x="742950" y="2066999"/>
            <a:ext cx="7893943" cy="130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228600">
              <a:lnSpc>
                <a:spcPts val="29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私有变量，</a:t>
            </a:r>
            <a:r>
              <a:rPr>
                <a:solidFill>
                  <a:schemeClr val="accent1">
                    <a:hueOff val="104794"/>
                    <a:lumOff val="-8431"/>
                  </a:schemeClr>
                </a:solidFill>
              </a:rPr>
              <a:t>以__开头</a:t>
            </a:r>
            <a:r>
              <a:t>，外部无法直接访问</a:t>
            </a:r>
          </a:p>
          <a:p>
            <a:pPr marL="457200" indent="-228600">
              <a:lnSpc>
                <a:spcPts val="29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静态变量，所有实例共享，且不可改</a:t>
            </a:r>
          </a:p>
        </p:txBody>
      </p:sp>
      <p:pic>
        <p:nvPicPr>
          <p:cNvPr id="27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41442" y="2787650"/>
            <a:ext cx="6219776" cy="68785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spcBef>
                <a:spcPts val="1900"/>
              </a:spcBef>
              <a:defRPr sz="4260"/>
            </a:lvl1pPr>
          </a:lstStyle>
          <a:p>
            <a:pPr/>
            <a:r>
              <a:t>OUTLINE</a:t>
            </a:r>
          </a:p>
        </p:txBody>
      </p:sp>
      <p:sp>
        <p:nvSpPr>
          <p:cNvPr id="170" name="理解面向对象（Object Oriented Programming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理解面向对象（Object Oriented Programming）</a:t>
            </a:r>
          </a:p>
          <a:p>
            <a:pPr/>
            <a:r>
              <a:t>类（Class）</a:t>
            </a:r>
          </a:p>
          <a:p>
            <a:pPr/>
            <a:r>
              <a:t>继承（Inherit）</a:t>
            </a:r>
          </a:p>
          <a:p>
            <a:pPr/>
            <a:r>
              <a:t>评讲作业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类方法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类方法</a:t>
            </a:r>
          </a:p>
        </p:txBody>
      </p:sp>
      <p:pic>
        <p:nvPicPr>
          <p:cNvPr id="27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11850" y="1771650"/>
            <a:ext cx="7117710" cy="7699936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成员方法，也叫实例方法…"/>
          <p:cNvSpPr txBox="1"/>
          <p:nvPr/>
        </p:nvSpPr>
        <p:spPr>
          <a:xfrm>
            <a:off x="311150" y="2308299"/>
            <a:ext cx="7893943" cy="209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228600">
              <a:lnSpc>
                <a:spcPts val="29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成员方法，也叫实例方法</a:t>
            </a:r>
          </a:p>
          <a:p>
            <a:pPr marL="457200" indent="-228600">
              <a:lnSpc>
                <a:spcPts val="29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私有方法，外部无法访问，内部可访问</a:t>
            </a:r>
          </a:p>
          <a:p>
            <a:pPr marL="457200" indent="-228600">
              <a:lnSpc>
                <a:spcPts val="29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静态方法，直接用Class调用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继承"/>
          <p:cNvSpPr txBox="1"/>
          <p:nvPr>
            <p:ph type="title"/>
          </p:nvPr>
        </p:nvSpPr>
        <p:spPr>
          <a:xfrm>
            <a:off x="2427808" y="4225032"/>
            <a:ext cx="8149184" cy="1303536"/>
          </a:xfrm>
          <a:prstGeom prst="rect">
            <a:avLst/>
          </a:prstGeom>
        </p:spPr>
        <p:txBody>
          <a:bodyPr/>
          <a:lstStyle>
            <a:lvl1pPr algn="ctr">
              <a:spcBef>
                <a:spcPts val="2800"/>
              </a:spcBef>
              <a:defRPr sz="6000"/>
            </a:lvl1pPr>
          </a:lstStyle>
          <a:p>
            <a:pPr/>
            <a:r>
              <a:t>继承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800" y="2228850"/>
            <a:ext cx="6588701" cy="3600155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类继承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类继承</a:t>
            </a:r>
          </a:p>
        </p:txBody>
      </p:sp>
      <p:sp>
        <p:nvSpPr>
          <p:cNvPr id="286" name="父类："/>
          <p:cNvSpPr txBox="1"/>
          <p:nvPr/>
        </p:nvSpPr>
        <p:spPr>
          <a:xfrm>
            <a:off x="323850" y="1926108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父类：</a:t>
            </a:r>
          </a:p>
        </p:txBody>
      </p:sp>
      <p:sp>
        <p:nvSpPr>
          <p:cNvPr id="287" name="子类："/>
          <p:cNvSpPr txBox="1"/>
          <p:nvPr/>
        </p:nvSpPr>
        <p:spPr>
          <a:xfrm>
            <a:off x="412750" y="5939308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子类：</a:t>
            </a:r>
          </a:p>
        </p:txBody>
      </p:sp>
      <p:pic>
        <p:nvPicPr>
          <p:cNvPr id="28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850" y="6570312"/>
            <a:ext cx="6235700" cy="300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类继承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类继承</a:t>
            </a:r>
          </a:p>
        </p:txBody>
      </p:sp>
      <p:pic>
        <p:nvPicPr>
          <p:cNvPr id="29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650" y="2087212"/>
            <a:ext cx="10503565" cy="5069950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继承的语法"/>
          <p:cNvSpPr txBox="1"/>
          <p:nvPr/>
        </p:nvSpPr>
        <p:spPr>
          <a:xfrm>
            <a:off x="3765550" y="3060404"/>
            <a:ext cx="1384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180946"/>
                    <a:satOff val="-2351"/>
                    <a:lumOff val="-8716"/>
                  </a:schemeClr>
                </a:solidFill>
              </a:defRPr>
            </a:lvl1pPr>
          </a:lstStyle>
          <a:p>
            <a:pPr/>
            <a:r>
              <a:t>继承的语法</a:t>
            </a:r>
          </a:p>
        </p:txBody>
      </p:sp>
      <p:sp>
        <p:nvSpPr>
          <p:cNvPr id="293" name="线条"/>
          <p:cNvSpPr/>
          <p:nvPr/>
        </p:nvSpPr>
        <p:spPr>
          <a:xfrm>
            <a:off x="3768625" y="3924004"/>
            <a:ext cx="1378150" cy="1"/>
          </a:xfrm>
          <a:prstGeom prst="line">
            <a:avLst/>
          </a:prstGeom>
          <a:ln w="25400">
            <a:solidFill>
              <a:schemeClr val="accent5">
                <a:hueOff val="-180946"/>
                <a:satOff val="-2351"/>
                <a:lumOff val="-871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94" name="线条"/>
          <p:cNvSpPr/>
          <p:nvPr/>
        </p:nvSpPr>
        <p:spPr>
          <a:xfrm flipV="1">
            <a:off x="4995922" y="3164780"/>
            <a:ext cx="1989635" cy="1212107"/>
          </a:xfrm>
          <a:prstGeom prst="line">
            <a:avLst/>
          </a:prstGeom>
          <a:ln w="25400">
            <a:solidFill>
              <a:schemeClr val="accent5">
                <a:hueOff val="-180946"/>
                <a:satOff val="-2351"/>
                <a:lumOff val="-871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95" name="super，获取父类的方法"/>
          <p:cNvSpPr txBox="1"/>
          <p:nvPr/>
        </p:nvSpPr>
        <p:spPr>
          <a:xfrm>
            <a:off x="7169150" y="2688803"/>
            <a:ext cx="2805430" cy="463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180946"/>
                    <a:satOff val="-2351"/>
                    <a:lumOff val="-8716"/>
                  </a:schemeClr>
                </a:solidFill>
              </a:defRPr>
            </a:lvl1pPr>
          </a:lstStyle>
          <a:p>
            <a:pPr/>
            <a:r>
              <a:t>super，获取父类的方法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类继承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类继承</a:t>
            </a:r>
          </a:p>
        </p:txBody>
      </p:sp>
      <p:sp>
        <p:nvSpPr>
          <p:cNvPr id="298" name="方法重写"/>
          <p:cNvSpPr txBox="1"/>
          <p:nvPr/>
        </p:nvSpPr>
        <p:spPr>
          <a:xfrm>
            <a:off x="323850" y="1926108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方法重写</a:t>
            </a:r>
          </a:p>
        </p:txBody>
      </p:sp>
      <p:sp>
        <p:nvSpPr>
          <p:cNvPr id="299" name="方法名相同…"/>
          <p:cNvSpPr txBox="1"/>
          <p:nvPr/>
        </p:nvSpPr>
        <p:spPr>
          <a:xfrm>
            <a:off x="793750" y="2624608"/>
            <a:ext cx="7893943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85800" indent="-228600">
              <a:lnSpc>
                <a:spcPts val="2500"/>
              </a:lnSpc>
              <a:spcBef>
                <a:spcPts val="2800"/>
              </a:spcBef>
              <a:buSzPct val="100000"/>
              <a:buChar char="•"/>
              <a:defRPr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方法名相同</a:t>
            </a:r>
          </a:p>
          <a:p>
            <a:pPr marL="685800" indent="-228600">
              <a:lnSpc>
                <a:spcPts val="2500"/>
              </a:lnSpc>
              <a:spcBef>
                <a:spcPts val="2800"/>
              </a:spcBef>
              <a:buSzPct val="100000"/>
              <a:buChar char="•"/>
              <a:defRPr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参数</a:t>
            </a:r>
            <a:r>
              <a:rPr>
                <a:solidFill>
                  <a:schemeClr val="accent5">
                    <a:hueOff val="-180946"/>
                    <a:satOff val="-2351"/>
                    <a:lumOff val="-8716"/>
                  </a:schemeClr>
                </a:solidFill>
              </a:rPr>
              <a:t>严格一致</a:t>
            </a:r>
          </a:p>
        </p:txBody>
      </p:sp>
      <p:pic>
        <p:nvPicPr>
          <p:cNvPr id="30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5100" y="946150"/>
            <a:ext cx="6096000" cy="3060700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父类"/>
          <p:cNvSpPr txBox="1"/>
          <p:nvPr/>
        </p:nvSpPr>
        <p:spPr>
          <a:xfrm>
            <a:off x="4984750" y="592608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父类</a:t>
            </a:r>
          </a:p>
        </p:txBody>
      </p:sp>
      <p:sp>
        <p:nvSpPr>
          <p:cNvPr id="302" name="线条"/>
          <p:cNvSpPr/>
          <p:nvPr/>
        </p:nvSpPr>
        <p:spPr>
          <a:xfrm>
            <a:off x="5290591" y="2455442"/>
            <a:ext cx="1296592" cy="621460"/>
          </a:xfrm>
          <a:prstGeom prst="line">
            <a:avLst/>
          </a:prstGeom>
          <a:ln w="25400">
            <a:solidFill>
              <a:schemeClr val="accent5">
                <a:hueOff val="-180946"/>
                <a:satOff val="-2351"/>
                <a:lumOff val="-871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03" name="示例方法"/>
          <p:cNvSpPr txBox="1"/>
          <p:nvPr/>
        </p:nvSpPr>
        <p:spPr>
          <a:xfrm>
            <a:off x="4006850" y="1957858"/>
            <a:ext cx="1130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示例方法</a:t>
            </a:r>
          </a:p>
        </p:txBody>
      </p:sp>
      <p:pic>
        <p:nvPicPr>
          <p:cNvPr id="30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94300" y="4409858"/>
            <a:ext cx="6197600" cy="4965701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子类"/>
          <p:cNvSpPr txBox="1"/>
          <p:nvPr/>
        </p:nvSpPr>
        <p:spPr>
          <a:xfrm>
            <a:off x="4984750" y="4006850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子类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类继承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类继承</a:t>
            </a:r>
          </a:p>
        </p:txBody>
      </p:sp>
      <p:sp>
        <p:nvSpPr>
          <p:cNvPr id="308" name="方法重载"/>
          <p:cNvSpPr txBox="1"/>
          <p:nvPr/>
        </p:nvSpPr>
        <p:spPr>
          <a:xfrm>
            <a:off x="323850" y="1926108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方法重载</a:t>
            </a:r>
          </a:p>
        </p:txBody>
      </p:sp>
      <p:sp>
        <p:nvSpPr>
          <p:cNvPr id="309" name="方法名相同…"/>
          <p:cNvSpPr txBox="1"/>
          <p:nvPr/>
        </p:nvSpPr>
        <p:spPr>
          <a:xfrm>
            <a:off x="793750" y="2624608"/>
            <a:ext cx="7893943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85800" indent="-228600">
              <a:lnSpc>
                <a:spcPts val="2500"/>
              </a:lnSpc>
              <a:spcBef>
                <a:spcPts val="2800"/>
              </a:spcBef>
              <a:buSzPct val="100000"/>
              <a:buChar char="•"/>
              <a:defRPr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方法名相同</a:t>
            </a:r>
          </a:p>
          <a:p>
            <a:pPr marL="685800" indent="-228600">
              <a:lnSpc>
                <a:spcPts val="2500"/>
              </a:lnSpc>
              <a:spcBef>
                <a:spcPts val="2800"/>
              </a:spcBef>
              <a:buSzPct val="100000"/>
              <a:buChar char="•"/>
              <a:defRPr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参数</a:t>
            </a:r>
            <a:r>
              <a:rPr>
                <a:solidFill>
                  <a:schemeClr val="accent5">
                    <a:hueOff val="-180946"/>
                    <a:satOff val="-2351"/>
                    <a:lumOff val="-8716"/>
                  </a:schemeClr>
                </a:solidFill>
              </a:rPr>
              <a:t>必须不一致</a:t>
            </a:r>
          </a:p>
        </p:txBody>
      </p:sp>
      <p:pic>
        <p:nvPicPr>
          <p:cNvPr id="31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5100" y="946150"/>
            <a:ext cx="6096000" cy="3060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父类"/>
          <p:cNvSpPr txBox="1"/>
          <p:nvPr/>
        </p:nvSpPr>
        <p:spPr>
          <a:xfrm>
            <a:off x="4984750" y="592608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父类</a:t>
            </a:r>
          </a:p>
        </p:txBody>
      </p:sp>
      <p:sp>
        <p:nvSpPr>
          <p:cNvPr id="312" name="线条"/>
          <p:cNvSpPr/>
          <p:nvPr/>
        </p:nvSpPr>
        <p:spPr>
          <a:xfrm>
            <a:off x="5290591" y="2455442"/>
            <a:ext cx="1296592" cy="621460"/>
          </a:xfrm>
          <a:prstGeom prst="line">
            <a:avLst/>
          </a:prstGeom>
          <a:ln w="25400">
            <a:solidFill>
              <a:schemeClr val="accent5">
                <a:hueOff val="-180946"/>
                <a:satOff val="-2351"/>
                <a:lumOff val="-871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13" name="示例方法"/>
          <p:cNvSpPr txBox="1"/>
          <p:nvPr/>
        </p:nvSpPr>
        <p:spPr>
          <a:xfrm>
            <a:off x="4006850" y="1957858"/>
            <a:ext cx="1130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示例方法</a:t>
            </a:r>
          </a:p>
        </p:txBody>
      </p:sp>
      <p:pic>
        <p:nvPicPr>
          <p:cNvPr id="31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27908" y="4320958"/>
            <a:ext cx="5516292" cy="5616792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子类"/>
          <p:cNvSpPr txBox="1"/>
          <p:nvPr/>
        </p:nvSpPr>
        <p:spPr>
          <a:xfrm>
            <a:off x="5111750" y="3937899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子类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评讲作业"/>
          <p:cNvSpPr txBox="1"/>
          <p:nvPr>
            <p:ph type="title"/>
          </p:nvPr>
        </p:nvSpPr>
        <p:spPr>
          <a:xfrm>
            <a:off x="2427808" y="4225032"/>
            <a:ext cx="8149184" cy="1303536"/>
          </a:xfrm>
          <a:prstGeom prst="rect">
            <a:avLst/>
          </a:prstGeom>
        </p:spPr>
        <p:txBody>
          <a:bodyPr/>
          <a:lstStyle>
            <a:lvl1pPr algn="ctr">
              <a:spcBef>
                <a:spcPts val="2800"/>
              </a:spcBef>
              <a:defRPr sz="6000"/>
            </a:lvl1pPr>
          </a:lstStyle>
          <a:p>
            <a:pPr/>
            <a:r>
              <a:t>评讲作业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理解面向对象"/>
          <p:cNvSpPr txBox="1"/>
          <p:nvPr>
            <p:ph type="title"/>
          </p:nvPr>
        </p:nvSpPr>
        <p:spPr>
          <a:xfrm>
            <a:off x="2427808" y="4225032"/>
            <a:ext cx="8149184" cy="1303536"/>
          </a:xfrm>
          <a:prstGeom prst="rect">
            <a:avLst/>
          </a:prstGeom>
        </p:spPr>
        <p:txBody>
          <a:bodyPr/>
          <a:lstStyle>
            <a:lvl1pPr algn="ctr">
              <a:spcBef>
                <a:spcPts val="2800"/>
              </a:spcBef>
              <a:defRPr sz="6000"/>
            </a:lvl1pPr>
          </a:lstStyle>
          <a:p>
            <a:pPr/>
            <a:r>
              <a:t>理解面向对象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面向过程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面向过程</a:t>
            </a:r>
          </a:p>
        </p:txBody>
      </p:sp>
      <p:sp>
        <p:nvSpPr>
          <p:cNvPr id="175" name="线性…"/>
          <p:cNvSpPr txBox="1"/>
          <p:nvPr/>
        </p:nvSpPr>
        <p:spPr>
          <a:xfrm>
            <a:off x="1047750" y="2206699"/>
            <a:ext cx="7893943" cy="209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>
              <a:lnSpc>
                <a:spcPts val="29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线性</a:t>
            </a:r>
          </a:p>
          <a:p>
            <a:pPr marL="228600" indent="-228600">
              <a:lnSpc>
                <a:spcPts val="29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以</a:t>
            </a:r>
            <a:r>
              <a:rPr>
                <a:solidFill>
                  <a:schemeClr val="accent1">
                    <a:hueOff val="104794"/>
                    <a:lumOff val="-8431"/>
                  </a:schemeClr>
                </a:solidFill>
              </a:rPr>
              <a:t>函数</a:t>
            </a:r>
            <a:r>
              <a:t>为中心</a:t>
            </a:r>
          </a:p>
          <a:p>
            <a:pPr marL="228600" indent="-228600">
              <a:lnSpc>
                <a:spcPts val="29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通过多个</a:t>
            </a:r>
            <a:r>
              <a:rPr>
                <a:solidFill>
                  <a:schemeClr val="accent1">
                    <a:hueOff val="104794"/>
                    <a:lumOff val="-8431"/>
                  </a:schemeClr>
                </a:solidFill>
              </a:rPr>
              <a:t>步骤</a:t>
            </a:r>
            <a:r>
              <a:t>顺序执行得到结果</a:t>
            </a:r>
          </a:p>
        </p:txBody>
      </p:sp>
      <p:sp>
        <p:nvSpPr>
          <p:cNvPr id="176" name="圆形"/>
          <p:cNvSpPr/>
          <p:nvPr/>
        </p:nvSpPr>
        <p:spPr>
          <a:xfrm>
            <a:off x="9647634" y="1016148"/>
            <a:ext cx="457201" cy="457201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77" name="步骤1"/>
          <p:cNvSpPr/>
          <p:nvPr/>
        </p:nvSpPr>
        <p:spPr>
          <a:xfrm>
            <a:off x="9490509" y="2146448"/>
            <a:ext cx="771451" cy="771452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b="1" cap="all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步骤1</a:t>
            </a:r>
          </a:p>
        </p:txBody>
      </p:sp>
      <p:sp>
        <p:nvSpPr>
          <p:cNvPr id="178" name="步骤2"/>
          <p:cNvSpPr/>
          <p:nvPr/>
        </p:nvSpPr>
        <p:spPr>
          <a:xfrm>
            <a:off x="9490509" y="3590999"/>
            <a:ext cx="771451" cy="771451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b="1" cap="all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步骤2</a:t>
            </a:r>
          </a:p>
        </p:txBody>
      </p:sp>
      <p:sp>
        <p:nvSpPr>
          <p:cNvPr id="179" name="步骤3"/>
          <p:cNvSpPr/>
          <p:nvPr/>
        </p:nvSpPr>
        <p:spPr>
          <a:xfrm>
            <a:off x="9490509" y="5035550"/>
            <a:ext cx="771451" cy="771451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b="1" cap="all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步骤3</a:t>
            </a:r>
          </a:p>
        </p:txBody>
      </p:sp>
      <p:sp>
        <p:nvSpPr>
          <p:cNvPr id="180" name="步骤4"/>
          <p:cNvSpPr/>
          <p:nvPr/>
        </p:nvSpPr>
        <p:spPr>
          <a:xfrm>
            <a:off x="9490509" y="6480100"/>
            <a:ext cx="771451" cy="771452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b="1" cap="all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步骤4</a:t>
            </a:r>
          </a:p>
        </p:txBody>
      </p:sp>
      <p:sp>
        <p:nvSpPr>
          <p:cNvPr id="181" name="圆形"/>
          <p:cNvSpPr/>
          <p:nvPr/>
        </p:nvSpPr>
        <p:spPr>
          <a:xfrm>
            <a:off x="9647634" y="7924651"/>
            <a:ext cx="457201" cy="457201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82" name="线条"/>
          <p:cNvSpPr/>
          <p:nvPr/>
        </p:nvSpPr>
        <p:spPr>
          <a:xfrm>
            <a:off x="9876234" y="1481461"/>
            <a:ext cx="1" cy="659416"/>
          </a:xfrm>
          <a:prstGeom prst="line">
            <a:avLst/>
          </a:prstGeom>
          <a:ln w="25400">
            <a:solidFill>
              <a:srgbClr val="838787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83" name="线条"/>
          <p:cNvSpPr/>
          <p:nvPr/>
        </p:nvSpPr>
        <p:spPr>
          <a:xfrm>
            <a:off x="9876234" y="2926012"/>
            <a:ext cx="1" cy="659415"/>
          </a:xfrm>
          <a:prstGeom prst="line">
            <a:avLst/>
          </a:prstGeom>
          <a:ln w="25400">
            <a:solidFill>
              <a:srgbClr val="838787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84" name="线条"/>
          <p:cNvSpPr/>
          <p:nvPr/>
        </p:nvSpPr>
        <p:spPr>
          <a:xfrm>
            <a:off x="9876234" y="4370562"/>
            <a:ext cx="1" cy="659416"/>
          </a:xfrm>
          <a:prstGeom prst="line">
            <a:avLst/>
          </a:prstGeom>
          <a:ln w="25400">
            <a:solidFill>
              <a:srgbClr val="838787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85" name="线条"/>
          <p:cNvSpPr/>
          <p:nvPr/>
        </p:nvSpPr>
        <p:spPr>
          <a:xfrm>
            <a:off x="9876234" y="5815113"/>
            <a:ext cx="1" cy="659416"/>
          </a:xfrm>
          <a:prstGeom prst="line">
            <a:avLst/>
          </a:prstGeom>
          <a:ln w="25400">
            <a:solidFill>
              <a:srgbClr val="838787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86" name="线条"/>
          <p:cNvSpPr/>
          <p:nvPr/>
        </p:nvSpPr>
        <p:spPr>
          <a:xfrm>
            <a:off x="9876234" y="7259663"/>
            <a:ext cx="1" cy="659416"/>
          </a:xfrm>
          <a:prstGeom prst="line">
            <a:avLst/>
          </a:prstGeom>
          <a:ln w="25400">
            <a:solidFill>
              <a:srgbClr val="838787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面向对象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面向对象</a:t>
            </a:r>
          </a:p>
        </p:txBody>
      </p:sp>
      <p:sp>
        <p:nvSpPr>
          <p:cNvPr id="189" name="多维度…"/>
          <p:cNvSpPr txBox="1"/>
          <p:nvPr/>
        </p:nvSpPr>
        <p:spPr>
          <a:xfrm>
            <a:off x="1047750" y="2206699"/>
            <a:ext cx="7893943" cy="209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>
              <a:lnSpc>
                <a:spcPts val="29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多维度</a:t>
            </a:r>
          </a:p>
          <a:p>
            <a:pPr marL="228600" indent="-228600">
              <a:lnSpc>
                <a:spcPts val="29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以</a:t>
            </a:r>
            <a:r>
              <a:rPr>
                <a:solidFill>
                  <a:schemeClr val="accent1">
                    <a:hueOff val="104794"/>
                    <a:lumOff val="-8431"/>
                  </a:schemeClr>
                </a:solidFill>
              </a:rPr>
              <a:t>对象</a:t>
            </a:r>
            <a:r>
              <a:t>为中心</a:t>
            </a:r>
          </a:p>
          <a:p>
            <a:pPr marL="228600" indent="-228600">
              <a:lnSpc>
                <a:spcPts val="29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通过多个</a:t>
            </a:r>
            <a:r>
              <a:rPr>
                <a:solidFill>
                  <a:schemeClr val="accent1">
                    <a:hueOff val="104794"/>
                    <a:lumOff val="-8431"/>
                  </a:schemeClr>
                </a:solidFill>
              </a:rPr>
              <a:t>对象</a:t>
            </a:r>
            <a:r>
              <a:t>参与到一个活动中，产出一个结果</a:t>
            </a:r>
          </a:p>
        </p:txBody>
      </p:sp>
      <p:sp>
        <p:nvSpPr>
          <p:cNvPr id="190" name="圆形"/>
          <p:cNvSpPr/>
          <p:nvPr/>
        </p:nvSpPr>
        <p:spPr>
          <a:xfrm>
            <a:off x="11146234" y="1079648"/>
            <a:ext cx="457201" cy="457201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91" name="步骤1"/>
          <p:cNvSpPr/>
          <p:nvPr/>
        </p:nvSpPr>
        <p:spPr>
          <a:xfrm>
            <a:off x="10989109" y="2209948"/>
            <a:ext cx="771451" cy="771452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b="1" cap="all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步骤1</a:t>
            </a:r>
          </a:p>
        </p:txBody>
      </p:sp>
      <p:sp>
        <p:nvSpPr>
          <p:cNvPr id="192" name="步骤2"/>
          <p:cNvSpPr/>
          <p:nvPr/>
        </p:nvSpPr>
        <p:spPr>
          <a:xfrm>
            <a:off x="10989109" y="3654499"/>
            <a:ext cx="771451" cy="771451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b="1" cap="all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步骤2</a:t>
            </a:r>
          </a:p>
        </p:txBody>
      </p:sp>
      <p:sp>
        <p:nvSpPr>
          <p:cNvPr id="193" name="步骤3"/>
          <p:cNvSpPr/>
          <p:nvPr/>
        </p:nvSpPr>
        <p:spPr>
          <a:xfrm>
            <a:off x="10989109" y="5099050"/>
            <a:ext cx="771451" cy="771451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b="1" cap="all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步骤3</a:t>
            </a:r>
          </a:p>
        </p:txBody>
      </p:sp>
      <p:sp>
        <p:nvSpPr>
          <p:cNvPr id="194" name="步骤4"/>
          <p:cNvSpPr/>
          <p:nvPr/>
        </p:nvSpPr>
        <p:spPr>
          <a:xfrm>
            <a:off x="10989109" y="6543600"/>
            <a:ext cx="771451" cy="771452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b="1" cap="all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步骤4</a:t>
            </a:r>
          </a:p>
        </p:txBody>
      </p:sp>
      <p:sp>
        <p:nvSpPr>
          <p:cNvPr id="195" name="圆形"/>
          <p:cNvSpPr/>
          <p:nvPr/>
        </p:nvSpPr>
        <p:spPr>
          <a:xfrm>
            <a:off x="11146234" y="7988151"/>
            <a:ext cx="457201" cy="457201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96" name="线条"/>
          <p:cNvSpPr/>
          <p:nvPr/>
        </p:nvSpPr>
        <p:spPr>
          <a:xfrm>
            <a:off x="11374834" y="1544961"/>
            <a:ext cx="1" cy="659416"/>
          </a:xfrm>
          <a:prstGeom prst="line">
            <a:avLst/>
          </a:prstGeom>
          <a:ln w="25400">
            <a:solidFill>
              <a:srgbClr val="838787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97" name="线条"/>
          <p:cNvSpPr/>
          <p:nvPr/>
        </p:nvSpPr>
        <p:spPr>
          <a:xfrm>
            <a:off x="11374834" y="2989512"/>
            <a:ext cx="1" cy="659415"/>
          </a:xfrm>
          <a:prstGeom prst="line">
            <a:avLst/>
          </a:prstGeom>
          <a:ln w="25400">
            <a:solidFill>
              <a:srgbClr val="838787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98" name="线条"/>
          <p:cNvSpPr/>
          <p:nvPr/>
        </p:nvSpPr>
        <p:spPr>
          <a:xfrm>
            <a:off x="11374834" y="4434062"/>
            <a:ext cx="1" cy="659416"/>
          </a:xfrm>
          <a:prstGeom prst="line">
            <a:avLst/>
          </a:prstGeom>
          <a:ln w="25400">
            <a:solidFill>
              <a:srgbClr val="838787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99" name="线条"/>
          <p:cNvSpPr/>
          <p:nvPr/>
        </p:nvSpPr>
        <p:spPr>
          <a:xfrm>
            <a:off x="11374834" y="5878613"/>
            <a:ext cx="1" cy="659416"/>
          </a:xfrm>
          <a:prstGeom prst="line">
            <a:avLst/>
          </a:prstGeom>
          <a:ln w="25400">
            <a:solidFill>
              <a:srgbClr val="838787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00" name="线条"/>
          <p:cNvSpPr/>
          <p:nvPr/>
        </p:nvSpPr>
        <p:spPr>
          <a:xfrm>
            <a:off x="11374834" y="7323163"/>
            <a:ext cx="1" cy="659416"/>
          </a:xfrm>
          <a:prstGeom prst="line">
            <a:avLst/>
          </a:prstGeom>
          <a:ln w="25400">
            <a:solidFill>
              <a:srgbClr val="838787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01" name="Object 2"/>
          <p:cNvSpPr/>
          <p:nvPr/>
        </p:nvSpPr>
        <p:spPr>
          <a:xfrm>
            <a:off x="6198024" y="4923631"/>
            <a:ext cx="1460154" cy="146015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b="1" cap="all" sz="21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Object 2</a:t>
            </a:r>
          </a:p>
        </p:txBody>
      </p:sp>
      <p:sp>
        <p:nvSpPr>
          <p:cNvPr id="202" name="Object 1"/>
          <p:cNvSpPr/>
          <p:nvPr/>
        </p:nvSpPr>
        <p:spPr>
          <a:xfrm>
            <a:off x="7995758" y="1397322"/>
            <a:ext cx="1460154" cy="146015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b="1" cap="all" sz="21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Object 1</a:t>
            </a:r>
          </a:p>
        </p:txBody>
      </p:sp>
      <p:cxnSp>
        <p:nvCxnSpPr>
          <p:cNvPr id="203" name="连接线"/>
          <p:cNvCxnSpPr>
            <a:stCxn id="202" idx="0"/>
            <a:endCxn id="191" idx="0"/>
          </p:cNvCxnSpPr>
          <p:nvPr/>
        </p:nvCxnSpPr>
        <p:spPr>
          <a:xfrm>
            <a:off x="8725834" y="2127398"/>
            <a:ext cx="2649001" cy="468277"/>
          </a:xfrm>
          <a:prstGeom prst="straightConnector1">
            <a:avLst/>
          </a:prstGeom>
          <a:ln w="38100">
            <a:solidFill>
              <a:schemeClr val="accent2">
                <a:hueOff val="174531"/>
                <a:satOff val="41281"/>
                <a:lumOff val="-14509"/>
              </a:schemeClr>
            </a:solidFill>
            <a:miter lim="400000"/>
            <a:tailEnd type="oval"/>
          </a:ln>
        </p:spPr>
      </p:cxnSp>
      <p:cxnSp>
        <p:nvCxnSpPr>
          <p:cNvPr id="204" name="连接线"/>
          <p:cNvCxnSpPr>
            <a:stCxn id="202" idx="0"/>
            <a:endCxn id="193" idx="0"/>
          </p:cNvCxnSpPr>
          <p:nvPr/>
        </p:nvCxnSpPr>
        <p:spPr>
          <a:xfrm>
            <a:off x="8725834" y="2127398"/>
            <a:ext cx="2649001" cy="3357378"/>
          </a:xfrm>
          <a:prstGeom prst="straightConnector1">
            <a:avLst/>
          </a:prstGeom>
          <a:ln w="38100">
            <a:solidFill>
              <a:schemeClr val="accent2">
                <a:hueOff val="174531"/>
                <a:satOff val="41281"/>
                <a:lumOff val="-14509"/>
              </a:schemeClr>
            </a:solidFill>
            <a:miter lim="400000"/>
            <a:tailEnd type="oval"/>
          </a:ln>
        </p:spPr>
      </p:cxnSp>
      <p:cxnSp>
        <p:nvCxnSpPr>
          <p:cNvPr id="205" name="连接线"/>
          <p:cNvCxnSpPr>
            <a:stCxn id="201" idx="0"/>
            <a:endCxn id="192" idx="0"/>
          </p:cNvCxnSpPr>
          <p:nvPr/>
        </p:nvCxnSpPr>
        <p:spPr>
          <a:xfrm flipV="1">
            <a:off x="6928101" y="4040224"/>
            <a:ext cx="4446734" cy="1613484"/>
          </a:xfrm>
          <a:prstGeom prst="straightConnector1">
            <a:avLst/>
          </a:prstGeom>
          <a:ln w="38100">
            <a:solidFill>
              <a:schemeClr val="accent2">
                <a:hueOff val="174531"/>
                <a:satOff val="41281"/>
                <a:lumOff val="-14509"/>
              </a:schemeClr>
            </a:solidFill>
            <a:miter lim="400000"/>
            <a:tailEnd type="oval"/>
          </a:ln>
        </p:spPr>
      </p:cxnSp>
      <p:cxnSp>
        <p:nvCxnSpPr>
          <p:cNvPr id="206" name="连接线"/>
          <p:cNvCxnSpPr>
            <a:stCxn id="201" idx="0"/>
            <a:endCxn id="194" idx="0"/>
          </p:cNvCxnSpPr>
          <p:nvPr/>
        </p:nvCxnSpPr>
        <p:spPr>
          <a:xfrm>
            <a:off x="6928101" y="5653707"/>
            <a:ext cx="4446734" cy="1275619"/>
          </a:xfrm>
          <a:prstGeom prst="straightConnector1">
            <a:avLst/>
          </a:prstGeom>
          <a:ln w="38100">
            <a:solidFill>
              <a:schemeClr val="accent2">
                <a:hueOff val="174531"/>
                <a:satOff val="41281"/>
                <a:lumOff val="-14509"/>
              </a:schemeClr>
            </a:solidFill>
            <a:miter lim="400000"/>
            <a:tailEnd type="oval"/>
          </a:ln>
        </p:spPr>
      </p:cxnSp>
      <p:sp>
        <p:nvSpPr>
          <p:cNvPr id="207" name="action 1"/>
          <p:cNvSpPr txBox="1"/>
          <p:nvPr/>
        </p:nvSpPr>
        <p:spPr>
          <a:xfrm>
            <a:off x="9366250" y="1365100"/>
            <a:ext cx="15964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action 1</a:t>
            </a:r>
          </a:p>
        </p:txBody>
      </p:sp>
      <p:sp>
        <p:nvSpPr>
          <p:cNvPr id="208" name="action 2"/>
          <p:cNvSpPr txBox="1"/>
          <p:nvPr/>
        </p:nvSpPr>
        <p:spPr>
          <a:xfrm>
            <a:off x="8702319" y="3089349"/>
            <a:ext cx="15964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action 2</a:t>
            </a:r>
          </a:p>
        </p:txBody>
      </p:sp>
      <p:sp>
        <p:nvSpPr>
          <p:cNvPr id="209" name="action 3"/>
          <p:cNvSpPr txBox="1"/>
          <p:nvPr/>
        </p:nvSpPr>
        <p:spPr>
          <a:xfrm>
            <a:off x="7791450" y="4813598"/>
            <a:ext cx="15964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action 3</a:t>
            </a:r>
          </a:p>
        </p:txBody>
      </p:sp>
      <p:sp>
        <p:nvSpPr>
          <p:cNvPr id="210" name="action 4"/>
          <p:cNvSpPr txBox="1"/>
          <p:nvPr/>
        </p:nvSpPr>
        <p:spPr>
          <a:xfrm>
            <a:off x="7927619" y="7226920"/>
            <a:ext cx="15964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action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面向对象与面向过程的区别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面向对象与面向过程的区别</a:t>
            </a:r>
          </a:p>
        </p:txBody>
      </p:sp>
      <p:sp>
        <p:nvSpPr>
          <p:cNvPr id="213" name="面向对象对真实世界的描述更准确…"/>
          <p:cNvSpPr txBox="1"/>
          <p:nvPr/>
        </p:nvSpPr>
        <p:spPr>
          <a:xfrm>
            <a:off x="1123950" y="2041599"/>
            <a:ext cx="7893943" cy="130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>
              <a:lnSpc>
                <a:spcPts val="29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面向对象对</a:t>
            </a:r>
            <a:r>
              <a:rPr>
                <a:solidFill>
                  <a:schemeClr val="accent1">
                    <a:hueOff val="104794"/>
                    <a:lumOff val="-8431"/>
                  </a:schemeClr>
                </a:solidFill>
              </a:rPr>
              <a:t>真实世界</a:t>
            </a:r>
            <a:r>
              <a:t>的描述更准确</a:t>
            </a:r>
          </a:p>
          <a:p>
            <a:pPr marL="228600" indent="-228600">
              <a:lnSpc>
                <a:spcPts val="2900"/>
              </a:lnSpc>
              <a:spcBef>
                <a:spcPts val="2800"/>
              </a:spcBef>
              <a:buSzPct val="100000"/>
              <a:buChar char="•"/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r>
              <a:t>面向对象更加抽象，</a:t>
            </a:r>
            <a:r>
              <a:rPr>
                <a:solidFill>
                  <a:schemeClr val="accent1">
                    <a:hueOff val="104794"/>
                    <a:lumOff val="-8431"/>
                  </a:schemeClr>
                </a:solidFill>
              </a:rPr>
              <a:t>可复用性</a:t>
            </a:r>
            <a:r>
              <a:t>更强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一个栗子：和多多玩儿接球游戏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 defTabSz="525779">
              <a:spcBef>
                <a:spcPts val="2500"/>
              </a:spcBef>
              <a:defRPr sz="2700"/>
            </a:lvl1pPr>
          </a:lstStyle>
          <a:p>
            <a:pPr/>
            <a:r>
              <a:t>一个栗子：和多多玩儿接球游戏</a:t>
            </a:r>
          </a:p>
        </p:txBody>
      </p:sp>
      <p:sp>
        <p:nvSpPr>
          <p:cNvPr id="216" name="用面向过程实现："/>
          <p:cNvSpPr txBox="1"/>
          <p:nvPr/>
        </p:nvSpPr>
        <p:spPr>
          <a:xfrm>
            <a:off x="628650" y="1978099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用面向过程实现：</a:t>
            </a:r>
          </a:p>
        </p:txBody>
      </p:sp>
      <p:pic>
        <p:nvPicPr>
          <p:cNvPr id="21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9050" y="1422400"/>
            <a:ext cx="6637084" cy="8225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一个栗子：和多多玩儿接球游戏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 defTabSz="525779">
              <a:spcBef>
                <a:spcPts val="2500"/>
              </a:spcBef>
              <a:defRPr sz="2700"/>
            </a:lvl1pPr>
          </a:lstStyle>
          <a:p>
            <a:pPr/>
            <a:r>
              <a:t>一个栗子：和多多玩儿接球游戏</a:t>
            </a:r>
          </a:p>
        </p:txBody>
      </p:sp>
      <p:sp>
        <p:nvSpPr>
          <p:cNvPr id="220" name="用面向对象实现："/>
          <p:cNvSpPr txBox="1"/>
          <p:nvPr/>
        </p:nvSpPr>
        <p:spPr>
          <a:xfrm>
            <a:off x="628650" y="1978099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用面向对象实现：</a:t>
            </a:r>
          </a:p>
        </p:txBody>
      </p:sp>
      <p:pic>
        <p:nvPicPr>
          <p:cNvPr id="22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0384" y="3302000"/>
            <a:ext cx="7589964" cy="6355232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主人（类）："/>
          <p:cNvSpPr txBox="1"/>
          <p:nvPr/>
        </p:nvSpPr>
        <p:spPr>
          <a:xfrm>
            <a:off x="1657350" y="2900399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solidFill>
                  <a:schemeClr val="accent2">
                    <a:hueOff val="174531"/>
                    <a:satOff val="41281"/>
                    <a:lumOff val="-14509"/>
                  </a:schemeClr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主人（类）：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一个栗子：和多多玩儿接球游戏"/>
          <p:cNvSpPr txBox="1"/>
          <p:nvPr>
            <p:ph type="title" idx="4294967295"/>
          </p:nvPr>
        </p:nvSpPr>
        <p:spPr>
          <a:xfrm>
            <a:off x="596900" y="952500"/>
            <a:ext cx="4916786" cy="632768"/>
          </a:xfrm>
          <a:prstGeom prst="rect">
            <a:avLst/>
          </a:prstGeom>
        </p:spPr>
        <p:txBody>
          <a:bodyPr/>
          <a:lstStyle>
            <a:lvl1pPr defTabSz="525779">
              <a:spcBef>
                <a:spcPts val="2500"/>
              </a:spcBef>
              <a:defRPr sz="2700"/>
            </a:lvl1pPr>
          </a:lstStyle>
          <a:p>
            <a:pPr/>
            <a:r>
              <a:t>一个栗子：和多多玩儿接球游戏</a:t>
            </a:r>
          </a:p>
        </p:txBody>
      </p:sp>
      <p:sp>
        <p:nvSpPr>
          <p:cNvPr id="225" name="用面向对象实现："/>
          <p:cNvSpPr txBox="1"/>
          <p:nvPr/>
        </p:nvSpPr>
        <p:spPr>
          <a:xfrm>
            <a:off x="628650" y="1978099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用面向对象实现：</a:t>
            </a:r>
          </a:p>
        </p:txBody>
      </p:sp>
      <p:pic>
        <p:nvPicPr>
          <p:cNvPr id="22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500" y="3409950"/>
            <a:ext cx="10358344" cy="5916208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狗（类）："/>
          <p:cNvSpPr txBox="1"/>
          <p:nvPr/>
        </p:nvSpPr>
        <p:spPr>
          <a:xfrm>
            <a:off x="1657350" y="2900399"/>
            <a:ext cx="7893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2900"/>
              </a:lnSpc>
              <a:spcBef>
                <a:spcPts val="2800"/>
              </a:spcBef>
              <a:defRPr sz="2400">
                <a:solidFill>
                  <a:schemeClr val="accent2">
                    <a:hueOff val="174531"/>
                    <a:satOff val="41281"/>
                    <a:lumOff val="-14509"/>
                  </a:schemeClr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狗（类）：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