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95" r:id="rId11"/>
    <p:sldId id="298" r:id="rId12"/>
    <p:sldId id="265" r:id="rId13"/>
    <p:sldId id="266" r:id="rId14"/>
    <p:sldId id="267" r:id="rId15"/>
    <p:sldId id="296" r:id="rId16"/>
    <p:sldId id="299" r:id="rId17"/>
    <p:sldId id="268" r:id="rId18"/>
    <p:sldId id="269" r:id="rId19"/>
    <p:sldId id="270" r:id="rId20"/>
    <p:sldId id="297" r:id="rId21"/>
    <p:sldId id="30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301" r:id="rId40"/>
    <p:sldId id="288" r:id="rId41"/>
    <p:sldId id="290" r:id="rId42"/>
    <p:sldId id="291" r:id="rId43"/>
    <p:sldId id="292" r:id="rId44"/>
    <p:sldId id="293"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4" autoAdjust="0"/>
    <p:restoredTop sz="79412"/>
  </p:normalViewPr>
  <p:slideViewPr>
    <p:cSldViewPr>
      <p:cViewPr>
        <p:scale>
          <a:sx n="160" d="100"/>
          <a:sy n="160" d="100"/>
        </p:scale>
        <p:origin x="-208" y="-6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notesMaster" Target="notesMasters/notesMaster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B6754-E9CC-4B14-9659-6C591300CFEB}" type="datetimeFigureOut">
              <a:rPr lang="en-US" smtClean="0"/>
              <a:t>9/23/18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71C57B-2B8C-4FD0-A189-5F508C105402}" type="slidenum">
              <a:rPr lang="en-US" smtClean="0"/>
              <a:t>‹#›</a:t>
            </a:fld>
            <a:endParaRPr lang="en-US"/>
          </a:p>
        </p:txBody>
      </p:sp>
    </p:spTree>
    <p:extLst>
      <p:ext uri="{BB962C8B-B14F-4D97-AF65-F5344CB8AC3E}">
        <p14:creationId xmlns:p14="http://schemas.microsoft.com/office/powerpoint/2010/main" val="391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要装一个</a:t>
            </a:r>
            <a:r>
              <a:rPr kumimoji="1" lang="en-US" altLang="zh-CN" dirty="0" err="1" smtClean="0"/>
              <a:t>comsol</a:t>
            </a:r>
            <a:r>
              <a:rPr kumimoji="1" lang="zh-CN" altLang="en-US" dirty="0" smtClean="0"/>
              <a:t> </a:t>
            </a:r>
            <a:endParaRPr kumimoji="1" lang="en-US" altLang="zh-CN" dirty="0" smtClean="0"/>
          </a:p>
          <a:p>
            <a:r>
              <a:rPr kumimoji="1" lang="zh-CN" altLang="en-US" dirty="0" smtClean="0"/>
              <a:t>主机</a:t>
            </a:r>
            <a:r>
              <a:rPr kumimoji="1" lang="en-US" altLang="zh-CN" dirty="0" smtClean="0"/>
              <a:t>IP</a:t>
            </a:r>
            <a:r>
              <a:rPr kumimoji="1" lang="zh-CN" altLang="en-US" dirty="0" smtClean="0"/>
              <a:t>和端口号</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571C57B-2B8C-4FD0-A189-5F508C105402}" type="slidenum">
              <a:rPr lang="en-US" smtClean="0"/>
              <a:t>15</a:t>
            </a:fld>
            <a:endParaRPr lang="en-US"/>
          </a:p>
        </p:txBody>
      </p:sp>
    </p:spTree>
    <p:extLst>
      <p:ext uri="{BB962C8B-B14F-4D97-AF65-F5344CB8AC3E}">
        <p14:creationId xmlns:p14="http://schemas.microsoft.com/office/powerpoint/2010/main" val="59035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comsol.com/trademark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lvl1pPr>
              <a:defRPr>
                <a:latin typeface="Adobe 黑体 Std R" panose="020B0400000000000000" pitchFamily="34" charset="-122"/>
                <a:ea typeface="Adobe 黑体 Std R" panose="020B0400000000000000"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1800">
                <a:solidFill>
                  <a:schemeClr val="tx1">
                    <a:tint val="75000"/>
                  </a:schemeClr>
                </a:solidFill>
                <a:latin typeface="Adobe 黑体 Std R" panose="020B0400000000000000" pitchFamily="34" charset="-122"/>
                <a:ea typeface="Adobe 黑体 Std R" panose="020B0400000000000000" pitchFamily="34" charset="-122"/>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extBox 6"/>
          <p:cNvSpPr txBox="1"/>
          <p:nvPr/>
        </p:nvSpPr>
        <p:spPr>
          <a:xfrm>
            <a:off x="609600" y="6159755"/>
            <a:ext cx="3657600" cy="369332"/>
          </a:xfrm>
          <a:prstGeom prst="rect">
            <a:avLst/>
          </a:prstGeom>
          <a:noFill/>
        </p:spPr>
        <p:txBody>
          <a:bodyPr wrap="square" rtlCol="0">
            <a:spAutoFit/>
          </a:bodyPr>
          <a:lstStyle/>
          <a:p>
            <a:r>
              <a:rPr lang="en-US" sz="600" dirty="0"/>
              <a:t>© Copyright 2014 COMSOL. Any of the images, text, and equations here may be copied and modified for your own internal use. All trademarks are the property of their respective owners. See </a:t>
            </a:r>
            <a:r>
              <a:rPr lang="en-US" sz="600" dirty="0">
                <a:hlinkClick r:id="rId2"/>
              </a:rPr>
              <a:t>www.comsol.com/trademarks</a:t>
            </a:r>
            <a:r>
              <a:rPr lang="en-US" sz="600" dirty="0"/>
              <a:t>.</a:t>
            </a:r>
          </a:p>
        </p:txBody>
      </p:sp>
    </p:spTree>
    <p:extLst>
      <p:ext uri="{BB962C8B-B14F-4D97-AF65-F5344CB8AC3E}">
        <p14:creationId xmlns:p14="http://schemas.microsoft.com/office/powerpoint/2010/main" val="2347142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lvl1pPr>
              <a:defRPr>
                <a:latin typeface="Adobe 黑体 Std R" panose="020B0400000000000000" pitchFamily="34" charset="-122"/>
                <a:ea typeface="Adobe 黑体 Std R" panose="020B0400000000000000"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457200" y="1828801"/>
            <a:ext cx="8229600" cy="4343400"/>
          </a:xfrm>
        </p:spPr>
        <p:txBody>
          <a:bodyPr/>
          <a:lstStyle>
            <a:lvl1pPr>
              <a:defRPr>
                <a:latin typeface="Adobe 黑体 Std R" panose="020B0400000000000000" pitchFamily="34" charset="-122"/>
                <a:ea typeface="Adobe 黑体 Std R" panose="020B0400000000000000" pitchFamily="34" charset="-122"/>
              </a:defRPr>
            </a:lvl1pPr>
            <a:lvl2pPr>
              <a:defRPr>
                <a:latin typeface="Adobe 黑体 Std R" panose="020B0400000000000000" pitchFamily="34" charset="-122"/>
                <a:ea typeface="Adobe 黑体 Std R" panose="020B0400000000000000" pitchFamily="34" charset="-122"/>
              </a:defRPr>
            </a:lvl2pPr>
            <a:lvl3pPr>
              <a:defRPr>
                <a:latin typeface="Adobe 黑体 Std R" panose="020B0400000000000000" pitchFamily="34" charset="-122"/>
                <a:ea typeface="Adobe 黑体 Std R" panose="020B0400000000000000" pitchFamily="34" charset="-122"/>
              </a:defRPr>
            </a:lvl3pPr>
            <a:lvl4pPr>
              <a:defRPr>
                <a:latin typeface="Adobe 黑体 Std R" panose="020B0400000000000000" pitchFamily="34" charset="-122"/>
                <a:ea typeface="Adobe 黑体 Std R" panose="020B0400000000000000" pitchFamily="34" charset="-122"/>
              </a:defRPr>
            </a:lvl4pPr>
            <a:lvl5pPr>
              <a:defRPr>
                <a:latin typeface="Adobe 黑体 Std R" panose="020B0400000000000000" pitchFamily="34" charset="-122"/>
                <a:ea typeface="Adobe 黑体 Std R" panose="020B0400000000000000"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940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lvl1pPr>
              <a:defRPr>
                <a:latin typeface="Adobe 黑体 Std R" panose="020B0400000000000000" pitchFamily="34" charset="-122"/>
                <a:ea typeface="Adobe 黑体 Std R" panose="020B0400000000000000" pitchFamily="34"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57200" y="1828801"/>
            <a:ext cx="4038600" cy="4343400"/>
          </a:xfrm>
        </p:spPr>
        <p:txBody>
          <a:bodyPr/>
          <a:lstStyle>
            <a:lvl1pPr>
              <a:defRPr sz="2100">
                <a:latin typeface="Adobe 黑体 Std R" panose="020B0400000000000000" pitchFamily="34" charset="-122"/>
                <a:ea typeface="Adobe 黑体 Std R" panose="020B0400000000000000" pitchFamily="34" charset="-122"/>
              </a:defRPr>
            </a:lvl1pPr>
            <a:lvl2pPr>
              <a:defRPr sz="1800">
                <a:latin typeface="Adobe 黑体 Std R" panose="020B0400000000000000" pitchFamily="34" charset="-122"/>
                <a:ea typeface="Adobe 黑体 Std R" panose="020B0400000000000000" pitchFamily="34" charset="-122"/>
              </a:defRPr>
            </a:lvl2pPr>
            <a:lvl3pPr>
              <a:defRPr sz="1500">
                <a:latin typeface="Adobe 黑体 Std R" panose="020B0400000000000000" pitchFamily="34" charset="-122"/>
                <a:ea typeface="Adobe 黑体 Std R" panose="020B0400000000000000" pitchFamily="34" charset="-122"/>
              </a:defRPr>
            </a:lvl3pPr>
            <a:lvl4pPr>
              <a:defRPr sz="1350">
                <a:latin typeface="Adobe 黑体 Std R" panose="020B0400000000000000" pitchFamily="34" charset="-122"/>
                <a:ea typeface="Adobe 黑体 Std R" panose="020B0400000000000000" pitchFamily="34" charset="-122"/>
              </a:defRPr>
            </a:lvl4pPr>
            <a:lvl5pPr>
              <a:defRPr sz="1350">
                <a:latin typeface="Adobe 黑体 Std R" panose="020B0400000000000000" pitchFamily="34" charset="-122"/>
                <a:ea typeface="Adobe 黑体 Std R" panose="020B0400000000000000" pitchFamily="34" charset="-122"/>
              </a:defRPr>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828801"/>
            <a:ext cx="4038600" cy="4343400"/>
          </a:xfrm>
        </p:spPr>
        <p:txBody>
          <a:bodyPr/>
          <a:lstStyle>
            <a:lvl1pPr>
              <a:defRPr sz="2100">
                <a:latin typeface="Adobe 黑体 Std R" panose="020B0400000000000000" pitchFamily="34" charset="-122"/>
                <a:ea typeface="Adobe 黑体 Std R" panose="020B0400000000000000" pitchFamily="34" charset="-122"/>
              </a:defRPr>
            </a:lvl1pPr>
            <a:lvl2pPr>
              <a:defRPr sz="1800">
                <a:latin typeface="Adobe 黑体 Std R" panose="020B0400000000000000" pitchFamily="34" charset="-122"/>
                <a:ea typeface="Adobe 黑体 Std R" panose="020B0400000000000000" pitchFamily="34" charset="-122"/>
              </a:defRPr>
            </a:lvl2pPr>
            <a:lvl3pPr>
              <a:defRPr sz="1500">
                <a:latin typeface="Adobe 黑体 Std R" panose="020B0400000000000000" pitchFamily="34" charset="-122"/>
                <a:ea typeface="Adobe 黑体 Std R" panose="020B0400000000000000" pitchFamily="34" charset="-122"/>
              </a:defRPr>
            </a:lvl3pPr>
            <a:lvl4pPr>
              <a:defRPr sz="1350">
                <a:latin typeface="Adobe 黑体 Std R" panose="020B0400000000000000" pitchFamily="34" charset="-122"/>
                <a:ea typeface="Adobe 黑体 Std R" panose="020B0400000000000000" pitchFamily="34" charset="-122"/>
              </a:defRPr>
            </a:lvl4pPr>
            <a:lvl5pPr>
              <a:defRPr sz="1350">
                <a:latin typeface="Adobe 黑体 Std R" panose="020B0400000000000000" pitchFamily="34" charset="-122"/>
                <a:ea typeface="Adobe 黑体 Std R" panose="020B0400000000000000" pitchFamily="34" charset="-122"/>
              </a:defRPr>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01026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latin typeface="Calibri Light" panose="020F0302020204030204" pitchFamily="34" charset="0"/>
              </a:defRPr>
            </a:lvl1pPr>
          </a:lstStyle>
          <a:p>
            <a:fld id="{1D8BD707-D9CF-40AE-B4C6-C98DA3205C09}" type="datetimeFigureOut">
              <a:rPr lang="en-US" smtClean="0"/>
              <a:pPr/>
              <a:t>9/23/18</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latin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latin typeface="Calibri Light" panose="020F0302020204030204" pitchFamily="34" charset="0"/>
              </a:defRPr>
            </a:lvl1pPr>
          </a:lstStyle>
          <a:p>
            <a:fld id="{B6F15528-21DE-4FAA-801E-634DDDAF4B2B}" type="slidenum">
              <a:rPr lang="en-US" smtClean="0"/>
              <a:pPr/>
              <a:t>‹#›</a:t>
            </a:fld>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58593615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ctr" defTabSz="685800" rtl="0" eaLnBrk="1" latinLnBrk="0" hangingPunct="1">
        <a:spcBef>
          <a:spcPct val="0"/>
        </a:spcBef>
        <a:buNone/>
        <a:defRPr sz="3300" kern="1200">
          <a:solidFill>
            <a:schemeClr val="tx1"/>
          </a:solidFill>
          <a:latin typeface="Calibri Light" panose="020F0302020204030204"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Calibri Light" panose="020F0302020204030204" pitchFamily="34" charset="0"/>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Calibri Light" panose="020F0302020204030204" pitchFamily="34" charset="0"/>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Calibri Light" panose="020F0302020204030204" pitchFamily="34" charset="0"/>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Calibri Light" panose="020F0302020204030204" pitchFamily="34" charset="0"/>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Calibri Light" panose="020F0302020204030204"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msol.com/support/updates" TargetMode="External"/><Relationship Id="rId4" Type="http://schemas.openxmlformats.org/officeDocument/2006/relationships/hyperlink" Target="http://www.comsol.com/iog" TargetMode="External"/><Relationship Id="rId1" Type="http://schemas.openxmlformats.org/officeDocument/2006/relationships/slideLayout" Target="../slideLayouts/slideLayout2.xml"/><Relationship Id="rId2" Type="http://schemas.openxmlformats.org/officeDocument/2006/relationships/hyperlink" Target="http://www.comsol.com/support/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COMSOL Multiphysics</a:t>
            </a:r>
            <a:r>
              <a:rPr lang="zh-CN" altLang="en-US" dirty="0"/>
              <a:t>安装指南</a:t>
            </a:r>
          </a:p>
        </p:txBody>
      </p:sp>
      <p:sp>
        <p:nvSpPr>
          <p:cNvPr id="3" name="副标题 2"/>
          <p:cNvSpPr>
            <a:spLocks noGrp="1"/>
          </p:cNvSpPr>
          <p:nvPr>
            <p:ph type="subTitle" idx="1"/>
          </p:nvPr>
        </p:nvSpPr>
        <p:spPr/>
        <p:txBody>
          <a:bodyPr/>
          <a:lstStyle/>
          <a:p>
            <a:r>
              <a:rPr lang="en-US" altLang="zh-CN" dirty="0"/>
              <a:t>Version 5.x</a:t>
            </a:r>
            <a:endParaRPr lang="zh-CN" altLang="en-US" dirty="0"/>
          </a:p>
        </p:txBody>
      </p:sp>
    </p:spTree>
    <p:extLst>
      <p:ext uri="{BB962C8B-B14F-4D97-AF65-F5344CB8AC3E}">
        <p14:creationId xmlns:p14="http://schemas.microsoft.com/office/powerpoint/2010/main" val="351494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下更换许可证</a:t>
            </a:r>
          </a:p>
        </p:txBody>
      </p:sp>
      <p:sp>
        <p:nvSpPr>
          <p:cNvPr id="3" name="内容占位符 2"/>
          <p:cNvSpPr>
            <a:spLocks noGrp="1"/>
          </p:cNvSpPr>
          <p:nvPr>
            <p:ph idx="1"/>
          </p:nvPr>
        </p:nvSpPr>
        <p:spPr/>
        <p:txBody>
          <a:bodyPr>
            <a:normAutofit fontScale="85000" lnSpcReduction="20000"/>
          </a:bodyPr>
          <a:lstStyle/>
          <a:p>
            <a:r>
              <a:rPr lang="en-US" altLang="zh-CN" sz="2000" dirty="0"/>
              <a:t>Passcode</a:t>
            </a:r>
          </a:p>
          <a:p>
            <a:pPr marL="557212" lvl="2" indent="-257175"/>
            <a:r>
              <a:rPr lang="zh-CN" altLang="en-US" sz="1700" dirty="0"/>
              <a:t>重新运行安装程序，在选择操作类型步骤，选择更改许可证</a:t>
            </a:r>
          </a:p>
          <a:p>
            <a:pPr marL="257175" lvl="1" indent="-257175">
              <a:buFont typeface="Arial" pitchFamily="34" charset="0"/>
              <a:buChar char="•"/>
            </a:pPr>
            <a:endParaRPr lang="en-US" altLang="zh-CN" sz="2000" dirty="0"/>
          </a:p>
          <a:p>
            <a:pPr marL="257175" lvl="1" indent="-257175">
              <a:buFont typeface="Arial" pitchFamily="34" charset="0"/>
              <a:buChar char="•"/>
            </a:pPr>
            <a:r>
              <a:rPr lang="en-US" altLang="zh-CN" sz="2000" dirty="0"/>
              <a:t>CPU</a:t>
            </a:r>
            <a:r>
              <a:rPr lang="zh-CN" altLang="en-US" sz="2000" dirty="0"/>
              <a:t>类型许可证</a:t>
            </a:r>
            <a:endParaRPr lang="en-US" altLang="zh-CN" sz="2000" dirty="0"/>
          </a:p>
          <a:p>
            <a:pPr marL="557212" lvl="2" indent="-257175"/>
            <a:r>
              <a:rPr lang="zh-CN" altLang="en-US" sz="1700" dirty="0"/>
              <a:t>使用新许可证文件覆盖原有文件</a:t>
            </a:r>
            <a:endParaRPr lang="en-US" altLang="zh-CN" sz="1700" dirty="0"/>
          </a:p>
          <a:p>
            <a:endParaRPr lang="en-US" altLang="zh-CN" sz="2000" dirty="0"/>
          </a:p>
          <a:p>
            <a:r>
              <a:rPr lang="en-US" altLang="zh-CN" sz="2000" dirty="0"/>
              <a:t>FNL</a:t>
            </a:r>
            <a:r>
              <a:rPr lang="zh-CN" altLang="en-US" sz="2000" dirty="0"/>
              <a:t>、</a:t>
            </a:r>
            <a:r>
              <a:rPr lang="en-US" altLang="zh-CN" sz="2000" dirty="0"/>
              <a:t>CKL</a:t>
            </a:r>
            <a:r>
              <a:rPr lang="zh-CN" altLang="en-US" sz="2000" dirty="0"/>
              <a:t>类型许可证</a:t>
            </a:r>
            <a:endParaRPr lang="en-US" altLang="zh-CN" sz="2000" dirty="0"/>
          </a:p>
          <a:p>
            <a:pPr lvl="1"/>
            <a:r>
              <a:rPr lang="zh-CN" altLang="en-US" sz="1700" dirty="0"/>
              <a:t>首先停止原有许可证服务</a:t>
            </a:r>
            <a:endParaRPr lang="en-US" altLang="zh-CN" sz="1700" dirty="0"/>
          </a:p>
          <a:p>
            <a:pPr lvl="1"/>
            <a:endParaRPr lang="en-US" altLang="zh-CN" sz="1700" dirty="0"/>
          </a:p>
          <a:p>
            <a:pPr lvl="1"/>
            <a:endParaRPr lang="en-US" altLang="zh-CN" sz="1700" dirty="0"/>
          </a:p>
          <a:p>
            <a:pPr lvl="1"/>
            <a:endParaRPr lang="en-US" altLang="zh-CN" sz="1700" dirty="0"/>
          </a:p>
          <a:p>
            <a:pPr lvl="1"/>
            <a:endParaRPr lang="en-US" altLang="zh-CN" sz="1700" dirty="0"/>
          </a:p>
          <a:p>
            <a:pPr lvl="1"/>
            <a:endParaRPr lang="en-US" altLang="zh-CN" sz="1700" dirty="0"/>
          </a:p>
          <a:p>
            <a:pPr lvl="1"/>
            <a:endParaRPr lang="en-US" altLang="zh-CN" sz="1700" dirty="0"/>
          </a:p>
          <a:p>
            <a:pPr lvl="1"/>
            <a:endParaRPr lang="en-US" altLang="zh-CN" sz="1700" dirty="0"/>
          </a:p>
          <a:p>
            <a:pPr lvl="1"/>
            <a:r>
              <a:rPr lang="zh-CN" altLang="en-US" sz="1700" dirty="0"/>
              <a:t>推荐重新运行安装程序，在选择操作类型步骤，选择更改许可证</a:t>
            </a:r>
            <a:endParaRPr lang="en-US" altLang="zh-CN" sz="1700" dirty="0"/>
          </a:p>
          <a:p>
            <a:pPr lvl="1"/>
            <a:r>
              <a:rPr lang="zh-CN" altLang="en-US" sz="1700" dirty="0"/>
              <a:t>或者：使用新许可证文件覆盖老许可证文件</a:t>
            </a:r>
            <a:endParaRPr lang="en-US" altLang="zh-CN" sz="1700" dirty="0"/>
          </a:p>
          <a:p>
            <a:pPr lvl="1"/>
            <a:endParaRPr lang="en-US" altLang="zh-CN" sz="1700" dirty="0"/>
          </a:p>
          <a:p>
            <a:pPr lvl="1"/>
            <a:r>
              <a:rPr lang="zh-CN" altLang="en-US" sz="1700" dirty="0"/>
              <a:t>在上述窗口点击 </a:t>
            </a:r>
            <a:r>
              <a:rPr lang="en-US" altLang="zh-CN" sz="1700" dirty="0"/>
              <a:t>Reread License File</a:t>
            </a:r>
            <a:r>
              <a:rPr lang="zh-CN" altLang="en-US" sz="1700" dirty="0"/>
              <a:t>，然后点击 </a:t>
            </a:r>
            <a:r>
              <a:rPr lang="en-US" altLang="zh-CN" sz="1700" dirty="0"/>
              <a:t>Start Server</a:t>
            </a:r>
            <a:endParaRPr lang="zh-CN" altLang="en-US" sz="1700" dirty="0"/>
          </a:p>
        </p:txBody>
      </p:sp>
      <p:pic>
        <p:nvPicPr>
          <p:cNvPr id="4" name="图片 3"/>
          <p:cNvPicPr>
            <a:picLocks noChangeAspect="1"/>
          </p:cNvPicPr>
          <p:nvPr/>
        </p:nvPicPr>
        <p:blipFill>
          <a:blip r:embed="rId2"/>
          <a:stretch>
            <a:fillRect/>
          </a:stretch>
        </p:blipFill>
        <p:spPr>
          <a:xfrm>
            <a:off x="3347864" y="3429000"/>
            <a:ext cx="2980010" cy="1680947"/>
          </a:xfrm>
          <a:prstGeom prst="rect">
            <a:avLst/>
          </a:prstGeom>
        </p:spPr>
      </p:pic>
      <p:sp>
        <p:nvSpPr>
          <p:cNvPr id="5" name="圆角矩形 4"/>
          <p:cNvSpPr/>
          <p:nvPr/>
        </p:nvSpPr>
        <p:spPr>
          <a:xfrm>
            <a:off x="4561538" y="4365104"/>
            <a:ext cx="65853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009071" y="1474857"/>
            <a:ext cx="3259227" cy="338554"/>
          </a:xfrm>
          <a:prstGeom prst="rect">
            <a:avLst/>
          </a:prstGeom>
        </p:spPr>
        <p:txBody>
          <a:bodyPr wrap="none">
            <a:spAutoFit/>
          </a:bodyPr>
          <a:lstStyle/>
          <a:p>
            <a:pPr marL="0" lvl="2" algn="ctr"/>
            <a:r>
              <a:rPr lang="zh-CN" altLang="en-US" sz="1600" dirty="0">
                <a:solidFill>
                  <a:srgbClr val="FF0000"/>
                </a:solidFill>
                <a:latin typeface="Adobe 黑体 Std R" panose="020B0400000000000000" pitchFamily="34" charset="-122"/>
                <a:ea typeface="Adobe 黑体 Std R" panose="020B0400000000000000" pitchFamily="34" charset="-122"/>
              </a:rPr>
              <a:t>需要关闭正在运行的</a:t>
            </a:r>
            <a:r>
              <a:rPr lang="en-US" altLang="zh-CN" sz="1600" dirty="0">
                <a:solidFill>
                  <a:srgbClr val="FF0000"/>
                </a:solidFill>
                <a:latin typeface="Adobe 黑体 Std R" panose="020B0400000000000000" pitchFamily="34" charset="-122"/>
                <a:ea typeface="Adobe 黑体 Std R" panose="020B0400000000000000" pitchFamily="34" charset="-122"/>
              </a:rPr>
              <a:t>COMSOL</a:t>
            </a:r>
            <a:r>
              <a:rPr lang="zh-CN" altLang="en-US" sz="1600" dirty="0">
                <a:solidFill>
                  <a:srgbClr val="FF0000"/>
                </a:solidFill>
                <a:latin typeface="Adobe 黑体 Std R" panose="020B0400000000000000" pitchFamily="34" charset="-122"/>
                <a:ea typeface="Adobe 黑体 Std R" panose="020B0400000000000000" pitchFamily="34" charset="-122"/>
              </a:rPr>
              <a:t>进程</a:t>
            </a:r>
            <a:endParaRPr lang="en-US" altLang="zh-CN" sz="1600" dirty="0">
              <a:solidFill>
                <a:srgbClr val="FF0000"/>
              </a:solidFill>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921555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下卸载软件</a:t>
            </a:r>
          </a:p>
        </p:txBody>
      </p:sp>
      <p:sp>
        <p:nvSpPr>
          <p:cNvPr id="3" name="内容占位符 2"/>
          <p:cNvSpPr>
            <a:spLocks noGrp="1"/>
          </p:cNvSpPr>
          <p:nvPr>
            <p:ph idx="1"/>
          </p:nvPr>
        </p:nvSpPr>
        <p:spPr/>
        <p:txBody>
          <a:bodyPr/>
          <a:lstStyle/>
          <a:p>
            <a:r>
              <a:rPr lang="zh-CN" altLang="en-US" dirty="0"/>
              <a:t>首先关闭程序和许可证服务</a:t>
            </a:r>
            <a:endParaRPr lang="en-US" altLang="zh-CN" dirty="0"/>
          </a:p>
          <a:p>
            <a:r>
              <a:rPr lang="zh-CN" altLang="en-US" dirty="0"/>
              <a:t>常用卸载方法</a:t>
            </a:r>
            <a:endParaRPr lang="en-US" altLang="zh-CN" dirty="0"/>
          </a:p>
          <a:p>
            <a:pPr lvl="1"/>
            <a:r>
              <a:rPr lang="zh-CN" altLang="en-US" dirty="0"/>
              <a:t>使用</a:t>
            </a:r>
            <a:r>
              <a:rPr lang="en-US" altLang="zh-CN" dirty="0"/>
              <a:t>Windows</a:t>
            </a:r>
            <a:r>
              <a:rPr lang="zh-CN" altLang="en-US" dirty="0"/>
              <a:t>系统菜单中的</a:t>
            </a:r>
            <a:r>
              <a:rPr lang="en-US" altLang="zh-CN" dirty="0"/>
              <a:t>Uninstall</a:t>
            </a:r>
            <a:r>
              <a:rPr lang="zh-CN" altLang="en-US" dirty="0"/>
              <a:t>快捷方式</a:t>
            </a:r>
            <a:endParaRPr lang="en-US" altLang="zh-CN" dirty="0"/>
          </a:p>
          <a:p>
            <a:pPr lvl="1"/>
            <a:r>
              <a:rPr lang="zh-CN" altLang="en-US" dirty="0"/>
              <a:t>在</a:t>
            </a:r>
            <a:r>
              <a:rPr lang="en-US" altLang="zh-CN" dirty="0"/>
              <a:t>Windows</a:t>
            </a:r>
            <a:r>
              <a:rPr lang="zh-CN" altLang="en-US" dirty="0"/>
              <a:t>的控制面板中选择程序和功能，然后选中软件后点击卸载</a:t>
            </a:r>
            <a:endParaRPr lang="en-US" altLang="zh-CN" dirty="0"/>
          </a:p>
          <a:p>
            <a:pPr lvl="1"/>
            <a:r>
              <a:rPr lang="zh-CN" altLang="en-US" dirty="0"/>
              <a:t>运行安装程序，在操作类型步骤选择卸载软件</a:t>
            </a:r>
          </a:p>
        </p:txBody>
      </p:sp>
    </p:spTree>
    <p:extLst>
      <p:ext uri="{BB962C8B-B14F-4D97-AF65-F5344CB8AC3E}">
        <p14:creationId xmlns:p14="http://schemas.microsoft.com/office/powerpoint/2010/main" val="107462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下安装</a:t>
            </a:r>
          </a:p>
        </p:txBody>
      </p:sp>
      <p:sp>
        <p:nvSpPr>
          <p:cNvPr id="3" name="内容占位符 2"/>
          <p:cNvSpPr>
            <a:spLocks noGrp="1"/>
          </p:cNvSpPr>
          <p:nvPr>
            <p:ph idx="1"/>
          </p:nvPr>
        </p:nvSpPr>
        <p:spPr>
          <a:xfrm>
            <a:off x="395536" y="1988840"/>
            <a:ext cx="8062664" cy="1135360"/>
          </a:xfrm>
        </p:spPr>
        <p:txBody>
          <a:bodyPr>
            <a:noAutofit/>
          </a:bodyPr>
          <a:lstStyle/>
          <a:p>
            <a:r>
              <a:rPr lang="zh-CN" altLang="en-US" sz="1800" dirty="0"/>
              <a:t>参考</a:t>
            </a:r>
            <a:r>
              <a:rPr lang="en-US" altLang="zh-CN" sz="1800" dirty="0"/>
              <a:t>Windows</a:t>
            </a:r>
            <a:r>
              <a:rPr lang="zh-CN" altLang="en-US" sz="1800" dirty="0"/>
              <a:t>版本的</a:t>
            </a:r>
            <a:r>
              <a:rPr lang="en-US" altLang="zh-CN" sz="1800" dirty="0"/>
              <a:t>CPU</a:t>
            </a:r>
            <a:r>
              <a:rPr lang="zh-CN" altLang="en-US" sz="1800" dirty="0"/>
              <a:t>安装过程</a:t>
            </a:r>
            <a:endParaRPr lang="en-US" altLang="zh-CN" sz="1800" dirty="0"/>
          </a:p>
          <a:p>
            <a:r>
              <a:rPr lang="zh-CN" altLang="en-US" sz="1800" dirty="0"/>
              <a:t>运行光盘上的</a:t>
            </a:r>
            <a:r>
              <a:rPr lang="en-US" altLang="zh-CN" sz="1800" dirty="0"/>
              <a:t>setup</a:t>
            </a:r>
            <a:r>
              <a:rPr lang="zh-CN" altLang="en-US" sz="1800" dirty="0"/>
              <a:t>脚本启动安装进程</a:t>
            </a:r>
          </a:p>
          <a:p>
            <a:r>
              <a:rPr lang="zh-CN" altLang="en-US" sz="1800" dirty="0"/>
              <a:t>使用前必须启动许可证管理器进程</a:t>
            </a:r>
            <a:endParaRPr lang="en-US" altLang="zh-CN" sz="1800" dirty="0"/>
          </a:p>
        </p:txBody>
      </p:sp>
      <p:sp>
        <p:nvSpPr>
          <p:cNvPr id="11" name="文本框 10"/>
          <p:cNvSpPr txBox="1"/>
          <p:nvPr/>
        </p:nvSpPr>
        <p:spPr>
          <a:xfrm>
            <a:off x="1019826" y="3240774"/>
            <a:ext cx="7157729" cy="2308324"/>
          </a:xfrm>
          <a:prstGeom prst="rect">
            <a:avLst/>
          </a:prstGeom>
          <a:noFill/>
        </p:spPr>
        <p:txBody>
          <a:bodyPr wrap="none" rtlCol="0">
            <a:spAutoFit/>
          </a:bodyPr>
          <a:lstStyle/>
          <a:p>
            <a:r>
              <a:rPr lang="zh-CN" altLang="en-US" sz="1200" dirty="0">
                <a:latin typeface="Adobe 黑体 Std R" panose="020B0400000000000000" pitchFamily="34" charset="-122"/>
                <a:ea typeface="Adobe 黑体 Std R" panose="020B0400000000000000" pitchFamily="34" charset="-122"/>
              </a:rPr>
              <a:t>常用指令</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ls</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列路径，常加上开关项显示权限：</a:t>
            </a:r>
            <a:r>
              <a:rPr lang="en-US" altLang="zh-CN" sz="1200" dirty="0" err="1">
                <a:latin typeface="Adobe 黑体 Std R" panose="020B0400000000000000" pitchFamily="34" charset="-122"/>
                <a:ea typeface="Adobe 黑体 Std R" panose="020B0400000000000000" pitchFamily="34" charset="-122"/>
              </a:rPr>
              <a:t>ls</a:t>
            </a:r>
            <a:r>
              <a:rPr lang="en-US" altLang="zh-CN" sz="1200" dirty="0">
                <a:latin typeface="Adobe 黑体 Std R" panose="020B0400000000000000" pitchFamily="34" charset="-122"/>
                <a:ea typeface="Adobe 黑体 Std R" panose="020B0400000000000000" pitchFamily="34" charset="-122"/>
              </a:rPr>
              <a:t> –l</a:t>
            </a:r>
          </a:p>
          <a:p>
            <a:pPr marL="171446" indent="-171446">
              <a:buFont typeface="Arial" panose="020B0604020202020204" pitchFamily="34" charset="0"/>
              <a:buChar char="•"/>
            </a:pPr>
            <a:r>
              <a:rPr lang="en-US" altLang="zh-CN" sz="1200" dirty="0">
                <a:latin typeface="Adobe 黑体 Std R" panose="020B0400000000000000" pitchFamily="34" charset="-122"/>
                <a:ea typeface="Adobe 黑体 Std R" panose="020B0400000000000000" pitchFamily="34" charset="-122"/>
              </a:rPr>
              <a:t>cd </a:t>
            </a:r>
            <a:r>
              <a:rPr lang="zh-CN" altLang="en-US" sz="1200" dirty="0">
                <a:latin typeface="Adobe 黑体 Std R" panose="020B0400000000000000" pitchFamily="34" charset="-122"/>
                <a:ea typeface="Adobe 黑体 Std R" panose="020B0400000000000000" pitchFamily="34" charset="-122"/>
              </a:rPr>
              <a:t>改变路径，其中</a:t>
            </a:r>
            <a:r>
              <a:rPr lang="en-US" altLang="zh-CN" sz="1200" dirty="0">
                <a:latin typeface="Adobe 黑体 Std R" panose="020B0400000000000000" pitchFamily="34" charset="-122"/>
                <a:ea typeface="Adobe 黑体 Std R" panose="020B0400000000000000" pitchFamily="34" charset="-122"/>
              </a:rPr>
              <a:t>~</a:t>
            </a:r>
            <a:r>
              <a:rPr lang="zh-CN" altLang="en-US" sz="1200" dirty="0">
                <a:latin typeface="Adobe 黑体 Std R" panose="020B0400000000000000" pitchFamily="34" charset="-122"/>
                <a:ea typeface="Adobe 黑体 Std R" panose="020B0400000000000000" pitchFamily="34" charset="-122"/>
              </a:rPr>
              <a:t>表示当前用户的主目录</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a:latin typeface="Adobe 黑体 Std R" panose="020B0400000000000000" pitchFamily="34" charset="-122"/>
                <a:ea typeface="Adobe 黑体 Std R" panose="020B0400000000000000" pitchFamily="34" charset="-122"/>
              </a:rPr>
              <a:t>mount </a:t>
            </a:r>
            <a:r>
              <a:rPr lang="zh-CN" altLang="en-US" sz="1200" dirty="0">
                <a:latin typeface="Adobe 黑体 Std R" panose="020B0400000000000000" pitchFamily="34" charset="-122"/>
                <a:ea typeface="Adobe 黑体 Std R" panose="020B0400000000000000" pitchFamily="34" charset="-122"/>
              </a:rPr>
              <a:t>挂载设备，常用：</a:t>
            </a:r>
            <a:r>
              <a:rPr lang="en-US" altLang="zh-CN" sz="1200" dirty="0">
                <a:latin typeface="Adobe 黑体 Std R" panose="020B0400000000000000" pitchFamily="34" charset="-122"/>
                <a:ea typeface="Adobe 黑体 Std R" panose="020B0400000000000000" pitchFamily="34" charset="-122"/>
              </a:rPr>
              <a:t>mount /</a:t>
            </a:r>
            <a:r>
              <a:rPr lang="en-US" altLang="zh-CN" sz="1200" dirty="0" err="1">
                <a:latin typeface="Adobe 黑体 Std R" panose="020B0400000000000000" pitchFamily="34" charset="-122"/>
                <a:ea typeface="Adobe 黑体 Std R" panose="020B0400000000000000" pitchFamily="34" charset="-122"/>
              </a:rPr>
              <a:t>dev</a:t>
            </a:r>
            <a:r>
              <a:rPr lang="en-US" altLang="zh-CN" sz="1200" dirty="0">
                <a:latin typeface="Adobe 黑体 Std R" panose="020B0400000000000000" pitchFamily="34" charset="-122"/>
                <a:ea typeface="Adobe 黑体 Std R" panose="020B0400000000000000" pitchFamily="34" charset="-122"/>
              </a:rPr>
              <a:t>/</a:t>
            </a:r>
            <a:r>
              <a:rPr lang="en-US" altLang="zh-CN" sz="1200" dirty="0" err="1">
                <a:latin typeface="Adobe 黑体 Std R" panose="020B0400000000000000" pitchFamily="34" charset="-122"/>
                <a:ea typeface="Adobe 黑体 Std R" panose="020B0400000000000000" pitchFamily="34" charset="-122"/>
              </a:rPr>
              <a:t>cdrom</a:t>
            </a:r>
            <a:r>
              <a:rPr lang="zh-CN" altLang="en-US" sz="1200" dirty="0">
                <a:latin typeface="Adobe 黑体 Std R" panose="020B0400000000000000" pitchFamily="34" charset="-122"/>
                <a:ea typeface="Adobe 黑体 Std R" panose="020B0400000000000000" pitchFamily="34" charset="-122"/>
              </a:rPr>
              <a:t>，或者 </a:t>
            </a:r>
            <a:r>
              <a:rPr lang="en-US" altLang="zh-CN" sz="1200" dirty="0">
                <a:latin typeface="Adobe 黑体 Std R" panose="020B0400000000000000" pitchFamily="34" charset="-122"/>
                <a:ea typeface="Adobe 黑体 Std R" panose="020B0400000000000000" pitchFamily="34" charset="-122"/>
              </a:rPr>
              <a:t>mount -t iso9660 -o loop COMSOL50.dvd /</a:t>
            </a:r>
            <a:r>
              <a:rPr lang="en-US" altLang="zh-CN" sz="1200" dirty="0" err="1">
                <a:latin typeface="Adobe 黑体 Std R" panose="020B0400000000000000" pitchFamily="34" charset="-122"/>
                <a:ea typeface="Adobe 黑体 Std R" panose="020B0400000000000000" pitchFamily="34" charset="-122"/>
              </a:rPr>
              <a:t>mnt</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umount</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卸载设备，常用：</a:t>
            </a:r>
            <a:r>
              <a:rPr lang="en-US" altLang="zh-CN" sz="1200" dirty="0" err="1">
                <a:latin typeface="Adobe 黑体 Std R" panose="020B0400000000000000" pitchFamily="34" charset="-122"/>
                <a:ea typeface="Adobe 黑体 Std R" panose="020B0400000000000000" pitchFamily="34" charset="-122"/>
              </a:rPr>
              <a:t>umount</a:t>
            </a:r>
            <a:r>
              <a:rPr lang="en-US" altLang="zh-CN" sz="1200" dirty="0">
                <a:latin typeface="Adobe 黑体 Std R" panose="020B0400000000000000" pitchFamily="34" charset="-122"/>
                <a:ea typeface="Adobe 黑体 Std R" panose="020B0400000000000000" pitchFamily="34" charset="-122"/>
              </a:rPr>
              <a:t> /</a:t>
            </a:r>
            <a:r>
              <a:rPr lang="en-US" altLang="zh-CN" sz="1200" dirty="0" err="1">
                <a:latin typeface="Adobe 黑体 Std R" panose="020B0400000000000000" pitchFamily="34" charset="-122"/>
                <a:ea typeface="Adobe 黑体 Std R" panose="020B0400000000000000" pitchFamily="34" charset="-122"/>
              </a:rPr>
              <a:t>mnt</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rm</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删除文件或文件夹，例如：将文件夹强制删除 </a:t>
            </a:r>
            <a:r>
              <a:rPr lang="en-US" altLang="zh-CN" sz="1200" dirty="0" err="1">
                <a:latin typeface="Adobe 黑体 Std R" panose="020B0400000000000000" pitchFamily="34" charset="-122"/>
                <a:ea typeface="Adobe 黑体 Std R" panose="020B0400000000000000" pitchFamily="34" charset="-122"/>
              </a:rPr>
              <a:t>rm</a:t>
            </a:r>
            <a:r>
              <a:rPr lang="en-US" altLang="zh-CN" sz="1200" dirty="0">
                <a:latin typeface="Adobe 黑体 Std R" panose="020B0400000000000000" pitchFamily="34" charset="-122"/>
                <a:ea typeface="Adobe 黑体 Std R" panose="020B0400000000000000" pitchFamily="34" charset="-122"/>
              </a:rPr>
              <a:t> -</a:t>
            </a:r>
            <a:r>
              <a:rPr lang="en-US" altLang="zh-CN" sz="1200" dirty="0" err="1">
                <a:latin typeface="Adobe 黑体 Std R" panose="020B0400000000000000" pitchFamily="34" charset="-122"/>
                <a:ea typeface="Adobe 黑体 Std R" panose="020B0400000000000000" pitchFamily="34" charset="-122"/>
              </a:rPr>
              <a:t>rf</a:t>
            </a:r>
            <a:r>
              <a:rPr lang="en-US" altLang="zh-CN" sz="1200" dirty="0">
                <a:latin typeface="Adobe 黑体 Std R" panose="020B0400000000000000" pitchFamily="34" charset="-122"/>
                <a:ea typeface="Adobe 黑体 Std R" panose="020B0400000000000000" pitchFamily="34" charset="-122"/>
              </a:rPr>
              <a:t> …</a:t>
            </a: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cp</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拷贝文件或文件夹，例如：带文件夹拷贝 </a:t>
            </a:r>
            <a:r>
              <a:rPr lang="en-US" altLang="zh-CN" sz="1200" dirty="0" err="1">
                <a:latin typeface="Adobe 黑体 Std R" panose="020B0400000000000000" pitchFamily="34" charset="-122"/>
                <a:ea typeface="Adobe 黑体 Std R" panose="020B0400000000000000" pitchFamily="34" charset="-122"/>
              </a:rPr>
              <a:t>cp</a:t>
            </a:r>
            <a:r>
              <a:rPr lang="en-US" altLang="zh-CN" sz="1200" dirty="0">
                <a:latin typeface="Adobe 黑体 Std R" panose="020B0400000000000000" pitchFamily="34" charset="-122"/>
                <a:ea typeface="Adobe 黑体 Std R" panose="020B0400000000000000" pitchFamily="34" charset="-122"/>
              </a:rPr>
              <a:t> -R ….</a:t>
            </a: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chmod</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改变文件属性，常改为可执行权限：</a:t>
            </a:r>
            <a:r>
              <a:rPr lang="en-US" altLang="zh-CN" sz="1200" dirty="0" err="1">
                <a:latin typeface="Adobe 黑体 Std R" panose="020B0400000000000000" pitchFamily="34" charset="-122"/>
                <a:ea typeface="Adobe 黑体 Std R" panose="020B0400000000000000" pitchFamily="34" charset="-122"/>
              </a:rPr>
              <a:t>chmod</a:t>
            </a:r>
            <a:r>
              <a:rPr lang="en-US" altLang="zh-CN" sz="1200" dirty="0">
                <a:latin typeface="Adobe 黑体 Std R" panose="020B0400000000000000" pitchFamily="34" charset="-122"/>
                <a:ea typeface="Adobe 黑体 Std R" panose="020B0400000000000000" pitchFamily="34" charset="-122"/>
              </a:rPr>
              <a:t> 755 -R …</a:t>
            </a:r>
          </a:p>
          <a:p>
            <a:pPr marL="171446" indent="-171446">
              <a:buFont typeface="Arial" panose="020B0604020202020204" pitchFamily="34" charset="0"/>
              <a:buChar char="•"/>
            </a:pPr>
            <a:r>
              <a:rPr lang="en-US" altLang="zh-CN" sz="1200" dirty="0" err="1">
                <a:latin typeface="Adobe 黑体 Std R" panose="020B0400000000000000" pitchFamily="34" charset="-122"/>
                <a:ea typeface="Adobe 黑体 Std R" panose="020B0400000000000000" pitchFamily="34" charset="-122"/>
              </a:rPr>
              <a:t>ps</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查看进程，常用 </a:t>
            </a:r>
            <a:r>
              <a:rPr lang="en-US" altLang="zh-CN" sz="1200" dirty="0" err="1">
                <a:latin typeface="Adobe 黑体 Std R" panose="020B0400000000000000" pitchFamily="34" charset="-122"/>
                <a:ea typeface="Adobe 黑体 Std R" panose="020B0400000000000000" pitchFamily="34" charset="-122"/>
              </a:rPr>
              <a:t>ps</a:t>
            </a:r>
            <a:r>
              <a:rPr lang="en-US" altLang="zh-CN" sz="1200" dirty="0">
                <a:latin typeface="Adobe 黑体 Std R" panose="020B0400000000000000" pitchFamily="34" charset="-122"/>
                <a:ea typeface="Adobe 黑体 Std R" panose="020B0400000000000000" pitchFamily="34" charset="-122"/>
              </a:rPr>
              <a:t> –</a:t>
            </a:r>
            <a:r>
              <a:rPr lang="en-US" altLang="zh-CN" sz="1200" dirty="0" err="1">
                <a:latin typeface="Adobe 黑体 Std R" panose="020B0400000000000000" pitchFamily="34" charset="-122"/>
                <a:ea typeface="Adobe 黑体 Std R" panose="020B0400000000000000" pitchFamily="34" charset="-122"/>
              </a:rPr>
              <a:t>ef</a:t>
            </a:r>
            <a:r>
              <a:rPr lang="en-US" altLang="zh-CN" sz="1200" dirty="0">
                <a:latin typeface="Adobe 黑体 Std R" panose="020B0400000000000000" pitchFamily="34" charset="-122"/>
                <a:ea typeface="Adobe 黑体 Std R" panose="020B0400000000000000" pitchFamily="34" charset="-122"/>
              </a:rPr>
              <a:t> | grep </a:t>
            </a:r>
            <a:r>
              <a:rPr lang="en-US" altLang="zh-CN" sz="1200" dirty="0" err="1">
                <a:latin typeface="Adobe 黑体 Std R" panose="020B0400000000000000" pitchFamily="34" charset="-122"/>
                <a:ea typeface="Adobe 黑体 Std R" panose="020B0400000000000000" pitchFamily="34" charset="-122"/>
              </a:rPr>
              <a:t>lmgrd</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a:latin typeface="Adobe 黑体 Std R" panose="020B0400000000000000" pitchFamily="34" charset="-122"/>
                <a:ea typeface="Adobe 黑体 Std R" panose="020B0400000000000000" pitchFamily="34" charset="-122"/>
              </a:rPr>
              <a:t>kill </a:t>
            </a:r>
            <a:r>
              <a:rPr lang="zh-CN" altLang="en-US" sz="1200" dirty="0">
                <a:latin typeface="Adobe 黑体 Std R" panose="020B0400000000000000" pitchFamily="34" charset="-122"/>
                <a:ea typeface="Adobe 黑体 Std R" panose="020B0400000000000000" pitchFamily="34" charset="-122"/>
              </a:rPr>
              <a:t>杀掉不需要的进程</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a:latin typeface="Adobe 黑体 Std R" panose="020B0400000000000000" pitchFamily="34" charset="-122"/>
                <a:ea typeface="Adobe 黑体 Std R" panose="020B0400000000000000" pitchFamily="34" charset="-122"/>
              </a:rPr>
              <a:t>more </a:t>
            </a:r>
            <a:r>
              <a:rPr lang="zh-CN" altLang="en-US" sz="1200" dirty="0">
                <a:latin typeface="Adobe 黑体 Std R" panose="020B0400000000000000" pitchFamily="34" charset="-122"/>
                <a:ea typeface="Adobe 黑体 Std R" panose="020B0400000000000000" pitchFamily="34" charset="-122"/>
              </a:rPr>
              <a:t>或 </a:t>
            </a:r>
            <a:r>
              <a:rPr lang="en-US" altLang="zh-CN" sz="1200" dirty="0">
                <a:latin typeface="Adobe 黑体 Std R" panose="020B0400000000000000" pitchFamily="34" charset="-122"/>
                <a:ea typeface="Adobe 黑体 Std R" panose="020B0400000000000000" pitchFamily="34" charset="-122"/>
              </a:rPr>
              <a:t>tail </a:t>
            </a:r>
            <a:r>
              <a:rPr lang="zh-CN" altLang="en-US" sz="1200" dirty="0">
                <a:latin typeface="Adobe 黑体 Std R" panose="020B0400000000000000" pitchFamily="34" charset="-122"/>
                <a:ea typeface="Adobe 黑体 Std R" panose="020B0400000000000000" pitchFamily="34" charset="-122"/>
              </a:rPr>
              <a:t>查看文件</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200" dirty="0">
                <a:latin typeface="Adobe 黑体 Std R" panose="020B0400000000000000" pitchFamily="34" charset="-122"/>
                <a:ea typeface="Adobe 黑体 Std R" panose="020B0400000000000000" pitchFamily="34" charset="-122"/>
              </a:rPr>
              <a:t>vi </a:t>
            </a:r>
            <a:r>
              <a:rPr lang="zh-CN" altLang="en-US" sz="1200" dirty="0">
                <a:latin typeface="Adobe 黑体 Std R" panose="020B0400000000000000" pitchFamily="34" charset="-122"/>
                <a:ea typeface="Adobe 黑体 Std R" panose="020B0400000000000000" pitchFamily="34" charset="-122"/>
              </a:rPr>
              <a:t>或 </a:t>
            </a:r>
            <a:r>
              <a:rPr lang="en-US" altLang="zh-CN" sz="1200" dirty="0" err="1">
                <a:latin typeface="Adobe 黑体 Std R" panose="020B0400000000000000" pitchFamily="34" charset="-122"/>
                <a:ea typeface="Adobe 黑体 Std R" panose="020B0400000000000000" pitchFamily="34" charset="-122"/>
              </a:rPr>
              <a:t>nano</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编辑文件</a:t>
            </a:r>
            <a:endParaRPr lang="en-US" altLang="zh-CN" sz="12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81332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安装，启动许可证管理器</a:t>
            </a:r>
          </a:p>
        </p:txBody>
      </p:sp>
      <p:sp>
        <p:nvSpPr>
          <p:cNvPr id="4" name="文本框 3"/>
          <p:cNvSpPr txBox="1"/>
          <p:nvPr/>
        </p:nvSpPr>
        <p:spPr>
          <a:xfrm>
            <a:off x="1295400" y="2438401"/>
            <a:ext cx="2492990"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手动启动许可证管理器</a:t>
            </a:r>
          </a:p>
        </p:txBody>
      </p:sp>
      <p:sp>
        <p:nvSpPr>
          <p:cNvPr id="5" name="文本框 4"/>
          <p:cNvSpPr txBox="1"/>
          <p:nvPr/>
        </p:nvSpPr>
        <p:spPr>
          <a:xfrm>
            <a:off x="5410200" y="2438401"/>
            <a:ext cx="2492990" cy="369332"/>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自动启动许可证管理器</a:t>
            </a:r>
          </a:p>
        </p:txBody>
      </p:sp>
      <p:sp>
        <p:nvSpPr>
          <p:cNvPr id="6" name="文本框 5"/>
          <p:cNvSpPr txBox="1"/>
          <p:nvPr/>
        </p:nvSpPr>
        <p:spPr>
          <a:xfrm>
            <a:off x="305527" y="2960132"/>
            <a:ext cx="4338481" cy="707886"/>
          </a:xfrm>
          <a:prstGeom prst="rect">
            <a:avLst/>
          </a:prstGeom>
          <a:noFill/>
        </p:spPr>
        <p:txBody>
          <a:bodyPr wrap="square" rtlCol="0">
            <a:spAutoFit/>
          </a:bodyPr>
          <a:lstStyle/>
          <a:p>
            <a:r>
              <a:rPr lang="zh-CN" altLang="en-US" sz="1000" dirty="0">
                <a:latin typeface="Adobe 黑体 Std R" panose="020B0400000000000000" pitchFamily="34" charset="-122"/>
                <a:ea typeface="Adobe 黑体 Std R" panose="020B0400000000000000" pitchFamily="34" charset="-122"/>
              </a:rPr>
              <a:t>启动许可证管理器</a:t>
            </a:r>
          </a:p>
          <a:p>
            <a:r>
              <a:rPr lang="en-US" altLang="zh-CN" sz="1000" dirty="0" smtClean="0"/>
              <a:t>/</a:t>
            </a:r>
            <a:r>
              <a:rPr lang="en-US" altLang="zh-CN" sz="1000" dirty="0"/>
              <a:t>public/</a:t>
            </a:r>
            <a:r>
              <a:rPr lang="en-US" altLang="zh-CN" sz="1000" dirty="0" err="1"/>
              <a:t>comsol</a:t>
            </a:r>
            <a:r>
              <a:rPr lang="en-US" altLang="zh-CN" sz="1000" dirty="0"/>
              <a:t>/COMSOL53a/</a:t>
            </a:r>
            <a:r>
              <a:rPr lang="en-US" altLang="zh-CN" sz="1000" dirty="0" err="1"/>
              <a:t>Multiphysics</a:t>
            </a:r>
            <a:r>
              <a:rPr lang="en-US" altLang="zh-CN" sz="1000" dirty="0"/>
              <a:t>/license/glnxa64/</a:t>
            </a:r>
            <a:r>
              <a:rPr lang="en-US" altLang="zh-CN" sz="1000" dirty="0" err="1"/>
              <a:t>lmgrd</a:t>
            </a:r>
            <a:r>
              <a:rPr lang="en-US" altLang="zh-CN" sz="1000" dirty="0"/>
              <a:t> -c /public/</a:t>
            </a:r>
            <a:r>
              <a:rPr lang="en-US" altLang="zh-CN" sz="1000" dirty="0" err="1"/>
              <a:t>comsol</a:t>
            </a:r>
            <a:r>
              <a:rPr lang="en-US" altLang="zh-CN" sz="1000" dirty="0"/>
              <a:t>/COMSOL53a/</a:t>
            </a:r>
            <a:r>
              <a:rPr lang="en-US" altLang="zh-CN" sz="1000" dirty="0" err="1"/>
              <a:t>Multiphysics</a:t>
            </a:r>
            <a:r>
              <a:rPr lang="en-US" altLang="zh-CN" sz="1000" dirty="0"/>
              <a:t>/license/</a:t>
            </a:r>
            <a:r>
              <a:rPr lang="en-US" altLang="zh-CN" sz="1000" dirty="0" err="1"/>
              <a:t>license.dat</a:t>
            </a:r>
            <a:r>
              <a:rPr lang="en-US" altLang="zh-CN" sz="1000" dirty="0"/>
              <a:t> -l //</a:t>
            </a:r>
            <a:r>
              <a:rPr lang="en-US" altLang="zh-CN" sz="1000" dirty="0" err="1"/>
              <a:t>var</a:t>
            </a:r>
            <a:r>
              <a:rPr lang="en-US" altLang="zh-CN" sz="1000" dirty="0"/>
              <a:t>/</a:t>
            </a:r>
            <a:r>
              <a:rPr lang="en-US" altLang="zh-CN" sz="1000" dirty="0" err="1"/>
              <a:t>tmp</a:t>
            </a:r>
            <a:r>
              <a:rPr lang="en-US" altLang="zh-CN" sz="1000" dirty="0"/>
              <a:t>/comsol53a.log</a:t>
            </a:r>
            <a:endParaRPr lang="zh-CN" altLang="en-US" sz="1000" dirty="0">
              <a:latin typeface="Adobe 黑体 Std R" panose="020B0400000000000000" pitchFamily="34" charset="-122"/>
              <a:ea typeface="Adobe 黑体 Std R" panose="020B0400000000000000" pitchFamily="34" charset="-122"/>
            </a:endParaRPr>
          </a:p>
        </p:txBody>
      </p:sp>
      <p:sp>
        <p:nvSpPr>
          <p:cNvPr id="7" name="文本框 6"/>
          <p:cNvSpPr txBox="1"/>
          <p:nvPr/>
        </p:nvSpPr>
        <p:spPr>
          <a:xfrm>
            <a:off x="609600" y="3598958"/>
            <a:ext cx="3491661" cy="1354217"/>
          </a:xfrm>
          <a:prstGeom prst="rect">
            <a:avLst/>
          </a:prstGeom>
          <a:noFill/>
        </p:spPr>
        <p:txBody>
          <a:bodyPr wrap="none" rtlCol="0">
            <a:spAutoFit/>
          </a:bodyPr>
          <a:lstStyle/>
          <a:p>
            <a:r>
              <a:rPr lang="zh-CN" altLang="en-US" sz="1200" dirty="0">
                <a:latin typeface="Adobe 黑体 Std R" panose="020B0400000000000000" pitchFamily="34" charset="-122"/>
                <a:ea typeface="Adobe 黑体 Std R" panose="020B0400000000000000" pitchFamily="34" charset="-122"/>
              </a:rPr>
              <a:t>注：</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000" dirty="0">
                <a:latin typeface="Adobe 黑体 Std R" panose="020B0400000000000000" pitchFamily="34" charset="-122"/>
                <a:ea typeface="Adobe 黑体 Std R" panose="020B0400000000000000" pitchFamily="34" charset="-122"/>
              </a:rPr>
              <a:t>glnxa64 </a:t>
            </a:r>
            <a:r>
              <a:rPr lang="zh-CN" altLang="en-US" sz="1000" dirty="0">
                <a:latin typeface="Adobe 黑体 Std R" panose="020B0400000000000000" pitchFamily="34" charset="-122"/>
                <a:ea typeface="Adobe 黑体 Std R" panose="020B0400000000000000" pitchFamily="34" charset="-122"/>
              </a:rPr>
              <a:t>针对</a:t>
            </a:r>
            <a:r>
              <a:rPr lang="en-US" altLang="zh-CN" sz="1000" dirty="0">
                <a:latin typeface="Adobe 黑体 Std R" panose="020B0400000000000000" pitchFamily="34" charset="-122"/>
                <a:ea typeface="Adobe 黑体 Std R" panose="020B0400000000000000" pitchFamily="34" charset="-122"/>
              </a:rPr>
              <a:t>64</a:t>
            </a:r>
            <a:r>
              <a:rPr lang="zh-CN" altLang="en-US" sz="1000" dirty="0">
                <a:latin typeface="Adobe 黑体 Std R" panose="020B0400000000000000" pitchFamily="34" charset="-122"/>
                <a:ea typeface="Adobe 黑体 Std R" panose="020B0400000000000000" pitchFamily="34" charset="-122"/>
              </a:rPr>
              <a:t>位系统，如果是</a:t>
            </a:r>
            <a:r>
              <a:rPr lang="en-US" altLang="zh-CN" sz="1000" dirty="0">
                <a:latin typeface="Adobe 黑体 Std R" panose="020B0400000000000000" pitchFamily="34" charset="-122"/>
                <a:ea typeface="Adobe 黑体 Std R" panose="020B0400000000000000" pitchFamily="34" charset="-122"/>
              </a:rPr>
              <a:t>32</a:t>
            </a:r>
            <a:r>
              <a:rPr lang="zh-CN" altLang="en-US" sz="1000" dirty="0">
                <a:latin typeface="Adobe 黑体 Std R" panose="020B0400000000000000" pitchFamily="34" charset="-122"/>
                <a:ea typeface="Adobe 黑体 Std R" panose="020B0400000000000000" pitchFamily="34" charset="-122"/>
              </a:rPr>
              <a:t>位，应该改为 </a:t>
            </a:r>
            <a:r>
              <a:rPr lang="en-US" altLang="zh-CN" sz="1000" dirty="0">
                <a:latin typeface="Adobe 黑体 Std R" panose="020B0400000000000000" pitchFamily="34" charset="-122"/>
                <a:ea typeface="Adobe 黑体 Std R" panose="020B0400000000000000" pitchFamily="34" charset="-122"/>
              </a:rPr>
              <a:t>glnx86</a:t>
            </a:r>
          </a:p>
          <a:p>
            <a:pPr marL="171446" indent="-171446">
              <a:buFont typeface="Arial" panose="020B0604020202020204" pitchFamily="34" charset="0"/>
              <a:buChar char="•"/>
            </a:pPr>
            <a:r>
              <a:rPr lang="en-US" altLang="zh-CN" sz="1000" dirty="0">
                <a:latin typeface="Adobe 黑体 Std R" panose="020B0400000000000000" pitchFamily="34" charset="-122"/>
                <a:ea typeface="Adobe 黑体 Std R" panose="020B0400000000000000" pitchFamily="34" charset="-122"/>
              </a:rPr>
              <a:t>-c </a:t>
            </a:r>
            <a:r>
              <a:rPr lang="zh-CN" altLang="en-US" sz="1000" dirty="0">
                <a:latin typeface="Adobe 黑体 Std R" panose="020B0400000000000000" pitchFamily="34" charset="-122"/>
                <a:ea typeface="Adobe 黑体 Std R" panose="020B0400000000000000" pitchFamily="34" charset="-122"/>
              </a:rPr>
              <a:t>许可证文件路径</a:t>
            </a: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000" dirty="0">
                <a:latin typeface="Adobe 黑体 Std R" panose="020B0400000000000000" pitchFamily="34" charset="-122"/>
                <a:ea typeface="Adobe 黑体 Std R" panose="020B0400000000000000" pitchFamily="34" charset="-122"/>
              </a:rPr>
              <a:t>-l </a:t>
            </a:r>
            <a:r>
              <a:rPr lang="zh-CN" altLang="en-US" sz="1000" dirty="0">
                <a:latin typeface="Adobe 黑体 Std R" panose="020B0400000000000000" pitchFamily="34" charset="-122"/>
                <a:ea typeface="Adobe 黑体 Std R" panose="020B0400000000000000" pitchFamily="34" charset="-122"/>
              </a:rPr>
              <a:t>日志文件名，可选，强烈推荐加上，以便诊断</a:t>
            </a: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注意各文件夹的权限</a:t>
            </a: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部分系统可能缺少执行 </a:t>
            </a:r>
            <a:r>
              <a:rPr lang="en-US" altLang="zh-CN" sz="1000" dirty="0" err="1">
                <a:latin typeface="Adobe 黑体 Std R" panose="020B0400000000000000" pitchFamily="34" charset="-122"/>
                <a:ea typeface="Adobe 黑体 Std R" panose="020B0400000000000000" pitchFamily="34" charset="-122"/>
              </a:rPr>
              <a:t>lmgrd</a:t>
            </a:r>
            <a:r>
              <a:rPr lang="en-US" altLang="zh-CN" sz="1000" dirty="0">
                <a:latin typeface="Adobe 黑体 Std R" panose="020B0400000000000000" pitchFamily="34" charset="-122"/>
                <a:ea typeface="Adobe 黑体 Std R" panose="020B0400000000000000" pitchFamily="34" charset="-122"/>
              </a:rPr>
              <a:t> </a:t>
            </a:r>
            <a:r>
              <a:rPr lang="zh-CN" altLang="en-US" sz="1000" dirty="0">
                <a:latin typeface="Adobe 黑体 Std R" panose="020B0400000000000000" pitchFamily="34" charset="-122"/>
                <a:ea typeface="Adobe 黑体 Std R" panose="020B0400000000000000" pitchFamily="34" charset="-122"/>
              </a:rPr>
              <a:t>的库 </a:t>
            </a:r>
            <a:r>
              <a:rPr lang="en-US" altLang="zh-CN" sz="1000" dirty="0" err="1">
                <a:latin typeface="Adobe 黑体 Std R" panose="020B0400000000000000" pitchFamily="34" charset="-122"/>
                <a:ea typeface="Adobe 黑体 Std R" panose="020B0400000000000000" pitchFamily="34" charset="-122"/>
              </a:rPr>
              <a:t>lsb</a:t>
            </a:r>
            <a:r>
              <a:rPr lang="en-US" altLang="zh-CN" sz="1000" dirty="0">
                <a:latin typeface="Adobe 黑体 Std R" panose="020B0400000000000000" pitchFamily="34" charset="-122"/>
                <a:ea typeface="Adobe 黑体 Std R" panose="020B0400000000000000" pitchFamily="34" charset="-122"/>
              </a:rPr>
              <a:t> </a:t>
            </a:r>
            <a:r>
              <a:rPr lang="zh-CN" altLang="en-US" sz="1000" dirty="0">
                <a:latin typeface="Adobe 黑体 Std R" panose="020B0400000000000000" pitchFamily="34" charset="-122"/>
                <a:ea typeface="Adobe 黑体 Std R" panose="020B0400000000000000" pitchFamily="34" charset="-122"/>
              </a:rPr>
              <a:t>等，需要安装。</a:t>
            </a:r>
            <a:r>
              <a:rPr lang="en-US" altLang="zh-CN" sz="1000" dirty="0">
                <a:latin typeface="Adobe 黑体 Std R" panose="020B0400000000000000" pitchFamily="34" charset="-122"/>
                <a:ea typeface="Adobe 黑体 Std R" panose="020B0400000000000000" pitchFamily="34" charset="-122"/>
              </a:rPr>
              <a:t/>
            </a:r>
            <a:br>
              <a:rPr lang="en-US" altLang="zh-CN" sz="1000" dirty="0">
                <a:latin typeface="Adobe 黑体 Std R" panose="020B0400000000000000" pitchFamily="34" charset="-122"/>
                <a:ea typeface="Adobe 黑体 Std R" panose="020B0400000000000000" pitchFamily="34" charset="-122"/>
              </a:rPr>
            </a:br>
            <a:r>
              <a:rPr lang="zh-CN" altLang="en-US" sz="1000" dirty="0">
                <a:latin typeface="Adobe 黑体 Std R" panose="020B0400000000000000" pitchFamily="34" charset="-122"/>
                <a:ea typeface="Adobe 黑体 Std R" panose="020B0400000000000000" pitchFamily="34" charset="-122"/>
              </a:rPr>
              <a:t>例如：在</a:t>
            </a:r>
            <a:r>
              <a:rPr lang="en-US" altLang="zh-CN" sz="1000" dirty="0">
                <a:latin typeface="Adobe 黑体 Std R" panose="020B0400000000000000" pitchFamily="34" charset="-122"/>
                <a:ea typeface="Adobe 黑体 Std R" panose="020B0400000000000000" pitchFamily="34" charset="-122"/>
              </a:rPr>
              <a:t>Ubuntu</a:t>
            </a:r>
            <a:r>
              <a:rPr lang="zh-CN" altLang="en-US" sz="1000" dirty="0">
                <a:latin typeface="Adobe 黑体 Std R" panose="020B0400000000000000" pitchFamily="34" charset="-122"/>
                <a:ea typeface="Adobe 黑体 Std R" panose="020B0400000000000000" pitchFamily="34" charset="-122"/>
              </a:rPr>
              <a:t>中，</a:t>
            </a:r>
            <a:r>
              <a:rPr lang="en-US" altLang="zh-CN" sz="1000" dirty="0">
                <a:latin typeface="Adobe 黑体 Std R" panose="020B0400000000000000" pitchFamily="34" charset="-122"/>
                <a:ea typeface="Adobe 黑体 Std R" panose="020B0400000000000000" pitchFamily="34" charset="-122"/>
              </a:rPr>
              <a:t>apt-get install </a:t>
            </a:r>
            <a:r>
              <a:rPr lang="en-US" altLang="zh-CN" sz="1000" dirty="0" err="1">
                <a:latin typeface="Adobe 黑体 Std R" panose="020B0400000000000000" pitchFamily="34" charset="-122"/>
                <a:ea typeface="Adobe 黑体 Std R" panose="020B0400000000000000" pitchFamily="34" charset="-122"/>
              </a:rPr>
              <a:t>lsb</a:t>
            </a:r>
            <a:r>
              <a:rPr lang="en-US" altLang="zh-CN" sz="1000" dirty="0">
                <a:latin typeface="Adobe 黑体 Std R" panose="020B0400000000000000" pitchFamily="34" charset="-122"/>
                <a:ea typeface="Adobe 黑体 Std R" panose="020B0400000000000000" pitchFamily="34" charset="-122"/>
              </a:rPr>
              <a:t>-core</a:t>
            </a:r>
          </a:p>
        </p:txBody>
      </p:sp>
      <p:sp>
        <p:nvSpPr>
          <p:cNvPr id="8" name="文本框 7"/>
          <p:cNvSpPr txBox="1"/>
          <p:nvPr/>
        </p:nvSpPr>
        <p:spPr>
          <a:xfrm>
            <a:off x="4980595" y="4484878"/>
            <a:ext cx="3491661" cy="584775"/>
          </a:xfrm>
          <a:prstGeom prst="rect">
            <a:avLst/>
          </a:prstGeom>
          <a:noFill/>
        </p:spPr>
        <p:txBody>
          <a:bodyPr wrap="none" rtlCol="0">
            <a:spAutoFit/>
          </a:bodyPr>
          <a:lstStyle/>
          <a:p>
            <a:r>
              <a:rPr lang="zh-CN" altLang="en-US" sz="1200" dirty="0">
                <a:latin typeface="Adobe 黑体 Std R" panose="020B0400000000000000" pitchFamily="34" charset="-122"/>
                <a:ea typeface="Adobe 黑体 Std R" panose="020B0400000000000000" pitchFamily="34" charset="-122"/>
              </a:rPr>
              <a:t>注：</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en-US" altLang="zh-CN" sz="1000" dirty="0">
                <a:latin typeface="Adobe 黑体 Std R" panose="020B0400000000000000" pitchFamily="34" charset="-122"/>
                <a:ea typeface="Adobe 黑体 Std R" panose="020B0400000000000000" pitchFamily="34" charset="-122"/>
              </a:rPr>
              <a:t>glnxa64 </a:t>
            </a:r>
            <a:r>
              <a:rPr lang="zh-CN" altLang="en-US" sz="1000" dirty="0">
                <a:latin typeface="Adobe 黑体 Std R" panose="020B0400000000000000" pitchFamily="34" charset="-122"/>
                <a:ea typeface="Adobe 黑体 Std R" panose="020B0400000000000000" pitchFamily="34" charset="-122"/>
              </a:rPr>
              <a:t>针对</a:t>
            </a:r>
            <a:r>
              <a:rPr lang="en-US" altLang="zh-CN" sz="1000" dirty="0">
                <a:latin typeface="Adobe 黑体 Std R" panose="020B0400000000000000" pitchFamily="34" charset="-122"/>
                <a:ea typeface="Adobe 黑体 Std R" panose="020B0400000000000000" pitchFamily="34" charset="-122"/>
              </a:rPr>
              <a:t>64</a:t>
            </a:r>
            <a:r>
              <a:rPr lang="zh-CN" altLang="en-US" sz="1000" dirty="0">
                <a:latin typeface="Adobe 黑体 Std R" panose="020B0400000000000000" pitchFamily="34" charset="-122"/>
                <a:ea typeface="Adobe 黑体 Std R" panose="020B0400000000000000" pitchFamily="34" charset="-122"/>
              </a:rPr>
              <a:t>位系统，如果是</a:t>
            </a:r>
            <a:r>
              <a:rPr lang="en-US" altLang="zh-CN" sz="1000" dirty="0">
                <a:latin typeface="Adobe 黑体 Std R" panose="020B0400000000000000" pitchFamily="34" charset="-122"/>
                <a:ea typeface="Adobe 黑体 Std R" panose="020B0400000000000000" pitchFamily="34" charset="-122"/>
              </a:rPr>
              <a:t>32</a:t>
            </a:r>
            <a:r>
              <a:rPr lang="zh-CN" altLang="en-US" sz="1000" dirty="0">
                <a:latin typeface="Adobe 黑体 Std R" panose="020B0400000000000000" pitchFamily="34" charset="-122"/>
                <a:ea typeface="Adobe 黑体 Std R" panose="020B0400000000000000" pitchFamily="34" charset="-122"/>
              </a:rPr>
              <a:t>位，应该改为 </a:t>
            </a:r>
            <a:r>
              <a:rPr lang="en-US" altLang="zh-CN" sz="1000" dirty="0">
                <a:latin typeface="Adobe 黑体 Std R" panose="020B0400000000000000" pitchFamily="34" charset="-122"/>
                <a:ea typeface="Adobe 黑体 Std R" panose="020B0400000000000000" pitchFamily="34" charset="-122"/>
              </a:rPr>
              <a:t>glnx86</a:t>
            </a: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注意修改</a:t>
            </a:r>
            <a:r>
              <a:rPr lang="en-US" altLang="zh-CN" sz="1000" dirty="0" err="1">
                <a:latin typeface="Adobe 黑体 Std R" panose="020B0400000000000000" pitchFamily="34" charset="-122"/>
                <a:ea typeface="Adobe 黑体 Std R" panose="020B0400000000000000" pitchFamily="34" charset="-122"/>
              </a:rPr>
              <a:t>rc.lm</a:t>
            </a:r>
            <a:r>
              <a:rPr lang="zh-CN" altLang="en-US" sz="1000" dirty="0">
                <a:latin typeface="Adobe 黑体 Std R" panose="020B0400000000000000" pitchFamily="34" charset="-122"/>
                <a:ea typeface="Adobe 黑体 Std R" panose="020B0400000000000000" pitchFamily="34" charset="-122"/>
              </a:rPr>
              <a:t>文件中的用户名和目录</a:t>
            </a:r>
          </a:p>
        </p:txBody>
      </p:sp>
      <p:graphicFrame>
        <p:nvGraphicFramePr>
          <p:cNvPr id="10" name="表格 9"/>
          <p:cNvGraphicFramePr>
            <a:graphicFrameLocks noGrp="1"/>
          </p:cNvGraphicFramePr>
          <p:nvPr>
            <p:extLst>
              <p:ext uri="{D42A27DB-BD31-4B8C-83A1-F6EECF244321}">
                <p14:modId xmlns:p14="http://schemas.microsoft.com/office/powerpoint/2010/main" val="3487551682"/>
              </p:ext>
            </p:extLst>
          </p:nvPr>
        </p:nvGraphicFramePr>
        <p:xfrm>
          <a:off x="4757626" y="2807732"/>
          <a:ext cx="3907810" cy="1493520"/>
        </p:xfrm>
        <a:graphic>
          <a:graphicData uri="http://schemas.openxmlformats.org/drawingml/2006/table">
            <a:tbl>
              <a:tblPr firstRow="1" bandRow="1">
                <a:tableStyleId>{5C22544A-7EE6-4342-B048-85BDC9FD1C3A}</a:tableStyleId>
              </a:tblPr>
              <a:tblGrid>
                <a:gridCol w="804974">
                  <a:extLst>
                    <a:ext uri="{9D8B030D-6E8A-4147-A177-3AD203B41FA5}">
                      <a16:colId xmlns:a16="http://schemas.microsoft.com/office/drawing/2014/main" xmlns="" val="20000"/>
                    </a:ext>
                  </a:extLst>
                </a:gridCol>
                <a:gridCol w="3102836">
                  <a:extLst>
                    <a:ext uri="{9D8B030D-6E8A-4147-A177-3AD203B41FA5}">
                      <a16:colId xmlns:a16="http://schemas.microsoft.com/office/drawing/2014/main" xmlns="" val="20001"/>
                    </a:ext>
                  </a:extLst>
                </a:gridCol>
              </a:tblGrid>
              <a:tr h="396240">
                <a:tc>
                  <a:txBody>
                    <a:bodyPr/>
                    <a:lstStyle/>
                    <a:p>
                      <a:r>
                        <a:rPr lang="en-US" altLang="zh-CN" sz="1000" dirty="0" err="1"/>
                        <a:t>RedHat</a:t>
                      </a:r>
                      <a:r>
                        <a:rPr lang="zh-CN" altLang="en-US" sz="1000" dirty="0"/>
                        <a:t>及通用</a:t>
                      </a:r>
                    </a:p>
                  </a:txBody>
                  <a:tcPr/>
                </a:tc>
                <a:tc>
                  <a:txBody>
                    <a:bodyPr/>
                    <a:lstStyle/>
                    <a:p>
                      <a:r>
                        <a:rPr lang="zh-CN" altLang="en-US" sz="1000" dirty="0"/>
                        <a:t>将</a:t>
                      </a:r>
                      <a:r>
                        <a:rPr lang="en-US" altLang="zh-CN" sz="1000" dirty="0"/>
                        <a:t>&lt;</a:t>
                      </a:r>
                      <a:r>
                        <a:rPr lang="en-US" altLang="zh-CN" sz="1000" dirty="0" err="1"/>
                        <a:t>comsol</a:t>
                      </a:r>
                      <a:r>
                        <a:rPr lang="en-US" altLang="zh-CN" sz="1000" dirty="0"/>
                        <a:t> ins&gt;/license/glnxa64/</a:t>
                      </a:r>
                      <a:r>
                        <a:rPr lang="en-US" altLang="zh-CN" sz="1000" dirty="0" err="1"/>
                        <a:t>rc.lm</a:t>
                      </a:r>
                      <a:r>
                        <a:rPr lang="zh-CN" altLang="en-US" sz="1000" dirty="0"/>
                        <a:t>内容拷贝到</a:t>
                      </a:r>
                      <a:r>
                        <a:rPr lang="en-US" altLang="zh-CN" sz="1000" dirty="0"/>
                        <a:t>/</a:t>
                      </a:r>
                      <a:r>
                        <a:rPr lang="en-US" altLang="zh-CN" sz="1000" dirty="0" err="1"/>
                        <a:t>etc</a:t>
                      </a:r>
                      <a:r>
                        <a:rPr lang="en-US" altLang="zh-CN" sz="1000" dirty="0"/>
                        <a:t>/</a:t>
                      </a:r>
                      <a:r>
                        <a:rPr lang="en-US" altLang="zh-CN" sz="1000" dirty="0" err="1"/>
                        <a:t>rc.local</a:t>
                      </a:r>
                      <a:r>
                        <a:rPr lang="zh-CN" altLang="en-US" sz="1000" dirty="0"/>
                        <a:t>文件的末尾</a:t>
                      </a:r>
                    </a:p>
                  </a:txBody>
                  <a:tcPr/>
                </a:tc>
                <a:extLst>
                  <a:ext uri="{0D108BD9-81ED-4DB2-BD59-A6C34878D82A}">
                    <a16:rowId xmlns:a16="http://schemas.microsoft.com/office/drawing/2014/main" xmlns="" val="10000"/>
                  </a:ext>
                </a:extLst>
              </a:tr>
              <a:tr h="701040">
                <a:tc>
                  <a:txBody>
                    <a:bodyPr/>
                    <a:lstStyle/>
                    <a:p>
                      <a:r>
                        <a:rPr lang="en-US" altLang="zh-CN" sz="1000" dirty="0" err="1"/>
                        <a:t>SuSe</a:t>
                      </a:r>
                      <a:endParaRPr lang="zh-CN" altLang="en-US" sz="1000" dirty="0"/>
                    </a:p>
                  </a:txBody>
                  <a:tcPr/>
                </a:tc>
                <a:tc>
                  <a:txBody>
                    <a:bodyPr/>
                    <a:lstStyle/>
                    <a:p>
                      <a:r>
                        <a:rPr lang="zh-CN" altLang="en-US" sz="1000" dirty="0"/>
                        <a:t>将</a:t>
                      </a:r>
                      <a:r>
                        <a:rPr lang="en-US" altLang="zh-CN" sz="1000" dirty="0"/>
                        <a:t>&lt;</a:t>
                      </a:r>
                      <a:r>
                        <a:rPr lang="en-US" altLang="zh-CN" sz="1000" dirty="0" err="1"/>
                        <a:t>comsol</a:t>
                      </a:r>
                      <a:r>
                        <a:rPr lang="en-US" altLang="zh-CN" sz="1000" dirty="0"/>
                        <a:t> ins&gt;/license/glnxa64/</a:t>
                      </a:r>
                      <a:r>
                        <a:rPr lang="en-US" altLang="zh-CN" sz="1000" dirty="0" err="1"/>
                        <a:t>rc.lm</a:t>
                      </a:r>
                      <a:r>
                        <a:rPr lang="zh-CN" altLang="en-US" sz="1000" dirty="0"/>
                        <a:t>文件拷贝到</a:t>
                      </a:r>
                      <a:r>
                        <a:rPr lang="en-US" altLang="zh-CN" sz="1000" dirty="0"/>
                        <a:t>/</a:t>
                      </a:r>
                      <a:r>
                        <a:rPr lang="en-US" altLang="zh-CN" sz="1000" dirty="0" err="1"/>
                        <a:t>etc</a:t>
                      </a:r>
                      <a:r>
                        <a:rPr lang="en-US" altLang="zh-CN" sz="1000" dirty="0"/>
                        <a:t>/</a:t>
                      </a:r>
                      <a:r>
                        <a:rPr lang="en-US" altLang="zh-CN" sz="1000" dirty="0" err="1"/>
                        <a:t>init.d</a:t>
                      </a:r>
                      <a:r>
                        <a:rPr lang="en-US" altLang="zh-CN" sz="1000" dirty="0"/>
                        <a:t>/comsol50lm</a:t>
                      </a:r>
                      <a:r>
                        <a:rPr lang="zh-CN" altLang="en-US" sz="1000" dirty="0"/>
                        <a:t>，然后修改权限为</a:t>
                      </a:r>
                      <a:r>
                        <a:rPr lang="en-US" altLang="zh-CN" sz="1000" dirty="0"/>
                        <a:t>755</a:t>
                      </a:r>
                    </a:p>
                    <a:p>
                      <a:r>
                        <a:rPr lang="en-US" altLang="zh-CN" sz="1000" dirty="0"/>
                        <a:t>cd</a:t>
                      </a:r>
                      <a:r>
                        <a:rPr lang="en-US" altLang="zh-CN" sz="1000" baseline="0" dirty="0"/>
                        <a:t> /</a:t>
                      </a:r>
                      <a:r>
                        <a:rPr lang="en-US" altLang="zh-CN" sz="1000" baseline="0" dirty="0" err="1"/>
                        <a:t>etc</a:t>
                      </a:r>
                      <a:r>
                        <a:rPr lang="en-US" altLang="zh-CN" sz="1000" baseline="0" dirty="0"/>
                        <a:t>/</a:t>
                      </a:r>
                      <a:r>
                        <a:rPr lang="en-US" altLang="zh-CN" sz="1000" baseline="0" dirty="0" err="1"/>
                        <a:t>init.d</a:t>
                      </a:r>
                      <a:r>
                        <a:rPr lang="en-US" altLang="zh-CN" sz="1000" baseline="0" dirty="0"/>
                        <a:t>/rc5.d</a:t>
                      </a:r>
                    </a:p>
                    <a:p>
                      <a:r>
                        <a:rPr lang="en-US" altLang="zh-CN" sz="1000" baseline="0" dirty="0"/>
                        <a:t>Ln –s ../comsol50lm S91comsol50lm</a:t>
                      </a:r>
                      <a:endParaRPr lang="zh-CN" altLang="en-US" sz="1000" dirty="0"/>
                    </a:p>
                  </a:txBody>
                  <a:tcPr/>
                </a:tc>
                <a:extLst>
                  <a:ext uri="{0D108BD9-81ED-4DB2-BD59-A6C34878D82A}">
                    <a16:rowId xmlns:a16="http://schemas.microsoft.com/office/drawing/2014/main" xmlns="" val="10001"/>
                  </a:ext>
                </a:extLst>
              </a:tr>
              <a:tr h="396240">
                <a:tc>
                  <a:txBody>
                    <a:bodyPr/>
                    <a:lstStyle/>
                    <a:p>
                      <a:r>
                        <a:rPr lang="en-US" altLang="zh-CN" sz="1000" dirty="0" err="1"/>
                        <a:t>Debian</a:t>
                      </a:r>
                      <a:endParaRPr lang="zh-CN" altLang="en-US" sz="1000" dirty="0"/>
                    </a:p>
                  </a:txBody>
                  <a:tcPr/>
                </a:tc>
                <a:tc>
                  <a:txBody>
                    <a:bodyPr/>
                    <a:lstStyle/>
                    <a:p>
                      <a:r>
                        <a:rPr lang="zh-CN" altLang="en-US" sz="1000" dirty="0"/>
                        <a:t>将</a:t>
                      </a:r>
                      <a:r>
                        <a:rPr lang="en-US" altLang="zh-CN" sz="1000" dirty="0"/>
                        <a:t>&lt;</a:t>
                      </a:r>
                      <a:r>
                        <a:rPr lang="en-US" altLang="zh-CN" sz="1000" dirty="0" err="1"/>
                        <a:t>comsol</a:t>
                      </a:r>
                      <a:r>
                        <a:rPr lang="en-US" altLang="zh-CN" sz="1000" dirty="0"/>
                        <a:t> ins&gt;/license/glnxa64/</a:t>
                      </a:r>
                      <a:r>
                        <a:rPr lang="en-US" altLang="zh-CN" sz="1000" dirty="0" err="1"/>
                        <a:t>lm_comsol</a:t>
                      </a:r>
                      <a:endParaRPr lang="en-US" altLang="zh-CN" sz="1000" dirty="0"/>
                    </a:p>
                    <a:p>
                      <a:r>
                        <a:rPr lang="en-US" altLang="zh-CN" sz="1000" dirty="0"/>
                        <a:t>update-</a:t>
                      </a:r>
                      <a:r>
                        <a:rPr lang="en-US" altLang="zh-CN" sz="1000" dirty="0" err="1"/>
                        <a:t>rc.d</a:t>
                      </a:r>
                      <a:r>
                        <a:rPr lang="en-US" altLang="zh-CN" sz="1000" dirty="0"/>
                        <a:t> </a:t>
                      </a:r>
                      <a:r>
                        <a:rPr lang="en-US" altLang="zh-CN" sz="1000" dirty="0" err="1"/>
                        <a:t>lm_comsol</a:t>
                      </a:r>
                      <a:r>
                        <a:rPr lang="en-US" altLang="zh-CN" sz="1000" dirty="0"/>
                        <a:t> start 99 2 3 4 5 . Stop 1 0 1 6 .</a:t>
                      </a:r>
                      <a:endParaRPr lang="zh-CN" altLang="en-US" sz="1000"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51848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启动程序</a:t>
            </a:r>
          </a:p>
        </p:txBody>
      </p:sp>
      <p:sp>
        <p:nvSpPr>
          <p:cNvPr id="3" name="内容占位符 2"/>
          <p:cNvSpPr>
            <a:spLocks noGrp="1"/>
          </p:cNvSpPr>
          <p:nvPr>
            <p:ph idx="1"/>
          </p:nvPr>
        </p:nvSpPr>
        <p:spPr>
          <a:xfrm>
            <a:off x="539552" y="2228851"/>
            <a:ext cx="8352928" cy="3257550"/>
          </a:xfrm>
        </p:spPr>
        <p:txBody>
          <a:bodyPr>
            <a:normAutofit/>
          </a:bodyPr>
          <a:lstStyle/>
          <a:p>
            <a:r>
              <a:rPr lang="zh-CN" altLang="en-US" dirty="0"/>
              <a:t>在终端下使用命令</a:t>
            </a:r>
            <a:endParaRPr lang="en-US" altLang="zh-CN" dirty="0"/>
          </a:p>
          <a:p>
            <a:pPr marL="0" indent="0">
              <a:buNone/>
            </a:pPr>
            <a:r>
              <a:rPr lang="en-US" altLang="zh-CN" sz="1200" dirty="0"/>
              <a:t>&lt;</a:t>
            </a:r>
            <a:r>
              <a:rPr lang="en-US" altLang="zh-CN" sz="1200" dirty="0" err="1"/>
              <a:t>comsol</a:t>
            </a:r>
            <a:r>
              <a:rPr lang="en-US" altLang="zh-CN" sz="1200" dirty="0"/>
              <a:t> ins&gt;/bin/</a:t>
            </a:r>
            <a:r>
              <a:rPr lang="en-US" altLang="zh-CN" sz="1200" dirty="0" err="1"/>
              <a:t>comsol</a:t>
            </a:r>
            <a:r>
              <a:rPr lang="en-US" altLang="zh-CN" sz="1200" dirty="0"/>
              <a:t> -np &lt;number of processors&gt;</a:t>
            </a:r>
          </a:p>
          <a:p>
            <a:pPr marL="0" indent="0">
              <a:buNone/>
            </a:pPr>
            <a:r>
              <a:rPr lang="zh-CN" altLang="en-US" sz="1200" dirty="0"/>
              <a:t>有些系统中缺省使用一个核，使用此开关项，可以使用由</a:t>
            </a:r>
            <a:r>
              <a:rPr lang="en-US" altLang="zh-CN" sz="1200" dirty="0"/>
              <a:t>number of processors</a:t>
            </a:r>
            <a:r>
              <a:rPr lang="zh-CN" altLang="en-US" sz="1200" dirty="0"/>
              <a:t>指定数量的</a:t>
            </a:r>
            <a:r>
              <a:rPr lang="en-US" altLang="zh-CN" sz="1200" dirty="0"/>
              <a:t>CPU</a:t>
            </a:r>
            <a:r>
              <a:rPr lang="zh-CN" altLang="en-US" sz="1200" dirty="0"/>
              <a:t>。</a:t>
            </a:r>
            <a:endParaRPr lang="en-US" altLang="zh-CN" sz="1200" dirty="0"/>
          </a:p>
          <a:p>
            <a:r>
              <a:rPr lang="zh-CN" altLang="en-US" dirty="0"/>
              <a:t>批处理运行方式</a:t>
            </a:r>
            <a:endParaRPr lang="en-US" altLang="zh-CN" dirty="0"/>
          </a:p>
          <a:p>
            <a:pPr marL="0" lvl="1" indent="0">
              <a:buNone/>
            </a:pPr>
            <a:r>
              <a:rPr lang="en-US" altLang="zh-CN" sz="1200" dirty="0" err="1"/>
              <a:t>comsol</a:t>
            </a:r>
            <a:r>
              <a:rPr lang="en-US" altLang="zh-CN" sz="1200" dirty="0"/>
              <a:t> batch -np &lt;np&gt; </a:t>
            </a:r>
            <a:r>
              <a:rPr lang="en-US" altLang="zh-CN" sz="1400" dirty="0"/>
              <a:t>-</a:t>
            </a:r>
            <a:r>
              <a:rPr lang="en-US" altLang="zh-CN" sz="1400" dirty="0" err="1"/>
              <a:t>inputfile</a:t>
            </a:r>
            <a:r>
              <a:rPr lang="en-US" altLang="zh-CN" sz="1400" dirty="0"/>
              <a:t> &lt;input filename&gt; -</a:t>
            </a:r>
            <a:r>
              <a:rPr lang="en-US" altLang="zh-CN" sz="1400" dirty="0" err="1"/>
              <a:t>outputfile</a:t>
            </a:r>
            <a:r>
              <a:rPr lang="en-US" altLang="zh-CN" sz="1400" dirty="0"/>
              <a:t> &lt;output filename&gt; -</a:t>
            </a:r>
            <a:r>
              <a:rPr lang="en-US" altLang="zh-CN" sz="1400" dirty="0" err="1"/>
              <a:t>batchlog</a:t>
            </a:r>
            <a:r>
              <a:rPr lang="en-US" altLang="zh-CN" sz="1400" dirty="0"/>
              <a:t> &lt;log filename&gt;</a:t>
            </a:r>
          </a:p>
          <a:p>
            <a:pPr marL="0" lvl="1" indent="0">
              <a:buNone/>
            </a:pPr>
            <a:r>
              <a:rPr lang="zh-CN" altLang="en-US" sz="1200" dirty="0"/>
              <a:t>如果不设定</a:t>
            </a:r>
            <a:r>
              <a:rPr lang="en-US" altLang="zh-CN" sz="1200" dirty="0" err="1"/>
              <a:t>outputfile</a:t>
            </a:r>
            <a:r>
              <a:rPr lang="zh-CN" altLang="en-US" sz="1200" dirty="0"/>
              <a:t>，结果将覆盖</a:t>
            </a:r>
            <a:r>
              <a:rPr lang="en-US" altLang="zh-CN" sz="1200" dirty="0" err="1"/>
              <a:t>inputfile</a:t>
            </a:r>
            <a:r>
              <a:rPr lang="zh-CN" altLang="en-US" sz="1200" dirty="0"/>
              <a:t>指定的文件</a:t>
            </a:r>
            <a:endParaRPr lang="en-US" altLang="zh-CN" sz="1200" dirty="0"/>
          </a:p>
          <a:p>
            <a:pPr marL="0" lvl="1" indent="0">
              <a:buNone/>
            </a:pPr>
            <a:r>
              <a:rPr lang="zh-CN" altLang="en-US" sz="1200" dirty="0"/>
              <a:t>如果设定</a:t>
            </a:r>
            <a:r>
              <a:rPr lang="en-US" altLang="zh-CN" sz="1200" dirty="0" err="1"/>
              <a:t>batchlog</a:t>
            </a:r>
            <a:r>
              <a:rPr lang="zh-CN" altLang="en-US" sz="1200" dirty="0"/>
              <a:t>，运算日志将保存在指定文件；如果不设定此项，所有运算日志直接显示在终端窗口</a:t>
            </a:r>
          </a:p>
          <a:p>
            <a:pPr marL="0" lvl="1" indent="0">
              <a:buNone/>
            </a:pPr>
            <a:endParaRPr lang="en-US" altLang="zh-CN" sz="1200" dirty="0"/>
          </a:p>
          <a:p>
            <a:pPr marL="0" lvl="1" indent="0">
              <a:buNone/>
            </a:pPr>
            <a:r>
              <a:rPr lang="zh-CN" altLang="en-US" sz="1200" dirty="0"/>
              <a:t>可修改环境变量，设置缺省使用核数：</a:t>
            </a:r>
            <a:endParaRPr lang="en-US" altLang="zh-CN" sz="1200" dirty="0"/>
          </a:p>
          <a:p>
            <a:pPr marL="0" lvl="1" indent="0">
              <a:buNone/>
            </a:pPr>
            <a:r>
              <a:rPr lang="en-US" altLang="zh-CN" sz="1200" dirty="0"/>
              <a:t>/</a:t>
            </a:r>
            <a:r>
              <a:rPr lang="en-US" altLang="zh-CN" sz="1200" dirty="0" err="1"/>
              <a:t>etc</a:t>
            </a:r>
            <a:r>
              <a:rPr lang="en-US" altLang="zh-CN" sz="1200" dirty="0"/>
              <a:t>/environment</a:t>
            </a:r>
          </a:p>
          <a:p>
            <a:pPr marL="0" lvl="1" indent="0">
              <a:buNone/>
            </a:pPr>
            <a:r>
              <a:rPr lang="zh-CN" altLang="en-US" sz="1200" dirty="0"/>
              <a:t>添加或修改：</a:t>
            </a:r>
            <a:endParaRPr lang="en-US" altLang="zh-CN" sz="1200" dirty="0"/>
          </a:p>
          <a:p>
            <a:pPr marL="0" lvl="1" indent="0">
              <a:buNone/>
            </a:pPr>
            <a:r>
              <a:rPr lang="en-US" altLang="zh-CN" sz="788" dirty="0"/>
              <a:t>NUMBER_OF_PROCESSORS=&lt;number of processors&gt;</a:t>
            </a:r>
          </a:p>
          <a:p>
            <a:pPr marL="0" lvl="1" indent="0">
              <a:buNone/>
            </a:pPr>
            <a:r>
              <a:rPr lang="en-US" altLang="zh-CN" sz="788" dirty="0"/>
              <a:t>COMSOL_NUM_THREADS=&lt;number of processors&gt;</a:t>
            </a:r>
            <a:endParaRPr lang="zh-CN" altLang="en-US" sz="788" dirty="0"/>
          </a:p>
        </p:txBody>
      </p:sp>
      <p:sp>
        <p:nvSpPr>
          <p:cNvPr id="4" name="文本框 3"/>
          <p:cNvSpPr txBox="1"/>
          <p:nvPr/>
        </p:nvSpPr>
        <p:spPr>
          <a:xfrm>
            <a:off x="2987824" y="1721048"/>
            <a:ext cx="3416320" cy="307777"/>
          </a:xfrm>
          <a:prstGeom prst="rect">
            <a:avLst/>
          </a:prstGeom>
          <a:noFill/>
        </p:spPr>
        <p:txBody>
          <a:bodyPr wrap="none" rtlCol="0">
            <a:spAutoFit/>
          </a:bodyPr>
          <a:lstStyle/>
          <a:p>
            <a:r>
              <a:rPr lang="zh-CN" altLang="en-US" sz="1400" dirty="0">
                <a:solidFill>
                  <a:srgbClr val="FF0000"/>
                </a:solidFill>
              </a:rPr>
              <a:t>注：首先一定要启动许可证管理进程！！</a:t>
            </a:r>
          </a:p>
        </p:txBody>
      </p:sp>
    </p:spTree>
    <p:extLst>
      <p:ext uri="{BB962C8B-B14F-4D97-AF65-F5344CB8AC3E}">
        <p14:creationId xmlns:p14="http://schemas.microsoft.com/office/powerpoint/2010/main" val="213071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下更换许可证</a:t>
            </a:r>
          </a:p>
        </p:txBody>
      </p:sp>
      <p:sp>
        <p:nvSpPr>
          <p:cNvPr id="3" name="内容占位符 2"/>
          <p:cNvSpPr>
            <a:spLocks noGrp="1"/>
          </p:cNvSpPr>
          <p:nvPr>
            <p:ph idx="1"/>
          </p:nvPr>
        </p:nvSpPr>
        <p:spPr/>
        <p:txBody>
          <a:bodyPr>
            <a:normAutofit/>
          </a:bodyPr>
          <a:lstStyle/>
          <a:p>
            <a:r>
              <a:rPr lang="zh-CN" altLang="en-US" sz="2000" dirty="0"/>
              <a:t>首先停止原有许可证服务</a:t>
            </a:r>
            <a:endParaRPr lang="en-US" altLang="zh-CN" sz="2000" dirty="0"/>
          </a:p>
          <a:p>
            <a:pPr marL="0" indent="0">
              <a:buNone/>
            </a:pPr>
            <a:r>
              <a:rPr lang="en-US" altLang="zh-CN" sz="1400" dirty="0"/>
              <a:t>&lt;</a:t>
            </a:r>
            <a:r>
              <a:rPr lang="en-US" altLang="zh-CN" sz="1400" dirty="0" err="1"/>
              <a:t>comsol</a:t>
            </a:r>
            <a:r>
              <a:rPr lang="en-US" altLang="zh-CN" sz="1400" dirty="0"/>
              <a:t> ins&gt;/license/glnxa64/</a:t>
            </a:r>
            <a:r>
              <a:rPr lang="en-US" altLang="zh-CN" sz="1400" dirty="0" err="1"/>
              <a:t>lmdown</a:t>
            </a:r>
            <a:r>
              <a:rPr lang="en-US" altLang="zh-CN" sz="1400" dirty="0"/>
              <a:t> -c &lt;</a:t>
            </a:r>
            <a:r>
              <a:rPr lang="en-US" altLang="zh-CN" sz="1400" dirty="0" err="1"/>
              <a:t>comsol</a:t>
            </a:r>
            <a:r>
              <a:rPr lang="en-US" altLang="zh-CN" sz="1400" dirty="0"/>
              <a:t> ins&gt;/license/license.dat</a:t>
            </a:r>
            <a:endParaRPr lang="en-US" altLang="zh-CN" sz="1800" dirty="0"/>
          </a:p>
          <a:p>
            <a:endParaRPr lang="en-US" altLang="zh-CN" sz="2000" dirty="0"/>
          </a:p>
          <a:p>
            <a:r>
              <a:rPr lang="zh-CN" altLang="en-US" sz="2000" dirty="0"/>
              <a:t>使用新许可证文件覆盖老许可证文件</a:t>
            </a:r>
            <a:endParaRPr lang="en-US" altLang="zh-CN" sz="2000" dirty="0"/>
          </a:p>
          <a:p>
            <a:endParaRPr lang="en-US" altLang="zh-CN" sz="2000" dirty="0"/>
          </a:p>
          <a:p>
            <a:r>
              <a:rPr lang="zh-CN" altLang="en-US" sz="2000" dirty="0"/>
              <a:t>重新启动许可证服务</a:t>
            </a:r>
            <a:endParaRPr lang="en-US" altLang="zh-CN" sz="2000" dirty="0"/>
          </a:p>
          <a:p>
            <a:pPr marL="0" indent="0">
              <a:buNone/>
            </a:pPr>
            <a:r>
              <a:rPr lang="en-US" altLang="zh-CN" sz="1400" dirty="0"/>
              <a:t>&lt;</a:t>
            </a:r>
            <a:r>
              <a:rPr lang="en-US" altLang="zh-CN" sz="1400" dirty="0" err="1"/>
              <a:t>comsol</a:t>
            </a:r>
            <a:r>
              <a:rPr lang="en-US" altLang="zh-CN" sz="1400" dirty="0"/>
              <a:t> ins&gt;/license/glnxa64/</a:t>
            </a:r>
            <a:r>
              <a:rPr lang="en-US" altLang="zh-CN" sz="1400" dirty="0" err="1"/>
              <a:t>lmgrd</a:t>
            </a:r>
            <a:r>
              <a:rPr lang="en-US" altLang="zh-CN" sz="1400" dirty="0"/>
              <a:t> -c &lt;</a:t>
            </a:r>
            <a:r>
              <a:rPr lang="en-US" altLang="zh-CN" sz="1400" dirty="0" err="1"/>
              <a:t>comsol</a:t>
            </a:r>
            <a:r>
              <a:rPr lang="en-US" altLang="zh-CN" sz="1400" dirty="0"/>
              <a:t> ins&gt;/license/license.dat -l /</a:t>
            </a:r>
            <a:r>
              <a:rPr lang="en-US" altLang="zh-CN" sz="1400" dirty="0" err="1"/>
              <a:t>var</a:t>
            </a:r>
            <a:r>
              <a:rPr lang="en-US" altLang="zh-CN" sz="1400" dirty="0"/>
              <a:t>/</a:t>
            </a:r>
            <a:r>
              <a:rPr lang="en-US" altLang="zh-CN" sz="1400" dirty="0" err="1"/>
              <a:t>tmp</a:t>
            </a:r>
            <a:r>
              <a:rPr lang="en-US" altLang="zh-CN" sz="1400" dirty="0"/>
              <a:t>/comsol52.log</a:t>
            </a:r>
            <a:endParaRPr lang="zh-CN" altLang="en-US" sz="1400" dirty="0"/>
          </a:p>
        </p:txBody>
      </p:sp>
      <p:sp>
        <p:nvSpPr>
          <p:cNvPr id="6" name="矩形 5"/>
          <p:cNvSpPr/>
          <p:nvPr/>
        </p:nvSpPr>
        <p:spPr>
          <a:xfrm>
            <a:off x="3009071" y="1474857"/>
            <a:ext cx="3259227" cy="338554"/>
          </a:xfrm>
          <a:prstGeom prst="rect">
            <a:avLst/>
          </a:prstGeom>
        </p:spPr>
        <p:txBody>
          <a:bodyPr wrap="none">
            <a:spAutoFit/>
          </a:bodyPr>
          <a:lstStyle/>
          <a:p>
            <a:pPr marL="0" lvl="2" algn="ctr"/>
            <a:r>
              <a:rPr lang="zh-CN" altLang="en-US" sz="1600" dirty="0">
                <a:solidFill>
                  <a:srgbClr val="FF0000"/>
                </a:solidFill>
                <a:latin typeface="Adobe 黑体 Std R" panose="020B0400000000000000" pitchFamily="34" charset="-122"/>
                <a:ea typeface="Adobe 黑体 Std R" panose="020B0400000000000000" pitchFamily="34" charset="-122"/>
              </a:rPr>
              <a:t>需要关闭正在运行的</a:t>
            </a:r>
            <a:r>
              <a:rPr lang="en-US" altLang="zh-CN" sz="1600" dirty="0">
                <a:solidFill>
                  <a:srgbClr val="FF0000"/>
                </a:solidFill>
                <a:latin typeface="Adobe 黑体 Std R" panose="020B0400000000000000" pitchFamily="34" charset="-122"/>
                <a:ea typeface="Adobe 黑体 Std R" panose="020B0400000000000000" pitchFamily="34" charset="-122"/>
              </a:rPr>
              <a:t>COMSOL</a:t>
            </a:r>
            <a:r>
              <a:rPr lang="zh-CN" altLang="en-US" sz="1600" dirty="0">
                <a:solidFill>
                  <a:srgbClr val="FF0000"/>
                </a:solidFill>
                <a:latin typeface="Adobe 黑体 Std R" panose="020B0400000000000000" pitchFamily="34" charset="-122"/>
                <a:ea typeface="Adobe 黑体 Std R" panose="020B0400000000000000" pitchFamily="34" charset="-122"/>
              </a:rPr>
              <a:t>进程</a:t>
            </a:r>
            <a:endParaRPr lang="en-US" altLang="zh-CN" sz="1600" dirty="0">
              <a:solidFill>
                <a:srgbClr val="FF0000"/>
              </a:solidFill>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982506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Linux</a:t>
            </a:r>
            <a:r>
              <a:rPr lang="zh-CN" altLang="en-US" dirty="0"/>
              <a:t>下卸载软件</a:t>
            </a:r>
          </a:p>
        </p:txBody>
      </p:sp>
      <p:sp>
        <p:nvSpPr>
          <p:cNvPr id="3" name="内容占位符 2"/>
          <p:cNvSpPr>
            <a:spLocks noGrp="1"/>
          </p:cNvSpPr>
          <p:nvPr>
            <p:ph idx="1"/>
          </p:nvPr>
        </p:nvSpPr>
        <p:spPr/>
        <p:txBody>
          <a:bodyPr/>
          <a:lstStyle/>
          <a:p>
            <a:r>
              <a:rPr lang="zh-CN" altLang="en-US" dirty="0"/>
              <a:t>首先关闭正在运行的程序和许可证服务</a:t>
            </a:r>
            <a:endParaRPr lang="en-US" altLang="zh-CN" dirty="0"/>
          </a:p>
          <a:p>
            <a:r>
              <a:rPr lang="zh-CN" altLang="en-US" dirty="0"/>
              <a:t>卸载方法</a:t>
            </a:r>
            <a:endParaRPr lang="en-US" altLang="zh-CN" dirty="0"/>
          </a:p>
          <a:p>
            <a:pPr lvl="1"/>
            <a:r>
              <a:rPr lang="zh-CN" altLang="en-US" dirty="0"/>
              <a:t>直接删除软件的整个路径，以及用户主目录中的 </a:t>
            </a:r>
            <a:r>
              <a:rPr lang="en-US" altLang="zh-CN" dirty="0"/>
              <a:t>~/.</a:t>
            </a:r>
            <a:r>
              <a:rPr lang="en-US" altLang="zh-CN" dirty="0" err="1"/>
              <a:t>comsol</a:t>
            </a:r>
            <a:r>
              <a:rPr lang="zh-CN" altLang="en-US" dirty="0"/>
              <a:t>目录</a:t>
            </a:r>
            <a:endParaRPr lang="en-US" altLang="zh-CN" dirty="0"/>
          </a:p>
          <a:p>
            <a:pPr lvl="1"/>
            <a:r>
              <a:rPr lang="zh-CN" altLang="en-US" dirty="0"/>
              <a:t>启动安装程序，在操作类型步骤选择卸载软件</a:t>
            </a:r>
            <a:endParaRPr lang="en-US" altLang="zh-CN" dirty="0"/>
          </a:p>
        </p:txBody>
      </p:sp>
    </p:spTree>
    <p:extLst>
      <p:ext uri="{BB962C8B-B14F-4D97-AF65-F5344CB8AC3E}">
        <p14:creationId xmlns:p14="http://schemas.microsoft.com/office/powerpoint/2010/main" val="368394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MacOS</a:t>
            </a:r>
            <a:r>
              <a:rPr lang="zh-CN" altLang="en-US" dirty="0"/>
              <a:t>下安装 </a:t>
            </a:r>
            <a:r>
              <a:rPr lang="en-US" altLang="zh-CN" dirty="0"/>
              <a:t>CPU &amp; Passcode</a:t>
            </a:r>
            <a:endParaRPr lang="zh-CN" altLang="en-US" dirty="0"/>
          </a:p>
        </p:txBody>
      </p:sp>
      <p:sp>
        <p:nvSpPr>
          <p:cNvPr id="4" name="内容占位符 2"/>
          <p:cNvSpPr txBox="1">
            <a:spLocks/>
          </p:cNvSpPr>
          <p:nvPr/>
        </p:nvSpPr>
        <p:spPr>
          <a:xfrm>
            <a:off x="457200" y="2362200"/>
            <a:ext cx="8001000" cy="76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600" dirty="0">
                <a:latin typeface="Adobe 黑体 Std R" panose="020B0400000000000000" pitchFamily="34" charset="-122"/>
                <a:ea typeface="Adobe 黑体 Std R" panose="020B0400000000000000" pitchFamily="34" charset="-122"/>
              </a:rPr>
              <a:t>运行光盘上的</a:t>
            </a:r>
            <a:r>
              <a:rPr lang="en-US" altLang="zh-CN" sz="1600" dirty="0">
                <a:latin typeface="Adobe 黑体 Std R" panose="020B0400000000000000" pitchFamily="34" charset="-122"/>
                <a:ea typeface="Adobe 黑体 Std R" panose="020B0400000000000000" pitchFamily="34" charset="-122"/>
              </a:rPr>
              <a:t>COMSOL </a:t>
            </a:r>
            <a:r>
              <a:rPr lang="en-US" altLang="zh-CN" sz="1600" dirty="0" err="1">
                <a:latin typeface="Adobe 黑体 Std R" panose="020B0400000000000000" pitchFamily="34" charset="-122"/>
                <a:ea typeface="Adobe 黑体 Std R" panose="020B0400000000000000" pitchFamily="34" charset="-122"/>
              </a:rPr>
              <a:t>Installer.app</a:t>
            </a:r>
            <a:r>
              <a:rPr lang="zh-CN" altLang="en-US" sz="1600" dirty="0">
                <a:latin typeface="Adobe 黑体 Std R" panose="020B0400000000000000" pitchFamily="34" charset="-122"/>
                <a:ea typeface="Adobe 黑体 Std R" panose="020B0400000000000000" pitchFamily="34" charset="-122"/>
              </a:rPr>
              <a:t>启动安装进程</a:t>
            </a:r>
            <a:endParaRPr lang="en-US" altLang="zh-CN" sz="1600" dirty="0">
              <a:latin typeface="Adobe 黑体 Std R" panose="020B0400000000000000" pitchFamily="34" charset="-122"/>
              <a:ea typeface="Adobe 黑体 Std R" panose="020B0400000000000000" pitchFamily="34" charset="-122"/>
            </a:endParaRPr>
          </a:p>
          <a:p>
            <a:r>
              <a:rPr lang="zh-CN" altLang="en-US" sz="1600" dirty="0">
                <a:latin typeface="Adobe 黑体 Std R" panose="020B0400000000000000" pitchFamily="34" charset="-122"/>
                <a:ea typeface="Adobe 黑体 Std R" panose="020B0400000000000000" pitchFamily="34" charset="-122"/>
              </a:rPr>
              <a:t>参考</a:t>
            </a:r>
            <a:r>
              <a:rPr lang="en-US" altLang="zh-CN" sz="1600" dirty="0">
                <a:latin typeface="Adobe 黑体 Std R" panose="020B0400000000000000" pitchFamily="34" charset="-122"/>
                <a:ea typeface="Adobe 黑体 Std R" panose="020B0400000000000000" pitchFamily="34" charset="-122"/>
              </a:rPr>
              <a:t>Windows</a:t>
            </a:r>
            <a:r>
              <a:rPr lang="zh-CN" altLang="en-US" sz="1600" dirty="0">
                <a:latin typeface="Adobe 黑体 Std R" panose="020B0400000000000000" pitchFamily="34" charset="-122"/>
                <a:ea typeface="Adobe 黑体 Std R" panose="020B0400000000000000" pitchFamily="34" charset="-122"/>
              </a:rPr>
              <a:t>版本的</a:t>
            </a:r>
            <a:r>
              <a:rPr lang="en-US" altLang="zh-CN" sz="1600" dirty="0">
                <a:latin typeface="Adobe 黑体 Std R" panose="020B0400000000000000" pitchFamily="34" charset="-122"/>
                <a:ea typeface="Adobe 黑体 Std R" panose="020B0400000000000000" pitchFamily="34" charset="-122"/>
              </a:rPr>
              <a:t>CPU</a:t>
            </a:r>
            <a:r>
              <a:rPr lang="zh-CN" altLang="en-US" sz="1600" dirty="0">
                <a:latin typeface="Adobe 黑体 Std R" panose="020B0400000000000000" pitchFamily="34" charset="-122"/>
                <a:ea typeface="Adobe 黑体 Std R" panose="020B0400000000000000" pitchFamily="34" charset="-122"/>
              </a:rPr>
              <a:t>安装过程</a:t>
            </a:r>
            <a:endParaRPr lang="en-US" altLang="zh-CN" sz="16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245288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MacOS</a:t>
            </a:r>
            <a:r>
              <a:rPr lang="zh-CN" altLang="en-US" dirty="0"/>
              <a:t>下安装 </a:t>
            </a:r>
            <a:r>
              <a:rPr lang="en-US" altLang="zh-CN" dirty="0"/>
              <a:t>FNL &amp; CKL</a:t>
            </a:r>
            <a:endParaRPr lang="zh-CN" altLang="en-US" dirty="0"/>
          </a:p>
        </p:txBody>
      </p:sp>
      <p:sp>
        <p:nvSpPr>
          <p:cNvPr id="3" name="内容占位符 2"/>
          <p:cNvSpPr>
            <a:spLocks noGrp="1"/>
          </p:cNvSpPr>
          <p:nvPr>
            <p:ph idx="1"/>
          </p:nvPr>
        </p:nvSpPr>
        <p:spPr/>
        <p:txBody>
          <a:bodyPr>
            <a:normAutofit/>
          </a:bodyPr>
          <a:lstStyle/>
          <a:p>
            <a:r>
              <a:rPr lang="zh-CN" altLang="en-US" dirty="0"/>
              <a:t>参考前页</a:t>
            </a:r>
            <a:endParaRPr lang="en-US" altLang="zh-CN" dirty="0"/>
          </a:p>
          <a:p>
            <a:r>
              <a:rPr lang="zh-CN" altLang="en-US" dirty="0"/>
              <a:t>启动许可证服务器</a:t>
            </a:r>
            <a:endParaRPr lang="en-US" altLang="zh-CN" dirty="0"/>
          </a:p>
          <a:p>
            <a:pPr lvl="1"/>
            <a:r>
              <a:rPr lang="zh-CN" altLang="en-US" dirty="0"/>
              <a:t>手动启动</a:t>
            </a:r>
            <a:endParaRPr lang="en-US" altLang="zh-CN" dirty="0"/>
          </a:p>
          <a:p>
            <a:pPr lvl="2"/>
            <a:r>
              <a:rPr lang="zh-CN" altLang="en-US" dirty="0"/>
              <a:t>参考</a:t>
            </a:r>
            <a:r>
              <a:rPr lang="en-US" altLang="zh-CN" dirty="0"/>
              <a:t>Linux</a:t>
            </a:r>
            <a:r>
              <a:rPr lang="zh-CN" altLang="en-US" dirty="0"/>
              <a:t>平台下许可证管理器的启动方法</a:t>
            </a:r>
            <a:endParaRPr lang="en-US" altLang="zh-CN" dirty="0"/>
          </a:p>
          <a:p>
            <a:pPr lvl="1"/>
            <a:r>
              <a:rPr lang="zh-CN" altLang="en-US" dirty="0"/>
              <a:t>自动启动</a:t>
            </a:r>
            <a:endParaRPr lang="en-US" altLang="zh-CN" dirty="0"/>
          </a:p>
          <a:p>
            <a:pPr lvl="2"/>
            <a:r>
              <a:rPr lang="zh-CN" altLang="en-US" dirty="0"/>
              <a:t>进入 </a:t>
            </a:r>
            <a:r>
              <a:rPr lang="en-US" altLang="zh-CN" dirty="0"/>
              <a:t>/Library</a:t>
            </a:r>
          </a:p>
          <a:p>
            <a:pPr lvl="2"/>
            <a:r>
              <a:rPr lang="zh-CN" altLang="en-US" dirty="0"/>
              <a:t>创建或找到目录：</a:t>
            </a:r>
            <a:r>
              <a:rPr lang="en-US" altLang="zh-CN" dirty="0" err="1"/>
              <a:t>StartupItems</a:t>
            </a:r>
            <a:endParaRPr lang="en-US" altLang="zh-CN" dirty="0"/>
          </a:p>
          <a:p>
            <a:pPr lvl="2"/>
            <a:r>
              <a:rPr lang="zh-CN" altLang="en-US" dirty="0"/>
              <a:t>移动或拷贝安装目录中的 </a:t>
            </a:r>
            <a:r>
              <a:rPr lang="en-US" altLang="zh-CN" dirty="0" err="1"/>
              <a:t>COMSOL_Lmgr</a:t>
            </a:r>
            <a:r>
              <a:rPr lang="en-US" altLang="zh-CN" dirty="0"/>
              <a:t> </a:t>
            </a:r>
            <a:r>
              <a:rPr lang="zh-CN" altLang="en-US" dirty="0"/>
              <a:t>到 </a:t>
            </a:r>
            <a:r>
              <a:rPr lang="en-US" altLang="zh-CN" dirty="0" err="1"/>
              <a:t>StartupItems</a:t>
            </a:r>
            <a:r>
              <a:rPr lang="en-US" altLang="zh-CN" dirty="0"/>
              <a:t> </a:t>
            </a:r>
            <a:r>
              <a:rPr lang="zh-CN" altLang="en-US" dirty="0"/>
              <a:t>目录</a:t>
            </a:r>
            <a:endParaRPr lang="en-US" altLang="zh-CN" dirty="0"/>
          </a:p>
          <a:p>
            <a:pPr lvl="2"/>
            <a:r>
              <a:rPr lang="zh-CN" altLang="en-US" dirty="0"/>
              <a:t>修改</a:t>
            </a:r>
            <a:r>
              <a:rPr lang="en-US" altLang="zh-CN" dirty="0" err="1"/>
              <a:t>COMSOL_Lmgr</a:t>
            </a:r>
            <a:r>
              <a:rPr lang="zh-CN" altLang="en-US" dirty="0"/>
              <a:t>中的用户名和目录等条目</a:t>
            </a:r>
            <a:endParaRPr lang="en-US" altLang="zh-CN" dirty="0"/>
          </a:p>
          <a:p>
            <a:pPr lvl="2"/>
            <a:r>
              <a:rPr lang="zh-CN" altLang="en-US" dirty="0"/>
              <a:t>注意权限。可能需要</a:t>
            </a:r>
            <a:endParaRPr lang="en-US" altLang="zh-CN" dirty="0"/>
          </a:p>
          <a:p>
            <a:pPr lvl="3"/>
            <a:r>
              <a:rPr lang="en-US" altLang="zh-CN" dirty="0" err="1"/>
              <a:t>sudo</a:t>
            </a:r>
            <a:r>
              <a:rPr lang="en-US" altLang="zh-CN" dirty="0"/>
              <a:t> </a:t>
            </a:r>
            <a:r>
              <a:rPr lang="en-US" altLang="zh-CN" dirty="0" err="1"/>
              <a:t>chown</a:t>
            </a:r>
            <a:r>
              <a:rPr lang="en-US" altLang="zh-CN" dirty="0"/>
              <a:t> –R </a:t>
            </a:r>
            <a:r>
              <a:rPr lang="en-US" altLang="zh-CN" dirty="0" err="1"/>
              <a:t>root:wheel</a:t>
            </a:r>
            <a:r>
              <a:rPr lang="en-US" altLang="zh-CN" dirty="0"/>
              <a:t> /Library/</a:t>
            </a:r>
            <a:r>
              <a:rPr lang="en-US" altLang="zh-CN" dirty="0" err="1"/>
              <a:t>StartupItems</a:t>
            </a:r>
            <a:r>
              <a:rPr lang="en-US" altLang="zh-CN" dirty="0"/>
              <a:t>/</a:t>
            </a:r>
            <a:r>
              <a:rPr lang="en-US" altLang="zh-CN" dirty="0" err="1"/>
              <a:t>COMSOL_Lmgr</a:t>
            </a:r>
            <a:endParaRPr lang="en-US" altLang="zh-CN" dirty="0"/>
          </a:p>
          <a:p>
            <a:pPr lvl="3"/>
            <a:r>
              <a:rPr lang="en-US" altLang="zh-CN" dirty="0" err="1"/>
              <a:t>sudo</a:t>
            </a:r>
            <a:r>
              <a:rPr lang="en-US" altLang="zh-CN" dirty="0"/>
              <a:t> </a:t>
            </a:r>
            <a:r>
              <a:rPr lang="en-US" altLang="zh-CN" dirty="0" err="1"/>
              <a:t>chmod</a:t>
            </a:r>
            <a:r>
              <a:rPr lang="en-US" altLang="zh-CN" dirty="0"/>
              <a:t> –R 0755 /Library/</a:t>
            </a:r>
            <a:r>
              <a:rPr lang="en-US" altLang="zh-CN" dirty="0" err="1"/>
              <a:t>StartupItems</a:t>
            </a:r>
            <a:r>
              <a:rPr lang="en-US" altLang="zh-CN" dirty="0"/>
              <a:t>/</a:t>
            </a:r>
            <a:r>
              <a:rPr lang="en-US" altLang="zh-CN" dirty="0" err="1"/>
              <a:t>COMSOL_Lmgr</a:t>
            </a:r>
            <a:endParaRPr lang="en-US" altLang="zh-CN" dirty="0"/>
          </a:p>
        </p:txBody>
      </p:sp>
    </p:spTree>
    <p:extLst>
      <p:ext uri="{BB962C8B-B14F-4D97-AF65-F5344CB8AC3E}">
        <p14:creationId xmlns:p14="http://schemas.microsoft.com/office/powerpoint/2010/main" val="154712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MacOS</a:t>
            </a:r>
            <a:r>
              <a:rPr lang="zh-CN" altLang="en-US" dirty="0"/>
              <a:t>启动程序</a:t>
            </a:r>
          </a:p>
        </p:txBody>
      </p:sp>
      <p:sp>
        <p:nvSpPr>
          <p:cNvPr id="3" name="内容占位符 2"/>
          <p:cNvSpPr>
            <a:spLocks noGrp="1"/>
          </p:cNvSpPr>
          <p:nvPr>
            <p:ph idx="1"/>
          </p:nvPr>
        </p:nvSpPr>
        <p:spPr>
          <a:xfrm>
            <a:off x="304800" y="2362200"/>
            <a:ext cx="8458200" cy="3124200"/>
          </a:xfrm>
        </p:spPr>
        <p:txBody>
          <a:bodyPr>
            <a:normAutofit/>
          </a:bodyPr>
          <a:lstStyle/>
          <a:p>
            <a:r>
              <a:rPr lang="zh-CN" altLang="en-US" dirty="0"/>
              <a:t>推荐使用快捷方式</a:t>
            </a:r>
            <a:endParaRPr lang="en-US" altLang="zh-CN" dirty="0"/>
          </a:p>
          <a:p>
            <a:r>
              <a:rPr lang="zh-CN" altLang="en-US" dirty="0"/>
              <a:t>批处理运行方式（在终端执行）</a:t>
            </a:r>
            <a:endParaRPr lang="en-US" altLang="zh-CN" dirty="0"/>
          </a:p>
          <a:p>
            <a:pPr marL="457189" lvl="1" indent="0">
              <a:buNone/>
            </a:pPr>
            <a:r>
              <a:rPr lang="en-US" altLang="zh-CN" sz="1400" dirty="0"/>
              <a:t>&lt;</a:t>
            </a:r>
            <a:r>
              <a:rPr lang="en-US" altLang="zh-CN" sz="1400" dirty="0" err="1"/>
              <a:t>comsol</a:t>
            </a:r>
            <a:r>
              <a:rPr lang="en-US" altLang="zh-CN" sz="1400" dirty="0"/>
              <a:t> app&gt;/bin/</a:t>
            </a:r>
            <a:r>
              <a:rPr lang="en-US" altLang="zh-CN" sz="1400" dirty="0" err="1"/>
              <a:t>comsol</a:t>
            </a:r>
            <a:r>
              <a:rPr lang="en-US" altLang="zh-CN" sz="1400" dirty="0"/>
              <a:t> batch -</a:t>
            </a:r>
            <a:r>
              <a:rPr lang="en-US" altLang="zh-CN" sz="1400" dirty="0" err="1"/>
              <a:t>inputfile</a:t>
            </a:r>
            <a:r>
              <a:rPr lang="en-US" altLang="zh-CN" sz="1400" dirty="0"/>
              <a:t> &lt;input filename&gt; -</a:t>
            </a:r>
            <a:r>
              <a:rPr lang="en-US" altLang="zh-CN" sz="1400" dirty="0" err="1"/>
              <a:t>outputfile</a:t>
            </a:r>
            <a:r>
              <a:rPr lang="en-US" altLang="zh-CN" sz="1400" dirty="0"/>
              <a:t> &lt;output filename&gt; -</a:t>
            </a:r>
            <a:r>
              <a:rPr lang="en-US" altLang="zh-CN" sz="1400" dirty="0" err="1"/>
              <a:t>batchlog</a:t>
            </a:r>
            <a:r>
              <a:rPr lang="en-US" altLang="zh-CN" sz="1400" dirty="0"/>
              <a:t> &lt;log filename&gt;</a:t>
            </a:r>
            <a:endParaRPr lang="en-US" altLang="zh-CN" sz="1200" dirty="0"/>
          </a:p>
          <a:p>
            <a:pPr lvl="1"/>
            <a:endParaRPr lang="en-US" altLang="zh-CN" sz="2000" dirty="0"/>
          </a:p>
          <a:p>
            <a:pPr lvl="1"/>
            <a:r>
              <a:rPr lang="zh-CN" altLang="en-US" sz="2000" dirty="0"/>
              <a:t>如果设定</a:t>
            </a:r>
            <a:r>
              <a:rPr lang="en-US" altLang="zh-CN" sz="2000" dirty="0" err="1"/>
              <a:t>batchlog</a:t>
            </a:r>
            <a:r>
              <a:rPr lang="zh-CN" altLang="en-US" sz="2000" dirty="0"/>
              <a:t>，运算日志将保存在指定文件；如果不设定此项，所有运算日志直接显示在终端窗口</a:t>
            </a:r>
            <a:endParaRPr lang="en-US" altLang="zh-CN" sz="2000" dirty="0"/>
          </a:p>
          <a:p>
            <a:pPr lvl="1"/>
            <a:r>
              <a:rPr lang="zh-CN" altLang="en-US" sz="2000" dirty="0"/>
              <a:t>缺省使用所有内核</a:t>
            </a:r>
          </a:p>
        </p:txBody>
      </p:sp>
    </p:spTree>
    <p:extLst>
      <p:ext uri="{BB962C8B-B14F-4D97-AF65-F5344CB8AC3E}">
        <p14:creationId xmlns:p14="http://schemas.microsoft.com/office/powerpoint/2010/main" val="160962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1219200"/>
            <a:ext cx="8229600" cy="857250"/>
          </a:xfrm>
        </p:spPr>
        <p:txBody>
          <a:bodyPr/>
          <a:lstStyle/>
          <a:p>
            <a:r>
              <a:rPr lang="zh-CN" altLang="en-US" dirty="0"/>
              <a:t>首要条件</a:t>
            </a:r>
            <a:endParaRPr lang="en-US" altLang="de-DE" dirty="0"/>
          </a:p>
        </p:txBody>
      </p:sp>
      <p:sp>
        <p:nvSpPr>
          <p:cNvPr id="4099" name="Content Placeholder 2"/>
          <p:cNvSpPr>
            <a:spLocks noGrp="1"/>
          </p:cNvSpPr>
          <p:nvPr>
            <p:ph idx="1"/>
          </p:nvPr>
        </p:nvSpPr>
        <p:spPr/>
        <p:txBody>
          <a:bodyPr>
            <a:normAutofit/>
          </a:bodyPr>
          <a:lstStyle/>
          <a:p>
            <a:r>
              <a:rPr lang="zh-CN" altLang="en-US" sz="2000" dirty="0"/>
              <a:t>本指南假设</a:t>
            </a:r>
            <a:endParaRPr lang="en-US" altLang="de-DE" sz="2000" dirty="0"/>
          </a:p>
          <a:p>
            <a:pPr lvl="1"/>
            <a:r>
              <a:rPr lang="zh-CN" altLang="en-US" sz="1600" dirty="0"/>
              <a:t>您具有足够的管理权限</a:t>
            </a:r>
            <a:endParaRPr lang="en-US" altLang="de-DE" sz="1600" dirty="0"/>
          </a:p>
          <a:p>
            <a:pPr lvl="1"/>
            <a:r>
              <a:rPr lang="zh-CN" altLang="en-US" sz="1600" dirty="0"/>
              <a:t>您正在使用最新版本的</a:t>
            </a:r>
            <a:r>
              <a:rPr lang="en-US" altLang="de-DE" sz="1600" dirty="0"/>
              <a:t> COMSOL Multiphysics</a:t>
            </a:r>
            <a:r>
              <a:rPr lang="zh-CN" altLang="en-US" sz="1600" dirty="0"/>
              <a:t>，它可以从以下链接下载</a:t>
            </a:r>
            <a:r>
              <a:rPr lang="en-US" altLang="de-DE" sz="1600" dirty="0"/>
              <a:t> </a:t>
            </a:r>
            <a:r>
              <a:rPr lang="en-US" altLang="de-DE" sz="1600" dirty="0">
                <a:hlinkClick r:id="rId2"/>
              </a:rPr>
              <a:t>www.comsol.com/support/download</a:t>
            </a:r>
            <a:endParaRPr lang="en-US" altLang="de-DE" sz="1600" dirty="0"/>
          </a:p>
          <a:p>
            <a:pPr lvl="1"/>
            <a:r>
              <a:rPr lang="zh-CN" altLang="en-US" sz="1600" dirty="0"/>
              <a:t>已经应用了最新的</a:t>
            </a:r>
            <a:r>
              <a:rPr lang="en-US" altLang="de-DE" sz="1600" dirty="0"/>
              <a:t> COMSOL </a:t>
            </a:r>
            <a:r>
              <a:rPr lang="zh-CN" altLang="en-US" sz="1600" dirty="0"/>
              <a:t>软件更新包，可以从以下链接下载</a:t>
            </a:r>
            <a:r>
              <a:rPr lang="en-US" altLang="de-DE" sz="1600" dirty="0"/>
              <a:t> </a:t>
            </a:r>
            <a:r>
              <a:rPr lang="en-US" altLang="de-DE" sz="1600" dirty="0">
                <a:hlinkClick r:id="rId3"/>
              </a:rPr>
              <a:t>www.comsol.com/support/updates</a:t>
            </a:r>
            <a:endParaRPr lang="en-US" altLang="de-DE" sz="1600" dirty="0"/>
          </a:p>
          <a:p>
            <a:pPr lvl="1"/>
            <a:r>
              <a:rPr lang="zh-CN" altLang="en-US" sz="1600" dirty="0"/>
              <a:t>您可以访问和阅读</a:t>
            </a:r>
            <a:r>
              <a:rPr lang="en-US" altLang="zh-CN" sz="1600" dirty="0"/>
              <a:t>COMSOL</a:t>
            </a:r>
            <a:r>
              <a:rPr lang="zh-CN" altLang="en-US" sz="1600" dirty="0"/>
              <a:t>安装和运行指南，或访问链接</a:t>
            </a:r>
            <a:r>
              <a:rPr lang="en-US" altLang="de-DE" sz="1600" dirty="0"/>
              <a:t> </a:t>
            </a:r>
            <a:r>
              <a:rPr lang="en-US" altLang="de-DE" sz="1600" dirty="0">
                <a:hlinkClick r:id="rId4"/>
              </a:rPr>
              <a:t>www.comsol.com/iog</a:t>
            </a:r>
            <a:endParaRPr lang="en-US" altLang="de-DE" sz="1600" dirty="0"/>
          </a:p>
          <a:p>
            <a:pPr lvl="1"/>
            <a:endParaRPr lang="en-US" altLang="de-DE" dirty="0"/>
          </a:p>
          <a:p>
            <a:pPr lvl="1"/>
            <a:endParaRPr lang="en-US" altLang="de-DE" dirty="0"/>
          </a:p>
        </p:txBody>
      </p:sp>
    </p:spTree>
    <p:extLst>
      <p:ext uri="{BB962C8B-B14F-4D97-AF65-F5344CB8AC3E}">
        <p14:creationId xmlns:p14="http://schemas.microsoft.com/office/powerpoint/2010/main" val="163703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8390" y="404664"/>
            <a:ext cx="8229600" cy="1143000"/>
          </a:xfrm>
        </p:spPr>
        <p:txBody>
          <a:bodyPr/>
          <a:lstStyle/>
          <a:p>
            <a:r>
              <a:rPr lang="en-US" altLang="zh-CN" dirty="0" err="1"/>
              <a:t>MacOS</a:t>
            </a:r>
            <a:r>
              <a:rPr lang="zh-CN" altLang="en-US" dirty="0"/>
              <a:t>下更换许可证</a:t>
            </a:r>
          </a:p>
        </p:txBody>
      </p:sp>
      <p:sp>
        <p:nvSpPr>
          <p:cNvPr id="3" name="内容占位符 2"/>
          <p:cNvSpPr>
            <a:spLocks noGrp="1"/>
          </p:cNvSpPr>
          <p:nvPr>
            <p:ph idx="1"/>
          </p:nvPr>
        </p:nvSpPr>
        <p:spPr/>
        <p:txBody>
          <a:bodyPr>
            <a:normAutofit lnSpcReduction="10000"/>
          </a:bodyPr>
          <a:lstStyle/>
          <a:p>
            <a:pPr marL="257175" lvl="1" indent="-257175">
              <a:buFont typeface="Arial" pitchFamily="34" charset="0"/>
              <a:buChar char="•"/>
            </a:pPr>
            <a:r>
              <a:rPr lang="en-US" altLang="zh-CN" sz="2000" dirty="0"/>
              <a:t>Passcode</a:t>
            </a:r>
            <a:r>
              <a:rPr lang="zh-CN" altLang="en-US" sz="2000" dirty="0"/>
              <a:t>类型许可证</a:t>
            </a:r>
            <a:endParaRPr lang="en-US" altLang="zh-CN" sz="2000" dirty="0"/>
          </a:p>
          <a:p>
            <a:pPr marL="557212" lvl="2" indent="-257175"/>
            <a:r>
              <a:rPr lang="zh-CN" altLang="en-US" sz="1700" dirty="0"/>
              <a:t>重新运行安装程序，在选择操作类型步骤，选择更改许可证</a:t>
            </a:r>
          </a:p>
          <a:p>
            <a:pPr marL="257175" lvl="1" indent="-257175">
              <a:buFont typeface="Arial" pitchFamily="34" charset="0"/>
              <a:buChar char="•"/>
            </a:pPr>
            <a:endParaRPr lang="en-US" altLang="zh-CN" sz="2000" dirty="0"/>
          </a:p>
          <a:p>
            <a:pPr marL="257175" lvl="1" indent="-257175">
              <a:buFont typeface="Arial" pitchFamily="34" charset="0"/>
              <a:buChar char="•"/>
            </a:pPr>
            <a:r>
              <a:rPr lang="en-US" altLang="zh-CN" sz="2000" dirty="0"/>
              <a:t>CPU</a:t>
            </a:r>
            <a:r>
              <a:rPr lang="zh-CN" altLang="en-US" sz="2000" dirty="0"/>
              <a:t>类型许可证</a:t>
            </a:r>
            <a:endParaRPr lang="en-US" altLang="zh-CN" sz="2000" dirty="0"/>
          </a:p>
          <a:p>
            <a:pPr marL="557212" lvl="2" indent="-257175"/>
            <a:r>
              <a:rPr lang="zh-CN" altLang="en-US" sz="1700" dirty="0"/>
              <a:t>使用新许可证文件覆盖原有文件</a:t>
            </a:r>
            <a:endParaRPr lang="en-US" altLang="zh-CN" sz="1700" dirty="0"/>
          </a:p>
          <a:p>
            <a:pPr marL="257175" lvl="1" indent="-257175">
              <a:buFont typeface="Arial" pitchFamily="34" charset="0"/>
              <a:buChar char="•"/>
            </a:pPr>
            <a:endParaRPr lang="en-US" altLang="zh-CN" sz="2000" dirty="0"/>
          </a:p>
          <a:p>
            <a:r>
              <a:rPr lang="en-US" altLang="zh-CN" sz="2000" dirty="0"/>
              <a:t>FNL</a:t>
            </a:r>
            <a:r>
              <a:rPr lang="zh-CN" altLang="en-US" sz="2000" dirty="0"/>
              <a:t>、</a:t>
            </a:r>
            <a:r>
              <a:rPr lang="en-US" altLang="zh-CN" sz="2000" dirty="0"/>
              <a:t>CKL</a:t>
            </a:r>
            <a:r>
              <a:rPr lang="zh-CN" altLang="en-US" sz="2000" dirty="0"/>
              <a:t>类型许可证</a:t>
            </a:r>
            <a:endParaRPr lang="en-US" altLang="zh-CN" sz="2000" dirty="0"/>
          </a:p>
          <a:p>
            <a:pPr lvl="1"/>
            <a:r>
              <a:rPr lang="zh-CN" altLang="en-US" sz="1700" dirty="0"/>
              <a:t>首先停止原有许可证服务</a:t>
            </a:r>
            <a:endParaRPr lang="en-US" altLang="zh-CN" sz="1700" dirty="0"/>
          </a:p>
          <a:p>
            <a:pPr marL="300038" lvl="1" indent="0">
              <a:buNone/>
            </a:pPr>
            <a:r>
              <a:rPr lang="en-US" altLang="zh-CN" sz="1100" dirty="0"/>
              <a:t>&lt;</a:t>
            </a:r>
            <a:r>
              <a:rPr lang="en-US" altLang="zh-CN" sz="1100" dirty="0" err="1"/>
              <a:t>comsol</a:t>
            </a:r>
            <a:r>
              <a:rPr lang="en-US" altLang="zh-CN" sz="1100" dirty="0"/>
              <a:t> ins&gt;/license/glnxa64/</a:t>
            </a:r>
            <a:r>
              <a:rPr lang="en-US" altLang="zh-CN" sz="1100" dirty="0" err="1"/>
              <a:t>lmdown</a:t>
            </a:r>
            <a:r>
              <a:rPr lang="en-US" altLang="zh-CN" sz="1100" dirty="0"/>
              <a:t> -c &lt;</a:t>
            </a:r>
            <a:r>
              <a:rPr lang="en-US" altLang="zh-CN" sz="1100" dirty="0" err="1"/>
              <a:t>comsol</a:t>
            </a:r>
            <a:r>
              <a:rPr lang="en-US" altLang="zh-CN" sz="1100" dirty="0"/>
              <a:t> ins&gt;/license/license.dat</a:t>
            </a:r>
            <a:endParaRPr lang="en-US" altLang="zh-CN" sz="1500" dirty="0"/>
          </a:p>
          <a:p>
            <a:pPr lvl="1"/>
            <a:endParaRPr lang="en-US" altLang="zh-CN" sz="1700" dirty="0"/>
          </a:p>
          <a:p>
            <a:pPr lvl="1"/>
            <a:r>
              <a:rPr lang="zh-CN" altLang="en-US" sz="1700" dirty="0"/>
              <a:t>使用新许可证文件覆盖老许可证文件</a:t>
            </a:r>
            <a:endParaRPr lang="en-US" altLang="zh-CN" sz="1700" dirty="0"/>
          </a:p>
          <a:p>
            <a:pPr lvl="1"/>
            <a:endParaRPr lang="en-US" altLang="zh-CN" sz="1700" dirty="0"/>
          </a:p>
          <a:p>
            <a:pPr lvl="1"/>
            <a:r>
              <a:rPr lang="zh-CN" altLang="en-US" sz="1700" dirty="0"/>
              <a:t>重新启动许可证服务</a:t>
            </a:r>
            <a:endParaRPr lang="en-US" altLang="zh-CN" sz="1700" dirty="0"/>
          </a:p>
          <a:p>
            <a:pPr marL="300038" lvl="1" indent="0">
              <a:buNone/>
            </a:pPr>
            <a:r>
              <a:rPr lang="en-US" altLang="zh-CN" sz="1100" dirty="0"/>
              <a:t>&lt;</a:t>
            </a:r>
            <a:r>
              <a:rPr lang="en-US" altLang="zh-CN" sz="1100" dirty="0" err="1"/>
              <a:t>comsol</a:t>
            </a:r>
            <a:r>
              <a:rPr lang="en-US" altLang="zh-CN" sz="1100" dirty="0"/>
              <a:t> ins&gt;/license/glnxa64/</a:t>
            </a:r>
            <a:r>
              <a:rPr lang="en-US" altLang="zh-CN" sz="1100" dirty="0" err="1"/>
              <a:t>lmgrd</a:t>
            </a:r>
            <a:r>
              <a:rPr lang="en-US" altLang="zh-CN" sz="1100" dirty="0"/>
              <a:t> -c &lt;</a:t>
            </a:r>
            <a:r>
              <a:rPr lang="en-US" altLang="zh-CN" sz="1100" dirty="0" err="1"/>
              <a:t>comsol</a:t>
            </a:r>
            <a:r>
              <a:rPr lang="en-US" altLang="zh-CN" sz="1100" dirty="0"/>
              <a:t> ins&gt;/license/license.dat -l /</a:t>
            </a:r>
            <a:r>
              <a:rPr lang="en-US" altLang="zh-CN" sz="1100" dirty="0" err="1"/>
              <a:t>var</a:t>
            </a:r>
            <a:r>
              <a:rPr lang="en-US" altLang="zh-CN" sz="1100" dirty="0"/>
              <a:t>/</a:t>
            </a:r>
            <a:r>
              <a:rPr lang="en-US" altLang="zh-CN" sz="1100" dirty="0" err="1"/>
              <a:t>tmp</a:t>
            </a:r>
            <a:r>
              <a:rPr lang="en-US" altLang="zh-CN" sz="1100" dirty="0"/>
              <a:t>/comsol52.log</a:t>
            </a:r>
          </a:p>
        </p:txBody>
      </p:sp>
      <p:sp>
        <p:nvSpPr>
          <p:cNvPr id="4" name="矩形 3"/>
          <p:cNvSpPr/>
          <p:nvPr/>
        </p:nvSpPr>
        <p:spPr>
          <a:xfrm>
            <a:off x="2942386" y="1209110"/>
            <a:ext cx="3259227" cy="338554"/>
          </a:xfrm>
          <a:prstGeom prst="rect">
            <a:avLst/>
          </a:prstGeom>
        </p:spPr>
        <p:txBody>
          <a:bodyPr wrap="none">
            <a:spAutoFit/>
          </a:bodyPr>
          <a:lstStyle/>
          <a:p>
            <a:pPr marL="0" lvl="2" algn="ctr"/>
            <a:r>
              <a:rPr lang="zh-CN" altLang="en-US" sz="1600" dirty="0">
                <a:solidFill>
                  <a:srgbClr val="FF0000"/>
                </a:solidFill>
                <a:latin typeface="Adobe 黑体 Std R" panose="020B0400000000000000" pitchFamily="34" charset="-122"/>
                <a:ea typeface="Adobe 黑体 Std R" panose="020B0400000000000000" pitchFamily="34" charset="-122"/>
              </a:rPr>
              <a:t>需要关闭正在运行的</a:t>
            </a:r>
            <a:r>
              <a:rPr lang="en-US" altLang="zh-CN" sz="1600" dirty="0">
                <a:solidFill>
                  <a:srgbClr val="FF0000"/>
                </a:solidFill>
                <a:latin typeface="Adobe 黑体 Std R" panose="020B0400000000000000" pitchFamily="34" charset="-122"/>
                <a:ea typeface="Adobe 黑体 Std R" panose="020B0400000000000000" pitchFamily="34" charset="-122"/>
              </a:rPr>
              <a:t>COMSOL</a:t>
            </a:r>
            <a:r>
              <a:rPr lang="zh-CN" altLang="en-US" sz="1600" dirty="0">
                <a:solidFill>
                  <a:srgbClr val="FF0000"/>
                </a:solidFill>
                <a:latin typeface="Adobe 黑体 Std R" panose="020B0400000000000000" pitchFamily="34" charset="-122"/>
                <a:ea typeface="Adobe 黑体 Std R" panose="020B0400000000000000" pitchFamily="34" charset="-122"/>
              </a:rPr>
              <a:t>进程</a:t>
            </a:r>
            <a:endParaRPr lang="en-US" altLang="zh-CN" sz="1600" dirty="0">
              <a:solidFill>
                <a:srgbClr val="FF0000"/>
              </a:solidFill>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49381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MacOS</a:t>
            </a:r>
            <a:r>
              <a:rPr lang="zh-CN" altLang="en-US" dirty="0"/>
              <a:t>下卸载软件</a:t>
            </a:r>
          </a:p>
        </p:txBody>
      </p:sp>
      <p:sp>
        <p:nvSpPr>
          <p:cNvPr id="3" name="内容占位符 2"/>
          <p:cNvSpPr>
            <a:spLocks noGrp="1"/>
          </p:cNvSpPr>
          <p:nvPr>
            <p:ph idx="1"/>
          </p:nvPr>
        </p:nvSpPr>
        <p:spPr/>
        <p:txBody>
          <a:bodyPr/>
          <a:lstStyle/>
          <a:p>
            <a:r>
              <a:rPr lang="zh-CN" altLang="en-US" dirty="0"/>
              <a:t>首先关闭正在运行的程序和许可证服务</a:t>
            </a:r>
            <a:endParaRPr lang="en-US" altLang="zh-CN" dirty="0"/>
          </a:p>
          <a:p>
            <a:r>
              <a:rPr lang="zh-CN" altLang="en-US" dirty="0"/>
              <a:t>常用方法</a:t>
            </a:r>
            <a:endParaRPr lang="en-US" altLang="zh-CN" dirty="0"/>
          </a:p>
          <a:p>
            <a:pPr lvl="1"/>
            <a:r>
              <a:rPr lang="zh-CN" altLang="en-US" dirty="0"/>
              <a:t>直接删除</a:t>
            </a:r>
            <a:r>
              <a:rPr lang="en-US" altLang="zh-CN" dirty="0"/>
              <a:t>COMSOL</a:t>
            </a:r>
            <a:r>
              <a:rPr lang="zh-CN" altLang="en-US" dirty="0"/>
              <a:t>的应用程序目录</a:t>
            </a:r>
            <a:endParaRPr lang="en-US" altLang="zh-CN" dirty="0"/>
          </a:p>
          <a:p>
            <a:pPr lvl="1"/>
            <a:r>
              <a:rPr lang="zh-CN" altLang="en-US" dirty="0"/>
              <a:t>在</a:t>
            </a:r>
            <a:r>
              <a:rPr lang="en-US" altLang="zh-CN" dirty="0"/>
              <a:t>Finder</a:t>
            </a:r>
            <a:r>
              <a:rPr lang="zh-CN" altLang="en-US" dirty="0"/>
              <a:t>中，从</a:t>
            </a:r>
            <a:r>
              <a:rPr lang="en-US" altLang="zh-CN" dirty="0"/>
              <a:t>Applications</a:t>
            </a:r>
            <a:r>
              <a:rPr lang="zh-CN" altLang="en-US" dirty="0"/>
              <a:t>中直接将软件图标拖到废件箱</a:t>
            </a:r>
          </a:p>
        </p:txBody>
      </p:sp>
    </p:spTree>
    <p:extLst>
      <p:ext uri="{BB962C8B-B14F-4D97-AF65-F5344CB8AC3E}">
        <p14:creationId xmlns:p14="http://schemas.microsoft.com/office/powerpoint/2010/main" val="207909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自动安装软件方法</a:t>
            </a:r>
          </a:p>
        </p:txBody>
      </p:sp>
      <p:sp>
        <p:nvSpPr>
          <p:cNvPr id="3" name="内容占位符 2"/>
          <p:cNvSpPr>
            <a:spLocks noGrp="1"/>
          </p:cNvSpPr>
          <p:nvPr>
            <p:ph idx="1"/>
          </p:nvPr>
        </p:nvSpPr>
        <p:spPr/>
        <p:txBody>
          <a:bodyPr>
            <a:normAutofit fontScale="77500" lnSpcReduction="20000"/>
          </a:bodyPr>
          <a:lstStyle/>
          <a:p>
            <a:r>
              <a:rPr lang="zh-CN" altLang="en-US" dirty="0"/>
              <a:t>常用于无法使用窗口或桌面环境监控安装过程的环境</a:t>
            </a:r>
            <a:endParaRPr lang="en-US" altLang="zh-CN" dirty="0"/>
          </a:p>
          <a:p>
            <a:r>
              <a:rPr lang="zh-CN" altLang="en-US" dirty="0"/>
              <a:t>使用命令：</a:t>
            </a:r>
            <a:r>
              <a:rPr lang="en-US" altLang="zh-CN" dirty="0">
                <a:solidFill>
                  <a:srgbClr val="FF0000"/>
                </a:solidFill>
              </a:rPr>
              <a:t>setup -s setupconfig.ini</a:t>
            </a:r>
          </a:p>
          <a:p>
            <a:pPr lvl="1"/>
            <a:r>
              <a:rPr lang="zh-CN" altLang="en-US" dirty="0"/>
              <a:t>根据不同平台使用不同的安装命令</a:t>
            </a:r>
            <a:endParaRPr lang="en-US" altLang="zh-CN" dirty="0"/>
          </a:p>
          <a:p>
            <a:pPr lvl="2"/>
            <a:r>
              <a:rPr lang="en-US" altLang="zh-CN" dirty="0"/>
              <a:t>Windows</a:t>
            </a:r>
            <a:r>
              <a:rPr lang="zh-CN" altLang="en-US" dirty="0"/>
              <a:t>：</a:t>
            </a:r>
            <a:r>
              <a:rPr lang="en-US" altLang="zh-CN" dirty="0"/>
              <a:t>setup.exe -s setupconfig.ini</a:t>
            </a:r>
          </a:p>
          <a:p>
            <a:pPr lvl="2"/>
            <a:r>
              <a:rPr lang="en-US" altLang="zh-CN" dirty="0"/>
              <a:t>Linux: setup -s setupconfig.ini</a:t>
            </a:r>
          </a:p>
          <a:p>
            <a:pPr lvl="2"/>
            <a:r>
              <a:rPr lang="en-US" altLang="zh-CN" dirty="0" err="1"/>
              <a:t>MacOS</a:t>
            </a:r>
            <a:r>
              <a:rPr lang="en-US" altLang="zh-CN" dirty="0"/>
              <a:t>: setup -s setupconfig.ini</a:t>
            </a:r>
          </a:p>
          <a:p>
            <a:pPr lvl="1"/>
            <a:r>
              <a:rPr lang="en-US" altLang="zh-CN" dirty="0"/>
              <a:t>setupconfig.ini </a:t>
            </a:r>
            <a:r>
              <a:rPr lang="zh-CN" altLang="en-US" dirty="0"/>
              <a:t>在光盘根目录上，需要修改以下几条内容</a:t>
            </a:r>
            <a:endParaRPr lang="en-US" altLang="zh-CN" dirty="0"/>
          </a:p>
          <a:p>
            <a:pPr lvl="2"/>
            <a:r>
              <a:rPr lang="en-US" altLang="zh-CN" dirty="0" err="1"/>
              <a:t>installdir</a:t>
            </a:r>
            <a:r>
              <a:rPr lang="en-US" altLang="zh-CN" dirty="0"/>
              <a:t> = </a:t>
            </a:r>
            <a:r>
              <a:rPr lang="zh-CN" altLang="en-US" dirty="0"/>
              <a:t>安装路径名称</a:t>
            </a:r>
            <a:endParaRPr lang="en-US" altLang="zh-CN" dirty="0"/>
          </a:p>
          <a:p>
            <a:pPr lvl="2"/>
            <a:r>
              <a:rPr lang="en-US" altLang="zh-CN" dirty="0" err="1"/>
              <a:t>showgui</a:t>
            </a:r>
            <a:r>
              <a:rPr lang="en-US" altLang="zh-CN" dirty="0"/>
              <a:t> = 0</a:t>
            </a:r>
          </a:p>
          <a:p>
            <a:pPr lvl="2"/>
            <a:r>
              <a:rPr lang="en-US" altLang="zh-CN" dirty="0" err="1"/>
              <a:t>autofinish</a:t>
            </a:r>
            <a:r>
              <a:rPr lang="en-US" altLang="zh-CN" dirty="0"/>
              <a:t> = 1</a:t>
            </a:r>
          </a:p>
          <a:p>
            <a:pPr lvl="2"/>
            <a:r>
              <a:rPr lang="en-US" altLang="zh-CN" dirty="0"/>
              <a:t>quiet = 1</a:t>
            </a:r>
          </a:p>
          <a:p>
            <a:pPr lvl="2"/>
            <a:r>
              <a:rPr lang="en-US" altLang="zh-CN" dirty="0"/>
              <a:t>agree = 1</a:t>
            </a:r>
          </a:p>
          <a:p>
            <a:pPr lvl="2"/>
            <a:r>
              <a:rPr lang="en-US" altLang="zh-CN" dirty="0"/>
              <a:t>license = </a:t>
            </a:r>
            <a:r>
              <a:rPr lang="zh-CN" altLang="en-US" dirty="0"/>
              <a:t>许可证文件含路径的名称</a:t>
            </a:r>
            <a:endParaRPr lang="en-US" altLang="zh-CN" dirty="0"/>
          </a:p>
          <a:p>
            <a:pPr lvl="2"/>
            <a:r>
              <a:rPr lang="en-US" altLang="zh-CN" dirty="0"/>
              <a:t>name, company </a:t>
            </a:r>
            <a:r>
              <a:rPr lang="zh-CN" altLang="en-US" dirty="0"/>
              <a:t>可选</a:t>
            </a:r>
            <a:endParaRPr lang="en-US" altLang="zh-CN" dirty="0"/>
          </a:p>
          <a:p>
            <a:pPr lvl="2"/>
            <a:r>
              <a:rPr lang="en-US" altLang="zh-CN" dirty="0" err="1"/>
              <a:t>lictype</a:t>
            </a:r>
            <a:r>
              <a:rPr lang="en-US" altLang="zh-CN" dirty="0"/>
              <a:t> = mph </a:t>
            </a:r>
            <a:r>
              <a:rPr lang="zh-CN" altLang="en-US" dirty="0"/>
              <a:t>表示安装 </a:t>
            </a:r>
            <a:r>
              <a:rPr lang="en-US" altLang="zh-CN" dirty="0"/>
              <a:t>COMSOL Multiphysics</a:t>
            </a:r>
            <a:r>
              <a:rPr lang="zh-CN" altLang="en-US" dirty="0"/>
              <a:t>，如果是 </a:t>
            </a:r>
            <a:r>
              <a:rPr lang="en-US" altLang="zh-CN" dirty="0"/>
              <a:t>server </a:t>
            </a:r>
            <a:r>
              <a:rPr lang="zh-CN" altLang="en-US" dirty="0"/>
              <a:t>表示安装 </a:t>
            </a:r>
            <a:r>
              <a:rPr lang="en-US" altLang="zh-CN" dirty="0"/>
              <a:t>COMSOL Server</a:t>
            </a:r>
          </a:p>
          <a:p>
            <a:pPr lvl="2"/>
            <a:r>
              <a:rPr lang="en-US" altLang="zh-CN" dirty="0" err="1"/>
              <a:t>matlabdir</a:t>
            </a:r>
            <a:r>
              <a:rPr lang="en-US" altLang="zh-CN" dirty="0"/>
              <a:t>, </a:t>
            </a:r>
            <a:r>
              <a:rPr lang="en-US" altLang="zh-CN" dirty="0" err="1"/>
              <a:t>proedir</a:t>
            </a:r>
            <a:r>
              <a:rPr lang="en-US" altLang="zh-CN" dirty="0"/>
              <a:t>, </a:t>
            </a:r>
            <a:r>
              <a:rPr lang="en-US" altLang="zh-CN" dirty="0" err="1"/>
              <a:t>creopdir</a:t>
            </a:r>
            <a:r>
              <a:rPr lang="en-US" altLang="zh-CN" dirty="0"/>
              <a:t>, </a:t>
            </a:r>
            <a:r>
              <a:rPr lang="en-US" altLang="zh-CN" dirty="0" err="1"/>
              <a:t>llexecelallusers</a:t>
            </a:r>
            <a:r>
              <a:rPr lang="zh-CN" altLang="en-US" dirty="0"/>
              <a:t>，如果有对应的</a:t>
            </a:r>
            <a:r>
              <a:rPr lang="en-US" altLang="zh-CN" dirty="0" err="1"/>
              <a:t>LiveLink</a:t>
            </a:r>
            <a:r>
              <a:rPr lang="zh-CN" altLang="en-US" dirty="0"/>
              <a:t>模块，需要填写</a:t>
            </a:r>
            <a:endParaRPr lang="en-US" altLang="zh-CN" dirty="0"/>
          </a:p>
          <a:p>
            <a:pPr lvl="1"/>
            <a:r>
              <a:rPr lang="zh-CN" altLang="en-US" dirty="0"/>
              <a:t>注意</a:t>
            </a:r>
            <a:endParaRPr lang="en-US" altLang="zh-CN" dirty="0"/>
          </a:p>
          <a:p>
            <a:pPr lvl="2"/>
            <a:r>
              <a:rPr lang="zh-CN" altLang="en-US" dirty="0"/>
              <a:t>以上指令均需添加路径</a:t>
            </a:r>
            <a:endParaRPr lang="en-US" altLang="zh-CN" dirty="0"/>
          </a:p>
          <a:p>
            <a:pPr lvl="2"/>
            <a:r>
              <a:rPr lang="zh-CN" altLang="en-US" dirty="0"/>
              <a:t>相关路径的访问和写入权限</a:t>
            </a:r>
          </a:p>
        </p:txBody>
      </p:sp>
    </p:spTree>
    <p:extLst>
      <p:ext uri="{BB962C8B-B14F-4D97-AF65-F5344CB8AC3E}">
        <p14:creationId xmlns:p14="http://schemas.microsoft.com/office/powerpoint/2010/main" val="275788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683568" y="1371601"/>
            <a:ext cx="7772400" cy="110331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Calibri Light" panose="020F0302020204030204" pitchFamily="34" charset="0"/>
                <a:ea typeface="+mj-ea"/>
                <a:cs typeface="+mj-cs"/>
              </a:defRPr>
            </a:lvl1pPr>
          </a:lstStyle>
          <a:p>
            <a:pPr>
              <a:defRPr/>
            </a:pPr>
            <a:r>
              <a:rPr lang="zh-CN" altLang="en-US" dirty="0"/>
              <a:t>安装和使用集群运算</a:t>
            </a:r>
            <a:endParaRPr lang="en-US" dirty="0"/>
          </a:p>
        </p:txBody>
      </p:sp>
      <p:sp>
        <p:nvSpPr>
          <p:cNvPr id="9" name="Rectangle 3"/>
          <p:cNvSpPr txBox="1">
            <a:spLocks noChangeArrowheads="1"/>
          </p:cNvSpPr>
          <p:nvPr/>
        </p:nvSpPr>
        <p:spPr>
          <a:xfrm>
            <a:off x="179389" y="3536950"/>
            <a:ext cx="4464050" cy="13144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Calibri Light" panose="020F0302020204030204"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Calibri Light" panose="020F0302020204030204"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Calibri Light" panose="020F0302020204030204" pitchFamily="34" charset="0"/>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Calibri Light" panose="020F0302020204030204" pitchFamily="34" charset="0"/>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lnSpc>
                <a:spcPct val="90000"/>
              </a:lnSpc>
              <a:buFont typeface="Arial" pitchFamily="34" charset="0"/>
              <a:buNone/>
              <a:defRPr/>
            </a:pPr>
            <a:endParaRPr lang="en-US"/>
          </a:p>
          <a:p>
            <a:pPr>
              <a:lnSpc>
                <a:spcPct val="90000"/>
              </a:lnSpc>
              <a:buFont typeface="Arial" pitchFamily="34" charset="0"/>
              <a:buNone/>
              <a:defRPr/>
            </a:pPr>
            <a:endParaRPr lang="en-US"/>
          </a:p>
          <a:p>
            <a:pPr>
              <a:lnSpc>
                <a:spcPct val="90000"/>
              </a:lnSpc>
              <a:buFont typeface="Arial" pitchFamily="34" charset="0"/>
              <a:buNone/>
              <a:defRPr/>
            </a:pPr>
            <a:endParaRPr lang="en-US" dirty="0"/>
          </a:p>
        </p:txBody>
      </p:sp>
      <p:pic>
        <p:nvPicPr>
          <p:cNvPr id="10"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7664" y="2852937"/>
            <a:ext cx="5760640" cy="2642098"/>
          </a:xfrm>
          <a:prstGeom prst="rect">
            <a:avLst/>
          </a:prstGeom>
        </p:spPr>
      </p:pic>
      <p:sp>
        <p:nvSpPr>
          <p:cNvPr id="2" name="文本框 1"/>
          <p:cNvSpPr txBox="1"/>
          <p:nvPr/>
        </p:nvSpPr>
        <p:spPr>
          <a:xfrm>
            <a:off x="5105401" y="5125703"/>
            <a:ext cx="2220673" cy="369332"/>
          </a:xfrm>
          <a:prstGeom prst="rect">
            <a:avLst/>
          </a:prstGeom>
          <a:noFill/>
        </p:spPr>
        <p:txBody>
          <a:bodyPr wrap="none" rtlCol="0">
            <a:spAutoFit/>
          </a:bodyPr>
          <a:lstStyle/>
          <a:p>
            <a:r>
              <a:rPr lang="zh-CN" altLang="en-US" dirty="0"/>
              <a:t>软件自带</a:t>
            </a:r>
            <a:r>
              <a:rPr lang="en-US" altLang="zh-CN" dirty="0"/>
              <a:t>Intel</a:t>
            </a:r>
            <a:r>
              <a:rPr lang="zh-CN" altLang="en-US" dirty="0"/>
              <a:t>并行库</a:t>
            </a:r>
          </a:p>
        </p:txBody>
      </p:sp>
    </p:spTree>
    <p:extLst>
      <p:ext uri="{BB962C8B-B14F-4D97-AF65-F5344CB8AC3E}">
        <p14:creationId xmlns:p14="http://schemas.microsoft.com/office/powerpoint/2010/main" val="1858796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ubrik 1"/>
          <p:cNvSpPr>
            <a:spLocks noGrp="1"/>
          </p:cNvSpPr>
          <p:nvPr>
            <p:ph type="title"/>
          </p:nvPr>
        </p:nvSpPr>
        <p:spPr>
          <a:xfrm>
            <a:off x="457200" y="1219200"/>
            <a:ext cx="8229600" cy="857250"/>
          </a:xfrm>
        </p:spPr>
        <p:txBody>
          <a:bodyPr/>
          <a:lstStyle/>
          <a:p>
            <a:r>
              <a:rPr lang="en-US" altLang="zh-CN" dirty="0"/>
              <a:t>Windows</a:t>
            </a:r>
            <a:r>
              <a:rPr lang="zh-CN" altLang="en-US" dirty="0"/>
              <a:t>集群上的安装指南</a:t>
            </a:r>
            <a:endParaRPr lang="en-US" altLang="de-DE" dirty="0"/>
          </a:p>
        </p:txBody>
      </p:sp>
      <p:sp>
        <p:nvSpPr>
          <p:cNvPr id="5123" name="Content Placeholder 2"/>
          <p:cNvSpPr>
            <a:spLocks noGrp="1"/>
          </p:cNvSpPr>
          <p:nvPr>
            <p:ph idx="1"/>
          </p:nvPr>
        </p:nvSpPr>
        <p:spPr/>
        <p:txBody>
          <a:bodyPr>
            <a:normAutofit/>
          </a:bodyPr>
          <a:lstStyle/>
          <a:p>
            <a:r>
              <a:rPr lang="zh-CN" altLang="en-US" sz="2000" dirty="0"/>
              <a:t>首先确保您具有相关的许可证并获得了最新的安装媒介</a:t>
            </a:r>
            <a:endParaRPr lang="en-US" altLang="zh-CN" sz="2000" dirty="0"/>
          </a:p>
          <a:p>
            <a:r>
              <a:rPr lang="zh-CN" altLang="en-US" sz="2000" dirty="0"/>
              <a:t>只需要将软件安装整个集群的共享网络驱动器</a:t>
            </a:r>
            <a:endParaRPr lang="en-US" altLang="zh-CN" sz="2000" dirty="0"/>
          </a:p>
          <a:p>
            <a:pPr lvl="1"/>
            <a:r>
              <a:rPr lang="zh-CN" altLang="en-US" sz="1600" dirty="0"/>
              <a:t>推荐只安装这一次，每台节点可以通过共享网络驱动器来启动和调用软件，不需要在每台节点上安装</a:t>
            </a:r>
            <a:endParaRPr lang="en-US" altLang="zh-CN" sz="1600" dirty="0"/>
          </a:p>
          <a:p>
            <a:pPr lvl="1"/>
            <a:r>
              <a:rPr lang="zh-CN" altLang="en-US" sz="1600" dirty="0"/>
              <a:t>如果需要在每台节点上安装，务必采用相同的设定和相同版本</a:t>
            </a:r>
            <a:endParaRPr lang="en-US" altLang="de-DE" sz="1400" dirty="0"/>
          </a:p>
          <a:p>
            <a:pPr lvl="1"/>
            <a:r>
              <a:rPr lang="zh-CN" altLang="en-US" sz="1600" dirty="0"/>
              <a:t>注意访问和写入权限</a:t>
            </a:r>
            <a:endParaRPr lang="en-US" altLang="zh-CN" sz="1600" dirty="0"/>
          </a:p>
          <a:p>
            <a:pPr lvl="1"/>
            <a:r>
              <a:rPr lang="zh-CN" altLang="en-US" sz="1600" dirty="0"/>
              <a:t>有可能需要在每台节点上安装或更新</a:t>
            </a:r>
            <a:r>
              <a:rPr lang="en-US" altLang="zh-CN" sz="1600" dirty="0"/>
              <a:t>VC</a:t>
            </a:r>
            <a:r>
              <a:rPr lang="zh-CN" altLang="en-US" sz="1600" dirty="0"/>
              <a:t>的发行库（在安装光盘上</a:t>
            </a:r>
            <a:r>
              <a:rPr lang="en-US" altLang="zh-CN" sz="1600" dirty="0" err="1"/>
              <a:t>ext</a:t>
            </a:r>
            <a:r>
              <a:rPr lang="zh-CN" altLang="en-US" sz="1600" dirty="0"/>
              <a:t>目录），以及</a:t>
            </a:r>
            <a:r>
              <a:rPr lang="en-US" altLang="zh-CN" sz="1600" dirty="0"/>
              <a:t>DirectX</a:t>
            </a:r>
          </a:p>
          <a:p>
            <a:pPr lvl="1"/>
            <a:r>
              <a:rPr lang="zh-CN" altLang="en-US" sz="1600" dirty="0"/>
              <a:t>许可证管理器和软件的安装可参考前面的</a:t>
            </a:r>
            <a:r>
              <a:rPr lang="en-US" altLang="zh-CN" sz="1600" dirty="0">
                <a:hlinkClick r:id="rId2" action="ppaction://hlinksldjump"/>
              </a:rPr>
              <a:t>Windows</a:t>
            </a:r>
            <a:r>
              <a:rPr lang="zh-CN" altLang="en-US" sz="1600" dirty="0">
                <a:hlinkClick r:id="rId2" action="ppaction://hlinksldjump"/>
              </a:rPr>
              <a:t>下安装</a:t>
            </a:r>
            <a:r>
              <a:rPr lang="en-US" altLang="zh-CN" sz="1600" dirty="0">
                <a:hlinkClick r:id="rId2" action="ppaction://hlinksldjump"/>
              </a:rPr>
              <a:t>FNL&amp;CKL</a:t>
            </a:r>
            <a:endParaRPr lang="en-US" altLang="de-DE" dirty="0"/>
          </a:p>
        </p:txBody>
      </p:sp>
    </p:spTree>
    <p:extLst>
      <p:ext uri="{BB962C8B-B14F-4D97-AF65-F5344CB8AC3E}">
        <p14:creationId xmlns:p14="http://schemas.microsoft.com/office/powerpoint/2010/main" val="3200224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219200"/>
            <a:ext cx="8229600" cy="857250"/>
          </a:xfrm>
        </p:spPr>
        <p:txBody>
          <a:bodyPr>
            <a:normAutofit/>
          </a:bodyPr>
          <a:lstStyle/>
          <a:p>
            <a:r>
              <a:rPr lang="zh-CN" altLang="en-US" dirty="0"/>
              <a:t>检查安装是否成功</a:t>
            </a:r>
            <a:endParaRPr lang="en-US" altLang="de-DE" dirty="0"/>
          </a:p>
        </p:txBody>
      </p:sp>
      <p:sp>
        <p:nvSpPr>
          <p:cNvPr id="10243" name="Content Placeholder 2"/>
          <p:cNvSpPr>
            <a:spLocks noGrp="1"/>
          </p:cNvSpPr>
          <p:nvPr>
            <p:ph idx="1"/>
          </p:nvPr>
        </p:nvSpPr>
        <p:spPr/>
        <p:txBody>
          <a:bodyPr>
            <a:normAutofit/>
          </a:bodyPr>
          <a:lstStyle/>
          <a:p>
            <a:r>
              <a:rPr lang="zh-CN" altLang="en-US" sz="2000" dirty="0"/>
              <a:t>检查项目</a:t>
            </a:r>
            <a:endParaRPr lang="en-US" altLang="zh-CN" sz="2000" dirty="0"/>
          </a:p>
          <a:p>
            <a:pPr lvl="1"/>
            <a:r>
              <a:rPr lang="zh-CN" altLang="en-US" sz="1600" dirty="0"/>
              <a:t>确保所有节点可以访问到安装路径</a:t>
            </a:r>
            <a:endParaRPr lang="en-US" altLang="zh-CN" sz="1600" dirty="0"/>
          </a:p>
          <a:p>
            <a:pPr lvl="1"/>
            <a:r>
              <a:rPr lang="zh-CN" altLang="en-US" sz="1600" dirty="0"/>
              <a:t>检查许可证管理器是否正确启动，能否提供服务</a:t>
            </a:r>
            <a:endParaRPr lang="en-US" altLang="zh-CN" sz="1600" dirty="0"/>
          </a:p>
          <a:p>
            <a:pPr lvl="2"/>
            <a:r>
              <a:rPr lang="zh-CN" altLang="en-US" sz="1200" dirty="0"/>
              <a:t>注：可能需要设定端口和守护进程程序的防火墙例外等</a:t>
            </a:r>
            <a:endParaRPr lang="en-US" altLang="zh-CN" sz="1200" dirty="0"/>
          </a:p>
          <a:p>
            <a:pPr lvl="1"/>
            <a:r>
              <a:rPr lang="zh-CN" altLang="en-US" sz="1600" dirty="0"/>
              <a:t>任选节点，通过远程桌面启动软件，打开一个或多个案例库模型尝试进行计算</a:t>
            </a:r>
            <a:endParaRPr lang="en-US" altLang="de-DE" sz="1000" dirty="0"/>
          </a:p>
        </p:txBody>
      </p:sp>
    </p:spTree>
    <p:extLst>
      <p:ext uri="{BB962C8B-B14F-4D97-AF65-F5344CB8AC3E}">
        <p14:creationId xmlns:p14="http://schemas.microsoft.com/office/powerpoint/2010/main" val="38994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219200"/>
            <a:ext cx="8229600" cy="857250"/>
          </a:xfrm>
        </p:spPr>
        <p:txBody>
          <a:bodyPr>
            <a:normAutofit/>
          </a:bodyPr>
          <a:lstStyle/>
          <a:p>
            <a:r>
              <a:rPr lang="zh-CN" altLang="en-US" dirty="0"/>
              <a:t>在集群中测试并行</a:t>
            </a:r>
            <a:endParaRPr lang="sv-SE" altLang="de-DE" dirty="0"/>
          </a:p>
        </p:txBody>
      </p:sp>
      <p:sp>
        <p:nvSpPr>
          <p:cNvPr id="3" name="Content Placeholder 2"/>
          <p:cNvSpPr>
            <a:spLocks noGrp="1"/>
          </p:cNvSpPr>
          <p:nvPr>
            <p:ph idx="1"/>
          </p:nvPr>
        </p:nvSpPr>
        <p:spPr/>
        <p:txBody>
          <a:bodyPr rtlCol="0">
            <a:normAutofit/>
          </a:bodyPr>
          <a:lstStyle/>
          <a:p>
            <a:pPr>
              <a:defRPr/>
            </a:pPr>
            <a:r>
              <a:rPr lang="zh-CN" altLang="en-US" sz="2000" dirty="0"/>
              <a:t>可以使用案例库模型</a:t>
            </a:r>
            <a:endParaRPr lang="en-US" altLang="zh-CN" sz="2000" dirty="0"/>
          </a:p>
          <a:p>
            <a:pPr marL="0" indent="0">
              <a:buNone/>
              <a:defRPr/>
            </a:pPr>
            <a:r>
              <a:rPr lang="sv-SE" sz="1400" dirty="0"/>
              <a:t>COMSOL_Multiphysics/Tutorial_Models</a:t>
            </a:r>
            <a:r>
              <a:rPr lang="en-US" sz="1400" dirty="0"/>
              <a:t>/</a:t>
            </a:r>
            <a:r>
              <a:rPr lang="sv-SE" sz="1400" dirty="0"/>
              <a:t>micromixer_cluster</a:t>
            </a:r>
            <a:r>
              <a:rPr lang="zh-CN" altLang="en-US" sz="1400" dirty="0"/>
              <a:t>，或者 </a:t>
            </a:r>
            <a:r>
              <a:rPr lang="sv-SE" sz="1400" dirty="0"/>
              <a:t>thermal_actuator_jh_distributed</a:t>
            </a:r>
            <a:endParaRPr lang="sv-SE" sz="2000" dirty="0"/>
          </a:p>
          <a:p>
            <a:pPr marL="0" indent="0">
              <a:buNone/>
              <a:defRPr/>
            </a:pPr>
            <a:endParaRPr lang="sv-SE" sz="2000" dirty="0"/>
          </a:p>
          <a:p>
            <a:pPr>
              <a:defRPr/>
            </a:pPr>
            <a:r>
              <a:rPr lang="zh-CN" altLang="en-US" sz="2000" dirty="0"/>
              <a:t>建议提前阅读</a:t>
            </a:r>
            <a:endParaRPr lang="en-US" altLang="zh-CN" sz="2000" dirty="0"/>
          </a:p>
          <a:p>
            <a:pPr lvl="1">
              <a:buFont typeface="Arial" pitchFamily="34" charset="0"/>
              <a:buChar char="•"/>
              <a:defRPr/>
            </a:pPr>
            <a:r>
              <a:rPr lang="sv-SE" sz="1600" dirty="0"/>
              <a:t>COMSOL Multiphysics </a:t>
            </a:r>
            <a:r>
              <a:rPr lang="en-US" altLang="zh-CN" sz="1600" dirty="0"/>
              <a:t>Reference Manual</a:t>
            </a:r>
          </a:p>
          <a:p>
            <a:pPr lvl="2">
              <a:defRPr/>
            </a:pPr>
            <a:r>
              <a:rPr lang="sv-SE" altLang="zh-CN" sz="1400" i="1" dirty="0"/>
              <a:t>Running COMSOL in Parallel</a:t>
            </a:r>
            <a:endParaRPr lang="en-US" altLang="zh-CN" sz="1400" i="1" dirty="0"/>
          </a:p>
          <a:p>
            <a:pPr lvl="1">
              <a:buFont typeface="Arial" pitchFamily="34" charset="0"/>
              <a:buChar char="•"/>
              <a:defRPr/>
            </a:pPr>
            <a:r>
              <a:rPr lang="en-US" altLang="zh-CN" sz="1600" dirty="0"/>
              <a:t>COMSOL</a:t>
            </a:r>
            <a:r>
              <a:rPr lang="zh-CN" altLang="en-US" sz="1600" dirty="0"/>
              <a:t>安装和运行指南</a:t>
            </a:r>
            <a:endParaRPr lang="en-US" altLang="zh-CN" sz="2000" dirty="0"/>
          </a:p>
          <a:p>
            <a:pPr lvl="2"/>
            <a:r>
              <a:rPr lang="en-US" altLang="de-DE" sz="1400" i="1" dirty="0"/>
              <a:t>Running COMSOL on clusters</a:t>
            </a:r>
          </a:p>
          <a:p>
            <a:pPr lvl="2"/>
            <a:r>
              <a:rPr lang="en-US" altLang="de-DE" sz="1400" i="1" dirty="0"/>
              <a:t>COMSOL Cluster Commands</a:t>
            </a:r>
            <a:endParaRPr lang="sv-SE" sz="1400" dirty="0"/>
          </a:p>
        </p:txBody>
      </p:sp>
    </p:spTree>
    <p:extLst>
      <p:ext uri="{BB962C8B-B14F-4D97-AF65-F5344CB8AC3E}">
        <p14:creationId xmlns:p14="http://schemas.microsoft.com/office/powerpoint/2010/main" val="227132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ubrik 1"/>
          <p:cNvSpPr>
            <a:spLocks noGrp="1"/>
          </p:cNvSpPr>
          <p:nvPr>
            <p:ph type="title"/>
          </p:nvPr>
        </p:nvSpPr>
        <p:spPr>
          <a:xfrm>
            <a:off x="457200" y="1219200"/>
            <a:ext cx="8229600" cy="857250"/>
          </a:xfrm>
        </p:spPr>
        <p:txBody>
          <a:bodyPr>
            <a:normAutofit/>
          </a:bodyPr>
          <a:lstStyle/>
          <a:p>
            <a:r>
              <a:rPr lang="zh-CN" altLang="en-US" dirty="0"/>
              <a:t>集群并行计算的设定示例</a:t>
            </a:r>
            <a:endParaRPr lang="en-US" altLang="de-DE" dirty="0"/>
          </a:p>
        </p:txBody>
      </p:sp>
      <p:sp>
        <p:nvSpPr>
          <p:cNvPr id="13315" name="Platshållare för innehåll 2"/>
          <p:cNvSpPr>
            <a:spLocks noGrp="1"/>
          </p:cNvSpPr>
          <p:nvPr>
            <p:ph sz="half" idx="1"/>
          </p:nvPr>
        </p:nvSpPr>
        <p:spPr>
          <a:xfrm>
            <a:off x="457200" y="2057401"/>
            <a:ext cx="4978896" cy="4107903"/>
          </a:xfrm>
        </p:spPr>
        <p:txBody>
          <a:bodyPr>
            <a:normAutofit/>
          </a:bodyPr>
          <a:lstStyle/>
          <a:p>
            <a:r>
              <a:rPr lang="zh-CN" altLang="en-US" sz="1600" dirty="0"/>
              <a:t>常用参数</a:t>
            </a:r>
            <a:endParaRPr lang="sv-SE" altLang="de-DE" sz="1600" dirty="0"/>
          </a:p>
          <a:p>
            <a:pPr lvl="1"/>
            <a:r>
              <a:rPr lang="zh-CN" altLang="en-US" sz="1050" dirty="0"/>
              <a:t>调度器：一般是头节点的主机名或者</a:t>
            </a:r>
            <a:r>
              <a:rPr lang="en-US" altLang="zh-CN" sz="1050" dirty="0"/>
              <a:t>IP</a:t>
            </a:r>
            <a:r>
              <a:rPr lang="zh-CN" altLang="en-US" sz="1050" dirty="0"/>
              <a:t>地址</a:t>
            </a:r>
            <a:endParaRPr lang="en-US" altLang="de-DE" sz="1050" dirty="0"/>
          </a:p>
          <a:p>
            <a:pPr lvl="1"/>
            <a:r>
              <a:rPr lang="zh-CN" altLang="en-US" sz="1050" dirty="0"/>
              <a:t>用户：提交作业的用户帐号，如果需要密码，会在提交时打开一个新窗口要求输入</a:t>
            </a:r>
            <a:endParaRPr lang="en-US" altLang="de-DE" sz="1050" dirty="0"/>
          </a:p>
          <a:p>
            <a:pPr lvl="1"/>
            <a:r>
              <a:rPr lang="zh-CN" altLang="en-US" sz="1050" dirty="0"/>
              <a:t>点数：要求分配的节点数，缺省为</a:t>
            </a:r>
            <a:r>
              <a:rPr lang="en-US" altLang="zh-CN" sz="1050" dirty="0"/>
              <a:t>1</a:t>
            </a:r>
            <a:endParaRPr lang="en-US" altLang="de-DE" sz="1050" dirty="0"/>
          </a:p>
          <a:p>
            <a:pPr lvl="1"/>
            <a:r>
              <a:rPr lang="zh-CN" altLang="en-US" sz="1050" dirty="0"/>
              <a:t>文件名：保存结果的文件名（运算时还将建立一个同名</a:t>
            </a:r>
            <a:r>
              <a:rPr lang="en-US" altLang="zh-CN" sz="1050" dirty="0"/>
              <a:t>.status</a:t>
            </a:r>
            <a:r>
              <a:rPr lang="zh-CN" altLang="en-US" sz="1050" dirty="0"/>
              <a:t>文件，用于保存状态）</a:t>
            </a:r>
            <a:endParaRPr lang="en-US" altLang="de-DE" sz="1050" dirty="0"/>
          </a:p>
          <a:p>
            <a:pPr lvl="1"/>
            <a:r>
              <a:rPr lang="zh-CN" altLang="en-US" sz="1050" dirty="0"/>
              <a:t>目录：保存结果文件的目录，一般应该是一个具有写权限的共享目录（每个节点及作业的用户都应该有权限）</a:t>
            </a:r>
            <a:endParaRPr lang="en-US" altLang="de-DE" sz="1050" dirty="0"/>
          </a:p>
          <a:p>
            <a:pPr lvl="1"/>
            <a:r>
              <a:rPr lang="zh-CN" altLang="en-US" sz="1050" dirty="0"/>
              <a:t>指定服务器路径：节点访问输入和写入文件的目录，如果与上一个项目不同，则需要勾选并设定</a:t>
            </a:r>
            <a:endParaRPr lang="en-US" altLang="de-DE" sz="1050" dirty="0"/>
          </a:p>
          <a:p>
            <a:pPr lvl="1"/>
            <a:r>
              <a:rPr lang="zh-CN" altLang="en-US" sz="1050" dirty="0"/>
              <a:t>指定外部</a:t>
            </a:r>
            <a:r>
              <a:rPr lang="en-US" altLang="zh-CN" sz="1050" dirty="0"/>
              <a:t>COMSOL</a:t>
            </a:r>
            <a:r>
              <a:rPr lang="zh-CN" altLang="en-US" sz="1050" dirty="0"/>
              <a:t>安装路径：如果使用与当前</a:t>
            </a:r>
            <a:r>
              <a:rPr lang="en-US" altLang="zh-CN" sz="1050" dirty="0"/>
              <a:t>GUI</a:t>
            </a:r>
            <a:r>
              <a:rPr lang="zh-CN" altLang="en-US" sz="1050" dirty="0"/>
              <a:t>不同的安装版本或路径，需要勾选并设定</a:t>
            </a:r>
            <a:endParaRPr lang="en-US" altLang="de-DE" sz="1050" dirty="0"/>
          </a:p>
          <a:p>
            <a:pPr lvl="1"/>
            <a:r>
              <a:rPr lang="zh-CN" altLang="en-US" sz="1050" dirty="0"/>
              <a:t>使用批处理许可证：对于一个并发的许可证，可以提交一个批处理作业</a:t>
            </a:r>
            <a:endParaRPr lang="en-US" altLang="de-DE" sz="1050" dirty="0"/>
          </a:p>
          <a:p>
            <a:pPr lvl="1"/>
            <a:r>
              <a:rPr lang="zh-CN" altLang="en-US" sz="1050" dirty="0"/>
              <a:t>集群设定</a:t>
            </a:r>
            <a:r>
              <a:rPr lang="en-US" altLang="zh-CN" sz="1050" dirty="0"/>
              <a:t>&gt;</a:t>
            </a:r>
            <a:r>
              <a:rPr lang="zh-CN" altLang="en-US" sz="1050" dirty="0"/>
              <a:t>分布参数式扫描：用于参数化扫描并行计算，将不同参数分发到不同节点同时进行计算</a:t>
            </a:r>
            <a:endParaRPr lang="en-US" altLang="zh-CN" sz="1050" dirty="0"/>
          </a:p>
          <a:p>
            <a:pPr lvl="1"/>
            <a:endParaRPr lang="en-US" altLang="zh-CN" sz="1050" dirty="0"/>
          </a:p>
          <a:p>
            <a:r>
              <a:rPr lang="zh-CN" altLang="en-US" sz="1600" dirty="0"/>
              <a:t>设定完成后点击计算，提交到</a:t>
            </a:r>
            <a:r>
              <a:rPr lang="en-US" altLang="zh-CN" sz="1600" dirty="0"/>
              <a:t>Windows</a:t>
            </a:r>
            <a:r>
              <a:rPr lang="zh-CN" altLang="en-US" sz="1600" dirty="0"/>
              <a:t>集群的</a:t>
            </a:r>
            <a:r>
              <a:rPr lang="en-US" altLang="zh-CN" sz="1600" dirty="0"/>
              <a:t>HPC</a:t>
            </a:r>
            <a:r>
              <a:rPr lang="zh-CN" altLang="en-US" sz="1600" dirty="0"/>
              <a:t>套件管理器进行排队</a:t>
            </a:r>
            <a:endParaRPr lang="en-US" altLang="de-DE" sz="1600" dirty="0"/>
          </a:p>
        </p:txBody>
      </p:sp>
      <p:pic>
        <p:nvPicPr>
          <p:cNvPr id="3" name="图片 2"/>
          <p:cNvPicPr>
            <a:picLocks noChangeAspect="1"/>
          </p:cNvPicPr>
          <p:nvPr/>
        </p:nvPicPr>
        <p:blipFill>
          <a:blip r:embed="rId2"/>
          <a:stretch>
            <a:fillRect/>
          </a:stretch>
        </p:blipFill>
        <p:spPr>
          <a:xfrm>
            <a:off x="6084168" y="2035252"/>
            <a:ext cx="2048388" cy="3910560"/>
          </a:xfrm>
          <a:prstGeom prst="rect">
            <a:avLst/>
          </a:prstGeom>
        </p:spPr>
      </p:pic>
    </p:spTree>
    <p:extLst>
      <p:ext uri="{BB962C8B-B14F-4D97-AF65-F5344CB8AC3E}">
        <p14:creationId xmlns:p14="http://schemas.microsoft.com/office/powerpoint/2010/main" val="429069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ubrik 1"/>
          <p:cNvSpPr>
            <a:spLocks noGrp="1"/>
          </p:cNvSpPr>
          <p:nvPr>
            <p:ph type="title"/>
          </p:nvPr>
        </p:nvSpPr>
        <p:spPr>
          <a:xfrm>
            <a:off x="395536" y="399542"/>
            <a:ext cx="8229600" cy="857250"/>
          </a:xfrm>
        </p:spPr>
        <p:txBody>
          <a:bodyPr/>
          <a:lstStyle/>
          <a:p>
            <a:r>
              <a:rPr lang="zh-CN" altLang="en-US" dirty="0"/>
              <a:t>并行任务配置参数</a:t>
            </a:r>
            <a:endParaRPr lang="en-US" altLang="de-DE" dirty="0"/>
          </a:p>
        </p:txBody>
      </p:sp>
      <p:sp>
        <p:nvSpPr>
          <p:cNvPr id="14339" name="Platshållare för innehåll 2"/>
          <p:cNvSpPr>
            <a:spLocks noGrp="1"/>
          </p:cNvSpPr>
          <p:nvPr>
            <p:ph idx="1"/>
          </p:nvPr>
        </p:nvSpPr>
        <p:spPr>
          <a:xfrm>
            <a:off x="683568" y="1772816"/>
            <a:ext cx="4114800" cy="3938722"/>
          </a:xfrm>
        </p:spPr>
        <p:txBody>
          <a:bodyPr>
            <a:normAutofit fontScale="77500" lnSpcReduction="20000"/>
          </a:bodyPr>
          <a:lstStyle/>
          <a:p>
            <a:r>
              <a:rPr lang="zh-CN" altLang="en-US" sz="2000" dirty="0"/>
              <a:t>任务配置</a:t>
            </a:r>
            <a:r>
              <a:rPr lang="en-US" altLang="zh-CN" sz="2000" dirty="0"/>
              <a:t>&gt;</a:t>
            </a:r>
            <a:r>
              <a:rPr lang="zh-CN" altLang="en-US" sz="2000" dirty="0"/>
              <a:t>集群计算节点</a:t>
            </a:r>
            <a:endParaRPr lang="en-US" altLang="de-DE" sz="2000" dirty="0"/>
          </a:p>
          <a:p>
            <a:pPr lvl="1"/>
            <a:r>
              <a:rPr lang="zh-CN" altLang="en-US" sz="1400" dirty="0"/>
              <a:t>第一次提交作业时自动创建，如果需要在提交作业前修改参数，右键点击研究节点，然后选择显示缺省求解器</a:t>
            </a:r>
            <a:endParaRPr lang="en-US" altLang="de-DE" sz="1400" dirty="0"/>
          </a:p>
          <a:p>
            <a:pPr lvl="1"/>
            <a:r>
              <a:rPr lang="zh-CN" altLang="en-US" sz="1400" dirty="0"/>
              <a:t>一般情况下，不需要修改这里的参数，例如，每个节点上能够使用的核数和内存，应该由系统自动检测出来</a:t>
            </a:r>
            <a:endParaRPr lang="en-US" altLang="zh-CN" sz="1400" dirty="0"/>
          </a:p>
          <a:p>
            <a:pPr lvl="1"/>
            <a:endParaRPr lang="en-US" altLang="zh-CN" sz="1400" dirty="0"/>
          </a:p>
          <a:p>
            <a:r>
              <a:rPr lang="zh-CN" altLang="en-US" sz="1800" dirty="0"/>
              <a:t>常用参数说明</a:t>
            </a:r>
            <a:endParaRPr lang="en-US" altLang="zh-CN" sz="1800" dirty="0"/>
          </a:p>
          <a:p>
            <a:pPr lvl="1"/>
            <a:r>
              <a:rPr lang="zh-CN" altLang="en-US" sz="1400" dirty="0"/>
              <a:t>前缀命令：可以添加进行作业之前的命令、脚本等</a:t>
            </a:r>
            <a:endParaRPr lang="en-US" altLang="zh-CN" sz="1400" dirty="0"/>
          </a:p>
          <a:p>
            <a:pPr lvl="1"/>
            <a:r>
              <a:rPr lang="zh-CN" altLang="en-US" sz="1400" dirty="0"/>
              <a:t>节点粒度：每个主机上如何分配进程，节点在每个主机上分配一个进程、套接为每个</a:t>
            </a:r>
            <a:r>
              <a:rPr lang="en-US" altLang="zh-CN" sz="1400" dirty="0"/>
              <a:t>CPU</a:t>
            </a:r>
            <a:r>
              <a:rPr lang="zh-CN" altLang="en-US" sz="1400" dirty="0"/>
              <a:t>上一个进程、核为每个内核上一个进程</a:t>
            </a:r>
            <a:endParaRPr lang="en-US" altLang="de-DE" sz="1400" dirty="0"/>
          </a:p>
          <a:p>
            <a:pPr lvl="1"/>
            <a:r>
              <a:rPr lang="zh-CN" altLang="en-US" sz="1400" dirty="0"/>
              <a:t>独占节点：如果某节点被使用为独占性任务，则其他任务不能使用该节点（推荐使用缺省）</a:t>
            </a:r>
            <a:endParaRPr lang="en-US" altLang="de-DE" sz="1400" dirty="0"/>
          </a:p>
          <a:p>
            <a:pPr lvl="1"/>
            <a:r>
              <a:rPr lang="zh-CN" altLang="en-US" sz="1400" dirty="0"/>
              <a:t>请求的节点：除非您想使用指定的节点（节点名称）</a:t>
            </a:r>
            <a:endParaRPr lang="en-US" altLang="de-DE" sz="1400" dirty="0"/>
          </a:p>
          <a:p>
            <a:pPr lvl="1"/>
            <a:r>
              <a:rPr lang="zh-CN" altLang="en-US" sz="1400" dirty="0"/>
              <a:t>节点组：同上，但是调用系统管理员定义的节点组名称</a:t>
            </a:r>
            <a:endParaRPr lang="en-US" altLang="de-DE" sz="1400" dirty="0"/>
          </a:p>
          <a:p>
            <a:pPr lvl="1"/>
            <a:r>
              <a:rPr lang="zh-CN" altLang="en-US" sz="1400" dirty="0"/>
              <a:t>每个节点的核数：每个节点上使用多少核（</a:t>
            </a:r>
            <a:r>
              <a:rPr lang="en-US" altLang="zh-CN" sz="1400" dirty="0"/>
              <a:t>0=</a:t>
            </a:r>
            <a:r>
              <a:rPr lang="zh-CN" altLang="en-US" sz="1400" dirty="0"/>
              <a:t>全部）</a:t>
            </a:r>
            <a:endParaRPr lang="en-US" altLang="de-DE" sz="1400" dirty="0"/>
          </a:p>
          <a:p>
            <a:pPr lvl="1"/>
            <a:r>
              <a:rPr lang="zh-CN" altLang="en-US" sz="1400" dirty="0"/>
              <a:t>每个节点上的内存（</a:t>
            </a:r>
            <a:r>
              <a:rPr lang="en-US" altLang="zh-CN" sz="1400" dirty="0"/>
              <a:t>MB</a:t>
            </a:r>
            <a:r>
              <a:rPr lang="zh-CN" altLang="en-US" sz="1400" dirty="0"/>
              <a:t>）：每个节点使用的最大内存数量（</a:t>
            </a:r>
            <a:r>
              <a:rPr lang="en-US" altLang="zh-CN" sz="1400" dirty="0"/>
              <a:t>0=</a:t>
            </a:r>
            <a:r>
              <a:rPr lang="zh-CN" altLang="en-US" sz="1400" dirty="0"/>
              <a:t>无限制）</a:t>
            </a:r>
            <a:endParaRPr lang="en-US" altLang="de-DE" sz="1400" dirty="0"/>
          </a:p>
          <a:p>
            <a:pPr lvl="1"/>
            <a:r>
              <a:rPr lang="zh-CN" altLang="en-US" sz="1400" dirty="0"/>
              <a:t>运行时间：任务的最大运行时间（</a:t>
            </a:r>
            <a:r>
              <a:rPr lang="en-US" altLang="zh-CN" sz="1400" dirty="0"/>
              <a:t>s</a:t>
            </a:r>
            <a:r>
              <a:rPr lang="zh-CN" altLang="en-US" sz="1400" dirty="0"/>
              <a:t>）</a:t>
            </a:r>
            <a:endParaRPr lang="en-US" altLang="de-DE" sz="1400" dirty="0"/>
          </a:p>
          <a:p>
            <a:pPr lvl="1"/>
            <a:r>
              <a:rPr lang="zh-CN" altLang="en-US" sz="1400" dirty="0"/>
              <a:t>优先级：任务的优先级</a:t>
            </a:r>
            <a:endParaRPr lang="en-US" altLang="de-DE" sz="1400" dirty="0"/>
          </a:p>
        </p:txBody>
      </p:sp>
      <p:pic>
        <p:nvPicPr>
          <p:cNvPr id="2" name="图片 1"/>
          <p:cNvPicPr>
            <a:picLocks noChangeAspect="1"/>
          </p:cNvPicPr>
          <p:nvPr/>
        </p:nvPicPr>
        <p:blipFill>
          <a:blip r:embed="rId2"/>
          <a:stretch>
            <a:fillRect/>
          </a:stretch>
        </p:blipFill>
        <p:spPr>
          <a:xfrm>
            <a:off x="5364088" y="1124744"/>
            <a:ext cx="2085011" cy="4828123"/>
          </a:xfrm>
          <a:prstGeom prst="rect">
            <a:avLst/>
          </a:prstGeom>
        </p:spPr>
      </p:pic>
    </p:spTree>
    <p:extLst>
      <p:ext uri="{BB962C8B-B14F-4D97-AF65-F5344CB8AC3E}">
        <p14:creationId xmlns:p14="http://schemas.microsoft.com/office/powerpoint/2010/main" val="3416022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7200" y="1219200"/>
            <a:ext cx="8229600" cy="857250"/>
          </a:xfrm>
        </p:spPr>
        <p:txBody>
          <a:bodyPr/>
          <a:lstStyle/>
          <a:p>
            <a:r>
              <a:rPr lang="en-US" altLang="zh-CN" dirty="0"/>
              <a:t>Linux</a:t>
            </a:r>
            <a:r>
              <a:rPr lang="zh-CN" altLang="en-US" dirty="0"/>
              <a:t>集群上的安装</a:t>
            </a:r>
            <a:endParaRPr lang="en-US" dirty="0"/>
          </a:p>
        </p:txBody>
      </p:sp>
      <p:sp>
        <p:nvSpPr>
          <p:cNvPr id="3" name="Platshållare för innehåll 2"/>
          <p:cNvSpPr>
            <a:spLocks noGrp="1"/>
          </p:cNvSpPr>
          <p:nvPr>
            <p:ph idx="1"/>
          </p:nvPr>
        </p:nvSpPr>
        <p:spPr>
          <a:xfrm>
            <a:off x="609600" y="2209801"/>
            <a:ext cx="8077200" cy="3108722"/>
          </a:xfrm>
        </p:spPr>
        <p:txBody>
          <a:bodyPr>
            <a:normAutofit/>
          </a:bodyPr>
          <a:lstStyle/>
          <a:p>
            <a:r>
              <a:rPr lang="zh-CN" altLang="en-US" sz="2000" dirty="0"/>
              <a:t>首先确认您具有相关许可证并获得了最新的安装媒介</a:t>
            </a:r>
            <a:endParaRPr lang="en-US" altLang="zh-CN" sz="2000" dirty="0"/>
          </a:p>
          <a:p>
            <a:r>
              <a:rPr lang="zh-CN" altLang="en-US" sz="2000" dirty="0"/>
              <a:t>只需要将软件安装到整个集群的共享网络驱动器，通常是</a:t>
            </a:r>
            <a:r>
              <a:rPr lang="en-US" altLang="zh-CN" sz="2000" dirty="0"/>
              <a:t>NFS</a:t>
            </a:r>
          </a:p>
          <a:p>
            <a:pPr lvl="1"/>
            <a:r>
              <a:rPr lang="zh-CN" altLang="en-US" sz="1600" dirty="0"/>
              <a:t>推荐只安装这一次，每台节点可以通过</a:t>
            </a:r>
            <a:r>
              <a:rPr lang="en-US" altLang="zh-CN" sz="1600" dirty="0"/>
              <a:t>NFS</a:t>
            </a:r>
            <a:r>
              <a:rPr lang="zh-CN" altLang="en-US" sz="1600" dirty="0"/>
              <a:t>来启动和调用软件，不需要在每台节点上安装</a:t>
            </a:r>
            <a:endParaRPr lang="en-US" altLang="zh-CN" sz="1600" dirty="0"/>
          </a:p>
          <a:p>
            <a:pPr lvl="1"/>
            <a:r>
              <a:rPr lang="zh-CN" altLang="en-US" sz="1600" dirty="0"/>
              <a:t>如果需要在每台节点上安装，务必采用相同的设定和相同版本</a:t>
            </a:r>
            <a:endParaRPr lang="en-US" altLang="de-DE" sz="1400" dirty="0"/>
          </a:p>
          <a:p>
            <a:pPr lvl="1"/>
            <a:r>
              <a:rPr lang="zh-CN" altLang="en-US" sz="1600" dirty="0"/>
              <a:t>注意访问和写入权限</a:t>
            </a:r>
            <a:endParaRPr lang="en-US" altLang="zh-CN" sz="1600" dirty="0"/>
          </a:p>
          <a:p>
            <a:pPr lvl="1"/>
            <a:r>
              <a:rPr lang="zh-CN" altLang="en-US" sz="1600" dirty="0"/>
              <a:t>每个节点之间应该能够无密码互访（</a:t>
            </a:r>
            <a:r>
              <a:rPr lang="en-US" altLang="zh-CN" sz="1600" dirty="0" err="1"/>
              <a:t>ssh</a:t>
            </a:r>
            <a:r>
              <a:rPr lang="zh-CN" altLang="en-US" sz="1600" dirty="0"/>
              <a:t>或</a:t>
            </a:r>
            <a:r>
              <a:rPr lang="en-US" altLang="zh-CN" sz="1600" dirty="0" err="1"/>
              <a:t>rsh</a:t>
            </a:r>
            <a:r>
              <a:rPr lang="zh-CN" altLang="en-US" sz="1600" dirty="0"/>
              <a:t>）</a:t>
            </a:r>
            <a:endParaRPr lang="en-US" altLang="zh-CN" sz="1600" dirty="0"/>
          </a:p>
          <a:p>
            <a:pPr lvl="1"/>
            <a:r>
              <a:rPr lang="zh-CN" altLang="en-US" sz="1600" dirty="0"/>
              <a:t>许可证管理器和软件的安装可参考前面的</a:t>
            </a:r>
            <a:r>
              <a:rPr lang="en-US" altLang="zh-CN" sz="1600" dirty="0">
                <a:hlinkClick r:id="rId2" action="ppaction://hlinksldjump"/>
              </a:rPr>
              <a:t>Linux</a:t>
            </a:r>
            <a:r>
              <a:rPr lang="zh-CN" altLang="en-US" sz="1600" dirty="0">
                <a:hlinkClick r:id="rId2" action="ppaction://hlinksldjump"/>
              </a:rPr>
              <a:t>下安装软件</a:t>
            </a:r>
            <a:endParaRPr lang="en-US" dirty="0"/>
          </a:p>
        </p:txBody>
      </p:sp>
    </p:spTree>
    <p:extLst>
      <p:ext uri="{BB962C8B-B14F-4D97-AF65-F5344CB8AC3E}">
        <p14:creationId xmlns:p14="http://schemas.microsoft.com/office/powerpoint/2010/main" val="42864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获取和检查</a:t>
            </a:r>
            <a:r>
              <a:rPr lang="en-US" altLang="zh-CN" dirty="0" err="1"/>
              <a:t>hostid</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637693369"/>
              </p:ext>
            </p:extLst>
          </p:nvPr>
        </p:nvGraphicFramePr>
        <p:xfrm>
          <a:off x="457200" y="2362200"/>
          <a:ext cx="8229600" cy="23774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xmlns="" val="20000"/>
                    </a:ext>
                  </a:extLst>
                </a:gridCol>
                <a:gridCol w="6172200">
                  <a:extLst>
                    <a:ext uri="{9D8B030D-6E8A-4147-A177-3AD203B41FA5}">
                      <a16:colId xmlns:a16="http://schemas.microsoft.com/office/drawing/2014/main" xmlns="" val="20001"/>
                    </a:ext>
                  </a:extLst>
                </a:gridCol>
              </a:tblGrid>
              <a:tr h="1188720">
                <a:tc>
                  <a:txBody>
                    <a:bodyPr/>
                    <a:lstStyle/>
                    <a:p>
                      <a:r>
                        <a:rPr lang="en-US" altLang="zh-CN" sz="1800" dirty="0">
                          <a:latin typeface="Adobe 黑体 Std R" panose="020B0400000000000000" pitchFamily="34" charset="-122"/>
                          <a:ea typeface="Adobe 黑体 Std R" panose="020B0400000000000000" pitchFamily="34" charset="-122"/>
                        </a:rPr>
                        <a:t>Windows</a:t>
                      </a:r>
                      <a:endParaRPr lang="zh-CN" altLang="en-US" sz="1800" dirty="0">
                        <a:latin typeface="Adobe 黑体 Std R" panose="020B0400000000000000" pitchFamily="34" charset="-122"/>
                        <a:ea typeface="Adobe 黑体 Std R" panose="020B0400000000000000" pitchFamily="34" charset="-122"/>
                      </a:endParaRPr>
                    </a:p>
                  </a:txBody>
                  <a:tcPr/>
                </a:tc>
                <a:tc>
                  <a:txBody>
                    <a:bodyPr/>
                    <a:lstStyle/>
                    <a:p>
                      <a:r>
                        <a:rPr lang="en-US" altLang="zh-CN" sz="1800" dirty="0">
                          <a:latin typeface="Adobe 黑体 Std R" panose="020B0400000000000000" pitchFamily="34" charset="-122"/>
                          <a:ea typeface="Adobe 黑体 Std R" panose="020B0400000000000000" pitchFamily="34" charset="-122"/>
                        </a:rPr>
                        <a:t>Dos</a:t>
                      </a:r>
                      <a:r>
                        <a:rPr lang="zh-CN" altLang="en-US" sz="1800" dirty="0">
                          <a:latin typeface="Adobe 黑体 Std R" panose="020B0400000000000000" pitchFamily="34" charset="-122"/>
                          <a:ea typeface="Adobe 黑体 Std R" panose="020B0400000000000000" pitchFamily="34" charset="-122"/>
                        </a:rPr>
                        <a:t>窗口中使用命令：</a:t>
                      </a:r>
                      <a:endParaRPr lang="en-US" altLang="zh-CN" sz="1800" dirty="0">
                        <a:latin typeface="Adobe 黑体 Std R" panose="020B0400000000000000" pitchFamily="34" charset="-122"/>
                        <a:ea typeface="Adobe 黑体 Std R" panose="020B0400000000000000" pitchFamily="34" charset="-122"/>
                      </a:endParaRPr>
                    </a:p>
                    <a:p>
                      <a:r>
                        <a:rPr lang="en-US" altLang="zh-CN" sz="1800" dirty="0">
                          <a:latin typeface="Adobe 黑体 Std R" panose="020B0400000000000000" pitchFamily="34" charset="-122"/>
                          <a:ea typeface="Adobe 黑体 Std R" panose="020B0400000000000000" pitchFamily="34" charset="-122"/>
                        </a:rPr>
                        <a:t>ipconfig /all</a:t>
                      </a:r>
                    </a:p>
                    <a:p>
                      <a:r>
                        <a:rPr lang="en-US" altLang="zh-CN" sz="1800" dirty="0">
                          <a:latin typeface="Adobe 黑体 Std R" panose="020B0400000000000000" pitchFamily="34" charset="-122"/>
                          <a:ea typeface="Adobe 黑体 Std R" panose="020B0400000000000000" pitchFamily="34" charset="-122"/>
                        </a:rPr>
                        <a:t>Ipconfig</a:t>
                      </a:r>
                      <a:r>
                        <a:rPr lang="en-US" altLang="zh-CN" sz="1800" baseline="0" dirty="0">
                          <a:latin typeface="Adobe 黑体 Std R" panose="020B0400000000000000" pitchFamily="34" charset="-122"/>
                          <a:ea typeface="Adobe 黑体 Std R" panose="020B0400000000000000" pitchFamily="34" charset="-122"/>
                        </a:rPr>
                        <a:t> /all &gt; d:\hostid.txt </a:t>
                      </a:r>
                      <a:r>
                        <a:rPr lang="zh-CN" altLang="en-US" sz="1800" baseline="0" dirty="0">
                          <a:latin typeface="Adobe 黑体 Std R" panose="020B0400000000000000" pitchFamily="34" charset="-122"/>
                          <a:ea typeface="Adobe 黑体 Std R" panose="020B0400000000000000" pitchFamily="34" charset="-122"/>
                        </a:rPr>
                        <a:t>将信息保存到指定文件，例如</a:t>
                      </a:r>
                      <a:r>
                        <a:rPr lang="en-US" altLang="zh-CN" sz="1800" baseline="0" dirty="0">
                          <a:latin typeface="Adobe 黑体 Std R" panose="020B0400000000000000" pitchFamily="34" charset="-122"/>
                          <a:ea typeface="Adobe 黑体 Std R" panose="020B0400000000000000" pitchFamily="34" charset="-122"/>
                        </a:rPr>
                        <a:t>D</a:t>
                      </a:r>
                      <a:r>
                        <a:rPr lang="zh-CN" altLang="en-US" sz="1800" baseline="0" dirty="0">
                          <a:latin typeface="Adobe 黑体 Std R" panose="020B0400000000000000" pitchFamily="34" charset="-122"/>
                          <a:ea typeface="Adobe 黑体 Std R" panose="020B0400000000000000" pitchFamily="34" charset="-122"/>
                        </a:rPr>
                        <a:t>盘根目录中</a:t>
                      </a:r>
                      <a:r>
                        <a:rPr lang="en-US" altLang="zh-CN" sz="1800" baseline="0" dirty="0">
                          <a:latin typeface="Adobe 黑体 Std R" panose="020B0400000000000000" pitchFamily="34" charset="-122"/>
                          <a:ea typeface="Adobe 黑体 Std R" panose="020B0400000000000000" pitchFamily="34" charset="-122"/>
                        </a:rPr>
                        <a:t>hostid.txt</a:t>
                      </a:r>
                      <a:endParaRPr lang="zh-CN" altLang="en-US" sz="18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0"/>
                  </a:ext>
                </a:extLst>
              </a:tr>
              <a:tr h="1188720">
                <a:tc>
                  <a:txBody>
                    <a:bodyPr/>
                    <a:lstStyle/>
                    <a:p>
                      <a:r>
                        <a:rPr lang="en-US" altLang="zh-CN" sz="1800" dirty="0">
                          <a:latin typeface="Adobe 黑体 Std R" panose="020B0400000000000000" pitchFamily="34" charset="-122"/>
                          <a:ea typeface="Adobe 黑体 Std R" panose="020B0400000000000000" pitchFamily="34" charset="-122"/>
                        </a:rPr>
                        <a:t>Linux &amp; </a:t>
                      </a:r>
                      <a:r>
                        <a:rPr lang="en-US" altLang="zh-CN" sz="1800" dirty="0" err="1">
                          <a:latin typeface="Adobe 黑体 Std R" panose="020B0400000000000000" pitchFamily="34" charset="-122"/>
                          <a:ea typeface="Adobe 黑体 Std R" panose="020B0400000000000000" pitchFamily="34" charset="-122"/>
                        </a:rPr>
                        <a:t>MacOS</a:t>
                      </a:r>
                      <a:endParaRPr lang="zh-CN" altLang="en-US" sz="1800" dirty="0">
                        <a:latin typeface="Adobe 黑体 Std R" panose="020B0400000000000000" pitchFamily="34" charset="-122"/>
                        <a:ea typeface="Adobe 黑体 Std R" panose="020B0400000000000000" pitchFamily="34" charset="-122"/>
                      </a:endParaRPr>
                    </a:p>
                  </a:txBody>
                  <a:tcPr/>
                </a:tc>
                <a:tc>
                  <a:txBody>
                    <a:bodyPr/>
                    <a:lstStyle/>
                    <a:p>
                      <a:r>
                        <a:rPr lang="zh-CN" altLang="en-US" sz="1800" dirty="0">
                          <a:latin typeface="Adobe 黑体 Std R" panose="020B0400000000000000" pitchFamily="34" charset="-122"/>
                          <a:ea typeface="Adobe 黑体 Std R" panose="020B0400000000000000" pitchFamily="34" charset="-122"/>
                        </a:rPr>
                        <a:t>终端窗口中使用命令：</a:t>
                      </a:r>
                      <a:endParaRPr lang="en-US" altLang="zh-CN" sz="1800" dirty="0">
                        <a:latin typeface="Adobe 黑体 Std R" panose="020B0400000000000000" pitchFamily="34" charset="-122"/>
                        <a:ea typeface="Adobe 黑体 Std R" panose="020B0400000000000000" pitchFamily="34" charset="-122"/>
                      </a:endParaRPr>
                    </a:p>
                    <a:p>
                      <a:r>
                        <a:rPr lang="en-US" altLang="zh-CN" sz="1800" dirty="0" err="1">
                          <a:latin typeface="Adobe 黑体 Std R" panose="020B0400000000000000" pitchFamily="34" charset="-122"/>
                          <a:ea typeface="Adobe 黑体 Std R" panose="020B0400000000000000" pitchFamily="34" charset="-122"/>
                        </a:rPr>
                        <a:t>ifconfig</a:t>
                      </a:r>
                      <a:r>
                        <a:rPr lang="en-US" altLang="zh-CN" sz="1800" dirty="0">
                          <a:latin typeface="Adobe 黑体 Std R" panose="020B0400000000000000" pitchFamily="34" charset="-122"/>
                          <a:ea typeface="Adobe 黑体 Std R" panose="020B0400000000000000" pitchFamily="34" charset="-122"/>
                        </a:rPr>
                        <a:t> </a:t>
                      </a:r>
                    </a:p>
                    <a:p>
                      <a:r>
                        <a:rPr lang="en-US" altLang="zh-CN" sz="1800" dirty="0" err="1">
                          <a:latin typeface="Adobe 黑体 Std R" panose="020B0400000000000000" pitchFamily="34" charset="-122"/>
                          <a:ea typeface="Adobe 黑体 Std R" panose="020B0400000000000000" pitchFamily="34" charset="-122"/>
                        </a:rPr>
                        <a:t>ifconfig</a:t>
                      </a:r>
                      <a:r>
                        <a:rPr lang="en-US" altLang="zh-CN" sz="1800" dirty="0">
                          <a:latin typeface="Adobe 黑体 Std R" panose="020B0400000000000000" pitchFamily="34" charset="-122"/>
                          <a:ea typeface="Adobe 黑体 Std R" panose="020B0400000000000000" pitchFamily="34" charset="-122"/>
                        </a:rPr>
                        <a:t> &gt;~/hostid.txt</a:t>
                      </a:r>
                      <a:r>
                        <a:rPr lang="zh-CN" altLang="en-US" sz="1800" baseline="0" dirty="0">
                          <a:latin typeface="Adobe 黑体 Std R" panose="020B0400000000000000" pitchFamily="34" charset="-122"/>
                          <a:ea typeface="Adobe 黑体 Std R" panose="020B0400000000000000" pitchFamily="34" charset="-122"/>
                        </a:rPr>
                        <a:t> 将信息保存到指定文件，</a:t>
                      </a:r>
                      <a:r>
                        <a:rPr lang="zh-CN" altLang="en-US" sz="1800" dirty="0">
                          <a:latin typeface="Adobe 黑体 Std R" panose="020B0400000000000000" pitchFamily="34" charset="-122"/>
                          <a:ea typeface="Adobe 黑体 Std R" panose="020B0400000000000000" pitchFamily="34" charset="-122"/>
                        </a:rPr>
                        <a:t>例如当前用户的主目录中</a:t>
                      </a:r>
                      <a:r>
                        <a:rPr lang="en-US" altLang="zh-CN" sz="1800" dirty="0">
                          <a:latin typeface="Adobe 黑体 Std R" panose="020B0400000000000000" pitchFamily="34" charset="-122"/>
                          <a:ea typeface="Adobe 黑体 Std R" panose="020B0400000000000000" pitchFamily="34" charset="-122"/>
                        </a:rPr>
                        <a:t>hostid.txt</a:t>
                      </a:r>
                      <a:endParaRPr lang="zh-CN" altLang="en-US" sz="18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914837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检查安装是否成功</a:t>
            </a:r>
          </a:p>
        </p:txBody>
      </p:sp>
      <p:sp>
        <p:nvSpPr>
          <p:cNvPr id="3" name="内容占位符 2"/>
          <p:cNvSpPr>
            <a:spLocks noGrp="1"/>
          </p:cNvSpPr>
          <p:nvPr>
            <p:ph idx="1"/>
          </p:nvPr>
        </p:nvSpPr>
        <p:spPr/>
        <p:txBody>
          <a:bodyPr/>
          <a:lstStyle/>
          <a:p>
            <a:r>
              <a:rPr lang="zh-CN" altLang="en-US" sz="2000" dirty="0"/>
              <a:t>检查项目</a:t>
            </a:r>
            <a:endParaRPr lang="en-US" altLang="zh-CN" sz="2000" dirty="0"/>
          </a:p>
          <a:p>
            <a:pPr lvl="1"/>
            <a:r>
              <a:rPr lang="zh-CN" altLang="en-US" sz="1600" dirty="0"/>
              <a:t>确保所有节点可以访问到安装路径</a:t>
            </a:r>
            <a:endParaRPr lang="en-US" altLang="zh-CN" sz="1600" dirty="0"/>
          </a:p>
          <a:p>
            <a:pPr lvl="1"/>
            <a:r>
              <a:rPr lang="zh-CN" altLang="en-US" sz="1600" dirty="0"/>
              <a:t>检查许可证管理器是否正确启动，能否提供服务</a:t>
            </a:r>
            <a:endParaRPr lang="en-US" altLang="zh-CN" sz="1600" dirty="0"/>
          </a:p>
          <a:p>
            <a:pPr lvl="2"/>
            <a:r>
              <a:rPr lang="zh-CN" altLang="en-US" sz="1200" dirty="0"/>
              <a:t>注：可能需要设定端口和守护进程程序的防火墙例外等</a:t>
            </a:r>
            <a:endParaRPr lang="en-US" altLang="zh-CN" sz="1200" dirty="0"/>
          </a:p>
          <a:p>
            <a:pPr lvl="1"/>
            <a:r>
              <a:rPr lang="zh-CN" altLang="en-US" sz="1600" dirty="0"/>
              <a:t>任选节点，通过远程桌面启动软件，打开一个或多个案例库模型尝试进行计算</a:t>
            </a:r>
            <a:endParaRPr lang="en-US" altLang="zh-CN" sz="1600" dirty="0"/>
          </a:p>
        </p:txBody>
      </p:sp>
    </p:spTree>
    <p:extLst>
      <p:ext uri="{BB962C8B-B14F-4D97-AF65-F5344CB8AC3E}">
        <p14:creationId xmlns:p14="http://schemas.microsoft.com/office/powerpoint/2010/main" val="186509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57250"/>
          </a:xfrm>
        </p:spPr>
        <p:txBody>
          <a:bodyPr>
            <a:normAutofit/>
          </a:bodyPr>
          <a:lstStyle/>
          <a:p>
            <a:r>
              <a:rPr lang="zh-CN" altLang="en-US" sz="3600" dirty="0"/>
              <a:t>测试并行</a:t>
            </a:r>
            <a:endParaRPr lang="sv-SE" sz="3600" dirty="0"/>
          </a:p>
        </p:txBody>
      </p:sp>
      <p:sp>
        <p:nvSpPr>
          <p:cNvPr id="3" name="Content Placeholder 2"/>
          <p:cNvSpPr>
            <a:spLocks noGrp="1"/>
          </p:cNvSpPr>
          <p:nvPr>
            <p:ph idx="1"/>
          </p:nvPr>
        </p:nvSpPr>
        <p:spPr/>
        <p:txBody>
          <a:bodyPr>
            <a:normAutofit/>
          </a:bodyPr>
          <a:lstStyle/>
          <a:p>
            <a:r>
              <a:rPr lang="zh-CN" altLang="en-US" dirty="0"/>
              <a:t>以下是四种常见的集群并行作业方式</a:t>
            </a:r>
            <a:endParaRPr lang="en-US" altLang="zh-CN" dirty="0"/>
          </a:p>
          <a:p>
            <a:pPr lvl="1"/>
            <a:r>
              <a:rPr lang="zh-CN" altLang="en-US" dirty="0"/>
              <a:t>通过</a:t>
            </a:r>
            <a:r>
              <a:rPr lang="en-US" altLang="zh-CN" dirty="0"/>
              <a:t>Linux</a:t>
            </a:r>
            <a:r>
              <a:rPr lang="zh-CN" altLang="en-US" dirty="0"/>
              <a:t>命令行或调度脚本提交批处理任务</a:t>
            </a:r>
            <a:endParaRPr lang="en-US" altLang="zh-CN" dirty="0"/>
          </a:p>
          <a:p>
            <a:pPr lvl="1"/>
            <a:r>
              <a:rPr lang="zh-CN" altLang="en-US" dirty="0"/>
              <a:t>在</a:t>
            </a:r>
            <a:r>
              <a:rPr lang="en-US" altLang="zh-CN" dirty="0"/>
              <a:t>COMSOL Multiphysics</a:t>
            </a:r>
            <a:r>
              <a:rPr lang="zh-CN" altLang="en-US" dirty="0"/>
              <a:t>操作界面上提交作业</a:t>
            </a:r>
            <a:endParaRPr lang="en-US" altLang="zh-CN" dirty="0"/>
          </a:p>
          <a:p>
            <a:pPr lvl="1"/>
            <a:r>
              <a:rPr lang="zh-CN" altLang="en-US" dirty="0"/>
              <a:t>在头节点上启动并行模式的</a:t>
            </a:r>
            <a:r>
              <a:rPr lang="en-US" altLang="zh-CN" dirty="0"/>
              <a:t>COMSOL Multiphysics</a:t>
            </a:r>
            <a:r>
              <a:rPr lang="zh-CN" altLang="en-US" dirty="0"/>
              <a:t>操作界面，然后从节点连接上去提交作业</a:t>
            </a:r>
            <a:endParaRPr lang="en-US" altLang="zh-CN" dirty="0"/>
          </a:p>
          <a:p>
            <a:pPr lvl="1"/>
            <a:r>
              <a:rPr lang="zh-CN" altLang="en-US" dirty="0"/>
              <a:t>启动一个并行模式的</a:t>
            </a:r>
            <a:r>
              <a:rPr lang="en-US" altLang="zh-CN" dirty="0"/>
              <a:t>COMSOL Server</a:t>
            </a:r>
            <a:r>
              <a:rPr lang="zh-CN" altLang="en-US" dirty="0"/>
              <a:t>，然后通过节点客户端连接上去提交作业</a:t>
            </a:r>
            <a:endParaRPr lang="sv-SE" dirty="0"/>
          </a:p>
        </p:txBody>
      </p:sp>
    </p:spTree>
    <p:extLst>
      <p:ext uri="{BB962C8B-B14F-4D97-AF65-F5344CB8AC3E}">
        <p14:creationId xmlns:p14="http://schemas.microsoft.com/office/powerpoint/2010/main" val="3888348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857250"/>
          </a:xfrm>
        </p:spPr>
        <p:txBody>
          <a:bodyPr>
            <a:normAutofit/>
          </a:bodyPr>
          <a:lstStyle/>
          <a:p>
            <a:r>
              <a:rPr lang="zh-CN" altLang="en-US" sz="3600" dirty="0"/>
              <a:t>通过命令行提交作业</a:t>
            </a:r>
            <a:endParaRPr lang="en-US" sz="3600" dirty="0"/>
          </a:p>
        </p:txBody>
      </p:sp>
      <p:sp>
        <p:nvSpPr>
          <p:cNvPr id="3" name="Content Placeholder 2"/>
          <p:cNvSpPr>
            <a:spLocks noGrp="1"/>
          </p:cNvSpPr>
          <p:nvPr>
            <p:ph idx="1"/>
          </p:nvPr>
        </p:nvSpPr>
        <p:spPr/>
        <p:txBody>
          <a:bodyPr>
            <a:noAutofit/>
          </a:bodyPr>
          <a:lstStyle/>
          <a:p>
            <a:r>
              <a:rPr lang="zh-CN" altLang="en-US" dirty="0"/>
              <a:t>通过命令行提交批处理任务</a:t>
            </a:r>
            <a:endParaRPr lang="en-US" dirty="0"/>
          </a:p>
          <a:p>
            <a:pPr lvl="1" indent="-342892"/>
            <a:r>
              <a:rPr lang="zh-CN" altLang="en-US" sz="2000" dirty="0"/>
              <a:t>不需要操作界面</a:t>
            </a:r>
            <a:endParaRPr lang="en-US" sz="2000" dirty="0"/>
          </a:p>
          <a:p>
            <a:pPr lvl="1" indent="-342892"/>
            <a:r>
              <a:rPr lang="zh-CN" altLang="en-US" sz="2000" dirty="0"/>
              <a:t>直接通过命令控制，可以使用脚本</a:t>
            </a:r>
            <a:endParaRPr lang="en-US" sz="2000" dirty="0"/>
          </a:p>
          <a:p>
            <a:pPr lvl="1" indent="-342892"/>
            <a:r>
              <a:rPr lang="zh-CN" altLang="en-US" sz="2000" dirty="0"/>
              <a:t>需要完成设定并保存好的模型</a:t>
            </a:r>
            <a:r>
              <a:rPr lang="en-US" altLang="zh-CN" sz="2000" dirty="0"/>
              <a:t>mph</a:t>
            </a:r>
            <a:r>
              <a:rPr lang="zh-CN" altLang="en-US" sz="2000" dirty="0"/>
              <a:t>文件</a:t>
            </a:r>
            <a:endParaRPr lang="en-US" sz="2000" dirty="0"/>
          </a:p>
          <a:p>
            <a:pPr lvl="1" indent="-342892"/>
            <a:r>
              <a:rPr lang="zh-CN" altLang="en-US" sz="2000" dirty="0"/>
              <a:t>推荐与调度器（</a:t>
            </a:r>
            <a:r>
              <a:rPr lang="en-US" altLang="zh-CN" sz="2000" dirty="0"/>
              <a:t>PBS</a:t>
            </a:r>
            <a:r>
              <a:rPr lang="zh-CN" altLang="en-US" sz="2000" dirty="0"/>
              <a:t>或</a:t>
            </a:r>
            <a:r>
              <a:rPr lang="en-US" altLang="zh-CN" sz="2000" dirty="0"/>
              <a:t>LSF</a:t>
            </a:r>
            <a:r>
              <a:rPr lang="zh-CN" altLang="en-US" sz="2000" dirty="0"/>
              <a:t>）一起使用</a:t>
            </a:r>
            <a:endParaRPr lang="en-US" sz="2000" dirty="0"/>
          </a:p>
        </p:txBody>
      </p:sp>
      <p:grpSp>
        <p:nvGrpSpPr>
          <p:cNvPr id="6" name="Group 5"/>
          <p:cNvGrpSpPr/>
          <p:nvPr/>
        </p:nvGrpSpPr>
        <p:grpSpPr>
          <a:xfrm>
            <a:off x="2057400" y="4343401"/>
            <a:ext cx="5410200" cy="1117173"/>
            <a:chOff x="4724399" y="1502833"/>
            <a:chExt cx="4916773" cy="1489563"/>
          </a:xfrm>
        </p:grpSpPr>
        <p:sp>
          <p:nvSpPr>
            <p:cNvPr id="5" name="TextBox 4"/>
            <p:cNvSpPr txBox="1"/>
            <p:nvPr/>
          </p:nvSpPr>
          <p:spPr>
            <a:xfrm>
              <a:off x="4724399" y="2438399"/>
              <a:ext cx="4916773" cy="553997"/>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square" rtlCol="0">
              <a:spAutoFit/>
            </a:bodyPr>
            <a:lstStyle/>
            <a:p>
              <a:pPr fontAlgn="base">
                <a:spcBef>
                  <a:spcPct val="50000"/>
                </a:spcBef>
                <a:spcAft>
                  <a:spcPct val="0"/>
                </a:spcAft>
              </a:pPr>
              <a:r>
                <a:rPr lang="en-US" sz="1050" b="1" dirty="0">
                  <a:solidFill>
                    <a:srgbClr val="FFFFFF"/>
                  </a:solidFill>
                  <a:latin typeface="Lucida Console" pitchFamily="49" charset="0"/>
                  <a:cs typeface="Arial" charset="0"/>
                </a:rPr>
                <a:t>head:~&gt;</a:t>
              </a:r>
              <a:r>
                <a:rPr lang="en-US" sz="1050" dirty="0" err="1">
                  <a:solidFill>
                    <a:srgbClr val="FFFFFF"/>
                  </a:solidFill>
                  <a:latin typeface="Lucida Console" pitchFamily="49" charset="0"/>
                  <a:cs typeface="Arial" charset="0"/>
                </a:rPr>
                <a:t>comsol</a:t>
              </a:r>
              <a:r>
                <a:rPr lang="en-US" sz="1050" dirty="0">
                  <a:solidFill>
                    <a:srgbClr val="FFFFFF"/>
                  </a:solidFill>
                  <a:latin typeface="Lucida Console" pitchFamily="49" charset="0"/>
                  <a:cs typeface="Arial" charset="0"/>
                </a:rPr>
                <a:t> </a:t>
              </a:r>
              <a:r>
                <a:rPr lang="en-US" altLang="zh-CN" sz="1050" dirty="0">
                  <a:solidFill>
                    <a:srgbClr val="FFFFFF"/>
                  </a:solidFill>
                  <a:latin typeface="Lucida Console" pitchFamily="49" charset="0"/>
                  <a:cs typeface="Arial" charset="0"/>
                </a:rPr>
                <a:t>batch –</a:t>
              </a:r>
              <a:r>
                <a:rPr lang="en-US" altLang="zh-CN" sz="1050" dirty="0" err="1">
                  <a:solidFill>
                    <a:srgbClr val="FFFFFF"/>
                  </a:solidFill>
                  <a:latin typeface="Lucida Console" pitchFamily="49" charset="0"/>
                  <a:cs typeface="Arial" charset="0"/>
                </a:rPr>
                <a:t>clustersimple</a:t>
              </a:r>
              <a:r>
                <a:rPr lang="en-US" altLang="zh-CN" sz="1050" dirty="0">
                  <a:solidFill>
                    <a:srgbClr val="FFFFFF"/>
                  </a:solidFill>
                  <a:latin typeface="Lucida Console" pitchFamily="49" charset="0"/>
                  <a:cs typeface="Arial" charset="0"/>
                </a:rPr>
                <a:t> </a:t>
              </a:r>
              <a:r>
                <a:rPr lang="en-US" sz="1050" dirty="0">
                  <a:solidFill>
                    <a:srgbClr val="FFFFFF"/>
                  </a:solidFill>
                  <a:latin typeface="Lucida Console" pitchFamily="49" charset="0"/>
                  <a:cs typeface="Arial" charset="0"/>
                </a:rPr>
                <a:t>-</a:t>
              </a:r>
              <a:r>
                <a:rPr lang="en-US" sz="1050" dirty="0" err="1">
                  <a:solidFill>
                    <a:srgbClr val="FFFFFF"/>
                  </a:solidFill>
                  <a:latin typeface="Lucida Console" pitchFamily="49" charset="0"/>
                  <a:cs typeface="Arial" charset="0"/>
                </a:rPr>
                <a:t>nn</a:t>
              </a:r>
              <a:r>
                <a:rPr lang="en-US" sz="1050" dirty="0">
                  <a:solidFill>
                    <a:srgbClr val="FFFFFF"/>
                  </a:solidFill>
                  <a:latin typeface="Lucida Console" pitchFamily="49" charset="0"/>
                  <a:cs typeface="Arial" charset="0"/>
                </a:rPr>
                <a:t> 8 -</a:t>
              </a:r>
              <a:r>
                <a:rPr lang="en-US" sz="1050" dirty="0" err="1">
                  <a:solidFill>
                    <a:srgbClr val="FFFFFF"/>
                  </a:solidFill>
                  <a:latin typeface="Lucida Console" pitchFamily="49" charset="0"/>
                  <a:cs typeface="Arial" charset="0"/>
                </a:rPr>
                <a:t>inputfile</a:t>
              </a:r>
              <a:r>
                <a:rPr lang="en-US" sz="1050" dirty="0">
                  <a:solidFill>
                    <a:srgbClr val="FFFFFF"/>
                  </a:solidFill>
                  <a:latin typeface="Lucida Console" pitchFamily="49" charset="0"/>
                  <a:cs typeface="Arial" charset="0"/>
                </a:rPr>
                <a:t> </a:t>
              </a:r>
              <a:r>
                <a:rPr lang="en-US" sz="1050" dirty="0" err="1">
                  <a:solidFill>
                    <a:srgbClr val="FFFFFF"/>
                  </a:solidFill>
                  <a:latin typeface="Lucida Console" pitchFamily="49" charset="0"/>
                  <a:cs typeface="Arial" charset="0"/>
                </a:rPr>
                <a:t>in.mph</a:t>
              </a:r>
              <a:r>
                <a:rPr lang="en-US" sz="1050" dirty="0">
                  <a:solidFill>
                    <a:srgbClr val="FFFFFF"/>
                  </a:solidFill>
                  <a:latin typeface="Lucida Console" pitchFamily="49" charset="0"/>
                  <a:cs typeface="Arial" charset="0"/>
                </a:rPr>
                <a:t> –</a:t>
              </a:r>
              <a:r>
                <a:rPr lang="en-US" sz="1050" dirty="0" err="1">
                  <a:solidFill>
                    <a:srgbClr val="FFFFFF"/>
                  </a:solidFill>
                  <a:latin typeface="Lucida Console" pitchFamily="49" charset="0"/>
                  <a:cs typeface="Arial" charset="0"/>
                </a:rPr>
                <a:t>outputfile</a:t>
              </a:r>
              <a:r>
                <a:rPr lang="en-US" sz="1050" dirty="0">
                  <a:solidFill>
                    <a:srgbClr val="FFFFFF"/>
                  </a:solidFill>
                  <a:latin typeface="Lucida Console" pitchFamily="49" charset="0"/>
                  <a:cs typeface="Arial" charset="0"/>
                </a:rPr>
                <a:t> </a:t>
              </a:r>
              <a:r>
                <a:rPr lang="en-US" sz="1050" dirty="0" err="1">
                  <a:solidFill>
                    <a:srgbClr val="FFFFFF"/>
                  </a:solidFill>
                  <a:latin typeface="Lucida Console" pitchFamily="49" charset="0"/>
                  <a:cs typeface="Arial" charset="0"/>
                </a:rPr>
                <a:t>out.mph</a:t>
              </a:r>
              <a:r>
                <a:rPr lang="en-US" sz="1050" dirty="0">
                  <a:solidFill>
                    <a:srgbClr val="FFFFFF"/>
                  </a:solidFill>
                  <a:latin typeface="Lucida Console" pitchFamily="49" charset="0"/>
                  <a:cs typeface="Arial" charset="0"/>
                </a:rPr>
                <a:t> –</a:t>
              </a:r>
              <a:r>
                <a:rPr lang="en-US" sz="1050" dirty="0" err="1">
                  <a:solidFill>
                    <a:srgbClr val="FFFFFF"/>
                  </a:solidFill>
                  <a:latin typeface="Lucida Console" pitchFamily="49" charset="0"/>
                  <a:cs typeface="Arial" charset="0"/>
                </a:rPr>
                <a:t>batchlog</a:t>
              </a:r>
              <a:r>
                <a:rPr lang="en-US" sz="1050" dirty="0">
                  <a:solidFill>
                    <a:srgbClr val="FFFFFF"/>
                  </a:solidFill>
                  <a:latin typeface="Lucida Console" pitchFamily="49" charset="0"/>
                  <a:cs typeface="Arial" charset="0"/>
                </a:rPr>
                <a:t> solving.log</a:t>
              </a:r>
            </a:p>
          </p:txBody>
        </p:sp>
        <p:sp>
          <p:nvSpPr>
            <p:cNvPr id="13" name="Oval Callout 12"/>
            <p:cNvSpPr/>
            <p:nvPr/>
          </p:nvSpPr>
          <p:spPr>
            <a:xfrm>
              <a:off x="7086600" y="1502833"/>
              <a:ext cx="1971045" cy="554567"/>
            </a:xfrm>
            <a:prstGeom prst="wedgeEllipseCallout">
              <a:avLst>
                <a:gd name="adj1" fmla="val -16108"/>
                <a:gd name="adj2" fmla="val 113730"/>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r>
                <a:rPr lang="en-US" sz="1100" b="1" dirty="0" err="1">
                  <a:solidFill>
                    <a:srgbClr val="000000"/>
                  </a:solidFill>
                  <a:latin typeface="Lucida Console" pitchFamily="49" charset="0"/>
                </a:rPr>
                <a:t>comsol</a:t>
              </a:r>
              <a:r>
                <a:rPr lang="en-US" sz="1100" b="1" dirty="0">
                  <a:solidFill>
                    <a:srgbClr val="000000"/>
                  </a:solidFill>
                  <a:latin typeface="Lucida Console" pitchFamily="49" charset="0"/>
                </a:rPr>
                <a:t> -h</a:t>
              </a:r>
              <a:r>
                <a:rPr lang="en-US" sz="1100" b="1" dirty="0">
                  <a:solidFill>
                    <a:srgbClr val="000000"/>
                  </a:solidFill>
                </a:rPr>
                <a:t> </a:t>
              </a:r>
              <a:r>
                <a:rPr lang="zh-CN" altLang="en-US" sz="1100" dirty="0">
                  <a:solidFill>
                    <a:srgbClr val="000000"/>
                  </a:solidFill>
                </a:rPr>
                <a:t>查看详情</a:t>
              </a:r>
              <a:endParaRPr lang="en-US" sz="1100" dirty="0">
                <a:solidFill>
                  <a:srgbClr val="000000"/>
                </a:solidFill>
              </a:endParaRPr>
            </a:p>
          </p:txBody>
        </p:sp>
      </p:grpSp>
    </p:spTree>
    <p:extLst>
      <p:ext uri="{BB962C8B-B14F-4D97-AF65-F5344CB8AC3E}">
        <p14:creationId xmlns:p14="http://schemas.microsoft.com/office/powerpoint/2010/main" val="2084140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userspace\Documents\2014\models\17145\Screenshots-COMSOL5.0-Linux\clustercompu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270193"/>
            <a:ext cx="3044010" cy="186762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30" name="Straight Connector 29"/>
          <p:cNvCxnSpPr/>
          <p:nvPr/>
        </p:nvCxnSpPr>
        <p:spPr>
          <a:xfrm flipH="1">
            <a:off x="1711071" y="4134025"/>
            <a:ext cx="2777483" cy="361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1711070" y="3666751"/>
            <a:ext cx="2793279" cy="2961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071" y="3666751"/>
            <a:ext cx="1506040" cy="828675"/>
          </a:xfrm>
          <a:prstGeom prst="rect">
            <a:avLst/>
          </a:prstGeom>
          <a:noFill/>
          <a:ln w="9525">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a:xfrm>
            <a:off x="457200" y="1219200"/>
            <a:ext cx="8229600" cy="857250"/>
          </a:xfrm>
        </p:spPr>
        <p:txBody>
          <a:bodyPr>
            <a:normAutofit/>
          </a:bodyPr>
          <a:lstStyle/>
          <a:p>
            <a:r>
              <a:rPr lang="zh-CN" altLang="en-US" dirty="0"/>
              <a:t>通过操作界面提交作业</a:t>
            </a:r>
            <a:endParaRPr lang="en-US" dirty="0"/>
          </a:p>
        </p:txBody>
      </p:sp>
      <p:sp>
        <p:nvSpPr>
          <p:cNvPr id="3" name="Content Placeholder 2"/>
          <p:cNvSpPr>
            <a:spLocks noGrp="1"/>
          </p:cNvSpPr>
          <p:nvPr>
            <p:ph idx="1"/>
          </p:nvPr>
        </p:nvSpPr>
        <p:spPr>
          <a:xfrm>
            <a:off x="609600" y="2031595"/>
            <a:ext cx="8077200" cy="3108722"/>
          </a:xfrm>
        </p:spPr>
        <p:txBody>
          <a:bodyPr>
            <a:normAutofit/>
          </a:bodyPr>
          <a:lstStyle/>
          <a:p>
            <a:r>
              <a:rPr lang="zh-CN" altLang="en-US" sz="1600" dirty="0"/>
              <a:t>通过</a:t>
            </a:r>
            <a:r>
              <a:rPr lang="en-US" altLang="zh-CN" sz="1600" dirty="0"/>
              <a:t>COMSOL Multiphysics</a:t>
            </a:r>
            <a:r>
              <a:rPr lang="zh-CN" altLang="en-US" sz="1600" dirty="0"/>
              <a:t>操作界面提交作业</a:t>
            </a:r>
            <a:endParaRPr lang="en-US" sz="1600" dirty="0"/>
          </a:p>
          <a:p>
            <a:pPr lvl="1"/>
            <a:r>
              <a:rPr lang="zh-CN" altLang="en-US" sz="1200" dirty="0"/>
              <a:t>从图形化操作界面中提交作业</a:t>
            </a:r>
            <a:endParaRPr lang="en-US" sz="1200" dirty="0"/>
          </a:p>
          <a:p>
            <a:pPr lvl="1"/>
            <a:r>
              <a:rPr lang="zh-CN" altLang="en-US" sz="1200" dirty="0"/>
              <a:t>不需要命令行</a:t>
            </a:r>
            <a:endParaRPr lang="en-US" sz="1200" dirty="0"/>
          </a:p>
          <a:p>
            <a:pPr lvl="1"/>
            <a:r>
              <a:rPr lang="zh-CN" altLang="en-US" sz="1200" dirty="0"/>
              <a:t>可以提交批处理任务，允许当集群中在后台进行运算时，继续在操作界面中进行工作；需要一个许可证</a:t>
            </a:r>
            <a:r>
              <a:rPr lang="en-US" sz="1200" dirty="0"/>
              <a:t> </a:t>
            </a:r>
          </a:p>
          <a:p>
            <a:pPr lvl="1"/>
            <a:r>
              <a:rPr lang="zh-CN" altLang="en-US" sz="1200" dirty="0"/>
              <a:t>可以与调度器（</a:t>
            </a:r>
            <a:r>
              <a:rPr lang="en-US" altLang="zh-CN" sz="1200" dirty="0"/>
              <a:t>LSF</a:t>
            </a:r>
            <a:r>
              <a:rPr lang="zh-CN" altLang="en-US" sz="1200" dirty="0"/>
              <a:t>、</a:t>
            </a:r>
            <a:r>
              <a:rPr lang="en-US" altLang="zh-CN" sz="1200" dirty="0"/>
              <a:t>PBS</a:t>
            </a:r>
            <a:r>
              <a:rPr lang="zh-CN" altLang="en-US" sz="1200" dirty="0"/>
              <a:t>、</a:t>
            </a:r>
            <a:r>
              <a:rPr lang="en-US" altLang="zh-CN" sz="1200" dirty="0"/>
              <a:t>OGS/GE (SGE)</a:t>
            </a:r>
            <a:r>
              <a:rPr lang="zh-CN" altLang="en-US" sz="1200" dirty="0"/>
              <a:t>）一起使用</a:t>
            </a:r>
            <a:endParaRPr lang="en-US" sz="1200" dirty="0"/>
          </a:p>
        </p:txBody>
      </p:sp>
      <p:sp>
        <p:nvSpPr>
          <p:cNvPr id="5" name="TextBox 4"/>
          <p:cNvSpPr txBox="1"/>
          <p:nvPr/>
        </p:nvSpPr>
        <p:spPr>
          <a:xfrm>
            <a:off x="2701672" y="4858729"/>
            <a:ext cx="1247457" cy="253916"/>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none" rtlCol="0">
            <a:spAutoFit/>
          </a:bodyPr>
          <a:lstStyle/>
          <a:p>
            <a:pPr fontAlgn="base">
              <a:spcBef>
                <a:spcPct val="50000"/>
              </a:spcBef>
              <a:spcAft>
                <a:spcPct val="0"/>
              </a:spcAft>
            </a:pPr>
            <a:r>
              <a:rPr lang="en-US" sz="1050" b="1" dirty="0">
                <a:solidFill>
                  <a:srgbClr val="FFFFFF"/>
                </a:solidFill>
                <a:latin typeface="Lucida Console" pitchFamily="49" charset="0"/>
                <a:cs typeface="Arial" charset="0"/>
              </a:rPr>
              <a:t>head:~&gt;</a:t>
            </a:r>
            <a:r>
              <a:rPr lang="en-US" sz="1050" dirty="0" err="1">
                <a:solidFill>
                  <a:srgbClr val="FFFFFF"/>
                </a:solidFill>
                <a:latin typeface="Lucida Console" pitchFamily="49" charset="0"/>
                <a:cs typeface="Arial" charset="0"/>
              </a:rPr>
              <a:t>comsol</a:t>
            </a:r>
            <a:endParaRPr lang="en-US" sz="1050" dirty="0">
              <a:solidFill>
                <a:srgbClr val="FFFFFF"/>
              </a:solidFill>
              <a:latin typeface="Lucida Console" pitchFamily="49" charset="0"/>
              <a:cs typeface="Arial" charset="0"/>
            </a:endParaRPr>
          </a:p>
        </p:txBody>
      </p:sp>
      <p:sp>
        <p:nvSpPr>
          <p:cNvPr id="7" name="Rectangle 6"/>
          <p:cNvSpPr/>
          <p:nvPr/>
        </p:nvSpPr>
        <p:spPr>
          <a:xfrm flipH="1">
            <a:off x="4434161" y="3962572"/>
            <a:ext cx="401109" cy="171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50000"/>
              </a:spcBef>
              <a:spcAft>
                <a:spcPct val="0"/>
              </a:spcAft>
            </a:pPr>
            <a:endParaRPr lang="en-US" dirty="0">
              <a:solidFill>
                <a:srgbClr val="FFFFFF"/>
              </a:solidFill>
            </a:endParaRPr>
          </a:p>
        </p:txBody>
      </p:sp>
      <p:sp>
        <p:nvSpPr>
          <p:cNvPr id="21" name="TextBox 20"/>
          <p:cNvSpPr txBox="1"/>
          <p:nvPr/>
        </p:nvSpPr>
        <p:spPr>
          <a:xfrm>
            <a:off x="4021868" y="4796760"/>
            <a:ext cx="412293" cy="369332"/>
          </a:xfrm>
          <a:prstGeom prst="rect">
            <a:avLst/>
          </a:prstGeom>
          <a:noFill/>
        </p:spPr>
        <p:txBody>
          <a:bodyPr wrap="none" rtlCol="0">
            <a:spAutoFit/>
          </a:bodyPr>
          <a:lstStyle/>
          <a:p>
            <a:pPr algn="ctr" fontAlgn="base">
              <a:spcBef>
                <a:spcPct val="50000"/>
              </a:spcBef>
              <a:spcAft>
                <a:spcPct val="0"/>
              </a:spcAft>
            </a:pPr>
            <a:r>
              <a:rPr lang="en-US" dirty="0">
                <a:solidFill>
                  <a:srgbClr val="000000"/>
                </a:solidFill>
                <a:latin typeface="Symbol" pitchFamily="18" charset="2"/>
                <a:cs typeface="Arial" charset="0"/>
              </a:rPr>
              <a:t>Þ</a:t>
            </a:r>
          </a:p>
        </p:txBody>
      </p:sp>
      <p:cxnSp>
        <p:nvCxnSpPr>
          <p:cNvPr id="28" name="Straight Connector 27"/>
          <p:cNvCxnSpPr/>
          <p:nvPr/>
        </p:nvCxnSpPr>
        <p:spPr>
          <a:xfrm flipH="1" flipV="1">
            <a:off x="3217111" y="3666752"/>
            <a:ext cx="1618158" cy="295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3217110" y="4134025"/>
            <a:ext cx="1618160" cy="361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504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857250"/>
          </a:xfrm>
        </p:spPr>
        <p:txBody>
          <a:bodyPr>
            <a:normAutofit/>
          </a:bodyPr>
          <a:lstStyle/>
          <a:p>
            <a:r>
              <a:rPr lang="zh-CN" altLang="en-US" dirty="0"/>
              <a:t>启动并行模式的操作界面</a:t>
            </a:r>
            <a:endParaRPr lang="sv-SE" dirty="0"/>
          </a:p>
        </p:txBody>
      </p:sp>
      <p:sp>
        <p:nvSpPr>
          <p:cNvPr id="3" name="Content Placeholder 2"/>
          <p:cNvSpPr>
            <a:spLocks noGrp="1"/>
          </p:cNvSpPr>
          <p:nvPr>
            <p:ph idx="1"/>
          </p:nvPr>
        </p:nvSpPr>
        <p:spPr>
          <a:xfrm>
            <a:off x="457200" y="1981200"/>
            <a:ext cx="8229600" cy="3124200"/>
          </a:xfrm>
        </p:spPr>
        <p:txBody>
          <a:bodyPr>
            <a:normAutofit/>
          </a:bodyPr>
          <a:lstStyle/>
          <a:p>
            <a:r>
              <a:rPr lang="zh-CN" altLang="en-US" sz="2200" dirty="0"/>
              <a:t>启动并行模式操作界面后提交作业</a:t>
            </a:r>
            <a:endParaRPr lang="en-US" sz="2200" dirty="0"/>
          </a:p>
          <a:p>
            <a:pPr lvl="1"/>
            <a:r>
              <a:rPr lang="zh-CN" altLang="en-US" sz="1800" dirty="0"/>
              <a:t>允许在操作界面中交互式建模和并行作业</a:t>
            </a:r>
            <a:endParaRPr lang="en-US" altLang="zh-CN" sz="1800" dirty="0"/>
          </a:p>
          <a:p>
            <a:pPr lvl="1"/>
            <a:r>
              <a:rPr lang="zh-CN" altLang="en-US" sz="1800" dirty="0"/>
              <a:t>当进行计算时操作界面被锁定</a:t>
            </a:r>
            <a:endParaRPr lang="sv-SE" altLang="zh-CN" sz="2000" dirty="0"/>
          </a:p>
          <a:p>
            <a:pPr lvl="1"/>
            <a:r>
              <a:rPr lang="zh-CN" altLang="en-US" sz="2000" dirty="0"/>
              <a:t>不需要命令行</a:t>
            </a:r>
            <a:endParaRPr lang="en-US" sz="1800" dirty="0"/>
          </a:p>
        </p:txBody>
      </p:sp>
      <p:sp>
        <p:nvSpPr>
          <p:cNvPr id="5" name="TextBox 4"/>
          <p:cNvSpPr txBox="1"/>
          <p:nvPr/>
        </p:nvSpPr>
        <p:spPr>
          <a:xfrm>
            <a:off x="1545905" y="4292126"/>
            <a:ext cx="1737976" cy="253916"/>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none" rtlCol="0">
            <a:spAutoFit/>
          </a:bodyPr>
          <a:lstStyle/>
          <a:p>
            <a:pPr fontAlgn="base">
              <a:spcBef>
                <a:spcPct val="50000"/>
              </a:spcBef>
              <a:spcAft>
                <a:spcPct val="0"/>
              </a:spcAft>
            </a:pPr>
            <a:r>
              <a:rPr lang="en-US" sz="1050" b="1" dirty="0">
                <a:solidFill>
                  <a:srgbClr val="FFFFFF"/>
                </a:solidFill>
                <a:latin typeface="Lucida Console" pitchFamily="49" charset="0"/>
                <a:cs typeface="Arial" charset="0"/>
              </a:rPr>
              <a:t>head:~&gt;</a:t>
            </a:r>
            <a:r>
              <a:rPr lang="en-US" sz="1050" dirty="0" err="1">
                <a:solidFill>
                  <a:srgbClr val="FFFFFF"/>
                </a:solidFill>
                <a:latin typeface="Lucida Console" pitchFamily="49" charset="0"/>
                <a:cs typeface="Arial" charset="0"/>
              </a:rPr>
              <a:t>comsol</a:t>
            </a:r>
            <a:r>
              <a:rPr lang="en-US" sz="1050" dirty="0">
                <a:solidFill>
                  <a:srgbClr val="FFFFFF"/>
                </a:solidFill>
                <a:latin typeface="Lucida Console" pitchFamily="49" charset="0"/>
                <a:cs typeface="Arial" charset="0"/>
              </a:rPr>
              <a:t> -</a:t>
            </a:r>
            <a:r>
              <a:rPr lang="en-US" sz="1050" dirty="0" err="1">
                <a:solidFill>
                  <a:srgbClr val="FFFFFF"/>
                </a:solidFill>
                <a:latin typeface="Lucida Console" pitchFamily="49" charset="0"/>
                <a:cs typeface="Arial" charset="0"/>
              </a:rPr>
              <a:t>nn</a:t>
            </a:r>
            <a:r>
              <a:rPr lang="en-US" sz="1050" dirty="0">
                <a:solidFill>
                  <a:srgbClr val="FFFFFF"/>
                </a:solidFill>
                <a:latin typeface="Lucida Console" pitchFamily="49" charset="0"/>
                <a:cs typeface="Arial" charset="0"/>
              </a:rPr>
              <a:t> 8</a:t>
            </a:r>
          </a:p>
        </p:txBody>
      </p:sp>
      <p:sp>
        <p:nvSpPr>
          <p:cNvPr id="8" name="TextBox 7"/>
          <p:cNvSpPr txBox="1"/>
          <p:nvPr/>
        </p:nvSpPr>
        <p:spPr>
          <a:xfrm>
            <a:off x="3428999" y="4234418"/>
            <a:ext cx="412293" cy="369332"/>
          </a:xfrm>
          <a:prstGeom prst="rect">
            <a:avLst/>
          </a:prstGeom>
          <a:noFill/>
        </p:spPr>
        <p:txBody>
          <a:bodyPr wrap="none" rtlCol="0">
            <a:spAutoFit/>
          </a:bodyPr>
          <a:lstStyle/>
          <a:p>
            <a:pPr algn="ctr" fontAlgn="base">
              <a:spcBef>
                <a:spcPct val="50000"/>
              </a:spcBef>
              <a:spcAft>
                <a:spcPct val="0"/>
              </a:spcAft>
            </a:pPr>
            <a:r>
              <a:rPr lang="en-US" dirty="0">
                <a:solidFill>
                  <a:srgbClr val="000000"/>
                </a:solidFill>
                <a:latin typeface="Symbol" pitchFamily="18" charset="2"/>
                <a:cs typeface="Arial" charset="0"/>
              </a:rPr>
              <a:t>Þ</a:t>
            </a:r>
          </a:p>
        </p:txBody>
      </p:sp>
      <p:pic>
        <p:nvPicPr>
          <p:cNvPr id="2050" name="Picture 2" descr="U:\userspace\Documents\2014\models\17145\Screenshots-COMSOL5.0-Linux\coms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1" y="3219908"/>
            <a:ext cx="3073130" cy="18854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944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149" y="1219200"/>
            <a:ext cx="8229600" cy="857250"/>
          </a:xfrm>
        </p:spPr>
        <p:txBody>
          <a:bodyPr>
            <a:normAutofit/>
          </a:bodyPr>
          <a:lstStyle/>
          <a:p>
            <a:r>
              <a:rPr lang="zh-CN" altLang="en-US" dirty="0"/>
              <a:t>启动并行模式</a:t>
            </a:r>
            <a:r>
              <a:rPr lang="en-US" altLang="zh-CN" dirty="0"/>
              <a:t>COMSOL Server</a:t>
            </a:r>
            <a:endParaRPr lang="en-US" dirty="0"/>
          </a:p>
        </p:txBody>
      </p:sp>
      <p:sp>
        <p:nvSpPr>
          <p:cNvPr id="3" name="Content Placeholder 2"/>
          <p:cNvSpPr>
            <a:spLocks noGrp="1"/>
          </p:cNvSpPr>
          <p:nvPr>
            <p:ph idx="1"/>
          </p:nvPr>
        </p:nvSpPr>
        <p:spPr>
          <a:xfrm>
            <a:off x="609600" y="2031595"/>
            <a:ext cx="8077200" cy="3108722"/>
          </a:xfrm>
        </p:spPr>
        <p:txBody>
          <a:bodyPr>
            <a:normAutofit/>
          </a:bodyPr>
          <a:lstStyle/>
          <a:p>
            <a:r>
              <a:rPr lang="zh-CN" altLang="en-US" sz="1600" dirty="0"/>
              <a:t>通过</a:t>
            </a:r>
            <a:r>
              <a:rPr lang="en-US" altLang="zh-CN" sz="1600" dirty="0"/>
              <a:t>Server-Client</a:t>
            </a:r>
            <a:r>
              <a:rPr lang="zh-CN" altLang="en-US" sz="1600" dirty="0"/>
              <a:t>方式运行</a:t>
            </a:r>
            <a:endParaRPr lang="en-US" altLang="zh-CN" sz="1600" dirty="0"/>
          </a:p>
          <a:p>
            <a:pPr lvl="1"/>
            <a:r>
              <a:rPr lang="zh-CN" altLang="en-US" sz="1200" dirty="0"/>
              <a:t>与上一种方法类似，但这种模式中</a:t>
            </a:r>
            <a:r>
              <a:rPr lang="en-US" altLang="zh-CN" sz="1200" dirty="0"/>
              <a:t>COMSOL Multiphysics</a:t>
            </a:r>
            <a:r>
              <a:rPr lang="zh-CN" altLang="en-US" sz="1200" dirty="0"/>
              <a:t>操作界面与并行提交不在同一台机器</a:t>
            </a:r>
            <a:endParaRPr lang="en-US" sz="1100" dirty="0"/>
          </a:p>
        </p:txBody>
      </p:sp>
      <p:sp>
        <p:nvSpPr>
          <p:cNvPr id="5" name="TextBox 4"/>
          <p:cNvSpPr txBox="1"/>
          <p:nvPr/>
        </p:nvSpPr>
        <p:spPr>
          <a:xfrm>
            <a:off x="5952586" y="4147083"/>
            <a:ext cx="2416046" cy="246221"/>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none" rtlCol="0">
            <a:spAutoFit/>
          </a:bodyPr>
          <a:lstStyle/>
          <a:p>
            <a:pPr fontAlgn="base">
              <a:spcBef>
                <a:spcPct val="50000"/>
              </a:spcBef>
              <a:spcAft>
                <a:spcPct val="0"/>
              </a:spcAft>
            </a:pPr>
            <a:r>
              <a:rPr lang="en-US" sz="1000" b="1" dirty="0">
                <a:solidFill>
                  <a:srgbClr val="FFFFFF"/>
                </a:solidFill>
                <a:latin typeface="Lucida Console" pitchFamily="49" charset="0"/>
                <a:cs typeface="Arial" charset="0"/>
              </a:rPr>
              <a:t>head:~&gt;</a:t>
            </a:r>
            <a:r>
              <a:rPr lang="en-US" sz="1000" dirty="0" err="1">
                <a:solidFill>
                  <a:srgbClr val="FFFFFF"/>
                </a:solidFill>
                <a:latin typeface="Lucida Console" pitchFamily="49" charset="0"/>
                <a:cs typeface="Arial" charset="0"/>
              </a:rPr>
              <a:t>comsol</a:t>
            </a:r>
            <a:r>
              <a:rPr lang="en-US" sz="1000" dirty="0">
                <a:solidFill>
                  <a:srgbClr val="FFFFFF"/>
                </a:solidFill>
                <a:latin typeface="Lucida Console" pitchFamily="49" charset="0"/>
                <a:cs typeface="Arial" charset="0"/>
              </a:rPr>
              <a:t> -</a:t>
            </a:r>
            <a:r>
              <a:rPr lang="en-US" sz="1000" dirty="0" err="1">
                <a:solidFill>
                  <a:srgbClr val="FFFFFF"/>
                </a:solidFill>
                <a:latin typeface="Lucida Console" pitchFamily="49" charset="0"/>
                <a:cs typeface="Arial" charset="0"/>
              </a:rPr>
              <a:t>nn</a:t>
            </a:r>
            <a:r>
              <a:rPr lang="en-US" sz="1000" dirty="0">
                <a:solidFill>
                  <a:srgbClr val="FFFFFF"/>
                </a:solidFill>
                <a:latin typeface="Lucida Console" pitchFamily="49" charset="0"/>
                <a:cs typeface="Arial" charset="0"/>
              </a:rPr>
              <a:t> 8</a:t>
            </a:r>
            <a:r>
              <a:rPr lang="es-ES" sz="1000" dirty="0">
                <a:solidFill>
                  <a:srgbClr val="FFFFFF"/>
                </a:solidFill>
                <a:latin typeface="Lucida Console" pitchFamily="49" charset="0"/>
                <a:cs typeface="Arial" charset="0"/>
              </a:rPr>
              <a:t> mphserver</a:t>
            </a:r>
            <a:endParaRPr lang="en-US" sz="1000" dirty="0">
              <a:solidFill>
                <a:srgbClr val="FFFFFF"/>
              </a:solidFill>
              <a:latin typeface="Lucida Console" pitchFamily="49" charset="0"/>
              <a:cs typeface="Arial" charset="0"/>
            </a:endParaRPr>
          </a:p>
        </p:txBody>
      </p:sp>
      <p:sp>
        <p:nvSpPr>
          <p:cNvPr id="12" name="TextBox 11"/>
          <p:cNvSpPr txBox="1"/>
          <p:nvPr/>
        </p:nvSpPr>
        <p:spPr>
          <a:xfrm>
            <a:off x="4267200" y="4024284"/>
            <a:ext cx="1109278" cy="307777"/>
          </a:xfrm>
          <a:prstGeom prst="rect">
            <a:avLst/>
          </a:prstGeom>
          <a:noFill/>
        </p:spPr>
        <p:txBody>
          <a:bodyPr wrap="none" rtlCol="0">
            <a:spAutoFit/>
          </a:bodyPr>
          <a:lstStyle/>
          <a:p>
            <a:pPr algn="ctr" fontAlgn="base">
              <a:spcBef>
                <a:spcPct val="50000"/>
              </a:spcBef>
              <a:spcAft>
                <a:spcPct val="0"/>
              </a:spcAft>
            </a:pPr>
            <a:r>
              <a:rPr lang="en-US" sz="1400" dirty="0">
                <a:solidFill>
                  <a:srgbClr val="000000"/>
                </a:solidFill>
                <a:cs typeface="Arial" charset="0"/>
              </a:rPr>
              <a:t>client/server</a:t>
            </a:r>
          </a:p>
        </p:txBody>
      </p:sp>
      <p:cxnSp>
        <p:nvCxnSpPr>
          <p:cNvPr id="16" name="Straight Connector 15"/>
          <p:cNvCxnSpPr/>
          <p:nvPr/>
        </p:nvCxnSpPr>
        <p:spPr>
          <a:xfrm flipH="1" flipV="1">
            <a:off x="1945621" y="3575122"/>
            <a:ext cx="821871" cy="260747"/>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802621" y="3575120"/>
            <a:ext cx="2940651" cy="1403747"/>
            <a:chOff x="5562600" y="4300537"/>
            <a:chExt cx="2940651" cy="1871663"/>
          </a:xfrm>
        </p:grpSpPr>
        <p:pic>
          <p:nvPicPr>
            <p:cNvPr id="2051" name="Picture 3" descr="C:\Users\niklas\AppData\Local\Microsoft\Windows\Temporary Internet Files\Content.IE5\9GX4NV1C\MP900423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4495800"/>
              <a:ext cx="1676400" cy="1676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flipV="1">
              <a:off x="7527471" y="4300537"/>
              <a:ext cx="975780" cy="34766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 name="Straight Arrow Connector 6"/>
          <p:cNvCxnSpPr>
            <a:stCxn id="5" idx="1"/>
          </p:cNvCxnSpPr>
          <p:nvPr/>
        </p:nvCxnSpPr>
        <p:spPr>
          <a:xfrm flipH="1">
            <a:off x="3474923" y="4270194"/>
            <a:ext cx="2477663" cy="858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743201"/>
            <a:ext cx="1838271" cy="83191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858441"/>
            <a:ext cx="1554442" cy="947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550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01" y="1219200"/>
            <a:ext cx="8229600" cy="857250"/>
          </a:xfrm>
        </p:spPr>
        <p:txBody>
          <a:bodyPr>
            <a:noAutofit/>
          </a:bodyPr>
          <a:lstStyle/>
          <a:p>
            <a:r>
              <a:rPr lang="zh-CN" altLang="en-US" sz="3200" dirty="0"/>
              <a:t>命令行批处理方式</a:t>
            </a:r>
            <a:endParaRPr lang="en-US" sz="3200" dirty="0"/>
          </a:p>
        </p:txBody>
      </p:sp>
      <p:sp>
        <p:nvSpPr>
          <p:cNvPr id="5" name="Content Placeholder 4"/>
          <p:cNvSpPr>
            <a:spLocks noGrp="1"/>
          </p:cNvSpPr>
          <p:nvPr>
            <p:ph idx="1"/>
          </p:nvPr>
        </p:nvSpPr>
        <p:spPr/>
        <p:txBody>
          <a:bodyPr>
            <a:normAutofit/>
          </a:bodyPr>
          <a:lstStyle/>
          <a:p>
            <a:pPr marL="0" indent="0">
              <a:buNone/>
            </a:pPr>
            <a:r>
              <a:rPr lang="en-US" altLang="zh-CN" sz="1600" dirty="0"/>
              <a:t>a</a:t>
            </a:r>
            <a:r>
              <a:rPr lang="zh-CN" altLang="en-US" sz="1600" dirty="0"/>
              <a:t>）以下指令中 </a:t>
            </a:r>
            <a:r>
              <a:rPr lang="en-US" altLang="zh-CN" sz="1600" dirty="0" err="1"/>
              <a:t>hostfile</a:t>
            </a:r>
            <a:r>
              <a:rPr lang="en-US" altLang="zh-CN" sz="1600" dirty="0"/>
              <a:t> </a:t>
            </a:r>
            <a:r>
              <a:rPr lang="zh-CN" altLang="en-US" sz="1600" dirty="0"/>
              <a:t>包含参与计算的节点名称，其中每一行代表一个节点</a:t>
            </a:r>
            <a:endParaRPr lang="en-US" altLang="zh-CN" sz="1600" dirty="0"/>
          </a:p>
          <a:p>
            <a:pPr marL="0" indent="0">
              <a:buNone/>
            </a:pPr>
            <a:r>
              <a:rPr lang="zh-CN" altLang="en-US" sz="1600" dirty="0"/>
              <a:t>通常调度器可以自动生成这个</a:t>
            </a:r>
            <a:r>
              <a:rPr lang="en-US" altLang="zh-CN" sz="1600" dirty="0" err="1"/>
              <a:t>hostfile</a:t>
            </a:r>
            <a:r>
              <a:rPr lang="zh-CN" altLang="en-US" sz="1600" dirty="0"/>
              <a:t>文件</a:t>
            </a:r>
            <a:endParaRPr lang="en-US" altLang="zh-CN" sz="1600" dirty="0"/>
          </a:p>
          <a:p>
            <a:pPr marL="0" indent="0">
              <a:buNone/>
            </a:pPr>
            <a:r>
              <a:rPr lang="sv-SE" sz="1600" dirty="0"/>
              <a:t/>
            </a:r>
            <a:br>
              <a:rPr lang="sv-SE" sz="1600" dirty="0"/>
            </a:br>
            <a:endParaRPr lang="sv-SE" sz="1600" dirty="0"/>
          </a:p>
          <a:p>
            <a:pPr marL="457189" indent="-457189">
              <a:buFont typeface="+mj-lt"/>
              <a:buAutoNum type="alphaLcParenR"/>
            </a:pPr>
            <a:endParaRPr lang="sv-SE" sz="1600" dirty="0"/>
          </a:p>
          <a:p>
            <a:pPr marL="0" indent="0">
              <a:buNone/>
            </a:pPr>
            <a:r>
              <a:rPr lang="en-US" altLang="zh-CN" sz="1600" dirty="0"/>
              <a:t>b</a:t>
            </a:r>
            <a:r>
              <a:rPr lang="zh-CN" altLang="en-US" sz="1600" dirty="0"/>
              <a:t>）允许</a:t>
            </a:r>
            <a:r>
              <a:rPr lang="en-US" altLang="zh-CN" sz="1600" dirty="0"/>
              <a:t>Intel MPI</a:t>
            </a:r>
            <a:r>
              <a:rPr lang="zh-CN" altLang="en-US" sz="1600" dirty="0"/>
              <a:t>库自动检测被调度过来参与作业的节点数量</a:t>
            </a:r>
            <a:endParaRPr lang="en-US" altLang="zh-CN" sz="1600" dirty="0"/>
          </a:p>
          <a:p>
            <a:pPr marL="0" indent="0">
              <a:buNone/>
            </a:pPr>
            <a:r>
              <a:rPr lang="zh-CN" altLang="en-US" sz="1600" dirty="0"/>
              <a:t>主机列表文件：</a:t>
            </a:r>
            <a:r>
              <a:rPr lang="en-US" altLang="zh-CN" sz="1600" dirty="0"/>
              <a:t>~/</a:t>
            </a:r>
            <a:r>
              <a:rPr lang="en-US" altLang="zh-CN" sz="1600" dirty="0" err="1"/>
              <a:t>mpd.hosts</a:t>
            </a:r>
            <a:endParaRPr lang="sv-SE" sz="1600" dirty="0"/>
          </a:p>
          <a:p>
            <a:pPr marL="0" indent="0">
              <a:buNone/>
            </a:pPr>
            <a:r>
              <a:rPr lang="sv-SE" sz="1600" dirty="0"/>
              <a:t/>
            </a:r>
            <a:br>
              <a:rPr lang="sv-SE" sz="1600" dirty="0"/>
            </a:br>
            <a:endParaRPr lang="sv-SE" sz="1600" dirty="0"/>
          </a:p>
          <a:p>
            <a:pPr marL="457189" indent="-457189">
              <a:buFont typeface="+mj-lt"/>
              <a:buAutoNum type="alphaLcParenR"/>
            </a:pPr>
            <a:endParaRPr lang="sv-SE" sz="1600" dirty="0"/>
          </a:p>
        </p:txBody>
      </p:sp>
      <p:sp>
        <p:nvSpPr>
          <p:cNvPr id="7" name="Rectangle 6"/>
          <p:cNvSpPr/>
          <p:nvPr/>
        </p:nvSpPr>
        <p:spPr>
          <a:xfrm>
            <a:off x="378156" y="2636440"/>
            <a:ext cx="8417689" cy="246221"/>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none" rtlCol="0">
            <a:spAutoFit/>
          </a:bodyPr>
          <a:lstStyle/>
          <a:p>
            <a:pPr fontAlgn="base">
              <a:spcBef>
                <a:spcPct val="50000"/>
              </a:spcBef>
              <a:spcAft>
                <a:spcPct val="0"/>
              </a:spcAft>
            </a:pPr>
            <a:r>
              <a:rPr lang="en-US" sz="1000" b="1" dirty="0">
                <a:solidFill>
                  <a:srgbClr val="FFFFFF"/>
                </a:solidFill>
                <a:latin typeface="Lucida Console" pitchFamily="49" charset="0"/>
                <a:cs typeface="Arial" charset="0"/>
              </a:rPr>
              <a:t>head:~&gt; </a:t>
            </a:r>
            <a:r>
              <a:rPr lang="sv-SE" sz="1000" dirty="0">
                <a:solidFill>
                  <a:srgbClr val="FFFFFF"/>
                </a:solidFill>
                <a:latin typeface="Lucida Console" pitchFamily="49" charset="0"/>
                <a:cs typeface="Arial" charset="0"/>
              </a:rPr>
              <a:t>comsol batch –clustersimple -nn 8 -f hostfile -inputfile in.mph -outputfile out.mph -batchlog b.log</a:t>
            </a:r>
          </a:p>
        </p:txBody>
      </p:sp>
      <p:sp>
        <p:nvSpPr>
          <p:cNvPr id="8" name="Rectangle 7"/>
          <p:cNvSpPr/>
          <p:nvPr/>
        </p:nvSpPr>
        <p:spPr>
          <a:xfrm>
            <a:off x="827584" y="3877390"/>
            <a:ext cx="7186583" cy="246221"/>
          </a:xfrm>
          <a:prstGeom prst="rect">
            <a:avLst/>
          </a:prstGeom>
          <a:solidFill>
            <a:schemeClr val="accent1">
              <a:lumMod val="50000"/>
            </a:schemeClr>
          </a:solidFill>
          <a:effectLst>
            <a:outerShdw blurRad="50800" dist="38100" dir="2700000" algn="tl" rotWithShape="0">
              <a:prstClr val="black">
                <a:alpha val="40000"/>
              </a:prstClr>
            </a:outerShdw>
          </a:effectLst>
        </p:spPr>
        <p:txBody>
          <a:bodyPr wrap="none" rtlCol="0">
            <a:spAutoFit/>
          </a:bodyPr>
          <a:lstStyle/>
          <a:p>
            <a:pPr fontAlgn="base">
              <a:spcBef>
                <a:spcPct val="50000"/>
              </a:spcBef>
              <a:spcAft>
                <a:spcPct val="0"/>
              </a:spcAft>
            </a:pPr>
            <a:r>
              <a:rPr lang="en-US" sz="1000" b="1" dirty="0">
                <a:solidFill>
                  <a:srgbClr val="FFFFFF"/>
                </a:solidFill>
                <a:latin typeface="Lucida Console" pitchFamily="49" charset="0"/>
                <a:cs typeface="Arial" charset="0"/>
              </a:rPr>
              <a:t>head:~&gt; </a:t>
            </a:r>
            <a:r>
              <a:rPr lang="sv-SE" sz="1000" dirty="0">
                <a:solidFill>
                  <a:srgbClr val="FFFFFF"/>
                </a:solidFill>
                <a:latin typeface="Lucida Console" pitchFamily="49" charset="0"/>
                <a:cs typeface="Arial" charset="0"/>
              </a:rPr>
              <a:t>comsol batch -clustersimple -inputfile in.mph -outputfile out.mph -batchlog b.log</a:t>
            </a:r>
          </a:p>
        </p:txBody>
      </p:sp>
    </p:spTree>
    <p:extLst>
      <p:ext uri="{BB962C8B-B14F-4D97-AF65-F5344CB8AC3E}">
        <p14:creationId xmlns:p14="http://schemas.microsoft.com/office/powerpoint/2010/main" val="2510107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1"/>
            <a:ext cx="8077200" cy="784622"/>
          </a:xfrm>
        </p:spPr>
        <p:txBody>
          <a:bodyPr>
            <a:noAutofit/>
          </a:bodyPr>
          <a:lstStyle/>
          <a:p>
            <a:r>
              <a:rPr lang="en-US" altLang="zh-CN" dirty="0"/>
              <a:t>LSF</a:t>
            </a:r>
            <a:r>
              <a:rPr lang="zh-CN" altLang="en-US" dirty="0"/>
              <a:t>调度器脚本示例</a:t>
            </a:r>
            <a:endParaRPr lang="sv-SE" dirty="0"/>
          </a:p>
        </p:txBody>
      </p:sp>
      <p:sp>
        <p:nvSpPr>
          <p:cNvPr id="3" name="Content Placeholder 2"/>
          <p:cNvSpPr>
            <a:spLocks noGrp="1"/>
          </p:cNvSpPr>
          <p:nvPr>
            <p:ph idx="1"/>
          </p:nvPr>
        </p:nvSpPr>
        <p:spPr>
          <a:xfrm>
            <a:off x="609600" y="2209800"/>
            <a:ext cx="6705600" cy="3352800"/>
          </a:xfrm>
          <a:solidFill>
            <a:schemeClr val="bg1"/>
          </a:solidFill>
          <a:ln>
            <a:solidFill>
              <a:schemeClr val="tx1"/>
            </a:solidFill>
          </a:ln>
          <a:effectLst>
            <a:outerShdw blurRad="50800" dist="38100" dir="2700000" algn="tl" rotWithShape="0">
              <a:prstClr val="black">
                <a:alpha val="40000"/>
              </a:prstClr>
            </a:outerShdw>
          </a:effectLst>
        </p:spPr>
        <p:txBody>
          <a:bodyPr>
            <a:normAutofit fontScale="40000" lnSpcReduction="20000"/>
          </a:bodyPr>
          <a:lstStyle/>
          <a:p>
            <a:pPr marL="0" indent="0">
              <a:buNone/>
            </a:pPr>
            <a:r>
              <a:rPr lang="sv-SE" dirty="0">
                <a:latin typeface="Lucida Console" pitchFamily="49" charset="0"/>
              </a:rPr>
              <a:t>#!/bin/sh</a:t>
            </a:r>
          </a:p>
          <a:p>
            <a:pPr marL="0" indent="0">
              <a:buNone/>
            </a:pPr>
            <a:endParaRPr lang="sv-SE" dirty="0">
              <a:latin typeface="Lucida Console" pitchFamily="49" charset="0"/>
            </a:endParaRPr>
          </a:p>
          <a:p>
            <a:pPr marL="0" indent="0">
              <a:buNone/>
            </a:pPr>
            <a:r>
              <a:rPr lang="sv-SE" dirty="0">
                <a:latin typeface="Lucida Console" pitchFamily="49" charset="0"/>
              </a:rPr>
              <a:t># Rerun process if node goes down, but not if job crashes</a:t>
            </a:r>
          </a:p>
          <a:p>
            <a:pPr marL="0" indent="0">
              <a:buNone/>
            </a:pPr>
            <a:r>
              <a:rPr lang="sv-SE" dirty="0">
                <a:latin typeface="Lucida Console" pitchFamily="49" charset="0"/>
              </a:rPr>
              <a:t># Cannot be used with interactive jobs.</a:t>
            </a:r>
          </a:p>
          <a:p>
            <a:pPr marL="0" indent="0">
              <a:buNone/>
            </a:pPr>
            <a:r>
              <a:rPr lang="sv-SE" dirty="0">
                <a:latin typeface="Lucida Console" pitchFamily="49" charset="0"/>
              </a:rPr>
              <a:t>#BSUB -r</a:t>
            </a:r>
          </a:p>
          <a:p>
            <a:pPr marL="0" indent="0">
              <a:buNone/>
            </a:pPr>
            <a:endParaRPr lang="sv-SE" dirty="0">
              <a:latin typeface="Lucida Console" pitchFamily="49" charset="0"/>
            </a:endParaRPr>
          </a:p>
          <a:p>
            <a:pPr marL="0" indent="0">
              <a:buNone/>
            </a:pPr>
            <a:r>
              <a:rPr lang="sv-SE" dirty="0">
                <a:latin typeface="Lucida Console" pitchFamily="49" charset="0"/>
              </a:rPr>
              <a:t># Job name</a:t>
            </a:r>
          </a:p>
          <a:p>
            <a:pPr marL="0" indent="0">
              <a:buNone/>
            </a:pPr>
            <a:r>
              <a:rPr lang="sv-SE" dirty="0">
                <a:latin typeface="Lucida Console" pitchFamily="49" charset="0"/>
              </a:rPr>
              <a:t>#BSUB -J comsoltest</a:t>
            </a:r>
          </a:p>
          <a:p>
            <a:pPr marL="0" indent="0">
              <a:buNone/>
            </a:pPr>
            <a:endParaRPr lang="sv-SE" dirty="0">
              <a:latin typeface="Lucida Console" pitchFamily="49" charset="0"/>
            </a:endParaRPr>
          </a:p>
          <a:p>
            <a:pPr marL="0" indent="0">
              <a:buNone/>
            </a:pPr>
            <a:r>
              <a:rPr lang="sv-SE" dirty="0">
                <a:latin typeface="Lucida Console" pitchFamily="49" charset="0"/>
              </a:rPr>
              <a:t># Number of processes.</a:t>
            </a:r>
          </a:p>
          <a:p>
            <a:pPr marL="0" indent="0">
              <a:buNone/>
            </a:pPr>
            <a:r>
              <a:rPr lang="sv-SE" dirty="0">
                <a:latin typeface="Lucida Console" pitchFamily="49" charset="0"/>
              </a:rPr>
              <a:t>#BSUB -n 20</a:t>
            </a:r>
          </a:p>
          <a:p>
            <a:pPr marL="0" indent="0">
              <a:buNone/>
            </a:pPr>
            <a:endParaRPr lang="sv-SE" dirty="0">
              <a:latin typeface="Lucida Console" pitchFamily="49" charset="0"/>
            </a:endParaRPr>
          </a:p>
          <a:p>
            <a:pPr marL="0" indent="0">
              <a:buNone/>
            </a:pPr>
            <a:r>
              <a:rPr lang="sv-SE" dirty="0">
                <a:latin typeface="Lucida Console" pitchFamily="49" charset="0"/>
              </a:rPr>
              <a:t># Redirect screen output to output.txt</a:t>
            </a:r>
          </a:p>
          <a:p>
            <a:pPr marL="0" indent="0">
              <a:buNone/>
            </a:pPr>
            <a:r>
              <a:rPr lang="sv-SE" dirty="0">
                <a:latin typeface="Lucida Console" pitchFamily="49" charset="0"/>
              </a:rPr>
              <a:t>#BSUB -o output.txt</a:t>
            </a:r>
          </a:p>
          <a:p>
            <a:pPr marL="0" indent="0">
              <a:buNone/>
            </a:pPr>
            <a:endParaRPr lang="sv-SE" dirty="0">
              <a:latin typeface="Lucida Console" pitchFamily="49" charset="0"/>
            </a:endParaRPr>
          </a:p>
          <a:p>
            <a:pPr marL="0" indent="0">
              <a:buNone/>
            </a:pPr>
            <a:r>
              <a:rPr lang="sv-SE" dirty="0">
                <a:latin typeface="Lucida Console" pitchFamily="49" charset="0"/>
              </a:rPr>
              <a:t>rm -rf output.txt</a:t>
            </a:r>
          </a:p>
          <a:p>
            <a:pPr marL="0" indent="0">
              <a:buNone/>
            </a:pPr>
            <a:endParaRPr lang="sv-SE" dirty="0">
              <a:latin typeface="Lucida Console" pitchFamily="49" charset="0"/>
            </a:endParaRPr>
          </a:p>
          <a:p>
            <a:pPr marL="0" indent="0">
              <a:buNone/>
            </a:pPr>
            <a:r>
              <a:rPr lang="sv-SE" dirty="0">
                <a:latin typeface="Lucida Console" pitchFamily="49" charset="0"/>
              </a:rPr>
              <a:t># </a:t>
            </a:r>
            <a:r>
              <a:rPr lang="sv-SE" dirty="0" err="1">
                <a:latin typeface="Lucida Console" pitchFamily="49" charset="0"/>
              </a:rPr>
              <a:t>Launch</a:t>
            </a:r>
            <a:r>
              <a:rPr lang="sv-SE" dirty="0">
                <a:latin typeface="Lucida Console" pitchFamily="49" charset="0"/>
              </a:rPr>
              <a:t> the COMSOL batch </a:t>
            </a:r>
            <a:r>
              <a:rPr lang="sv-SE" dirty="0" err="1">
                <a:latin typeface="Lucida Console" pitchFamily="49" charset="0"/>
              </a:rPr>
              <a:t>job</a:t>
            </a:r>
            <a:endParaRPr lang="sv-SE" dirty="0">
              <a:latin typeface="Lucida Console" pitchFamily="49" charset="0"/>
            </a:endParaRPr>
          </a:p>
          <a:p>
            <a:pPr marL="0" indent="0">
              <a:buNone/>
            </a:pPr>
            <a:r>
              <a:rPr lang="sv-SE" dirty="0">
                <a:solidFill>
                  <a:schemeClr val="accent2"/>
                </a:solidFill>
                <a:latin typeface="Lucida Console" pitchFamily="49" charset="0"/>
              </a:rPr>
              <a:t>comsol -clustersimple batch -inputfile in.mph -outputfile out.mph -batchlog </a:t>
            </a:r>
            <a:r>
              <a:rPr lang="sv-SE" dirty="0" smtClean="0">
                <a:solidFill>
                  <a:schemeClr val="accent2"/>
                </a:solidFill>
                <a:latin typeface="Lucida Console" pitchFamily="49" charset="0"/>
              </a:rPr>
              <a:t>b.log </a:t>
            </a:r>
            <a:r>
              <a:rPr lang="zh-CN" altLang="zh-CN" sz="2500" dirty="0">
                <a:solidFill>
                  <a:schemeClr val="accent2"/>
                </a:solidFill>
                <a:latin typeface="Lucida Console" pitchFamily="49" charset="0"/>
              </a:rPr>
              <a:t>-mpifabrics shm:tcp</a:t>
            </a:r>
          </a:p>
          <a:p>
            <a:pPr marL="0" indent="0">
              <a:buNone/>
            </a:pPr>
            <a:r>
              <a:rPr lang="sv-SE" dirty="0">
                <a:latin typeface="Lucida Console" pitchFamily="49" charset="0"/>
              </a:rPr>
              <a:t/>
            </a:r>
            <a:br>
              <a:rPr lang="sv-SE" dirty="0">
                <a:latin typeface="Lucida Console" pitchFamily="49" charset="0"/>
              </a:rPr>
            </a:br>
            <a:endParaRPr lang="sv-SE" dirty="0">
              <a:latin typeface="Lucida Console" pitchFamily="49" charset="0"/>
            </a:endParaRPr>
          </a:p>
        </p:txBody>
      </p:sp>
    </p:spTree>
    <p:extLst>
      <p:ext uri="{BB962C8B-B14F-4D97-AF65-F5344CB8AC3E}">
        <p14:creationId xmlns:p14="http://schemas.microsoft.com/office/powerpoint/2010/main" val="1461849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1"/>
            <a:ext cx="8077200" cy="784622"/>
          </a:xfrm>
        </p:spPr>
        <p:txBody>
          <a:bodyPr>
            <a:noAutofit/>
          </a:bodyPr>
          <a:lstStyle/>
          <a:p>
            <a:r>
              <a:rPr lang="en-US" altLang="zh-CN" dirty="0"/>
              <a:t>PBS</a:t>
            </a:r>
            <a:r>
              <a:rPr lang="zh-CN" altLang="en-US" dirty="0"/>
              <a:t>调度器脚本示例</a:t>
            </a:r>
            <a:endParaRPr lang="sv-SE" dirty="0"/>
          </a:p>
        </p:txBody>
      </p:sp>
      <p:sp>
        <p:nvSpPr>
          <p:cNvPr id="3" name="Content Placeholder 2"/>
          <p:cNvSpPr>
            <a:spLocks noGrp="1"/>
          </p:cNvSpPr>
          <p:nvPr>
            <p:ph idx="1"/>
          </p:nvPr>
        </p:nvSpPr>
        <p:spPr>
          <a:xfrm>
            <a:off x="685800" y="1905000"/>
            <a:ext cx="4724400" cy="3810000"/>
          </a:xfrm>
          <a:solidFill>
            <a:schemeClr val="bg1"/>
          </a:solidFill>
          <a:ln>
            <a:solidFill>
              <a:schemeClr val="tx1"/>
            </a:solidFill>
          </a:ln>
          <a:effectLst>
            <a:outerShdw blurRad="50800" dist="38100" dir="2700000" algn="tl" rotWithShape="0">
              <a:prstClr val="black">
                <a:alpha val="40000"/>
              </a:prstClr>
            </a:outerShdw>
          </a:effectLst>
        </p:spPr>
        <p:txBody>
          <a:bodyPr>
            <a:normAutofit fontScale="77500" lnSpcReduction="20000"/>
          </a:bodyPr>
          <a:lstStyle/>
          <a:p>
            <a:pPr marL="0" indent="0">
              <a:buNone/>
            </a:pPr>
            <a:r>
              <a:rPr lang="sv-SE" sz="800" dirty="0">
                <a:latin typeface="Lucida Console" pitchFamily="49" charset="0"/>
              </a:rPr>
              <a:t>#!/bin/bash</a:t>
            </a:r>
          </a:p>
          <a:p>
            <a:pPr marL="0" indent="0">
              <a:buNone/>
            </a:pPr>
            <a:r>
              <a:rPr lang="sv-SE" sz="800" dirty="0">
                <a:latin typeface="Lucida Console" pitchFamily="49" charset="0"/>
              </a:rPr>
              <a:t># ##############################################################################</a:t>
            </a:r>
          </a:p>
          <a:p>
            <a:pPr marL="0" indent="0">
              <a:buNone/>
            </a:pPr>
            <a:r>
              <a:rPr lang="sv-SE" sz="800" dirty="0">
                <a:latin typeface="Lucida Console" pitchFamily="49" charset="0"/>
              </a:rPr>
              <a:t>#</a:t>
            </a:r>
          </a:p>
          <a:p>
            <a:pPr marL="0" indent="0">
              <a:buNone/>
            </a:pPr>
            <a:r>
              <a:rPr lang="sv-SE" sz="800" dirty="0">
                <a:latin typeface="Lucida Console" pitchFamily="49" charset="0"/>
              </a:rPr>
              <a:t>export nn=2</a:t>
            </a:r>
          </a:p>
          <a:p>
            <a:pPr marL="0" indent="0">
              <a:buNone/>
            </a:pPr>
            <a:r>
              <a:rPr lang="sv-SE" sz="800" dirty="0">
                <a:latin typeface="Lucida Console" pitchFamily="49" charset="0"/>
              </a:rPr>
              <a:t>export np=8</a:t>
            </a:r>
          </a:p>
          <a:p>
            <a:pPr marL="0" indent="0">
              <a:buNone/>
            </a:pPr>
            <a:r>
              <a:rPr lang="sv-SE" sz="800" dirty="0">
                <a:latin typeface="Lucida Console" pitchFamily="49" charset="0"/>
              </a:rPr>
              <a:t>export inputfile="simpleParametricModel.mph"</a:t>
            </a:r>
          </a:p>
          <a:p>
            <a:pPr marL="0" indent="0">
              <a:buNone/>
            </a:pPr>
            <a:r>
              <a:rPr lang="sv-SE" sz="800" dirty="0">
                <a:latin typeface="Lucida Console" pitchFamily="49" charset="0"/>
              </a:rPr>
              <a:t>export outputfile="outfile.mph"</a:t>
            </a:r>
          </a:p>
          <a:p>
            <a:pPr marL="0" indent="0">
              <a:buNone/>
            </a:pPr>
            <a:r>
              <a:rPr lang="sv-SE" sz="800" dirty="0">
                <a:latin typeface="Lucida Console" pitchFamily="49" charset="0"/>
              </a:rPr>
              <a:t>#</a:t>
            </a:r>
          </a:p>
          <a:p>
            <a:pPr marL="0" indent="0">
              <a:buNone/>
            </a:pPr>
            <a:r>
              <a:rPr lang="sv-SE" sz="800" dirty="0">
                <a:latin typeface="Lucida Console" pitchFamily="49" charset="0"/>
              </a:rPr>
              <a:t>qsub -V -l nodes=${nn}:ppn=${np} &lt;&lt;’__EOF__’</a:t>
            </a:r>
          </a:p>
          <a:p>
            <a:pPr marL="0" indent="0">
              <a:buNone/>
            </a:pPr>
            <a:r>
              <a:rPr lang="sv-SE" sz="800" dirty="0">
                <a:latin typeface="Lucida Console" pitchFamily="49" charset="0"/>
              </a:rPr>
              <a:t>#</a:t>
            </a:r>
          </a:p>
          <a:p>
            <a:pPr marL="0" indent="0">
              <a:buNone/>
            </a:pPr>
            <a:r>
              <a:rPr lang="sv-SE" sz="800" dirty="0">
                <a:latin typeface="Lucida Console" pitchFamily="49" charset="0"/>
              </a:rPr>
              <a:t>#PBS -N COMSOL</a:t>
            </a:r>
          </a:p>
          <a:p>
            <a:pPr marL="0" indent="0">
              <a:buNone/>
            </a:pPr>
            <a:r>
              <a:rPr lang="sv-SE" sz="800" dirty="0">
                <a:latin typeface="Lucida Console" pitchFamily="49" charset="0"/>
              </a:rPr>
              <a:t>#PBS -q dp48</a:t>
            </a:r>
          </a:p>
          <a:p>
            <a:pPr marL="0" indent="0">
              <a:buNone/>
            </a:pPr>
            <a:r>
              <a:rPr lang="sv-SE" sz="800" dirty="0">
                <a:latin typeface="Lucida Console" pitchFamily="49" charset="0"/>
              </a:rPr>
              <a:t>#PBS -o $HOME/cluster/job_COMSOL_$$.log</a:t>
            </a:r>
          </a:p>
          <a:p>
            <a:pPr marL="0" indent="0">
              <a:buNone/>
            </a:pPr>
            <a:r>
              <a:rPr lang="sv-SE" sz="800" dirty="0">
                <a:latin typeface="Lucida Console" pitchFamily="49" charset="0"/>
              </a:rPr>
              <a:t>#PBS -e $HOME/cluster/job_COMSOL_$$.err</a:t>
            </a:r>
          </a:p>
          <a:p>
            <a:pPr marL="0" indent="0">
              <a:buNone/>
            </a:pPr>
            <a:r>
              <a:rPr lang="sv-SE" sz="800" dirty="0">
                <a:latin typeface="Lucida Console" pitchFamily="49" charset="0"/>
              </a:rPr>
              <a:t>#PBS -r n</a:t>
            </a:r>
          </a:p>
          <a:p>
            <a:pPr marL="0" indent="0">
              <a:buNone/>
            </a:pPr>
            <a:r>
              <a:rPr lang="sv-SE" sz="800" dirty="0">
                <a:latin typeface="Lucida Console" pitchFamily="49" charset="0"/>
              </a:rPr>
              <a:t>#PBS -m a -M email@domain.com</a:t>
            </a:r>
          </a:p>
          <a:p>
            <a:pPr marL="0" indent="0">
              <a:buNone/>
            </a:pPr>
            <a:r>
              <a:rPr lang="sv-SE" sz="800" dirty="0">
                <a:latin typeface="Lucida Console" pitchFamily="49" charset="0"/>
              </a:rPr>
              <a:t>#</a:t>
            </a:r>
          </a:p>
          <a:p>
            <a:pPr marL="0" indent="0">
              <a:buNone/>
            </a:pPr>
            <a:r>
              <a:rPr lang="sv-SE" sz="800" dirty="0">
                <a:latin typeface="Lucida Console" pitchFamily="49" charset="0"/>
              </a:rPr>
              <a:t>echo "------------------------------------------------------------------------------”</a:t>
            </a:r>
          </a:p>
          <a:p>
            <a:pPr marL="0" indent="0">
              <a:buNone/>
            </a:pPr>
            <a:r>
              <a:rPr lang="sv-SE" sz="800" dirty="0">
                <a:latin typeface="Lucida Console" pitchFamily="49" charset="0"/>
              </a:rPr>
              <a:t>echo "--- Starting job at: `date`"</a:t>
            </a:r>
          </a:p>
          <a:p>
            <a:pPr marL="0" indent="0">
              <a:buNone/>
            </a:pPr>
            <a:r>
              <a:rPr lang="sv-SE" sz="800" dirty="0">
                <a:latin typeface="Lucida Console" pitchFamily="49" charset="0"/>
              </a:rPr>
              <a:t>echo</a:t>
            </a:r>
          </a:p>
          <a:p>
            <a:pPr marL="0" indent="0">
              <a:buNone/>
            </a:pPr>
            <a:r>
              <a:rPr lang="sv-SE" sz="800" dirty="0">
                <a:latin typeface="Lucida Console" pitchFamily="49" charset="0"/>
              </a:rPr>
              <a:t>#</a:t>
            </a:r>
          </a:p>
          <a:p>
            <a:pPr marL="0" indent="0">
              <a:buNone/>
            </a:pPr>
            <a:r>
              <a:rPr lang="sv-SE" sz="800" dirty="0">
                <a:latin typeface="Lucida Console" pitchFamily="49" charset="0"/>
              </a:rPr>
              <a:t>cd ${PBS_O_WORKDIR}</a:t>
            </a:r>
          </a:p>
          <a:p>
            <a:pPr marL="0" indent="0">
              <a:buNone/>
            </a:pPr>
            <a:r>
              <a:rPr lang="sv-SE" sz="800" dirty="0">
                <a:latin typeface="Lucida Console" pitchFamily="49" charset="0"/>
              </a:rPr>
              <a:t>echo "--- Current working directory is: `pwd`"</a:t>
            </a:r>
          </a:p>
          <a:p>
            <a:pPr marL="0" indent="0">
              <a:buNone/>
            </a:pPr>
            <a:r>
              <a:rPr lang="sv-SE" sz="800" dirty="0">
                <a:latin typeface="Lucida Console" pitchFamily="49" charset="0"/>
              </a:rPr>
              <a:t>#</a:t>
            </a:r>
          </a:p>
          <a:p>
            <a:pPr marL="0" indent="0">
              <a:buNone/>
            </a:pPr>
            <a:r>
              <a:rPr lang="sv-SE" sz="800" dirty="0">
                <a:latin typeface="Lucida Console" pitchFamily="49" charset="0"/>
              </a:rPr>
              <a:t>np=$(wc -l &lt; $PBS_NODEFILE)</a:t>
            </a:r>
          </a:p>
          <a:p>
            <a:pPr marL="0" indent="0">
              <a:buNone/>
            </a:pPr>
            <a:r>
              <a:rPr lang="sv-SE" sz="800" dirty="0">
                <a:latin typeface="Lucida Console" pitchFamily="49" charset="0"/>
              </a:rPr>
              <a:t>echo "--- Running on ${np} processes (cores) on the following nodes:"</a:t>
            </a:r>
          </a:p>
          <a:p>
            <a:pPr marL="0" indent="0">
              <a:buNone/>
            </a:pPr>
            <a:r>
              <a:rPr lang="sv-SE" sz="800" dirty="0">
                <a:latin typeface="Lucida Console" pitchFamily="49" charset="0"/>
              </a:rPr>
              <a:t>cat $PBS_NODEFILE</a:t>
            </a:r>
          </a:p>
          <a:p>
            <a:pPr marL="0" indent="0">
              <a:buNone/>
            </a:pPr>
            <a:r>
              <a:rPr lang="sv-SE" sz="800" dirty="0">
                <a:latin typeface="Lucida Console" pitchFamily="49" charset="0"/>
              </a:rPr>
              <a:t>#</a:t>
            </a:r>
          </a:p>
          <a:p>
            <a:pPr marL="0" indent="0">
              <a:buNone/>
            </a:pPr>
            <a:r>
              <a:rPr lang="sv-SE" sz="800" dirty="0">
                <a:latin typeface="Lucida Console" pitchFamily="49" charset="0"/>
              </a:rPr>
              <a:t>echo "--- parallel COMSOL RUN"</a:t>
            </a:r>
          </a:p>
          <a:p>
            <a:pPr marL="0" indent="0">
              <a:buNone/>
            </a:pPr>
            <a:r>
              <a:rPr lang="sv-SE" sz="800" dirty="0">
                <a:latin typeface="Lucida Console" pitchFamily="49" charset="0"/>
              </a:rPr>
              <a:t>/share/comsol50/bin/comsol -clustersimple batch -mpiarg -rmk -mpiarg pbs -inputfile $inputfile \</a:t>
            </a:r>
          </a:p>
          <a:p>
            <a:pPr marL="0" indent="0">
              <a:buNone/>
            </a:pPr>
            <a:r>
              <a:rPr lang="sv-SE" sz="800" dirty="0">
                <a:latin typeface="Lucida Console" pitchFamily="49" charset="0"/>
              </a:rPr>
              <a:t>-outputfile $outputfile -batchlog batch_COMSOL__$$.</a:t>
            </a:r>
            <a:r>
              <a:rPr lang="sv-SE" sz="800" dirty="0" smtClean="0">
                <a:latin typeface="Lucida Console" pitchFamily="49" charset="0"/>
              </a:rPr>
              <a:t>log </a:t>
            </a:r>
            <a:r>
              <a:rPr lang="zh-CN" altLang="zh-CN" sz="800" dirty="0">
                <a:latin typeface="Lucida Console" pitchFamily="49" charset="0"/>
              </a:rPr>
              <a:t>-mpifabrics shm:tcp</a:t>
            </a:r>
          </a:p>
          <a:p>
            <a:pPr marL="0" indent="0">
              <a:buNone/>
            </a:pPr>
            <a:endParaRPr lang="sv-SE" sz="800" dirty="0">
              <a:latin typeface="Lucida Console" pitchFamily="49" charset="0"/>
            </a:endParaRPr>
          </a:p>
          <a:p>
            <a:pPr marL="0" indent="0">
              <a:buNone/>
            </a:pPr>
            <a:r>
              <a:rPr lang="sv-SE" sz="800" dirty="0">
                <a:latin typeface="Lucida Console" pitchFamily="49" charset="0"/>
              </a:rPr>
              <a:t>echo</a:t>
            </a:r>
          </a:p>
          <a:p>
            <a:pPr marL="0" indent="0">
              <a:buNone/>
            </a:pPr>
            <a:r>
              <a:rPr lang="sv-SE" sz="800" dirty="0">
                <a:latin typeface="Lucida Console" pitchFamily="49" charset="0"/>
              </a:rPr>
              <a:t>echo "--- Job finished at: `date`"</a:t>
            </a:r>
          </a:p>
          <a:p>
            <a:pPr marL="0" indent="0">
              <a:buNone/>
            </a:pPr>
            <a:r>
              <a:rPr lang="sv-SE" sz="800" dirty="0">
                <a:latin typeface="Lucida Console" pitchFamily="49" charset="0"/>
              </a:rPr>
              <a:t>echo "------------------------------------------------------------------------------”</a:t>
            </a:r>
          </a:p>
          <a:p>
            <a:pPr marL="0" indent="0">
              <a:buNone/>
            </a:pPr>
            <a:r>
              <a:rPr lang="sv-SE" sz="800" dirty="0">
                <a:latin typeface="Lucida Console" pitchFamily="49" charset="0"/>
              </a:rPr>
              <a:t>#</a:t>
            </a:r>
          </a:p>
          <a:p>
            <a:pPr marL="0" indent="0">
              <a:buNone/>
            </a:pPr>
            <a:r>
              <a:rPr lang="sv-SE" sz="800" dirty="0">
                <a:latin typeface="Lucida Console" pitchFamily="49" charset="0"/>
              </a:rPr>
              <a:t>__EOF__</a:t>
            </a:r>
          </a:p>
        </p:txBody>
      </p:sp>
      <p:sp>
        <p:nvSpPr>
          <p:cNvPr id="4" name="文本框 3"/>
          <p:cNvSpPr txBox="1"/>
          <p:nvPr/>
        </p:nvSpPr>
        <p:spPr>
          <a:xfrm>
            <a:off x="6248400" y="2819400"/>
            <a:ext cx="1800493" cy="1107996"/>
          </a:xfrm>
          <a:prstGeom prst="rect">
            <a:avLst/>
          </a:prstGeom>
          <a:noFill/>
        </p:spPr>
        <p:txBody>
          <a:bodyPr wrap="none" rtlCol="0">
            <a:spAutoFit/>
          </a:bodyPr>
          <a:lstStyle/>
          <a:p>
            <a:r>
              <a:rPr lang="zh-CN" altLang="en-US" dirty="0">
                <a:latin typeface="Adobe 黑体 Std R" panose="020B0400000000000000" pitchFamily="34" charset="-122"/>
                <a:ea typeface="Adobe 黑体 Std R" panose="020B0400000000000000" pitchFamily="34" charset="-122"/>
              </a:rPr>
              <a:t>常用调度器命令</a:t>
            </a:r>
            <a:endParaRPr lang="en-US" altLang="zh-CN" dirty="0">
              <a:latin typeface="Adobe 黑体 Std R" panose="020B0400000000000000" pitchFamily="34" charset="-122"/>
              <a:ea typeface="Adobe 黑体 Std R" panose="020B0400000000000000" pitchFamily="34" charset="-122"/>
            </a:endParaRPr>
          </a:p>
          <a:p>
            <a:r>
              <a:rPr lang="en-US" altLang="zh-CN" sz="1200" dirty="0" err="1">
                <a:latin typeface="Adobe 黑体 Std R" panose="020B0400000000000000" pitchFamily="34" charset="-122"/>
                <a:ea typeface="Adobe 黑体 Std R" panose="020B0400000000000000" pitchFamily="34" charset="-122"/>
              </a:rPr>
              <a:t>qsub</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提交作业脚本</a:t>
            </a:r>
            <a:endParaRPr lang="en-US" altLang="zh-CN" sz="1200" dirty="0">
              <a:latin typeface="Adobe 黑体 Std R" panose="020B0400000000000000" pitchFamily="34" charset="-122"/>
              <a:ea typeface="Adobe 黑体 Std R" panose="020B0400000000000000" pitchFamily="34" charset="-122"/>
            </a:endParaRPr>
          </a:p>
          <a:p>
            <a:r>
              <a:rPr lang="en-US" altLang="zh-CN" sz="1200" dirty="0" err="1">
                <a:latin typeface="Adobe 黑体 Std R" panose="020B0400000000000000" pitchFamily="34" charset="-122"/>
                <a:ea typeface="Adobe 黑体 Std R" panose="020B0400000000000000" pitchFamily="34" charset="-122"/>
              </a:rPr>
              <a:t>qstat</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查询作业状态</a:t>
            </a:r>
            <a:endParaRPr lang="en-US" altLang="zh-CN" sz="1200" dirty="0">
              <a:latin typeface="Adobe 黑体 Std R" panose="020B0400000000000000" pitchFamily="34" charset="-122"/>
              <a:ea typeface="Adobe 黑体 Std R" panose="020B0400000000000000" pitchFamily="34" charset="-122"/>
            </a:endParaRPr>
          </a:p>
          <a:p>
            <a:r>
              <a:rPr lang="en-US" altLang="zh-CN" sz="1200" dirty="0" err="1">
                <a:latin typeface="Adobe 黑体 Std R" panose="020B0400000000000000" pitchFamily="34" charset="-122"/>
                <a:ea typeface="Adobe 黑体 Std R" panose="020B0400000000000000" pitchFamily="34" charset="-122"/>
              </a:rPr>
              <a:t>qdel</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删除指定的作业</a:t>
            </a:r>
            <a:endParaRPr lang="en-US" altLang="zh-CN" sz="1200" dirty="0">
              <a:latin typeface="Adobe 黑体 Std R" panose="020B0400000000000000" pitchFamily="34" charset="-122"/>
              <a:ea typeface="Adobe 黑体 Std R" panose="020B0400000000000000" pitchFamily="34" charset="-122"/>
            </a:endParaRPr>
          </a:p>
          <a:p>
            <a:r>
              <a:rPr lang="en-US" altLang="zh-CN" sz="1200" dirty="0" err="1">
                <a:latin typeface="Adobe 黑体 Std R" panose="020B0400000000000000" pitchFamily="34" charset="-122"/>
                <a:ea typeface="Adobe 黑体 Std R" panose="020B0400000000000000" pitchFamily="34" charset="-122"/>
              </a:rPr>
              <a:t>qmgr</a:t>
            </a:r>
            <a:r>
              <a:rPr lang="en-US" altLang="zh-CN" sz="1200" dirty="0">
                <a:latin typeface="Adobe 黑体 Std R" panose="020B0400000000000000" pitchFamily="34" charset="-122"/>
                <a:ea typeface="Adobe 黑体 Std R" panose="020B0400000000000000" pitchFamily="34" charset="-122"/>
              </a:rPr>
              <a:t> </a:t>
            </a:r>
            <a:r>
              <a:rPr lang="zh-CN" altLang="en-US" sz="1200" dirty="0">
                <a:latin typeface="Adobe 黑体 Std R" panose="020B0400000000000000" pitchFamily="34" charset="-122"/>
                <a:ea typeface="Adobe 黑体 Std R" panose="020B0400000000000000" pitchFamily="34" charset="-122"/>
              </a:rPr>
              <a:t>队列管理</a:t>
            </a:r>
          </a:p>
        </p:txBody>
      </p:sp>
    </p:spTree>
    <p:extLst>
      <p:ext uri="{BB962C8B-B14F-4D97-AF65-F5344CB8AC3E}">
        <p14:creationId xmlns:p14="http://schemas.microsoft.com/office/powerpoint/2010/main" val="370753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SLURM</a:t>
            </a:r>
            <a:r>
              <a:rPr lang="zh-CN" altLang="en-US" dirty="0"/>
              <a:t>调度器脚本示例</a:t>
            </a:r>
          </a:p>
        </p:txBody>
      </p:sp>
      <p:sp>
        <p:nvSpPr>
          <p:cNvPr id="3" name="内容占位符 2"/>
          <p:cNvSpPr>
            <a:spLocks noGrp="1"/>
          </p:cNvSpPr>
          <p:nvPr>
            <p:ph idx="1"/>
          </p:nvPr>
        </p:nvSpPr>
        <p:spPr/>
        <p:txBody>
          <a:bodyPr>
            <a:normAutofit/>
          </a:bodyPr>
          <a:lstStyle/>
          <a:p>
            <a:pPr marL="0" indent="0">
              <a:buNone/>
            </a:pPr>
            <a:r>
              <a:rPr lang="zh-CN" altLang="zh-CN" sz="1000" dirty="0">
                <a:latin typeface="Lucida Console" pitchFamily="49" charset="0"/>
              </a:rPr>
              <a:t>#!/bin/bash</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#SBATCH -J comsol </a:t>
            </a:r>
          </a:p>
          <a:p>
            <a:pPr marL="0" indent="0">
              <a:buNone/>
            </a:pPr>
            <a:r>
              <a:rPr lang="zh-CN" altLang="zh-CN" sz="1000" dirty="0">
                <a:latin typeface="Lucida Console" pitchFamily="49" charset="0"/>
              </a:rPr>
              <a:t>#SBATCH -N 2 --ntasks-per-node=2</a:t>
            </a:r>
          </a:p>
          <a:p>
            <a:pPr marL="0" indent="0">
              <a:buNone/>
            </a:pPr>
            <a:r>
              <a:rPr lang="zh-CN" altLang="zh-CN" sz="1000" dirty="0">
                <a:latin typeface="Lucida Console" pitchFamily="49" charset="0"/>
              </a:rPr>
              <a:t>#SBATCH -p work</a:t>
            </a:r>
          </a:p>
          <a:p>
            <a:pPr marL="0" indent="0">
              <a:buNone/>
            </a:pPr>
            <a:r>
              <a:rPr lang="zh-CN" altLang="zh-CN" sz="1000" dirty="0">
                <a:latin typeface="Lucida Console" pitchFamily="49" charset="0"/>
              </a:rPr>
              <a:t>#SBATCH --exclusive</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#change workplace</a:t>
            </a:r>
          </a:p>
          <a:p>
            <a:pPr marL="0" indent="0">
              <a:buNone/>
            </a:pPr>
            <a:r>
              <a:rPr lang="zh-CN" altLang="zh-CN" sz="1000" dirty="0">
                <a:latin typeface="Lucida Console" pitchFamily="49" charset="0"/>
              </a:rPr>
              <a:t>cd ${SLURM_SUBMIT_DIR}</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#file</a:t>
            </a:r>
          </a:p>
          <a:p>
            <a:pPr marL="0" indent="0">
              <a:buNone/>
            </a:pPr>
            <a:r>
              <a:rPr lang="zh-CN" altLang="zh-CN" sz="1000" dirty="0">
                <a:latin typeface="Lucida Console" pitchFamily="49" charset="0"/>
              </a:rPr>
              <a:t>INPUTFILE=/</a:t>
            </a:r>
            <a:r>
              <a:rPr lang="en-US" altLang="zh-CN" sz="1000" dirty="0">
                <a:latin typeface="Lucida Console" pitchFamily="49" charset="0"/>
              </a:rPr>
              <a:t>share</a:t>
            </a:r>
            <a:r>
              <a:rPr lang="zh-CN" altLang="zh-CN" sz="1000" dirty="0">
                <a:latin typeface="Lucida Console" pitchFamily="49" charset="0"/>
              </a:rPr>
              <a:t>/micromixer_cluster.mph</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a:t>
            </a:r>
            <a:r>
              <a:rPr lang="en-US" altLang="zh-CN" sz="1000" dirty="0">
                <a:latin typeface="Lucida Console" pitchFamily="49" charset="0"/>
              </a:rPr>
              <a:t> applying resource; e.g., 2 nodes with 2 cores each, 2*2=4</a:t>
            </a:r>
            <a:endParaRPr lang="zh-CN" altLang="zh-CN" sz="1000" dirty="0">
              <a:latin typeface="Lucida Console" pitchFamily="49" charset="0"/>
            </a:endParaRPr>
          </a:p>
          <a:p>
            <a:pPr marL="0" indent="0">
              <a:buNone/>
            </a:pPr>
            <a:r>
              <a:rPr lang="zh-CN" altLang="zh-CN" sz="1000" dirty="0">
                <a:latin typeface="Lucida Console" pitchFamily="49" charset="0"/>
              </a:rPr>
              <a:t>yhrun -N 2 </a:t>
            </a:r>
            <a:r>
              <a:rPr lang="en-US" altLang="zh-CN" sz="1000" dirty="0">
                <a:latin typeface="Lucida Console" pitchFamily="49" charset="0"/>
              </a:rPr>
              <a:t>–n 4 </a:t>
            </a:r>
            <a:r>
              <a:rPr lang="zh-CN" altLang="zh-CN" sz="1000" dirty="0">
                <a:latin typeface="Lucida Console" pitchFamily="49" charset="0"/>
              </a:rPr>
              <a:t>hostname -s &gt; ${SLURM_JOBID}.list</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 run</a:t>
            </a:r>
            <a:r>
              <a:rPr lang="en-US" altLang="zh-CN" sz="1000" dirty="0">
                <a:latin typeface="Lucida Console" pitchFamily="49" charset="0"/>
              </a:rPr>
              <a:t>. </a:t>
            </a:r>
          </a:p>
          <a:p>
            <a:pPr marL="0" indent="0">
              <a:buNone/>
            </a:pPr>
            <a:r>
              <a:rPr lang="en-US" altLang="zh-CN" sz="1000" dirty="0">
                <a:latin typeface="Lucida Console" pitchFamily="49" charset="0"/>
              </a:rPr>
              <a:t># </a:t>
            </a:r>
            <a:r>
              <a:rPr lang="en-US" altLang="zh-CN" sz="1000" dirty="0" err="1">
                <a:latin typeface="Lucida Console" pitchFamily="49" charset="0"/>
              </a:rPr>
              <a:t>mpifabrics</a:t>
            </a:r>
            <a:r>
              <a:rPr lang="en-US" altLang="zh-CN" sz="1000" dirty="0">
                <a:latin typeface="Lucida Console" pitchFamily="49" charset="0"/>
              </a:rPr>
              <a:t> = TCP/IP (can be removed for </a:t>
            </a:r>
            <a:r>
              <a:rPr lang="en-US" altLang="zh-CN" sz="1000" dirty="0" err="1">
                <a:latin typeface="Lucida Console" pitchFamily="49" charset="0"/>
              </a:rPr>
              <a:t>Infiniband</a:t>
            </a:r>
            <a:r>
              <a:rPr lang="en-US" altLang="zh-CN" sz="1000" dirty="0">
                <a:latin typeface="Lucida Console" pitchFamily="49" charset="0"/>
              </a:rPr>
              <a:t>)</a:t>
            </a:r>
            <a:endParaRPr lang="zh-CN" altLang="zh-CN" sz="1000" dirty="0">
              <a:latin typeface="Lucida Console" pitchFamily="49" charset="0"/>
            </a:endParaRPr>
          </a:p>
          <a:p>
            <a:pPr marL="0" indent="0">
              <a:buNone/>
            </a:pPr>
            <a:r>
              <a:rPr lang="zh-CN" altLang="zh-CN" sz="1000" dirty="0">
                <a:latin typeface="Lucida Console" pitchFamily="49" charset="0"/>
              </a:rPr>
              <a:t>/</a:t>
            </a:r>
            <a:r>
              <a:rPr lang="en-US" altLang="zh-CN" sz="1000" dirty="0">
                <a:latin typeface="Lucida Console" pitchFamily="49" charset="0"/>
              </a:rPr>
              <a:t>share</a:t>
            </a:r>
            <a:r>
              <a:rPr lang="zh-CN" altLang="zh-CN" sz="1000" dirty="0">
                <a:latin typeface="Lucida Console" pitchFamily="49" charset="0"/>
              </a:rPr>
              <a:t>/COMSOL/bin/comsol -clustersimple batch -nn 2 -np 2 -f ${SLURM_JOBID}.list -inputfile $INPUTFILE -outputfile pcg${SLURM_JOBID}.mph -batchlog ${SLURM_JOBID}.log -mpifabrics shm:tcp</a:t>
            </a:r>
          </a:p>
          <a:p>
            <a:pPr marL="0" indent="0">
              <a:buNone/>
            </a:pPr>
            <a:endParaRPr lang="en-US" altLang="zh-CN" sz="1000" dirty="0">
              <a:latin typeface="Lucida Console" pitchFamily="49" charset="0"/>
            </a:endParaRPr>
          </a:p>
          <a:p>
            <a:pPr marL="0" indent="0">
              <a:buNone/>
            </a:pPr>
            <a:r>
              <a:rPr lang="zh-CN" altLang="zh-CN" sz="1000" dirty="0">
                <a:latin typeface="Lucida Console" pitchFamily="49" charset="0"/>
              </a:rPr>
              <a:t># cleanup</a:t>
            </a:r>
          </a:p>
          <a:p>
            <a:pPr marL="0" indent="0">
              <a:buNone/>
            </a:pPr>
            <a:r>
              <a:rPr lang="zh-CN" altLang="zh-CN" sz="1000" dirty="0">
                <a:latin typeface="Lucida Console" pitchFamily="49" charset="0"/>
              </a:rPr>
              <a:t>#rm -rf ${SLURM_JOBID}.list</a:t>
            </a:r>
          </a:p>
        </p:txBody>
      </p:sp>
    </p:spTree>
    <p:extLst>
      <p:ext uri="{BB962C8B-B14F-4D97-AF65-F5344CB8AC3E}">
        <p14:creationId xmlns:p14="http://schemas.microsoft.com/office/powerpoint/2010/main" val="3326500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获取和检查主机名称</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426826236"/>
              </p:ext>
            </p:extLst>
          </p:nvPr>
        </p:nvGraphicFramePr>
        <p:xfrm>
          <a:off x="457200" y="2362200"/>
          <a:ext cx="8229600" cy="111252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r>
                        <a:rPr lang="en-US" altLang="zh-CN" sz="1800" dirty="0">
                          <a:latin typeface="Adobe 黑体 Std R" panose="020B0400000000000000" pitchFamily="34" charset="-122"/>
                          <a:ea typeface="Adobe 黑体 Std R" panose="020B0400000000000000" pitchFamily="34" charset="-122"/>
                        </a:rPr>
                        <a:t>Windows</a:t>
                      </a:r>
                      <a:endParaRPr lang="zh-CN" altLang="en-US" sz="1800" dirty="0">
                        <a:latin typeface="Adobe 黑体 Std R" panose="020B0400000000000000" pitchFamily="34" charset="-122"/>
                        <a:ea typeface="Adobe 黑体 Std R" panose="020B0400000000000000" pitchFamily="34" charset="-122"/>
                      </a:endParaRPr>
                    </a:p>
                  </a:txBody>
                  <a:tcPr/>
                </a:tc>
                <a:tc>
                  <a:txBody>
                    <a:bodyPr/>
                    <a:lstStyle/>
                    <a:p>
                      <a:r>
                        <a:rPr lang="en-US" altLang="zh-CN" sz="1800" dirty="0">
                          <a:latin typeface="Adobe 黑体 Std R" panose="020B0400000000000000" pitchFamily="34" charset="-122"/>
                          <a:ea typeface="Adobe 黑体 Std R" panose="020B0400000000000000" pitchFamily="34" charset="-122"/>
                        </a:rPr>
                        <a:t>Dos </a:t>
                      </a:r>
                      <a:r>
                        <a:rPr lang="zh-CN" altLang="en-US" sz="1800" dirty="0">
                          <a:latin typeface="Adobe 黑体 Std R" panose="020B0400000000000000" pitchFamily="34" charset="-122"/>
                          <a:ea typeface="Adobe 黑体 Std R" panose="020B0400000000000000" pitchFamily="34" charset="-122"/>
                        </a:rPr>
                        <a:t>窗口中使用命令：</a:t>
                      </a:r>
                      <a:r>
                        <a:rPr lang="en-US" altLang="zh-CN" sz="1800" dirty="0">
                          <a:latin typeface="Adobe 黑体 Std R" panose="020B0400000000000000" pitchFamily="34" charset="-122"/>
                          <a:ea typeface="Adobe 黑体 Std R" panose="020B0400000000000000" pitchFamily="34" charset="-122"/>
                        </a:rPr>
                        <a:t>hostname</a:t>
                      </a:r>
                      <a:endParaRPr lang="zh-CN" altLang="en-US" sz="18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0"/>
                  </a:ext>
                </a:extLst>
              </a:tr>
              <a:tr h="741680">
                <a:tc>
                  <a:txBody>
                    <a:bodyPr/>
                    <a:lstStyle/>
                    <a:p>
                      <a:r>
                        <a:rPr lang="en-US" altLang="zh-CN" sz="1800" dirty="0">
                          <a:latin typeface="Adobe 黑体 Std R" panose="020B0400000000000000" pitchFamily="34" charset="-122"/>
                          <a:ea typeface="Adobe 黑体 Std R" panose="020B0400000000000000" pitchFamily="34" charset="-122"/>
                        </a:rPr>
                        <a:t>Linux &amp; Mac OS</a:t>
                      </a:r>
                      <a:endParaRPr lang="zh-CN" altLang="en-US" sz="1800" dirty="0">
                        <a:latin typeface="Adobe 黑体 Std R" panose="020B0400000000000000" pitchFamily="34" charset="-122"/>
                        <a:ea typeface="Adobe 黑体 Std R" panose="020B0400000000000000" pitchFamily="34" charset="-122"/>
                      </a:endParaRPr>
                    </a:p>
                  </a:txBody>
                  <a:tcPr/>
                </a:tc>
                <a:tc>
                  <a:txBody>
                    <a:bodyPr/>
                    <a:lstStyle/>
                    <a:p>
                      <a:r>
                        <a:rPr lang="zh-CN" altLang="en-US" sz="1800" dirty="0">
                          <a:latin typeface="Adobe 黑体 Std R" panose="020B0400000000000000" pitchFamily="34" charset="-122"/>
                          <a:ea typeface="Adobe 黑体 Std R" panose="020B0400000000000000" pitchFamily="34" charset="-122"/>
                        </a:rPr>
                        <a:t>终端窗口中使用命令：</a:t>
                      </a:r>
                      <a:r>
                        <a:rPr lang="en-US" altLang="zh-CN" sz="1800" dirty="0">
                          <a:latin typeface="Adobe 黑体 Std R" panose="020B0400000000000000" pitchFamily="34" charset="-122"/>
                          <a:ea typeface="Adobe 黑体 Std R" panose="020B0400000000000000" pitchFamily="34" charset="-122"/>
                        </a:rPr>
                        <a:t>hostname</a:t>
                      </a:r>
                      <a:endParaRPr lang="zh-CN" altLang="en-US" sz="18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637499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692696"/>
            <a:ext cx="8229600" cy="857250"/>
          </a:xfrm>
        </p:spPr>
        <p:txBody>
          <a:bodyPr>
            <a:noAutofit/>
          </a:bodyPr>
          <a:lstStyle/>
          <a:p>
            <a:r>
              <a:rPr lang="sv-SE" dirty="0"/>
              <a:t>Sun Grid Engine (SGE) </a:t>
            </a:r>
            <a:r>
              <a:rPr lang="zh-CN" altLang="en-US" dirty="0"/>
              <a:t>或 </a:t>
            </a:r>
            <a:r>
              <a:rPr lang="en-US" altLang="zh-CN" dirty="0"/>
              <a:t/>
            </a:r>
            <a:br>
              <a:rPr lang="en-US" altLang="zh-CN" dirty="0"/>
            </a:br>
            <a:r>
              <a:rPr lang="sv-SE" dirty="0"/>
              <a:t>Oracle Grid Engine </a:t>
            </a:r>
            <a:r>
              <a:rPr lang="zh-CN" altLang="en-US" dirty="0"/>
              <a:t>上启动</a:t>
            </a:r>
            <a:endParaRPr lang="sv-SE" dirty="0"/>
          </a:p>
        </p:txBody>
      </p:sp>
      <p:sp>
        <p:nvSpPr>
          <p:cNvPr id="3" name="Content Placeholder 2"/>
          <p:cNvSpPr>
            <a:spLocks noGrp="1"/>
          </p:cNvSpPr>
          <p:nvPr>
            <p:ph idx="1"/>
          </p:nvPr>
        </p:nvSpPr>
        <p:spPr/>
        <p:txBody>
          <a:bodyPr>
            <a:normAutofit/>
          </a:bodyPr>
          <a:lstStyle/>
          <a:p>
            <a:r>
              <a:rPr lang="zh-CN" altLang="en-US" sz="1400" dirty="0"/>
              <a:t>在</a:t>
            </a:r>
            <a:r>
              <a:rPr lang="en-US" altLang="zh-CN" sz="1400" dirty="0"/>
              <a:t>COMSOL Multiphysics</a:t>
            </a:r>
            <a:r>
              <a:rPr lang="zh-CN" altLang="en-US" sz="1400" dirty="0"/>
              <a:t>操作界面上设置集群运算特征</a:t>
            </a:r>
            <a:endParaRPr lang="sv-SE" sz="1400" dirty="0"/>
          </a:p>
          <a:p>
            <a:pPr lvl="1"/>
            <a:r>
              <a:rPr lang="zh-CN" altLang="en-US" sz="1200" dirty="0"/>
              <a:t>将集群类型设定为</a:t>
            </a:r>
            <a:r>
              <a:rPr lang="en-US" sz="1200" dirty="0"/>
              <a:t> OGS/GE.</a:t>
            </a:r>
          </a:p>
          <a:p>
            <a:pPr lvl="1"/>
            <a:r>
              <a:rPr lang="zh-CN" altLang="en-US" sz="1200" dirty="0"/>
              <a:t>指定数量、队列名称，等</a:t>
            </a:r>
            <a:endParaRPr lang="sv-SE" sz="1200" dirty="0"/>
          </a:p>
          <a:p>
            <a:endParaRPr lang="sv-SE" sz="1400" dirty="0"/>
          </a:p>
          <a:p>
            <a:r>
              <a:rPr lang="zh-CN" altLang="en-US" sz="1400" dirty="0"/>
              <a:t>批处理作业的示例</a:t>
            </a:r>
            <a:r>
              <a:rPr lang="sv-SE" sz="1400" dirty="0"/>
              <a:t/>
            </a:r>
            <a:br>
              <a:rPr lang="sv-SE" sz="1400" dirty="0"/>
            </a:br>
            <a:r>
              <a:rPr lang="sv-SE" sz="1400" dirty="0"/>
              <a:t/>
            </a:r>
            <a:br>
              <a:rPr lang="sv-SE" sz="1400" dirty="0"/>
            </a:br>
            <a:r>
              <a:rPr lang="sv-SE" sz="1400" dirty="0"/>
              <a:t/>
            </a:r>
            <a:br>
              <a:rPr lang="sv-SE" sz="1400" dirty="0"/>
            </a:br>
            <a:r>
              <a:rPr lang="sv-SE" sz="1400" dirty="0"/>
              <a:t/>
            </a:r>
            <a:br>
              <a:rPr lang="sv-SE" sz="1400" dirty="0"/>
            </a:br>
            <a:endParaRPr lang="sv-SE" sz="1400" dirty="0"/>
          </a:p>
          <a:p>
            <a:pPr lvl="1"/>
            <a:endParaRPr lang="sv-SE" sz="1200" dirty="0"/>
          </a:p>
          <a:p>
            <a:pPr lvl="1"/>
            <a:endParaRPr lang="sv-SE" sz="1200" dirty="0"/>
          </a:p>
        </p:txBody>
      </p:sp>
      <p:sp>
        <p:nvSpPr>
          <p:cNvPr id="4" name="Content Placeholder 2"/>
          <p:cNvSpPr txBox="1">
            <a:spLocks/>
          </p:cNvSpPr>
          <p:nvPr/>
        </p:nvSpPr>
        <p:spPr bwMode="auto">
          <a:xfrm>
            <a:off x="1538536" y="3429000"/>
            <a:ext cx="5943600" cy="762000"/>
          </a:xfrm>
          <a:prstGeom prst="rect">
            <a:avLst/>
          </a:prstGeom>
          <a:solidFill>
            <a:schemeClr val="bg1"/>
          </a:solidFill>
          <a:ln w="9525">
            <a:solidFill>
              <a:schemeClr val="tx1"/>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defRPr sz="1400">
                <a:solidFill>
                  <a:schemeClr val="tx1"/>
                </a:solidFill>
                <a:latin typeface="+mn-lt"/>
              </a:defRPr>
            </a:lvl6pPr>
            <a:lvl7pPr marL="2971800" indent="-228600" algn="l" rtl="0" eaLnBrk="1" fontAlgn="base" hangingPunct="1">
              <a:spcBef>
                <a:spcPct val="20000"/>
              </a:spcBef>
              <a:spcAft>
                <a:spcPct val="0"/>
              </a:spcAft>
              <a:defRPr sz="1400">
                <a:solidFill>
                  <a:schemeClr val="tx1"/>
                </a:solidFill>
                <a:latin typeface="+mn-lt"/>
              </a:defRPr>
            </a:lvl7pPr>
            <a:lvl8pPr marL="3429000" indent="-228600" algn="l" rtl="0" eaLnBrk="1" fontAlgn="base" hangingPunct="1">
              <a:spcBef>
                <a:spcPct val="20000"/>
              </a:spcBef>
              <a:spcAft>
                <a:spcPct val="0"/>
              </a:spcAft>
              <a:defRPr sz="1400">
                <a:solidFill>
                  <a:schemeClr val="tx1"/>
                </a:solidFill>
                <a:latin typeface="+mn-lt"/>
              </a:defRPr>
            </a:lvl8pPr>
            <a:lvl9pPr marL="3886200" indent="-228600" algn="l" rtl="0" eaLnBrk="1" fontAlgn="base" hangingPunct="1">
              <a:spcBef>
                <a:spcPct val="20000"/>
              </a:spcBef>
              <a:spcAft>
                <a:spcPct val="0"/>
              </a:spcAft>
              <a:defRPr sz="1400">
                <a:solidFill>
                  <a:schemeClr val="tx1"/>
                </a:solidFill>
                <a:latin typeface="+mn-lt"/>
              </a:defRPr>
            </a:lvl9pPr>
          </a:lstStyle>
          <a:p>
            <a:pPr marL="0" indent="0">
              <a:buNone/>
            </a:pPr>
            <a:r>
              <a:rPr lang="sv-SE" sz="1050" dirty="0">
                <a:solidFill>
                  <a:srgbClr val="000000"/>
                </a:solidFill>
                <a:latin typeface="Lucida Console" pitchFamily="49" charset="0"/>
              </a:rPr>
              <a:t>qsub -pe &lt;SGE queue name&gt; &lt;number of slots to allocate&gt; \</a:t>
            </a:r>
          </a:p>
          <a:p>
            <a:pPr marL="0" indent="0">
              <a:buNone/>
            </a:pPr>
            <a:r>
              <a:rPr lang="sv-SE" sz="1050" dirty="0">
                <a:solidFill>
                  <a:srgbClr val="000000"/>
                </a:solidFill>
                <a:latin typeface="Lucida Console" pitchFamily="49" charset="0"/>
              </a:rPr>
              <a:t>-o &lt;path to standard out file&gt; -e &lt;path to standard error file&gt; \</a:t>
            </a:r>
          </a:p>
          <a:p>
            <a:pPr marL="0" indent="0">
              <a:buNone/>
            </a:pPr>
            <a:r>
              <a:rPr lang="sv-SE" sz="1050" dirty="0">
                <a:solidFill>
                  <a:srgbClr val="000000"/>
                </a:solidFill>
                <a:latin typeface="Lucida Console" pitchFamily="49" charset="0"/>
              </a:rPr>
              <a:t>-b y &lt;path to COMSOL root installation directory&gt;/bin/</a:t>
            </a:r>
            <a:r>
              <a:rPr lang="sv-SE" sz="1050" dirty="0" err="1">
                <a:solidFill>
                  <a:srgbClr val="000000"/>
                </a:solidFill>
                <a:latin typeface="Lucida Console" pitchFamily="49" charset="0"/>
              </a:rPr>
              <a:t>comsol</a:t>
            </a:r>
            <a:r>
              <a:rPr lang="sv-SE" sz="1050" dirty="0">
                <a:solidFill>
                  <a:srgbClr val="000000"/>
                </a:solidFill>
                <a:latin typeface="Lucida Console" pitchFamily="49" charset="0"/>
              </a:rPr>
              <a:t> \</a:t>
            </a:r>
            <a:br>
              <a:rPr lang="sv-SE" sz="1050" dirty="0">
                <a:solidFill>
                  <a:srgbClr val="000000"/>
                </a:solidFill>
                <a:latin typeface="Lucida Console" pitchFamily="49" charset="0"/>
              </a:rPr>
            </a:br>
            <a:r>
              <a:rPr lang="sv-SE" sz="1050" dirty="0">
                <a:solidFill>
                  <a:srgbClr val="000000"/>
                </a:solidFill>
                <a:latin typeface="Lucida Console" pitchFamily="49" charset="0"/>
              </a:rPr>
              <a:t>-</a:t>
            </a:r>
            <a:r>
              <a:rPr lang="sv-SE" sz="1050" dirty="0" err="1">
                <a:solidFill>
                  <a:srgbClr val="000000"/>
                </a:solidFill>
                <a:latin typeface="Lucida Console" pitchFamily="49" charset="0"/>
              </a:rPr>
              <a:t>nn</a:t>
            </a:r>
            <a:r>
              <a:rPr lang="sv-SE" sz="1050" dirty="0">
                <a:solidFill>
                  <a:srgbClr val="000000"/>
                </a:solidFill>
                <a:latin typeface="Lucida Console" pitchFamily="49" charset="0"/>
              </a:rPr>
              <a:t> '${NHOSTS}' batch -inputfile in.mph -outputfile out.mph</a:t>
            </a:r>
          </a:p>
        </p:txBody>
      </p:sp>
    </p:spTree>
    <p:extLst>
      <p:ext uri="{BB962C8B-B14F-4D97-AF65-F5344CB8AC3E}">
        <p14:creationId xmlns:p14="http://schemas.microsoft.com/office/powerpoint/2010/main" val="33323530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r>
              <a:rPr lang="zh-CN" altLang="en-US" dirty="0"/>
              <a:t>：无法通过许可证验证</a:t>
            </a:r>
          </a:p>
        </p:txBody>
      </p:sp>
      <p:sp>
        <p:nvSpPr>
          <p:cNvPr id="3" name="内容占位符 2"/>
          <p:cNvSpPr>
            <a:spLocks noGrp="1"/>
          </p:cNvSpPr>
          <p:nvPr>
            <p:ph idx="1"/>
          </p:nvPr>
        </p:nvSpPr>
        <p:spPr/>
        <p:txBody>
          <a:bodyPr>
            <a:normAutofit/>
          </a:bodyPr>
          <a:lstStyle/>
          <a:p>
            <a:r>
              <a:rPr lang="zh-CN" altLang="en-US" sz="1800" dirty="0"/>
              <a:t>检查用户帐号是否中文名称</a:t>
            </a:r>
            <a:endParaRPr lang="en-US" altLang="zh-CN" sz="1800" dirty="0"/>
          </a:p>
          <a:p>
            <a:r>
              <a:rPr lang="zh-CN" altLang="en-US" sz="1800" dirty="0"/>
              <a:t>检查是否安装目录中包含中文</a:t>
            </a:r>
            <a:endParaRPr lang="en-US" altLang="zh-CN" sz="1800" dirty="0"/>
          </a:p>
          <a:p>
            <a:r>
              <a:rPr lang="zh-CN" altLang="en-US" sz="1800" dirty="0"/>
              <a:t>检查是否网卡休眠（尝试禁用智能休眠功能）</a:t>
            </a:r>
            <a:endParaRPr lang="en-US" altLang="zh-CN" sz="1800" dirty="0"/>
          </a:p>
          <a:p>
            <a:r>
              <a:rPr lang="zh-CN" altLang="en-US" sz="1800" dirty="0"/>
              <a:t>检查是否系统时间被回调</a:t>
            </a:r>
            <a:endParaRPr lang="en-US" altLang="zh-CN" sz="1800" dirty="0"/>
          </a:p>
          <a:p>
            <a:r>
              <a:rPr lang="zh-CN" altLang="en-US" sz="1800" dirty="0"/>
              <a:t>检查是否防火墙禁止访问网卡</a:t>
            </a:r>
            <a:endParaRPr lang="en-US" altLang="zh-CN" sz="1800" dirty="0"/>
          </a:p>
          <a:p>
            <a:r>
              <a:rPr lang="zh-CN" altLang="en-US" sz="1800" dirty="0"/>
              <a:t>内核版本是否较低，可考虑自动安装模式</a:t>
            </a:r>
            <a:endParaRPr lang="en-US" altLang="zh-CN" sz="1800" dirty="0"/>
          </a:p>
          <a:p>
            <a:r>
              <a:rPr lang="en-US" altLang="zh-CN" sz="1800" dirty="0"/>
              <a:t>C++</a:t>
            </a:r>
            <a:r>
              <a:rPr lang="zh-CN" altLang="en-US" sz="1800" dirty="0"/>
              <a:t>库版本是否较低，可尝试安装光盘上的库文件</a:t>
            </a:r>
            <a:endParaRPr lang="en-US" altLang="zh-CN" sz="1800" dirty="0"/>
          </a:p>
        </p:txBody>
      </p:sp>
    </p:spTree>
    <p:extLst>
      <p:ext uri="{BB962C8B-B14F-4D97-AF65-F5344CB8AC3E}">
        <p14:creationId xmlns:p14="http://schemas.microsoft.com/office/powerpoint/2010/main" val="4129983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r>
              <a:rPr lang="zh-CN" altLang="en-US" dirty="0"/>
              <a:t>：启动软件提示无许可证</a:t>
            </a:r>
          </a:p>
        </p:txBody>
      </p:sp>
      <p:sp>
        <p:nvSpPr>
          <p:cNvPr id="3" name="内容占位符 2"/>
          <p:cNvSpPr>
            <a:spLocks noGrp="1"/>
          </p:cNvSpPr>
          <p:nvPr>
            <p:ph idx="1"/>
          </p:nvPr>
        </p:nvSpPr>
        <p:spPr/>
        <p:txBody>
          <a:bodyPr>
            <a:normAutofit/>
          </a:bodyPr>
          <a:lstStyle/>
          <a:p>
            <a:r>
              <a:rPr lang="zh-CN" altLang="en-US" sz="2000" dirty="0"/>
              <a:t>检查是否未启动许可证服务器</a:t>
            </a:r>
            <a:endParaRPr lang="en-US" altLang="zh-CN" sz="2000" dirty="0"/>
          </a:p>
          <a:p>
            <a:r>
              <a:rPr lang="zh-CN" altLang="en-US" sz="2000" dirty="0"/>
              <a:t>检查许可证服务器是否正常工作</a:t>
            </a:r>
            <a:endParaRPr lang="en-US" altLang="zh-CN" sz="2000" dirty="0"/>
          </a:p>
          <a:p>
            <a:r>
              <a:rPr lang="zh-CN" altLang="en-US" sz="2000" dirty="0"/>
              <a:t>检查许可证服务器端口是否被占用</a:t>
            </a:r>
            <a:endParaRPr lang="en-US" altLang="zh-CN" sz="2000" dirty="0"/>
          </a:p>
          <a:p>
            <a:r>
              <a:rPr lang="zh-CN" altLang="en-US" sz="2000" dirty="0"/>
              <a:t>检查许可证服务器端口是否被防火墙禁止访问</a:t>
            </a:r>
            <a:endParaRPr lang="en-US" altLang="zh-CN" sz="2000" dirty="0"/>
          </a:p>
          <a:p>
            <a:r>
              <a:rPr lang="zh-CN" altLang="en-US" sz="2000" dirty="0"/>
              <a:t>检查许可证服务器进程是否被防火墙禁止访问</a:t>
            </a:r>
            <a:endParaRPr lang="en-US" altLang="zh-CN" sz="2000" dirty="0"/>
          </a:p>
          <a:p>
            <a:r>
              <a:rPr lang="zh-CN" altLang="en-US" sz="2000" dirty="0"/>
              <a:t>检查是否</a:t>
            </a:r>
            <a:r>
              <a:rPr lang="en-US" altLang="zh-CN" sz="2000" dirty="0"/>
              <a:t>Linux</a:t>
            </a:r>
            <a:r>
              <a:rPr lang="zh-CN" altLang="en-US" sz="2000" dirty="0"/>
              <a:t>缺少必要的库文件</a:t>
            </a:r>
            <a:r>
              <a:rPr lang="en-US" altLang="zh-CN" sz="2000" dirty="0" err="1"/>
              <a:t>lsb</a:t>
            </a:r>
            <a:endParaRPr lang="en-US" altLang="zh-CN" sz="2000" dirty="0"/>
          </a:p>
          <a:p>
            <a:pPr lvl="1"/>
            <a:r>
              <a:rPr lang="zh-CN" altLang="en-US" sz="1700" dirty="0"/>
              <a:t>例：</a:t>
            </a:r>
            <a:r>
              <a:rPr lang="en-US" altLang="zh-CN" sz="1700" dirty="0"/>
              <a:t>Ubuntu</a:t>
            </a:r>
            <a:r>
              <a:rPr lang="zh-CN" altLang="en-US" sz="1700" dirty="0"/>
              <a:t>上的安装指令：</a:t>
            </a:r>
            <a:r>
              <a:rPr lang="en-US" altLang="zh-CN" sz="1700" dirty="0"/>
              <a:t>apt-get install </a:t>
            </a:r>
            <a:r>
              <a:rPr lang="en-US" altLang="zh-CN" sz="1700" dirty="0" err="1"/>
              <a:t>lsb</a:t>
            </a:r>
            <a:r>
              <a:rPr lang="en-US" altLang="zh-CN" sz="1700" dirty="0"/>
              <a:t>-core</a:t>
            </a:r>
          </a:p>
          <a:p>
            <a:pPr marL="342900" lvl="1" indent="0">
              <a:buNone/>
            </a:pPr>
            <a:r>
              <a:rPr lang="en-US" altLang="zh-CN" sz="1700"/>
              <a:t>              redhat</a:t>
            </a:r>
            <a:r>
              <a:rPr lang="zh-CN" altLang="en-US" sz="1700" dirty="0"/>
              <a:t>上的安装指令：</a:t>
            </a:r>
            <a:r>
              <a:rPr lang="en-US" altLang="zh-CN" sz="1700" dirty="0"/>
              <a:t>yum install </a:t>
            </a:r>
            <a:r>
              <a:rPr lang="en-US" altLang="zh-CN" sz="1700" dirty="0" err="1"/>
              <a:t>redhat-lsb</a:t>
            </a:r>
            <a:endParaRPr lang="zh-CN" altLang="en-US" sz="1700" dirty="0"/>
          </a:p>
        </p:txBody>
      </p:sp>
    </p:spTree>
    <p:extLst>
      <p:ext uri="{BB962C8B-B14F-4D97-AF65-F5344CB8AC3E}">
        <p14:creationId xmlns:p14="http://schemas.microsoft.com/office/powerpoint/2010/main" val="420205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r>
              <a:rPr lang="zh-CN" altLang="en-US" dirty="0"/>
              <a:t>：软件无法使用</a:t>
            </a:r>
          </a:p>
        </p:txBody>
      </p:sp>
      <p:sp>
        <p:nvSpPr>
          <p:cNvPr id="3" name="内容占位符 2"/>
          <p:cNvSpPr>
            <a:spLocks noGrp="1"/>
          </p:cNvSpPr>
          <p:nvPr>
            <p:ph idx="1"/>
          </p:nvPr>
        </p:nvSpPr>
        <p:spPr>
          <a:xfrm>
            <a:off x="305526" y="2228851"/>
            <a:ext cx="8381274" cy="3257550"/>
          </a:xfrm>
        </p:spPr>
        <p:txBody>
          <a:bodyPr>
            <a:normAutofit fontScale="77500" lnSpcReduction="20000"/>
          </a:bodyPr>
          <a:lstStyle/>
          <a:p>
            <a:r>
              <a:rPr lang="zh-CN" altLang="en-US" sz="2000" dirty="0"/>
              <a:t>闪退，或者图形窗口无法用鼠标操作</a:t>
            </a:r>
            <a:endParaRPr lang="en-US" altLang="zh-CN" sz="2000" dirty="0"/>
          </a:p>
          <a:p>
            <a:pPr lvl="1"/>
            <a:r>
              <a:rPr lang="zh-CN" altLang="en-US" sz="1700" dirty="0"/>
              <a:t>可能显卡驱动不兼容</a:t>
            </a:r>
            <a:endParaRPr lang="en-US" altLang="zh-CN" sz="1700" dirty="0"/>
          </a:p>
          <a:p>
            <a:pPr lvl="2"/>
            <a:r>
              <a:rPr lang="zh-CN" altLang="en-US" sz="1400" dirty="0"/>
              <a:t>更新显卡驱动</a:t>
            </a:r>
            <a:endParaRPr lang="en-US" altLang="zh-CN" sz="1400" dirty="0"/>
          </a:p>
          <a:p>
            <a:pPr lvl="2"/>
            <a:r>
              <a:rPr lang="zh-CN" altLang="en-US" sz="1400" dirty="0"/>
              <a:t>尝试软件渲染：</a:t>
            </a:r>
            <a:r>
              <a:rPr lang="en-US" altLang="zh-CN" sz="1400" dirty="0" err="1"/>
              <a:t>comsol</a:t>
            </a:r>
            <a:r>
              <a:rPr lang="en-US" altLang="zh-CN" sz="1400" dirty="0"/>
              <a:t> -3drend </a:t>
            </a:r>
            <a:r>
              <a:rPr lang="en-US" altLang="zh-CN" sz="1400" dirty="0" err="1"/>
              <a:t>sw</a:t>
            </a:r>
            <a:endParaRPr lang="en-US" altLang="zh-CN" sz="1400" dirty="0"/>
          </a:p>
          <a:p>
            <a:pPr lvl="1"/>
            <a:r>
              <a:rPr lang="zh-CN" altLang="en-US" sz="1700" dirty="0"/>
              <a:t>可能系统中文字库不兼容，尝试改回英文界面</a:t>
            </a:r>
            <a:endParaRPr lang="en-US" altLang="zh-CN" sz="1700" dirty="0"/>
          </a:p>
          <a:p>
            <a:pPr lvl="2"/>
            <a:r>
              <a:rPr lang="zh-CN" altLang="zh-CN" sz="1500" dirty="0"/>
              <a:t>修改配置文件，</a:t>
            </a:r>
            <a:r>
              <a:rPr lang="en-US" altLang="zh-CN" sz="1500" dirty="0"/>
              <a:t>&lt;</a:t>
            </a:r>
            <a:r>
              <a:rPr lang="zh-CN" altLang="zh-CN" sz="1500" dirty="0"/>
              <a:t>用户</a:t>
            </a:r>
            <a:r>
              <a:rPr lang="en-US" altLang="zh-CN" sz="1500" dirty="0"/>
              <a:t>&gt;\.</a:t>
            </a:r>
            <a:r>
              <a:rPr lang="en-US" altLang="zh-CN" sz="1500" dirty="0" err="1"/>
              <a:t>comsol</a:t>
            </a:r>
            <a:r>
              <a:rPr lang="en-US" altLang="zh-CN" sz="1500" dirty="0"/>
              <a:t>\&lt;</a:t>
            </a:r>
            <a:r>
              <a:rPr lang="en-US" altLang="zh-CN" sz="1500" dirty="0" err="1"/>
              <a:t>ver</a:t>
            </a:r>
            <a:r>
              <a:rPr lang="en-US" altLang="zh-CN" sz="1500" dirty="0"/>
              <a:t>&gt;\ </a:t>
            </a:r>
            <a:r>
              <a:rPr lang="en-US" altLang="zh-CN" sz="1500" dirty="0" err="1"/>
              <a:t>comsol.prefs</a:t>
            </a:r>
            <a:r>
              <a:rPr lang="zh-CN" altLang="zh-CN" sz="1500" dirty="0"/>
              <a:t>，找到其中的</a:t>
            </a:r>
          </a:p>
          <a:p>
            <a:pPr marL="300038" lvl="1" indent="0">
              <a:buNone/>
            </a:pPr>
            <a:r>
              <a:rPr lang="en-US" altLang="zh-CN" sz="1100" dirty="0" err="1"/>
              <a:t>graphics.font.family</a:t>
            </a:r>
            <a:r>
              <a:rPr lang="zh-CN" altLang="zh-CN" sz="1100" dirty="0"/>
              <a:t>，修改为</a:t>
            </a:r>
            <a:r>
              <a:rPr lang="en-US" altLang="zh-CN" sz="1100" dirty="0" err="1"/>
              <a:t>graphics.font.family</a:t>
            </a:r>
            <a:r>
              <a:rPr lang="en-US" altLang="zh-CN" sz="1100" dirty="0"/>
              <a:t>=default</a:t>
            </a:r>
            <a:endParaRPr lang="zh-CN" altLang="zh-CN" sz="1100" dirty="0"/>
          </a:p>
          <a:p>
            <a:pPr marL="300038" lvl="1" indent="0">
              <a:buNone/>
            </a:pPr>
            <a:r>
              <a:rPr lang="en-US" altLang="zh-CN" sz="1100" dirty="0" err="1"/>
              <a:t>graphics.font.usesystem</a:t>
            </a:r>
            <a:r>
              <a:rPr lang="zh-CN" altLang="zh-CN" sz="1100" dirty="0"/>
              <a:t>，修改为</a:t>
            </a:r>
            <a:r>
              <a:rPr lang="en-US" altLang="zh-CN" sz="1100" dirty="0" err="1"/>
              <a:t>graphics.font.usesystem</a:t>
            </a:r>
            <a:r>
              <a:rPr lang="en-US" altLang="zh-CN" sz="1100" dirty="0"/>
              <a:t>=off</a:t>
            </a:r>
          </a:p>
          <a:p>
            <a:r>
              <a:rPr lang="zh-CN" altLang="en-US" sz="2000" dirty="0"/>
              <a:t>提示</a:t>
            </a:r>
            <a:r>
              <a:rPr lang="en-US" altLang="zh-CN" sz="2000" dirty="0" err="1"/>
              <a:t>.net</a:t>
            </a:r>
            <a:r>
              <a:rPr lang="en-US" altLang="zh-CN" sz="2000" dirty="0"/>
              <a:t> framework</a:t>
            </a:r>
            <a:r>
              <a:rPr lang="zh-CN" altLang="en-US" sz="2000" dirty="0"/>
              <a:t>版本不够</a:t>
            </a:r>
            <a:endParaRPr lang="en-US" altLang="zh-CN" sz="2000" dirty="0"/>
          </a:p>
          <a:p>
            <a:pPr lvl="1"/>
            <a:r>
              <a:rPr lang="zh-CN" altLang="en-US" sz="1700" dirty="0"/>
              <a:t>更新</a:t>
            </a:r>
            <a:r>
              <a:rPr lang="en-US" altLang="zh-CN" sz="1700" dirty="0"/>
              <a:t>Windows</a:t>
            </a:r>
            <a:r>
              <a:rPr lang="zh-CN" altLang="en-US" sz="1700" dirty="0"/>
              <a:t>，或者尝试使用安装光盘</a:t>
            </a:r>
            <a:r>
              <a:rPr lang="en-US" altLang="zh-CN" sz="1700" dirty="0" err="1"/>
              <a:t>ext</a:t>
            </a:r>
            <a:r>
              <a:rPr lang="zh-CN" altLang="en-US" sz="1700" dirty="0"/>
              <a:t>目录中的版本</a:t>
            </a:r>
            <a:endParaRPr lang="en-US" altLang="zh-CN" sz="1700" dirty="0"/>
          </a:p>
          <a:p>
            <a:r>
              <a:rPr lang="en-US" altLang="zh-CN" sz="2025" dirty="0"/>
              <a:t>VC++</a:t>
            </a:r>
            <a:r>
              <a:rPr lang="zh-CN" altLang="en-US" sz="2025" dirty="0"/>
              <a:t>库版本不够</a:t>
            </a:r>
            <a:endParaRPr lang="en-US" altLang="zh-CN" sz="2025" dirty="0"/>
          </a:p>
          <a:p>
            <a:pPr lvl="1"/>
            <a:r>
              <a:rPr lang="zh-CN" altLang="en-US" sz="1800" dirty="0"/>
              <a:t>尝试使用安装光盘</a:t>
            </a:r>
            <a:r>
              <a:rPr lang="en-US" altLang="zh-CN" sz="1800" dirty="0" err="1"/>
              <a:t>ext</a:t>
            </a:r>
            <a:r>
              <a:rPr lang="zh-CN" altLang="en-US" sz="1800" dirty="0"/>
              <a:t>目录中的安装包</a:t>
            </a:r>
            <a:endParaRPr lang="en-US" altLang="zh-CN" sz="1700" dirty="0"/>
          </a:p>
          <a:p>
            <a:r>
              <a:rPr lang="zh-CN" altLang="en-US" sz="2000" dirty="0"/>
              <a:t>提示</a:t>
            </a:r>
            <a:r>
              <a:rPr lang="en-US" altLang="zh-CN" sz="2000" dirty="0" err="1"/>
              <a:t>nativejni</a:t>
            </a:r>
            <a:r>
              <a:rPr lang="zh-CN" altLang="en-US" sz="2000" dirty="0"/>
              <a:t>错误，尝试</a:t>
            </a:r>
            <a:r>
              <a:rPr lang="en-US" altLang="zh-CN" sz="2000" dirty="0"/>
              <a:t>lib/win64</a:t>
            </a:r>
            <a:r>
              <a:rPr lang="zh-CN" altLang="en-US" sz="2000" dirty="0"/>
              <a:t>中的文件覆盖</a:t>
            </a:r>
            <a:r>
              <a:rPr lang="en-US" altLang="zh-CN" sz="2000" dirty="0"/>
              <a:t>bin/win64</a:t>
            </a:r>
            <a:r>
              <a:rPr lang="zh-CN" altLang="en-US" sz="2000" dirty="0"/>
              <a:t>中同名文件</a:t>
            </a:r>
            <a:endParaRPr lang="en-US" altLang="zh-CN" sz="2000" dirty="0"/>
          </a:p>
          <a:p>
            <a:r>
              <a:rPr lang="en-US" altLang="zh-CN" sz="2000" dirty="0"/>
              <a:t>Linux</a:t>
            </a:r>
            <a:r>
              <a:rPr lang="zh-CN" altLang="en-US" sz="2000" dirty="0"/>
              <a:t>下，检查当前帐号是否具有</a:t>
            </a:r>
            <a:r>
              <a:rPr lang="en-US" altLang="zh-CN" sz="2000" dirty="0"/>
              <a:t>X</a:t>
            </a:r>
            <a:r>
              <a:rPr lang="zh-CN" altLang="en-US" sz="2000" dirty="0"/>
              <a:t>桌面访问权限</a:t>
            </a:r>
            <a:endParaRPr lang="en-US" altLang="zh-CN" sz="2000" dirty="0"/>
          </a:p>
          <a:p>
            <a:r>
              <a:rPr lang="zh-CN" altLang="en-US" sz="2000" dirty="0"/>
              <a:t>内核或</a:t>
            </a:r>
            <a:r>
              <a:rPr lang="en-US" altLang="zh-CN" sz="2000" dirty="0"/>
              <a:t>C++</a:t>
            </a:r>
            <a:r>
              <a:rPr lang="zh-CN" altLang="en-US" sz="2000" dirty="0"/>
              <a:t>库太老，尝试使用安装目录中的库文件</a:t>
            </a:r>
          </a:p>
        </p:txBody>
      </p:sp>
    </p:spTree>
    <p:extLst>
      <p:ext uri="{BB962C8B-B14F-4D97-AF65-F5344CB8AC3E}">
        <p14:creationId xmlns:p14="http://schemas.microsoft.com/office/powerpoint/2010/main" val="4189279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r>
              <a:rPr lang="zh-CN" altLang="en-US" dirty="0"/>
              <a:t>：无法启动并行</a:t>
            </a:r>
          </a:p>
        </p:txBody>
      </p:sp>
      <p:sp>
        <p:nvSpPr>
          <p:cNvPr id="3" name="内容占位符 2"/>
          <p:cNvSpPr>
            <a:spLocks noGrp="1"/>
          </p:cNvSpPr>
          <p:nvPr>
            <p:ph idx="1"/>
          </p:nvPr>
        </p:nvSpPr>
        <p:spPr/>
        <p:txBody>
          <a:bodyPr>
            <a:normAutofit/>
          </a:bodyPr>
          <a:lstStyle/>
          <a:p>
            <a:r>
              <a:rPr lang="zh-CN" altLang="en-US" sz="1800" dirty="0"/>
              <a:t>检查是否有并行许可证</a:t>
            </a:r>
            <a:endParaRPr lang="en-US" altLang="zh-CN" sz="1800" dirty="0"/>
          </a:p>
          <a:p>
            <a:r>
              <a:rPr lang="zh-CN" altLang="en-US" sz="1800" dirty="0"/>
              <a:t>检查安装是否正确</a:t>
            </a:r>
            <a:endParaRPr lang="en-US" altLang="zh-CN" sz="1800" dirty="0"/>
          </a:p>
          <a:p>
            <a:r>
              <a:rPr lang="zh-CN" altLang="en-US" sz="1800" dirty="0"/>
              <a:t>检查节点之间是否可以无密码互访</a:t>
            </a:r>
            <a:endParaRPr lang="en-US" altLang="zh-CN" sz="1800" dirty="0"/>
          </a:p>
          <a:p>
            <a:r>
              <a:rPr lang="zh-CN" altLang="en-US" sz="1800" dirty="0"/>
              <a:t>检查是否有防火墙限制</a:t>
            </a:r>
            <a:endParaRPr lang="en-US" altLang="zh-CN" sz="1800" dirty="0"/>
          </a:p>
          <a:p>
            <a:r>
              <a:rPr lang="zh-CN" altLang="en-US" sz="1800" dirty="0"/>
              <a:t>检查是否已经达到许可证的并发数量限制</a:t>
            </a:r>
            <a:endParaRPr lang="en-US" altLang="zh-CN" sz="1800" dirty="0"/>
          </a:p>
          <a:p>
            <a:r>
              <a:rPr lang="zh-CN" altLang="en-US" sz="1800" dirty="0"/>
              <a:t>如果总是提示需要</a:t>
            </a:r>
            <a:r>
              <a:rPr lang="en-US" altLang="zh-CN" sz="1800" dirty="0" err="1"/>
              <a:t>Infiniband</a:t>
            </a:r>
            <a:r>
              <a:rPr lang="zh-CN" altLang="en-US" sz="1800" dirty="0"/>
              <a:t>设备，可能找不到或没有这种设备</a:t>
            </a:r>
            <a:endParaRPr lang="en-US" altLang="zh-CN" sz="1800" dirty="0"/>
          </a:p>
          <a:p>
            <a:pPr lvl="1"/>
            <a:r>
              <a:rPr lang="zh-CN" altLang="en-US" sz="1400" dirty="0"/>
              <a:t>在命令中添加开关项：</a:t>
            </a:r>
            <a:r>
              <a:rPr lang="zh-CN" altLang="zh-CN" sz="1400" dirty="0">
                <a:latin typeface="Lucida Console" pitchFamily="49" charset="0"/>
              </a:rPr>
              <a:t>-mpifabrics shm:tcp</a:t>
            </a:r>
            <a:endParaRPr lang="en-US" altLang="zh-CN" sz="1400" dirty="0"/>
          </a:p>
          <a:p>
            <a:pPr lvl="1"/>
            <a:r>
              <a:rPr lang="zh-CN" altLang="en-US" sz="1400" dirty="0"/>
              <a:t>或者</a:t>
            </a:r>
            <a:endParaRPr lang="en-US" altLang="zh-CN" sz="1400" dirty="0"/>
          </a:p>
          <a:p>
            <a:pPr lvl="2"/>
            <a:r>
              <a:rPr lang="zh-CN" altLang="en-US" sz="1000" dirty="0"/>
              <a:t>添加环境变量：</a:t>
            </a:r>
            <a:r>
              <a:rPr lang="en-US" altLang="zh-CN" sz="1000" dirty="0"/>
              <a:t>export I_MPI_FABRICS=</a:t>
            </a:r>
            <a:r>
              <a:rPr lang="en-US" altLang="zh-CN" sz="1000" dirty="0" err="1"/>
              <a:t>shm:tcp</a:t>
            </a:r>
            <a:endParaRPr lang="en-US" altLang="zh-CN" sz="1000" dirty="0"/>
          </a:p>
          <a:p>
            <a:pPr lvl="2"/>
            <a:r>
              <a:rPr lang="zh-CN" altLang="en-US" sz="1000" dirty="0"/>
              <a:t>如果成功，建议将它加到系统自动启动脚本中</a:t>
            </a:r>
            <a:endParaRPr lang="en-US" altLang="zh-CN" sz="1000" dirty="0"/>
          </a:p>
        </p:txBody>
      </p:sp>
    </p:spTree>
    <p:extLst>
      <p:ext uri="{BB962C8B-B14F-4D97-AF65-F5344CB8AC3E}">
        <p14:creationId xmlns:p14="http://schemas.microsoft.com/office/powerpoint/2010/main" val="3094199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QA</a:t>
            </a:r>
            <a:r>
              <a:rPr lang="zh-CN" altLang="en-US" dirty="0"/>
              <a:t>：外网如何访问内网许可证</a:t>
            </a:r>
          </a:p>
        </p:txBody>
      </p:sp>
      <p:sp>
        <p:nvSpPr>
          <p:cNvPr id="3" name="内容占位符 2"/>
          <p:cNvSpPr>
            <a:spLocks noGrp="1"/>
          </p:cNvSpPr>
          <p:nvPr>
            <p:ph idx="1"/>
          </p:nvPr>
        </p:nvSpPr>
        <p:spPr/>
        <p:txBody>
          <a:bodyPr/>
          <a:lstStyle/>
          <a:p>
            <a:r>
              <a:rPr lang="zh-CN" altLang="en-US" dirty="0"/>
              <a:t>可以尝试使用路由转发</a:t>
            </a:r>
            <a:endParaRPr lang="en-US" altLang="zh-CN" dirty="0"/>
          </a:p>
          <a:p>
            <a:pPr lvl="1"/>
            <a:r>
              <a:rPr lang="zh-CN" altLang="en-US" dirty="0"/>
              <a:t>许可证的两个端口通过内外网都能够连接的管理节点进行相互转发通讯信息</a:t>
            </a:r>
            <a:endParaRPr lang="en-US" altLang="zh-CN" dirty="0"/>
          </a:p>
          <a:p>
            <a:r>
              <a:rPr lang="zh-CN" altLang="en-US" dirty="0"/>
              <a:t>推荐编写选项文件进行限制和管理</a:t>
            </a:r>
          </a:p>
        </p:txBody>
      </p:sp>
    </p:spTree>
    <p:extLst>
      <p:ext uri="{BB962C8B-B14F-4D97-AF65-F5344CB8AC3E}">
        <p14:creationId xmlns:p14="http://schemas.microsoft.com/office/powerpoint/2010/main" val="27776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许可证文件简析</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2923759840"/>
              </p:ext>
            </p:extLst>
          </p:nvPr>
        </p:nvGraphicFramePr>
        <p:xfrm>
          <a:off x="457200" y="1892753"/>
          <a:ext cx="8229600" cy="231648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xmlns="" val="20000"/>
                    </a:ext>
                  </a:extLst>
                </a:gridCol>
                <a:gridCol w="6629400">
                  <a:extLst>
                    <a:ext uri="{9D8B030D-6E8A-4147-A177-3AD203B41FA5}">
                      <a16:colId xmlns:a16="http://schemas.microsoft.com/office/drawing/2014/main" xmlns="" val="20001"/>
                    </a:ext>
                  </a:extLst>
                </a:gridCol>
              </a:tblGrid>
              <a:tr h="579120">
                <a:tc>
                  <a:txBody>
                    <a:bodyPr/>
                    <a:lstStyle/>
                    <a:p>
                      <a:r>
                        <a:rPr lang="en-US" altLang="zh-CN" sz="1600" dirty="0" err="1">
                          <a:latin typeface="Adobe 黑体 Std R" panose="020B0400000000000000" pitchFamily="34" charset="-122"/>
                          <a:ea typeface="Adobe 黑体 Std R" panose="020B0400000000000000" pitchFamily="34" charset="-122"/>
                        </a:rPr>
                        <a:t>PassCode</a:t>
                      </a:r>
                      <a:endParaRPr lang="zh-CN" altLang="en-US" sz="1600" dirty="0">
                        <a:latin typeface="Adobe 黑体 Std R" panose="020B0400000000000000" pitchFamily="34" charset="-122"/>
                        <a:ea typeface="Adobe 黑体 Std R" panose="020B0400000000000000" pitchFamily="34" charset="-122"/>
                      </a:endParaRPr>
                    </a:p>
                  </a:txBody>
                  <a:tcPr/>
                </a:tc>
                <a:tc>
                  <a:txBody>
                    <a:bodyPr/>
                    <a:lstStyle/>
                    <a:p>
                      <a:r>
                        <a:rPr lang="zh-CN" altLang="en-US" sz="1600" dirty="0">
                          <a:latin typeface="Adobe 黑体 Std R" panose="020B0400000000000000" pitchFamily="34" charset="-122"/>
                          <a:ea typeface="Adobe 黑体 Std R" panose="020B0400000000000000" pitchFamily="34" charset="-122"/>
                        </a:rPr>
                        <a:t>一串字母加数字，其中包含许可证号、有效日期、校验等，可用于 </a:t>
                      </a:r>
                      <a:r>
                        <a:rPr lang="en-US" altLang="zh-CN" sz="1600" dirty="0">
                          <a:latin typeface="Adobe 黑体 Std R" panose="020B0400000000000000" pitchFamily="34" charset="-122"/>
                          <a:ea typeface="Adobe 黑体 Std R" panose="020B0400000000000000" pitchFamily="34" charset="-122"/>
                        </a:rPr>
                        <a:t>Windows</a:t>
                      </a:r>
                      <a:r>
                        <a:rPr lang="zh-CN" altLang="en-US" sz="1600" dirty="0">
                          <a:latin typeface="Adobe 黑体 Std R" panose="020B0400000000000000" pitchFamily="34" charset="-122"/>
                          <a:ea typeface="Adobe 黑体 Std R" panose="020B0400000000000000" pitchFamily="34" charset="-122"/>
                        </a:rPr>
                        <a:t>和</a:t>
                      </a:r>
                      <a:r>
                        <a:rPr lang="en-US" altLang="zh-CN" sz="1600" dirty="0">
                          <a:latin typeface="Adobe 黑体 Std R" panose="020B0400000000000000" pitchFamily="34" charset="-122"/>
                          <a:ea typeface="Adobe 黑体 Std R" panose="020B0400000000000000" pitchFamily="34" charset="-122"/>
                        </a:rPr>
                        <a:t>Mac OS</a:t>
                      </a:r>
                      <a:endParaRPr lang="zh-CN" altLang="en-US" sz="16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0"/>
                  </a:ext>
                </a:extLst>
              </a:tr>
              <a:tr h="579120">
                <a:tc>
                  <a:txBody>
                    <a:bodyPr/>
                    <a:lstStyle/>
                    <a:p>
                      <a:r>
                        <a:rPr lang="en-US" altLang="zh-CN" sz="1600" dirty="0">
                          <a:latin typeface="Adobe 黑体 Std R" panose="020B0400000000000000" pitchFamily="34" charset="-122"/>
                          <a:ea typeface="Adobe 黑体 Std R" panose="020B0400000000000000" pitchFamily="34" charset="-122"/>
                        </a:rPr>
                        <a:t>CPU</a:t>
                      </a:r>
                      <a:endParaRPr lang="zh-CN" altLang="en-US" sz="1600" dirty="0">
                        <a:latin typeface="Adobe 黑体 Std R" panose="020B0400000000000000" pitchFamily="34" charset="-122"/>
                        <a:ea typeface="Adobe 黑体 Std R" panose="020B0400000000000000" pitchFamily="34" charset="-122"/>
                      </a:endParaRPr>
                    </a:p>
                  </a:txBody>
                  <a:tcPr/>
                </a:tc>
                <a:tc>
                  <a:txBody>
                    <a:bodyPr/>
                    <a:lstStyle/>
                    <a:p>
                      <a:r>
                        <a:rPr lang="zh-CN" altLang="en-US" sz="1600" dirty="0">
                          <a:latin typeface="Adobe 黑体 Std R" panose="020B0400000000000000" pitchFamily="34" charset="-122"/>
                          <a:ea typeface="Adobe 黑体 Std R" panose="020B0400000000000000" pitchFamily="34" charset="-122"/>
                        </a:rPr>
                        <a:t>许可证文件，</a:t>
                      </a:r>
                      <a:r>
                        <a:rPr lang="en-US" altLang="zh-CN" sz="1600" dirty="0">
                          <a:latin typeface="Adobe 黑体 Std R" panose="020B0400000000000000" pitchFamily="34" charset="-122"/>
                          <a:ea typeface="Adobe 黑体 Std R" panose="020B0400000000000000" pitchFamily="34" charset="-122"/>
                        </a:rPr>
                        <a:t>Windows </a:t>
                      </a:r>
                      <a:r>
                        <a:rPr lang="zh-CN" altLang="en-US" sz="1600" dirty="0">
                          <a:latin typeface="Adobe 黑体 Std R" panose="020B0400000000000000" pitchFamily="34" charset="-122"/>
                          <a:ea typeface="Adobe 黑体 Std R" panose="020B0400000000000000" pitchFamily="34" charset="-122"/>
                        </a:rPr>
                        <a:t>和 </a:t>
                      </a:r>
                      <a:r>
                        <a:rPr lang="en-US" altLang="zh-CN" sz="1600" dirty="0">
                          <a:latin typeface="Adobe 黑体 Std R" panose="020B0400000000000000" pitchFamily="34" charset="-122"/>
                          <a:ea typeface="Adobe 黑体 Std R" panose="020B0400000000000000" pitchFamily="34" charset="-122"/>
                        </a:rPr>
                        <a:t>Mac OS</a:t>
                      </a:r>
                      <a:r>
                        <a:rPr lang="zh-CN" altLang="en-US" sz="1600" dirty="0">
                          <a:latin typeface="Adobe 黑体 Std R" panose="020B0400000000000000" pitchFamily="34" charset="-122"/>
                          <a:ea typeface="Adobe 黑体 Std R" panose="020B0400000000000000" pitchFamily="34" charset="-122"/>
                        </a:rPr>
                        <a:t>版本不包含</a:t>
                      </a:r>
                      <a:r>
                        <a:rPr lang="en-US" altLang="zh-CN" sz="1600" dirty="0">
                          <a:latin typeface="Adobe 黑体 Std R" panose="020B0400000000000000" pitchFamily="34" charset="-122"/>
                          <a:ea typeface="Adobe 黑体 Std R" panose="020B0400000000000000" pitchFamily="34" charset="-122"/>
                        </a:rPr>
                        <a:t>SERVER</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VENDOR</a:t>
                      </a:r>
                      <a:r>
                        <a:rPr lang="zh-CN" altLang="en-US" sz="1600" dirty="0">
                          <a:latin typeface="Adobe 黑体 Std R" panose="020B0400000000000000" pitchFamily="34" charset="-122"/>
                          <a:ea typeface="Adobe 黑体 Std R" panose="020B0400000000000000" pitchFamily="34" charset="-122"/>
                        </a:rPr>
                        <a:t>行</a:t>
                      </a:r>
                      <a:endParaRPr lang="en-US" altLang="zh-CN" sz="1600" dirty="0">
                        <a:latin typeface="Adobe 黑体 Std R" panose="020B0400000000000000" pitchFamily="34" charset="-122"/>
                        <a:ea typeface="Adobe 黑体 Std R" panose="020B0400000000000000" pitchFamily="34" charset="-122"/>
                      </a:endParaRPr>
                    </a:p>
                    <a:p>
                      <a:r>
                        <a:rPr lang="en-US" altLang="zh-CN" sz="1600" dirty="0">
                          <a:latin typeface="Adobe 黑体 Std R" panose="020B0400000000000000" pitchFamily="34" charset="-122"/>
                          <a:ea typeface="Adobe 黑体 Std R" panose="020B0400000000000000" pitchFamily="34" charset="-122"/>
                        </a:rPr>
                        <a:t>Linux </a:t>
                      </a:r>
                      <a:r>
                        <a:rPr lang="zh-CN" altLang="en-US" sz="1600" dirty="0">
                          <a:latin typeface="Adobe 黑体 Std R" panose="020B0400000000000000" pitchFamily="34" charset="-122"/>
                          <a:ea typeface="Adobe 黑体 Std R" panose="020B0400000000000000" pitchFamily="34" charset="-122"/>
                        </a:rPr>
                        <a:t>必须包含</a:t>
                      </a:r>
                      <a:r>
                        <a:rPr lang="en-US" altLang="zh-CN" sz="1600" dirty="0">
                          <a:latin typeface="Adobe 黑体 Std R" panose="020B0400000000000000" pitchFamily="34" charset="-122"/>
                          <a:ea typeface="Adobe 黑体 Std R" panose="020B0400000000000000" pitchFamily="34" charset="-122"/>
                        </a:rPr>
                        <a:t>SERVER</a:t>
                      </a:r>
                      <a:r>
                        <a:rPr lang="zh-CN" altLang="en-US" sz="1600" dirty="0">
                          <a:latin typeface="Adobe 黑体 Std R" panose="020B0400000000000000" pitchFamily="34" charset="-122"/>
                          <a:ea typeface="Adobe 黑体 Std R" panose="020B0400000000000000" pitchFamily="34" charset="-122"/>
                        </a:rPr>
                        <a:t>行，各模块行的前导词为</a:t>
                      </a:r>
                      <a:r>
                        <a:rPr lang="zh-CN" altLang="en-US" sz="1600" baseline="0" dirty="0">
                          <a:latin typeface="Adobe 黑体 Std R" panose="020B0400000000000000" pitchFamily="34" charset="-122"/>
                          <a:ea typeface="Adobe 黑体 Std R" panose="020B0400000000000000" pitchFamily="34" charset="-122"/>
                        </a:rPr>
                        <a:t> </a:t>
                      </a:r>
                      <a:r>
                        <a:rPr lang="en-US" altLang="zh-CN" sz="1600" baseline="0" dirty="0">
                          <a:latin typeface="Adobe 黑体 Std R" panose="020B0400000000000000" pitchFamily="34" charset="-122"/>
                          <a:ea typeface="Adobe 黑体 Std R" panose="020B0400000000000000" pitchFamily="34" charset="-122"/>
                        </a:rPr>
                        <a:t>FEATURE</a:t>
                      </a:r>
                      <a:endParaRPr lang="zh-CN" altLang="en-US" sz="16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1"/>
                  </a:ext>
                </a:extLst>
              </a:tr>
              <a:tr h="579120">
                <a:tc>
                  <a:txBody>
                    <a:bodyPr/>
                    <a:lstStyle/>
                    <a:p>
                      <a:r>
                        <a:rPr lang="en-US" altLang="zh-CN" sz="1600" dirty="0">
                          <a:latin typeface="Adobe 黑体 Std R" panose="020B0400000000000000" pitchFamily="34" charset="-122"/>
                          <a:ea typeface="Adobe 黑体 Std R" panose="020B0400000000000000" pitchFamily="34" charset="-122"/>
                        </a:rPr>
                        <a:t>FNL</a:t>
                      </a:r>
                      <a:endParaRPr lang="zh-CN" altLang="en-US" sz="1600" dirty="0">
                        <a:latin typeface="Adobe 黑体 Std R" panose="020B0400000000000000" pitchFamily="34" charset="-122"/>
                        <a:ea typeface="Adobe 黑体 Std R" panose="020B0400000000000000" pitchFamily="34" charset="-122"/>
                      </a:endParaRPr>
                    </a:p>
                  </a:txBody>
                  <a:tcPr/>
                </a:tc>
                <a:tc>
                  <a:txBody>
                    <a:bodyPr/>
                    <a:lstStyle/>
                    <a:p>
                      <a:r>
                        <a:rPr lang="zh-CN" altLang="en-US" sz="1600" dirty="0">
                          <a:latin typeface="Adobe 黑体 Std R" panose="020B0400000000000000" pitchFamily="34" charset="-122"/>
                          <a:ea typeface="Adobe 黑体 Std R" panose="020B0400000000000000" pitchFamily="34" charset="-122"/>
                        </a:rPr>
                        <a:t>许可证文件，各操作系统版本均包含 </a:t>
                      </a:r>
                      <a:r>
                        <a:rPr lang="en-US" altLang="zh-CN" sz="1600" dirty="0">
                          <a:latin typeface="Adobe 黑体 Std R" panose="020B0400000000000000" pitchFamily="34" charset="-122"/>
                          <a:ea typeface="Adobe 黑体 Std R" panose="020B0400000000000000" pitchFamily="34" charset="-122"/>
                        </a:rPr>
                        <a:t>SERVER </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VENDOR</a:t>
                      </a:r>
                      <a:r>
                        <a:rPr lang="zh-CN" altLang="en-US" sz="1600" dirty="0">
                          <a:latin typeface="Adobe 黑体 Std R" panose="020B0400000000000000" pitchFamily="34" charset="-122"/>
                          <a:ea typeface="Adobe 黑体 Std R" panose="020B0400000000000000" pitchFamily="34" charset="-122"/>
                        </a:rPr>
                        <a:t>行</a:t>
                      </a:r>
                      <a:endParaRPr lang="en-US" altLang="zh-CN" sz="1600" dirty="0">
                        <a:latin typeface="Adobe 黑体 Std R" panose="020B0400000000000000" pitchFamily="34" charset="-122"/>
                        <a:ea typeface="Adobe 黑体 Std R" panose="020B0400000000000000" pitchFamily="34" charset="-122"/>
                      </a:endParaRPr>
                    </a:p>
                    <a:p>
                      <a:r>
                        <a:rPr lang="zh-CN" altLang="en-US" sz="1600" dirty="0">
                          <a:latin typeface="Adobe 黑体 Std R" panose="020B0400000000000000" pitchFamily="34" charset="-122"/>
                          <a:ea typeface="Adobe 黑体 Std R" panose="020B0400000000000000" pitchFamily="34" charset="-122"/>
                        </a:rPr>
                        <a:t>各模块行的前导词为 </a:t>
                      </a:r>
                      <a:r>
                        <a:rPr lang="en-US" altLang="zh-CN" sz="1600" dirty="0">
                          <a:latin typeface="Adobe 黑体 Std R" panose="020B0400000000000000" pitchFamily="34" charset="-122"/>
                          <a:ea typeface="Adobe 黑体 Std R" panose="020B0400000000000000" pitchFamily="34" charset="-122"/>
                        </a:rPr>
                        <a:t>INCREMENT</a:t>
                      </a:r>
                      <a:endParaRPr lang="zh-CN" altLang="en-US" sz="16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2"/>
                  </a:ext>
                </a:extLst>
              </a:tr>
              <a:tr h="579120">
                <a:tc>
                  <a:txBody>
                    <a:bodyPr/>
                    <a:lstStyle/>
                    <a:p>
                      <a:r>
                        <a:rPr lang="en-US" altLang="zh-CN" sz="1600" dirty="0">
                          <a:latin typeface="Adobe 黑体 Std R" panose="020B0400000000000000" pitchFamily="34" charset="-122"/>
                          <a:ea typeface="Adobe 黑体 Std R" panose="020B0400000000000000" pitchFamily="34" charset="-122"/>
                        </a:rPr>
                        <a:t>CKL</a:t>
                      </a:r>
                      <a:endParaRPr lang="zh-CN" altLang="en-US" sz="1600" dirty="0">
                        <a:latin typeface="Adobe 黑体 Std R" panose="020B0400000000000000" pitchFamily="34" charset="-122"/>
                        <a:ea typeface="Adobe 黑体 Std R" panose="020B0400000000000000" pitchFamily="34" charset="-122"/>
                      </a:endParaRPr>
                    </a:p>
                  </a:txBody>
                  <a:tcPr/>
                </a:tc>
                <a:tc>
                  <a:txBody>
                    <a:bodyPr/>
                    <a:lstStyle/>
                    <a:p>
                      <a:r>
                        <a:rPr lang="zh-CN" altLang="en-US" sz="1600" dirty="0">
                          <a:latin typeface="Adobe 黑体 Std R" panose="020B0400000000000000" pitchFamily="34" charset="-122"/>
                          <a:ea typeface="Adobe 黑体 Std R" panose="020B0400000000000000" pitchFamily="34" charset="-122"/>
                        </a:rPr>
                        <a:t>许可证文件，各操作系统版本均包含 </a:t>
                      </a:r>
                      <a:r>
                        <a:rPr lang="en-US" altLang="zh-CN" sz="1600" dirty="0">
                          <a:latin typeface="Adobe 黑体 Std R" panose="020B0400000000000000" pitchFamily="34" charset="-122"/>
                          <a:ea typeface="Adobe 黑体 Std R" panose="020B0400000000000000" pitchFamily="34" charset="-122"/>
                        </a:rPr>
                        <a:t>SERVER </a:t>
                      </a:r>
                      <a:r>
                        <a:rPr lang="zh-CN" altLang="en-US" sz="1600" dirty="0">
                          <a:latin typeface="Adobe 黑体 Std R" panose="020B0400000000000000" pitchFamily="34" charset="-122"/>
                          <a:ea typeface="Adobe 黑体 Std R" panose="020B0400000000000000" pitchFamily="34" charset="-122"/>
                        </a:rPr>
                        <a:t>、</a:t>
                      </a:r>
                      <a:r>
                        <a:rPr lang="en-US" altLang="zh-CN" sz="1600" dirty="0">
                          <a:latin typeface="Adobe 黑体 Std R" panose="020B0400000000000000" pitchFamily="34" charset="-122"/>
                          <a:ea typeface="Adobe 黑体 Std R" panose="020B0400000000000000" pitchFamily="34" charset="-122"/>
                        </a:rPr>
                        <a:t>VENDOR</a:t>
                      </a:r>
                      <a:r>
                        <a:rPr lang="zh-CN" altLang="en-US" sz="1600" dirty="0">
                          <a:latin typeface="Adobe 黑体 Std R" panose="020B0400000000000000" pitchFamily="34" charset="-122"/>
                          <a:ea typeface="Adobe 黑体 Std R" panose="020B0400000000000000" pitchFamily="34" charset="-122"/>
                        </a:rPr>
                        <a:t>行</a:t>
                      </a:r>
                      <a:endParaRPr lang="en-US" altLang="zh-CN" sz="1600" dirty="0">
                        <a:latin typeface="Adobe 黑体 Std R" panose="020B0400000000000000" pitchFamily="34" charset="-122"/>
                        <a:ea typeface="Adobe 黑体 Std R" panose="020B0400000000000000" pitchFamily="34" charset="-122"/>
                      </a:endParaRPr>
                    </a:p>
                    <a:p>
                      <a:r>
                        <a:rPr lang="zh-CN" altLang="en-US" sz="1600" dirty="0">
                          <a:latin typeface="Adobe 黑体 Std R" panose="020B0400000000000000" pitchFamily="34" charset="-122"/>
                          <a:ea typeface="Adobe 黑体 Std R" panose="020B0400000000000000" pitchFamily="34" charset="-122"/>
                        </a:rPr>
                        <a:t>各模块行的前导词为 </a:t>
                      </a:r>
                      <a:r>
                        <a:rPr lang="en-US" altLang="zh-CN" sz="1600" dirty="0">
                          <a:latin typeface="Adobe 黑体 Std R" panose="020B0400000000000000" pitchFamily="34" charset="-122"/>
                          <a:ea typeface="Adobe 黑体 Std R" panose="020B0400000000000000" pitchFamily="34" charset="-122"/>
                        </a:rPr>
                        <a:t>INCREMENT</a:t>
                      </a:r>
                      <a:r>
                        <a:rPr lang="zh-CN" altLang="en-US" sz="1600" dirty="0">
                          <a:latin typeface="Adobe 黑体 Std R" panose="020B0400000000000000" pitchFamily="34" charset="-122"/>
                          <a:ea typeface="Adobe 黑体 Std R" panose="020B0400000000000000" pitchFamily="34" charset="-122"/>
                        </a:rPr>
                        <a:t>，关键词中带</a:t>
                      </a:r>
                      <a:r>
                        <a:rPr lang="en-US" altLang="zh-CN" sz="1600" dirty="0">
                          <a:latin typeface="Adobe 黑体 Std R" panose="020B0400000000000000" pitchFamily="34" charset="-122"/>
                          <a:ea typeface="Adobe 黑体 Std R" panose="020B0400000000000000" pitchFamily="34" charset="-122"/>
                        </a:rPr>
                        <a:t>CKL</a:t>
                      </a:r>
                      <a:endParaRPr lang="zh-CN" altLang="en-US" sz="1600" dirty="0">
                        <a:latin typeface="Adobe 黑体 Std R" panose="020B0400000000000000" pitchFamily="34" charset="-122"/>
                        <a:ea typeface="Adobe 黑体 Std R" panose="020B0400000000000000" pitchFamily="34" charset="-122"/>
                      </a:endParaRPr>
                    </a:p>
                  </a:txBody>
                  <a:tcPr/>
                </a:tc>
                <a:extLst>
                  <a:ext uri="{0D108BD9-81ED-4DB2-BD59-A6C34878D82A}">
                    <a16:rowId xmlns:a16="http://schemas.microsoft.com/office/drawing/2014/main" xmlns="" val="10003"/>
                  </a:ext>
                </a:extLst>
              </a:tr>
            </a:tbl>
          </a:graphicData>
        </a:graphic>
      </p:graphicFrame>
      <p:sp>
        <p:nvSpPr>
          <p:cNvPr id="5" name="文本框 4"/>
          <p:cNvSpPr txBox="1"/>
          <p:nvPr/>
        </p:nvSpPr>
        <p:spPr>
          <a:xfrm>
            <a:off x="457201" y="4504373"/>
            <a:ext cx="3166251" cy="1169551"/>
          </a:xfrm>
          <a:prstGeom prst="rect">
            <a:avLst/>
          </a:prstGeom>
          <a:noFill/>
        </p:spPr>
        <p:txBody>
          <a:bodyPr wrap="none" rtlCol="0">
            <a:spAutoFit/>
          </a:bodyPr>
          <a:lstStyle/>
          <a:p>
            <a:r>
              <a:rPr lang="zh-CN" altLang="en-US" sz="1400" dirty="0">
                <a:latin typeface="Adobe 黑体 Std R" panose="020B0400000000000000" pitchFamily="34" charset="-122"/>
                <a:ea typeface="Adobe 黑体 Std R" panose="020B0400000000000000" pitchFamily="34" charset="-122"/>
              </a:rPr>
              <a:t>注：</a:t>
            </a:r>
            <a:r>
              <a:rPr lang="en-US" altLang="zh-CN" sz="1400" dirty="0">
                <a:latin typeface="Adobe 黑体 Std R" panose="020B0400000000000000" pitchFamily="34" charset="-122"/>
                <a:ea typeface="Adobe 黑体 Std R" panose="020B0400000000000000" pitchFamily="34" charset="-122"/>
              </a:rPr>
              <a:t>SERVER</a:t>
            </a:r>
            <a:r>
              <a:rPr lang="zh-CN" altLang="en-US" sz="1400" dirty="0">
                <a:latin typeface="Adobe 黑体 Std R" panose="020B0400000000000000" pitchFamily="34" charset="-122"/>
                <a:ea typeface="Adobe 黑体 Std R" panose="020B0400000000000000" pitchFamily="34" charset="-122"/>
              </a:rPr>
              <a:t>行</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第一个字段为 </a:t>
            </a:r>
            <a:r>
              <a:rPr lang="en-US" altLang="zh-CN" sz="1400" dirty="0">
                <a:latin typeface="Adobe 黑体 Std R" panose="020B0400000000000000" pitchFamily="34" charset="-122"/>
                <a:ea typeface="Adobe 黑体 Std R" panose="020B0400000000000000" pitchFamily="34" charset="-122"/>
              </a:rPr>
              <a:t>SERVER</a:t>
            </a:r>
            <a:r>
              <a:rPr lang="zh-CN" altLang="en-US" sz="1400" dirty="0">
                <a:latin typeface="Adobe 黑体 Std R" panose="020B0400000000000000" pitchFamily="34" charset="-122"/>
                <a:ea typeface="Adobe 黑体 Std R" panose="020B0400000000000000" pitchFamily="34" charset="-122"/>
              </a:rPr>
              <a:t>，不能修改</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第二个字段表示主机名，可以修改</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第三个字段为</a:t>
            </a:r>
            <a:r>
              <a:rPr lang="en-US" altLang="zh-CN" sz="1400" dirty="0" err="1">
                <a:latin typeface="Adobe 黑体 Std R" panose="020B0400000000000000" pitchFamily="34" charset="-122"/>
                <a:ea typeface="Adobe 黑体 Std R" panose="020B0400000000000000" pitchFamily="34" charset="-122"/>
              </a:rPr>
              <a:t>hostid</a:t>
            </a:r>
            <a:r>
              <a:rPr lang="zh-CN" altLang="en-US" sz="1400" dirty="0">
                <a:latin typeface="Adobe 黑体 Std R" panose="020B0400000000000000" pitchFamily="34" charset="-122"/>
                <a:ea typeface="Adobe 黑体 Std R" panose="020B0400000000000000" pitchFamily="34" charset="-122"/>
              </a:rPr>
              <a:t>，不能修改</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第四个字段为端口号，可以修改</a:t>
            </a:r>
          </a:p>
        </p:txBody>
      </p:sp>
      <p:sp>
        <p:nvSpPr>
          <p:cNvPr id="6" name="文本框 5"/>
          <p:cNvSpPr txBox="1"/>
          <p:nvPr/>
        </p:nvSpPr>
        <p:spPr>
          <a:xfrm>
            <a:off x="3810000" y="4504372"/>
            <a:ext cx="3704860" cy="738664"/>
          </a:xfrm>
          <a:prstGeom prst="rect">
            <a:avLst/>
          </a:prstGeom>
          <a:noFill/>
        </p:spPr>
        <p:txBody>
          <a:bodyPr wrap="none" rtlCol="0">
            <a:spAutoFit/>
          </a:bodyPr>
          <a:lstStyle/>
          <a:p>
            <a:r>
              <a:rPr lang="zh-CN" altLang="en-US" sz="1400" dirty="0">
                <a:latin typeface="Adobe 黑体 Std R" panose="020B0400000000000000" pitchFamily="34" charset="-122"/>
                <a:ea typeface="Adobe 黑体 Std R" panose="020B0400000000000000" pitchFamily="34" charset="-122"/>
              </a:rPr>
              <a:t>注：</a:t>
            </a:r>
            <a:r>
              <a:rPr lang="en-US" altLang="zh-CN" sz="1400" dirty="0">
                <a:latin typeface="Adobe 黑体 Std R" panose="020B0400000000000000" pitchFamily="34" charset="-122"/>
                <a:ea typeface="Adobe 黑体 Std R" panose="020B0400000000000000" pitchFamily="34" charset="-122"/>
              </a:rPr>
              <a:t>VENDOR</a:t>
            </a:r>
            <a:r>
              <a:rPr lang="zh-CN" altLang="en-US" sz="1400" dirty="0">
                <a:latin typeface="Adobe 黑体 Std R" panose="020B0400000000000000" pitchFamily="34" charset="-122"/>
                <a:ea typeface="Adobe 黑体 Std R" panose="020B0400000000000000" pitchFamily="34" charset="-122"/>
              </a:rPr>
              <a:t>行</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可以加上第三字段，选项文件名</a:t>
            </a:r>
            <a:endParaRPr lang="en-US" altLang="zh-CN" sz="1400" dirty="0">
              <a:latin typeface="Adobe 黑体 Std R" panose="020B0400000000000000" pitchFamily="34" charset="-122"/>
              <a:ea typeface="Adobe 黑体 Std R" panose="020B0400000000000000" pitchFamily="34" charset="-122"/>
            </a:endParaRPr>
          </a:p>
          <a:p>
            <a:pPr marL="285743" indent="-285743">
              <a:buFont typeface="Arial" panose="020B0604020202020204" pitchFamily="34" charset="0"/>
              <a:buChar char="•"/>
            </a:pPr>
            <a:r>
              <a:rPr lang="zh-CN" altLang="en-US" sz="1400" dirty="0">
                <a:latin typeface="Adobe 黑体 Std R" panose="020B0400000000000000" pitchFamily="34" charset="-122"/>
                <a:ea typeface="Adobe 黑体 Std R" panose="020B0400000000000000" pitchFamily="34" charset="-122"/>
              </a:rPr>
              <a:t>可以加上第四个字段，守护进程的端口号</a:t>
            </a:r>
          </a:p>
        </p:txBody>
      </p:sp>
      <p:sp>
        <p:nvSpPr>
          <p:cNvPr id="3" name="文本框 2"/>
          <p:cNvSpPr txBox="1"/>
          <p:nvPr/>
        </p:nvSpPr>
        <p:spPr>
          <a:xfrm>
            <a:off x="2544040" y="5685602"/>
            <a:ext cx="4055919" cy="300082"/>
          </a:xfrm>
          <a:prstGeom prst="rect">
            <a:avLst/>
          </a:prstGeom>
          <a:noFill/>
          <a:ln>
            <a:solidFill>
              <a:srgbClr val="FF0000"/>
            </a:solidFill>
          </a:ln>
        </p:spPr>
        <p:txBody>
          <a:bodyPr wrap="none" rtlCol="0">
            <a:spAutoFit/>
          </a:bodyPr>
          <a:lstStyle/>
          <a:p>
            <a:r>
              <a:rPr lang="en-US" altLang="zh-CN" sz="1350" dirty="0">
                <a:solidFill>
                  <a:srgbClr val="FF0000"/>
                </a:solidFill>
              </a:rPr>
              <a:t>Linux </a:t>
            </a:r>
            <a:r>
              <a:rPr lang="zh-CN" altLang="en-US" sz="1350" dirty="0">
                <a:solidFill>
                  <a:srgbClr val="FF0000"/>
                </a:solidFill>
              </a:rPr>
              <a:t>平台上必须使用许可证文件和许可证管理器！</a:t>
            </a:r>
          </a:p>
        </p:txBody>
      </p:sp>
    </p:spTree>
    <p:extLst>
      <p:ext uri="{BB962C8B-B14F-4D97-AF65-F5344CB8AC3E}">
        <p14:creationId xmlns:p14="http://schemas.microsoft.com/office/powerpoint/2010/main" val="231020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下安装 </a:t>
            </a:r>
            <a:r>
              <a:rPr lang="en-US" altLang="zh-CN" dirty="0"/>
              <a:t>CPU &amp; Passcode</a:t>
            </a:r>
            <a:endParaRPr lang="zh-CN" altLang="en-US" dirty="0"/>
          </a:p>
        </p:txBody>
      </p:sp>
      <p:sp>
        <p:nvSpPr>
          <p:cNvPr id="4" name="文本框 3"/>
          <p:cNvSpPr txBox="1"/>
          <p:nvPr/>
        </p:nvSpPr>
        <p:spPr>
          <a:xfrm>
            <a:off x="152401" y="2132112"/>
            <a:ext cx="2489784" cy="307777"/>
          </a:xfrm>
          <a:prstGeom prst="rect">
            <a:avLst/>
          </a:prstGeom>
          <a:noFill/>
        </p:spPr>
        <p:txBody>
          <a:bodyPr wrap="none" rtlCol="0">
            <a:spAutoFit/>
          </a:bodyPr>
          <a:lstStyle/>
          <a:p>
            <a:r>
              <a:rPr lang="zh-CN" altLang="en-US" sz="1400" dirty="0">
                <a:latin typeface="Adobe 黑体 Std R" panose="020B0400000000000000" pitchFamily="34" charset="-122"/>
                <a:ea typeface="Adobe 黑体 Std R" panose="020B0400000000000000" pitchFamily="34" charset="-122"/>
              </a:rPr>
              <a:t>双击 </a:t>
            </a:r>
            <a:r>
              <a:rPr lang="en-US" altLang="zh-CN" sz="1400" dirty="0">
                <a:latin typeface="Adobe 黑体 Std R" panose="020B0400000000000000" pitchFamily="34" charset="-122"/>
                <a:ea typeface="Adobe 黑体 Std R" panose="020B0400000000000000" pitchFamily="34" charset="-122"/>
              </a:rPr>
              <a:t>setup.exe </a:t>
            </a:r>
            <a:r>
              <a:rPr lang="zh-CN" altLang="en-US" sz="1400" dirty="0">
                <a:latin typeface="Adobe 黑体 Std R" panose="020B0400000000000000" pitchFamily="34" charset="-122"/>
                <a:ea typeface="Adobe 黑体 Std R" panose="020B0400000000000000" pitchFamily="34" charset="-122"/>
              </a:rPr>
              <a:t>启动安装工具</a:t>
            </a:r>
          </a:p>
        </p:txBody>
      </p:sp>
      <p:pic>
        <p:nvPicPr>
          <p:cNvPr id="5" name="图片 4"/>
          <p:cNvPicPr>
            <a:picLocks noChangeAspect="1"/>
          </p:cNvPicPr>
          <p:nvPr/>
        </p:nvPicPr>
        <p:blipFill>
          <a:blip r:embed="rId2"/>
          <a:stretch>
            <a:fillRect/>
          </a:stretch>
        </p:blipFill>
        <p:spPr>
          <a:xfrm>
            <a:off x="304801" y="2439889"/>
            <a:ext cx="2346512" cy="2062975"/>
          </a:xfrm>
          <a:prstGeom prst="rect">
            <a:avLst/>
          </a:prstGeom>
        </p:spPr>
      </p:pic>
      <p:pic>
        <p:nvPicPr>
          <p:cNvPr id="6" name="图片 5"/>
          <p:cNvPicPr>
            <a:picLocks noChangeAspect="1"/>
          </p:cNvPicPr>
          <p:nvPr/>
        </p:nvPicPr>
        <p:blipFill>
          <a:blip r:embed="rId3"/>
          <a:stretch>
            <a:fillRect/>
          </a:stretch>
        </p:blipFill>
        <p:spPr>
          <a:xfrm>
            <a:off x="3048000" y="2440776"/>
            <a:ext cx="2345952" cy="2062088"/>
          </a:xfrm>
          <a:prstGeom prst="rect">
            <a:avLst/>
          </a:prstGeom>
        </p:spPr>
      </p:pic>
      <p:pic>
        <p:nvPicPr>
          <p:cNvPr id="7" name="图片 6"/>
          <p:cNvPicPr>
            <a:picLocks noChangeAspect="1"/>
          </p:cNvPicPr>
          <p:nvPr/>
        </p:nvPicPr>
        <p:blipFill>
          <a:blip r:embed="rId4"/>
          <a:stretch>
            <a:fillRect/>
          </a:stretch>
        </p:blipFill>
        <p:spPr>
          <a:xfrm>
            <a:off x="5867400" y="2436449"/>
            <a:ext cx="2362200" cy="2065294"/>
          </a:xfrm>
          <a:prstGeom prst="rect">
            <a:avLst/>
          </a:prstGeom>
        </p:spPr>
      </p:pic>
      <p:sp>
        <p:nvSpPr>
          <p:cNvPr id="8" name="文本框 7"/>
          <p:cNvSpPr txBox="1"/>
          <p:nvPr/>
        </p:nvSpPr>
        <p:spPr>
          <a:xfrm>
            <a:off x="683602" y="4533642"/>
            <a:ext cx="1362874" cy="276999"/>
          </a:xfrm>
          <a:prstGeom prst="rect">
            <a:avLst/>
          </a:prstGeom>
          <a:noFill/>
        </p:spPr>
        <p:txBody>
          <a:bodyPr wrap="none" rtlCol="0">
            <a:spAutoFit/>
          </a:bodyPr>
          <a:lstStyle/>
          <a:p>
            <a:r>
              <a:rPr lang="zh-CN" altLang="en-US" sz="1200" dirty="0">
                <a:latin typeface="Adobe 黑体 Std R" panose="020B0400000000000000" pitchFamily="34" charset="-122"/>
                <a:ea typeface="Adobe 黑体 Std R" panose="020B0400000000000000" pitchFamily="34" charset="-122"/>
              </a:rPr>
              <a:t>选择缺省</a:t>
            </a:r>
            <a:r>
              <a:rPr lang="en-US" altLang="zh-CN" sz="1200" dirty="0">
                <a:latin typeface="Adobe 黑体 Std R" panose="020B0400000000000000" pitchFamily="34" charset="-122"/>
                <a:ea typeface="Adobe 黑体 Std R" panose="020B0400000000000000" pitchFamily="34" charset="-122"/>
              </a:rPr>
              <a:t>GUI</a:t>
            </a:r>
            <a:r>
              <a:rPr lang="zh-CN" altLang="en-US" sz="1200" dirty="0">
                <a:latin typeface="Adobe 黑体 Std R" panose="020B0400000000000000" pitchFamily="34" charset="-122"/>
                <a:ea typeface="Adobe 黑体 Std R" panose="020B0400000000000000" pitchFamily="34" charset="-122"/>
              </a:rPr>
              <a:t>语言</a:t>
            </a:r>
          </a:p>
        </p:txBody>
      </p:sp>
      <p:sp>
        <p:nvSpPr>
          <p:cNvPr id="9" name="文本框 8"/>
          <p:cNvSpPr txBox="1"/>
          <p:nvPr/>
        </p:nvSpPr>
        <p:spPr>
          <a:xfrm>
            <a:off x="3666978" y="4533641"/>
            <a:ext cx="1107996" cy="276999"/>
          </a:xfrm>
          <a:prstGeom prst="rect">
            <a:avLst/>
          </a:prstGeom>
          <a:noFill/>
        </p:spPr>
        <p:txBody>
          <a:bodyPr wrap="none" rtlCol="0">
            <a:spAutoFit/>
          </a:bodyPr>
          <a:lstStyle/>
          <a:p>
            <a:r>
              <a:rPr lang="zh-CN" altLang="en-US" sz="1200" dirty="0">
                <a:latin typeface="Adobe 黑体 Std R" panose="020B0400000000000000" pitchFamily="34" charset="-122"/>
                <a:ea typeface="Adobe 黑体 Std R" panose="020B0400000000000000" pitchFamily="34" charset="-122"/>
              </a:rPr>
              <a:t>选择操作类型</a:t>
            </a:r>
            <a:endParaRPr lang="en-US" altLang="zh-CN" sz="1200" dirty="0">
              <a:latin typeface="Adobe 黑体 Std R" panose="020B0400000000000000" pitchFamily="34" charset="-122"/>
              <a:ea typeface="Adobe 黑体 Std R" panose="020B0400000000000000" pitchFamily="34" charset="-122"/>
            </a:endParaRPr>
          </a:p>
        </p:txBody>
      </p:sp>
      <p:sp>
        <p:nvSpPr>
          <p:cNvPr id="10" name="文本框 9"/>
          <p:cNvSpPr txBox="1"/>
          <p:nvPr/>
        </p:nvSpPr>
        <p:spPr>
          <a:xfrm>
            <a:off x="5888657" y="4501742"/>
            <a:ext cx="2319687" cy="1107996"/>
          </a:xfrm>
          <a:prstGeom prst="rect">
            <a:avLst/>
          </a:prstGeom>
          <a:noFill/>
        </p:spPr>
        <p:txBody>
          <a:bodyPr wrap="square" rtlCol="0">
            <a:spAutoFit/>
          </a:bodyPr>
          <a:lstStyle/>
          <a:p>
            <a:pPr algn="ctr"/>
            <a:r>
              <a:rPr lang="zh-CN" altLang="en-US" sz="1200" dirty="0">
                <a:latin typeface="Adobe 黑体 Std R" panose="020B0400000000000000" pitchFamily="34" charset="-122"/>
                <a:ea typeface="Adobe 黑体 Std R" panose="020B0400000000000000" pitchFamily="34" charset="-122"/>
              </a:rPr>
              <a:t>选择许可证类型</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900" dirty="0">
                <a:latin typeface="Adobe 黑体 Std R" panose="020B0400000000000000" pitchFamily="34" charset="-122"/>
                <a:ea typeface="Adobe 黑体 Std R" panose="020B0400000000000000" pitchFamily="34" charset="-122"/>
              </a:rPr>
              <a:t>安装码：输入 </a:t>
            </a:r>
            <a:r>
              <a:rPr lang="en-US" altLang="zh-CN" sz="900" dirty="0">
                <a:latin typeface="Adobe 黑体 Std R" panose="020B0400000000000000" pitchFamily="34" charset="-122"/>
                <a:ea typeface="Adobe 黑体 Std R" panose="020B0400000000000000" pitchFamily="34" charset="-122"/>
              </a:rPr>
              <a:t>Passcode</a:t>
            </a:r>
          </a:p>
          <a:p>
            <a:pPr marL="171446" indent="-171446">
              <a:buFont typeface="Arial" panose="020B0604020202020204" pitchFamily="34" charset="0"/>
              <a:buChar char="•"/>
            </a:pPr>
            <a:r>
              <a:rPr lang="zh-CN" altLang="en-US" sz="900" dirty="0">
                <a:latin typeface="Adobe 黑体 Std R" panose="020B0400000000000000" pitchFamily="34" charset="-122"/>
                <a:ea typeface="Adobe 黑体 Std R" panose="020B0400000000000000" pitchFamily="34" charset="-122"/>
              </a:rPr>
              <a:t>许可证文件：指定许可证文件</a:t>
            </a:r>
            <a:endParaRPr lang="en-US" altLang="zh-CN" sz="9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900" dirty="0">
                <a:latin typeface="Adobe 黑体 Std R" panose="020B0400000000000000" pitchFamily="34" charset="-122"/>
                <a:ea typeface="Adobe 黑体 Std R" panose="020B0400000000000000" pitchFamily="34" charset="-122"/>
              </a:rPr>
              <a:t>端口号</a:t>
            </a:r>
            <a:r>
              <a:rPr lang="en-US" altLang="zh-CN" sz="900" dirty="0">
                <a:latin typeface="Adobe 黑体 Std R" panose="020B0400000000000000" pitchFamily="34" charset="-122"/>
                <a:ea typeface="Adobe 黑体 Std R" panose="020B0400000000000000" pitchFamily="34" charset="-122"/>
              </a:rPr>
              <a:t>@</a:t>
            </a:r>
            <a:r>
              <a:rPr lang="zh-CN" altLang="en-US" sz="900" dirty="0">
                <a:latin typeface="Adobe 黑体 Std R" panose="020B0400000000000000" pitchFamily="34" charset="-122"/>
                <a:ea typeface="Adobe 黑体 Std R" panose="020B0400000000000000" pitchFamily="34" charset="-122"/>
              </a:rPr>
              <a:t>主机名：指定许可证服务器的主机名和端口号</a:t>
            </a:r>
            <a:endParaRPr lang="en-US" altLang="zh-CN" sz="9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900" dirty="0">
                <a:latin typeface="Adobe 黑体 Std R" panose="020B0400000000000000" pitchFamily="34" charset="-122"/>
                <a:ea typeface="Adobe 黑体 Std R" panose="020B0400000000000000" pitchFamily="34" charset="-122"/>
              </a:rPr>
              <a:t>三服务器冗余模式：指定三个许可证服务器的主机名和端口号</a:t>
            </a:r>
            <a:endParaRPr lang="en-US" altLang="zh-CN" sz="900" dirty="0">
              <a:latin typeface="Adobe 黑体 Std R" panose="020B0400000000000000" pitchFamily="34" charset="-122"/>
              <a:ea typeface="Adobe 黑体 Std R" panose="020B0400000000000000" pitchFamily="34" charset="-122"/>
            </a:endParaRPr>
          </a:p>
        </p:txBody>
      </p:sp>
    </p:spTree>
    <p:extLst>
      <p:ext uri="{BB962C8B-B14F-4D97-AF65-F5344CB8AC3E}">
        <p14:creationId xmlns:p14="http://schemas.microsoft.com/office/powerpoint/2010/main" val="305682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Windows</a:t>
            </a:r>
            <a:r>
              <a:rPr lang="zh-CN" altLang="en-US" dirty="0"/>
              <a:t>下安装 </a:t>
            </a:r>
            <a:r>
              <a:rPr lang="en-US" altLang="zh-CN" dirty="0"/>
              <a:t>CPU &amp; Passcode</a:t>
            </a:r>
            <a:r>
              <a:rPr lang="zh-CN" altLang="en-US" dirty="0"/>
              <a:t>，续</a:t>
            </a:r>
          </a:p>
        </p:txBody>
      </p:sp>
      <p:sp>
        <p:nvSpPr>
          <p:cNvPr id="8" name="文本框 7"/>
          <p:cNvSpPr txBox="1"/>
          <p:nvPr/>
        </p:nvSpPr>
        <p:spPr>
          <a:xfrm>
            <a:off x="475585" y="4419601"/>
            <a:ext cx="2108269" cy="430887"/>
          </a:xfrm>
          <a:prstGeom prst="rect">
            <a:avLst/>
          </a:prstGeom>
          <a:noFill/>
        </p:spPr>
        <p:txBody>
          <a:bodyPr wrap="none" rtlCol="0">
            <a:spAutoFit/>
          </a:bodyPr>
          <a:lstStyle/>
          <a:p>
            <a:pPr algn="ctr"/>
            <a:r>
              <a:rPr lang="zh-CN" altLang="en-US" sz="1200" dirty="0">
                <a:latin typeface="Adobe 黑体 Std R" panose="020B0400000000000000" pitchFamily="34" charset="-122"/>
                <a:ea typeface="Adobe 黑体 Std R" panose="020B0400000000000000" pitchFamily="34" charset="-122"/>
              </a:rPr>
              <a:t>指定操作系统</a:t>
            </a:r>
            <a:endParaRPr lang="en-US" altLang="zh-CN" sz="1200" dirty="0">
              <a:latin typeface="Adobe 黑体 Std R" panose="020B0400000000000000" pitchFamily="34" charset="-122"/>
              <a:ea typeface="Adobe 黑体 Std R" panose="020B0400000000000000" pitchFamily="34" charset="-122"/>
            </a:endParaRPr>
          </a:p>
          <a:p>
            <a:r>
              <a:rPr lang="zh-CN" altLang="en-US" sz="1000" dirty="0">
                <a:latin typeface="Adobe 黑体 Std R" panose="020B0400000000000000" pitchFamily="34" charset="-122"/>
                <a:ea typeface="Adobe 黑体 Std R" panose="020B0400000000000000" pitchFamily="34" charset="-122"/>
              </a:rPr>
              <a:t>一般会自动检测出来，直接下一步</a:t>
            </a:r>
          </a:p>
        </p:txBody>
      </p:sp>
      <p:pic>
        <p:nvPicPr>
          <p:cNvPr id="3" name="图片 2"/>
          <p:cNvPicPr>
            <a:picLocks noChangeAspect="1"/>
          </p:cNvPicPr>
          <p:nvPr/>
        </p:nvPicPr>
        <p:blipFill>
          <a:blip r:embed="rId2"/>
          <a:stretch>
            <a:fillRect/>
          </a:stretch>
        </p:blipFill>
        <p:spPr>
          <a:xfrm>
            <a:off x="304800" y="2209801"/>
            <a:ext cx="2444520" cy="2143187"/>
          </a:xfrm>
          <a:prstGeom prst="rect">
            <a:avLst/>
          </a:prstGeom>
        </p:spPr>
      </p:pic>
      <p:pic>
        <p:nvPicPr>
          <p:cNvPr id="11" name="图片 10"/>
          <p:cNvPicPr>
            <a:picLocks noChangeAspect="1"/>
          </p:cNvPicPr>
          <p:nvPr/>
        </p:nvPicPr>
        <p:blipFill>
          <a:blip r:embed="rId3"/>
          <a:stretch>
            <a:fillRect/>
          </a:stretch>
        </p:blipFill>
        <p:spPr>
          <a:xfrm>
            <a:off x="3352800" y="2209801"/>
            <a:ext cx="2430070" cy="2143187"/>
          </a:xfrm>
          <a:prstGeom prst="rect">
            <a:avLst/>
          </a:prstGeom>
        </p:spPr>
      </p:pic>
      <p:sp>
        <p:nvSpPr>
          <p:cNvPr id="12" name="文本框 11"/>
          <p:cNvSpPr txBox="1"/>
          <p:nvPr/>
        </p:nvSpPr>
        <p:spPr>
          <a:xfrm>
            <a:off x="3874377" y="4420723"/>
            <a:ext cx="1386918" cy="584775"/>
          </a:xfrm>
          <a:prstGeom prst="rect">
            <a:avLst/>
          </a:prstGeom>
          <a:noFill/>
        </p:spPr>
        <p:txBody>
          <a:bodyPr wrap="none" rtlCol="0">
            <a:spAutoFit/>
          </a:bodyPr>
          <a:lstStyle/>
          <a:p>
            <a:pPr algn="ctr"/>
            <a:r>
              <a:rPr lang="zh-CN" altLang="en-US" sz="1200" dirty="0">
                <a:latin typeface="Adobe 黑体 Std R" panose="020B0400000000000000" pitchFamily="34" charset="-122"/>
                <a:ea typeface="Adobe 黑体 Std R" panose="020B0400000000000000" pitchFamily="34" charset="-122"/>
              </a:rPr>
              <a:t>选择安装目录</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可以根据需要修改</a:t>
            </a: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注意写入的权限</a:t>
            </a:r>
          </a:p>
        </p:txBody>
      </p:sp>
      <p:pic>
        <p:nvPicPr>
          <p:cNvPr id="13" name="图片 12"/>
          <p:cNvPicPr>
            <a:picLocks noChangeAspect="1"/>
          </p:cNvPicPr>
          <p:nvPr/>
        </p:nvPicPr>
        <p:blipFill>
          <a:blip r:embed="rId4"/>
          <a:stretch>
            <a:fillRect/>
          </a:stretch>
        </p:blipFill>
        <p:spPr>
          <a:xfrm>
            <a:off x="6386351" y="2209800"/>
            <a:ext cx="2444519" cy="2143186"/>
          </a:xfrm>
          <a:prstGeom prst="rect">
            <a:avLst/>
          </a:prstGeom>
        </p:spPr>
      </p:pic>
      <p:sp>
        <p:nvSpPr>
          <p:cNvPr id="16" name="文本框 15"/>
          <p:cNvSpPr txBox="1"/>
          <p:nvPr/>
        </p:nvSpPr>
        <p:spPr>
          <a:xfrm>
            <a:off x="6443234" y="4419601"/>
            <a:ext cx="2330752" cy="584775"/>
          </a:xfrm>
          <a:prstGeom prst="rect">
            <a:avLst/>
          </a:prstGeom>
          <a:noFill/>
        </p:spPr>
        <p:txBody>
          <a:bodyPr wrap="square" rtlCol="0">
            <a:spAutoFit/>
          </a:bodyPr>
          <a:lstStyle/>
          <a:p>
            <a:pPr algn="ctr"/>
            <a:r>
              <a:rPr lang="zh-CN" altLang="en-US" sz="1200" dirty="0">
                <a:latin typeface="Adobe 黑体 Std R" panose="020B0400000000000000" pitchFamily="34" charset="-122"/>
                <a:ea typeface="Adobe 黑体 Std R" panose="020B0400000000000000" pitchFamily="34" charset="-122"/>
              </a:rPr>
              <a:t>安装后的设定</a:t>
            </a:r>
            <a:endParaRPr lang="en-US" altLang="zh-CN" sz="1200" dirty="0">
              <a:latin typeface="Adobe 黑体 Std R" panose="020B0400000000000000" pitchFamily="34" charset="-122"/>
              <a:ea typeface="Adobe 黑体 Std R" panose="020B0400000000000000" pitchFamily="34" charset="-122"/>
            </a:endParaRPr>
          </a:p>
          <a:p>
            <a:pPr algn="ctr"/>
            <a:r>
              <a:rPr lang="zh-CN" altLang="en-US" sz="1000" dirty="0">
                <a:latin typeface="Adobe 黑体 Std R" panose="020B0400000000000000" pitchFamily="34" charset="-122"/>
                <a:ea typeface="Adobe 黑体 Std R" panose="020B0400000000000000" pitchFamily="34" charset="-122"/>
              </a:rPr>
              <a:t>注意：部分</a:t>
            </a:r>
            <a:r>
              <a:rPr lang="en-US" altLang="zh-CN" sz="1000" dirty="0" err="1">
                <a:latin typeface="Adobe 黑体 Std R" panose="020B0400000000000000" pitchFamily="34" charset="-122"/>
                <a:ea typeface="Adobe 黑体 Std R" panose="020B0400000000000000" pitchFamily="34" charset="-122"/>
              </a:rPr>
              <a:t>LiveLink</a:t>
            </a:r>
            <a:r>
              <a:rPr lang="zh-CN" altLang="en-US" sz="1000" dirty="0">
                <a:latin typeface="Adobe 黑体 Std R" panose="020B0400000000000000" pitchFamily="34" charset="-122"/>
                <a:ea typeface="Adobe 黑体 Std R" panose="020B0400000000000000" pitchFamily="34" charset="-122"/>
              </a:rPr>
              <a:t>模块需要指定正确的第三方软件安装目录</a:t>
            </a:r>
          </a:p>
        </p:txBody>
      </p:sp>
      <p:sp>
        <p:nvSpPr>
          <p:cNvPr id="17" name="文本框 16"/>
          <p:cNvSpPr txBox="1"/>
          <p:nvPr/>
        </p:nvSpPr>
        <p:spPr>
          <a:xfrm>
            <a:off x="1782458" y="5134036"/>
            <a:ext cx="5570756" cy="307777"/>
          </a:xfrm>
          <a:prstGeom prst="rect">
            <a:avLst/>
          </a:prstGeom>
          <a:noFill/>
        </p:spPr>
        <p:txBody>
          <a:bodyPr wrap="none" rtlCol="0">
            <a:spAutoFit/>
          </a:bodyPr>
          <a:lstStyle/>
          <a:p>
            <a:r>
              <a:rPr lang="zh-CN" altLang="en-US" sz="1400" dirty="0">
                <a:latin typeface="Adobe 黑体 Std R" panose="020B0400000000000000" pitchFamily="34" charset="-122"/>
                <a:ea typeface="Adobe 黑体 Std R" panose="020B0400000000000000" pitchFamily="34" charset="-122"/>
              </a:rPr>
              <a:t>在下一个窗口中点击“安装”按钮后进行安装，完成后可以察看日志</a:t>
            </a:r>
          </a:p>
        </p:txBody>
      </p:sp>
    </p:spTree>
    <p:extLst>
      <p:ext uri="{BB962C8B-B14F-4D97-AF65-F5344CB8AC3E}">
        <p14:creationId xmlns:p14="http://schemas.microsoft.com/office/powerpoint/2010/main" val="200942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dirty="0"/>
              <a:t>下安装</a:t>
            </a:r>
            <a:r>
              <a:rPr lang="en-US" altLang="zh-CN" dirty="0"/>
              <a:t>FNL &amp; CKL</a:t>
            </a:r>
            <a:endParaRPr lang="zh-CN" altLang="en-US" dirty="0"/>
          </a:p>
        </p:txBody>
      </p:sp>
      <p:sp>
        <p:nvSpPr>
          <p:cNvPr id="3" name="内容占位符 2"/>
          <p:cNvSpPr>
            <a:spLocks noGrp="1"/>
          </p:cNvSpPr>
          <p:nvPr>
            <p:ph idx="1"/>
          </p:nvPr>
        </p:nvSpPr>
        <p:spPr>
          <a:xfrm>
            <a:off x="2662299" y="1738545"/>
            <a:ext cx="3819401" cy="993676"/>
          </a:xfrm>
          <a:ln>
            <a:solidFill>
              <a:srgbClr val="FF0000"/>
            </a:solidFill>
          </a:ln>
        </p:spPr>
        <p:txBody>
          <a:bodyPr>
            <a:noAutofit/>
          </a:bodyPr>
          <a:lstStyle/>
          <a:p>
            <a:r>
              <a:rPr lang="zh-CN" altLang="en-US" sz="1100" dirty="0"/>
              <a:t>推荐安装方式</a:t>
            </a:r>
            <a:endParaRPr lang="en-US" altLang="zh-CN" sz="1100" dirty="0"/>
          </a:p>
          <a:p>
            <a:pPr lvl="1"/>
            <a:r>
              <a:rPr lang="zh-CN" altLang="en-US" sz="900" dirty="0"/>
              <a:t>首先安装和启动许可证服务器</a:t>
            </a:r>
            <a:endParaRPr lang="en-US" altLang="zh-CN" sz="900" dirty="0"/>
          </a:p>
          <a:p>
            <a:pPr lvl="1"/>
            <a:r>
              <a:rPr lang="zh-CN" altLang="en-US" sz="900" dirty="0"/>
              <a:t>在客户端安装时使用“端口</a:t>
            </a:r>
            <a:r>
              <a:rPr lang="en-US" altLang="zh-CN" sz="900" dirty="0"/>
              <a:t>@</a:t>
            </a:r>
            <a:r>
              <a:rPr lang="zh-CN" altLang="en-US" sz="900" dirty="0"/>
              <a:t>服务器”模式</a:t>
            </a:r>
            <a:endParaRPr lang="en-US" altLang="zh-CN" sz="900" dirty="0"/>
          </a:p>
          <a:p>
            <a:r>
              <a:rPr lang="zh-CN" altLang="en-US" sz="1100" dirty="0"/>
              <a:t>在许可证服务器上可以只安装许可证管理器组件</a:t>
            </a:r>
          </a:p>
          <a:p>
            <a:r>
              <a:rPr lang="zh-CN" altLang="en-US" sz="1100" dirty="0"/>
              <a:t>其他客户端以及软件安装参考</a:t>
            </a:r>
            <a:r>
              <a:rPr lang="en-US" altLang="zh-CN" sz="1100" dirty="0"/>
              <a:t>CPU</a:t>
            </a:r>
            <a:r>
              <a:rPr lang="zh-CN" altLang="en-US" sz="1100" dirty="0"/>
              <a:t>安装</a:t>
            </a:r>
            <a:endParaRPr lang="en-US" altLang="zh-CN" sz="1100" dirty="0"/>
          </a:p>
        </p:txBody>
      </p:sp>
      <p:sp>
        <p:nvSpPr>
          <p:cNvPr id="4" name="文本框 3"/>
          <p:cNvSpPr txBox="1"/>
          <p:nvPr/>
        </p:nvSpPr>
        <p:spPr>
          <a:xfrm>
            <a:off x="857251" y="2982166"/>
            <a:ext cx="2345514" cy="307777"/>
          </a:xfrm>
          <a:prstGeom prst="rect">
            <a:avLst/>
          </a:prstGeom>
          <a:noFill/>
        </p:spPr>
        <p:txBody>
          <a:bodyPr wrap="none" rtlCol="0">
            <a:spAutoFit/>
          </a:bodyPr>
          <a:lstStyle/>
          <a:p>
            <a:r>
              <a:rPr lang="zh-CN" altLang="en-US" sz="1400" dirty="0">
                <a:latin typeface="Adobe 黑体 Std R" panose="020B0400000000000000" pitchFamily="34" charset="-122"/>
                <a:ea typeface="Adobe 黑体 Std R" panose="020B0400000000000000" pitchFamily="34" charset="-122"/>
              </a:rPr>
              <a:t>启动许可证服务器 </a:t>
            </a:r>
            <a:r>
              <a:rPr lang="en-US" altLang="zh-CN" sz="1400" dirty="0" err="1">
                <a:latin typeface="Adobe 黑体 Std R" panose="020B0400000000000000" pitchFamily="34" charset="-122"/>
                <a:ea typeface="Adobe 黑体 Std R" panose="020B0400000000000000" pitchFamily="34" charset="-122"/>
              </a:rPr>
              <a:t>LMTools</a:t>
            </a:r>
            <a:endParaRPr lang="zh-CN" altLang="en-US" sz="1400" dirty="0">
              <a:latin typeface="Adobe 黑体 Std R" panose="020B0400000000000000" pitchFamily="34" charset="-122"/>
              <a:ea typeface="Adobe 黑体 Std R" panose="020B0400000000000000" pitchFamily="34" charset="-122"/>
            </a:endParaRPr>
          </a:p>
        </p:txBody>
      </p:sp>
      <p:pic>
        <p:nvPicPr>
          <p:cNvPr id="5" name="图片 4"/>
          <p:cNvPicPr>
            <a:picLocks noChangeAspect="1"/>
          </p:cNvPicPr>
          <p:nvPr/>
        </p:nvPicPr>
        <p:blipFill>
          <a:blip r:embed="rId2"/>
          <a:stretch>
            <a:fillRect/>
          </a:stretch>
        </p:blipFill>
        <p:spPr>
          <a:xfrm>
            <a:off x="857250" y="3348598"/>
            <a:ext cx="2857500" cy="1760724"/>
          </a:xfrm>
          <a:prstGeom prst="rect">
            <a:avLst/>
          </a:prstGeom>
        </p:spPr>
      </p:pic>
      <p:sp>
        <p:nvSpPr>
          <p:cNvPr id="6" name="文本框 5"/>
          <p:cNvSpPr txBox="1"/>
          <p:nvPr/>
        </p:nvSpPr>
        <p:spPr>
          <a:xfrm>
            <a:off x="952500" y="5167978"/>
            <a:ext cx="2667000" cy="738664"/>
          </a:xfrm>
          <a:prstGeom prst="rect">
            <a:avLst/>
          </a:prstGeom>
          <a:noFill/>
        </p:spPr>
        <p:txBody>
          <a:bodyPr wrap="square" rtlCol="0">
            <a:spAutoFit/>
          </a:bodyPr>
          <a:lstStyle/>
          <a:p>
            <a:pPr algn="ctr"/>
            <a:r>
              <a:rPr lang="zh-CN" altLang="en-US" sz="1200" dirty="0">
                <a:latin typeface="Adobe 黑体 Std R" panose="020B0400000000000000" pitchFamily="34" charset="-122"/>
                <a:ea typeface="Adobe 黑体 Std R" panose="020B0400000000000000" pitchFamily="34" charset="-122"/>
              </a:rPr>
              <a:t>添加服务</a:t>
            </a:r>
            <a:endParaRPr lang="en-US" altLang="zh-CN" sz="12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注意路径</a:t>
            </a:r>
            <a:endParaRPr lang="en-US" altLang="zh-CN" sz="1000" dirty="0">
              <a:latin typeface="Adobe 黑体 Std R" panose="020B0400000000000000" pitchFamily="34" charset="-122"/>
              <a:ea typeface="Adobe 黑体 Std R" panose="020B0400000000000000" pitchFamily="34" charset="-122"/>
            </a:endParaRPr>
          </a:p>
          <a:p>
            <a:pPr marL="171446" indent="-171446">
              <a:buFont typeface="Arial" panose="020B0604020202020204" pitchFamily="34" charset="0"/>
              <a:buChar char="•"/>
            </a:pPr>
            <a:r>
              <a:rPr lang="zh-CN" altLang="en-US" sz="1000" dirty="0">
                <a:latin typeface="Adobe 黑体 Std R" panose="020B0400000000000000" pitchFamily="34" charset="-122"/>
                <a:ea typeface="Adobe 黑体 Std R" panose="020B0400000000000000" pitchFamily="34" charset="-122"/>
              </a:rPr>
              <a:t>推荐勾选下方的 </a:t>
            </a:r>
            <a:r>
              <a:rPr lang="en-US" altLang="zh-CN" sz="1000" dirty="0">
                <a:latin typeface="Adobe 黑体 Std R" panose="020B0400000000000000" pitchFamily="34" charset="-122"/>
                <a:ea typeface="Adobe 黑体 Std R" panose="020B0400000000000000" pitchFamily="34" charset="-122"/>
              </a:rPr>
              <a:t>Use Service </a:t>
            </a:r>
            <a:r>
              <a:rPr lang="zh-CN" altLang="en-US" sz="1000" dirty="0">
                <a:latin typeface="Adobe 黑体 Std R" panose="020B0400000000000000" pitchFamily="34" charset="-122"/>
                <a:ea typeface="Adobe 黑体 Std R" panose="020B0400000000000000" pitchFamily="34" charset="-122"/>
              </a:rPr>
              <a:t>和 </a:t>
            </a:r>
            <a:r>
              <a:rPr lang="en-US" altLang="zh-CN" sz="1000" dirty="0">
                <a:latin typeface="Adobe 黑体 Std R" panose="020B0400000000000000" pitchFamily="34" charset="-122"/>
                <a:ea typeface="Adobe 黑体 Std R" panose="020B0400000000000000" pitchFamily="34" charset="-122"/>
              </a:rPr>
              <a:t>Start Server at Power UP</a:t>
            </a:r>
            <a:endParaRPr lang="zh-CN" altLang="en-US" sz="1000" dirty="0">
              <a:latin typeface="Adobe 黑体 Std R" panose="020B0400000000000000" pitchFamily="34" charset="-122"/>
              <a:ea typeface="Adobe 黑体 Std R" panose="020B0400000000000000" pitchFamily="34" charset="-122"/>
            </a:endParaRPr>
          </a:p>
        </p:txBody>
      </p:sp>
      <p:pic>
        <p:nvPicPr>
          <p:cNvPr id="7" name="图片 6"/>
          <p:cNvPicPr>
            <a:picLocks noChangeAspect="1"/>
          </p:cNvPicPr>
          <p:nvPr/>
        </p:nvPicPr>
        <p:blipFill>
          <a:blip r:embed="rId3"/>
          <a:stretch>
            <a:fillRect/>
          </a:stretch>
        </p:blipFill>
        <p:spPr>
          <a:xfrm>
            <a:off x="4592171" y="3358222"/>
            <a:ext cx="2819400" cy="1742977"/>
          </a:xfrm>
          <a:prstGeom prst="rect">
            <a:avLst/>
          </a:prstGeom>
        </p:spPr>
      </p:pic>
      <p:sp>
        <p:nvSpPr>
          <p:cNvPr id="8" name="文本框 7"/>
          <p:cNvSpPr txBox="1"/>
          <p:nvPr/>
        </p:nvSpPr>
        <p:spPr>
          <a:xfrm>
            <a:off x="4668371" y="5172180"/>
            <a:ext cx="2667000" cy="276999"/>
          </a:xfrm>
          <a:prstGeom prst="rect">
            <a:avLst/>
          </a:prstGeom>
          <a:noFill/>
        </p:spPr>
        <p:txBody>
          <a:bodyPr wrap="square" rtlCol="0">
            <a:spAutoFit/>
          </a:bodyPr>
          <a:lstStyle/>
          <a:p>
            <a:pPr algn="ctr"/>
            <a:r>
              <a:rPr lang="zh-CN" altLang="en-US" sz="1200" dirty="0">
                <a:latin typeface="Adobe 黑体 Std R" panose="020B0400000000000000" pitchFamily="34" charset="-122"/>
                <a:ea typeface="Adobe 黑体 Std R" panose="020B0400000000000000" pitchFamily="34" charset="-122"/>
              </a:rPr>
              <a:t>启动或停止服务</a:t>
            </a:r>
            <a:endParaRPr lang="zh-CN" altLang="en-US" sz="1000" dirty="0">
              <a:latin typeface="Adobe 黑体 Std R" panose="020B0400000000000000" pitchFamily="34" charset="-122"/>
              <a:ea typeface="Adobe 黑体 Std R" panose="020B0400000000000000" pitchFamily="34" charset="-122"/>
            </a:endParaRPr>
          </a:p>
        </p:txBody>
      </p:sp>
      <p:sp>
        <p:nvSpPr>
          <p:cNvPr id="9" name="文本框 8"/>
          <p:cNvSpPr txBox="1"/>
          <p:nvPr/>
        </p:nvSpPr>
        <p:spPr>
          <a:xfrm>
            <a:off x="6347013" y="2915105"/>
            <a:ext cx="1295400" cy="276999"/>
          </a:xfrm>
          <a:prstGeom prst="rect">
            <a:avLst/>
          </a:prstGeom>
          <a:noFill/>
        </p:spPr>
        <p:txBody>
          <a:bodyPr wrap="square" rtlCol="0">
            <a:spAutoFit/>
          </a:bodyPr>
          <a:lstStyle/>
          <a:p>
            <a:r>
              <a:rPr lang="zh-CN" altLang="en-US" sz="1200" dirty="0">
                <a:latin typeface="Adobe 黑体 Std R" panose="020B0400000000000000" pitchFamily="34" charset="-122"/>
                <a:ea typeface="Adobe 黑体 Std R" panose="020B0400000000000000" pitchFamily="34" charset="-122"/>
              </a:rPr>
              <a:t>检查状态或诊断</a:t>
            </a:r>
          </a:p>
        </p:txBody>
      </p:sp>
      <p:sp>
        <p:nvSpPr>
          <p:cNvPr id="10" name="圆角矩形 9"/>
          <p:cNvSpPr/>
          <p:nvPr/>
        </p:nvSpPr>
        <p:spPr>
          <a:xfrm>
            <a:off x="6019800" y="3581400"/>
            <a:ext cx="304800" cy="76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pitchFamily="34" charset="-122"/>
              <a:ea typeface="Adobe 黑体 Std R" panose="020B0400000000000000" pitchFamily="34" charset="-122"/>
            </a:endParaRPr>
          </a:p>
        </p:txBody>
      </p:sp>
      <p:sp>
        <p:nvSpPr>
          <p:cNvPr id="11" name="圆角矩形 10"/>
          <p:cNvSpPr/>
          <p:nvPr/>
        </p:nvSpPr>
        <p:spPr>
          <a:xfrm>
            <a:off x="6373907" y="3581399"/>
            <a:ext cx="304800" cy="76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黑体 Std R" panose="020B0400000000000000" pitchFamily="34" charset="-122"/>
              <a:ea typeface="Adobe 黑体 Std R" panose="020B0400000000000000" pitchFamily="34" charset="-122"/>
            </a:endParaRPr>
          </a:p>
        </p:txBody>
      </p:sp>
      <p:cxnSp>
        <p:nvCxnSpPr>
          <p:cNvPr id="13" name="直接箭头连接符 12"/>
          <p:cNvCxnSpPr>
            <a:stCxn id="9" idx="2"/>
            <a:endCxn id="10" idx="0"/>
          </p:cNvCxnSpPr>
          <p:nvPr/>
        </p:nvCxnSpPr>
        <p:spPr>
          <a:xfrm flipH="1">
            <a:off x="6172200" y="3192104"/>
            <a:ext cx="822513" cy="389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2"/>
            <a:endCxn id="11" idx="0"/>
          </p:cNvCxnSpPr>
          <p:nvPr/>
        </p:nvCxnSpPr>
        <p:spPr>
          <a:xfrm flipH="1">
            <a:off x="6526307" y="3192104"/>
            <a:ext cx="468406" cy="389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847851" y="3715782"/>
            <a:ext cx="697627" cy="246221"/>
          </a:xfrm>
          <a:prstGeom prst="rect">
            <a:avLst/>
          </a:prstGeom>
          <a:noFill/>
          <a:ln>
            <a:solidFill>
              <a:srgbClr val="FF0000"/>
            </a:solidFill>
          </a:ln>
        </p:spPr>
        <p:txBody>
          <a:bodyPr wrap="none" rtlCol="0">
            <a:spAutoFit/>
          </a:bodyPr>
          <a:lstStyle/>
          <a:p>
            <a:r>
              <a:rPr lang="zh-CN" altLang="en-US" sz="1000" dirty="0">
                <a:solidFill>
                  <a:srgbClr val="FF0000"/>
                </a:solidFill>
                <a:latin typeface="Adobe 黑体 Std R" panose="020B0400000000000000" pitchFamily="34" charset="-122"/>
                <a:ea typeface="Adobe 黑体 Std R" panose="020B0400000000000000" pitchFamily="34" charset="-122"/>
              </a:rPr>
              <a:t>自己填写</a:t>
            </a:r>
          </a:p>
        </p:txBody>
      </p:sp>
    </p:spTree>
    <p:extLst>
      <p:ext uri="{BB962C8B-B14F-4D97-AF65-F5344CB8AC3E}">
        <p14:creationId xmlns:p14="http://schemas.microsoft.com/office/powerpoint/2010/main" val="332971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491880" y="2204864"/>
            <a:ext cx="1893094" cy="1571625"/>
          </a:xfrm>
          <a:prstGeom prst="rect">
            <a:avLst/>
          </a:prstGeom>
        </p:spPr>
      </p:pic>
      <p:sp>
        <p:nvSpPr>
          <p:cNvPr id="2" name="标题 1"/>
          <p:cNvSpPr>
            <a:spLocks noGrp="1"/>
          </p:cNvSpPr>
          <p:nvPr>
            <p:ph type="title"/>
          </p:nvPr>
        </p:nvSpPr>
        <p:spPr/>
        <p:txBody>
          <a:bodyPr/>
          <a:lstStyle/>
          <a:p>
            <a:r>
              <a:rPr lang="en-US" altLang="zh-CN" dirty="0"/>
              <a:t>Windows</a:t>
            </a:r>
            <a:r>
              <a:rPr lang="zh-CN" altLang="en-US" dirty="0"/>
              <a:t>启动程序</a:t>
            </a:r>
          </a:p>
        </p:txBody>
      </p:sp>
      <p:sp>
        <p:nvSpPr>
          <p:cNvPr id="3" name="内容占位符 2"/>
          <p:cNvSpPr>
            <a:spLocks noGrp="1"/>
          </p:cNvSpPr>
          <p:nvPr>
            <p:ph idx="1"/>
          </p:nvPr>
        </p:nvSpPr>
        <p:spPr>
          <a:xfrm>
            <a:off x="359532" y="1700808"/>
            <a:ext cx="8327268" cy="4464496"/>
          </a:xfrm>
        </p:spPr>
        <p:txBody>
          <a:bodyPr>
            <a:normAutofit/>
          </a:bodyPr>
          <a:lstStyle/>
          <a:p>
            <a:r>
              <a:rPr lang="zh-CN" altLang="en-US" dirty="0"/>
              <a:t>推荐使用快捷方式</a:t>
            </a:r>
            <a:endParaRPr lang="en-US" altLang="zh-CN" dirty="0"/>
          </a:p>
          <a:p>
            <a:endParaRPr lang="en-US" altLang="zh-CN" dirty="0"/>
          </a:p>
          <a:p>
            <a:endParaRPr lang="en-US" altLang="zh-CN" dirty="0"/>
          </a:p>
          <a:p>
            <a:endParaRPr lang="en-US" altLang="zh-CN" dirty="0"/>
          </a:p>
          <a:p>
            <a:endParaRPr lang="en-US" altLang="zh-CN" dirty="0"/>
          </a:p>
          <a:p>
            <a:r>
              <a:rPr lang="zh-CN" altLang="en-US" dirty="0"/>
              <a:t>批处理运行方式（在</a:t>
            </a:r>
            <a:r>
              <a:rPr lang="en-US" altLang="zh-CN" dirty="0"/>
              <a:t>DOS</a:t>
            </a:r>
            <a:r>
              <a:rPr lang="zh-CN" altLang="en-US" dirty="0"/>
              <a:t>窗口执行）</a:t>
            </a:r>
            <a:endParaRPr lang="en-US" altLang="zh-CN" dirty="0"/>
          </a:p>
          <a:p>
            <a:pPr marL="457189" lvl="1" indent="0">
              <a:buNone/>
            </a:pPr>
            <a:r>
              <a:rPr lang="en-US" altLang="zh-CN" sz="1400" dirty="0"/>
              <a:t>comsolbatch.exe -</a:t>
            </a:r>
            <a:r>
              <a:rPr lang="en-US" altLang="zh-CN" sz="1400" dirty="0" err="1"/>
              <a:t>inputfile</a:t>
            </a:r>
            <a:r>
              <a:rPr lang="en-US" altLang="zh-CN" sz="1400" dirty="0"/>
              <a:t> &lt;input filename&gt; -</a:t>
            </a:r>
            <a:r>
              <a:rPr lang="en-US" altLang="zh-CN" sz="1400" dirty="0" err="1"/>
              <a:t>outputfile</a:t>
            </a:r>
            <a:r>
              <a:rPr lang="en-US" altLang="zh-CN" sz="1400" dirty="0"/>
              <a:t> &lt;output filename&gt; -</a:t>
            </a:r>
            <a:r>
              <a:rPr lang="en-US" altLang="zh-CN" sz="1400" dirty="0" err="1"/>
              <a:t>batchlog</a:t>
            </a:r>
            <a:r>
              <a:rPr lang="en-US" altLang="zh-CN" sz="1400" dirty="0"/>
              <a:t> &lt;log filename&gt;</a:t>
            </a:r>
            <a:endParaRPr lang="en-US" altLang="zh-CN" sz="1200" dirty="0"/>
          </a:p>
          <a:p>
            <a:pPr lvl="1"/>
            <a:r>
              <a:rPr lang="zh-CN" altLang="en-US" sz="1600" dirty="0"/>
              <a:t>如果不设定</a:t>
            </a:r>
            <a:r>
              <a:rPr lang="en-US" altLang="zh-CN" sz="1600" dirty="0" err="1"/>
              <a:t>outputfile</a:t>
            </a:r>
            <a:r>
              <a:rPr lang="zh-CN" altLang="en-US" sz="1600" dirty="0"/>
              <a:t>，结果将覆盖</a:t>
            </a:r>
            <a:r>
              <a:rPr lang="en-US" altLang="zh-CN" sz="1600" dirty="0" err="1"/>
              <a:t>inputfile</a:t>
            </a:r>
            <a:r>
              <a:rPr lang="zh-CN" altLang="en-US" sz="1600" dirty="0"/>
              <a:t>指定的文件</a:t>
            </a:r>
            <a:endParaRPr lang="en-US" altLang="zh-CN" sz="1600" dirty="0"/>
          </a:p>
          <a:p>
            <a:pPr lvl="1"/>
            <a:r>
              <a:rPr lang="zh-CN" altLang="en-US" sz="1600" dirty="0"/>
              <a:t>如果设定</a:t>
            </a:r>
            <a:r>
              <a:rPr lang="en-US" altLang="zh-CN" sz="1600" dirty="0" err="1"/>
              <a:t>batchlog</a:t>
            </a:r>
            <a:r>
              <a:rPr lang="zh-CN" altLang="en-US" sz="1600" dirty="0"/>
              <a:t>，运算日志将保存在指定文件；如果不设定此项，所有运算日志直接显示在</a:t>
            </a:r>
            <a:r>
              <a:rPr lang="en-US" altLang="zh-CN" sz="1600" dirty="0"/>
              <a:t>DOS</a:t>
            </a:r>
            <a:r>
              <a:rPr lang="zh-CN" altLang="en-US" sz="1600" dirty="0"/>
              <a:t>窗口</a:t>
            </a:r>
            <a:endParaRPr lang="zh-CN" altLang="en-US" sz="2000" dirty="0"/>
          </a:p>
        </p:txBody>
      </p:sp>
      <p:sp>
        <p:nvSpPr>
          <p:cNvPr id="5" name="文本框 4"/>
          <p:cNvSpPr txBox="1"/>
          <p:nvPr/>
        </p:nvSpPr>
        <p:spPr>
          <a:xfrm>
            <a:off x="5562601" y="2938366"/>
            <a:ext cx="2339102" cy="276999"/>
          </a:xfrm>
          <a:prstGeom prst="rect">
            <a:avLst/>
          </a:prstGeom>
          <a:noFill/>
        </p:spPr>
        <p:txBody>
          <a:bodyPr wrap="none" rtlCol="0">
            <a:spAutoFit/>
          </a:bodyPr>
          <a:lstStyle/>
          <a:p>
            <a:r>
              <a:rPr lang="zh-CN" altLang="en-US" sz="1200" dirty="0">
                <a:solidFill>
                  <a:srgbClr val="FF0000"/>
                </a:solidFill>
                <a:latin typeface="Adobe 黑体 Std R" panose="020B0400000000000000" pitchFamily="34" charset="-122"/>
                <a:ea typeface="Adobe 黑体 Std R" panose="020B0400000000000000" pitchFamily="34" charset="-122"/>
              </a:rPr>
              <a:t>说明文档，包括简介和用户指南</a:t>
            </a:r>
          </a:p>
        </p:txBody>
      </p:sp>
      <p:sp>
        <p:nvSpPr>
          <p:cNvPr id="6" name="文本框 5"/>
          <p:cNvSpPr txBox="1"/>
          <p:nvPr/>
        </p:nvSpPr>
        <p:spPr>
          <a:xfrm>
            <a:off x="1752601" y="2846034"/>
            <a:ext cx="1981199" cy="461665"/>
          </a:xfrm>
          <a:prstGeom prst="rect">
            <a:avLst/>
          </a:prstGeom>
          <a:noFill/>
        </p:spPr>
        <p:txBody>
          <a:bodyPr wrap="square" rtlCol="0">
            <a:spAutoFit/>
          </a:bodyPr>
          <a:lstStyle/>
          <a:p>
            <a:r>
              <a:rPr lang="zh-CN" altLang="en-US" sz="1200" dirty="0">
                <a:latin typeface="Adobe 黑体 Std R" panose="020B0400000000000000" pitchFamily="34" charset="-122"/>
                <a:ea typeface="Adobe 黑体 Std R" panose="020B0400000000000000" pitchFamily="34" charset="-122"/>
              </a:rPr>
              <a:t>缺省使用所有</a:t>
            </a:r>
            <a:r>
              <a:rPr lang="en-US" altLang="zh-CN" sz="1200" dirty="0">
                <a:latin typeface="Adobe 黑体 Std R" panose="020B0400000000000000" pitchFamily="34" charset="-122"/>
                <a:ea typeface="Adobe 黑体 Std R" panose="020B0400000000000000" pitchFamily="34" charset="-122"/>
              </a:rPr>
              <a:t>CPU</a:t>
            </a:r>
            <a:r>
              <a:rPr lang="zh-CN" altLang="en-US" sz="1200" dirty="0">
                <a:latin typeface="Adobe 黑体 Std R" panose="020B0400000000000000" pitchFamily="34" charset="-122"/>
                <a:ea typeface="Adobe 黑体 Std R" panose="020B0400000000000000" pitchFamily="34" charset="-122"/>
              </a:rPr>
              <a:t>，</a:t>
            </a:r>
            <a:r>
              <a:rPr lang="en-US" altLang="zh-CN" sz="1200" dirty="0">
                <a:latin typeface="Adobe 黑体 Std R" panose="020B0400000000000000" pitchFamily="34" charset="-122"/>
                <a:ea typeface="Adobe 黑体 Std R" panose="020B0400000000000000" pitchFamily="34" charset="-122"/>
              </a:rPr>
              <a:t/>
            </a:r>
            <a:br>
              <a:rPr lang="en-US" altLang="zh-CN" sz="1200" dirty="0">
                <a:latin typeface="Adobe 黑体 Std R" panose="020B0400000000000000" pitchFamily="34" charset="-122"/>
                <a:ea typeface="Adobe 黑体 Std R" panose="020B0400000000000000" pitchFamily="34" charset="-122"/>
              </a:rPr>
            </a:br>
            <a:r>
              <a:rPr lang="zh-CN" altLang="en-US" sz="1200" dirty="0">
                <a:latin typeface="Adobe 黑体 Std R" panose="020B0400000000000000" pitchFamily="34" charset="-122"/>
                <a:ea typeface="Adobe 黑体 Std R" panose="020B0400000000000000" pitchFamily="34" charset="-122"/>
              </a:rPr>
              <a:t>可以首选项中指定数量</a:t>
            </a:r>
          </a:p>
        </p:txBody>
      </p:sp>
      <p:cxnSp>
        <p:nvCxnSpPr>
          <p:cNvPr id="8" name="直接箭头连接符 7"/>
          <p:cNvCxnSpPr>
            <a:stCxn id="5" idx="1"/>
          </p:cNvCxnSpPr>
          <p:nvPr/>
        </p:nvCxnSpPr>
        <p:spPr>
          <a:xfrm flipH="1">
            <a:off x="4724401" y="3076866"/>
            <a:ext cx="838200" cy="4333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593029"/>
      </p:ext>
    </p:extLst>
  </p:cSld>
  <p:clrMapOvr>
    <a:masterClrMapping/>
  </p:clrMapOvr>
</p:sld>
</file>

<file path=ppt/theme/theme1.xml><?xml version="1.0" encoding="utf-8"?>
<a:theme xmlns:a="http://schemas.openxmlformats.org/drawingml/2006/main" name="comsol_presentation_v5_4_3(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MSOL_网格_V50.pptx" id="{C9067BCF-B315-4CDB-9833-4E80B4EB11BB}" vid="{4EE8CF8A-8D9F-4F9D-92FE-14B2018356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2366</TotalTime>
  <Words>3970</Words>
  <Application>Microsoft Macintosh PowerPoint</Application>
  <PresentationFormat>全屏显示(4:3)</PresentationFormat>
  <Paragraphs>506</Paragraphs>
  <Slides>45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Adobe 黑体 Std R</vt:lpstr>
      <vt:lpstr>Calibri</vt:lpstr>
      <vt:lpstr>Calibri Light</vt:lpstr>
      <vt:lpstr>Lucida Console</vt:lpstr>
      <vt:lpstr>Symbol</vt:lpstr>
      <vt:lpstr>宋体</vt:lpstr>
      <vt:lpstr>Arial</vt:lpstr>
      <vt:lpstr>comsol_presentation_v5_4_3(1)</vt:lpstr>
      <vt:lpstr>COMSOL Multiphysics安装指南</vt:lpstr>
      <vt:lpstr>首要条件</vt:lpstr>
      <vt:lpstr>获取和检查hostid</vt:lpstr>
      <vt:lpstr>获取和检查主机名称</vt:lpstr>
      <vt:lpstr>许可证文件简析</vt:lpstr>
      <vt:lpstr>Windows下安装 CPU &amp; Passcode</vt:lpstr>
      <vt:lpstr>Windows下安装 CPU &amp; Passcode，续</vt:lpstr>
      <vt:lpstr>Windows下安装FNL &amp; CKL</vt:lpstr>
      <vt:lpstr>Windows启动程序</vt:lpstr>
      <vt:lpstr>Windows下更换许可证</vt:lpstr>
      <vt:lpstr>Windows下卸载软件</vt:lpstr>
      <vt:lpstr>Linux下安装</vt:lpstr>
      <vt:lpstr>Linux安装，启动许可证管理器</vt:lpstr>
      <vt:lpstr>Linux启动程序</vt:lpstr>
      <vt:lpstr>Linux下更换许可证</vt:lpstr>
      <vt:lpstr>Linux下卸载软件</vt:lpstr>
      <vt:lpstr>MacOS下安装 CPU &amp; Passcode</vt:lpstr>
      <vt:lpstr>MacOS下安装 FNL &amp; CKL</vt:lpstr>
      <vt:lpstr>MacOS启动程序</vt:lpstr>
      <vt:lpstr>MacOS下更换许可证</vt:lpstr>
      <vt:lpstr>MacOS下卸载软件</vt:lpstr>
      <vt:lpstr>自动安装软件方法</vt:lpstr>
      <vt:lpstr>PowerPoint 演示文稿</vt:lpstr>
      <vt:lpstr>Windows集群上的安装指南</vt:lpstr>
      <vt:lpstr>检查安装是否成功</vt:lpstr>
      <vt:lpstr>在集群中测试并行</vt:lpstr>
      <vt:lpstr>集群并行计算的设定示例</vt:lpstr>
      <vt:lpstr>并行任务配置参数</vt:lpstr>
      <vt:lpstr>Linux集群上的安装</vt:lpstr>
      <vt:lpstr>检查安装是否成功</vt:lpstr>
      <vt:lpstr>测试并行</vt:lpstr>
      <vt:lpstr>通过命令行提交作业</vt:lpstr>
      <vt:lpstr>通过操作界面提交作业</vt:lpstr>
      <vt:lpstr>启动并行模式的操作界面</vt:lpstr>
      <vt:lpstr>启动并行模式COMSOL Server</vt:lpstr>
      <vt:lpstr>命令行批处理方式</vt:lpstr>
      <vt:lpstr>LSF调度器脚本示例</vt:lpstr>
      <vt:lpstr>PBS调度器脚本示例</vt:lpstr>
      <vt:lpstr>SLURM调度器脚本示例</vt:lpstr>
      <vt:lpstr>Sun Grid Engine (SGE) 或  Oracle Grid Engine 上启动</vt:lpstr>
      <vt:lpstr>QA：无法通过许可证验证</vt:lpstr>
      <vt:lpstr>QA：启动软件提示无许可证</vt:lpstr>
      <vt:lpstr>QA：软件无法使用</vt:lpstr>
      <vt:lpstr>QA：无法启动并行</vt:lpstr>
      <vt:lpstr>QA：外网如何访问内网许可证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COMSOL Multiphysics安装指南</dc:title>
  <dc:creator>Gang (Martin) Wang</dc:creator>
  <cp:lastModifiedBy>张 亚东</cp:lastModifiedBy>
  <cp:revision>21</cp:revision>
  <dcterms:created xsi:type="dcterms:W3CDTF">2015-01-14T09:38:30Z</dcterms:created>
  <dcterms:modified xsi:type="dcterms:W3CDTF">2018-09-23T17:23:21Z</dcterms:modified>
</cp:coreProperties>
</file>