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57"/>
  </p:notesMasterIdLst>
  <p:sldIdLst>
    <p:sldId id="256" r:id="rId3"/>
    <p:sldId id="257" r:id="rId4"/>
    <p:sldId id="259" r:id="rId5"/>
    <p:sldId id="260" r:id="rId6"/>
    <p:sldId id="301" r:id="rId7"/>
    <p:sldId id="328" r:id="rId8"/>
    <p:sldId id="329" r:id="rId9"/>
    <p:sldId id="330" r:id="rId10"/>
    <p:sldId id="331" r:id="rId11"/>
    <p:sldId id="336" r:id="rId12"/>
    <p:sldId id="332" r:id="rId13"/>
    <p:sldId id="335" r:id="rId14"/>
    <p:sldId id="337" r:id="rId15"/>
    <p:sldId id="338" r:id="rId16"/>
    <p:sldId id="271" r:id="rId17"/>
    <p:sldId id="339" r:id="rId18"/>
    <p:sldId id="340" r:id="rId19"/>
    <p:sldId id="341" r:id="rId20"/>
    <p:sldId id="342" r:id="rId21"/>
    <p:sldId id="343" r:id="rId22"/>
    <p:sldId id="344" r:id="rId23"/>
    <p:sldId id="345" r:id="rId24"/>
    <p:sldId id="346" r:id="rId25"/>
    <p:sldId id="347" r:id="rId26"/>
    <p:sldId id="348" r:id="rId27"/>
    <p:sldId id="349" r:id="rId28"/>
    <p:sldId id="281" r:id="rId29"/>
    <p:sldId id="282" r:id="rId30"/>
    <p:sldId id="303" r:id="rId31"/>
    <p:sldId id="302" r:id="rId32"/>
    <p:sldId id="304" r:id="rId33"/>
    <p:sldId id="305" r:id="rId34"/>
    <p:sldId id="306" r:id="rId35"/>
    <p:sldId id="307" r:id="rId36"/>
    <p:sldId id="308" r:id="rId37"/>
    <p:sldId id="309" r:id="rId38"/>
    <p:sldId id="289" r:id="rId39"/>
    <p:sldId id="310" r:id="rId40"/>
    <p:sldId id="311" r:id="rId41"/>
    <p:sldId id="313" r:id="rId42"/>
    <p:sldId id="314" r:id="rId43"/>
    <p:sldId id="312" r:id="rId44"/>
    <p:sldId id="315" r:id="rId45"/>
    <p:sldId id="316" r:id="rId46"/>
    <p:sldId id="317" r:id="rId47"/>
    <p:sldId id="318" r:id="rId48"/>
    <p:sldId id="319" r:id="rId49"/>
    <p:sldId id="320" r:id="rId50"/>
    <p:sldId id="321" r:id="rId51"/>
    <p:sldId id="322" r:id="rId52"/>
    <p:sldId id="325" r:id="rId53"/>
    <p:sldId id="323" r:id="rId54"/>
    <p:sldId id="324" r:id="rId55"/>
    <p:sldId id="299" r:id="rId56"/>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7FCDE51-9522-417E-A994-04BD2D4D9510}">
          <p14:sldIdLst>
            <p14:sldId id="256"/>
            <p14:sldId id="257"/>
            <p14:sldId id="259"/>
            <p14:sldId id="260"/>
            <p14:sldId id="301"/>
            <p14:sldId id="328"/>
            <p14:sldId id="329"/>
            <p14:sldId id="330"/>
            <p14:sldId id="331"/>
            <p14:sldId id="336"/>
            <p14:sldId id="332"/>
            <p14:sldId id="335"/>
            <p14:sldId id="337"/>
            <p14:sldId id="338"/>
            <p14:sldId id="271"/>
            <p14:sldId id="339"/>
            <p14:sldId id="340"/>
            <p14:sldId id="341"/>
            <p14:sldId id="342"/>
            <p14:sldId id="343"/>
            <p14:sldId id="344"/>
            <p14:sldId id="345"/>
            <p14:sldId id="346"/>
            <p14:sldId id="347"/>
            <p14:sldId id="348"/>
            <p14:sldId id="349"/>
            <p14:sldId id="281"/>
            <p14:sldId id="282"/>
            <p14:sldId id="303"/>
            <p14:sldId id="302"/>
            <p14:sldId id="304"/>
            <p14:sldId id="305"/>
            <p14:sldId id="306"/>
            <p14:sldId id="307"/>
            <p14:sldId id="308"/>
            <p14:sldId id="309"/>
            <p14:sldId id="289"/>
            <p14:sldId id="310"/>
            <p14:sldId id="311"/>
            <p14:sldId id="313"/>
            <p14:sldId id="314"/>
            <p14:sldId id="312"/>
            <p14:sldId id="315"/>
            <p14:sldId id="316"/>
            <p14:sldId id="317"/>
            <p14:sldId id="318"/>
            <p14:sldId id="319"/>
            <p14:sldId id="320"/>
            <p14:sldId id="321"/>
            <p14:sldId id="322"/>
            <p14:sldId id="325"/>
            <p14:sldId id="323"/>
            <p14:sldId id="324"/>
            <p14:sldId id="299"/>
          </p14:sldIdLst>
        </p14:section>
        <p14:section name="无标题节" id="{4EB119C4-B76C-408A-84F2-EA513A3846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7B9"/>
    <a:srgbClr val="4B5E75"/>
    <a:srgbClr val="0990FF"/>
    <a:srgbClr val="0073D6"/>
    <a:srgbClr val="333E51"/>
    <a:srgbClr val="0065B8"/>
    <a:srgbClr val="E5E9EF"/>
    <a:srgbClr val="26396D"/>
    <a:srgbClr val="9796C0"/>
    <a:srgbClr val="5453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4" autoAdjust="0"/>
    <p:restoredTop sz="96314" autoAdjust="0"/>
  </p:normalViewPr>
  <p:slideViewPr>
    <p:cSldViewPr snapToGrid="0">
      <p:cViewPr varScale="1">
        <p:scale>
          <a:sx n="110" d="100"/>
          <a:sy n="110" d="100"/>
        </p:scale>
        <p:origin x="594" y="126"/>
      </p:cViewPr>
      <p:guideLst/>
    </p:cSldViewPr>
  </p:slideViewPr>
  <p:outlineViewPr>
    <p:cViewPr>
      <p:scale>
        <a:sx n="33" d="100"/>
        <a:sy n="33" d="100"/>
      </p:scale>
      <p:origin x="0" y="-2706"/>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B1B20654-19E5-4AF3-8DE1-133EECA4D6CD}" type="datetimeFigureOut">
              <a:rPr lang="zh-CN" altLang="en-US" smtClean="0"/>
              <a:pPr/>
              <a:t>2020/4/22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9E0BCD19-CB9F-4DB9-A77B-9AEBD0CA2C0D}" type="slidenum">
              <a:rPr lang="zh-CN" altLang="en-US" smtClean="0"/>
              <a:pPr/>
              <a:t>‹#›</a:t>
            </a:fld>
            <a:endParaRPr lang="zh-CN" altLang="en-US" dirty="0"/>
          </a:p>
        </p:txBody>
      </p:sp>
    </p:spTree>
    <p:extLst>
      <p:ext uri="{BB962C8B-B14F-4D97-AF65-F5344CB8AC3E}">
        <p14:creationId xmlns:p14="http://schemas.microsoft.com/office/powerpoint/2010/main" val="2051568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BCD19-CB9F-4DB9-A77B-9AEBD0CA2C0D}" type="slidenum">
              <a:rPr lang="zh-CN" altLang="en-US" smtClean="0"/>
              <a:t>1</a:t>
            </a:fld>
            <a:endParaRPr lang="zh-CN" altLang="en-US"/>
          </a:p>
        </p:txBody>
      </p:sp>
    </p:spTree>
    <p:extLst>
      <p:ext uri="{BB962C8B-B14F-4D97-AF65-F5344CB8AC3E}">
        <p14:creationId xmlns:p14="http://schemas.microsoft.com/office/powerpoint/2010/main" val="1038678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31</a:t>
            </a:fld>
            <a:endParaRPr lang="zh-CN" altLang="en-US"/>
          </a:p>
        </p:txBody>
      </p:sp>
    </p:spTree>
    <p:extLst>
      <p:ext uri="{BB962C8B-B14F-4D97-AF65-F5344CB8AC3E}">
        <p14:creationId xmlns:p14="http://schemas.microsoft.com/office/powerpoint/2010/main" val="1508916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32</a:t>
            </a:fld>
            <a:endParaRPr lang="zh-CN" altLang="en-US"/>
          </a:p>
        </p:txBody>
      </p:sp>
    </p:spTree>
    <p:extLst>
      <p:ext uri="{BB962C8B-B14F-4D97-AF65-F5344CB8AC3E}">
        <p14:creationId xmlns:p14="http://schemas.microsoft.com/office/powerpoint/2010/main" val="316233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33</a:t>
            </a:fld>
            <a:endParaRPr lang="zh-CN" altLang="en-US"/>
          </a:p>
        </p:txBody>
      </p:sp>
    </p:spTree>
    <p:extLst>
      <p:ext uri="{BB962C8B-B14F-4D97-AF65-F5344CB8AC3E}">
        <p14:creationId xmlns:p14="http://schemas.microsoft.com/office/powerpoint/2010/main" val="4273035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34</a:t>
            </a:fld>
            <a:endParaRPr lang="zh-CN" altLang="en-US"/>
          </a:p>
        </p:txBody>
      </p:sp>
    </p:spTree>
    <p:extLst>
      <p:ext uri="{BB962C8B-B14F-4D97-AF65-F5344CB8AC3E}">
        <p14:creationId xmlns:p14="http://schemas.microsoft.com/office/powerpoint/2010/main" val="3345551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35</a:t>
            </a:fld>
            <a:endParaRPr lang="zh-CN" altLang="en-US"/>
          </a:p>
        </p:txBody>
      </p:sp>
    </p:spTree>
    <p:extLst>
      <p:ext uri="{BB962C8B-B14F-4D97-AF65-F5344CB8AC3E}">
        <p14:creationId xmlns:p14="http://schemas.microsoft.com/office/powerpoint/2010/main" val="2198668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36</a:t>
            </a:fld>
            <a:endParaRPr lang="zh-CN" altLang="en-US"/>
          </a:p>
        </p:txBody>
      </p:sp>
    </p:spTree>
    <p:extLst>
      <p:ext uri="{BB962C8B-B14F-4D97-AF65-F5344CB8AC3E}">
        <p14:creationId xmlns:p14="http://schemas.microsoft.com/office/powerpoint/2010/main" val="2675964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4137610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38</a:t>
            </a:fld>
            <a:endParaRPr lang="zh-CN" altLang="en-US"/>
          </a:p>
        </p:txBody>
      </p:sp>
    </p:spTree>
    <p:extLst>
      <p:ext uri="{BB962C8B-B14F-4D97-AF65-F5344CB8AC3E}">
        <p14:creationId xmlns:p14="http://schemas.microsoft.com/office/powerpoint/2010/main" val="295785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39</a:t>
            </a:fld>
            <a:endParaRPr lang="zh-CN" altLang="en-US"/>
          </a:p>
        </p:txBody>
      </p:sp>
    </p:spTree>
    <p:extLst>
      <p:ext uri="{BB962C8B-B14F-4D97-AF65-F5344CB8AC3E}">
        <p14:creationId xmlns:p14="http://schemas.microsoft.com/office/powerpoint/2010/main" val="3449516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40</a:t>
            </a:fld>
            <a:endParaRPr lang="zh-CN" altLang="en-US"/>
          </a:p>
        </p:txBody>
      </p:sp>
    </p:spTree>
    <p:extLst>
      <p:ext uri="{BB962C8B-B14F-4D97-AF65-F5344CB8AC3E}">
        <p14:creationId xmlns:p14="http://schemas.microsoft.com/office/powerpoint/2010/main" val="99864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2</a:t>
            </a:fld>
            <a:endParaRPr lang="zh-CN" altLang="en-US"/>
          </a:p>
        </p:txBody>
      </p:sp>
    </p:spTree>
    <p:extLst>
      <p:ext uri="{BB962C8B-B14F-4D97-AF65-F5344CB8AC3E}">
        <p14:creationId xmlns:p14="http://schemas.microsoft.com/office/powerpoint/2010/main" val="547613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41</a:t>
            </a:fld>
            <a:endParaRPr lang="zh-CN" altLang="en-US"/>
          </a:p>
        </p:txBody>
      </p:sp>
    </p:spTree>
    <p:extLst>
      <p:ext uri="{BB962C8B-B14F-4D97-AF65-F5344CB8AC3E}">
        <p14:creationId xmlns:p14="http://schemas.microsoft.com/office/powerpoint/2010/main" val="4003811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42</a:t>
            </a:fld>
            <a:endParaRPr lang="zh-CN" altLang="en-US"/>
          </a:p>
        </p:txBody>
      </p:sp>
    </p:spTree>
    <p:extLst>
      <p:ext uri="{BB962C8B-B14F-4D97-AF65-F5344CB8AC3E}">
        <p14:creationId xmlns:p14="http://schemas.microsoft.com/office/powerpoint/2010/main" val="178631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43</a:t>
            </a:fld>
            <a:endParaRPr lang="zh-CN" altLang="en-US"/>
          </a:p>
        </p:txBody>
      </p:sp>
    </p:spTree>
    <p:extLst>
      <p:ext uri="{BB962C8B-B14F-4D97-AF65-F5344CB8AC3E}">
        <p14:creationId xmlns:p14="http://schemas.microsoft.com/office/powerpoint/2010/main" val="2874960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44</a:t>
            </a:fld>
            <a:endParaRPr lang="zh-CN" altLang="en-US"/>
          </a:p>
        </p:txBody>
      </p:sp>
    </p:spTree>
    <p:extLst>
      <p:ext uri="{BB962C8B-B14F-4D97-AF65-F5344CB8AC3E}">
        <p14:creationId xmlns:p14="http://schemas.microsoft.com/office/powerpoint/2010/main" val="445539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45</a:t>
            </a:fld>
            <a:endParaRPr lang="zh-CN" altLang="en-US"/>
          </a:p>
        </p:txBody>
      </p:sp>
    </p:spTree>
    <p:extLst>
      <p:ext uri="{BB962C8B-B14F-4D97-AF65-F5344CB8AC3E}">
        <p14:creationId xmlns:p14="http://schemas.microsoft.com/office/powerpoint/2010/main" val="1731379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46</a:t>
            </a:fld>
            <a:endParaRPr lang="zh-CN" altLang="en-US"/>
          </a:p>
        </p:txBody>
      </p:sp>
    </p:spTree>
    <p:extLst>
      <p:ext uri="{BB962C8B-B14F-4D97-AF65-F5344CB8AC3E}">
        <p14:creationId xmlns:p14="http://schemas.microsoft.com/office/powerpoint/2010/main" val="35075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47</a:t>
            </a:fld>
            <a:endParaRPr lang="zh-CN" altLang="en-US"/>
          </a:p>
        </p:txBody>
      </p:sp>
    </p:spTree>
    <p:extLst>
      <p:ext uri="{BB962C8B-B14F-4D97-AF65-F5344CB8AC3E}">
        <p14:creationId xmlns:p14="http://schemas.microsoft.com/office/powerpoint/2010/main" val="2193248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48</a:t>
            </a:fld>
            <a:endParaRPr lang="zh-CN" altLang="en-US"/>
          </a:p>
        </p:txBody>
      </p:sp>
    </p:spTree>
    <p:extLst>
      <p:ext uri="{BB962C8B-B14F-4D97-AF65-F5344CB8AC3E}">
        <p14:creationId xmlns:p14="http://schemas.microsoft.com/office/powerpoint/2010/main" val="877812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49</a:t>
            </a:fld>
            <a:endParaRPr lang="zh-CN" altLang="en-US"/>
          </a:p>
        </p:txBody>
      </p:sp>
    </p:spTree>
    <p:extLst>
      <p:ext uri="{BB962C8B-B14F-4D97-AF65-F5344CB8AC3E}">
        <p14:creationId xmlns:p14="http://schemas.microsoft.com/office/powerpoint/2010/main" val="3098653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50</a:t>
            </a:fld>
            <a:endParaRPr lang="zh-CN" altLang="en-US"/>
          </a:p>
        </p:txBody>
      </p:sp>
    </p:spTree>
    <p:extLst>
      <p:ext uri="{BB962C8B-B14F-4D97-AF65-F5344CB8AC3E}">
        <p14:creationId xmlns:p14="http://schemas.microsoft.com/office/powerpoint/2010/main" val="1956908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045094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51</a:t>
            </a:fld>
            <a:endParaRPr lang="zh-CN" altLang="en-US"/>
          </a:p>
        </p:txBody>
      </p:sp>
    </p:spTree>
    <p:extLst>
      <p:ext uri="{BB962C8B-B14F-4D97-AF65-F5344CB8AC3E}">
        <p14:creationId xmlns:p14="http://schemas.microsoft.com/office/powerpoint/2010/main" val="2911391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52</a:t>
            </a:fld>
            <a:endParaRPr lang="zh-CN" altLang="en-US"/>
          </a:p>
        </p:txBody>
      </p:sp>
    </p:spTree>
    <p:extLst>
      <p:ext uri="{BB962C8B-B14F-4D97-AF65-F5344CB8AC3E}">
        <p14:creationId xmlns:p14="http://schemas.microsoft.com/office/powerpoint/2010/main" val="7291211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53</a:t>
            </a:fld>
            <a:endParaRPr lang="zh-CN" altLang="en-US"/>
          </a:p>
        </p:txBody>
      </p:sp>
    </p:spTree>
    <p:extLst>
      <p:ext uri="{BB962C8B-B14F-4D97-AF65-F5344CB8AC3E}">
        <p14:creationId xmlns:p14="http://schemas.microsoft.com/office/powerpoint/2010/main" val="2558376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BCD19-CB9F-4DB9-A77B-9AEBD0CA2C0D}" type="slidenum">
              <a:rPr lang="zh-CN" altLang="en-US" smtClean="0"/>
              <a:t>54</a:t>
            </a:fld>
            <a:endParaRPr lang="zh-CN" altLang="en-US"/>
          </a:p>
        </p:txBody>
      </p:sp>
    </p:spTree>
    <p:extLst>
      <p:ext uri="{BB962C8B-B14F-4D97-AF65-F5344CB8AC3E}">
        <p14:creationId xmlns:p14="http://schemas.microsoft.com/office/powerpoint/2010/main" val="200974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1689F0-D8FB-450F-A36F-553F26501FEE}" type="slidenum">
              <a:rPr kumimoji="0" lang="zh-CN" altLang="en-US" sz="1800" b="0" i="0" u="none" strike="noStrike" kern="0" cap="none" spc="0" normalizeH="0" baseline="0" noProof="0" smtClean="0">
                <a:ln>
                  <a:noFill/>
                </a:ln>
                <a:solidFill>
                  <a:prstClr val="black"/>
                </a:solidFill>
                <a:effectLst/>
                <a:uLnTx/>
                <a:uFillTx/>
                <a:latin typeface="Calibri" panose="020F0502020204030204"/>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Tree>
    <p:extLst>
      <p:ext uri="{BB962C8B-B14F-4D97-AF65-F5344CB8AC3E}">
        <p14:creationId xmlns:p14="http://schemas.microsoft.com/office/powerpoint/2010/main" val="2653730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1953845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3071298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28</a:t>
            </a:fld>
            <a:endParaRPr lang="zh-CN" altLang="en-US"/>
          </a:p>
        </p:txBody>
      </p:sp>
    </p:spTree>
    <p:extLst>
      <p:ext uri="{BB962C8B-B14F-4D97-AF65-F5344CB8AC3E}">
        <p14:creationId xmlns:p14="http://schemas.microsoft.com/office/powerpoint/2010/main" val="3630250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29</a:t>
            </a:fld>
            <a:endParaRPr lang="zh-CN" altLang="en-US"/>
          </a:p>
        </p:txBody>
      </p:sp>
    </p:spTree>
    <p:extLst>
      <p:ext uri="{BB962C8B-B14F-4D97-AF65-F5344CB8AC3E}">
        <p14:creationId xmlns:p14="http://schemas.microsoft.com/office/powerpoint/2010/main" val="1334603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30</a:t>
            </a:fld>
            <a:endParaRPr lang="zh-CN" altLang="en-US"/>
          </a:p>
        </p:txBody>
      </p:sp>
    </p:spTree>
    <p:extLst>
      <p:ext uri="{BB962C8B-B14F-4D97-AF65-F5344CB8AC3E}">
        <p14:creationId xmlns:p14="http://schemas.microsoft.com/office/powerpoint/2010/main" val="3755280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E5E9EF"/>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ea typeface="微软雅黑" panose="020B0503020204020204" pitchFamily="34" charset="-122"/>
              </a:defRPr>
            </a:lvl1pPr>
          </a:lstStyle>
          <a:p>
            <a:fld id="{A4153998-6052-4ECA-B3E8-77176264BC90}" type="datetimeFigureOut">
              <a:rPr lang="zh-CN" altLang="en-US" smtClean="0"/>
              <a:pPr/>
              <a:t>2020/4/22</a:t>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ea typeface="微软雅黑" panose="020B0503020204020204" pitchFamily="34" charset="-122"/>
              </a:defRPr>
            </a:lvl1pPr>
          </a:lstStyle>
          <a:p>
            <a:fld id="{C2DAA5C0-D283-4CEB-B60B-71EA7B4487DF}" type="slidenum">
              <a:rPr lang="zh-CN" altLang="en-US" smtClean="0"/>
              <a:pPr/>
              <a:t>‹#›</a:t>
            </a:fld>
            <a:endParaRPr lang="zh-CN" altLang="en-US" dirty="0"/>
          </a:p>
        </p:txBody>
      </p:sp>
    </p:spTree>
    <p:extLst>
      <p:ext uri="{BB962C8B-B14F-4D97-AF65-F5344CB8AC3E}">
        <p14:creationId xmlns:p14="http://schemas.microsoft.com/office/powerpoint/2010/main" val="2165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ea typeface="微软雅黑" panose="020B0503020204020204" pitchFamily="34" charset="-122"/>
              </a:defRPr>
            </a:lvl1pPr>
          </a:lstStyle>
          <a:p>
            <a:fld id="{A4153998-6052-4ECA-B3E8-77176264BC90}" type="datetimeFigureOut">
              <a:rPr lang="zh-CN" altLang="en-US" smtClean="0"/>
              <a:pPr/>
              <a:t>2020/4/22</a:t>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ea typeface="微软雅黑" panose="020B0503020204020204" pitchFamily="34" charset="-122"/>
              </a:defRPr>
            </a:lvl1pPr>
          </a:lstStyle>
          <a:p>
            <a:fld id="{C2DAA5C0-D283-4CEB-B60B-71EA7B4487DF}" type="slidenum">
              <a:rPr lang="zh-CN" altLang="en-US" smtClean="0"/>
              <a:pPr/>
              <a:t>‹#›</a:t>
            </a:fld>
            <a:endParaRPr lang="zh-CN" altLang="en-US" dirty="0"/>
          </a:p>
        </p:txBody>
      </p:sp>
    </p:spTree>
    <p:extLst>
      <p:ext uri="{BB962C8B-B14F-4D97-AF65-F5344CB8AC3E}">
        <p14:creationId xmlns:p14="http://schemas.microsoft.com/office/powerpoint/2010/main" val="2117464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lvl1pPr>
              <a:defRPr>
                <a:ea typeface="微软雅黑" panose="020B0503020204020204" pitchFamily="34"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ea typeface="微软雅黑" panose="020B0503020204020204" pitchFamily="34" charset="-122"/>
              </a:defRPr>
            </a:lvl1pPr>
          </a:lstStyle>
          <a:p>
            <a:fld id="{A4153998-6052-4ECA-B3E8-77176264BC90}" type="datetimeFigureOut">
              <a:rPr lang="zh-CN" altLang="en-US" smtClean="0"/>
              <a:pPr/>
              <a:t>2020/4/22</a:t>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ea typeface="微软雅黑" panose="020B0503020204020204" pitchFamily="34" charset="-122"/>
              </a:defRPr>
            </a:lvl1pPr>
          </a:lstStyle>
          <a:p>
            <a:fld id="{C2DAA5C0-D283-4CEB-B60B-71EA7B4487DF}" type="slidenum">
              <a:rPr lang="zh-CN" altLang="en-US" smtClean="0"/>
              <a:pPr/>
              <a:t>‹#›</a:t>
            </a:fld>
            <a:endParaRPr lang="zh-CN" altLang="en-US" dirty="0"/>
          </a:p>
        </p:txBody>
      </p:sp>
    </p:spTree>
    <p:extLst>
      <p:ext uri="{BB962C8B-B14F-4D97-AF65-F5344CB8AC3E}">
        <p14:creationId xmlns:p14="http://schemas.microsoft.com/office/powerpoint/2010/main" val="169900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47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10406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0684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807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9525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5809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3877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2978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ea typeface="微软雅黑" panose="020B0503020204020204" pitchFamily="34" charset="-122"/>
              </a:defRPr>
            </a:lvl1pPr>
          </a:lstStyle>
          <a:p>
            <a:fld id="{A4153998-6052-4ECA-B3E8-77176264BC90}" type="datetimeFigureOut">
              <a:rPr lang="zh-CN" altLang="en-US" smtClean="0"/>
              <a:pPr/>
              <a:t>2020/4/22</a:t>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ea typeface="微软雅黑" panose="020B0503020204020204" pitchFamily="34" charset="-122"/>
              </a:defRPr>
            </a:lvl1pPr>
          </a:lstStyle>
          <a:p>
            <a:fld id="{C2DAA5C0-D283-4CEB-B60B-71EA7B4487DF}" type="slidenum">
              <a:rPr lang="zh-CN" altLang="en-US" smtClean="0"/>
              <a:pPr/>
              <a:t>‹#›</a:t>
            </a:fld>
            <a:endParaRPr lang="zh-CN" altLang="en-US" dirty="0"/>
          </a:p>
        </p:txBody>
      </p:sp>
    </p:spTree>
    <p:extLst>
      <p:ext uri="{BB962C8B-B14F-4D97-AF65-F5344CB8AC3E}">
        <p14:creationId xmlns:p14="http://schemas.microsoft.com/office/powerpoint/2010/main" val="5223987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9541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745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21849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3081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540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ea typeface="微软雅黑" panose="020B0503020204020204" pitchFamily="34" charset="-122"/>
              </a:defRPr>
            </a:lvl1pPr>
          </a:lstStyle>
          <a:p>
            <a:fld id="{A4153998-6052-4ECA-B3E8-77176264BC90}" type="datetimeFigureOut">
              <a:rPr lang="zh-CN" altLang="en-US" smtClean="0"/>
              <a:pPr/>
              <a:t>2020/4/22</a:t>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ea typeface="微软雅黑" panose="020B0503020204020204" pitchFamily="34" charset="-122"/>
              </a:defRPr>
            </a:lvl1pPr>
          </a:lstStyle>
          <a:p>
            <a:fld id="{C2DAA5C0-D283-4CEB-B60B-71EA7B4487DF}" type="slidenum">
              <a:rPr lang="zh-CN" altLang="en-US" smtClean="0"/>
              <a:pPr/>
              <a:t>‹#›</a:t>
            </a:fld>
            <a:endParaRPr lang="zh-CN" altLang="en-US" dirty="0"/>
          </a:p>
        </p:txBody>
      </p:sp>
    </p:spTree>
    <p:extLst>
      <p:ext uri="{BB962C8B-B14F-4D97-AF65-F5344CB8AC3E}">
        <p14:creationId xmlns:p14="http://schemas.microsoft.com/office/powerpoint/2010/main" val="243955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ea typeface="微软雅黑" panose="020B0503020204020204" pitchFamily="34" charset="-122"/>
              </a:defRPr>
            </a:lvl1pPr>
          </a:lstStyle>
          <a:p>
            <a:fld id="{A4153998-6052-4ECA-B3E8-77176264BC90}" type="datetimeFigureOut">
              <a:rPr lang="zh-CN" altLang="en-US" smtClean="0"/>
              <a:pPr/>
              <a:t>2020/4/22</a:t>
            </a:fld>
            <a:endParaRPr lang="zh-CN" altLang="en-US" dirty="0"/>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a:defRPr>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lvl1pPr>
              <a:defRPr>
                <a:ea typeface="微软雅黑" panose="020B0503020204020204" pitchFamily="34" charset="-122"/>
              </a:defRPr>
            </a:lvl1pPr>
          </a:lstStyle>
          <a:p>
            <a:fld id="{C2DAA5C0-D283-4CEB-B60B-71EA7B4487DF}" type="slidenum">
              <a:rPr lang="zh-CN" altLang="en-US" smtClean="0"/>
              <a:pPr/>
              <a:t>‹#›</a:t>
            </a:fld>
            <a:endParaRPr lang="zh-CN" altLang="en-US" dirty="0"/>
          </a:p>
        </p:txBody>
      </p:sp>
    </p:spTree>
    <p:extLst>
      <p:ext uri="{BB962C8B-B14F-4D97-AF65-F5344CB8AC3E}">
        <p14:creationId xmlns:p14="http://schemas.microsoft.com/office/powerpoint/2010/main" val="3004436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ea typeface="微软雅黑" panose="020B0503020204020204" pitchFamily="34" charset="-122"/>
              </a:defRPr>
            </a:lvl1pPr>
          </a:lstStyle>
          <a:p>
            <a:fld id="{A4153998-6052-4ECA-B3E8-77176264BC90}" type="datetimeFigureOut">
              <a:rPr lang="zh-CN" altLang="en-US" smtClean="0"/>
              <a:pPr/>
              <a:t>2020/4/22</a:t>
            </a:fld>
            <a:endParaRPr lang="zh-CN" altLang="en-US" dirty="0"/>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a:defRPr>
                <a:ea typeface="微软雅黑" panose="020B0503020204020204" pitchFamily="34" charset="-122"/>
              </a:defRPr>
            </a:lvl1pPr>
          </a:lstStyle>
          <a:p>
            <a:endParaRPr lang="zh-CN" altLang="en-US" dirty="0"/>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lvl1pPr>
              <a:defRPr>
                <a:ea typeface="微软雅黑" panose="020B0503020204020204" pitchFamily="34" charset="-122"/>
              </a:defRPr>
            </a:lvl1pPr>
          </a:lstStyle>
          <a:p>
            <a:fld id="{C2DAA5C0-D283-4CEB-B60B-71EA7B4487DF}" type="slidenum">
              <a:rPr lang="zh-CN" altLang="en-US" smtClean="0"/>
              <a:pPr/>
              <a:t>‹#›</a:t>
            </a:fld>
            <a:endParaRPr lang="zh-CN" altLang="en-US" dirty="0"/>
          </a:p>
        </p:txBody>
      </p:sp>
    </p:spTree>
    <p:extLst>
      <p:ext uri="{BB962C8B-B14F-4D97-AF65-F5344CB8AC3E}">
        <p14:creationId xmlns:p14="http://schemas.microsoft.com/office/powerpoint/2010/main" val="47536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lvl1pPr>
              <a:defRPr>
                <a:ea typeface="微软雅黑" panose="020B0503020204020204" pitchFamily="34" charset="-122"/>
              </a:defRPr>
            </a:lvl1pPr>
          </a:lstStyle>
          <a:p>
            <a:fld id="{A4153998-6052-4ECA-B3E8-77176264BC90}" type="datetimeFigureOut">
              <a:rPr lang="zh-CN" altLang="en-US" smtClean="0"/>
              <a:pPr/>
              <a:t>2020/4/22</a:t>
            </a:fld>
            <a:endParaRPr lang="zh-CN" altLang="en-US" dirty="0"/>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a:defRPr>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lvl1pPr>
              <a:defRPr>
                <a:ea typeface="微软雅黑" panose="020B0503020204020204" pitchFamily="34" charset="-122"/>
              </a:defRPr>
            </a:lvl1pPr>
          </a:lstStyle>
          <a:p>
            <a:fld id="{C2DAA5C0-D283-4CEB-B60B-71EA7B4487DF}" type="slidenum">
              <a:rPr lang="zh-CN" altLang="en-US" smtClean="0"/>
              <a:pPr/>
              <a:t>‹#›</a:t>
            </a:fld>
            <a:endParaRPr lang="zh-CN" altLang="en-US" dirty="0"/>
          </a:p>
        </p:txBody>
      </p:sp>
    </p:spTree>
    <p:extLst>
      <p:ext uri="{BB962C8B-B14F-4D97-AF65-F5344CB8AC3E}">
        <p14:creationId xmlns:p14="http://schemas.microsoft.com/office/powerpoint/2010/main" val="713539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a:defRPr>
                <a:ea typeface="微软雅黑" panose="020B0503020204020204" pitchFamily="34" charset="-122"/>
              </a:defRPr>
            </a:lvl1pPr>
          </a:lstStyle>
          <a:p>
            <a:fld id="{A4153998-6052-4ECA-B3E8-77176264BC90}" type="datetimeFigureOut">
              <a:rPr lang="zh-CN" altLang="en-US" smtClean="0"/>
              <a:pPr/>
              <a:t>2020/4/22</a:t>
            </a:fld>
            <a:endParaRPr lang="zh-CN" altLang="en-US" dirty="0"/>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a:defRPr>
                <a:ea typeface="微软雅黑" panose="020B0503020204020204" pitchFamily="34" charset="-122"/>
              </a:defRPr>
            </a:lvl1pPr>
          </a:lstStyle>
          <a:p>
            <a:endParaRPr lang="zh-CN" altLang="en-US" dirty="0"/>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lvl1pPr>
              <a:defRPr>
                <a:ea typeface="微软雅黑" panose="020B0503020204020204" pitchFamily="34" charset="-122"/>
              </a:defRPr>
            </a:lvl1pPr>
          </a:lstStyle>
          <a:p>
            <a:fld id="{C2DAA5C0-D283-4CEB-B60B-71EA7B4487DF}" type="slidenum">
              <a:rPr lang="zh-CN" altLang="en-US" smtClean="0"/>
              <a:pPr/>
              <a:t>‹#›</a:t>
            </a:fld>
            <a:endParaRPr lang="zh-CN" altLang="en-US" dirty="0"/>
          </a:p>
        </p:txBody>
      </p:sp>
    </p:spTree>
    <p:extLst>
      <p:ext uri="{BB962C8B-B14F-4D97-AF65-F5344CB8AC3E}">
        <p14:creationId xmlns:p14="http://schemas.microsoft.com/office/powerpoint/2010/main" val="222836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ea typeface="微软雅黑" panose="020B0503020204020204" pitchFamily="34" charset="-122"/>
              </a:defRPr>
            </a:lvl1pPr>
          </a:lstStyle>
          <a:p>
            <a:fld id="{A4153998-6052-4ECA-B3E8-77176264BC90}" type="datetimeFigureOut">
              <a:rPr lang="zh-CN" altLang="en-US" smtClean="0"/>
              <a:pPr/>
              <a:t>2020/4/22</a:t>
            </a:fld>
            <a:endParaRPr lang="zh-CN" altLang="en-US" dirty="0"/>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a:defRPr>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lvl1pPr>
              <a:defRPr>
                <a:ea typeface="微软雅黑" panose="020B0503020204020204" pitchFamily="34" charset="-122"/>
              </a:defRPr>
            </a:lvl1pPr>
          </a:lstStyle>
          <a:p>
            <a:fld id="{C2DAA5C0-D283-4CEB-B60B-71EA7B4487DF}" type="slidenum">
              <a:rPr lang="zh-CN" altLang="en-US" smtClean="0"/>
              <a:pPr/>
              <a:t>‹#›</a:t>
            </a:fld>
            <a:endParaRPr lang="zh-CN" altLang="en-US" dirty="0"/>
          </a:p>
        </p:txBody>
      </p:sp>
    </p:spTree>
    <p:extLst>
      <p:ext uri="{BB962C8B-B14F-4D97-AF65-F5344CB8AC3E}">
        <p14:creationId xmlns:p14="http://schemas.microsoft.com/office/powerpoint/2010/main" val="251533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ea typeface="微软雅黑" panose="020B0503020204020204" pitchFamily="34" charset="-122"/>
              </a:defRPr>
            </a:lvl1pPr>
          </a:lstStyle>
          <a:p>
            <a:r>
              <a:rPr lang="zh-CN" altLang="en-US" dirty="0"/>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ea typeface="微软雅黑" panose="020B0503020204020204" pitchFamily="34" charset="-122"/>
              </a:defRPr>
            </a:lvl1pPr>
          </a:lstStyle>
          <a:p>
            <a:fld id="{A4153998-6052-4ECA-B3E8-77176264BC90}" type="datetimeFigureOut">
              <a:rPr lang="zh-CN" altLang="en-US" smtClean="0"/>
              <a:pPr/>
              <a:t>2020/4/22</a:t>
            </a:fld>
            <a:endParaRPr lang="zh-CN" altLang="en-US" dirty="0"/>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a:defRPr>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lvl1pPr>
              <a:defRPr>
                <a:ea typeface="微软雅黑" panose="020B0503020204020204" pitchFamily="34" charset="-122"/>
              </a:defRPr>
            </a:lvl1pPr>
          </a:lstStyle>
          <a:p>
            <a:fld id="{C2DAA5C0-D283-4CEB-B60B-71EA7B4487DF}" type="slidenum">
              <a:rPr lang="zh-CN" altLang="en-US" smtClean="0"/>
              <a:pPr/>
              <a:t>‹#›</a:t>
            </a:fld>
            <a:endParaRPr lang="zh-CN" altLang="en-US" dirty="0"/>
          </a:p>
        </p:txBody>
      </p:sp>
    </p:spTree>
    <p:extLst>
      <p:ext uri="{BB962C8B-B14F-4D97-AF65-F5344CB8AC3E}">
        <p14:creationId xmlns:p14="http://schemas.microsoft.com/office/powerpoint/2010/main" val="107509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E9EF"/>
        </a:solidFill>
        <a:effectLst/>
      </p:bgPr>
    </p:bg>
    <p:spTree>
      <p:nvGrpSpPr>
        <p:cNvPr id="1" name=""/>
        <p:cNvGrpSpPr/>
        <p:nvPr/>
      </p:nvGrpSpPr>
      <p:grpSpPr>
        <a:xfrm>
          <a:off x="0" y="0"/>
          <a:ext cx="0" cy="0"/>
          <a:chOff x="0" y="0"/>
          <a:chExt cx="0" cy="0"/>
        </a:xfrm>
      </p:grpSpPr>
      <p:grpSp>
        <p:nvGrpSpPr>
          <p:cNvPr id="62" name="组合 61"/>
          <p:cNvGrpSpPr/>
          <p:nvPr userDrawn="1"/>
        </p:nvGrpSpPr>
        <p:grpSpPr>
          <a:xfrm rot="1562292">
            <a:off x="8304483" y="-571517"/>
            <a:ext cx="2528490" cy="3854464"/>
            <a:chOff x="8400592" y="-1067012"/>
            <a:chExt cx="2773555" cy="4228044"/>
          </a:xfrm>
          <a:solidFill>
            <a:srgbClr val="2077B9"/>
          </a:solidFill>
        </p:grpSpPr>
        <p:cxnSp>
          <p:nvCxnSpPr>
            <p:cNvPr id="8" name="直接连接符 7"/>
            <p:cNvCxnSpPr>
              <a:stCxn id="31" idx="2"/>
              <a:endCxn id="30" idx="5"/>
            </p:cNvCxnSpPr>
            <p:nvPr userDrawn="1"/>
          </p:nvCxnSpPr>
          <p:spPr>
            <a:xfrm>
              <a:off x="8990562" y="461571"/>
              <a:ext cx="640772" cy="62060"/>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25" idx="1"/>
              <a:endCxn id="24" idx="5"/>
            </p:cNvCxnSpPr>
            <p:nvPr userDrawn="1"/>
          </p:nvCxnSpPr>
          <p:spPr>
            <a:xfrm>
              <a:off x="8793992" y="-399800"/>
              <a:ext cx="368021" cy="303909"/>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4" idx="1"/>
              <a:endCxn id="31" idx="5"/>
            </p:cNvCxnSpPr>
            <p:nvPr userDrawn="1"/>
          </p:nvCxnSpPr>
          <p:spPr>
            <a:xfrm flipH="1">
              <a:off x="8961164" y="-56880"/>
              <a:ext cx="232171" cy="502330"/>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1" idx="7"/>
            </p:cNvCxnSpPr>
            <p:nvPr userDrawn="1"/>
          </p:nvCxnSpPr>
          <p:spPr>
            <a:xfrm flipH="1">
              <a:off x="8805981" y="470960"/>
              <a:ext cx="152395" cy="442546"/>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26" idx="2"/>
            </p:cNvCxnSpPr>
            <p:nvPr userDrawn="1"/>
          </p:nvCxnSpPr>
          <p:spPr>
            <a:xfrm flipV="1">
              <a:off x="8831930" y="953317"/>
              <a:ext cx="511612" cy="46457"/>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28" idx="4"/>
            </p:cNvCxnSpPr>
            <p:nvPr userDrawn="1"/>
          </p:nvCxnSpPr>
          <p:spPr>
            <a:xfrm flipV="1">
              <a:off x="9093386" y="988020"/>
              <a:ext cx="287319" cy="473135"/>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33" idx="4"/>
            </p:cNvCxnSpPr>
            <p:nvPr userDrawn="1"/>
          </p:nvCxnSpPr>
          <p:spPr>
            <a:xfrm>
              <a:off x="8727514" y="1017825"/>
              <a:ext cx="101544" cy="887011"/>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28" idx="7"/>
            </p:cNvCxnSpPr>
            <p:nvPr userDrawn="1"/>
          </p:nvCxnSpPr>
          <p:spPr>
            <a:xfrm flipH="1">
              <a:off x="8805904" y="1517643"/>
              <a:ext cx="256506" cy="425786"/>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9" idx="4"/>
            </p:cNvCxnSpPr>
            <p:nvPr userDrawn="1"/>
          </p:nvCxnSpPr>
          <p:spPr>
            <a:xfrm flipH="1" flipV="1">
              <a:off x="9396804" y="975895"/>
              <a:ext cx="465790" cy="720891"/>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23" idx="3"/>
              <a:endCxn id="27" idx="0"/>
            </p:cNvCxnSpPr>
            <p:nvPr userDrawn="1"/>
          </p:nvCxnSpPr>
          <p:spPr>
            <a:xfrm flipV="1">
              <a:off x="8499106" y="2104584"/>
              <a:ext cx="217060" cy="623641"/>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2"/>
              <a:endCxn id="29" idx="6"/>
            </p:cNvCxnSpPr>
            <p:nvPr userDrawn="1"/>
          </p:nvCxnSpPr>
          <p:spPr>
            <a:xfrm>
              <a:off x="9124256" y="1499602"/>
              <a:ext cx="699551" cy="228326"/>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2" idx="3"/>
              <a:endCxn id="30" idx="0"/>
            </p:cNvCxnSpPr>
            <p:nvPr userDrawn="1"/>
          </p:nvCxnSpPr>
          <p:spPr>
            <a:xfrm flipV="1">
              <a:off x="9385711" y="586022"/>
              <a:ext cx="263822" cy="350635"/>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7" idx="2"/>
              <a:endCxn id="34" idx="6"/>
            </p:cNvCxnSpPr>
            <p:nvPr userDrawn="1"/>
          </p:nvCxnSpPr>
          <p:spPr>
            <a:xfrm>
              <a:off x="8743752" y="2082435"/>
              <a:ext cx="636954" cy="40098"/>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34" idx="1"/>
              <a:endCxn id="35" idx="4"/>
            </p:cNvCxnSpPr>
            <p:nvPr userDrawn="1"/>
          </p:nvCxnSpPr>
          <p:spPr>
            <a:xfrm>
              <a:off x="9422625" y="2145520"/>
              <a:ext cx="553226" cy="400554"/>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34" idx="0"/>
              <a:endCxn id="23" idx="2"/>
            </p:cNvCxnSpPr>
            <p:nvPr userDrawn="1"/>
          </p:nvCxnSpPr>
          <p:spPr>
            <a:xfrm flipH="1">
              <a:off x="8509052" y="2151066"/>
              <a:ext cx="894563" cy="611255"/>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rot="11174285">
              <a:off x="8416514" y="2710873"/>
              <a:ext cx="92812" cy="92812"/>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椭圆 23"/>
            <p:cNvSpPr/>
            <p:nvPr userDrawn="1"/>
          </p:nvSpPr>
          <p:spPr>
            <a:xfrm rot="11174285">
              <a:off x="9152659" y="-101401"/>
              <a:ext cx="50031" cy="50031"/>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5886F"/>
                </a:solidFill>
                <a:ea typeface="微软雅黑" panose="020B0503020204020204" pitchFamily="34" charset="-122"/>
              </a:endParaRPr>
            </a:p>
          </p:txBody>
        </p:sp>
        <p:sp>
          <p:nvSpPr>
            <p:cNvPr id="25" name="椭圆 24"/>
            <p:cNvSpPr/>
            <p:nvPr userDrawn="1"/>
          </p:nvSpPr>
          <p:spPr>
            <a:xfrm rot="11174285">
              <a:off x="8737297" y="-461853"/>
              <a:ext cx="69731" cy="69731"/>
            </a:xfrm>
            <a:prstGeom prst="ellipse">
              <a:avLst/>
            </a:prstGeom>
            <a:grpFill/>
            <a:ln>
              <a:solidFill>
                <a:srgbClr val="2077B9"/>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95886F"/>
                </a:solidFill>
                <a:ea typeface="微软雅黑" panose="020B0503020204020204" pitchFamily="34" charset="-122"/>
              </a:endParaRPr>
            </a:p>
          </p:txBody>
        </p:sp>
        <p:sp>
          <p:nvSpPr>
            <p:cNvPr id="26" name="椭圆 25"/>
            <p:cNvSpPr/>
            <p:nvPr userDrawn="1"/>
          </p:nvSpPr>
          <p:spPr>
            <a:xfrm rot="11174285">
              <a:off x="8761791" y="960779"/>
              <a:ext cx="70347" cy="70347"/>
            </a:xfrm>
            <a:prstGeom prst="ellipse">
              <a:avLst/>
            </a:prstGeom>
            <a:grpFill/>
            <a:ln>
              <a:solidFill>
                <a:srgbClr val="2077B9"/>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95886F"/>
                </a:solidFill>
                <a:ea typeface="微软雅黑" panose="020B0503020204020204" pitchFamily="34" charset="-122"/>
              </a:endParaRPr>
            </a:p>
          </p:txBody>
        </p:sp>
        <p:sp>
          <p:nvSpPr>
            <p:cNvPr id="27" name="椭圆 26"/>
            <p:cNvSpPr/>
            <p:nvPr userDrawn="1"/>
          </p:nvSpPr>
          <p:spPr>
            <a:xfrm rot="11174285">
              <a:off x="8693869" y="2054701"/>
              <a:ext cx="50031" cy="50031"/>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userDrawn="1"/>
          </p:nvSpPr>
          <p:spPr>
            <a:xfrm rot="11174285">
              <a:off x="9054731" y="1460948"/>
              <a:ext cx="69731" cy="69731"/>
            </a:xfrm>
            <a:prstGeom prst="ellipse">
              <a:avLst/>
            </a:prstGeom>
            <a:grpFill/>
            <a:ln>
              <a:solidFill>
                <a:srgbClr val="2077B9"/>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95886F"/>
                </a:solidFill>
                <a:ea typeface="微软雅黑" panose="020B0503020204020204" pitchFamily="34" charset="-122"/>
              </a:endParaRPr>
            </a:p>
          </p:txBody>
        </p:sp>
        <p:sp>
          <p:nvSpPr>
            <p:cNvPr id="29" name="椭圆 28"/>
            <p:cNvSpPr/>
            <p:nvPr userDrawn="1"/>
          </p:nvSpPr>
          <p:spPr>
            <a:xfrm rot="11174285">
              <a:off x="9823599" y="1696577"/>
              <a:ext cx="70347" cy="70347"/>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5886F"/>
                </a:solidFill>
                <a:ea typeface="微软雅黑" panose="020B0503020204020204" pitchFamily="34" charset="-122"/>
              </a:endParaRPr>
            </a:p>
          </p:txBody>
        </p:sp>
        <p:sp>
          <p:nvSpPr>
            <p:cNvPr id="30" name="椭圆 29"/>
            <p:cNvSpPr/>
            <p:nvPr userDrawn="1"/>
          </p:nvSpPr>
          <p:spPr>
            <a:xfrm rot="11174285">
              <a:off x="9618182" y="515884"/>
              <a:ext cx="70347" cy="70347"/>
            </a:xfrm>
            <a:prstGeom prst="ellipse">
              <a:avLst/>
            </a:prstGeom>
            <a:grpFill/>
            <a:ln>
              <a:solidFill>
                <a:srgbClr val="2077B9"/>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95886F"/>
                </a:solidFill>
                <a:ea typeface="微软雅黑" panose="020B0503020204020204" pitchFamily="34" charset="-122"/>
              </a:endParaRPr>
            </a:p>
          </p:txBody>
        </p:sp>
        <p:sp>
          <p:nvSpPr>
            <p:cNvPr id="31" name="椭圆 30"/>
            <p:cNvSpPr/>
            <p:nvPr userDrawn="1"/>
          </p:nvSpPr>
          <p:spPr>
            <a:xfrm rot="11174285">
              <a:off x="8954379" y="441454"/>
              <a:ext cx="36291" cy="36291"/>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5886F"/>
                </a:solidFill>
                <a:ea typeface="微软雅黑" panose="020B0503020204020204" pitchFamily="34" charset="-122"/>
              </a:endParaRPr>
            </a:p>
          </p:txBody>
        </p:sp>
        <p:sp>
          <p:nvSpPr>
            <p:cNvPr id="32" name="椭圆 31"/>
            <p:cNvSpPr/>
            <p:nvPr userDrawn="1"/>
          </p:nvSpPr>
          <p:spPr>
            <a:xfrm rot="11174285">
              <a:off x="9357381" y="930705"/>
              <a:ext cx="31836" cy="31836"/>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5886F"/>
                </a:solidFill>
                <a:ea typeface="微软雅黑" panose="020B0503020204020204" pitchFamily="34" charset="-122"/>
              </a:endParaRPr>
            </a:p>
          </p:txBody>
        </p:sp>
        <p:sp>
          <p:nvSpPr>
            <p:cNvPr id="33" name="椭圆 32"/>
            <p:cNvSpPr/>
            <p:nvPr userDrawn="1"/>
          </p:nvSpPr>
          <p:spPr>
            <a:xfrm rot="11174285">
              <a:off x="8802595" y="1904694"/>
              <a:ext cx="47738" cy="47738"/>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4" name="椭圆 33"/>
            <p:cNvSpPr/>
            <p:nvPr userDrawn="1"/>
          </p:nvSpPr>
          <p:spPr>
            <a:xfrm rot="11174285">
              <a:off x="9380552" y="2099471"/>
              <a:ext cx="51748" cy="51748"/>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5" name="椭圆 34"/>
            <p:cNvSpPr/>
            <p:nvPr userDrawn="1"/>
          </p:nvSpPr>
          <p:spPr>
            <a:xfrm rot="11174285">
              <a:off x="9936856" y="2545866"/>
              <a:ext cx="70347" cy="70347"/>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椭圆 35"/>
            <p:cNvSpPr/>
            <p:nvPr userDrawn="1"/>
          </p:nvSpPr>
          <p:spPr>
            <a:xfrm rot="11174285">
              <a:off x="10362371" y="3058534"/>
              <a:ext cx="97490" cy="97490"/>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椭圆 36"/>
            <p:cNvSpPr/>
            <p:nvPr userDrawn="1"/>
          </p:nvSpPr>
          <p:spPr>
            <a:xfrm rot="11174285">
              <a:off x="11104416" y="2813995"/>
              <a:ext cx="69731" cy="69731"/>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8" name="椭圆 37"/>
            <p:cNvSpPr/>
            <p:nvPr userDrawn="1"/>
          </p:nvSpPr>
          <p:spPr>
            <a:xfrm rot="11174285">
              <a:off x="10207750" y="2133349"/>
              <a:ext cx="42564" cy="42564"/>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39" name="直接连接符 38"/>
            <p:cNvCxnSpPr>
              <a:endCxn id="25" idx="5"/>
            </p:cNvCxnSpPr>
            <p:nvPr userDrawn="1"/>
          </p:nvCxnSpPr>
          <p:spPr>
            <a:xfrm>
              <a:off x="8400592" y="-1067012"/>
              <a:ext cx="349742" cy="612838"/>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nvCxnSpPr>
          <p:spPr>
            <a:xfrm flipH="1">
              <a:off x="9380705" y="2608176"/>
              <a:ext cx="587502" cy="552856"/>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userDrawn="1"/>
        </p:nvGrpSpPr>
        <p:grpSpPr>
          <a:xfrm rot="5400000">
            <a:off x="1640639" y="4789792"/>
            <a:ext cx="2507346" cy="1353308"/>
            <a:chOff x="364094" y="4647650"/>
            <a:chExt cx="3366793" cy="1817184"/>
          </a:xfrm>
          <a:solidFill>
            <a:srgbClr val="2077B9"/>
          </a:solidFill>
        </p:grpSpPr>
        <p:cxnSp>
          <p:nvCxnSpPr>
            <p:cNvPr id="41" name="直接连接符 40"/>
            <p:cNvCxnSpPr>
              <a:endCxn id="46" idx="4"/>
            </p:cNvCxnSpPr>
            <p:nvPr userDrawn="1"/>
          </p:nvCxnSpPr>
          <p:spPr>
            <a:xfrm flipV="1">
              <a:off x="2034003" y="4862305"/>
              <a:ext cx="717471" cy="121294"/>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46" idx="0"/>
            </p:cNvCxnSpPr>
            <p:nvPr userDrawn="1"/>
          </p:nvCxnSpPr>
          <p:spPr>
            <a:xfrm flipH="1" flipV="1">
              <a:off x="2826149" y="4851867"/>
              <a:ext cx="879303" cy="402045"/>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49" idx="7"/>
            </p:cNvCxnSpPr>
            <p:nvPr userDrawn="1"/>
          </p:nvCxnSpPr>
          <p:spPr>
            <a:xfrm flipH="1" flipV="1">
              <a:off x="2206268" y="6023477"/>
              <a:ext cx="1248321" cy="187468"/>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endCxn id="46" idx="5"/>
            </p:cNvCxnSpPr>
            <p:nvPr userDrawn="1"/>
          </p:nvCxnSpPr>
          <p:spPr>
            <a:xfrm flipH="1" flipV="1">
              <a:off x="2766469" y="4889818"/>
              <a:ext cx="741582" cy="1361474"/>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6" idx="6"/>
              <a:endCxn id="49" idx="1"/>
            </p:cNvCxnSpPr>
            <p:nvPr userDrawn="1"/>
          </p:nvCxnSpPr>
          <p:spPr>
            <a:xfrm flipH="1">
              <a:off x="2199264" y="4898157"/>
              <a:ext cx="595288" cy="1075221"/>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sp>
          <p:nvSpPr>
            <p:cNvPr id="46" name="椭圆 45"/>
            <p:cNvSpPr/>
            <p:nvPr userDrawn="1"/>
          </p:nvSpPr>
          <p:spPr>
            <a:xfrm rot="4922515">
              <a:off x="2747340" y="4819384"/>
              <a:ext cx="82942" cy="75402"/>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7" name="椭圆 46"/>
            <p:cNvSpPr/>
            <p:nvPr userDrawn="1"/>
          </p:nvSpPr>
          <p:spPr>
            <a:xfrm rot="4922515">
              <a:off x="3667863" y="5275335"/>
              <a:ext cx="66025" cy="60022"/>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48" name="直接连接符 47"/>
            <p:cNvCxnSpPr>
              <a:stCxn id="47" idx="5"/>
              <a:endCxn id="54" idx="1"/>
            </p:cNvCxnSpPr>
            <p:nvPr userDrawn="1"/>
          </p:nvCxnSpPr>
          <p:spPr>
            <a:xfrm flipH="1">
              <a:off x="3468914" y="5331402"/>
              <a:ext cx="214175" cy="878001"/>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sp>
          <p:nvSpPr>
            <p:cNvPr id="49" name="椭圆 48"/>
            <p:cNvSpPr/>
            <p:nvPr userDrawn="1"/>
          </p:nvSpPr>
          <p:spPr>
            <a:xfrm rot="4922515">
              <a:off x="2144222" y="5969092"/>
              <a:ext cx="71542" cy="65038"/>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0" name="直接连接符 49"/>
            <p:cNvCxnSpPr/>
            <p:nvPr userDrawn="1"/>
          </p:nvCxnSpPr>
          <p:spPr>
            <a:xfrm rot="4922515" flipH="1">
              <a:off x="1635222" y="5508299"/>
              <a:ext cx="921070" cy="17273"/>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3" idx="1"/>
            </p:cNvCxnSpPr>
            <p:nvPr userDrawn="1"/>
          </p:nvCxnSpPr>
          <p:spPr>
            <a:xfrm flipV="1">
              <a:off x="1061403" y="4989357"/>
              <a:ext cx="931465" cy="500410"/>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3" idx="7"/>
            </p:cNvCxnSpPr>
            <p:nvPr userDrawn="1"/>
          </p:nvCxnSpPr>
          <p:spPr>
            <a:xfrm>
              <a:off x="1069885" y="5550448"/>
              <a:ext cx="1083225" cy="479060"/>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sp>
          <p:nvSpPr>
            <p:cNvPr id="53" name="椭圆 52"/>
            <p:cNvSpPr/>
            <p:nvPr userDrawn="1"/>
          </p:nvSpPr>
          <p:spPr>
            <a:xfrm rot="4922515">
              <a:off x="994736" y="5484576"/>
              <a:ext cx="86651" cy="78774"/>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4" name="椭圆 53"/>
            <p:cNvSpPr/>
            <p:nvPr userDrawn="1"/>
          </p:nvSpPr>
          <p:spPr>
            <a:xfrm rot="4922515">
              <a:off x="3405101" y="6204435"/>
              <a:ext cx="82942" cy="75402"/>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5" name="椭圆 54"/>
            <p:cNvSpPr/>
            <p:nvPr userDrawn="1"/>
          </p:nvSpPr>
          <p:spPr>
            <a:xfrm rot="4922515">
              <a:off x="1917788" y="4932141"/>
              <a:ext cx="115605" cy="105095"/>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userDrawn="1"/>
          </p:nvSpPr>
          <p:spPr>
            <a:xfrm rot="11174285">
              <a:off x="2588232" y="6360395"/>
              <a:ext cx="114883" cy="104439"/>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userDrawn="1"/>
          </p:nvSpPr>
          <p:spPr>
            <a:xfrm rot="11174285">
              <a:off x="364094" y="5036951"/>
              <a:ext cx="82172" cy="74702"/>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8" name="椭圆 57"/>
            <p:cNvSpPr/>
            <p:nvPr userDrawn="1"/>
          </p:nvSpPr>
          <p:spPr>
            <a:xfrm rot="11174285">
              <a:off x="1306072" y="6039392"/>
              <a:ext cx="50157" cy="45598"/>
            </a:xfrm>
            <a:prstGeom prst="ellipse">
              <a:avLst/>
            </a:prstGeom>
            <a:grpFill/>
            <a:ln>
              <a:solidFill>
                <a:srgbClr val="20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9" name="直接连接符 58"/>
            <p:cNvCxnSpPr>
              <a:stCxn id="57" idx="1"/>
              <a:endCxn id="53" idx="2"/>
            </p:cNvCxnSpPr>
            <p:nvPr userDrawn="1"/>
          </p:nvCxnSpPr>
          <p:spPr>
            <a:xfrm>
              <a:off x="431190" y="5103713"/>
              <a:ext cx="600872" cy="377341"/>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7" idx="3"/>
            </p:cNvCxnSpPr>
            <p:nvPr userDrawn="1"/>
          </p:nvCxnSpPr>
          <p:spPr>
            <a:xfrm flipV="1">
              <a:off x="436930" y="4647650"/>
              <a:ext cx="675550" cy="403554"/>
            </a:xfrm>
            <a:prstGeom prst="line">
              <a:avLst/>
            </a:prstGeom>
            <a:grpFill/>
            <a:ln>
              <a:solidFill>
                <a:srgbClr val="2077B9"/>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userDrawn="1"/>
        </p:nvSpPr>
        <p:spPr>
          <a:xfrm>
            <a:off x="3468914" y="0"/>
            <a:ext cx="5312229" cy="6858001"/>
          </a:xfrm>
          <a:prstGeom prst="rect">
            <a:avLst/>
          </a:prstGeom>
          <a:solidFill>
            <a:srgbClr val="333E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041294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63835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hyperlink" Target="https://pytorch.org/"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5%8D%B7%E7%A7%AF%E7%A5%9E%E7%BB%8F%E7%BD%91%E7%BB%9C"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6.jp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4045482" y="3395770"/>
            <a:ext cx="1081327" cy="1081327"/>
          </a:xfrm>
          <a:prstGeom prst="rect">
            <a:avLst/>
          </a:prstGeom>
          <a:no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矩形 29"/>
          <p:cNvSpPr/>
          <p:nvPr/>
        </p:nvSpPr>
        <p:spPr>
          <a:xfrm>
            <a:off x="3726094" y="1640857"/>
            <a:ext cx="4885617" cy="2189674"/>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25" name="文本框 24"/>
          <p:cNvSpPr txBox="1"/>
          <p:nvPr/>
        </p:nvSpPr>
        <p:spPr>
          <a:xfrm>
            <a:off x="3432699" y="2035023"/>
            <a:ext cx="5851345" cy="830997"/>
          </a:xfrm>
          <a:prstGeom prst="rect">
            <a:avLst/>
          </a:prstGeom>
          <a:noFill/>
          <a:effectLst/>
        </p:spPr>
        <p:txBody>
          <a:bodyPr wrap="none" rtlCol="0">
            <a:spAutoFit/>
          </a:bodyPr>
          <a:lstStyle/>
          <a:p>
            <a:pPr algn="ctr"/>
            <a:r>
              <a:rPr lang="en-US" altLang="zh-CN" sz="4800" spc="300" dirty="0" err="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Android+pytorch</a:t>
            </a:r>
            <a:endParaRPr lang="en-US" altLang="zh-CN" sz="48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50677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14:bounceEnd="40000">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1" presetClass="entr" presetSubtype="1" fill="hold" grpId="0" nodeType="withEffect">
                                      <p:stCondLst>
                                        <p:cond delay="250"/>
                                      </p:stCondLst>
                                      <p:childTnLst>
                                        <p:set>
                                          <p:cBhvr>
                                            <p:cTn id="10" dur="1" fill="hold">
                                              <p:stCondLst>
                                                <p:cond delay="0"/>
                                              </p:stCondLst>
                                            </p:cTn>
                                            <p:tgtEl>
                                              <p:spTgt spid="50"/>
                                            </p:tgtEl>
                                            <p:attrNameLst>
                                              <p:attrName>style.visibility</p:attrName>
                                            </p:attrNameLst>
                                          </p:cBhvr>
                                          <p:to>
                                            <p:strVal val="visible"/>
                                          </p:to>
                                        </p:set>
                                        <p:animEffect transition="in" filter="wheel(1)">
                                          <p:cBhvr>
                                            <p:cTn id="11" dur="750"/>
                                            <p:tgtEl>
                                              <p:spTgt spid="50"/>
                                            </p:tgtEl>
                                          </p:cBhvr>
                                        </p:animEffect>
                                      </p:childTnLst>
                                    </p:cTn>
                                  </p:par>
                                  <p:par>
                                    <p:cTn id="12" presetID="41" presetClass="entr" presetSubtype="0" fill="hold" grpId="0" nodeType="withEffect">
                                      <p:stCondLst>
                                        <p:cond delay="1000"/>
                                      </p:stCondLst>
                                      <p:iterate type="lt">
                                        <p:tmPct val="10000"/>
                                      </p:iterate>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5"/>
                                            </p:tgtEl>
                                            <p:attrNameLst>
                                              <p:attrName>ppt_y</p:attrName>
                                            </p:attrNameLst>
                                          </p:cBhvr>
                                          <p:tavLst>
                                            <p:tav tm="0">
                                              <p:val>
                                                <p:strVal val="#ppt_y"/>
                                              </p:val>
                                            </p:tav>
                                            <p:tav tm="100000">
                                              <p:val>
                                                <p:strVal val="#ppt_y"/>
                                              </p:val>
                                            </p:tav>
                                          </p:tavLst>
                                        </p:anim>
                                        <p:anim calcmode="lin" valueType="num">
                                          <p:cBhvr>
                                            <p:cTn id="16"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30" grpId="0" animBg="1"/>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1" presetClass="entr" presetSubtype="1" fill="hold" grpId="0" nodeType="withEffect">
                                      <p:stCondLst>
                                        <p:cond delay="250"/>
                                      </p:stCondLst>
                                      <p:childTnLst>
                                        <p:set>
                                          <p:cBhvr>
                                            <p:cTn id="10" dur="1" fill="hold">
                                              <p:stCondLst>
                                                <p:cond delay="0"/>
                                              </p:stCondLst>
                                            </p:cTn>
                                            <p:tgtEl>
                                              <p:spTgt spid="50"/>
                                            </p:tgtEl>
                                            <p:attrNameLst>
                                              <p:attrName>style.visibility</p:attrName>
                                            </p:attrNameLst>
                                          </p:cBhvr>
                                          <p:to>
                                            <p:strVal val="visible"/>
                                          </p:to>
                                        </p:set>
                                        <p:animEffect transition="in" filter="wheel(1)">
                                          <p:cBhvr>
                                            <p:cTn id="11" dur="750"/>
                                            <p:tgtEl>
                                              <p:spTgt spid="50"/>
                                            </p:tgtEl>
                                          </p:cBhvr>
                                        </p:animEffect>
                                      </p:childTnLst>
                                    </p:cTn>
                                  </p:par>
                                  <p:par>
                                    <p:cTn id="12" presetID="41" presetClass="entr" presetSubtype="0" fill="hold" grpId="0" nodeType="withEffect">
                                      <p:stCondLst>
                                        <p:cond delay="1000"/>
                                      </p:stCondLst>
                                      <p:iterate type="lt">
                                        <p:tmPct val="10000"/>
                                      </p:iterate>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5"/>
                                            </p:tgtEl>
                                            <p:attrNameLst>
                                              <p:attrName>ppt_y</p:attrName>
                                            </p:attrNameLst>
                                          </p:cBhvr>
                                          <p:tavLst>
                                            <p:tav tm="0">
                                              <p:val>
                                                <p:strVal val="#ppt_y"/>
                                              </p:val>
                                            </p:tav>
                                            <p:tav tm="100000">
                                              <p:val>
                                                <p:strVal val="#ppt_y"/>
                                              </p:val>
                                            </p:tav>
                                          </p:tavLst>
                                        </p:anim>
                                        <p:anim calcmode="lin" valueType="num">
                                          <p:cBhvr>
                                            <p:cTn id="16"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30" grpId="0" animBg="1"/>
          <p:bldP spid="2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818452" y="316630"/>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1.6</a:t>
            </a:r>
            <a:endParaRPr lang="zh-CN" altLang="en-US" sz="2400" dirty="0">
              <a:solidFill>
                <a:prstClr val="white"/>
              </a:solidFill>
              <a:ea typeface="微软雅黑" panose="020B0503020204020204" pitchFamily="34" charset="-122"/>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591484" y="548727"/>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ltLang="zh-CN" dirty="0">
              <a:ea typeface="微软雅黑" panose="020B0503020204020204" pitchFamily="34" charset="-122"/>
            </a:endParaRPr>
          </a:p>
          <a:p>
            <a:pPr algn="ctr">
              <a:lnSpc>
                <a:spcPct val="130000"/>
              </a:lnSpc>
            </a:pPr>
            <a:r>
              <a:rPr lang="en-US" altLang="zh-CN" dirty="0">
                <a:ea typeface="微软雅黑" panose="020B0503020204020204" pitchFamily="34" charset="-122"/>
              </a:rPr>
              <a:t>CNN</a:t>
            </a:r>
            <a:r>
              <a:rPr lang="zh-CN" altLang="en-US" dirty="0">
                <a:ea typeface="微软雅黑" panose="020B0503020204020204" pitchFamily="34" charset="-122"/>
              </a:rPr>
              <a:t>介绍</a:t>
            </a:r>
            <a:r>
              <a:rPr lang="en-US" altLang="zh-CN" dirty="0">
                <a:ea typeface="微软雅黑" panose="020B0503020204020204" pitchFamily="34" charset="-122"/>
              </a:rPr>
              <a:t>—</a:t>
            </a:r>
            <a:r>
              <a:rPr lang="zh-CN" altLang="en-US" b="1" dirty="0"/>
              <a:t>激活函数</a:t>
            </a:r>
            <a:r>
              <a:rPr lang="en-US" altLang="zh-CN" b="1" dirty="0"/>
              <a:t>(activation function)</a:t>
            </a:r>
          </a:p>
          <a:p>
            <a:pPr algn="ctr">
              <a:lnSpc>
                <a:spcPct val="130000"/>
              </a:lnSpc>
            </a:pPr>
            <a:endParaRPr lang="zh-CN" altLang="en-US" sz="2400" dirty="0">
              <a:ea typeface="微软雅黑" panose="020B0503020204020204" pitchFamily="34" charset="-122"/>
            </a:endParaRPr>
          </a:p>
        </p:txBody>
      </p:sp>
      <p:sp>
        <p:nvSpPr>
          <p:cNvPr id="4" name="标题层">
            <a:extLst>
              <a:ext uri="{FF2B5EF4-FFF2-40B4-BE49-F238E27FC236}">
                <a16:creationId xmlns:a16="http://schemas.microsoft.com/office/drawing/2014/main" id="{3AE325ED-0A8E-4FF5-B7C2-C087D656C7B4}"/>
              </a:ext>
            </a:extLst>
          </p:cNvPr>
          <p:cNvSpPr txBox="1"/>
          <p:nvPr/>
        </p:nvSpPr>
        <p:spPr bwMode="auto">
          <a:xfrm>
            <a:off x="1216018" y="3095890"/>
            <a:ext cx="10034275" cy="1200329"/>
          </a:xfrm>
          <a:prstGeom prst="rect">
            <a:avLst/>
          </a:prstGeom>
          <a:noFill/>
          <a:effectLst/>
        </p:spPr>
        <p:txBody>
          <a:bodyPr wrap="square">
            <a:spAutoFit/>
          </a:bodyPr>
          <a:lstStyle/>
          <a:p>
            <a:r>
              <a:rPr lang="zh-CN" altLang="en-US" dirty="0">
                <a:solidFill>
                  <a:schemeClr val="bg1"/>
                </a:solidFill>
              </a:rPr>
              <a:t>激活函数主要引入非线性特性，简单的说就是在卷积过程中，所有的运算都是线性运算和线性叠加，无论网络多复杂，输入输出关系都是线性关系，没有激活函数，网络就无法拟合非线性特性的输入输出关系，常用的激活函数有</a:t>
            </a:r>
            <a:r>
              <a:rPr lang="en-US" altLang="zh-CN" dirty="0">
                <a:solidFill>
                  <a:schemeClr val="bg1"/>
                </a:solidFill>
              </a:rPr>
              <a:t>Sigmoid</a:t>
            </a:r>
            <a:r>
              <a:rPr lang="zh-CN" altLang="en-US" dirty="0">
                <a:solidFill>
                  <a:schemeClr val="bg1"/>
                </a:solidFill>
              </a:rPr>
              <a:t>，</a:t>
            </a:r>
            <a:r>
              <a:rPr lang="en-US" altLang="zh-CN" dirty="0">
                <a:solidFill>
                  <a:schemeClr val="bg1"/>
                </a:solidFill>
              </a:rPr>
              <a:t>Tanh</a:t>
            </a:r>
            <a:r>
              <a:rPr lang="zh-CN" altLang="en-US" dirty="0">
                <a:solidFill>
                  <a:schemeClr val="bg1"/>
                </a:solidFill>
              </a:rPr>
              <a:t>，</a:t>
            </a:r>
            <a:r>
              <a:rPr lang="en-US" altLang="zh-CN" dirty="0" err="1">
                <a:solidFill>
                  <a:schemeClr val="bg1"/>
                </a:solidFill>
              </a:rPr>
              <a:t>ReLU</a:t>
            </a:r>
            <a:r>
              <a:rPr lang="zh-CN" altLang="en-US" dirty="0">
                <a:solidFill>
                  <a:schemeClr val="bg1"/>
                </a:solidFill>
              </a:rPr>
              <a:t>等。在</a:t>
            </a:r>
            <a:r>
              <a:rPr lang="en-US" altLang="zh-CN" dirty="0">
                <a:solidFill>
                  <a:schemeClr val="bg1"/>
                </a:solidFill>
              </a:rPr>
              <a:t>CNN</a:t>
            </a:r>
            <a:r>
              <a:rPr lang="zh-CN" altLang="en-US" dirty="0">
                <a:solidFill>
                  <a:schemeClr val="bg1"/>
                </a:solidFill>
              </a:rPr>
              <a:t>中，卷积核的每一次卷积在累加模板内各个位置的乘积后，将累加值输入激活函数，然后将输出值作为卷积结果。</a:t>
            </a:r>
          </a:p>
        </p:txBody>
      </p:sp>
    </p:spTree>
    <p:extLst>
      <p:ext uri="{BB962C8B-B14F-4D97-AF65-F5344CB8AC3E}">
        <p14:creationId xmlns:p14="http://schemas.microsoft.com/office/powerpoint/2010/main" val="84565323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818452" y="316630"/>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1.7</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591484" y="548727"/>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CNN</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介绍</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a:t>
            </a:r>
            <a:r>
              <a:rPr lang="zh-CN" altLang="en-US" b="1" dirty="0">
                <a:solidFill>
                  <a:prstClr val="white"/>
                </a:solidFill>
                <a:latin typeface="Calibri" panose="020F0502020204030204"/>
                <a:ea typeface="宋体" panose="02010600030101010101" pitchFamily="2" charset="-122"/>
              </a:rPr>
              <a:t>池化</a:t>
            </a:r>
            <a:r>
              <a:rPr kumimoji="0" lang="zh-CN" altLang="en-US" sz="1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t>
            </a:r>
            <a:r>
              <a:rPr kumimoji="0" lang="en-US" altLang="zh-CN" sz="1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(pooling)</a:t>
            </a:r>
          </a:p>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4" name="标题层">
            <a:extLst>
              <a:ext uri="{FF2B5EF4-FFF2-40B4-BE49-F238E27FC236}">
                <a16:creationId xmlns:a16="http://schemas.microsoft.com/office/drawing/2014/main" id="{3AE325ED-0A8E-4FF5-B7C2-C087D656C7B4}"/>
              </a:ext>
            </a:extLst>
          </p:cNvPr>
          <p:cNvSpPr txBox="1"/>
          <p:nvPr/>
        </p:nvSpPr>
        <p:spPr bwMode="auto">
          <a:xfrm>
            <a:off x="818452" y="1757420"/>
            <a:ext cx="10034275" cy="369332"/>
          </a:xfrm>
          <a:prstGeom prst="rect">
            <a:avLst/>
          </a:prstGeom>
          <a:noFill/>
          <a:effectLst/>
        </p:spPr>
        <p:txBody>
          <a:bodyPr wrap="square">
            <a:spAutoFit/>
          </a:bodyPr>
          <a:lstStyle/>
          <a:p>
            <a:pPr lvl="0" algn="ctr"/>
            <a:r>
              <a:rPr lang="zh-CN" altLang="en-US" dirty="0">
                <a:solidFill>
                  <a:schemeClr val="bg1"/>
                </a:solidFill>
              </a:rPr>
              <a:t>下图所示为一个</a:t>
            </a:r>
            <a:r>
              <a:rPr lang="en-US" altLang="zh-CN" dirty="0">
                <a:solidFill>
                  <a:schemeClr val="bg1"/>
                </a:solidFill>
              </a:rPr>
              <a:t>2×2 Max pooling</a:t>
            </a:r>
            <a:r>
              <a:rPr lang="zh-CN" altLang="en-US" dirty="0">
                <a:solidFill>
                  <a:schemeClr val="bg1"/>
                </a:solidFill>
              </a:rPr>
              <a:t>计算示意图</a:t>
            </a:r>
            <a:endParaRPr kumimoji="0" lang="zh-CN" altLang="en-US" sz="180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endParaRPr>
          </a:p>
        </p:txBody>
      </p:sp>
      <p:pic>
        <p:nvPicPr>
          <p:cNvPr id="7" name="图片 6">
            <a:extLst>
              <a:ext uri="{FF2B5EF4-FFF2-40B4-BE49-F238E27FC236}">
                <a16:creationId xmlns:a16="http://schemas.microsoft.com/office/drawing/2014/main" id="{403D3F6E-49CC-45B8-B1C8-D0587A8EF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482" y="3198088"/>
            <a:ext cx="3905250" cy="2286000"/>
          </a:xfrm>
          <a:prstGeom prst="rect">
            <a:avLst/>
          </a:prstGeom>
        </p:spPr>
      </p:pic>
    </p:spTree>
    <p:extLst>
      <p:ext uri="{BB962C8B-B14F-4D97-AF65-F5344CB8AC3E}">
        <p14:creationId xmlns:p14="http://schemas.microsoft.com/office/powerpoint/2010/main" val="272147690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818452" y="316630"/>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1.8</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591484" y="548727"/>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endParaRPr lang="en-US" altLang="zh-CN" sz="1400" dirty="0">
              <a:solidFill>
                <a:prstClr val="white"/>
              </a:solidFill>
              <a:ea typeface="微软雅黑" panose="020B0503020204020204" pitchFamily="34" charset="-122"/>
            </a:endParaRPr>
          </a:p>
          <a:p>
            <a:pPr algn="ctr">
              <a:lnSpc>
                <a:spcPct val="130000"/>
              </a:lnSpc>
              <a:defRPr/>
            </a:pPr>
            <a:r>
              <a:rPr lang="en-US" altLang="zh-CN" sz="1400" dirty="0">
                <a:solidFill>
                  <a:prstClr val="white"/>
                </a:solidFill>
                <a:ea typeface="微软雅黑" panose="020B0503020204020204" pitchFamily="34" charset="-122"/>
              </a:rPr>
              <a:t>CNN</a:t>
            </a:r>
            <a:r>
              <a:rPr lang="zh-CN" altLang="en-US" sz="1400" dirty="0">
                <a:solidFill>
                  <a:prstClr val="white"/>
                </a:solidFill>
                <a:ea typeface="微软雅黑" panose="020B0503020204020204" pitchFamily="34" charset="-122"/>
              </a:rPr>
              <a:t>介绍</a:t>
            </a:r>
            <a:r>
              <a:rPr lang="en-US" altLang="zh-CN" sz="1400" dirty="0">
                <a:solidFill>
                  <a:prstClr val="white"/>
                </a:solidFill>
                <a:ea typeface="微软雅黑" panose="020B0503020204020204" pitchFamily="34" charset="-122"/>
              </a:rPr>
              <a:t>—</a:t>
            </a:r>
            <a:r>
              <a:rPr lang="zh-CN" altLang="en-US" sz="1400" b="1" dirty="0">
                <a:solidFill>
                  <a:prstClr val="white"/>
                </a:solidFill>
              </a:rPr>
              <a:t>全连接</a:t>
            </a:r>
            <a:r>
              <a:rPr lang="en-US" altLang="zh-CN" sz="1400" b="1" dirty="0">
                <a:solidFill>
                  <a:prstClr val="white"/>
                </a:solidFill>
              </a:rPr>
              <a:t>(fully connected)</a:t>
            </a:r>
            <a:endParaRPr lang="zh-CN" altLang="en-US" sz="1400" dirty="0">
              <a:solidFill>
                <a:prstClr val="white"/>
              </a:solidFill>
              <a:ea typeface="微软雅黑" panose="020B0503020204020204" pitchFamily="34" charset="-122"/>
            </a:endParaRPr>
          </a:p>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4" name="标题层">
            <a:extLst>
              <a:ext uri="{FF2B5EF4-FFF2-40B4-BE49-F238E27FC236}">
                <a16:creationId xmlns:a16="http://schemas.microsoft.com/office/drawing/2014/main" id="{3AE325ED-0A8E-4FF5-B7C2-C087D656C7B4}"/>
              </a:ext>
            </a:extLst>
          </p:cNvPr>
          <p:cNvSpPr txBox="1"/>
          <p:nvPr/>
        </p:nvSpPr>
        <p:spPr bwMode="auto">
          <a:xfrm>
            <a:off x="1078862" y="2721521"/>
            <a:ext cx="10034275" cy="1200329"/>
          </a:xfrm>
          <a:prstGeom prst="rect">
            <a:avLst/>
          </a:prstGeom>
          <a:noFill/>
          <a:effectLst/>
        </p:spPr>
        <p:txBody>
          <a:bodyPr wrap="square">
            <a:spAutoFit/>
          </a:bodyPr>
          <a:lstStyle/>
          <a:p>
            <a:pPr lvl="0"/>
            <a:r>
              <a:rPr lang="zh-CN" altLang="en-US" sz="2400" dirty="0">
                <a:solidFill>
                  <a:schemeClr val="bg1"/>
                </a:solidFill>
              </a:rPr>
              <a:t>全连接就是将输入的所有节点数据与输出的所有节点数据相连，其结构类似</a:t>
            </a:r>
            <a:r>
              <a:rPr lang="en-US" altLang="zh-CN" sz="2400" dirty="0">
                <a:solidFill>
                  <a:schemeClr val="bg1"/>
                </a:solidFill>
              </a:rPr>
              <a:t>BP</a:t>
            </a:r>
            <a:r>
              <a:rPr lang="zh-CN" altLang="en-US" sz="2400" dirty="0">
                <a:solidFill>
                  <a:schemeClr val="bg1"/>
                </a:solidFill>
              </a:rPr>
              <a:t>神经网络，在</a:t>
            </a:r>
            <a:r>
              <a:rPr lang="en-US" altLang="zh-CN" sz="2400" dirty="0">
                <a:solidFill>
                  <a:schemeClr val="bg1"/>
                </a:solidFill>
              </a:rPr>
              <a:t>CNN</a:t>
            </a:r>
            <a:r>
              <a:rPr lang="zh-CN" altLang="en-US" sz="2400" dirty="0">
                <a:solidFill>
                  <a:schemeClr val="bg1"/>
                </a:solidFill>
              </a:rPr>
              <a:t>中体现为将卷积图像映射至一个</a:t>
            </a:r>
            <a:r>
              <a:rPr lang="en-US" altLang="zh-CN" sz="2400" dirty="0">
                <a:solidFill>
                  <a:schemeClr val="bg1"/>
                </a:solidFill>
              </a:rPr>
              <a:t>n</a:t>
            </a:r>
            <a:r>
              <a:rPr lang="zh-CN" altLang="en-US" sz="2400" dirty="0">
                <a:solidFill>
                  <a:schemeClr val="bg1"/>
                </a:solidFill>
              </a:rPr>
              <a:t>维向量，通过设置多个全连接关系，起到从特征到分类的作用</a:t>
            </a:r>
            <a:endParaRPr kumimoji="0" lang="zh-CN" altLang="en-US" sz="240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39686204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579913" y="164384"/>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1.9</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366197" y="493312"/>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en-US" altLang="zh-CN" sz="1400" dirty="0">
                <a:solidFill>
                  <a:prstClr val="white"/>
                </a:solidFill>
                <a:ea typeface="微软雅黑" panose="020B0503020204020204" pitchFamily="34" charset="-122"/>
              </a:rPr>
              <a:t>CNN</a:t>
            </a:r>
            <a:r>
              <a:rPr lang="zh-CN" altLang="en-US" sz="1400" dirty="0">
                <a:solidFill>
                  <a:prstClr val="white"/>
                </a:solidFill>
                <a:ea typeface="微软雅黑" panose="020B0503020204020204" pitchFamily="34" charset="-122"/>
              </a:rPr>
              <a:t>介绍</a:t>
            </a:r>
            <a:r>
              <a:rPr lang="en-US" altLang="zh-CN" sz="1400" dirty="0">
                <a:solidFill>
                  <a:prstClr val="white"/>
                </a:solidFill>
                <a:ea typeface="微软雅黑" panose="020B0503020204020204" pitchFamily="34" charset="-122"/>
              </a:rPr>
              <a:t>—</a:t>
            </a:r>
            <a:r>
              <a:rPr lang="zh-CN" altLang="en-US" sz="1400" b="1" dirty="0">
                <a:solidFill>
                  <a:prstClr val="white"/>
                </a:solidFill>
              </a:rPr>
              <a:t>一个简单的</a:t>
            </a:r>
            <a:r>
              <a:rPr lang="en-US" altLang="zh-CN" sz="1400" b="1" dirty="0">
                <a:solidFill>
                  <a:prstClr val="white"/>
                </a:solidFill>
              </a:rPr>
              <a:t>CNN</a:t>
            </a:r>
            <a:r>
              <a:rPr lang="zh-CN" altLang="en-US" sz="1400" b="1" dirty="0">
                <a:solidFill>
                  <a:prstClr val="white"/>
                </a:solidFill>
              </a:rPr>
              <a:t>例子</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pic>
        <p:nvPicPr>
          <p:cNvPr id="6" name="图片 5">
            <a:extLst>
              <a:ext uri="{FF2B5EF4-FFF2-40B4-BE49-F238E27FC236}">
                <a16:creationId xmlns:a16="http://schemas.microsoft.com/office/drawing/2014/main" id="{EEF89695-F090-4978-BF2C-7056D1C4A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677" y="1424763"/>
            <a:ext cx="7761742" cy="3711436"/>
          </a:xfrm>
          <a:prstGeom prst="rect">
            <a:avLst/>
          </a:prstGeom>
        </p:spPr>
      </p:pic>
      <p:sp>
        <p:nvSpPr>
          <p:cNvPr id="7" name="标题层">
            <a:extLst>
              <a:ext uri="{FF2B5EF4-FFF2-40B4-BE49-F238E27FC236}">
                <a16:creationId xmlns:a16="http://schemas.microsoft.com/office/drawing/2014/main" id="{118024E5-DF69-4972-97EE-132ED635B8AA}"/>
              </a:ext>
            </a:extLst>
          </p:cNvPr>
          <p:cNvSpPr txBox="1"/>
          <p:nvPr/>
        </p:nvSpPr>
        <p:spPr bwMode="auto">
          <a:xfrm>
            <a:off x="1078862" y="5223884"/>
            <a:ext cx="10034275" cy="1631216"/>
          </a:xfrm>
          <a:prstGeom prst="rect">
            <a:avLst/>
          </a:prstGeom>
          <a:noFill/>
          <a:effectLst/>
        </p:spPr>
        <p:txBody>
          <a:bodyPr wrap="square">
            <a:spAutoFit/>
          </a:bodyPr>
          <a:lstStyle/>
          <a:p>
            <a:pPr lvl="0"/>
            <a:r>
              <a:rPr lang="en-US" altLang="zh-CN" sz="2000" dirty="0">
                <a:solidFill>
                  <a:schemeClr val="bg1"/>
                </a:solidFill>
              </a:rPr>
              <a:t>1.</a:t>
            </a:r>
            <a:r>
              <a:rPr lang="zh-CN" altLang="en-US" sz="2000" dirty="0">
                <a:solidFill>
                  <a:schemeClr val="bg1"/>
                </a:solidFill>
              </a:rPr>
              <a:t>输入一张</a:t>
            </a:r>
            <a:r>
              <a:rPr lang="en-US" altLang="zh-CN" sz="2000" dirty="0">
                <a:solidFill>
                  <a:schemeClr val="bg1"/>
                </a:solidFill>
              </a:rPr>
              <a:t>128×128</a:t>
            </a:r>
            <a:r>
              <a:rPr lang="zh-CN" altLang="en-US" sz="2000" dirty="0">
                <a:solidFill>
                  <a:schemeClr val="bg1"/>
                </a:solidFill>
              </a:rPr>
              <a:t>的彩色图像，以</a:t>
            </a:r>
            <a:r>
              <a:rPr lang="en-US" altLang="zh-CN" sz="2000" dirty="0">
                <a:solidFill>
                  <a:schemeClr val="bg1"/>
                </a:solidFill>
              </a:rPr>
              <a:t>RGB</a:t>
            </a:r>
            <a:r>
              <a:rPr lang="zh-CN" altLang="en-US" sz="2000" dirty="0">
                <a:solidFill>
                  <a:schemeClr val="bg1"/>
                </a:solidFill>
              </a:rPr>
              <a:t>格式解析数据的话，其形式为一个</a:t>
            </a:r>
            <a:r>
              <a:rPr lang="en-US" altLang="zh-CN" sz="2000" dirty="0">
                <a:solidFill>
                  <a:schemeClr val="bg1"/>
                </a:solidFill>
              </a:rPr>
              <a:t>[128×128×3]</a:t>
            </a:r>
            <a:r>
              <a:rPr lang="zh-CN" altLang="en-US" sz="2000" dirty="0">
                <a:solidFill>
                  <a:schemeClr val="bg1"/>
                </a:solidFill>
              </a:rPr>
              <a:t>的矩阵</a:t>
            </a:r>
            <a:r>
              <a:rPr lang="en-US" altLang="zh-CN" sz="2000" dirty="0">
                <a:solidFill>
                  <a:schemeClr val="bg1"/>
                </a:solidFill>
              </a:rPr>
              <a:t>;</a:t>
            </a:r>
          </a:p>
          <a:p>
            <a:pPr lvl="0"/>
            <a:r>
              <a:rPr lang="en-US" altLang="zh-CN" sz="2000" dirty="0">
                <a:solidFill>
                  <a:schemeClr val="bg1"/>
                </a:solidFill>
              </a:rPr>
              <a:t>2.conv1</a:t>
            </a:r>
            <a:r>
              <a:rPr lang="zh-CN" altLang="en-US" sz="2000" dirty="0">
                <a:solidFill>
                  <a:schemeClr val="bg1"/>
                </a:solidFill>
              </a:rPr>
              <a:t>中，卷积核</a:t>
            </a:r>
            <a:r>
              <a:rPr lang="en-US" altLang="zh-CN" sz="2000" dirty="0">
                <a:solidFill>
                  <a:schemeClr val="bg1"/>
                </a:solidFill>
              </a:rPr>
              <a:t>size</a:t>
            </a:r>
            <a:r>
              <a:rPr lang="zh-CN" altLang="en-US" sz="2000" dirty="0">
                <a:solidFill>
                  <a:schemeClr val="bg1"/>
                </a:solidFill>
              </a:rPr>
              <a:t>为</a:t>
            </a:r>
            <a:r>
              <a:rPr lang="en-US" altLang="zh-CN" sz="2000" dirty="0">
                <a:solidFill>
                  <a:schemeClr val="bg1"/>
                </a:solidFill>
              </a:rPr>
              <a:t>3×3</a:t>
            </a:r>
            <a:r>
              <a:rPr lang="zh-CN" altLang="en-US" sz="2000" dirty="0">
                <a:solidFill>
                  <a:schemeClr val="bg1"/>
                </a:solidFill>
              </a:rPr>
              <a:t>，共</a:t>
            </a:r>
            <a:r>
              <a:rPr lang="en-US" altLang="zh-CN" sz="2000" dirty="0">
                <a:solidFill>
                  <a:schemeClr val="bg1"/>
                </a:solidFill>
              </a:rPr>
              <a:t>6</a:t>
            </a:r>
            <a:r>
              <a:rPr lang="zh-CN" altLang="en-US" sz="2000" dirty="0">
                <a:solidFill>
                  <a:schemeClr val="bg1"/>
                </a:solidFill>
              </a:rPr>
              <a:t>个卷积核，所以</a:t>
            </a:r>
            <a:r>
              <a:rPr lang="en-US" altLang="zh-CN" sz="2000" dirty="0">
                <a:solidFill>
                  <a:schemeClr val="bg1"/>
                </a:solidFill>
              </a:rPr>
              <a:t>conv1</a:t>
            </a:r>
            <a:r>
              <a:rPr lang="zh-CN" altLang="en-US" sz="2000" dirty="0">
                <a:solidFill>
                  <a:schemeClr val="bg1"/>
                </a:solidFill>
              </a:rPr>
              <a:t>的输出图像为</a:t>
            </a:r>
            <a:r>
              <a:rPr lang="en-US" altLang="zh-CN" sz="2000" dirty="0">
                <a:solidFill>
                  <a:schemeClr val="bg1"/>
                </a:solidFill>
              </a:rPr>
              <a:t>6</a:t>
            </a:r>
            <a:r>
              <a:rPr lang="zh-CN" altLang="en-US" sz="2000" dirty="0">
                <a:solidFill>
                  <a:schemeClr val="bg1"/>
                </a:solidFill>
              </a:rPr>
              <a:t>通道</a:t>
            </a:r>
            <a:r>
              <a:rPr lang="en-US" altLang="zh-CN" sz="2000" dirty="0">
                <a:solidFill>
                  <a:schemeClr val="bg1"/>
                </a:solidFill>
              </a:rPr>
              <a:t>(6</a:t>
            </a:r>
            <a:r>
              <a:rPr lang="zh-CN" altLang="en-US" sz="2000" dirty="0">
                <a:solidFill>
                  <a:schemeClr val="bg1"/>
                </a:solidFill>
              </a:rPr>
              <a:t>个</a:t>
            </a:r>
            <a:r>
              <a:rPr lang="en-US" altLang="zh-CN" sz="2000" dirty="0">
                <a:solidFill>
                  <a:schemeClr val="bg1"/>
                </a:solidFill>
              </a:rPr>
              <a:t>feature map)128×128</a:t>
            </a:r>
            <a:r>
              <a:rPr lang="zh-CN" altLang="en-US" sz="2000" dirty="0">
                <a:solidFill>
                  <a:schemeClr val="bg1"/>
                </a:solidFill>
              </a:rPr>
              <a:t>图像</a:t>
            </a:r>
            <a:r>
              <a:rPr lang="en-US" altLang="zh-CN" sz="2000" dirty="0">
                <a:solidFill>
                  <a:schemeClr val="bg1"/>
                </a:solidFill>
              </a:rPr>
              <a:t>(</a:t>
            </a:r>
            <a:r>
              <a:rPr lang="zh-CN" altLang="en-US" sz="2000" dirty="0">
                <a:solidFill>
                  <a:schemeClr val="bg1"/>
                </a:solidFill>
              </a:rPr>
              <a:t>假设</a:t>
            </a:r>
            <a:r>
              <a:rPr lang="en-US" altLang="zh-CN" sz="2000" dirty="0">
                <a:solidFill>
                  <a:schemeClr val="bg1"/>
                </a:solidFill>
              </a:rPr>
              <a:t>padding</a:t>
            </a:r>
            <a:r>
              <a:rPr lang="zh-CN" altLang="en-US" sz="2000" dirty="0">
                <a:solidFill>
                  <a:schemeClr val="bg1"/>
                </a:solidFill>
              </a:rPr>
              <a:t>，</a:t>
            </a:r>
            <a:r>
              <a:rPr lang="en-US" altLang="zh-CN" sz="2000" dirty="0">
                <a:solidFill>
                  <a:schemeClr val="bg1"/>
                </a:solidFill>
              </a:rPr>
              <a:t>stride</a:t>
            </a:r>
            <a:r>
              <a:rPr lang="zh-CN" altLang="en-US" sz="2000" dirty="0">
                <a:solidFill>
                  <a:schemeClr val="bg1"/>
                </a:solidFill>
              </a:rPr>
              <a:t>，</a:t>
            </a:r>
            <a:r>
              <a:rPr lang="en-US" altLang="zh-CN" sz="2000" dirty="0">
                <a:solidFill>
                  <a:schemeClr val="bg1"/>
                </a:solidFill>
              </a:rPr>
              <a:t>dilation</a:t>
            </a:r>
            <a:r>
              <a:rPr lang="zh-CN" altLang="en-US" sz="2000" dirty="0">
                <a:solidFill>
                  <a:schemeClr val="bg1"/>
                </a:solidFill>
              </a:rPr>
              <a:t>设置合理</a:t>
            </a:r>
            <a:r>
              <a:rPr lang="en-US" altLang="zh-CN" sz="2000" dirty="0">
                <a:solidFill>
                  <a:schemeClr val="bg1"/>
                </a:solidFill>
              </a:rPr>
              <a:t>)</a:t>
            </a:r>
            <a:r>
              <a:rPr lang="zh-CN" altLang="en-US" sz="2000" dirty="0">
                <a:solidFill>
                  <a:schemeClr val="bg1"/>
                </a:solidFill>
              </a:rPr>
              <a:t>，即</a:t>
            </a:r>
            <a:r>
              <a:rPr lang="en-US" altLang="zh-CN" sz="2000" dirty="0">
                <a:solidFill>
                  <a:schemeClr val="bg1"/>
                </a:solidFill>
              </a:rPr>
              <a:t>conv1</a:t>
            </a:r>
            <a:r>
              <a:rPr lang="zh-CN" altLang="en-US" sz="2000" dirty="0">
                <a:solidFill>
                  <a:schemeClr val="bg1"/>
                </a:solidFill>
              </a:rPr>
              <a:t>的输出为一个</a:t>
            </a:r>
            <a:r>
              <a:rPr lang="en-US" altLang="zh-CN" sz="2000" dirty="0">
                <a:solidFill>
                  <a:schemeClr val="bg1"/>
                </a:solidFill>
              </a:rPr>
              <a:t>[128×128×6]</a:t>
            </a:r>
            <a:r>
              <a:rPr lang="zh-CN" altLang="en-US" sz="2000" dirty="0">
                <a:solidFill>
                  <a:schemeClr val="bg1"/>
                </a:solidFill>
              </a:rPr>
              <a:t>的矩阵，因为</a:t>
            </a:r>
            <a:r>
              <a:rPr lang="en-US" altLang="zh-CN" sz="2000" dirty="0">
                <a:solidFill>
                  <a:schemeClr val="bg1"/>
                </a:solidFill>
              </a:rPr>
              <a:t>conv1</a:t>
            </a:r>
            <a:r>
              <a:rPr lang="zh-CN" altLang="en-US" sz="2000" dirty="0">
                <a:solidFill>
                  <a:schemeClr val="bg1"/>
                </a:solidFill>
              </a:rPr>
              <a:t>的输入为</a:t>
            </a:r>
            <a:r>
              <a:rPr lang="en-US" altLang="zh-CN" sz="2000" dirty="0">
                <a:solidFill>
                  <a:schemeClr val="bg1"/>
                </a:solidFill>
              </a:rPr>
              <a:t>3</a:t>
            </a:r>
            <a:r>
              <a:rPr lang="zh-CN" altLang="en-US" sz="2000" dirty="0">
                <a:solidFill>
                  <a:schemeClr val="bg1"/>
                </a:solidFill>
              </a:rPr>
              <a:t>通道图像，所以</a:t>
            </a:r>
            <a:r>
              <a:rPr lang="en-US" altLang="zh-CN" sz="2000" dirty="0">
                <a:solidFill>
                  <a:schemeClr val="bg1"/>
                </a:solidFill>
              </a:rPr>
              <a:t>conv1</a:t>
            </a:r>
            <a:r>
              <a:rPr lang="zh-CN" altLang="en-US" sz="2000" dirty="0">
                <a:solidFill>
                  <a:schemeClr val="bg1"/>
                </a:solidFill>
              </a:rPr>
              <a:t>中卷积核的深度为</a:t>
            </a:r>
            <a:r>
              <a:rPr lang="en-US" altLang="zh-CN" sz="2000" dirty="0">
                <a:solidFill>
                  <a:schemeClr val="bg1"/>
                </a:solidFill>
              </a:rPr>
              <a:t>3</a:t>
            </a:r>
          </a:p>
        </p:txBody>
      </p:sp>
    </p:spTree>
    <p:extLst>
      <p:ext uri="{BB962C8B-B14F-4D97-AF65-F5344CB8AC3E}">
        <p14:creationId xmlns:p14="http://schemas.microsoft.com/office/powerpoint/2010/main" val="348336209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579913" y="164384"/>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1.9</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366197" y="493312"/>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en-US" altLang="zh-CN" sz="1400" dirty="0">
                <a:solidFill>
                  <a:prstClr val="white"/>
                </a:solidFill>
                <a:ea typeface="微软雅黑" panose="020B0503020204020204" pitchFamily="34" charset="-122"/>
              </a:rPr>
              <a:t>CNN</a:t>
            </a:r>
            <a:r>
              <a:rPr lang="zh-CN" altLang="en-US" sz="1400" dirty="0">
                <a:solidFill>
                  <a:prstClr val="white"/>
                </a:solidFill>
                <a:ea typeface="微软雅黑" panose="020B0503020204020204" pitchFamily="34" charset="-122"/>
              </a:rPr>
              <a:t>介绍</a:t>
            </a:r>
            <a:r>
              <a:rPr lang="en-US" altLang="zh-CN" sz="1400" dirty="0">
                <a:solidFill>
                  <a:prstClr val="white"/>
                </a:solidFill>
                <a:ea typeface="微软雅黑" panose="020B0503020204020204" pitchFamily="34" charset="-122"/>
              </a:rPr>
              <a:t>—</a:t>
            </a:r>
            <a:r>
              <a:rPr lang="zh-CN" altLang="en-US" sz="1400" b="1" dirty="0">
                <a:solidFill>
                  <a:prstClr val="white"/>
                </a:solidFill>
              </a:rPr>
              <a:t>一个简单的</a:t>
            </a:r>
            <a:r>
              <a:rPr lang="en-US" altLang="zh-CN" sz="1400" b="1" dirty="0">
                <a:solidFill>
                  <a:prstClr val="white"/>
                </a:solidFill>
              </a:rPr>
              <a:t>CNN</a:t>
            </a:r>
            <a:r>
              <a:rPr lang="zh-CN" altLang="en-US" sz="1400" b="1" dirty="0">
                <a:solidFill>
                  <a:prstClr val="white"/>
                </a:solidFill>
              </a:rPr>
              <a:t>例子</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 name="标题层">
            <a:extLst>
              <a:ext uri="{FF2B5EF4-FFF2-40B4-BE49-F238E27FC236}">
                <a16:creationId xmlns:a16="http://schemas.microsoft.com/office/drawing/2014/main" id="{118024E5-DF69-4972-97EE-132ED635B8AA}"/>
              </a:ext>
            </a:extLst>
          </p:cNvPr>
          <p:cNvSpPr txBox="1"/>
          <p:nvPr/>
        </p:nvSpPr>
        <p:spPr bwMode="auto">
          <a:xfrm>
            <a:off x="787314" y="1738562"/>
            <a:ext cx="10034275" cy="3785652"/>
          </a:xfrm>
          <a:prstGeom prst="rect">
            <a:avLst/>
          </a:prstGeom>
          <a:noFill/>
          <a:effectLst/>
        </p:spPr>
        <p:txBody>
          <a:bodyPr wrap="square">
            <a:spAutoFit/>
          </a:bodyPr>
          <a:lstStyle/>
          <a:p>
            <a:pPr lvl="0"/>
            <a:r>
              <a:rPr lang="en-US" altLang="zh-CN" sz="2000" dirty="0">
                <a:solidFill>
                  <a:schemeClr val="bg1"/>
                </a:solidFill>
              </a:rPr>
              <a:t>3.</a:t>
            </a:r>
            <a:r>
              <a:rPr lang="zh-CN" altLang="en-US" sz="2000" dirty="0">
                <a:solidFill>
                  <a:schemeClr val="bg1"/>
                </a:solidFill>
              </a:rPr>
              <a:t>池化层，采用了一个</a:t>
            </a:r>
            <a:r>
              <a:rPr lang="en-US" altLang="zh-CN" sz="2000" dirty="0">
                <a:solidFill>
                  <a:schemeClr val="bg1"/>
                </a:solidFill>
              </a:rPr>
              <a:t>2×2</a:t>
            </a:r>
            <a:r>
              <a:rPr lang="zh-CN" altLang="en-US" sz="2000" dirty="0">
                <a:solidFill>
                  <a:schemeClr val="bg1"/>
                </a:solidFill>
              </a:rPr>
              <a:t>的</a:t>
            </a:r>
            <a:r>
              <a:rPr lang="en-US" altLang="zh-CN" sz="2000" dirty="0">
                <a:solidFill>
                  <a:schemeClr val="bg1"/>
                </a:solidFill>
              </a:rPr>
              <a:t>Max pooling</a:t>
            </a:r>
            <a:r>
              <a:rPr lang="zh-CN" altLang="en-US" sz="2000" dirty="0">
                <a:solidFill>
                  <a:schemeClr val="bg1"/>
                </a:solidFill>
              </a:rPr>
              <a:t>，所以输入图像的通道数不变，尺寸</a:t>
            </a:r>
            <a:r>
              <a:rPr lang="en-US" altLang="zh-CN" sz="2000" dirty="0">
                <a:solidFill>
                  <a:schemeClr val="bg1"/>
                </a:solidFill>
              </a:rPr>
              <a:t>÷2</a:t>
            </a:r>
            <a:r>
              <a:rPr lang="zh-CN" altLang="en-US" sz="2000" dirty="0">
                <a:solidFill>
                  <a:schemeClr val="bg1"/>
                </a:solidFill>
              </a:rPr>
              <a:t>，即输出图像为一个</a:t>
            </a:r>
            <a:r>
              <a:rPr lang="en-US" altLang="zh-CN" sz="2000" dirty="0">
                <a:solidFill>
                  <a:schemeClr val="bg1"/>
                </a:solidFill>
              </a:rPr>
              <a:t>[64×64×6]</a:t>
            </a:r>
            <a:r>
              <a:rPr lang="zh-CN" altLang="en-US" sz="2000" dirty="0">
                <a:solidFill>
                  <a:schemeClr val="bg1"/>
                </a:solidFill>
              </a:rPr>
              <a:t>的矩阵</a:t>
            </a:r>
            <a:endParaRPr lang="en-US" altLang="zh-CN" sz="2000" dirty="0">
              <a:solidFill>
                <a:schemeClr val="bg1"/>
              </a:solidFill>
            </a:endParaRPr>
          </a:p>
          <a:p>
            <a:pPr lvl="0"/>
            <a:r>
              <a:rPr lang="en-US" altLang="zh-CN" sz="2000" dirty="0">
                <a:solidFill>
                  <a:schemeClr val="bg1"/>
                </a:solidFill>
              </a:rPr>
              <a:t>4.conv2</a:t>
            </a:r>
            <a:r>
              <a:rPr lang="zh-CN" altLang="en-US" sz="2000" dirty="0">
                <a:solidFill>
                  <a:schemeClr val="bg1"/>
                </a:solidFill>
              </a:rPr>
              <a:t>中，卷积核</a:t>
            </a:r>
            <a:r>
              <a:rPr lang="en-US" altLang="zh-CN" sz="2000" dirty="0">
                <a:solidFill>
                  <a:schemeClr val="bg1"/>
                </a:solidFill>
              </a:rPr>
              <a:t>size</a:t>
            </a:r>
            <a:r>
              <a:rPr lang="zh-CN" altLang="en-US" sz="2000" dirty="0">
                <a:solidFill>
                  <a:schemeClr val="bg1"/>
                </a:solidFill>
              </a:rPr>
              <a:t>为</a:t>
            </a:r>
            <a:r>
              <a:rPr lang="en-US" altLang="zh-CN" sz="2000" dirty="0">
                <a:solidFill>
                  <a:schemeClr val="bg1"/>
                </a:solidFill>
              </a:rPr>
              <a:t>3×3</a:t>
            </a:r>
            <a:r>
              <a:rPr lang="zh-CN" altLang="en-US" sz="2000" dirty="0">
                <a:solidFill>
                  <a:schemeClr val="bg1"/>
                </a:solidFill>
              </a:rPr>
              <a:t>，共</a:t>
            </a:r>
            <a:r>
              <a:rPr lang="en-US" altLang="zh-CN" sz="2000" dirty="0">
                <a:solidFill>
                  <a:schemeClr val="bg1"/>
                </a:solidFill>
              </a:rPr>
              <a:t>12</a:t>
            </a:r>
            <a:r>
              <a:rPr lang="zh-CN" altLang="en-US" sz="2000" dirty="0">
                <a:solidFill>
                  <a:schemeClr val="bg1"/>
                </a:solidFill>
              </a:rPr>
              <a:t>个卷积核，所以</a:t>
            </a:r>
            <a:r>
              <a:rPr lang="en-US" altLang="zh-CN" sz="2000" dirty="0">
                <a:solidFill>
                  <a:schemeClr val="bg1"/>
                </a:solidFill>
              </a:rPr>
              <a:t>conv2</a:t>
            </a:r>
            <a:r>
              <a:rPr lang="zh-CN" altLang="en-US" sz="2000" dirty="0">
                <a:solidFill>
                  <a:schemeClr val="bg1"/>
                </a:solidFill>
              </a:rPr>
              <a:t>的输出图像为</a:t>
            </a:r>
            <a:r>
              <a:rPr lang="en-US" altLang="zh-CN" sz="2000" dirty="0">
                <a:solidFill>
                  <a:schemeClr val="bg1"/>
                </a:solidFill>
              </a:rPr>
              <a:t>12</a:t>
            </a:r>
            <a:r>
              <a:rPr lang="zh-CN" altLang="en-US" sz="2000" dirty="0">
                <a:solidFill>
                  <a:schemeClr val="bg1"/>
                </a:solidFill>
              </a:rPr>
              <a:t>通道</a:t>
            </a:r>
            <a:r>
              <a:rPr lang="en-US" altLang="zh-CN" sz="2000" dirty="0">
                <a:solidFill>
                  <a:schemeClr val="bg1"/>
                </a:solidFill>
              </a:rPr>
              <a:t>(12</a:t>
            </a:r>
            <a:r>
              <a:rPr lang="zh-CN" altLang="en-US" sz="2000" dirty="0">
                <a:solidFill>
                  <a:schemeClr val="bg1"/>
                </a:solidFill>
              </a:rPr>
              <a:t>个</a:t>
            </a:r>
            <a:r>
              <a:rPr lang="en-US" altLang="zh-CN" sz="2000" dirty="0">
                <a:solidFill>
                  <a:schemeClr val="bg1"/>
                </a:solidFill>
              </a:rPr>
              <a:t>feature map)64×64</a:t>
            </a:r>
            <a:r>
              <a:rPr lang="zh-CN" altLang="en-US" sz="2000" dirty="0">
                <a:solidFill>
                  <a:schemeClr val="bg1"/>
                </a:solidFill>
              </a:rPr>
              <a:t>图像，一个</a:t>
            </a:r>
            <a:r>
              <a:rPr lang="en-US" altLang="zh-CN" sz="2000" dirty="0">
                <a:solidFill>
                  <a:schemeClr val="bg1"/>
                </a:solidFill>
              </a:rPr>
              <a:t>[64×64×12]</a:t>
            </a:r>
            <a:r>
              <a:rPr lang="zh-CN" altLang="en-US" sz="2000" dirty="0">
                <a:solidFill>
                  <a:schemeClr val="bg1"/>
                </a:solidFill>
              </a:rPr>
              <a:t>的矩阵，</a:t>
            </a:r>
            <a:r>
              <a:rPr lang="en-US" altLang="zh-CN" sz="2000" dirty="0">
                <a:solidFill>
                  <a:schemeClr val="bg1"/>
                </a:solidFill>
              </a:rPr>
              <a:t>conv2</a:t>
            </a:r>
            <a:r>
              <a:rPr lang="zh-CN" altLang="en-US" sz="2000" dirty="0">
                <a:solidFill>
                  <a:schemeClr val="bg1"/>
                </a:solidFill>
              </a:rPr>
              <a:t>的卷积核深度和</a:t>
            </a:r>
            <a:r>
              <a:rPr lang="en-US" altLang="zh-CN" sz="2000" dirty="0">
                <a:solidFill>
                  <a:schemeClr val="bg1"/>
                </a:solidFill>
              </a:rPr>
              <a:t>conv1</a:t>
            </a:r>
            <a:r>
              <a:rPr lang="zh-CN" altLang="en-US" sz="2000" dirty="0">
                <a:solidFill>
                  <a:schemeClr val="bg1"/>
                </a:solidFill>
              </a:rPr>
              <a:t>输出图像通道数一致为</a:t>
            </a:r>
            <a:r>
              <a:rPr lang="en-US" altLang="zh-CN" sz="2000" dirty="0">
                <a:solidFill>
                  <a:schemeClr val="bg1"/>
                </a:solidFill>
              </a:rPr>
              <a:t>6</a:t>
            </a:r>
          </a:p>
          <a:p>
            <a:pPr lvl="0"/>
            <a:r>
              <a:rPr lang="en-US" altLang="zh-CN" sz="2000" dirty="0">
                <a:solidFill>
                  <a:schemeClr val="bg1"/>
                </a:solidFill>
              </a:rPr>
              <a:t>5.</a:t>
            </a:r>
            <a:r>
              <a:rPr lang="zh-CN" altLang="en-US" sz="2000" dirty="0">
                <a:solidFill>
                  <a:schemeClr val="bg1"/>
                </a:solidFill>
              </a:rPr>
              <a:t>池化，</a:t>
            </a:r>
            <a:r>
              <a:rPr lang="en-US" altLang="zh-CN" sz="2000" dirty="0">
                <a:solidFill>
                  <a:schemeClr val="bg1"/>
                </a:solidFill>
              </a:rPr>
              <a:t>2×2</a:t>
            </a:r>
            <a:r>
              <a:rPr lang="zh-CN" altLang="en-US" sz="2000" dirty="0">
                <a:solidFill>
                  <a:schemeClr val="bg1"/>
                </a:solidFill>
              </a:rPr>
              <a:t>的</a:t>
            </a:r>
            <a:r>
              <a:rPr lang="en-US" altLang="zh-CN" sz="2000" dirty="0">
                <a:solidFill>
                  <a:schemeClr val="bg1"/>
                </a:solidFill>
              </a:rPr>
              <a:t>Max pooling</a:t>
            </a:r>
            <a:r>
              <a:rPr lang="zh-CN" altLang="en-US" sz="2000" dirty="0">
                <a:solidFill>
                  <a:schemeClr val="bg1"/>
                </a:solidFill>
              </a:rPr>
              <a:t>，输出为一个</a:t>
            </a:r>
            <a:r>
              <a:rPr lang="en-US" altLang="zh-CN" sz="2000" dirty="0">
                <a:solidFill>
                  <a:schemeClr val="bg1"/>
                </a:solidFill>
              </a:rPr>
              <a:t>[32×32×12]</a:t>
            </a:r>
            <a:r>
              <a:rPr lang="zh-CN" altLang="en-US" sz="2000" dirty="0">
                <a:solidFill>
                  <a:schemeClr val="bg1"/>
                </a:solidFill>
              </a:rPr>
              <a:t>的矩阵</a:t>
            </a:r>
            <a:endParaRPr lang="en-US" altLang="zh-CN" sz="2000" dirty="0">
              <a:solidFill>
                <a:schemeClr val="bg1"/>
              </a:solidFill>
            </a:endParaRPr>
          </a:p>
          <a:p>
            <a:pPr lvl="0"/>
            <a:r>
              <a:rPr lang="en-US" altLang="zh-CN" sz="2000" dirty="0">
                <a:solidFill>
                  <a:schemeClr val="bg1"/>
                </a:solidFill>
              </a:rPr>
              <a:t>6.FC1</a:t>
            </a:r>
            <a:r>
              <a:rPr lang="zh-CN" altLang="en-US" sz="2000" dirty="0">
                <a:solidFill>
                  <a:schemeClr val="bg1"/>
                </a:solidFill>
              </a:rPr>
              <a:t>，输入为一个</a:t>
            </a:r>
            <a:r>
              <a:rPr lang="en-US" altLang="zh-CN" sz="2000" dirty="0">
                <a:solidFill>
                  <a:schemeClr val="bg1"/>
                </a:solidFill>
              </a:rPr>
              <a:t>[32×32×12]</a:t>
            </a:r>
            <a:r>
              <a:rPr lang="zh-CN" altLang="en-US" sz="2000" dirty="0">
                <a:solidFill>
                  <a:schemeClr val="bg1"/>
                </a:solidFill>
              </a:rPr>
              <a:t>的矩阵，输出为一个</a:t>
            </a:r>
            <a:r>
              <a:rPr lang="en-US" altLang="zh-CN" sz="2000" dirty="0">
                <a:solidFill>
                  <a:schemeClr val="bg1"/>
                </a:solidFill>
              </a:rPr>
              <a:t>[128×1]</a:t>
            </a:r>
            <a:r>
              <a:rPr lang="zh-CN" altLang="en-US" sz="2000" dirty="0">
                <a:solidFill>
                  <a:schemeClr val="bg1"/>
                </a:solidFill>
              </a:rPr>
              <a:t>的矩阵，该层首先将输入矩阵展开成一个</a:t>
            </a:r>
            <a:r>
              <a:rPr lang="en-US" altLang="zh-CN" sz="2000" dirty="0">
                <a:solidFill>
                  <a:schemeClr val="bg1"/>
                </a:solidFill>
              </a:rPr>
              <a:t>32×32×12=12288</a:t>
            </a:r>
            <a:r>
              <a:rPr lang="zh-CN" altLang="en-US" sz="2000" dirty="0">
                <a:solidFill>
                  <a:schemeClr val="bg1"/>
                </a:solidFill>
              </a:rPr>
              <a:t>的一维列向量</a:t>
            </a:r>
            <a:r>
              <a:rPr lang="en-US" altLang="zh-CN" sz="2000" dirty="0">
                <a:solidFill>
                  <a:schemeClr val="bg1"/>
                </a:solidFill>
              </a:rPr>
              <a:t>(</a:t>
            </a:r>
            <a:r>
              <a:rPr lang="zh-CN" altLang="en-US" sz="2000" dirty="0">
                <a:solidFill>
                  <a:schemeClr val="bg1"/>
                </a:solidFill>
              </a:rPr>
              <a:t>数组形式</a:t>
            </a:r>
            <a:r>
              <a:rPr lang="en-US" altLang="zh-CN" sz="2000" dirty="0">
                <a:solidFill>
                  <a:schemeClr val="bg1"/>
                </a:solidFill>
              </a:rPr>
              <a:t>)</a:t>
            </a:r>
            <a:r>
              <a:rPr lang="zh-CN" altLang="en-US" sz="2000" dirty="0">
                <a:solidFill>
                  <a:schemeClr val="bg1"/>
                </a:solidFill>
              </a:rPr>
              <a:t>，然后将每个数据对</a:t>
            </a:r>
            <a:r>
              <a:rPr lang="en-US" altLang="zh-CN" sz="2000" dirty="0">
                <a:solidFill>
                  <a:schemeClr val="bg1"/>
                </a:solidFill>
              </a:rPr>
              <a:t>128</a:t>
            </a:r>
            <a:r>
              <a:rPr lang="zh-CN" altLang="en-US" sz="2000" dirty="0">
                <a:solidFill>
                  <a:schemeClr val="bg1"/>
                </a:solidFill>
              </a:rPr>
              <a:t>个输出数据做映射，总共是</a:t>
            </a:r>
            <a:r>
              <a:rPr lang="en-US" altLang="zh-CN" sz="2000" dirty="0">
                <a:solidFill>
                  <a:schemeClr val="bg1"/>
                </a:solidFill>
              </a:rPr>
              <a:t>12288×128=1572864</a:t>
            </a:r>
            <a:r>
              <a:rPr lang="zh-CN" altLang="en-US" sz="2000" dirty="0">
                <a:solidFill>
                  <a:schemeClr val="bg1"/>
                </a:solidFill>
              </a:rPr>
              <a:t>个映射关系，每个映射需要一个权重系数，总共是</a:t>
            </a:r>
            <a:r>
              <a:rPr lang="en-US" altLang="zh-CN" sz="2000" dirty="0">
                <a:solidFill>
                  <a:schemeClr val="bg1"/>
                </a:solidFill>
              </a:rPr>
              <a:t>1572864</a:t>
            </a:r>
            <a:r>
              <a:rPr lang="zh-CN" altLang="en-US" sz="2000" dirty="0">
                <a:solidFill>
                  <a:schemeClr val="bg1"/>
                </a:solidFill>
              </a:rPr>
              <a:t>个</a:t>
            </a:r>
            <a:endParaRPr lang="en-US" altLang="zh-CN" sz="2000" dirty="0">
              <a:solidFill>
                <a:schemeClr val="bg1"/>
              </a:solidFill>
            </a:endParaRPr>
          </a:p>
          <a:p>
            <a:pPr lvl="0"/>
            <a:r>
              <a:rPr lang="en-US" altLang="zh-CN" sz="2000" dirty="0">
                <a:solidFill>
                  <a:schemeClr val="bg1"/>
                </a:solidFill>
              </a:rPr>
              <a:t>7.FC2</a:t>
            </a:r>
            <a:r>
              <a:rPr lang="zh-CN" altLang="en-US" sz="2000" dirty="0">
                <a:solidFill>
                  <a:schemeClr val="bg1"/>
                </a:solidFill>
              </a:rPr>
              <a:t>，和</a:t>
            </a:r>
            <a:r>
              <a:rPr lang="en-US" altLang="zh-CN" sz="2000" dirty="0">
                <a:solidFill>
                  <a:schemeClr val="bg1"/>
                </a:solidFill>
              </a:rPr>
              <a:t>FC1</a:t>
            </a:r>
            <a:r>
              <a:rPr lang="zh-CN" altLang="en-US" sz="2000" dirty="0">
                <a:solidFill>
                  <a:schemeClr val="bg1"/>
                </a:solidFill>
              </a:rPr>
              <a:t>一样，将</a:t>
            </a:r>
            <a:r>
              <a:rPr lang="en-US" altLang="zh-CN" sz="2000" dirty="0">
                <a:solidFill>
                  <a:schemeClr val="bg1"/>
                </a:solidFill>
              </a:rPr>
              <a:t>128</a:t>
            </a:r>
            <a:r>
              <a:rPr lang="zh-CN" altLang="en-US" sz="2000" dirty="0">
                <a:solidFill>
                  <a:schemeClr val="bg1"/>
                </a:solidFill>
              </a:rPr>
              <a:t>维列向量映射至</a:t>
            </a:r>
            <a:r>
              <a:rPr lang="en-US" altLang="zh-CN" sz="2000" dirty="0">
                <a:solidFill>
                  <a:schemeClr val="bg1"/>
                </a:solidFill>
              </a:rPr>
              <a:t>10</a:t>
            </a:r>
            <a:r>
              <a:rPr lang="zh-CN" altLang="en-US" sz="2000" dirty="0">
                <a:solidFill>
                  <a:schemeClr val="bg1"/>
                </a:solidFill>
              </a:rPr>
              <a:t>维列向量，</a:t>
            </a:r>
            <a:r>
              <a:rPr lang="en-US" altLang="zh-CN" sz="2000" dirty="0">
                <a:solidFill>
                  <a:schemeClr val="bg1"/>
                </a:solidFill>
              </a:rPr>
              <a:t>10</a:t>
            </a:r>
            <a:r>
              <a:rPr lang="zh-CN" altLang="en-US" sz="2000" dirty="0">
                <a:solidFill>
                  <a:schemeClr val="bg1"/>
                </a:solidFill>
              </a:rPr>
              <a:t>维表示输出目标有</a:t>
            </a:r>
            <a:r>
              <a:rPr lang="en-US" altLang="zh-CN" sz="2000" dirty="0">
                <a:solidFill>
                  <a:schemeClr val="bg1"/>
                </a:solidFill>
              </a:rPr>
              <a:t>10</a:t>
            </a:r>
            <a:r>
              <a:rPr lang="zh-CN" altLang="en-US" sz="2000" dirty="0">
                <a:solidFill>
                  <a:schemeClr val="bg1"/>
                </a:solidFill>
              </a:rPr>
              <a:t>种，每个维度的值表示</a:t>
            </a:r>
            <a:r>
              <a:rPr lang="en-US" altLang="zh-CN" sz="2000" dirty="0">
                <a:solidFill>
                  <a:schemeClr val="bg1"/>
                </a:solidFill>
              </a:rPr>
              <a:t>CNN</a:t>
            </a:r>
            <a:r>
              <a:rPr lang="zh-CN" altLang="en-US" sz="2000" dirty="0">
                <a:solidFill>
                  <a:schemeClr val="bg1"/>
                </a:solidFill>
              </a:rPr>
              <a:t>结构输入图像属于该维目标的可能性</a:t>
            </a:r>
            <a:r>
              <a:rPr lang="en-US" altLang="zh-CN" sz="2000" dirty="0">
                <a:solidFill>
                  <a:schemeClr val="bg1"/>
                </a:solidFill>
              </a:rPr>
              <a:t>(</a:t>
            </a:r>
            <a:r>
              <a:rPr lang="zh-CN" altLang="en-US" sz="2000" dirty="0">
                <a:solidFill>
                  <a:schemeClr val="bg1"/>
                </a:solidFill>
              </a:rPr>
              <a:t>若输出值做了</a:t>
            </a:r>
            <a:r>
              <a:rPr lang="en-US" altLang="zh-CN" sz="2000" dirty="0" err="1">
                <a:solidFill>
                  <a:schemeClr val="bg1"/>
                </a:solidFill>
              </a:rPr>
              <a:t>softmax</a:t>
            </a:r>
            <a:r>
              <a:rPr lang="zh-CN" altLang="en-US" sz="2000" dirty="0">
                <a:solidFill>
                  <a:schemeClr val="bg1"/>
                </a:solidFill>
              </a:rPr>
              <a:t>计算</a:t>
            </a:r>
            <a:r>
              <a:rPr lang="en-US" altLang="zh-CN" sz="2000" dirty="0">
                <a:solidFill>
                  <a:schemeClr val="bg1"/>
                </a:solidFill>
              </a:rPr>
              <a:t>)</a:t>
            </a:r>
          </a:p>
        </p:txBody>
      </p:sp>
    </p:spTree>
    <p:extLst>
      <p:ext uri="{BB962C8B-B14F-4D97-AF65-F5344CB8AC3E}">
        <p14:creationId xmlns:p14="http://schemas.microsoft.com/office/powerpoint/2010/main" val="28687561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flipH="1">
            <a:off x="1326169" y="2396430"/>
            <a:ext cx="8871930" cy="2752042"/>
          </a:xfrm>
          <a:prstGeom prst="rect">
            <a:avLst/>
          </a:prstGeom>
          <a:solidFill>
            <a:srgbClr val="2077B9">
              <a:alpha val="93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a typeface="微软雅黑" panose="020B0503020204020204" pitchFamily="34" charset="-122"/>
            </a:endParaRPr>
          </a:p>
        </p:txBody>
      </p:sp>
      <p:cxnSp>
        <p:nvCxnSpPr>
          <p:cNvPr id="20" name="直接连接符 19"/>
          <p:cNvCxnSpPr/>
          <p:nvPr/>
        </p:nvCxnSpPr>
        <p:spPr>
          <a:xfrm>
            <a:off x="1504950" y="6191250"/>
            <a:ext cx="552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flipH="1">
            <a:off x="2457808" y="2396430"/>
            <a:ext cx="8122271" cy="2468576"/>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a typeface="微软雅黑" panose="020B0503020204020204" pitchFamily="34" charset="-122"/>
            </a:endParaRPr>
          </a:p>
        </p:txBody>
      </p:sp>
      <p:grpSp>
        <p:nvGrpSpPr>
          <p:cNvPr id="22" name="组合 21"/>
          <p:cNvGrpSpPr/>
          <p:nvPr/>
        </p:nvGrpSpPr>
        <p:grpSpPr>
          <a:xfrm>
            <a:off x="1783981" y="1655215"/>
            <a:ext cx="2692108" cy="2247515"/>
            <a:chOff x="1542681" y="1655215"/>
            <a:chExt cx="2692108" cy="2247515"/>
          </a:xfrm>
        </p:grpSpPr>
        <p:sp>
          <p:nvSpPr>
            <p:cNvPr id="23" name="矩形 22"/>
            <p:cNvSpPr/>
            <p:nvPr/>
          </p:nvSpPr>
          <p:spPr>
            <a:xfrm flipH="1">
              <a:off x="1770859" y="1655215"/>
              <a:ext cx="2235753" cy="2247515"/>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a typeface="微软雅黑" panose="020B0503020204020204" pitchFamily="34" charset="-122"/>
              </a:endParaRPr>
            </a:p>
          </p:txBody>
        </p:sp>
        <p:sp>
          <p:nvSpPr>
            <p:cNvPr id="24" name="文本框 52"/>
            <p:cNvSpPr txBox="1">
              <a:spLocks noChangeArrowheads="1"/>
            </p:cNvSpPr>
            <p:nvPr/>
          </p:nvSpPr>
          <p:spPr bwMode="auto">
            <a:xfrm>
              <a:off x="1542681" y="1691887"/>
              <a:ext cx="2692108" cy="217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3" rIns="91424" bIns="4571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lnSpc>
                  <a:spcPct val="130000"/>
                </a:lnSpc>
                <a:spcBef>
                  <a:spcPct val="0"/>
                </a:spcBef>
                <a:spcAft>
                  <a:spcPct val="0"/>
                </a:spcAft>
              </a:pPr>
              <a:r>
                <a:rPr lang="en-US" altLang="zh-CN" sz="11500" b="1" dirty="0">
                  <a:solidFill>
                    <a:srgbClr val="2077B9"/>
                  </a:solidFill>
                  <a:latin typeface="方正黑体简体" panose="02010601030101010101" pitchFamily="2" charset="-122"/>
                  <a:ea typeface="方正黑体简体" panose="02010601030101010101" pitchFamily="2" charset="-122"/>
                </a:rPr>
                <a:t>02</a:t>
              </a:r>
              <a:endParaRPr lang="zh-CN" altLang="en-US" sz="11500" b="1" dirty="0">
                <a:solidFill>
                  <a:srgbClr val="2077B9"/>
                </a:solidFill>
                <a:latin typeface="方正黑体简体" panose="02010601030101010101" pitchFamily="2" charset="-122"/>
                <a:ea typeface="方正黑体简体" panose="02010601030101010101" pitchFamily="2" charset="-122"/>
              </a:endParaRPr>
            </a:p>
          </p:txBody>
        </p:sp>
      </p:grpSp>
      <p:sp>
        <p:nvSpPr>
          <p:cNvPr id="25" name="Freeform 106"/>
          <p:cNvSpPr/>
          <p:nvPr/>
        </p:nvSpPr>
        <p:spPr bwMode="auto">
          <a:xfrm>
            <a:off x="7283259" y="3260663"/>
            <a:ext cx="0" cy="9230"/>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a:lnSpc>
                <a:spcPct val="130000"/>
              </a:lnSpc>
            </a:pPr>
            <a:endParaRPr lang="zh-CN" altLang="en-US" sz="2399" dirty="0">
              <a:solidFill>
                <a:prstClr val="black"/>
              </a:solidFill>
              <a:ea typeface="微软雅黑" panose="020B0503020204020204" pitchFamily="34" charset="-122"/>
            </a:endParaRPr>
          </a:p>
        </p:txBody>
      </p:sp>
      <p:sp>
        <p:nvSpPr>
          <p:cNvPr id="26" name="Freeform 107"/>
          <p:cNvSpPr/>
          <p:nvPr/>
        </p:nvSpPr>
        <p:spPr bwMode="auto">
          <a:xfrm>
            <a:off x="7283259" y="32652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a:lnSpc>
                <a:spcPct val="130000"/>
              </a:lnSpc>
            </a:pPr>
            <a:endParaRPr lang="zh-CN" altLang="en-US" sz="2399" dirty="0">
              <a:solidFill>
                <a:prstClr val="black"/>
              </a:solidFill>
              <a:ea typeface="微软雅黑" panose="020B0503020204020204" pitchFamily="34" charset="-122"/>
            </a:endParaRPr>
          </a:p>
        </p:txBody>
      </p:sp>
      <p:sp>
        <p:nvSpPr>
          <p:cNvPr id="27" name="文本框 52"/>
          <p:cNvSpPr txBox="1">
            <a:spLocks noChangeArrowheads="1"/>
          </p:cNvSpPr>
          <p:nvPr/>
        </p:nvSpPr>
        <p:spPr bwMode="auto">
          <a:xfrm>
            <a:off x="4574353" y="2750320"/>
            <a:ext cx="4250441" cy="81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3" rIns="91424" bIns="4571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lnSpc>
                <a:spcPct val="130000"/>
              </a:lnSpc>
              <a:spcBef>
                <a:spcPct val="0"/>
              </a:spcBef>
              <a:spcAft>
                <a:spcPct val="0"/>
              </a:spcAft>
            </a:pPr>
            <a:r>
              <a:rPr lang="en-US" altLang="zh-CN" sz="4000" b="1" dirty="0" err="1">
                <a:solidFill>
                  <a:schemeClr val="bg1"/>
                </a:solidFill>
                <a:latin typeface="方正黑体简体" panose="02010601030101010101" pitchFamily="2" charset="-122"/>
                <a:ea typeface="方正黑体简体" panose="02010601030101010101" pitchFamily="2" charset="-122"/>
              </a:rPr>
              <a:t>Pytorch</a:t>
            </a:r>
            <a:r>
              <a:rPr lang="zh-CN" altLang="en-US" sz="4000" b="1" dirty="0">
                <a:solidFill>
                  <a:schemeClr val="bg1"/>
                </a:solidFill>
                <a:latin typeface="方正黑体简体" panose="02010601030101010101" pitchFamily="2" charset="-122"/>
                <a:ea typeface="方正黑体简体" panose="02010601030101010101" pitchFamily="2" charset="-122"/>
              </a:rPr>
              <a:t>介绍</a:t>
            </a:r>
          </a:p>
        </p:txBody>
      </p:sp>
      <p:sp>
        <p:nvSpPr>
          <p:cNvPr id="29" name="矩形 28"/>
          <p:cNvSpPr/>
          <p:nvPr/>
        </p:nvSpPr>
        <p:spPr>
          <a:xfrm>
            <a:off x="2012159" y="3994665"/>
            <a:ext cx="2235753" cy="510335"/>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30000"/>
              </a:lnSpc>
              <a:spcBef>
                <a:spcPct val="0"/>
              </a:spcBef>
              <a:spcAft>
                <a:spcPct val="0"/>
              </a:spcAft>
            </a:pPr>
            <a:r>
              <a:rPr lang="en-US" altLang="zh-CN" sz="2800" b="1" dirty="0">
                <a:solidFill>
                  <a:srgbClr val="333E51"/>
                </a:solidFill>
                <a:latin typeface="方正黑体简体" panose="02010601030101010101" pitchFamily="2" charset="-122"/>
                <a:ea typeface="方正黑体简体" panose="02010601030101010101" pitchFamily="2" charset="-122"/>
              </a:rPr>
              <a:t>PART TWO</a:t>
            </a:r>
            <a:endParaRPr lang="zh-CN" altLang="en-US" sz="2800" b="1" dirty="0">
              <a:solidFill>
                <a:srgbClr val="333E51"/>
              </a:solidFill>
              <a:latin typeface="方正黑体简体" panose="02010601030101010101" pitchFamily="2" charset="-122"/>
              <a:ea typeface="方正黑体简体" panose="02010601030101010101" pitchFamily="2" charset="-122"/>
            </a:endParaRPr>
          </a:p>
        </p:txBody>
      </p:sp>
    </p:spTree>
    <p:extLst>
      <p:ext uri="{BB962C8B-B14F-4D97-AF65-F5344CB8AC3E}">
        <p14:creationId xmlns:p14="http://schemas.microsoft.com/office/powerpoint/2010/main" val="59129826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4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40000">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40000">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14:bounceEnd="40000">
                                          <p:cBhvr additive="base">
                                            <p:cTn id="11" dur="750" fill="hold"/>
                                            <p:tgtEl>
                                              <p:spTgt spid="22"/>
                                            </p:tgtEl>
                                            <p:attrNameLst>
                                              <p:attrName>ppt_x</p:attrName>
                                            </p:attrNameLst>
                                          </p:cBhvr>
                                          <p:tavLst>
                                            <p:tav tm="0">
                                              <p:val>
                                                <p:strVal val="#ppt_x"/>
                                              </p:val>
                                            </p:tav>
                                            <p:tav tm="100000">
                                              <p:val>
                                                <p:strVal val="#ppt_x"/>
                                              </p:val>
                                            </p:tav>
                                          </p:tavLst>
                                        </p:anim>
                                        <p:anim calcmode="lin" valueType="num" p14:bounceEnd="40000">
                                          <p:cBhvr additive="base">
                                            <p:cTn id="12" dur="75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14:presetBounceEnd="40000">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14:bounceEnd="40000">
                                          <p:cBhvr additive="base">
                                            <p:cTn id="15"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16" dur="750" fill="hold"/>
                                            <p:tgtEl>
                                              <p:spTgt spid="29"/>
                                            </p:tgtEl>
                                            <p:attrNameLst>
                                              <p:attrName>ppt_y</p:attrName>
                                            </p:attrNameLst>
                                          </p:cBhvr>
                                          <p:tavLst>
                                            <p:tav tm="0">
                                              <p:val>
                                                <p:strVal val="#ppt_y"/>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42" presetClass="entr" presetSubtype="0" fill="hold" grpId="0" nodeType="withEffect">
                                      <p:stCondLst>
                                        <p:cond delay="50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2" presetClass="entr" presetSubtype="1" fill="hold" grpId="0" nodeType="withEffect" p14:presetBounceEnd="40000">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14:bounceEnd="40000">
                                          <p:cBhvr additive="base">
                                            <p:cTn id="27" dur="750" fill="hold"/>
                                            <p:tgtEl>
                                              <p:spTgt spid="21"/>
                                            </p:tgtEl>
                                            <p:attrNameLst>
                                              <p:attrName>ppt_x</p:attrName>
                                            </p:attrNameLst>
                                          </p:cBhvr>
                                          <p:tavLst>
                                            <p:tav tm="0">
                                              <p:val>
                                                <p:strVal val="#ppt_x"/>
                                              </p:val>
                                            </p:tav>
                                            <p:tav tm="100000">
                                              <p:val>
                                                <p:strVal val="#ppt_x"/>
                                              </p:val>
                                            </p:tav>
                                          </p:tavLst>
                                        </p:anim>
                                        <p:anim calcmode="lin" valueType="num" p14:bounceEnd="40000">
                                          <p:cBhvr additive="base">
                                            <p:cTn id="28"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p:bldP spid="2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ppt_x"/>
                                              </p:val>
                                            </p:tav>
                                            <p:tav tm="100000">
                                              <p:val>
                                                <p:strVal val="#ppt_x"/>
                                              </p:val>
                                            </p:tav>
                                          </p:tavLst>
                                        </p:anim>
                                        <p:anim calcmode="lin" valueType="num">
                                          <p:cBhvr additive="base">
                                            <p:cTn id="12" dur="75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0-#ppt_w/2"/>
                                              </p:val>
                                            </p:tav>
                                            <p:tav tm="100000">
                                              <p:val>
                                                <p:strVal val="#ppt_x"/>
                                              </p:val>
                                            </p:tav>
                                          </p:tavLst>
                                        </p:anim>
                                        <p:anim calcmode="lin" valueType="num">
                                          <p:cBhvr additive="base">
                                            <p:cTn id="16" dur="750" fill="hold"/>
                                            <p:tgtEl>
                                              <p:spTgt spid="29"/>
                                            </p:tgtEl>
                                            <p:attrNameLst>
                                              <p:attrName>ppt_y</p:attrName>
                                            </p:attrNameLst>
                                          </p:cBhvr>
                                          <p:tavLst>
                                            <p:tav tm="0">
                                              <p:val>
                                                <p:strVal val="#ppt_y"/>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42" presetClass="entr" presetSubtype="0" fill="hold" grpId="0" nodeType="withEffect">
                                      <p:stCondLst>
                                        <p:cond delay="50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750" fill="hold"/>
                                            <p:tgtEl>
                                              <p:spTgt spid="21"/>
                                            </p:tgtEl>
                                            <p:attrNameLst>
                                              <p:attrName>ppt_x</p:attrName>
                                            </p:attrNameLst>
                                          </p:cBhvr>
                                          <p:tavLst>
                                            <p:tav tm="0">
                                              <p:val>
                                                <p:strVal val="#ppt_x"/>
                                              </p:val>
                                            </p:tav>
                                            <p:tav tm="100000">
                                              <p:val>
                                                <p:strVal val="#ppt_x"/>
                                              </p:val>
                                            </p:tav>
                                          </p:tavLst>
                                        </p:anim>
                                        <p:anim calcmode="lin" valueType="num">
                                          <p:cBhvr additive="base">
                                            <p:cTn id="28"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p:bldP spid="29"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579913" y="164384"/>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2</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366197" y="493312"/>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en-US" altLang="zh-CN" dirty="0" err="1">
                <a:solidFill>
                  <a:prstClr val="white"/>
                </a:solidFill>
                <a:ea typeface="微软雅黑" panose="020B0503020204020204" pitchFamily="34" charset="-122"/>
              </a:rPr>
              <a:t>Pytorch</a:t>
            </a:r>
            <a:r>
              <a:rPr lang="zh-CN" altLang="en-US" dirty="0">
                <a:solidFill>
                  <a:prstClr val="white"/>
                </a:solidFill>
                <a:ea typeface="微软雅黑" panose="020B0503020204020204" pitchFamily="34" charset="-122"/>
              </a:rPr>
              <a:t>介绍</a:t>
            </a:r>
            <a:r>
              <a:rPr lang="en-US" altLang="zh-CN" dirty="0">
                <a:solidFill>
                  <a:prstClr val="white"/>
                </a:solidFill>
                <a:ea typeface="微软雅黑" panose="020B0503020204020204" pitchFamily="34" charset="-122"/>
              </a:rPr>
              <a:t>—</a:t>
            </a:r>
            <a:r>
              <a:rPr lang="zh-CN" altLang="en-US" dirty="0">
                <a:solidFill>
                  <a:prstClr val="white"/>
                </a:solidFill>
                <a:ea typeface="微软雅黑" panose="020B0503020204020204" pitchFamily="34" charset="-122"/>
              </a:rPr>
              <a:t>发展</a:t>
            </a:r>
            <a:endParaRPr kumimoji="0" lang="en-US" altLang="zh-CN"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7" name="标题层">
            <a:extLst>
              <a:ext uri="{FF2B5EF4-FFF2-40B4-BE49-F238E27FC236}">
                <a16:creationId xmlns:a16="http://schemas.microsoft.com/office/drawing/2014/main" id="{118024E5-DF69-4972-97EE-132ED635B8AA}"/>
              </a:ext>
            </a:extLst>
          </p:cNvPr>
          <p:cNvSpPr txBox="1"/>
          <p:nvPr/>
        </p:nvSpPr>
        <p:spPr bwMode="auto">
          <a:xfrm>
            <a:off x="1078862" y="2586701"/>
            <a:ext cx="10034275" cy="1938992"/>
          </a:xfrm>
          <a:prstGeom prst="rect">
            <a:avLst/>
          </a:prstGeom>
          <a:noFill/>
          <a:effectLst/>
        </p:spPr>
        <p:txBody>
          <a:bodyPr wrap="square">
            <a:spAutoFit/>
          </a:bodyPr>
          <a:lstStyle/>
          <a:p>
            <a:pPr lvl="0"/>
            <a:r>
              <a:rPr lang="en-US" altLang="zh-CN" sz="2400" dirty="0" err="1">
                <a:solidFill>
                  <a:schemeClr val="bg1"/>
                </a:solidFill>
              </a:rPr>
              <a:t>PyTorch</a:t>
            </a:r>
            <a:r>
              <a:rPr lang="zh-CN" altLang="en-US" sz="2400" dirty="0">
                <a:solidFill>
                  <a:schemeClr val="bg1"/>
                </a:solidFill>
              </a:rPr>
              <a:t>的前身是</a:t>
            </a:r>
            <a:r>
              <a:rPr lang="en-US" altLang="zh-CN" sz="2400" dirty="0">
                <a:solidFill>
                  <a:schemeClr val="bg1"/>
                </a:solidFill>
              </a:rPr>
              <a:t>Torch</a:t>
            </a:r>
            <a:r>
              <a:rPr lang="zh-CN" altLang="en-US" sz="2400" dirty="0">
                <a:solidFill>
                  <a:schemeClr val="bg1"/>
                </a:solidFill>
              </a:rPr>
              <a:t>，其底层和</a:t>
            </a:r>
            <a:r>
              <a:rPr lang="en-US" altLang="zh-CN" sz="2400" dirty="0">
                <a:solidFill>
                  <a:schemeClr val="bg1"/>
                </a:solidFill>
              </a:rPr>
              <a:t>Torch</a:t>
            </a:r>
            <a:r>
              <a:rPr lang="zh-CN" altLang="en-US" sz="2400" dirty="0">
                <a:solidFill>
                  <a:schemeClr val="bg1"/>
                </a:solidFill>
              </a:rPr>
              <a:t>框架一样，但是使用</a:t>
            </a:r>
            <a:r>
              <a:rPr lang="en-US" altLang="zh-CN" sz="2400" dirty="0">
                <a:solidFill>
                  <a:schemeClr val="bg1"/>
                </a:solidFill>
              </a:rPr>
              <a:t>Python</a:t>
            </a:r>
            <a:r>
              <a:rPr lang="zh-CN" altLang="en-US" sz="2400" dirty="0">
                <a:solidFill>
                  <a:schemeClr val="bg1"/>
                </a:solidFill>
              </a:rPr>
              <a:t>重新写了很多内容，不仅更加灵活，支持动态图，而且提供了</a:t>
            </a:r>
            <a:r>
              <a:rPr lang="en-US" altLang="zh-CN" sz="2400" dirty="0">
                <a:solidFill>
                  <a:schemeClr val="bg1"/>
                </a:solidFill>
              </a:rPr>
              <a:t>Python</a:t>
            </a:r>
            <a:r>
              <a:rPr lang="zh-CN" altLang="en-US" sz="2400" dirty="0">
                <a:solidFill>
                  <a:schemeClr val="bg1"/>
                </a:solidFill>
              </a:rPr>
              <a:t>接口。它是由</a:t>
            </a:r>
            <a:r>
              <a:rPr lang="en-US" altLang="zh-CN" sz="2400" dirty="0">
                <a:solidFill>
                  <a:schemeClr val="bg1"/>
                </a:solidFill>
              </a:rPr>
              <a:t>Torch7</a:t>
            </a:r>
            <a:r>
              <a:rPr lang="zh-CN" altLang="en-US" sz="2400" dirty="0">
                <a:solidFill>
                  <a:schemeClr val="bg1"/>
                </a:solidFill>
              </a:rPr>
              <a:t>团队开发，是一个以</a:t>
            </a:r>
            <a:r>
              <a:rPr lang="en-US" altLang="zh-CN" sz="2400" dirty="0">
                <a:solidFill>
                  <a:schemeClr val="bg1"/>
                </a:solidFill>
              </a:rPr>
              <a:t>Python</a:t>
            </a:r>
            <a:r>
              <a:rPr lang="zh-CN" altLang="en-US" sz="2400" dirty="0">
                <a:solidFill>
                  <a:schemeClr val="bg1"/>
                </a:solidFill>
              </a:rPr>
              <a:t>优先的深度学习框架，不仅能够实现强大的</a:t>
            </a:r>
            <a:r>
              <a:rPr lang="en-US" altLang="zh-CN" sz="2400" dirty="0">
                <a:solidFill>
                  <a:schemeClr val="bg1"/>
                </a:solidFill>
              </a:rPr>
              <a:t>GPU</a:t>
            </a:r>
            <a:r>
              <a:rPr lang="zh-CN" altLang="en-US" sz="2400" dirty="0">
                <a:solidFill>
                  <a:schemeClr val="bg1"/>
                </a:solidFill>
              </a:rPr>
              <a:t>加速，同时还支持动态神经网络，这是很多主流深度学习框架比如</a:t>
            </a:r>
            <a:r>
              <a:rPr lang="en-US" altLang="zh-CN" sz="2400" dirty="0" err="1">
                <a:solidFill>
                  <a:schemeClr val="bg1"/>
                </a:solidFill>
              </a:rPr>
              <a:t>Tensorflow</a:t>
            </a:r>
            <a:r>
              <a:rPr lang="zh-CN" altLang="en-US" sz="2400" dirty="0">
                <a:solidFill>
                  <a:schemeClr val="bg1"/>
                </a:solidFill>
              </a:rPr>
              <a:t>等都不支持的。</a:t>
            </a:r>
            <a:endParaRPr lang="en-US" altLang="zh-CN" sz="2400" dirty="0">
              <a:solidFill>
                <a:schemeClr val="bg1"/>
              </a:solidFill>
            </a:endParaRPr>
          </a:p>
        </p:txBody>
      </p:sp>
    </p:spTree>
    <p:extLst>
      <p:ext uri="{BB962C8B-B14F-4D97-AF65-F5344CB8AC3E}">
        <p14:creationId xmlns:p14="http://schemas.microsoft.com/office/powerpoint/2010/main" val="135703044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579913" y="164384"/>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2</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366197" y="493312"/>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en-US" altLang="zh-CN" dirty="0" err="1">
                <a:solidFill>
                  <a:prstClr val="white"/>
                </a:solidFill>
                <a:ea typeface="微软雅黑" panose="020B0503020204020204" pitchFamily="34" charset="-122"/>
              </a:rPr>
              <a:t>Pytorch</a:t>
            </a:r>
            <a:r>
              <a:rPr lang="zh-CN" altLang="en-US" dirty="0">
                <a:solidFill>
                  <a:prstClr val="white"/>
                </a:solidFill>
                <a:ea typeface="微软雅黑" panose="020B0503020204020204" pitchFamily="34" charset="-122"/>
              </a:rPr>
              <a:t>介绍</a:t>
            </a:r>
            <a:r>
              <a:rPr lang="en-US" altLang="zh-CN" dirty="0">
                <a:solidFill>
                  <a:prstClr val="white"/>
                </a:solidFill>
                <a:ea typeface="微软雅黑" panose="020B0503020204020204" pitchFamily="34" charset="-122"/>
              </a:rPr>
              <a:t>—</a:t>
            </a:r>
            <a:r>
              <a:rPr lang="zh-CN" altLang="en-US" dirty="0">
                <a:solidFill>
                  <a:prstClr val="white"/>
                </a:solidFill>
                <a:ea typeface="微软雅黑" panose="020B0503020204020204" pitchFamily="34" charset="-122"/>
              </a:rPr>
              <a:t>优点</a:t>
            </a:r>
            <a:endParaRPr kumimoji="0" lang="en-US" altLang="zh-CN"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7" name="标题层">
            <a:extLst>
              <a:ext uri="{FF2B5EF4-FFF2-40B4-BE49-F238E27FC236}">
                <a16:creationId xmlns:a16="http://schemas.microsoft.com/office/drawing/2014/main" id="{118024E5-DF69-4972-97EE-132ED635B8AA}"/>
              </a:ext>
            </a:extLst>
          </p:cNvPr>
          <p:cNvSpPr txBox="1"/>
          <p:nvPr/>
        </p:nvSpPr>
        <p:spPr bwMode="auto">
          <a:xfrm>
            <a:off x="1078862" y="2242145"/>
            <a:ext cx="10034275" cy="3477875"/>
          </a:xfrm>
          <a:prstGeom prst="rect">
            <a:avLst/>
          </a:prstGeom>
          <a:noFill/>
          <a:effectLst/>
        </p:spPr>
        <p:txBody>
          <a:bodyPr wrap="square">
            <a:spAutoFit/>
          </a:bodyPr>
          <a:lstStyle/>
          <a:p>
            <a:r>
              <a:rPr lang="en-US" altLang="zh-CN" sz="2000" dirty="0">
                <a:solidFill>
                  <a:schemeClr val="bg1"/>
                </a:solidFill>
              </a:rPr>
              <a:t>1.PyTorch</a:t>
            </a:r>
            <a:r>
              <a:rPr lang="zh-CN" altLang="en-US" sz="2000" dirty="0">
                <a:solidFill>
                  <a:schemeClr val="bg1"/>
                </a:solidFill>
              </a:rPr>
              <a:t>是相当简洁且高效快速的框架</a:t>
            </a:r>
          </a:p>
          <a:p>
            <a:endParaRPr lang="en-US" altLang="zh-CN" sz="2000" dirty="0">
              <a:solidFill>
                <a:schemeClr val="bg1"/>
              </a:solidFill>
            </a:endParaRPr>
          </a:p>
          <a:p>
            <a:r>
              <a:rPr lang="en-US" altLang="zh-CN" sz="2000" dirty="0">
                <a:solidFill>
                  <a:schemeClr val="bg1"/>
                </a:solidFill>
              </a:rPr>
              <a:t>2.</a:t>
            </a:r>
            <a:r>
              <a:rPr lang="zh-CN" altLang="en-US" sz="2000" dirty="0">
                <a:solidFill>
                  <a:schemeClr val="bg1"/>
                </a:solidFill>
              </a:rPr>
              <a:t>设计追求最少的封装</a:t>
            </a:r>
          </a:p>
          <a:p>
            <a:endParaRPr lang="en-US" altLang="zh-CN" sz="2000" dirty="0">
              <a:solidFill>
                <a:schemeClr val="bg1"/>
              </a:solidFill>
            </a:endParaRPr>
          </a:p>
          <a:p>
            <a:r>
              <a:rPr lang="en-US" altLang="zh-CN" sz="2000" dirty="0">
                <a:solidFill>
                  <a:schemeClr val="bg1"/>
                </a:solidFill>
              </a:rPr>
              <a:t>3.</a:t>
            </a:r>
            <a:r>
              <a:rPr lang="zh-CN" altLang="en-US" sz="2000" dirty="0">
                <a:solidFill>
                  <a:schemeClr val="bg1"/>
                </a:solidFill>
              </a:rPr>
              <a:t>设计符合人类思维，它让用户尽可能地专注于实现自己的想法</a:t>
            </a:r>
          </a:p>
          <a:p>
            <a:endParaRPr lang="en-US" altLang="zh-CN" sz="2000" dirty="0">
              <a:solidFill>
                <a:schemeClr val="bg1"/>
              </a:solidFill>
            </a:endParaRPr>
          </a:p>
          <a:p>
            <a:r>
              <a:rPr lang="en-US" altLang="zh-CN" sz="2000" dirty="0">
                <a:solidFill>
                  <a:schemeClr val="bg1"/>
                </a:solidFill>
              </a:rPr>
              <a:t>4.</a:t>
            </a:r>
            <a:r>
              <a:rPr lang="zh-CN" altLang="en-US" sz="2000" dirty="0">
                <a:solidFill>
                  <a:schemeClr val="bg1"/>
                </a:solidFill>
              </a:rPr>
              <a:t>与</a:t>
            </a:r>
            <a:r>
              <a:rPr lang="en-US" altLang="zh-CN" sz="2000" dirty="0">
                <a:solidFill>
                  <a:schemeClr val="bg1"/>
                </a:solidFill>
              </a:rPr>
              <a:t>google</a:t>
            </a:r>
            <a:r>
              <a:rPr lang="zh-CN" altLang="en-US" sz="2000" dirty="0">
                <a:solidFill>
                  <a:schemeClr val="bg1"/>
                </a:solidFill>
              </a:rPr>
              <a:t>的</a:t>
            </a:r>
            <a:r>
              <a:rPr lang="en-US" altLang="zh-CN" sz="2000" dirty="0" err="1">
                <a:solidFill>
                  <a:schemeClr val="bg1"/>
                </a:solidFill>
              </a:rPr>
              <a:t>Tensorflow</a:t>
            </a:r>
            <a:r>
              <a:rPr lang="zh-CN" altLang="en-US" sz="2000" dirty="0">
                <a:solidFill>
                  <a:schemeClr val="bg1"/>
                </a:solidFill>
              </a:rPr>
              <a:t>类似，</a:t>
            </a:r>
            <a:r>
              <a:rPr lang="en-US" altLang="zh-CN" sz="2000" dirty="0">
                <a:solidFill>
                  <a:schemeClr val="bg1"/>
                </a:solidFill>
              </a:rPr>
              <a:t>FAIR</a:t>
            </a:r>
            <a:r>
              <a:rPr lang="zh-CN" altLang="en-US" sz="2000" dirty="0">
                <a:solidFill>
                  <a:schemeClr val="bg1"/>
                </a:solidFill>
              </a:rPr>
              <a:t>的支持足以确保</a:t>
            </a:r>
            <a:r>
              <a:rPr lang="en-US" altLang="zh-CN" sz="2000" dirty="0" err="1">
                <a:solidFill>
                  <a:schemeClr val="bg1"/>
                </a:solidFill>
              </a:rPr>
              <a:t>PyTorch</a:t>
            </a:r>
            <a:r>
              <a:rPr lang="zh-CN" altLang="en-US" sz="2000" dirty="0">
                <a:solidFill>
                  <a:schemeClr val="bg1"/>
                </a:solidFill>
              </a:rPr>
              <a:t>获得持续的开发更新</a:t>
            </a:r>
          </a:p>
          <a:p>
            <a:endParaRPr lang="en-US" altLang="zh-CN" sz="2000" dirty="0">
              <a:solidFill>
                <a:schemeClr val="bg1"/>
              </a:solidFill>
            </a:endParaRPr>
          </a:p>
          <a:p>
            <a:r>
              <a:rPr lang="en-US" altLang="zh-CN" sz="2000" dirty="0">
                <a:solidFill>
                  <a:schemeClr val="bg1"/>
                </a:solidFill>
              </a:rPr>
              <a:t>5.PyTorch</a:t>
            </a:r>
            <a:r>
              <a:rPr lang="zh-CN" altLang="en-US" sz="2000" dirty="0">
                <a:solidFill>
                  <a:schemeClr val="bg1"/>
                </a:solidFill>
              </a:rPr>
              <a:t>作者亲自维护的论坛 供用户交流和求教问题</a:t>
            </a:r>
          </a:p>
          <a:p>
            <a:endParaRPr lang="en-US" altLang="zh-CN" sz="2000" dirty="0">
              <a:solidFill>
                <a:schemeClr val="bg1"/>
              </a:solidFill>
            </a:endParaRPr>
          </a:p>
          <a:p>
            <a:r>
              <a:rPr lang="en-US" altLang="zh-CN" sz="2000" dirty="0">
                <a:solidFill>
                  <a:schemeClr val="bg1"/>
                </a:solidFill>
              </a:rPr>
              <a:t>6.</a:t>
            </a:r>
            <a:r>
              <a:rPr lang="zh-CN" altLang="en-US" sz="2000" dirty="0">
                <a:solidFill>
                  <a:schemeClr val="bg1"/>
                </a:solidFill>
              </a:rPr>
              <a:t>入门简单</a:t>
            </a:r>
          </a:p>
        </p:txBody>
      </p:sp>
    </p:spTree>
    <p:extLst>
      <p:ext uri="{BB962C8B-B14F-4D97-AF65-F5344CB8AC3E}">
        <p14:creationId xmlns:p14="http://schemas.microsoft.com/office/powerpoint/2010/main" val="261550901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579913" y="164384"/>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2</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366197" y="493312"/>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en-US" altLang="zh-CN" dirty="0" err="1">
                <a:solidFill>
                  <a:prstClr val="white"/>
                </a:solidFill>
                <a:ea typeface="微软雅黑" panose="020B0503020204020204" pitchFamily="34" charset="-122"/>
              </a:rPr>
              <a:t>PyTorch</a:t>
            </a:r>
            <a:r>
              <a:rPr lang="zh-CN" altLang="en-US" dirty="0">
                <a:solidFill>
                  <a:prstClr val="white"/>
                </a:solidFill>
                <a:ea typeface="微软雅黑" panose="020B0503020204020204" pitchFamily="34" charset="-122"/>
              </a:rPr>
              <a:t>与</a:t>
            </a:r>
            <a:r>
              <a:rPr lang="en-US" altLang="zh-CN" dirty="0">
                <a:solidFill>
                  <a:prstClr val="white"/>
                </a:solidFill>
                <a:ea typeface="微软雅黑" panose="020B0503020204020204" pitchFamily="34" charset="-122"/>
              </a:rPr>
              <a:t>TensorFlow</a:t>
            </a:r>
            <a:endParaRPr kumimoji="0" lang="en-US" altLang="zh-CN"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7" name="标题层">
            <a:extLst>
              <a:ext uri="{FF2B5EF4-FFF2-40B4-BE49-F238E27FC236}">
                <a16:creationId xmlns:a16="http://schemas.microsoft.com/office/drawing/2014/main" id="{118024E5-DF69-4972-97EE-132ED635B8AA}"/>
              </a:ext>
            </a:extLst>
          </p:cNvPr>
          <p:cNvSpPr txBox="1"/>
          <p:nvPr/>
        </p:nvSpPr>
        <p:spPr bwMode="auto">
          <a:xfrm>
            <a:off x="1300308" y="1809332"/>
            <a:ext cx="10034275" cy="646331"/>
          </a:xfrm>
          <a:prstGeom prst="rect">
            <a:avLst/>
          </a:prstGeom>
          <a:noFill/>
          <a:effectLst/>
        </p:spPr>
        <p:txBody>
          <a:bodyPr wrap="square">
            <a:spAutoFit/>
          </a:bodyPr>
          <a:lstStyle/>
          <a:p>
            <a:r>
              <a:rPr lang="en-US" altLang="zh-CN" dirty="0" err="1">
                <a:solidFill>
                  <a:schemeClr val="bg1"/>
                </a:solidFill>
              </a:rPr>
              <a:t>PyTorch</a:t>
            </a:r>
            <a:r>
              <a:rPr lang="en-US" altLang="zh-CN" dirty="0">
                <a:solidFill>
                  <a:schemeClr val="bg1"/>
                </a:solidFill>
              </a:rPr>
              <a:t> </a:t>
            </a:r>
            <a:r>
              <a:rPr lang="zh-CN" altLang="en-US" dirty="0">
                <a:solidFill>
                  <a:schemeClr val="bg1"/>
                </a:solidFill>
              </a:rPr>
              <a:t>和 </a:t>
            </a:r>
            <a:r>
              <a:rPr lang="en-US" altLang="zh-CN" dirty="0">
                <a:solidFill>
                  <a:schemeClr val="bg1"/>
                </a:solidFill>
              </a:rPr>
              <a:t>TensorFlow </a:t>
            </a:r>
            <a:r>
              <a:rPr lang="zh-CN" altLang="en-US" dirty="0">
                <a:solidFill>
                  <a:schemeClr val="bg1"/>
                </a:solidFill>
              </a:rPr>
              <a:t>的关键差异是它们执行代码的方式。这两个框架都基于基础数据类型张量（</a:t>
            </a:r>
            <a:r>
              <a:rPr lang="en-US" altLang="zh-CN" dirty="0">
                <a:solidFill>
                  <a:schemeClr val="bg1"/>
                </a:solidFill>
              </a:rPr>
              <a:t>tensor</a:t>
            </a:r>
            <a:r>
              <a:rPr lang="zh-CN" altLang="en-US" dirty="0">
                <a:solidFill>
                  <a:schemeClr val="bg1"/>
                </a:solidFill>
              </a:rPr>
              <a:t>）而工作。</a:t>
            </a:r>
            <a:endParaRPr lang="zh-CN" altLang="en-US" sz="2000" dirty="0">
              <a:solidFill>
                <a:schemeClr val="bg1"/>
              </a:solidFill>
            </a:endParaRPr>
          </a:p>
        </p:txBody>
      </p:sp>
      <p:pic>
        <p:nvPicPr>
          <p:cNvPr id="5" name="图片 4">
            <a:extLst>
              <a:ext uri="{FF2B5EF4-FFF2-40B4-BE49-F238E27FC236}">
                <a16:creationId xmlns:a16="http://schemas.microsoft.com/office/drawing/2014/main" id="{C3917328-4950-4054-B279-246FF7662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5288" y="2626956"/>
            <a:ext cx="4597063" cy="4011551"/>
          </a:xfrm>
          <a:prstGeom prst="rect">
            <a:avLst/>
          </a:prstGeom>
        </p:spPr>
      </p:pic>
    </p:spTree>
    <p:extLst>
      <p:ext uri="{BB962C8B-B14F-4D97-AF65-F5344CB8AC3E}">
        <p14:creationId xmlns:p14="http://schemas.microsoft.com/office/powerpoint/2010/main" val="379669108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579913" y="164384"/>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2</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366197" y="493312"/>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en-US" altLang="zh-CN" dirty="0" err="1">
                <a:solidFill>
                  <a:prstClr val="white"/>
                </a:solidFill>
                <a:ea typeface="微软雅黑" panose="020B0503020204020204" pitchFamily="34" charset="-122"/>
              </a:rPr>
              <a:t>PyTorch</a:t>
            </a:r>
            <a:r>
              <a:rPr lang="zh-CN" altLang="en-US" dirty="0">
                <a:solidFill>
                  <a:prstClr val="white"/>
                </a:solidFill>
                <a:ea typeface="微软雅黑" panose="020B0503020204020204" pitchFamily="34" charset="-122"/>
              </a:rPr>
              <a:t>与</a:t>
            </a:r>
            <a:r>
              <a:rPr lang="en-US" altLang="zh-CN" dirty="0">
                <a:solidFill>
                  <a:prstClr val="white"/>
                </a:solidFill>
                <a:ea typeface="微软雅黑" panose="020B0503020204020204" pitchFamily="34" charset="-122"/>
              </a:rPr>
              <a:t>TensorFlow</a:t>
            </a:r>
            <a:endParaRPr kumimoji="0" lang="en-US" altLang="zh-CN"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7" name="标题层">
            <a:extLst>
              <a:ext uri="{FF2B5EF4-FFF2-40B4-BE49-F238E27FC236}">
                <a16:creationId xmlns:a16="http://schemas.microsoft.com/office/drawing/2014/main" id="{118024E5-DF69-4972-97EE-132ED635B8AA}"/>
              </a:ext>
            </a:extLst>
          </p:cNvPr>
          <p:cNvSpPr txBox="1"/>
          <p:nvPr/>
        </p:nvSpPr>
        <p:spPr bwMode="auto">
          <a:xfrm>
            <a:off x="1300308" y="2114132"/>
            <a:ext cx="10034275" cy="2862322"/>
          </a:xfrm>
          <a:prstGeom prst="rect">
            <a:avLst/>
          </a:prstGeom>
          <a:noFill/>
          <a:effectLst/>
        </p:spPr>
        <p:txBody>
          <a:bodyPr wrap="square">
            <a:spAutoFit/>
          </a:bodyPr>
          <a:lstStyle/>
          <a:p>
            <a:r>
              <a:rPr lang="zh-CN" altLang="en-US" sz="2000" dirty="0">
                <a:solidFill>
                  <a:schemeClr val="bg1"/>
                </a:solidFill>
              </a:rPr>
              <a:t>两者的区别就在于</a:t>
            </a:r>
            <a:r>
              <a:rPr lang="en-US" altLang="zh-CN" sz="2000" dirty="0" err="1">
                <a:solidFill>
                  <a:schemeClr val="bg1"/>
                </a:solidFill>
              </a:rPr>
              <a:t>pytorch</a:t>
            </a:r>
            <a:r>
              <a:rPr lang="zh-CN" altLang="en-US" sz="2000" dirty="0">
                <a:solidFill>
                  <a:schemeClr val="bg1"/>
                </a:solidFill>
              </a:rPr>
              <a:t>是一个动态的框架而</a:t>
            </a:r>
            <a:r>
              <a:rPr lang="en-US" altLang="zh-CN" sz="2000" dirty="0">
                <a:solidFill>
                  <a:schemeClr val="bg1"/>
                </a:solidFill>
              </a:rPr>
              <a:t>TensorFlow</a:t>
            </a:r>
            <a:r>
              <a:rPr lang="zh-CN" altLang="en-US" sz="2000" dirty="0">
                <a:solidFill>
                  <a:schemeClr val="bg1"/>
                </a:solidFill>
              </a:rPr>
              <a:t>是一个静态的框架。</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TensorFlow</a:t>
            </a:r>
            <a:r>
              <a:rPr lang="zh-CN" altLang="en-US" sz="2000" dirty="0">
                <a:solidFill>
                  <a:schemeClr val="bg1"/>
                </a:solidFill>
              </a:rPr>
              <a:t>的做法是先构建一个</a:t>
            </a:r>
            <a:r>
              <a:rPr lang="en-US" altLang="zh-CN" sz="2000" dirty="0">
                <a:solidFill>
                  <a:schemeClr val="bg1"/>
                </a:solidFill>
              </a:rPr>
              <a:t>TensorFlow</a:t>
            </a:r>
            <a:r>
              <a:rPr lang="zh-CN" altLang="en-US" sz="2000" dirty="0">
                <a:solidFill>
                  <a:schemeClr val="bg1"/>
                </a:solidFill>
              </a:rPr>
              <a:t>的计算图，构建好了之后，这样一个计算图是不能够变的了，然后我们再传入不同的数据进去，进行计算。这就带来一个问题，就是固定了计算的流程，势必带来了不灵活性，如果我们要改变计算的逻辑，或者随着时间变化的计算逻辑，这样的动态计算</a:t>
            </a:r>
            <a:r>
              <a:rPr lang="en-US" altLang="zh-CN" sz="2000" dirty="0">
                <a:solidFill>
                  <a:schemeClr val="bg1"/>
                </a:solidFill>
              </a:rPr>
              <a:t>TensorFlow</a:t>
            </a:r>
            <a:r>
              <a:rPr lang="zh-CN" altLang="en-US" sz="2000" dirty="0">
                <a:solidFill>
                  <a:schemeClr val="bg1"/>
                </a:solidFill>
              </a:rPr>
              <a:t>是实现不了的，或者是很麻烦。</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但是</a:t>
            </a:r>
            <a:r>
              <a:rPr lang="en-US" altLang="zh-CN" sz="2000" dirty="0" err="1">
                <a:solidFill>
                  <a:schemeClr val="bg1"/>
                </a:solidFill>
              </a:rPr>
              <a:t>pytorch</a:t>
            </a:r>
            <a:r>
              <a:rPr lang="zh-CN" altLang="en-US" sz="2000" dirty="0">
                <a:solidFill>
                  <a:schemeClr val="bg1"/>
                </a:solidFill>
              </a:rPr>
              <a:t>就是一个动态的框架，这就和</a:t>
            </a:r>
            <a:r>
              <a:rPr lang="en-US" altLang="zh-CN" sz="2000" dirty="0">
                <a:solidFill>
                  <a:schemeClr val="bg1"/>
                </a:solidFill>
              </a:rPr>
              <a:t>python</a:t>
            </a:r>
            <a:r>
              <a:rPr lang="zh-CN" altLang="en-US" sz="2000" dirty="0">
                <a:solidFill>
                  <a:schemeClr val="bg1"/>
                </a:solidFill>
              </a:rPr>
              <a:t>的逻辑是一样的，要对变量做任何操作都是灵活的。</a:t>
            </a:r>
          </a:p>
        </p:txBody>
      </p:sp>
    </p:spTree>
    <p:extLst>
      <p:ext uri="{BB962C8B-B14F-4D97-AF65-F5344CB8AC3E}">
        <p14:creationId xmlns:p14="http://schemas.microsoft.com/office/powerpoint/2010/main" val="24423746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8516" y="3670301"/>
            <a:ext cx="10154968" cy="1938925"/>
          </a:xfrm>
          <a:prstGeom prst="rect">
            <a:avLst/>
          </a:prstGeom>
          <a:solidFill>
            <a:srgbClr val="4B5E75">
              <a:alpha val="84000"/>
            </a:srgbClr>
          </a:solidFill>
          <a:ln>
            <a:noFill/>
          </a:ln>
          <a:effectLst>
            <a:outerShdw blurRad="254000" dist="63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a typeface="微软雅黑" panose="020B0503020204020204" pitchFamily="34" charset="-122"/>
            </a:endParaRPr>
          </a:p>
        </p:txBody>
      </p:sp>
      <p:grpSp>
        <p:nvGrpSpPr>
          <p:cNvPr id="7" name="组合 6"/>
          <p:cNvGrpSpPr/>
          <p:nvPr/>
        </p:nvGrpSpPr>
        <p:grpSpPr>
          <a:xfrm>
            <a:off x="1901761" y="4496963"/>
            <a:ext cx="2359167" cy="676339"/>
            <a:chOff x="1657593" y="4349656"/>
            <a:chExt cx="2359167" cy="676339"/>
          </a:xfrm>
        </p:grpSpPr>
        <p:sp>
          <p:nvSpPr>
            <p:cNvPr id="63" name="标题层"/>
            <p:cNvSpPr txBox="1"/>
            <p:nvPr/>
          </p:nvSpPr>
          <p:spPr bwMode="auto">
            <a:xfrm>
              <a:off x="1657593" y="4349656"/>
              <a:ext cx="2359167" cy="418191"/>
            </a:xfrm>
            <a:prstGeom prst="rect">
              <a:avLst/>
            </a:prstGeom>
            <a:noFill/>
            <a:effectLst/>
          </p:spPr>
          <p:txBody>
            <a:bodyPr wrap="square">
              <a:spAutoFit/>
            </a:bodyPr>
            <a:lstStyle/>
            <a:p>
              <a:pPr algn="ctr">
                <a:lnSpc>
                  <a:spcPct val="130000"/>
                </a:lnSpc>
                <a:defRPr/>
              </a:pPr>
              <a:r>
                <a:rPr lang="zh-CN" altLang="en-US" dirty="0">
                  <a:solidFill>
                    <a:schemeClr val="bg1"/>
                  </a:solidFill>
                  <a:latin typeface="方正黑体简体" panose="02010601030101010101" pitchFamily="2" charset="-122"/>
                  <a:ea typeface="方正黑体简体" panose="02010601030101010101" pitchFamily="2" charset="-122"/>
                </a:rPr>
                <a:t>机器学习</a:t>
              </a:r>
            </a:p>
          </p:txBody>
        </p:sp>
        <p:sp>
          <p:nvSpPr>
            <p:cNvPr id="57" name="标题层"/>
            <p:cNvSpPr txBox="1"/>
            <p:nvPr/>
          </p:nvSpPr>
          <p:spPr bwMode="auto">
            <a:xfrm>
              <a:off x="1879666" y="4749766"/>
              <a:ext cx="1915021" cy="276229"/>
            </a:xfrm>
            <a:prstGeom prst="rect">
              <a:avLst/>
            </a:prstGeom>
            <a:noFill/>
            <a:effectLst/>
          </p:spPr>
          <p:txBody>
            <a:bodyPr wrap="square">
              <a:spAutoFit/>
            </a:bodyPr>
            <a:lstStyle/>
            <a:p>
              <a:pPr algn="ctr">
                <a:lnSpc>
                  <a:spcPct val="130000"/>
                </a:lnSpc>
              </a:pPr>
              <a:endParaRPr lang="zh-CN" altLang="en-US" sz="1000" dirty="0">
                <a:solidFill>
                  <a:schemeClr val="bg1">
                    <a:lumMod val="75000"/>
                  </a:schemeClr>
                </a:solidFill>
                <a:latin typeface="Bebas" pitchFamily="2" charset="0"/>
                <a:ea typeface="方正黑体简体" panose="02010601030101010101" pitchFamily="2" charset="-122"/>
                <a:sym typeface="Bebas" pitchFamily="2" charset="0"/>
              </a:endParaRPr>
            </a:p>
          </p:txBody>
        </p:sp>
      </p:grpSp>
      <p:grpSp>
        <p:nvGrpSpPr>
          <p:cNvPr id="10" name="组合 9"/>
          <p:cNvGrpSpPr/>
          <p:nvPr/>
        </p:nvGrpSpPr>
        <p:grpSpPr>
          <a:xfrm>
            <a:off x="2397062" y="3256374"/>
            <a:ext cx="1367900" cy="857250"/>
            <a:chOff x="2042051" y="3019425"/>
            <a:chExt cx="1367900" cy="857250"/>
          </a:xfrm>
          <a:effectLst>
            <a:outerShdw blurRad="254000" dist="63500" dir="2700000" algn="tl" rotWithShape="0">
              <a:prstClr val="black">
                <a:alpha val="30000"/>
              </a:prstClr>
            </a:outerShdw>
          </a:effectLst>
        </p:grpSpPr>
        <p:sp>
          <p:nvSpPr>
            <p:cNvPr id="9" name="矩形 8"/>
            <p:cNvSpPr/>
            <p:nvPr/>
          </p:nvSpPr>
          <p:spPr>
            <a:xfrm rot="2700000">
              <a:off x="2297376" y="3019425"/>
              <a:ext cx="857250" cy="85725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E51"/>
                </a:solidFill>
                <a:ea typeface="微软雅黑" panose="020B0503020204020204" pitchFamily="34" charset="-122"/>
              </a:endParaRPr>
            </a:p>
          </p:txBody>
        </p:sp>
        <p:sp>
          <p:nvSpPr>
            <p:cNvPr id="73" name="标题层"/>
            <p:cNvSpPr txBox="1"/>
            <p:nvPr/>
          </p:nvSpPr>
          <p:spPr bwMode="auto">
            <a:xfrm>
              <a:off x="2042051" y="3112221"/>
              <a:ext cx="1367900" cy="671659"/>
            </a:xfrm>
            <a:prstGeom prst="rect">
              <a:avLst/>
            </a:prstGeom>
            <a:noFill/>
            <a:effectLst/>
          </p:spPr>
          <p:txBody>
            <a:bodyPr wrap="square">
              <a:spAutoFit/>
            </a:bodyPr>
            <a:lstStyle/>
            <a:p>
              <a:pPr algn="ctr">
                <a:lnSpc>
                  <a:spcPct val="130000"/>
                </a:lnSpc>
                <a:defRPr/>
              </a:pPr>
              <a:r>
                <a:rPr lang="en-US" altLang="zh-CN" sz="3200" dirty="0">
                  <a:solidFill>
                    <a:srgbClr val="333E51"/>
                  </a:solidFill>
                  <a:latin typeface="方正黑体简体" panose="02010601030101010101" pitchFamily="2" charset="-122"/>
                  <a:ea typeface="方正黑体简体" panose="02010601030101010101" pitchFamily="2" charset="-122"/>
                </a:rPr>
                <a:t>01</a:t>
              </a:r>
              <a:endParaRPr lang="zh-CN" altLang="en-US" sz="3200" dirty="0">
                <a:solidFill>
                  <a:srgbClr val="333E51"/>
                </a:solidFill>
                <a:latin typeface="方正黑体简体" panose="02010601030101010101" pitchFamily="2" charset="-122"/>
                <a:ea typeface="方正黑体简体" panose="02010601030101010101" pitchFamily="2" charset="-122"/>
              </a:endParaRPr>
            </a:p>
          </p:txBody>
        </p:sp>
      </p:grpSp>
      <p:grpSp>
        <p:nvGrpSpPr>
          <p:cNvPr id="75" name="组合 74"/>
          <p:cNvGrpSpPr/>
          <p:nvPr/>
        </p:nvGrpSpPr>
        <p:grpSpPr>
          <a:xfrm>
            <a:off x="4463402" y="3256374"/>
            <a:ext cx="1367900" cy="857250"/>
            <a:chOff x="2042051" y="3019425"/>
            <a:chExt cx="1367900" cy="857250"/>
          </a:xfrm>
          <a:effectLst>
            <a:outerShdw blurRad="254000" dist="63500" dir="2700000" algn="tl" rotWithShape="0">
              <a:prstClr val="black">
                <a:alpha val="30000"/>
              </a:prstClr>
            </a:outerShdw>
          </a:effectLst>
        </p:grpSpPr>
        <p:sp>
          <p:nvSpPr>
            <p:cNvPr id="76" name="矩形 75"/>
            <p:cNvSpPr/>
            <p:nvPr/>
          </p:nvSpPr>
          <p:spPr>
            <a:xfrm rot="2700000">
              <a:off x="2297376" y="3019425"/>
              <a:ext cx="857250" cy="857250"/>
            </a:xfrm>
            <a:prstGeom prst="rect">
              <a:avLst/>
            </a:prstGeom>
            <a:solidFill>
              <a:srgbClr val="2077B9">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77" name="标题层"/>
            <p:cNvSpPr txBox="1"/>
            <p:nvPr/>
          </p:nvSpPr>
          <p:spPr bwMode="auto">
            <a:xfrm>
              <a:off x="2042051" y="3112221"/>
              <a:ext cx="1367900" cy="671659"/>
            </a:xfrm>
            <a:prstGeom prst="rect">
              <a:avLst/>
            </a:prstGeom>
            <a:noFill/>
            <a:effectLst/>
          </p:spPr>
          <p:txBody>
            <a:bodyPr wrap="square">
              <a:spAutoFit/>
            </a:bodyPr>
            <a:lstStyle/>
            <a:p>
              <a:pPr algn="ctr">
                <a:lnSpc>
                  <a:spcPct val="130000"/>
                </a:lnSpc>
                <a:defRPr/>
              </a:pPr>
              <a:r>
                <a:rPr lang="en-US" altLang="zh-CN" sz="3200" dirty="0">
                  <a:solidFill>
                    <a:schemeClr val="bg1"/>
                  </a:solidFill>
                  <a:latin typeface="方正黑体简体" panose="02010601030101010101" pitchFamily="2" charset="-122"/>
                  <a:ea typeface="方正黑体简体" panose="02010601030101010101" pitchFamily="2" charset="-122"/>
                </a:rPr>
                <a:t>02</a:t>
              </a:r>
              <a:endParaRPr lang="zh-CN" altLang="en-US" sz="3200" dirty="0">
                <a:solidFill>
                  <a:schemeClr val="bg1"/>
                </a:solidFill>
                <a:latin typeface="方正黑体简体" panose="02010601030101010101" pitchFamily="2" charset="-122"/>
                <a:ea typeface="方正黑体简体" panose="02010601030101010101" pitchFamily="2" charset="-122"/>
              </a:endParaRPr>
            </a:p>
          </p:txBody>
        </p:sp>
      </p:grpSp>
      <p:grpSp>
        <p:nvGrpSpPr>
          <p:cNvPr id="78" name="组合 77"/>
          <p:cNvGrpSpPr/>
          <p:nvPr/>
        </p:nvGrpSpPr>
        <p:grpSpPr>
          <a:xfrm>
            <a:off x="6529742" y="3256374"/>
            <a:ext cx="1367900" cy="857250"/>
            <a:chOff x="2042051" y="3019425"/>
            <a:chExt cx="1367900" cy="857250"/>
          </a:xfrm>
          <a:effectLst>
            <a:outerShdw blurRad="254000" dist="63500" dir="2700000" algn="tl" rotWithShape="0">
              <a:prstClr val="black">
                <a:alpha val="30000"/>
              </a:prstClr>
            </a:outerShdw>
          </a:effectLst>
        </p:grpSpPr>
        <p:sp>
          <p:nvSpPr>
            <p:cNvPr id="79" name="矩形 78"/>
            <p:cNvSpPr/>
            <p:nvPr/>
          </p:nvSpPr>
          <p:spPr>
            <a:xfrm rot="2700000">
              <a:off x="2297376" y="3019425"/>
              <a:ext cx="857250" cy="85725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E51"/>
                </a:solidFill>
                <a:ea typeface="微软雅黑" panose="020B0503020204020204" pitchFamily="34" charset="-122"/>
              </a:endParaRPr>
            </a:p>
          </p:txBody>
        </p:sp>
        <p:sp>
          <p:nvSpPr>
            <p:cNvPr id="80" name="标题层"/>
            <p:cNvSpPr txBox="1"/>
            <p:nvPr/>
          </p:nvSpPr>
          <p:spPr bwMode="auto">
            <a:xfrm>
              <a:off x="2042051" y="3112221"/>
              <a:ext cx="1367900" cy="671659"/>
            </a:xfrm>
            <a:prstGeom prst="rect">
              <a:avLst/>
            </a:prstGeom>
            <a:noFill/>
            <a:effectLst/>
          </p:spPr>
          <p:txBody>
            <a:bodyPr wrap="square">
              <a:spAutoFit/>
            </a:bodyPr>
            <a:lstStyle/>
            <a:p>
              <a:pPr algn="ctr">
                <a:lnSpc>
                  <a:spcPct val="130000"/>
                </a:lnSpc>
                <a:defRPr/>
              </a:pPr>
              <a:r>
                <a:rPr lang="en-US" altLang="zh-CN" sz="3200" dirty="0">
                  <a:solidFill>
                    <a:srgbClr val="333E51"/>
                  </a:solidFill>
                  <a:latin typeface="方正黑体简体" panose="02010601030101010101" pitchFamily="2" charset="-122"/>
                  <a:ea typeface="方正黑体简体" panose="02010601030101010101" pitchFamily="2" charset="-122"/>
                </a:rPr>
                <a:t>03</a:t>
              </a:r>
              <a:endParaRPr lang="zh-CN" altLang="en-US" sz="3200" dirty="0">
                <a:solidFill>
                  <a:srgbClr val="333E51"/>
                </a:solidFill>
                <a:latin typeface="方正黑体简体" panose="02010601030101010101" pitchFamily="2" charset="-122"/>
                <a:ea typeface="方正黑体简体" panose="02010601030101010101" pitchFamily="2" charset="-122"/>
              </a:endParaRPr>
            </a:p>
          </p:txBody>
        </p:sp>
      </p:grpSp>
      <p:grpSp>
        <p:nvGrpSpPr>
          <p:cNvPr id="81" name="组合 80"/>
          <p:cNvGrpSpPr/>
          <p:nvPr/>
        </p:nvGrpSpPr>
        <p:grpSpPr>
          <a:xfrm>
            <a:off x="8596082" y="3256374"/>
            <a:ext cx="1367900" cy="857250"/>
            <a:chOff x="2042051" y="3019425"/>
            <a:chExt cx="1367900" cy="857250"/>
          </a:xfrm>
          <a:effectLst>
            <a:outerShdw blurRad="254000" dist="63500" dir="2700000" algn="tl" rotWithShape="0">
              <a:prstClr val="black">
                <a:alpha val="30000"/>
              </a:prstClr>
            </a:outerShdw>
          </a:effectLst>
        </p:grpSpPr>
        <p:sp>
          <p:nvSpPr>
            <p:cNvPr id="82" name="矩形 81"/>
            <p:cNvSpPr/>
            <p:nvPr/>
          </p:nvSpPr>
          <p:spPr>
            <a:xfrm rot="2700000">
              <a:off x="2297376" y="3019425"/>
              <a:ext cx="857250" cy="857250"/>
            </a:xfrm>
            <a:prstGeom prst="rect">
              <a:avLst/>
            </a:prstGeom>
            <a:solidFill>
              <a:srgbClr val="2077B9">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83" name="标题层"/>
            <p:cNvSpPr txBox="1"/>
            <p:nvPr/>
          </p:nvSpPr>
          <p:spPr bwMode="auto">
            <a:xfrm>
              <a:off x="2042051" y="3112221"/>
              <a:ext cx="1367900" cy="671659"/>
            </a:xfrm>
            <a:prstGeom prst="rect">
              <a:avLst/>
            </a:prstGeom>
            <a:noFill/>
            <a:effectLst/>
          </p:spPr>
          <p:txBody>
            <a:bodyPr wrap="square">
              <a:spAutoFit/>
            </a:bodyPr>
            <a:lstStyle/>
            <a:p>
              <a:pPr algn="ctr">
                <a:lnSpc>
                  <a:spcPct val="130000"/>
                </a:lnSpc>
                <a:defRPr/>
              </a:pPr>
              <a:r>
                <a:rPr lang="en-US" altLang="zh-CN" sz="3200" dirty="0">
                  <a:solidFill>
                    <a:schemeClr val="bg1"/>
                  </a:solidFill>
                  <a:latin typeface="方正黑体简体" panose="02010601030101010101" pitchFamily="2" charset="-122"/>
                  <a:ea typeface="方正黑体简体" panose="02010601030101010101" pitchFamily="2" charset="-122"/>
                </a:rPr>
                <a:t>04</a:t>
              </a:r>
              <a:endParaRPr lang="zh-CN" altLang="en-US" sz="3200" dirty="0">
                <a:solidFill>
                  <a:schemeClr val="bg1"/>
                </a:solidFill>
                <a:latin typeface="方正黑体简体" panose="02010601030101010101" pitchFamily="2" charset="-122"/>
                <a:ea typeface="方正黑体简体" panose="02010601030101010101" pitchFamily="2" charset="-122"/>
              </a:endParaRPr>
            </a:p>
          </p:txBody>
        </p:sp>
      </p:grpSp>
      <p:grpSp>
        <p:nvGrpSpPr>
          <p:cNvPr id="84" name="组合 83"/>
          <p:cNvGrpSpPr/>
          <p:nvPr/>
        </p:nvGrpSpPr>
        <p:grpSpPr>
          <a:xfrm>
            <a:off x="3968101" y="4496963"/>
            <a:ext cx="2359167" cy="676339"/>
            <a:chOff x="1657593" y="4349656"/>
            <a:chExt cx="2359167" cy="676339"/>
          </a:xfrm>
        </p:grpSpPr>
        <p:sp>
          <p:nvSpPr>
            <p:cNvPr id="85" name="标题层"/>
            <p:cNvSpPr txBox="1"/>
            <p:nvPr/>
          </p:nvSpPr>
          <p:spPr bwMode="auto">
            <a:xfrm>
              <a:off x="1657593" y="4349656"/>
              <a:ext cx="2359167" cy="418191"/>
            </a:xfrm>
            <a:prstGeom prst="rect">
              <a:avLst/>
            </a:prstGeom>
            <a:noFill/>
            <a:effectLst/>
          </p:spPr>
          <p:txBody>
            <a:bodyPr wrap="square">
              <a:spAutoFit/>
            </a:bodyPr>
            <a:lstStyle/>
            <a:p>
              <a:pPr algn="ctr">
                <a:lnSpc>
                  <a:spcPct val="130000"/>
                </a:lnSpc>
                <a:defRPr/>
              </a:pPr>
              <a:r>
                <a:rPr lang="en-US" altLang="zh-CN" dirty="0" err="1">
                  <a:solidFill>
                    <a:schemeClr val="bg1"/>
                  </a:solidFill>
                  <a:latin typeface="方正黑体简体" panose="02010601030101010101" pitchFamily="2" charset="-122"/>
                  <a:ea typeface="方正黑体简体" panose="02010601030101010101" pitchFamily="2" charset="-122"/>
                </a:rPr>
                <a:t>Pytorch</a:t>
              </a:r>
              <a:r>
                <a:rPr lang="zh-CN" altLang="en-US" dirty="0">
                  <a:solidFill>
                    <a:schemeClr val="bg1"/>
                  </a:solidFill>
                  <a:latin typeface="方正黑体简体" panose="02010601030101010101" pitchFamily="2" charset="-122"/>
                  <a:ea typeface="方正黑体简体" panose="02010601030101010101" pitchFamily="2" charset="-122"/>
                </a:rPr>
                <a:t>介绍</a:t>
              </a:r>
            </a:p>
          </p:txBody>
        </p:sp>
        <p:sp>
          <p:nvSpPr>
            <p:cNvPr id="92" name="标题层"/>
            <p:cNvSpPr txBox="1"/>
            <p:nvPr/>
          </p:nvSpPr>
          <p:spPr bwMode="auto">
            <a:xfrm>
              <a:off x="1879666" y="4749766"/>
              <a:ext cx="1915021" cy="276229"/>
            </a:xfrm>
            <a:prstGeom prst="rect">
              <a:avLst/>
            </a:prstGeom>
            <a:noFill/>
            <a:effectLst/>
          </p:spPr>
          <p:txBody>
            <a:bodyPr wrap="square">
              <a:spAutoFit/>
            </a:bodyPr>
            <a:lstStyle/>
            <a:p>
              <a:pPr algn="ctr">
                <a:lnSpc>
                  <a:spcPct val="130000"/>
                </a:lnSpc>
              </a:pPr>
              <a:endParaRPr lang="zh-CN" altLang="en-US" sz="1000" dirty="0">
                <a:solidFill>
                  <a:schemeClr val="bg1">
                    <a:lumMod val="75000"/>
                  </a:schemeClr>
                </a:solidFill>
                <a:latin typeface="Bebas" pitchFamily="2" charset="0"/>
                <a:ea typeface="方正黑体简体" panose="02010601030101010101" pitchFamily="2" charset="-122"/>
                <a:sym typeface="Bebas" pitchFamily="2" charset="0"/>
              </a:endParaRPr>
            </a:p>
          </p:txBody>
        </p:sp>
      </p:grpSp>
      <p:grpSp>
        <p:nvGrpSpPr>
          <p:cNvPr id="93" name="组合 92"/>
          <p:cNvGrpSpPr/>
          <p:nvPr/>
        </p:nvGrpSpPr>
        <p:grpSpPr>
          <a:xfrm>
            <a:off x="6034441" y="4496963"/>
            <a:ext cx="2359167" cy="676339"/>
            <a:chOff x="1657593" y="4349656"/>
            <a:chExt cx="2359167" cy="676339"/>
          </a:xfrm>
        </p:grpSpPr>
        <p:sp>
          <p:nvSpPr>
            <p:cNvPr id="94" name="标题层"/>
            <p:cNvSpPr txBox="1"/>
            <p:nvPr/>
          </p:nvSpPr>
          <p:spPr bwMode="auto">
            <a:xfrm>
              <a:off x="1657593" y="4349656"/>
              <a:ext cx="2359167" cy="418191"/>
            </a:xfrm>
            <a:prstGeom prst="rect">
              <a:avLst/>
            </a:prstGeom>
            <a:noFill/>
            <a:effectLst/>
          </p:spPr>
          <p:txBody>
            <a:bodyPr wrap="square">
              <a:spAutoFit/>
            </a:bodyPr>
            <a:lstStyle/>
            <a:p>
              <a:pPr algn="ctr">
                <a:lnSpc>
                  <a:spcPct val="130000"/>
                </a:lnSpc>
                <a:defRPr/>
              </a:pPr>
              <a:r>
                <a:rPr lang="en-US" altLang="zh-CN" dirty="0" err="1">
                  <a:solidFill>
                    <a:schemeClr val="bg1"/>
                  </a:solidFill>
                  <a:latin typeface="方正黑体简体" panose="02010601030101010101" pitchFamily="2" charset="-122"/>
                  <a:ea typeface="方正黑体简体" panose="02010601030101010101" pitchFamily="2" charset="-122"/>
                </a:rPr>
                <a:t>Pytorch</a:t>
              </a:r>
              <a:r>
                <a:rPr lang="zh-CN" altLang="en-US" dirty="0">
                  <a:solidFill>
                    <a:schemeClr val="bg1"/>
                  </a:solidFill>
                  <a:latin typeface="方正黑体简体" panose="02010601030101010101" pitchFamily="2" charset="-122"/>
                  <a:ea typeface="方正黑体简体" panose="02010601030101010101" pitchFamily="2" charset="-122"/>
                </a:rPr>
                <a:t>安装</a:t>
              </a:r>
            </a:p>
          </p:txBody>
        </p:sp>
        <p:sp>
          <p:nvSpPr>
            <p:cNvPr id="95" name="标题层"/>
            <p:cNvSpPr txBox="1"/>
            <p:nvPr/>
          </p:nvSpPr>
          <p:spPr bwMode="auto">
            <a:xfrm>
              <a:off x="1879666" y="4749766"/>
              <a:ext cx="1915021" cy="276229"/>
            </a:xfrm>
            <a:prstGeom prst="rect">
              <a:avLst/>
            </a:prstGeom>
            <a:noFill/>
            <a:effectLst/>
          </p:spPr>
          <p:txBody>
            <a:bodyPr wrap="square">
              <a:spAutoFit/>
            </a:bodyPr>
            <a:lstStyle/>
            <a:p>
              <a:pPr algn="ctr">
                <a:lnSpc>
                  <a:spcPct val="130000"/>
                </a:lnSpc>
              </a:pPr>
              <a:endParaRPr lang="zh-CN" altLang="en-US" sz="1000" dirty="0">
                <a:solidFill>
                  <a:schemeClr val="bg1">
                    <a:lumMod val="75000"/>
                  </a:schemeClr>
                </a:solidFill>
                <a:latin typeface="Bebas" pitchFamily="2" charset="0"/>
                <a:ea typeface="方正黑体简体" panose="02010601030101010101" pitchFamily="2" charset="-122"/>
                <a:sym typeface="Bebas" pitchFamily="2" charset="0"/>
              </a:endParaRPr>
            </a:p>
          </p:txBody>
        </p:sp>
      </p:grpSp>
      <p:grpSp>
        <p:nvGrpSpPr>
          <p:cNvPr id="96" name="组合 95"/>
          <p:cNvGrpSpPr/>
          <p:nvPr/>
        </p:nvGrpSpPr>
        <p:grpSpPr>
          <a:xfrm>
            <a:off x="8100781" y="4496963"/>
            <a:ext cx="2359167" cy="675635"/>
            <a:chOff x="1657593" y="4349656"/>
            <a:chExt cx="2359167" cy="675635"/>
          </a:xfrm>
        </p:grpSpPr>
        <p:sp>
          <p:nvSpPr>
            <p:cNvPr id="97" name="标题层"/>
            <p:cNvSpPr txBox="1"/>
            <p:nvPr/>
          </p:nvSpPr>
          <p:spPr bwMode="auto">
            <a:xfrm>
              <a:off x="1657593" y="4349656"/>
              <a:ext cx="2359167" cy="418191"/>
            </a:xfrm>
            <a:prstGeom prst="rect">
              <a:avLst/>
            </a:prstGeom>
            <a:noFill/>
            <a:effectLst/>
          </p:spPr>
          <p:txBody>
            <a:bodyPr wrap="square">
              <a:spAutoFit/>
            </a:bodyPr>
            <a:lstStyle/>
            <a:p>
              <a:pPr algn="ctr">
                <a:lnSpc>
                  <a:spcPct val="130000"/>
                </a:lnSpc>
                <a:defRPr/>
              </a:pPr>
              <a:r>
                <a:rPr lang="en-US" altLang="zh-CN" dirty="0" err="1">
                  <a:solidFill>
                    <a:schemeClr val="bg1"/>
                  </a:solidFill>
                  <a:latin typeface="方正黑体简体" panose="02010601030101010101" pitchFamily="2" charset="-122"/>
                  <a:ea typeface="方正黑体简体" panose="02010601030101010101" pitchFamily="2" charset="-122"/>
                </a:rPr>
                <a:t>Pytorch</a:t>
              </a:r>
              <a:r>
                <a:rPr lang="zh-CN" altLang="en-US" dirty="0">
                  <a:solidFill>
                    <a:schemeClr val="bg1"/>
                  </a:solidFill>
                  <a:latin typeface="方正黑体简体" panose="02010601030101010101" pitchFamily="2" charset="-122"/>
                  <a:ea typeface="方正黑体简体" panose="02010601030101010101" pitchFamily="2" charset="-122"/>
                </a:rPr>
                <a:t>实例介绍</a:t>
              </a:r>
            </a:p>
          </p:txBody>
        </p:sp>
        <p:sp>
          <p:nvSpPr>
            <p:cNvPr id="98" name="标题层"/>
            <p:cNvSpPr txBox="1"/>
            <p:nvPr/>
          </p:nvSpPr>
          <p:spPr bwMode="auto">
            <a:xfrm>
              <a:off x="1879666" y="4749766"/>
              <a:ext cx="1915021" cy="275525"/>
            </a:xfrm>
            <a:prstGeom prst="rect">
              <a:avLst/>
            </a:prstGeom>
            <a:noFill/>
            <a:effectLst/>
          </p:spPr>
          <p:txBody>
            <a:bodyPr wrap="square">
              <a:spAutoFit/>
            </a:bodyPr>
            <a:lstStyle/>
            <a:p>
              <a:pPr algn="ctr">
                <a:lnSpc>
                  <a:spcPct val="130000"/>
                </a:lnSpc>
              </a:pPr>
              <a:endParaRPr lang="zh-CN" altLang="en-US" sz="1000" dirty="0">
                <a:solidFill>
                  <a:schemeClr val="bg1">
                    <a:lumMod val="75000"/>
                  </a:schemeClr>
                </a:solidFill>
                <a:latin typeface="Bebas" pitchFamily="2" charset="0"/>
                <a:ea typeface="方正黑体简体" panose="02010601030101010101" pitchFamily="2" charset="-122"/>
                <a:sym typeface="Bebas" pitchFamily="2" charset="0"/>
              </a:endParaRPr>
            </a:p>
          </p:txBody>
        </p:sp>
      </p:grpSp>
      <p:sp>
        <p:nvSpPr>
          <p:cNvPr id="15"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838464" y="709244"/>
            <a:ext cx="4551414" cy="117852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ctr" defTabSz="685783" fontAlgn="base">
              <a:lnSpc>
                <a:spcPct val="130000"/>
              </a:lnSpc>
              <a:spcBef>
                <a:spcPct val="0"/>
              </a:spcBef>
              <a:spcAft>
                <a:spcPct val="0"/>
              </a:spcAft>
            </a:pPr>
            <a:r>
              <a:rPr lang="en-US" altLang="zh-CN" sz="6000" dirty="0">
                <a:solidFill>
                  <a:schemeClr val="bg1">
                    <a:alpha val="9000"/>
                  </a:schemeClr>
                </a:solidFill>
                <a:latin typeface="方正黑体简体" panose="02010601030101010101" pitchFamily="2" charset="-122"/>
                <a:ea typeface="方正黑体简体" panose="02010601030101010101" pitchFamily="2" charset="-122"/>
                <a:sym typeface="Calibri" panose="020F0502020204030204" pitchFamily="34" charset="0"/>
              </a:rPr>
              <a:t>CONTENTS</a:t>
            </a:r>
          </a:p>
        </p:txBody>
      </p:sp>
      <p:sp>
        <p:nvSpPr>
          <p:cNvPr id="3" name="矩形 2"/>
          <p:cNvSpPr/>
          <p:nvPr/>
        </p:nvSpPr>
        <p:spPr>
          <a:xfrm>
            <a:off x="5039197" y="1076533"/>
            <a:ext cx="2149949" cy="1178528"/>
          </a:xfrm>
          <a:prstGeom prst="rect">
            <a:avLst/>
          </a:prstGeom>
        </p:spPr>
        <p:txBody>
          <a:bodyPr wrap="none">
            <a:spAutoFit/>
          </a:bodyPr>
          <a:lstStyle/>
          <a:p>
            <a:pPr algn="ctr" defTabSz="685783" fontAlgn="base">
              <a:lnSpc>
                <a:spcPct val="130000"/>
              </a:lnSpc>
              <a:spcBef>
                <a:spcPct val="0"/>
              </a:spcBef>
              <a:spcAft>
                <a:spcPct val="0"/>
              </a:spcAft>
            </a:pPr>
            <a:r>
              <a:rPr lang="zh-CN" altLang="en-US" sz="6000" dirty="0">
                <a:solidFill>
                  <a:schemeClr val="bg1"/>
                </a:solidFill>
                <a:latin typeface="方正黑体简体" panose="02010601030101010101" pitchFamily="2" charset="-122"/>
                <a:ea typeface="方正黑体简体" panose="02010601030101010101" pitchFamily="2" charset="-122"/>
                <a:sym typeface="Calibri" panose="020F0502020204030204" pitchFamily="34" charset="0"/>
              </a:rPr>
              <a:t>目  录</a:t>
            </a:r>
            <a:endParaRPr lang="en-US" altLang="zh-CN" sz="6000" dirty="0">
              <a:solidFill>
                <a:schemeClr val="bg1"/>
              </a:solidFill>
              <a:latin typeface="方正黑体简体" panose="02010601030101010101" pitchFamily="2" charset="-122"/>
              <a:ea typeface="方正黑体简体" panose="02010601030101010101" pitchFamily="2" charset="-122"/>
              <a:sym typeface="Calibri" panose="020F0502020204030204" pitchFamily="34" charset="0"/>
            </a:endParaRPr>
          </a:p>
        </p:txBody>
      </p:sp>
      <p:cxnSp>
        <p:nvCxnSpPr>
          <p:cNvPr id="8" name="直接连接符 7"/>
          <p:cNvCxnSpPr/>
          <p:nvPr/>
        </p:nvCxnSpPr>
        <p:spPr>
          <a:xfrm>
            <a:off x="5726060" y="2467954"/>
            <a:ext cx="77622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0131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250"/>
                                  </p:stCondLst>
                                  <p:childTnLst>
                                    <p:set>
                                      <p:cBhvr>
                                        <p:cTn id="16" dur="1" fill="hold">
                                          <p:stCondLst>
                                            <p:cond delay="0"/>
                                          </p:stCondLst>
                                        </p:cTn>
                                        <p:tgtEl>
                                          <p:spTgt spid="8"/>
                                        </p:tgtEl>
                                        <p:attrNameLst>
                                          <p:attrName>style.visibility</p:attrName>
                                        </p:attrNameLst>
                                      </p:cBhvr>
                                      <p:to>
                                        <p:strVal val="visible"/>
                                      </p:to>
                                    </p:set>
                                    <p:animEffect transition="in" filter="barn(outVertical)">
                                      <p:cBhvr>
                                        <p:cTn id="17" dur="500"/>
                                        <p:tgtEl>
                                          <p:spTgt spid="8"/>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0-#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75"/>
                                        </p:tgtEl>
                                        <p:attrNameLst>
                                          <p:attrName>style.visibility</p:attrName>
                                        </p:attrNameLst>
                                      </p:cBhvr>
                                      <p:to>
                                        <p:strVal val="visible"/>
                                      </p:to>
                                    </p:set>
                                    <p:anim calcmode="lin" valueType="num">
                                      <p:cBhvr additive="base">
                                        <p:cTn id="30" dur="500" fill="hold"/>
                                        <p:tgtEl>
                                          <p:spTgt spid="75"/>
                                        </p:tgtEl>
                                        <p:attrNameLst>
                                          <p:attrName>ppt_x</p:attrName>
                                        </p:attrNameLst>
                                      </p:cBhvr>
                                      <p:tavLst>
                                        <p:tav tm="0">
                                          <p:val>
                                            <p:strVal val="0-#ppt_w/2"/>
                                          </p:val>
                                        </p:tav>
                                        <p:tav tm="100000">
                                          <p:val>
                                            <p:strVal val="#ppt_x"/>
                                          </p:val>
                                        </p:tav>
                                      </p:tavLst>
                                    </p:anim>
                                    <p:anim calcmode="lin" valueType="num">
                                      <p:cBhvr additive="base">
                                        <p:cTn id="31" dur="500" fill="hold"/>
                                        <p:tgtEl>
                                          <p:spTgt spid="75"/>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fill="hold"/>
                                        <p:tgtEl>
                                          <p:spTgt spid="78"/>
                                        </p:tgtEl>
                                        <p:attrNameLst>
                                          <p:attrName>ppt_x</p:attrName>
                                        </p:attrNameLst>
                                      </p:cBhvr>
                                      <p:tavLst>
                                        <p:tav tm="0">
                                          <p:val>
                                            <p:strVal val="0-#ppt_w/2"/>
                                          </p:val>
                                        </p:tav>
                                        <p:tav tm="100000">
                                          <p:val>
                                            <p:strVal val="#ppt_x"/>
                                          </p:val>
                                        </p:tav>
                                      </p:tavLst>
                                    </p:anim>
                                    <p:anim calcmode="lin" valueType="num">
                                      <p:cBhvr additive="base">
                                        <p:cTn id="35" dur="500" fill="hold"/>
                                        <p:tgtEl>
                                          <p:spTgt spid="78"/>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81"/>
                                        </p:tgtEl>
                                        <p:attrNameLst>
                                          <p:attrName>style.visibility</p:attrName>
                                        </p:attrNameLst>
                                      </p:cBhvr>
                                      <p:to>
                                        <p:strVal val="visible"/>
                                      </p:to>
                                    </p:set>
                                    <p:anim calcmode="lin" valueType="num">
                                      <p:cBhvr additive="base">
                                        <p:cTn id="38" dur="500" fill="hold"/>
                                        <p:tgtEl>
                                          <p:spTgt spid="81"/>
                                        </p:tgtEl>
                                        <p:attrNameLst>
                                          <p:attrName>ppt_x</p:attrName>
                                        </p:attrNameLst>
                                      </p:cBhvr>
                                      <p:tavLst>
                                        <p:tav tm="0">
                                          <p:val>
                                            <p:strVal val="0-#ppt_w/2"/>
                                          </p:val>
                                        </p:tav>
                                        <p:tav tm="100000">
                                          <p:val>
                                            <p:strVal val="#ppt_x"/>
                                          </p:val>
                                        </p:tav>
                                      </p:tavLst>
                                    </p:anim>
                                    <p:anim calcmode="lin" valueType="num">
                                      <p:cBhvr additive="base">
                                        <p:cTn id="39" dur="500" fill="hold"/>
                                        <p:tgtEl>
                                          <p:spTgt spid="81"/>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2"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1+#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84"/>
                                        </p:tgtEl>
                                        <p:attrNameLst>
                                          <p:attrName>style.visibility</p:attrName>
                                        </p:attrNameLst>
                                      </p:cBhvr>
                                      <p:to>
                                        <p:strVal val="visible"/>
                                      </p:to>
                                    </p:set>
                                    <p:anim calcmode="lin" valueType="num">
                                      <p:cBhvr additive="base">
                                        <p:cTn id="47" dur="500" fill="hold"/>
                                        <p:tgtEl>
                                          <p:spTgt spid="84"/>
                                        </p:tgtEl>
                                        <p:attrNameLst>
                                          <p:attrName>ppt_x</p:attrName>
                                        </p:attrNameLst>
                                      </p:cBhvr>
                                      <p:tavLst>
                                        <p:tav tm="0">
                                          <p:val>
                                            <p:strVal val="1+#ppt_w/2"/>
                                          </p:val>
                                        </p:tav>
                                        <p:tav tm="100000">
                                          <p:val>
                                            <p:strVal val="#ppt_x"/>
                                          </p:val>
                                        </p:tav>
                                      </p:tavLst>
                                    </p:anim>
                                    <p:anim calcmode="lin" valueType="num">
                                      <p:cBhvr additive="base">
                                        <p:cTn id="48" dur="500" fill="hold"/>
                                        <p:tgtEl>
                                          <p:spTgt spid="84"/>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 calcmode="lin" valueType="num">
                                      <p:cBhvr additive="base">
                                        <p:cTn id="51" dur="500" fill="hold"/>
                                        <p:tgtEl>
                                          <p:spTgt spid="93"/>
                                        </p:tgtEl>
                                        <p:attrNameLst>
                                          <p:attrName>ppt_x</p:attrName>
                                        </p:attrNameLst>
                                      </p:cBhvr>
                                      <p:tavLst>
                                        <p:tav tm="0">
                                          <p:val>
                                            <p:strVal val="1+#ppt_w/2"/>
                                          </p:val>
                                        </p:tav>
                                        <p:tav tm="100000">
                                          <p:val>
                                            <p:strVal val="#ppt_x"/>
                                          </p:val>
                                        </p:tav>
                                      </p:tavLst>
                                    </p:anim>
                                    <p:anim calcmode="lin" valueType="num">
                                      <p:cBhvr additive="base">
                                        <p:cTn id="52" dur="500" fill="hold"/>
                                        <p:tgtEl>
                                          <p:spTgt spid="93"/>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96"/>
                                        </p:tgtEl>
                                        <p:attrNameLst>
                                          <p:attrName>style.visibility</p:attrName>
                                        </p:attrNameLst>
                                      </p:cBhvr>
                                      <p:to>
                                        <p:strVal val="visible"/>
                                      </p:to>
                                    </p:set>
                                    <p:anim calcmode="lin" valueType="num">
                                      <p:cBhvr additive="base">
                                        <p:cTn id="55" dur="500" fill="hold"/>
                                        <p:tgtEl>
                                          <p:spTgt spid="96"/>
                                        </p:tgtEl>
                                        <p:attrNameLst>
                                          <p:attrName>ppt_x</p:attrName>
                                        </p:attrNameLst>
                                      </p:cBhvr>
                                      <p:tavLst>
                                        <p:tav tm="0">
                                          <p:val>
                                            <p:strVal val="1+#ppt_w/2"/>
                                          </p:val>
                                        </p:tav>
                                        <p:tav tm="100000">
                                          <p:val>
                                            <p:strVal val="#ppt_x"/>
                                          </p:val>
                                        </p:tav>
                                      </p:tavLst>
                                    </p:anim>
                                    <p:anim calcmode="lin" valueType="num">
                                      <p:cBhvr additive="base">
                                        <p:cTn id="56"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579913" y="164384"/>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2</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366197" y="493312"/>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en-US" altLang="zh-CN" dirty="0" err="1">
                <a:solidFill>
                  <a:prstClr val="white"/>
                </a:solidFill>
                <a:ea typeface="微软雅黑" panose="020B0503020204020204" pitchFamily="34" charset="-122"/>
              </a:rPr>
              <a:t>PyTorch</a:t>
            </a:r>
            <a:r>
              <a:rPr lang="zh-CN" altLang="en-US" dirty="0">
                <a:solidFill>
                  <a:prstClr val="white"/>
                </a:solidFill>
                <a:ea typeface="微软雅黑" panose="020B0503020204020204" pitchFamily="34" charset="-122"/>
              </a:rPr>
              <a:t>与</a:t>
            </a:r>
            <a:r>
              <a:rPr lang="en-US" altLang="zh-CN" dirty="0">
                <a:solidFill>
                  <a:prstClr val="white"/>
                </a:solidFill>
                <a:ea typeface="微软雅黑" panose="020B0503020204020204" pitchFamily="34" charset="-122"/>
              </a:rPr>
              <a:t>TensorFlow</a:t>
            </a:r>
            <a:endParaRPr kumimoji="0" lang="en-US" altLang="zh-CN"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7" name="标题层">
            <a:extLst>
              <a:ext uri="{FF2B5EF4-FFF2-40B4-BE49-F238E27FC236}">
                <a16:creationId xmlns:a16="http://schemas.microsoft.com/office/drawing/2014/main" id="{118024E5-DF69-4972-97EE-132ED635B8AA}"/>
              </a:ext>
            </a:extLst>
          </p:cNvPr>
          <p:cNvSpPr txBox="1"/>
          <p:nvPr/>
        </p:nvSpPr>
        <p:spPr bwMode="auto">
          <a:xfrm>
            <a:off x="1300308" y="1756323"/>
            <a:ext cx="10034275" cy="400110"/>
          </a:xfrm>
          <a:prstGeom prst="rect">
            <a:avLst/>
          </a:prstGeom>
          <a:noFill/>
          <a:effectLst/>
        </p:spPr>
        <p:txBody>
          <a:bodyPr wrap="square">
            <a:spAutoFit/>
          </a:bodyPr>
          <a:lstStyle/>
          <a:p>
            <a:r>
              <a:rPr lang="zh-CN" altLang="en-US" sz="2000" dirty="0">
                <a:solidFill>
                  <a:schemeClr val="bg1"/>
                </a:solidFill>
              </a:rPr>
              <a:t>举个例子，当要实现下图计算时</a:t>
            </a:r>
          </a:p>
        </p:txBody>
      </p:sp>
      <p:pic>
        <p:nvPicPr>
          <p:cNvPr id="8" name="图片 7">
            <a:extLst>
              <a:ext uri="{FF2B5EF4-FFF2-40B4-BE49-F238E27FC236}">
                <a16:creationId xmlns:a16="http://schemas.microsoft.com/office/drawing/2014/main" id="{A6BE301E-D41A-4BBE-9F75-0D107216A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839" y="2982686"/>
            <a:ext cx="5705475" cy="2286000"/>
          </a:xfrm>
          <a:prstGeom prst="rect">
            <a:avLst/>
          </a:prstGeom>
        </p:spPr>
      </p:pic>
    </p:spTree>
    <p:extLst>
      <p:ext uri="{BB962C8B-B14F-4D97-AF65-F5344CB8AC3E}">
        <p14:creationId xmlns:p14="http://schemas.microsoft.com/office/powerpoint/2010/main" val="192511181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579913" y="164384"/>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2</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366197" y="493312"/>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en-US" altLang="zh-CN" dirty="0" err="1">
                <a:solidFill>
                  <a:prstClr val="white"/>
                </a:solidFill>
                <a:ea typeface="微软雅黑" panose="020B0503020204020204" pitchFamily="34" charset="-122"/>
              </a:rPr>
              <a:t>PyTorch</a:t>
            </a:r>
            <a:r>
              <a:rPr lang="zh-CN" altLang="en-US" dirty="0">
                <a:solidFill>
                  <a:prstClr val="white"/>
                </a:solidFill>
                <a:ea typeface="微软雅黑" panose="020B0503020204020204" pitchFamily="34" charset="-122"/>
              </a:rPr>
              <a:t>与</a:t>
            </a:r>
            <a:r>
              <a:rPr lang="en-US" altLang="zh-CN" dirty="0">
                <a:solidFill>
                  <a:prstClr val="white"/>
                </a:solidFill>
                <a:ea typeface="微软雅黑" panose="020B0503020204020204" pitchFamily="34" charset="-122"/>
              </a:rPr>
              <a:t>TensorFlow</a:t>
            </a:r>
            <a:endParaRPr kumimoji="0" lang="en-US" altLang="zh-CN"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7" name="标题层">
            <a:extLst>
              <a:ext uri="{FF2B5EF4-FFF2-40B4-BE49-F238E27FC236}">
                <a16:creationId xmlns:a16="http://schemas.microsoft.com/office/drawing/2014/main" id="{118024E5-DF69-4972-97EE-132ED635B8AA}"/>
              </a:ext>
            </a:extLst>
          </p:cNvPr>
          <p:cNvSpPr txBox="1"/>
          <p:nvPr/>
        </p:nvSpPr>
        <p:spPr bwMode="auto">
          <a:xfrm>
            <a:off x="1300308" y="1756323"/>
            <a:ext cx="10034275" cy="400110"/>
          </a:xfrm>
          <a:prstGeom prst="rect">
            <a:avLst/>
          </a:prstGeom>
          <a:noFill/>
          <a:effectLst/>
        </p:spPr>
        <p:txBody>
          <a:bodyPr wrap="square">
            <a:spAutoFit/>
          </a:bodyPr>
          <a:lstStyle/>
          <a:p>
            <a:r>
              <a:rPr lang="zh-CN" altLang="en-US" sz="2000" dirty="0">
                <a:solidFill>
                  <a:schemeClr val="bg1"/>
                </a:solidFill>
              </a:rPr>
              <a:t>下图为</a:t>
            </a:r>
            <a:r>
              <a:rPr lang="en-US" altLang="zh-CN" sz="2000" dirty="0">
                <a:solidFill>
                  <a:schemeClr val="bg1"/>
                </a:solidFill>
              </a:rPr>
              <a:t>TensorFlow</a:t>
            </a:r>
            <a:r>
              <a:rPr lang="zh-CN" altLang="en-US" sz="2000" dirty="0">
                <a:solidFill>
                  <a:schemeClr val="bg1"/>
                </a:solidFill>
              </a:rPr>
              <a:t>中运行代码之前以静态方式生成计算图的方式</a:t>
            </a:r>
          </a:p>
        </p:txBody>
      </p:sp>
      <p:pic>
        <p:nvPicPr>
          <p:cNvPr id="6" name="图片 5">
            <a:extLst>
              <a:ext uri="{FF2B5EF4-FFF2-40B4-BE49-F238E27FC236}">
                <a16:creationId xmlns:a16="http://schemas.microsoft.com/office/drawing/2014/main" id="{71B72082-9D19-452C-9CD7-F5BA5AA5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5504" y="2434618"/>
            <a:ext cx="5695950" cy="2266950"/>
          </a:xfrm>
          <a:prstGeom prst="rect">
            <a:avLst/>
          </a:prstGeom>
        </p:spPr>
      </p:pic>
      <p:sp>
        <p:nvSpPr>
          <p:cNvPr id="8" name="标题层">
            <a:extLst>
              <a:ext uri="{FF2B5EF4-FFF2-40B4-BE49-F238E27FC236}">
                <a16:creationId xmlns:a16="http://schemas.microsoft.com/office/drawing/2014/main" id="{71D96560-354A-49B5-890E-E16E05ABDC5B}"/>
              </a:ext>
            </a:extLst>
          </p:cNvPr>
          <p:cNvSpPr txBox="1"/>
          <p:nvPr/>
        </p:nvSpPr>
        <p:spPr bwMode="auto">
          <a:xfrm>
            <a:off x="946341" y="5182010"/>
            <a:ext cx="10034275" cy="646331"/>
          </a:xfrm>
          <a:prstGeom prst="rect">
            <a:avLst/>
          </a:prstGeom>
          <a:noFill/>
          <a:effectLst/>
        </p:spPr>
        <p:txBody>
          <a:bodyPr wrap="square">
            <a:spAutoFit/>
          </a:bodyPr>
          <a:lstStyle/>
          <a:p>
            <a:r>
              <a:rPr lang="zh-CN" altLang="en-US" dirty="0">
                <a:solidFill>
                  <a:schemeClr val="bg1"/>
                </a:solidFill>
              </a:rPr>
              <a:t>计算图的核心优势是能实现并行化或依赖驱动式调度（</a:t>
            </a:r>
            <a:r>
              <a:rPr lang="en-US" altLang="zh-CN" dirty="0">
                <a:solidFill>
                  <a:schemeClr val="bg1"/>
                </a:solidFill>
              </a:rPr>
              <a:t>dependency driving scheduling</a:t>
            </a:r>
            <a:r>
              <a:rPr lang="zh-CN" altLang="en-US" dirty="0">
                <a:solidFill>
                  <a:schemeClr val="bg1"/>
                </a:solidFill>
              </a:rPr>
              <a:t>），这能让训练速度更快，更有效率。</a:t>
            </a:r>
            <a:endParaRPr lang="zh-CN" altLang="en-US" sz="2000" dirty="0">
              <a:solidFill>
                <a:schemeClr val="bg1"/>
              </a:solidFill>
            </a:endParaRPr>
          </a:p>
        </p:txBody>
      </p:sp>
    </p:spTree>
    <p:extLst>
      <p:ext uri="{BB962C8B-B14F-4D97-AF65-F5344CB8AC3E}">
        <p14:creationId xmlns:p14="http://schemas.microsoft.com/office/powerpoint/2010/main" val="1996580299"/>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579913" y="164384"/>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2</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366197" y="493312"/>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en-US" altLang="zh-CN" dirty="0" err="1">
                <a:solidFill>
                  <a:prstClr val="white"/>
                </a:solidFill>
                <a:ea typeface="微软雅黑" panose="020B0503020204020204" pitchFamily="34" charset="-122"/>
              </a:rPr>
              <a:t>PyTorch</a:t>
            </a:r>
            <a:r>
              <a:rPr lang="zh-CN" altLang="en-US" dirty="0">
                <a:solidFill>
                  <a:prstClr val="white"/>
                </a:solidFill>
                <a:ea typeface="微软雅黑" panose="020B0503020204020204" pitchFamily="34" charset="-122"/>
              </a:rPr>
              <a:t>与</a:t>
            </a:r>
            <a:r>
              <a:rPr lang="en-US" altLang="zh-CN" dirty="0">
                <a:solidFill>
                  <a:prstClr val="white"/>
                </a:solidFill>
                <a:ea typeface="微软雅黑" panose="020B0503020204020204" pitchFamily="34" charset="-122"/>
              </a:rPr>
              <a:t>TensorFlow</a:t>
            </a:r>
            <a:endParaRPr kumimoji="0" lang="en-US" altLang="zh-CN"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7" name="标题层">
            <a:extLst>
              <a:ext uri="{FF2B5EF4-FFF2-40B4-BE49-F238E27FC236}">
                <a16:creationId xmlns:a16="http://schemas.microsoft.com/office/drawing/2014/main" id="{118024E5-DF69-4972-97EE-132ED635B8AA}"/>
              </a:ext>
            </a:extLst>
          </p:cNvPr>
          <p:cNvSpPr txBox="1"/>
          <p:nvPr/>
        </p:nvSpPr>
        <p:spPr bwMode="auto">
          <a:xfrm>
            <a:off x="1300308" y="1756323"/>
            <a:ext cx="10034275" cy="400110"/>
          </a:xfrm>
          <a:prstGeom prst="rect">
            <a:avLst/>
          </a:prstGeom>
          <a:noFill/>
          <a:effectLst/>
        </p:spPr>
        <p:txBody>
          <a:bodyPr wrap="square">
            <a:spAutoFit/>
          </a:bodyPr>
          <a:lstStyle/>
          <a:p>
            <a:r>
              <a:rPr lang="zh-CN" altLang="en-US" sz="2000" dirty="0">
                <a:solidFill>
                  <a:schemeClr val="bg1"/>
                </a:solidFill>
              </a:rPr>
              <a:t>下图为</a:t>
            </a:r>
            <a:r>
              <a:rPr lang="en-US" altLang="zh-CN" sz="2000" dirty="0" err="1">
                <a:solidFill>
                  <a:schemeClr val="bg1"/>
                </a:solidFill>
              </a:rPr>
              <a:t>PyTorch</a:t>
            </a:r>
            <a:r>
              <a:rPr lang="zh-CN" altLang="en-US" sz="2000" dirty="0">
                <a:solidFill>
                  <a:schemeClr val="bg1"/>
                </a:solidFill>
              </a:rPr>
              <a:t>中执行动态图的自动微分</a:t>
            </a:r>
          </a:p>
        </p:txBody>
      </p:sp>
      <p:sp>
        <p:nvSpPr>
          <p:cNvPr id="8" name="标题层">
            <a:extLst>
              <a:ext uri="{FF2B5EF4-FFF2-40B4-BE49-F238E27FC236}">
                <a16:creationId xmlns:a16="http://schemas.microsoft.com/office/drawing/2014/main" id="{71D96560-354A-49B5-890E-E16E05ABDC5B}"/>
              </a:ext>
            </a:extLst>
          </p:cNvPr>
          <p:cNvSpPr txBox="1"/>
          <p:nvPr/>
        </p:nvSpPr>
        <p:spPr bwMode="auto">
          <a:xfrm>
            <a:off x="946341" y="5182010"/>
            <a:ext cx="10034275" cy="923330"/>
          </a:xfrm>
          <a:prstGeom prst="rect">
            <a:avLst/>
          </a:prstGeom>
          <a:noFill/>
          <a:effectLst/>
        </p:spPr>
        <p:txBody>
          <a:bodyPr wrap="square">
            <a:spAutoFit/>
          </a:bodyPr>
          <a:lstStyle/>
          <a:p>
            <a:r>
              <a:rPr lang="zh-CN" altLang="en-US" dirty="0">
                <a:solidFill>
                  <a:schemeClr val="bg1"/>
                </a:solidFill>
              </a:rPr>
              <a:t>图会随着执行过程而改变和执行节点，没有特殊的会话接口或占位符。整体而言，这个框架与 </a:t>
            </a:r>
            <a:r>
              <a:rPr lang="en-US" altLang="zh-CN" dirty="0">
                <a:solidFill>
                  <a:schemeClr val="bg1"/>
                </a:solidFill>
              </a:rPr>
              <a:t>Python </a:t>
            </a:r>
            <a:r>
              <a:rPr lang="zh-CN" altLang="en-US" dirty="0">
                <a:solidFill>
                  <a:schemeClr val="bg1"/>
                </a:solidFill>
              </a:rPr>
              <a:t>语言的整合更紧密，大多数时候感觉更本地化。因此，</a:t>
            </a:r>
            <a:r>
              <a:rPr lang="en-US" altLang="zh-CN" dirty="0" err="1">
                <a:solidFill>
                  <a:schemeClr val="bg1"/>
                </a:solidFill>
              </a:rPr>
              <a:t>PyTorch</a:t>
            </a:r>
            <a:r>
              <a:rPr lang="en-US" altLang="zh-CN" dirty="0">
                <a:solidFill>
                  <a:schemeClr val="bg1"/>
                </a:solidFill>
              </a:rPr>
              <a:t> </a:t>
            </a:r>
            <a:r>
              <a:rPr lang="zh-CN" altLang="en-US" dirty="0">
                <a:solidFill>
                  <a:schemeClr val="bg1"/>
                </a:solidFill>
              </a:rPr>
              <a:t>是更 </a:t>
            </a:r>
            <a:r>
              <a:rPr lang="en-US" altLang="zh-CN" dirty="0">
                <a:solidFill>
                  <a:schemeClr val="bg1"/>
                </a:solidFill>
              </a:rPr>
              <a:t>Python </a:t>
            </a:r>
            <a:r>
              <a:rPr lang="zh-CN" altLang="en-US" dirty="0">
                <a:solidFill>
                  <a:schemeClr val="bg1"/>
                </a:solidFill>
              </a:rPr>
              <a:t>化的框架，而 </a:t>
            </a:r>
            <a:r>
              <a:rPr lang="en-US" altLang="zh-CN" dirty="0">
                <a:solidFill>
                  <a:schemeClr val="bg1"/>
                </a:solidFill>
              </a:rPr>
              <a:t>TensorFlow </a:t>
            </a:r>
            <a:r>
              <a:rPr lang="zh-CN" altLang="en-US" dirty="0">
                <a:solidFill>
                  <a:schemeClr val="bg1"/>
                </a:solidFill>
              </a:rPr>
              <a:t>则感觉完全是一种新语言。</a:t>
            </a:r>
            <a:endParaRPr lang="zh-CN" altLang="en-US" sz="2000" dirty="0">
              <a:solidFill>
                <a:schemeClr val="bg1"/>
              </a:solidFill>
            </a:endParaRPr>
          </a:p>
        </p:txBody>
      </p:sp>
      <p:pic>
        <p:nvPicPr>
          <p:cNvPr id="5" name="图片 4">
            <a:extLst>
              <a:ext uri="{FF2B5EF4-FFF2-40B4-BE49-F238E27FC236}">
                <a16:creationId xmlns:a16="http://schemas.microsoft.com/office/drawing/2014/main" id="{ED71AA3C-F282-44FE-BA6B-E251F4F13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703" y="2327337"/>
            <a:ext cx="6809215" cy="2203326"/>
          </a:xfrm>
          <a:prstGeom prst="rect">
            <a:avLst/>
          </a:prstGeom>
        </p:spPr>
      </p:pic>
    </p:spTree>
    <p:extLst>
      <p:ext uri="{BB962C8B-B14F-4D97-AF65-F5344CB8AC3E}">
        <p14:creationId xmlns:p14="http://schemas.microsoft.com/office/powerpoint/2010/main" val="391082382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579913" y="164384"/>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2</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366197" y="493312"/>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en-US" altLang="zh-CN" dirty="0" err="1">
                <a:solidFill>
                  <a:prstClr val="white"/>
                </a:solidFill>
                <a:ea typeface="微软雅黑" panose="020B0503020204020204" pitchFamily="34" charset="-122"/>
              </a:rPr>
              <a:t>PyTorch</a:t>
            </a:r>
            <a:r>
              <a:rPr lang="zh-CN" altLang="en-US" dirty="0">
                <a:solidFill>
                  <a:prstClr val="white"/>
                </a:solidFill>
                <a:ea typeface="微软雅黑" panose="020B0503020204020204" pitchFamily="34" charset="-122"/>
              </a:rPr>
              <a:t>与</a:t>
            </a:r>
            <a:r>
              <a:rPr lang="en-US" altLang="zh-CN" dirty="0">
                <a:solidFill>
                  <a:prstClr val="white"/>
                </a:solidFill>
                <a:ea typeface="微软雅黑" panose="020B0503020204020204" pitchFamily="34" charset="-122"/>
              </a:rPr>
              <a:t>TensorFlow</a:t>
            </a:r>
            <a:endParaRPr kumimoji="0" lang="en-US" altLang="zh-CN"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7" name="标题层">
            <a:extLst>
              <a:ext uri="{FF2B5EF4-FFF2-40B4-BE49-F238E27FC236}">
                <a16:creationId xmlns:a16="http://schemas.microsoft.com/office/drawing/2014/main" id="{118024E5-DF69-4972-97EE-132ED635B8AA}"/>
              </a:ext>
            </a:extLst>
          </p:cNvPr>
          <p:cNvSpPr txBox="1"/>
          <p:nvPr/>
        </p:nvSpPr>
        <p:spPr bwMode="auto">
          <a:xfrm>
            <a:off x="1439645" y="2634726"/>
            <a:ext cx="10034275" cy="923330"/>
          </a:xfrm>
          <a:prstGeom prst="rect">
            <a:avLst/>
          </a:prstGeom>
          <a:noFill/>
          <a:effectLst/>
        </p:spPr>
        <p:txBody>
          <a:bodyPr wrap="square">
            <a:spAutoFit/>
          </a:bodyPr>
          <a:lstStyle/>
          <a:p>
            <a:r>
              <a:rPr lang="zh-CN" altLang="en-US" dirty="0">
                <a:solidFill>
                  <a:schemeClr val="bg1"/>
                </a:solidFill>
              </a:rPr>
              <a:t>在训练过程的可视化方面，</a:t>
            </a:r>
            <a:r>
              <a:rPr lang="en-US" altLang="zh-CN" dirty="0">
                <a:solidFill>
                  <a:schemeClr val="bg1"/>
                </a:solidFill>
              </a:rPr>
              <a:t>TensorFlow </a:t>
            </a:r>
            <a:r>
              <a:rPr lang="zh-CN" altLang="en-US" dirty="0">
                <a:solidFill>
                  <a:schemeClr val="bg1"/>
                </a:solidFill>
              </a:rPr>
              <a:t>更有优势。可视化能帮助开发者跟踪训练过程以及实现更方便的调试。</a:t>
            </a:r>
            <a:r>
              <a:rPr lang="en-US" altLang="zh-CN" dirty="0">
                <a:solidFill>
                  <a:schemeClr val="bg1"/>
                </a:solidFill>
              </a:rPr>
              <a:t>TensorFlow </a:t>
            </a:r>
            <a:r>
              <a:rPr lang="zh-CN" altLang="en-US" dirty="0">
                <a:solidFill>
                  <a:schemeClr val="bg1"/>
                </a:solidFill>
              </a:rPr>
              <a:t>的可视化库名为 </a:t>
            </a:r>
            <a:r>
              <a:rPr lang="en-US" altLang="zh-CN" dirty="0" err="1">
                <a:solidFill>
                  <a:schemeClr val="bg1"/>
                </a:solidFill>
              </a:rPr>
              <a:t>TensorBoard</a:t>
            </a:r>
            <a:r>
              <a:rPr lang="zh-CN" altLang="en-US" dirty="0">
                <a:solidFill>
                  <a:schemeClr val="bg1"/>
                </a:solidFill>
              </a:rPr>
              <a:t>。</a:t>
            </a:r>
            <a:r>
              <a:rPr lang="en-US" altLang="zh-CN" dirty="0" err="1">
                <a:solidFill>
                  <a:schemeClr val="bg1"/>
                </a:solidFill>
              </a:rPr>
              <a:t>PyTorch</a:t>
            </a:r>
            <a:r>
              <a:rPr lang="en-US" altLang="zh-CN" dirty="0">
                <a:solidFill>
                  <a:schemeClr val="bg1"/>
                </a:solidFill>
              </a:rPr>
              <a:t> </a:t>
            </a:r>
            <a:r>
              <a:rPr lang="zh-CN" altLang="en-US" dirty="0">
                <a:solidFill>
                  <a:schemeClr val="bg1"/>
                </a:solidFill>
              </a:rPr>
              <a:t>开发者则使用 </a:t>
            </a:r>
            <a:r>
              <a:rPr lang="en-US" altLang="zh-CN" dirty="0" err="1">
                <a:solidFill>
                  <a:schemeClr val="bg1"/>
                </a:solidFill>
              </a:rPr>
              <a:t>Visdom</a:t>
            </a:r>
            <a:r>
              <a:rPr lang="zh-CN" altLang="en-US" dirty="0">
                <a:solidFill>
                  <a:schemeClr val="bg1"/>
                </a:solidFill>
              </a:rPr>
              <a:t>，但是 </a:t>
            </a:r>
            <a:r>
              <a:rPr lang="en-US" altLang="zh-CN" dirty="0" err="1">
                <a:solidFill>
                  <a:schemeClr val="bg1"/>
                </a:solidFill>
              </a:rPr>
              <a:t>Visdom</a:t>
            </a:r>
            <a:r>
              <a:rPr lang="en-US" altLang="zh-CN" dirty="0">
                <a:solidFill>
                  <a:schemeClr val="bg1"/>
                </a:solidFill>
              </a:rPr>
              <a:t> </a:t>
            </a:r>
            <a:r>
              <a:rPr lang="zh-CN" altLang="en-US" dirty="0">
                <a:solidFill>
                  <a:schemeClr val="bg1"/>
                </a:solidFill>
              </a:rPr>
              <a:t>提供的功能很简单且有限，所以 </a:t>
            </a:r>
            <a:r>
              <a:rPr lang="en-US" altLang="zh-CN" dirty="0" err="1">
                <a:solidFill>
                  <a:schemeClr val="bg1"/>
                </a:solidFill>
              </a:rPr>
              <a:t>TensorBoard</a:t>
            </a:r>
            <a:r>
              <a:rPr lang="en-US" altLang="zh-CN" dirty="0">
                <a:solidFill>
                  <a:schemeClr val="bg1"/>
                </a:solidFill>
              </a:rPr>
              <a:t> </a:t>
            </a:r>
            <a:r>
              <a:rPr lang="zh-CN" altLang="en-US" dirty="0">
                <a:solidFill>
                  <a:schemeClr val="bg1"/>
                </a:solidFill>
              </a:rPr>
              <a:t>在训练过程可视化方面更好。</a:t>
            </a:r>
            <a:endParaRPr lang="zh-CN" altLang="en-US" sz="2000" dirty="0">
              <a:solidFill>
                <a:schemeClr val="bg1"/>
              </a:solidFill>
            </a:endParaRPr>
          </a:p>
        </p:txBody>
      </p:sp>
    </p:spTree>
    <p:extLst>
      <p:ext uri="{BB962C8B-B14F-4D97-AF65-F5344CB8AC3E}">
        <p14:creationId xmlns:p14="http://schemas.microsoft.com/office/powerpoint/2010/main" val="32483378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579913" y="164384"/>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2</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366197" y="493312"/>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en-US" altLang="zh-CN" dirty="0" err="1">
                <a:solidFill>
                  <a:prstClr val="white"/>
                </a:solidFill>
                <a:ea typeface="微软雅黑" panose="020B0503020204020204" pitchFamily="34" charset="-122"/>
              </a:rPr>
              <a:t>PyTorch</a:t>
            </a:r>
            <a:r>
              <a:rPr lang="zh-CN" altLang="en-US" dirty="0">
                <a:solidFill>
                  <a:prstClr val="white"/>
                </a:solidFill>
                <a:ea typeface="微软雅黑" panose="020B0503020204020204" pitchFamily="34" charset="-122"/>
              </a:rPr>
              <a:t>与</a:t>
            </a:r>
            <a:r>
              <a:rPr lang="en-US" altLang="zh-CN" dirty="0">
                <a:solidFill>
                  <a:prstClr val="white"/>
                </a:solidFill>
                <a:ea typeface="微软雅黑" panose="020B0503020204020204" pitchFamily="34" charset="-122"/>
              </a:rPr>
              <a:t>TensorFlow</a:t>
            </a:r>
            <a:endParaRPr kumimoji="0" lang="en-US" altLang="zh-CN"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7" name="标题层">
            <a:extLst>
              <a:ext uri="{FF2B5EF4-FFF2-40B4-BE49-F238E27FC236}">
                <a16:creationId xmlns:a16="http://schemas.microsoft.com/office/drawing/2014/main" id="{118024E5-DF69-4972-97EE-132ED635B8AA}"/>
              </a:ext>
            </a:extLst>
          </p:cNvPr>
          <p:cNvSpPr txBox="1"/>
          <p:nvPr/>
        </p:nvSpPr>
        <p:spPr bwMode="auto">
          <a:xfrm>
            <a:off x="1300308" y="1816120"/>
            <a:ext cx="10034275" cy="923330"/>
          </a:xfrm>
          <a:prstGeom prst="rect">
            <a:avLst/>
          </a:prstGeom>
          <a:noFill/>
          <a:effectLst/>
        </p:spPr>
        <p:txBody>
          <a:bodyPr wrap="square">
            <a:spAutoFit/>
          </a:bodyPr>
          <a:lstStyle/>
          <a:p>
            <a:r>
              <a:rPr lang="en-US" altLang="zh-CN" dirty="0" err="1">
                <a:solidFill>
                  <a:schemeClr val="bg1"/>
                </a:solidFill>
              </a:rPr>
              <a:t>TensorBoard</a:t>
            </a:r>
            <a:r>
              <a:rPr lang="en-US" altLang="zh-CN" dirty="0">
                <a:solidFill>
                  <a:schemeClr val="bg1"/>
                </a:solidFill>
              </a:rPr>
              <a:t> </a:t>
            </a:r>
            <a:r>
              <a:rPr lang="zh-CN" altLang="en-US" dirty="0">
                <a:solidFill>
                  <a:schemeClr val="bg1"/>
                </a:solidFill>
              </a:rPr>
              <a:t>的特性：</a:t>
            </a:r>
          </a:p>
          <a:p>
            <a:r>
              <a:rPr lang="zh-CN" altLang="en-US" dirty="0">
                <a:solidFill>
                  <a:schemeClr val="bg1"/>
                </a:solidFill>
              </a:rPr>
              <a:t>跟踪和可视化损失和准确度等指标，可视化计算图，查看权重、偏差或其它张量随时间变化的直方图展示图像、文本和音频数据分析</a:t>
            </a:r>
          </a:p>
        </p:txBody>
      </p:sp>
      <p:pic>
        <p:nvPicPr>
          <p:cNvPr id="5" name="图片 4">
            <a:extLst>
              <a:ext uri="{FF2B5EF4-FFF2-40B4-BE49-F238E27FC236}">
                <a16:creationId xmlns:a16="http://schemas.microsoft.com/office/drawing/2014/main" id="{AB463855-2336-4F58-9AD3-8A0E9B7E6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819" y="2873829"/>
            <a:ext cx="4576848" cy="3734344"/>
          </a:xfrm>
          <a:prstGeom prst="rect">
            <a:avLst/>
          </a:prstGeom>
        </p:spPr>
      </p:pic>
    </p:spTree>
    <p:extLst>
      <p:ext uri="{BB962C8B-B14F-4D97-AF65-F5344CB8AC3E}">
        <p14:creationId xmlns:p14="http://schemas.microsoft.com/office/powerpoint/2010/main" val="140896515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579913" y="164384"/>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2</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366197" y="493312"/>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en-US" altLang="zh-CN" dirty="0" err="1">
                <a:solidFill>
                  <a:prstClr val="white"/>
                </a:solidFill>
                <a:ea typeface="微软雅黑" panose="020B0503020204020204" pitchFamily="34" charset="-122"/>
              </a:rPr>
              <a:t>PyTorch</a:t>
            </a:r>
            <a:r>
              <a:rPr lang="zh-CN" altLang="en-US" dirty="0">
                <a:solidFill>
                  <a:prstClr val="white"/>
                </a:solidFill>
                <a:ea typeface="微软雅黑" panose="020B0503020204020204" pitchFamily="34" charset="-122"/>
              </a:rPr>
              <a:t>与</a:t>
            </a:r>
            <a:r>
              <a:rPr lang="en-US" altLang="zh-CN" dirty="0">
                <a:solidFill>
                  <a:prstClr val="white"/>
                </a:solidFill>
                <a:ea typeface="微软雅黑" panose="020B0503020204020204" pitchFamily="34" charset="-122"/>
              </a:rPr>
              <a:t>TensorFlow</a:t>
            </a:r>
            <a:endParaRPr kumimoji="0" lang="en-US" altLang="zh-CN"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7" name="标题层">
            <a:extLst>
              <a:ext uri="{FF2B5EF4-FFF2-40B4-BE49-F238E27FC236}">
                <a16:creationId xmlns:a16="http://schemas.microsoft.com/office/drawing/2014/main" id="{118024E5-DF69-4972-97EE-132ED635B8AA}"/>
              </a:ext>
            </a:extLst>
          </p:cNvPr>
          <p:cNvSpPr txBox="1"/>
          <p:nvPr/>
        </p:nvSpPr>
        <p:spPr bwMode="auto">
          <a:xfrm>
            <a:off x="1300308" y="1816120"/>
            <a:ext cx="10034275" cy="646331"/>
          </a:xfrm>
          <a:prstGeom prst="rect">
            <a:avLst/>
          </a:prstGeom>
          <a:noFill/>
          <a:effectLst/>
        </p:spPr>
        <p:txBody>
          <a:bodyPr wrap="square">
            <a:spAutoFit/>
          </a:bodyPr>
          <a:lstStyle/>
          <a:p>
            <a:r>
              <a:rPr lang="en-US" altLang="zh-CN" dirty="0" err="1">
                <a:solidFill>
                  <a:schemeClr val="bg1"/>
                </a:solidFill>
              </a:rPr>
              <a:t>Visdom</a:t>
            </a:r>
            <a:r>
              <a:rPr lang="en-US" altLang="zh-CN" dirty="0">
                <a:solidFill>
                  <a:schemeClr val="bg1"/>
                </a:solidFill>
              </a:rPr>
              <a:t> </a:t>
            </a:r>
            <a:r>
              <a:rPr lang="zh-CN" altLang="en-US" dirty="0">
                <a:solidFill>
                  <a:schemeClr val="bg1"/>
                </a:solidFill>
              </a:rPr>
              <a:t>的特性：</a:t>
            </a:r>
          </a:p>
          <a:p>
            <a:r>
              <a:rPr lang="zh-CN" altLang="en-US" dirty="0">
                <a:solidFill>
                  <a:schemeClr val="bg1"/>
                </a:solidFill>
              </a:rPr>
              <a:t>处理回调绘制图表和细节管理环境</a:t>
            </a:r>
          </a:p>
        </p:txBody>
      </p:sp>
      <p:pic>
        <p:nvPicPr>
          <p:cNvPr id="6" name="图片 5">
            <a:extLst>
              <a:ext uri="{FF2B5EF4-FFF2-40B4-BE49-F238E27FC236}">
                <a16:creationId xmlns:a16="http://schemas.microsoft.com/office/drawing/2014/main" id="{54E90EAC-134D-4E8D-9180-65F17D1E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456" y="2673397"/>
            <a:ext cx="5705475" cy="3533775"/>
          </a:xfrm>
          <a:prstGeom prst="rect">
            <a:avLst/>
          </a:prstGeom>
        </p:spPr>
      </p:pic>
    </p:spTree>
    <p:extLst>
      <p:ext uri="{BB962C8B-B14F-4D97-AF65-F5344CB8AC3E}">
        <p14:creationId xmlns:p14="http://schemas.microsoft.com/office/powerpoint/2010/main" val="358649235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579913" y="164384"/>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2</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366197" y="493312"/>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en-US" altLang="zh-CN" dirty="0" err="1">
                <a:solidFill>
                  <a:prstClr val="white"/>
                </a:solidFill>
                <a:ea typeface="微软雅黑" panose="020B0503020204020204" pitchFamily="34" charset="-122"/>
              </a:rPr>
              <a:t>PyTorch</a:t>
            </a:r>
            <a:r>
              <a:rPr lang="zh-CN" altLang="en-US" dirty="0">
                <a:solidFill>
                  <a:prstClr val="white"/>
                </a:solidFill>
                <a:ea typeface="微软雅黑" panose="020B0503020204020204" pitchFamily="34" charset="-122"/>
              </a:rPr>
              <a:t>与</a:t>
            </a:r>
            <a:r>
              <a:rPr lang="en-US" altLang="zh-CN" dirty="0">
                <a:solidFill>
                  <a:prstClr val="white"/>
                </a:solidFill>
                <a:ea typeface="微软雅黑" panose="020B0503020204020204" pitchFamily="34" charset="-122"/>
              </a:rPr>
              <a:t>TensorFlow</a:t>
            </a:r>
            <a:endParaRPr kumimoji="0" lang="en-US" altLang="zh-CN"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endParaRPr>
          </a:p>
        </p:txBody>
      </p:sp>
      <p:sp>
        <p:nvSpPr>
          <p:cNvPr id="7" name="标题层">
            <a:extLst>
              <a:ext uri="{FF2B5EF4-FFF2-40B4-BE49-F238E27FC236}">
                <a16:creationId xmlns:a16="http://schemas.microsoft.com/office/drawing/2014/main" id="{118024E5-DF69-4972-97EE-132ED635B8AA}"/>
              </a:ext>
            </a:extLst>
          </p:cNvPr>
          <p:cNvSpPr txBox="1"/>
          <p:nvPr/>
        </p:nvSpPr>
        <p:spPr bwMode="auto">
          <a:xfrm>
            <a:off x="1300308" y="2033834"/>
            <a:ext cx="10034275" cy="3139321"/>
          </a:xfrm>
          <a:prstGeom prst="rect">
            <a:avLst/>
          </a:prstGeom>
          <a:noFill/>
          <a:effectLst/>
        </p:spPr>
        <p:txBody>
          <a:bodyPr wrap="square">
            <a:spAutoFit/>
          </a:bodyPr>
          <a:lstStyle/>
          <a:p>
            <a:r>
              <a:rPr lang="en-US" altLang="zh-CN" dirty="0" err="1">
                <a:solidFill>
                  <a:schemeClr val="bg1"/>
                </a:solidFill>
              </a:rPr>
              <a:t>PyTorch</a:t>
            </a:r>
            <a:r>
              <a:rPr lang="zh-CN" altLang="en-US" dirty="0">
                <a:solidFill>
                  <a:schemeClr val="bg1"/>
                </a:solidFill>
              </a:rPr>
              <a:t>和</a:t>
            </a:r>
            <a:r>
              <a:rPr lang="en-US" altLang="zh-CN" dirty="0">
                <a:solidFill>
                  <a:schemeClr val="bg1"/>
                </a:solidFill>
              </a:rPr>
              <a:t>TensorFlow</a:t>
            </a:r>
            <a:r>
              <a:rPr lang="zh-CN" altLang="en-US" dirty="0">
                <a:solidFill>
                  <a:schemeClr val="bg1"/>
                </a:solidFill>
              </a:rPr>
              <a:t>对比来看</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TensorFlow </a:t>
            </a:r>
            <a:r>
              <a:rPr lang="zh-CN" altLang="en-US" dirty="0">
                <a:solidFill>
                  <a:schemeClr val="bg1"/>
                </a:solidFill>
              </a:rPr>
              <a:t>的优点：</a:t>
            </a:r>
          </a:p>
          <a:p>
            <a:r>
              <a:rPr lang="zh-CN" altLang="en-US" dirty="0">
                <a:solidFill>
                  <a:schemeClr val="bg1"/>
                </a:solidFill>
              </a:rPr>
              <a:t>简单的内置高级 </a:t>
            </a:r>
            <a:r>
              <a:rPr lang="en-US" altLang="zh-CN" dirty="0">
                <a:solidFill>
                  <a:schemeClr val="bg1"/>
                </a:solidFill>
              </a:rPr>
              <a:t>API</a:t>
            </a:r>
            <a:r>
              <a:rPr lang="zh-CN" altLang="en-US" dirty="0">
                <a:solidFill>
                  <a:schemeClr val="bg1"/>
                </a:solidFill>
              </a:rPr>
              <a:t>，使用 </a:t>
            </a:r>
            <a:r>
              <a:rPr lang="en-US" altLang="zh-CN" dirty="0" err="1">
                <a:solidFill>
                  <a:schemeClr val="bg1"/>
                </a:solidFill>
              </a:rPr>
              <a:t>TensorBoard</a:t>
            </a:r>
            <a:r>
              <a:rPr lang="en-US" altLang="zh-CN" dirty="0">
                <a:solidFill>
                  <a:schemeClr val="bg1"/>
                </a:solidFill>
              </a:rPr>
              <a:t> </a:t>
            </a:r>
            <a:r>
              <a:rPr lang="zh-CN" altLang="en-US" dirty="0">
                <a:solidFill>
                  <a:schemeClr val="bg1"/>
                </a:solidFill>
              </a:rPr>
              <a:t>可视化训练通过 </a:t>
            </a:r>
            <a:r>
              <a:rPr lang="en-US" altLang="zh-CN" dirty="0">
                <a:solidFill>
                  <a:schemeClr val="bg1"/>
                </a:solidFill>
              </a:rPr>
              <a:t>TensorFlow serving </a:t>
            </a:r>
            <a:r>
              <a:rPr lang="zh-CN" altLang="en-US" dirty="0">
                <a:solidFill>
                  <a:schemeClr val="bg1"/>
                </a:solidFill>
              </a:rPr>
              <a:t>容易实现生产部署，移动平台支持开源文档和社区支持</a:t>
            </a:r>
            <a:endParaRPr lang="en-US" altLang="zh-CN" dirty="0">
              <a:solidFill>
                <a:schemeClr val="bg1"/>
              </a:solidFill>
            </a:endParaRPr>
          </a:p>
          <a:p>
            <a:r>
              <a:rPr lang="en-US" altLang="zh-CN" dirty="0">
                <a:solidFill>
                  <a:schemeClr val="bg1"/>
                </a:solidFill>
              </a:rPr>
              <a:t>TensorFlow </a:t>
            </a:r>
            <a:r>
              <a:rPr lang="zh-CN" altLang="en-US" dirty="0">
                <a:solidFill>
                  <a:schemeClr val="bg1"/>
                </a:solidFill>
              </a:rPr>
              <a:t>的缺点：</a:t>
            </a:r>
          </a:p>
          <a:p>
            <a:r>
              <a:rPr lang="zh-CN" altLang="en-US" dirty="0">
                <a:solidFill>
                  <a:schemeClr val="bg1"/>
                </a:solidFill>
              </a:rPr>
              <a:t>静态图调试方法难以快速修改</a:t>
            </a:r>
            <a:endParaRPr lang="en-US" altLang="zh-CN" dirty="0">
              <a:solidFill>
                <a:schemeClr val="bg1"/>
              </a:solidFill>
            </a:endParaRPr>
          </a:p>
          <a:p>
            <a:r>
              <a:rPr lang="en-US" altLang="zh-CN" dirty="0" err="1">
                <a:solidFill>
                  <a:schemeClr val="bg1"/>
                </a:solidFill>
              </a:rPr>
              <a:t>PyTorch</a:t>
            </a:r>
            <a:r>
              <a:rPr lang="en-US" altLang="zh-CN" dirty="0">
                <a:solidFill>
                  <a:schemeClr val="bg1"/>
                </a:solidFill>
              </a:rPr>
              <a:t> </a:t>
            </a:r>
            <a:r>
              <a:rPr lang="zh-CN" altLang="en-US" dirty="0">
                <a:solidFill>
                  <a:schemeClr val="bg1"/>
                </a:solidFill>
              </a:rPr>
              <a:t>的优点：</a:t>
            </a:r>
          </a:p>
          <a:p>
            <a:r>
              <a:rPr lang="zh-CN" altLang="en-US" dirty="0">
                <a:solidFill>
                  <a:schemeClr val="bg1"/>
                </a:solidFill>
              </a:rPr>
              <a:t>类 </a:t>
            </a:r>
            <a:r>
              <a:rPr lang="en-US" altLang="zh-CN" dirty="0">
                <a:solidFill>
                  <a:schemeClr val="bg1"/>
                </a:solidFill>
              </a:rPr>
              <a:t>Python </a:t>
            </a:r>
            <a:r>
              <a:rPr lang="zh-CN" altLang="en-US" dirty="0">
                <a:solidFill>
                  <a:schemeClr val="bg1"/>
                </a:solidFill>
              </a:rPr>
              <a:t>的代码动态图轻松快速的编辑良好的文档和社区支持开源很多项目都使用 </a:t>
            </a:r>
            <a:r>
              <a:rPr lang="en-US" altLang="zh-CN" dirty="0" err="1">
                <a:solidFill>
                  <a:schemeClr val="bg1"/>
                </a:solidFill>
              </a:rPr>
              <a:t>PyTorch</a:t>
            </a:r>
            <a:endParaRPr lang="en-US" altLang="zh-CN" dirty="0">
              <a:solidFill>
                <a:schemeClr val="bg1"/>
              </a:solidFill>
            </a:endParaRPr>
          </a:p>
          <a:p>
            <a:r>
              <a:rPr lang="en-US" altLang="zh-CN" dirty="0" err="1">
                <a:solidFill>
                  <a:schemeClr val="bg1"/>
                </a:solidFill>
              </a:rPr>
              <a:t>PyTorch</a:t>
            </a:r>
            <a:r>
              <a:rPr lang="en-US" altLang="zh-CN" dirty="0">
                <a:solidFill>
                  <a:schemeClr val="bg1"/>
                </a:solidFill>
              </a:rPr>
              <a:t> </a:t>
            </a:r>
            <a:r>
              <a:rPr lang="zh-CN" altLang="en-US" dirty="0">
                <a:solidFill>
                  <a:schemeClr val="bg1"/>
                </a:solidFill>
              </a:rPr>
              <a:t>的缺点：</a:t>
            </a:r>
          </a:p>
          <a:p>
            <a:r>
              <a:rPr lang="zh-CN" altLang="en-US" dirty="0">
                <a:solidFill>
                  <a:schemeClr val="bg1"/>
                </a:solidFill>
              </a:rPr>
              <a:t>可视化需要第三方生产部署需要 </a:t>
            </a:r>
            <a:r>
              <a:rPr lang="en-US" altLang="zh-CN" dirty="0">
                <a:solidFill>
                  <a:schemeClr val="bg1"/>
                </a:solidFill>
              </a:rPr>
              <a:t>API </a:t>
            </a:r>
            <a:r>
              <a:rPr lang="zh-CN" altLang="en-US" dirty="0">
                <a:solidFill>
                  <a:schemeClr val="bg1"/>
                </a:solidFill>
              </a:rPr>
              <a:t>服务器</a:t>
            </a:r>
          </a:p>
        </p:txBody>
      </p:sp>
    </p:spTree>
    <p:extLst>
      <p:ext uri="{BB962C8B-B14F-4D97-AF65-F5344CB8AC3E}">
        <p14:creationId xmlns:p14="http://schemas.microsoft.com/office/powerpoint/2010/main" val="234052376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flipH="1">
            <a:off x="1326169" y="2396430"/>
            <a:ext cx="8871930" cy="2752042"/>
          </a:xfrm>
          <a:prstGeom prst="rect">
            <a:avLst/>
          </a:prstGeom>
          <a:solidFill>
            <a:srgbClr val="2077B9">
              <a:alpha val="93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a typeface="微软雅黑" panose="020B0503020204020204" pitchFamily="34" charset="-122"/>
            </a:endParaRPr>
          </a:p>
        </p:txBody>
      </p:sp>
      <p:cxnSp>
        <p:nvCxnSpPr>
          <p:cNvPr id="20" name="直接连接符 19"/>
          <p:cNvCxnSpPr/>
          <p:nvPr/>
        </p:nvCxnSpPr>
        <p:spPr>
          <a:xfrm>
            <a:off x="1504950" y="6191250"/>
            <a:ext cx="552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flipH="1">
            <a:off x="2457808" y="2396430"/>
            <a:ext cx="8122271" cy="2468576"/>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a typeface="微软雅黑" panose="020B0503020204020204" pitchFamily="34" charset="-122"/>
            </a:endParaRPr>
          </a:p>
        </p:txBody>
      </p:sp>
      <p:grpSp>
        <p:nvGrpSpPr>
          <p:cNvPr id="22" name="组合 21"/>
          <p:cNvGrpSpPr/>
          <p:nvPr/>
        </p:nvGrpSpPr>
        <p:grpSpPr>
          <a:xfrm>
            <a:off x="1783981" y="1655215"/>
            <a:ext cx="2692108" cy="2247515"/>
            <a:chOff x="1542681" y="1655215"/>
            <a:chExt cx="2692108" cy="2247515"/>
          </a:xfrm>
        </p:grpSpPr>
        <p:sp>
          <p:nvSpPr>
            <p:cNvPr id="23" name="矩形 22"/>
            <p:cNvSpPr/>
            <p:nvPr/>
          </p:nvSpPr>
          <p:spPr>
            <a:xfrm flipH="1">
              <a:off x="1770859" y="1655215"/>
              <a:ext cx="2235753" cy="2247515"/>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a typeface="微软雅黑" panose="020B0503020204020204" pitchFamily="34" charset="-122"/>
              </a:endParaRPr>
            </a:p>
          </p:txBody>
        </p:sp>
        <p:sp>
          <p:nvSpPr>
            <p:cNvPr id="24" name="文本框 52"/>
            <p:cNvSpPr txBox="1">
              <a:spLocks noChangeArrowheads="1"/>
            </p:cNvSpPr>
            <p:nvPr/>
          </p:nvSpPr>
          <p:spPr bwMode="auto">
            <a:xfrm>
              <a:off x="1542681" y="1691887"/>
              <a:ext cx="2692108" cy="217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3" rIns="91424" bIns="4571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lnSpc>
                  <a:spcPct val="130000"/>
                </a:lnSpc>
                <a:spcBef>
                  <a:spcPct val="0"/>
                </a:spcBef>
                <a:spcAft>
                  <a:spcPct val="0"/>
                </a:spcAft>
              </a:pPr>
              <a:r>
                <a:rPr lang="en-US" altLang="zh-CN" sz="11500" b="1" dirty="0">
                  <a:solidFill>
                    <a:srgbClr val="2077B9"/>
                  </a:solidFill>
                  <a:latin typeface="方正黑体简体" panose="02010601030101010101" pitchFamily="2" charset="-122"/>
                  <a:ea typeface="方正黑体简体" panose="02010601030101010101" pitchFamily="2" charset="-122"/>
                </a:rPr>
                <a:t>03</a:t>
              </a:r>
              <a:endParaRPr lang="zh-CN" altLang="en-US" sz="11500" b="1" dirty="0">
                <a:solidFill>
                  <a:srgbClr val="2077B9"/>
                </a:solidFill>
                <a:latin typeface="方正黑体简体" panose="02010601030101010101" pitchFamily="2" charset="-122"/>
                <a:ea typeface="方正黑体简体" panose="02010601030101010101" pitchFamily="2" charset="-122"/>
              </a:endParaRPr>
            </a:p>
          </p:txBody>
        </p:sp>
      </p:grpSp>
      <p:sp>
        <p:nvSpPr>
          <p:cNvPr id="25" name="Freeform 106"/>
          <p:cNvSpPr/>
          <p:nvPr/>
        </p:nvSpPr>
        <p:spPr bwMode="auto">
          <a:xfrm>
            <a:off x="7283259" y="3260663"/>
            <a:ext cx="0" cy="9230"/>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a:lnSpc>
                <a:spcPct val="130000"/>
              </a:lnSpc>
            </a:pPr>
            <a:endParaRPr lang="zh-CN" altLang="en-US" sz="2399" dirty="0">
              <a:solidFill>
                <a:prstClr val="black"/>
              </a:solidFill>
              <a:ea typeface="微软雅黑" panose="020B0503020204020204" pitchFamily="34" charset="-122"/>
            </a:endParaRPr>
          </a:p>
        </p:txBody>
      </p:sp>
      <p:sp>
        <p:nvSpPr>
          <p:cNvPr id="26" name="Freeform 107"/>
          <p:cNvSpPr/>
          <p:nvPr/>
        </p:nvSpPr>
        <p:spPr bwMode="auto">
          <a:xfrm>
            <a:off x="7283259" y="32652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a:lnSpc>
                <a:spcPct val="130000"/>
              </a:lnSpc>
            </a:pPr>
            <a:endParaRPr lang="zh-CN" altLang="en-US" sz="2399" dirty="0">
              <a:solidFill>
                <a:prstClr val="black"/>
              </a:solidFill>
              <a:ea typeface="微软雅黑" panose="020B0503020204020204" pitchFamily="34" charset="-122"/>
            </a:endParaRPr>
          </a:p>
        </p:txBody>
      </p:sp>
      <p:sp>
        <p:nvSpPr>
          <p:cNvPr id="27" name="文本框 52"/>
          <p:cNvSpPr txBox="1">
            <a:spLocks noChangeArrowheads="1"/>
          </p:cNvSpPr>
          <p:nvPr/>
        </p:nvSpPr>
        <p:spPr bwMode="auto">
          <a:xfrm>
            <a:off x="4556936" y="3174545"/>
            <a:ext cx="4250441" cy="597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3" rIns="91424" bIns="4571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lnSpc>
                <a:spcPct val="130000"/>
              </a:lnSpc>
              <a:spcBef>
                <a:spcPct val="0"/>
              </a:spcBef>
              <a:spcAft>
                <a:spcPct val="0"/>
              </a:spcAft>
            </a:pPr>
            <a:r>
              <a:rPr lang="en-US" altLang="zh-CN" sz="2800" b="1" dirty="0" err="1">
                <a:solidFill>
                  <a:schemeClr val="bg1"/>
                </a:solidFill>
                <a:latin typeface="方正黑体简体" panose="02010601030101010101" pitchFamily="2" charset="-122"/>
                <a:ea typeface="方正黑体简体" panose="02010601030101010101" pitchFamily="2" charset="-122"/>
              </a:rPr>
              <a:t>Pytorch</a:t>
            </a:r>
            <a:r>
              <a:rPr lang="zh-CN" altLang="en-US" sz="2800" b="1" dirty="0">
                <a:solidFill>
                  <a:schemeClr val="bg1"/>
                </a:solidFill>
                <a:latin typeface="方正黑体简体" panose="02010601030101010101" pitchFamily="2" charset="-122"/>
                <a:ea typeface="方正黑体简体" panose="02010601030101010101" pitchFamily="2" charset="-122"/>
              </a:rPr>
              <a:t>安装及环境配置</a:t>
            </a:r>
          </a:p>
        </p:txBody>
      </p:sp>
      <p:sp>
        <p:nvSpPr>
          <p:cNvPr id="29" name="矩形 28"/>
          <p:cNvSpPr/>
          <p:nvPr/>
        </p:nvSpPr>
        <p:spPr>
          <a:xfrm>
            <a:off x="2012159" y="3994665"/>
            <a:ext cx="2235753" cy="510335"/>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30000"/>
              </a:lnSpc>
              <a:spcBef>
                <a:spcPct val="0"/>
              </a:spcBef>
              <a:spcAft>
                <a:spcPct val="0"/>
              </a:spcAft>
            </a:pPr>
            <a:r>
              <a:rPr lang="en-US" altLang="zh-CN" sz="2400" b="1" dirty="0">
                <a:solidFill>
                  <a:srgbClr val="333E51"/>
                </a:solidFill>
                <a:latin typeface="方正黑体简体" panose="02010601030101010101" pitchFamily="2" charset="-122"/>
                <a:ea typeface="方正黑体简体" panose="02010601030101010101" pitchFamily="2" charset="-122"/>
              </a:rPr>
              <a:t>PART THREE</a:t>
            </a:r>
            <a:endParaRPr lang="zh-CN" altLang="en-US" sz="2400" b="1" dirty="0">
              <a:solidFill>
                <a:srgbClr val="333E51"/>
              </a:solidFill>
              <a:latin typeface="方正黑体简体" panose="02010601030101010101" pitchFamily="2" charset="-122"/>
              <a:ea typeface="方正黑体简体" panose="02010601030101010101" pitchFamily="2" charset="-122"/>
            </a:endParaRPr>
          </a:p>
        </p:txBody>
      </p:sp>
    </p:spTree>
    <p:extLst>
      <p:ext uri="{BB962C8B-B14F-4D97-AF65-F5344CB8AC3E}">
        <p14:creationId xmlns:p14="http://schemas.microsoft.com/office/powerpoint/2010/main" val="218425090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4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40000">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40000">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14:bounceEnd="40000">
                                          <p:cBhvr additive="base">
                                            <p:cTn id="11" dur="750" fill="hold"/>
                                            <p:tgtEl>
                                              <p:spTgt spid="22"/>
                                            </p:tgtEl>
                                            <p:attrNameLst>
                                              <p:attrName>ppt_x</p:attrName>
                                            </p:attrNameLst>
                                          </p:cBhvr>
                                          <p:tavLst>
                                            <p:tav tm="0">
                                              <p:val>
                                                <p:strVal val="#ppt_x"/>
                                              </p:val>
                                            </p:tav>
                                            <p:tav tm="100000">
                                              <p:val>
                                                <p:strVal val="#ppt_x"/>
                                              </p:val>
                                            </p:tav>
                                          </p:tavLst>
                                        </p:anim>
                                        <p:anim calcmode="lin" valueType="num" p14:bounceEnd="40000">
                                          <p:cBhvr additive="base">
                                            <p:cTn id="12" dur="75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14:presetBounceEnd="40000">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14:bounceEnd="40000">
                                          <p:cBhvr additive="base">
                                            <p:cTn id="15"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16" dur="750" fill="hold"/>
                                            <p:tgtEl>
                                              <p:spTgt spid="29"/>
                                            </p:tgtEl>
                                            <p:attrNameLst>
                                              <p:attrName>ppt_y</p:attrName>
                                            </p:attrNameLst>
                                          </p:cBhvr>
                                          <p:tavLst>
                                            <p:tav tm="0">
                                              <p:val>
                                                <p:strVal val="#ppt_y"/>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42" presetClass="entr" presetSubtype="0" fill="hold" grpId="0" nodeType="withEffect">
                                      <p:stCondLst>
                                        <p:cond delay="50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2" presetClass="entr" presetSubtype="1" fill="hold" grpId="0" nodeType="withEffect" p14:presetBounceEnd="40000">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14:bounceEnd="40000">
                                          <p:cBhvr additive="base">
                                            <p:cTn id="27" dur="750" fill="hold"/>
                                            <p:tgtEl>
                                              <p:spTgt spid="21"/>
                                            </p:tgtEl>
                                            <p:attrNameLst>
                                              <p:attrName>ppt_x</p:attrName>
                                            </p:attrNameLst>
                                          </p:cBhvr>
                                          <p:tavLst>
                                            <p:tav tm="0">
                                              <p:val>
                                                <p:strVal val="#ppt_x"/>
                                              </p:val>
                                            </p:tav>
                                            <p:tav tm="100000">
                                              <p:val>
                                                <p:strVal val="#ppt_x"/>
                                              </p:val>
                                            </p:tav>
                                          </p:tavLst>
                                        </p:anim>
                                        <p:anim calcmode="lin" valueType="num" p14:bounceEnd="40000">
                                          <p:cBhvr additive="base">
                                            <p:cTn id="28"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p:bldP spid="2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ppt_x"/>
                                              </p:val>
                                            </p:tav>
                                            <p:tav tm="100000">
                                              <p:val>
                                                <p:strVal val="#ppt_x"/>
                                              </p:val>
                                            </p:tav>
                                          </p:tavLst>
                                        </p:anim>
                                        <p:anim calcmode="lin" valueType="num">
                                          <p:cBhvr additive="base">
                                            <p:cTn id="12" dur="75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0-#ppt_w/2"/>
                                              </p:val>
                                            </p:tav>
                                            <p:tav tm="100000">
                                              <p:val>
                                                <p:strVal val="#ppt_x"/>
                                              </p:val>
                                            </p:tav>
                                          </p:tavLst>
                                        </p:anim>
                                        <p:anim calcmode="lin" valueType="num">
                                          <p:cBhvr additive="base">
                                            <p:cTn id="16" dur="750" fill="hold"/>
                                            <p:tgtEl>
                                              <p:spTgt spid="29"/>
                                            </p:tgtEl>
                                            <p:attrNameLst>
                                              <p:attrName>ppt_y</p:attrName>
                                            </p:attrNameLst>
                                          </p:cBhvr>
                                          <p:tavLst>
                                            <p:tav tm="0">
                                              <p:val>
                                                <p:strVal val="#ppt_y"/>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42" presetClass="entr" presetSubtype="0" fill="hold" grpId="0" nodeType="withEffect">
                                      <p:stCondLst>
                                        <p:cond delay="50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22" presetClass="entr" presetSubtype="8" fill="hold" grpId="0" nodeType="withEffect">
                                      <p:stCondLst>
                                        <p:cond delay="100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1000"/>
                                            <p:tgtEl>
                                              <p:spTgt spid="28"/>
                                            </p:tgtEl>
                                          </p:cBhvr>
                                        </p:animEffect>
                                      </p:childTnLst>
                                    </p:cTn>
                                  </p:par>
                                  <p:par>
                                    <p:cTn id="28" presetID="2" presetClass="entr" presetSubtype="1"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750" fill="hold"/>
                                            <p:tgtEl>
                                              <p:spTgt spid="21"/>
                                            </p:tgtEl>
                                            <p:attrNameLst>
                                              <p:attrName>ppt_x</p:attrName>
                                            </p:attrNameLst>
                                          </p:cBhvr>
                                          <p:tavLst>
                                            <p:tav tm="0">
                                              <p:val>
                                                <p:strVal val="#ppt_x"/>
                                              </p:val>
                                            </p:tav>
                                            <p:tav tm="100000">
                                              <p:val>
                                                <p:strVal val="#ppt_x"/>
                                              </p:val>
                                            </p:tav>
                                          </p:tavLst>
                                        </p:anim>
                                        <p:anim calcmode="lin" valueType="num">
                                          <p:cBhvr additive="base">
                                            <p:cTn id="31"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p:bldP spid="28" grpId="0"/>
          <p:bldP spid="29"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3">
            <a:extLst>
              <a:ext uri="{FF2B5EF4-FFF2-40B4-BE49-F238E27FC236}">
                <a16:creationId xmlns:a16="http://schemas.microsoft.com/office/drawing/2014/main" id="{7392FC30-D3C8-4A82-8A2E-2836224F50CE}"/>
              </a:ext>
            </a:extLst>
          </p:cNvPr>
          <p:cNvSpPr/>
          <p:nvPr/>
        </p:nvSpPr>
        <p:spPr>
          <a:xfrm>
            <a:off x="1103340" y="521017"/>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1</a:t>
            </a:r>
            <a:endParaRPr lang="zh-CN" altLang="en-US" sz="2400" dirty="0">
              <a:solidFill>
                <a:prstClr val="white"/>
              </a:solidFill>
              <a:ea typeface="微软雅黑" panose="020B0503020204020204" pitchFamily="34" charset="-122"/>
            </a:endParaRPr>
          </a:p>
        </p:txBody>
      </p:sp>
      <p:sp>
        <p:nvSpPr>
          <p:cNvPr id="44" name="矩形 43">
            <a:extLst>
              <a:ext uri="{FF2B5EF4-FFF2-40B4-BE49-F238E27FC236}">
                <a16:creationId xmlns:a16="http://schemas.microsoft.com/office/drawing/2014/main" id="{811839E8-DAE0-4F88-832E-D0CDC14DBE5A}"/>
              </a:ext>
            </a:extLst>
          </p:cNvPr>
          <p:cNvSpPr/>
          <p:nvPr/>
        </p:nvSpPr>
        <p:spPr>
          <a:xfrm flipH="1">
            <a:off x="2743282" y="720436"/>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dirty="0">
                <a:ea typeface="微软雅黑" panose="020B0503020204020204" pitchFamily="34" charset="-122"/>
              </a:rPr>
              <a:t>Anaconda</a:t>
            </a:r>
            <a:r>
              <a:rPr lang="zh-CN" altLang="en-US" dirty="0">
                <a:ea typeface="微软雅黑" panose="020B0503020204020204" pitchFamily="34" charset="-122"/>
              </a:rPr>
              <a:t>下载</a:t>
            </a:r>
          </a:p>
        </p:txBody>
      </p:sp>
      <p:sp>
        <p:nvSpPr>
          <p:cNvPr id="3" name="矩形 2">
            <a:extLst>
              <a:ext uri="{FF2B5EF4-FFF2-40B4-BE49-F238E27FC236}">
                <a16:creationId xmlns:a16="http://schemas.microsoft.com/office/drawing/2014/main" id="{20D3EEC8-BA92-4BC7-A7FB-D2AB0AF44AA6}"/>
              </a:ext>
            </a:extLst>
          </p:cNvPr>
          <p:cNvSpPr/>
          <p:nvPr/>
        </p:nvSpPr>
        <p:spPr>
          <a:xfrm>
            <a:off x="3635731" y="2246229"/>
            <a:ext cx="4920538" cy="6905095"/>
          </a:xfrm>
          <a:prstGeom prst="rect">
            <a:avLst/>
          </a:prstGeom>
        </p:spPr>
        <p:txBody>
          <a:bodyPr wrap="square">
            <a:spAutoFit/>
          </a:bodyPr>
          <a:lstStyle/>
          <a:p>
            <a:pPr>
              <a:lnSpc>
                <a:spcPct val="130000"/>
              </a:lnSpc>
            </a:pPr>
            <a:r>
              <a:rPr lang="zh-CN" altLang="en-US" dirty="0">
                <a:solidFill>
                  <a:schemeClr val="bg1"/>
                </a:solidFill>
              </a:rPr>
              <a:t>在机器学习，深度学习中，要用到大量的 </a:t>
            </a:r>
            <a:r>
              <a:rPr lang="en-US" altLang="zh-CN" dirty="0">
                <a:solidFill>
                  <a:schemeClr val="bg1"/>
                </a:solidFill>
              </a:rPr>
              <a:t>package</a:t>
            </a:r>
            <a:r>
              <a:rPr lang="zh-CN" altLang="en-US" dirty="0">
                <a:solidFill>
                  <a:schemeClr val="bg1"/>
                </a:solidFill>
              </a:rPr>
              <a:t>（就是各种工具包）。如果说，函数是一个工具，那么 </a:t>
            </a:r>
            <a:r>
              <a:rPr lang="en-US" altLang="zh-CN" dirty="0">
                <a:solidFill>
                  <a:schemeClr val="bg1"/>
                </a:solidFill>
              </a:rPr>
              <a:t>package </a:t>
            </a:r>
            <a:r>
              <a:rPr lang="zh-CN" altLang="en-US" dirty="0">
                <a:solidFill>
                  <a:schemeClr val="bg1"/>
                </a:solidFill>
              </a:rPr>
              <a:t>就是一个工具包。一个个安装 </a:t>
            </a:r>
            <a:r>
              <a:rPr lang="en-US" altLang="zh-CN" dirty="0">
                <a:solidFill>
                  <a:schemeClr val="bg1"/>
                </a:solidFill>
              </a:rPr>
              <a:t>package </a:t>
            </a:r>
            <a:r>
              <a:rPr lang="zh-CN" altLang="en-US" dirty="0">
                <a:solidFill>
                  <a:schemeClr val="bg1"/>
                </a:solidFill>
              </a:rPr>
              <a:t>很麻烦，而且容易出现疏漏。于是，就有了 </a:t>
            </a:r>
            <a:r>
              <a:rPr lang="en-US" altLang="zh-CN" dirty="0">
                <a:solidFill>
                  <a:schemeClr val="bg1"/>
                </a:solidFill>
              </a:rPr>
              <a:t>Anaconda</a:t>
            </a:r>
            <a:r>
              <a:rPr lang="zh-CN" altLang="en-US" dirty="0">
                <a:solidFill>
                  <a:schemeClr val="bg1"/>
                </a:solidFill>
              </a:rPr>
              <a:t>，这是一个集成了常用于科学分析（机器学习，深度学习）的大量</a:t>
            </a:r>
            <a:r>
              <a:rPr lang="en-US" altLang="zh-CN" dirty="0">
                <a:solidFill>
                  <a:schemeClr val="bg1"/>
                </a:solidFill>
              </a:rPr>
              <a:t>package</a:t>
            </a:r>
            <a:r>
              <a:rPr lang="zh-CN" altLang="en-US" dirty="0">
                <a:solidFill>
                  <a:schemeClr val="bg1"/>
                </a:solidFill>
              </a:rPr>
              <a:t>。</a:t>
            </a:r>
            <a:endParaRPr lang="en-US" altLang="zh-CN" dirty="0">
              <a:solidFill>
                <a:schemeClr val="bg1"/>
              </a:solidFill>
            </a:endParaRPr>
          </a:p>
          <a:p>
            <a:pPr>
              <a:lnSpc>
                <a:spcPct val="130000"/>
              </a:lnSpc>
            </a:pPr>
            <a:endParaRPr lang="zh-CN" altLang="en-US" dirty="0">
              <a:solidFill>
                <a:schemeClr val="bg1"/>
              </a:solidFill>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zh-CN" altLang="en-US" dirty="0">
              <a:ea typeface="微软雅黑" panose="020B0503020204020204" pitchFamily="34" charset="-122"/>
            </a:endParaRPr>
          </a:p>
        </p:txBody>
      </p:sp>
    </p:spTree>
    <p:extLst>
      <p:ext uri="{BB962C8B-B14F-4D97-AF65-F5344CB8AC3E}">
        <p14:creationId xmlns:p14="http://schemas.microsoft.com/office/powerpoint/2010/main" val="371819927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14:bounceEnd="40000">
                                          <p:cBhvr additive="base">
                                            <p:cTn id="12" dur="75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750" fill="hold"/>
                                            <p:tgtEl>
                                              <p:spTgt spid="44"/>
                                            </p:tgtEl>
                                            <p:attrNameLst>
                                              <p:attrName>ppt_x</p:attrName>
                                            </p:attrNameLst>
                                          </p:cBhvr>
                                          <p:tavLst>
                                            <p:tav tm="0">
                                              <p:val>
                                                <p:strVal val="#ppt_x"/>
                                              </p:val>
                                            </p:tav>
                                            <p:tav tm="100000">
                                              <p:val>
                                                <p:strVal val="#ppt_x"/>
                                              </p:val>
                                            </p:tav>
                                          </p:tavLst>
                                        </p:anim>
                                        <p:anim calcmode="lin" valueType="num">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C427B50-4123-4033-9CB3-108ED6323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9964"/>
            <a:ext cx="12192000" cy="3438071"/>
          </a:xfrm>
          <a:prstGeom prst="rect">
            <a:avLst/>
          </a:prstGeom>
        </p:spPr>
      </p:pic>
      <p:sp>
        <p:nvSpPr>
          <p:cNvPr id="7" name="矩形 6">
            <a:extLst>
              <a:ext uri="{FF2B5EF4-FFF2-40B4-BE49-F238E27FC236}">
                <a16:creationId xmlns:a16="http://schemas.microsoft.com/office/drawing/2014/main" id="{AF28DDC6-100B-41FD-AF8A-38F65CD36D6D}"/>
              </a:ext>
            </a:extLst>
          </p:cNvPr>
          <p:cNvSpPr/>
          <p:nvPr/>
        </p:nvSpPr>
        <p:spPr>
          <a:xfrm>
            <a:off x="3635731" y="2246229"/>
            <a:ext cx="4920538" cy="3664208"/>
          </a:xfrm>
          <a:prstGeom prst="rect">
            <a:avLst/>
          </a:prstGeom>
        </p:spPr>
        <p:txBody>
          <a:bodyPr wrap="square">
            <a:spAutoFit/>
          </a:bodyPr>
          <a:lstStyle/>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en-US" altLang="zh-CN" dirty="0">
              <a:ea typeface="微软雅黑" panose="020B0503020204020204" pitchFamily="34" charset="-122"/>
            </a:endParaRPr>
          </a:p>
          <a:p>
            <a:pPr algn="ctr">
              <a:lnSpc>
                <a:spcPct val="130000"/>
              </a:lnSpc>
            </a:pPr>
            <a:endParaRPr lang="zh-CN" altLang="en-US" dirty="0">
              <a:ea typeface="微软雅黑" panose="020B0503020204020204" pitchFamily="34" charset="-122"/>
            </a:endParaRPr>
          </a:p>
        </p:txBody>
      </p:sp>
      <p:sp>
        <p:nvSpPr>
          <p:cNvPr id="8" name="矩形 7">
            <a:extLst>
              <a:ext uri="{FF2B5EF4-FFF2-40B4-BE49-F238E27FC236}">
                <a16:creationId xmlns:a16="http://schemas.microsoft.com/office/drawing/2014/main" id="{FC6A236D-B52F-4294-A676-C027BA330A80}"/>
              </a:ext>
            </a:extLst>
          </p:cNvPr>
          <p:cNvSpPr/>
          <p:nvPr/>
        </p:nvSpPr>
        <p:spPr>
          <a:xfrm>
            <a:off x="3635731" y="5474883"/>
            <a:ext cx="4920538" cy="418833"/>
          </a:xfrm>
          <a:prstGeom prst="rect">
            <a:avLst/>
          </a:prstGeom>
        </p:spPr>
        <p:txBody>
          <a:bodyPr wrap="square">
            <a:spAutoFit/>
          </a:bodyPr>
          <a:lstStyle/>
          <a:p>
            <a:pPr>
              <a:lnSpc>
                <a:spcPct val="130000"/>
              </a:lnSpc>
            </a:pPr>
            <a:r>
              <a:rPr lang="zh-CN" altLang="en-US" dirty="0">
                <a:solidFill>
                  <a:schemeClr val="bg1"/>
                </a:solidFill>
              </a:rPr>
              <a:t>选择</a:t>
            </a:r>
            <a:r>
              <a:rPr lang="en-US" altLang="zh-CN" dirty="0">
                <a:solidFill>
                  <a:schemeClr val="bg1"/>
                </a:solidFill>
              </a:rPr>
              <a:t>Anaconda3.7</a:t>
            </a:r>
            <a:r>
              <a:rPr lang="zh-CN" altLang="en-US" dirty="0">
                <a:solidFill>
                  <a:schemeClr val="bg1"/>
                </a:solidFill>
              </a:rPr>
              <a:t>版本下载</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21462234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326169" y="2396430"/>
            <a:ext cx="8871930" cy="2752042"/>
          </a:xfrm>
          <a:prstGeom prst="rect">
            <a:avLst/>
          </a:prstGeom>
          <a:solidFill>
            <a:srgbClr val="2077B9">
              <a:alpha val="93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a typeface="微软雅黑" panose="020B0503020204020204" pitchFamily="34" charset="-122"/>
            </a:endParaRPr>
          </a:p>
        </p:txBody>
      </p:sp>
      <p:cxnSp>
        <p:nvCxnSpPr>
          <p:cNvPr id="7" name="直接连接符 6"/>
          <p:cNvCxnSpPr/>
          <p:nvPr/>
        </p:nvCxnSpPr>
        <p:spPr>
          <a:xfrm>
            <a:off x="1504950" y="6191250"/>
            <a:ext cx="552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flipH="1">
            <a:off x="2457808" y="2396430"/>
            <a:ext cx="8122271" cy="2468576"/>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a typeface="微软雅黑" panose="020B0503020204020204" pitchFamily="34" charset="-122"/>
            </a:endParaRPr>
          </a:p>
        </p:txBody>
      </p:sp>
      <p:grpSp>
        <p:nvGrpSpPr>
          <p:cNvPr id="3" name="组合 2"/>
          <p:cNvGrpSpPr/>
          <p:nvPr/>
        </p:nvGrpSpPr>
        <p:grpSpPr>
          <a:xfrm>
            <a:off x="1783981" y="1655215"/>
            <a:ext cx="2692108" cy="2247515"/>
            <a:chOff x="1542681" y="1655215"/>
            <a:chExt cx="2692108" cy="2247515"/>
          </a:xfrm>
        </p:grpSpPr>
        <p:sp>
          <p:nvSpPr>
            <p:cNvPr id="19" name="矩形 18"/>
            <p:cNvSpPr/>
            <p:nvPr/>
          </p:nvSpPr>
          <p:spPr>
            <a:xfrm flipH="1">
              <a:off x="1770859" y="1655215"/>
              <a:ext cx="2235753" cy="2247515"/>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a typeface="微软雅黑" panose="020B0503020204020204" pitchFamily="34" charset="-122"/>
              </a:endParaRPr>
            </a:p>
          </p:txBody>
        </p:sp>
        <p:sp>
          <p:nvSpPr>
            <p:cNvPr id="31" name="文本框 52"/>
            <p:cNvSpPr txBox="1">
              <a:spLocks noChangeArrowheads="1"/>
            </p:cNvSpPr>
            <p:nvPr/>
          </p:nvSpPr>
          <p:spPr bwMode="auto">
            <a:xfrm>
              <a:off x="1542681" y="1691887"/>
              <a:ext cx="2692108" cy="217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3" rIns="91424" bIns="4571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lnSpc>
                  <a:spcPct val="130000"/>
                </a:lnSpc>
                <a:spcBef>
                  <a:spcPct val="0"/>
                </a:spcBef>
                <a:spcAft>
                  <a:spcPct val="0"/>
                </a:spcAft>
              </a:pPr>
              <a:r>
                <a:rPr lang="en-US" altLang="zh-CN" sz="11500" b="1" dirty="0">
                  <a:solidFill>
                    <a:srgbClr val="2077B9"/>
                  </a:solidFill>
                  <a:latin typeface="方正黑体简体" panose="02010601030101010101" pitchFamily="2" charset="-122"/>
                  <a:ea typeface="方正黑体简体" panose="02010601030101010101" pitchFamily="2" charset="-122"/>
                </a:rPr>
                <a:t>01</a:t>
              </a:r>
              <a:endParaRPr lang="zh-CN" altLang="en-US" sz="11500" b="1" dirty="0">
                <a:solidFill>
                  <a:srgbClr val="2077B9"/>
                </a:solidFill>
                <a:latin typeface="方正黑体简体" panose="02010601030101010101" pitchFamily="2" charset="-122"/>
                <a:ea typeface="方正黑体简体" panose="02010601030101010101" pitchFamily="2" charset="-122"/>
              </a:endParaRPr>
            </a:p>
          </p:txBody>
        </p:sp>
      </p:grpSp>
      <p:sp>
        <p:nvSpPr>
          <p:cNvPr id="14" name="Freeform 106"/>
          <p:cNvSpPr/>
          <p:nvPr/>
        </p:nvSpPr>
        <p:spPr bwMode="auto">
          <a:xfrm>
            <a:off x="7283259" y="3260663"/>
            <a:ext cx="0" cy="9230"/>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a:lnSpc>
                <a:spcPct val="130000"/>
              </a:lnSpc>
            </a:pPr>
            <a:endParaRPr lang="zh-CN" altLang="en-US" sz="2399" dirty="0">
              <a:solidFill>
                <a:prstClr val="black"/>
              </a:solidFill>
              <a:ea typeface="微软雅黑" panose="020B0503020204020204" pitchFamily="34" charset="-122"/>
            </a:endParaRPr>
          </a:p>
        </p:txBody>
      </p:sp>
      <p:sp>
        <p:nvSpPr>
          <p:cNvPr id="15" name="Freeform 107"/>
          <p:cNvSpPr/>
          <p:nvPr/>
        </p:nvSpPr>
        <p:spPr bwMode="auto">
          <a:xfrm>
            <a:off x="7283259" y="32652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a:lnSpc>
                <a:spcPct val="130000"/>
              </a:lnSpc>
            </a:pPr>
            <a:endParaRPr lang="zh-CN" altLang="en-US" sz="2399" dirty="0">
              <a:solidFill>
                <a:prstClr val="black"/>
              </a:solidFill>
              <a:ea typeface="微软雅黑" panose="020B0503020204020204" pitchFamily="34" charset="-122"/>
            </a:endParaRPr>
          </a:p>
        </p:txBody>
      </p:sp>
      <p:sp>
        <p:nvSpPr>
          <p:cNvPr id="32" name="文本框 52"/>
          <p:cNvSpPr txBox="1">
            <a:spLocks noChangeArrowheads="1"/>
          </p:cNvSpPr>
          <p:nvPr/>
        </p:nvSpPr>
        <p:spPr bwMode="auto">
          <a:xfrm>
            <a:off x="4574353" y="2750320"/>
            <a:ext cx="4250441" cy="81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3" rIns="91424" bIns="4571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lnSpc>
                <a:spcPct val="130000"/>
              </a:lnSpc>
              <a:spcBef>
                <a:spcPct val="0"/>
              </a:spcBef>
              <a:spcAft>
                <a:spcPct val="0"/>
              </a:spcAft>
            </a:pPr>
            <a:r>
              <a:rPr lang="zh-CN" altLang="en-US" sz="4000" b="1" dirty="0">
                <a:solidFill>
                  <a:schemeClr val="bg1"/>
                </a:solidFill>
                <a:latin typeface="方正黑体简体" panose="02010601030101010101" pitchFamily="2" charset="-122"/>
                <a:ea typeface="方正黑体简体" panose="02010601030101010101" pitchFamily="2" charset="-122"/>
              </a:rPr>
              <a:t>机器学习</a:t>
            </a:r>
          </a:p>
        </p:txBody>
      </p:sp>
      <p:sp>
        <p:nvSpPr>
          <p:cNvPr id="5" name="矩形 4"/>
          <p:cNvSpPr/>
          <p:nvPr/>
        </p:nvSpPr>
        <p:spPr>
          <a:xfrm>
            <a:off x="2012159" y="3994665"/>
            <a:ext cx="2235753" cy="510335"/>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30000"/>
              </a:lnSpc>
              <a:spcBef>
                <a:spcPct val="0"/>
              </a:spcBef>
              <a:spcAft>
                <a:spcPct val="0"/>
              </a:spcAft>
            </a:pPr>
            <a:r>
              <a:rPr lang="en-US" altLang="zh-CN" sz="2800" b="1" dirty="0">
                <a:solidFill>
                  <a:srgbClr val="333E51"/>
                </a:solidFill>
                <a:latin typeface="方正黑体简体" panose="02010601030101010101" pitchFamily="2" charset="-122"/>
                <a:ea typeface="方正黑体简体" panose="02010601030101010101" pitchFamily="2" charset="-122"/>
              </a:rPr>
              <a:t>PART ONE</a:t>
            </a:r>
            <a:endParaRPr lang="zh-CN" altLang="en-US" sz="2800" b="1" dirty="0">
              <a:solidFill>
                <a:srgbClr val="333E51"/>
              </a:solidFill>
              <a:latin typeface="方正黑体简体" panose="02010601030101010101" pitchFamily="2" charset="-122"/>
              <a:ea typeface="方正黑体简体" panose="02010601030101010101" pitchFamily="2" charset="-122"/>
            </a:endParaRPr>
          </a:p>
        </p:txBody>
      </p:sp>
    </p:spTree>
    <p:extLst>
      <p:ext uri="{BB962C8B-B14F-4D97-AF65-F5344CB8AC3E}">
        <p14:creationId xmlns:p14="http://schemas.microsoft.com/office/powerpoint/2010/main" val="206252841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75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40000">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14:bounceEnd="40000">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2" dur="75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14:presetBounceEnd="40000">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14:bounceEnd="40000">
                                          <p:cBhvr additive="base">
                                            <p:cTn id="15" dur="750" fill="hold"/>
                                            <p:tgtEl>
                                              <p:spTgt spid="5"/>
                                            </p:tgtEl>
                                            <p:attrNameLst>
                                              <p:attrName>ppt_x</p:attrName>
                                            </p:attrNameLst>
                                          </p:cBhvr>
                                          <p:tavLst>
                                            <p:tav tm="0">
                                              <p:val>
                                                <p:strVal val="0-#ppt_w/2"/>
                                              </p:val>
                                            </p:tav>
                                            <p:tav tm="100000">
                                              <p:val>
                                                <p:strVal val="#ppt_x"/>
                                              </p:val>
                                            </p:tav>
                                          </p:tavLst>
                                        </p:anim>
                                        <p:anim calcmode="lin" valueType="num" p14:bounceEnd="40000">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42" presetClass="entr" presetSubtype="0" fill="hold" grpId="0" nodeType="withEffect">
                                      <p:stCondLst>
                                        <p:cond delay="50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2" presetClass="entr" presetSubtype="1" fill="hold" grpId="0" nodeType="withEffect" p14:presetBounceEnd="40000">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14:bounceEnd="40000">
                                          <p:cBhvr additive="base">
                                            <p:cTn id="27" dur="750" fill="hold"/>
                                            <p:tgtEl>
                                              <p:spTgt spid="20"/>
                                            </p:tgtEl>
                                            <p:attrNameLst>
                                              <p:attrName>ppt_x</p:attrName>
                                            </p:attrNameLst>
                                          </p:cBhvr>
                                          <p:tavLst>
                                            <p:tav tm="0">
                                              <p:val>
                                                <p:strVal val="#ppt_x"/>
                                              </p:val>
                                            </p:tav>
                                            <p:tav tm="100000">
                                              <p:val>
                                                <p:strVal val="#ppt_x"/>
                                              </p:val>
                                            </p:tav>
                                          </p:tavLst>
                                        </p:anim>
                                        <p:anim calcmode="lin" valueType="num" p14:bounceEnd="40000">
                                          <p:cBhvr additive="base">
                                            <p:cTn id="28" dur="75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32" grpId="0"/>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42" presetClass="entr" presetSubtype="0" fill="hold" grpId="0" nodeType="withEffect">
                                      <p:stCondLst>
                                        <p:cond delay="50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750" fill="hold"/>
                                            <p:tgtEl>
                                              <p:spTgt spid="20"/>
                                            </p:tgtEl>
                                            <p:attrNameLst>
                                              <p:attrName>ppt_x</p:attrName>
                                            </p:attrNameLst>
                                          </p:cBhvr>
                                          <p:tavLst>
                                            <p:tav tm="0">
                                              <p:val>
                                                <p:strVal val="#ppt_x"/>
                                              </p:val>
                                            </p:tav>
                                            <p:tav tm="100000">
                                              <p:val>
                                                <p:strVal val="#ppt_x"/>
                                              </p:val>
                                            </p:tav>
                                          </p:tavLst>
                                        </p:anim>
                                        <p:anim calcmode="lin" valueType="num">
                                          <p:cBhvr additive="base">
                                            <p:cTn id="28" dur="75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32" grpId="0"/>
          <p:bldP spid="5"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3">
            <a:extLst>
              <a:ext uri="{FF2B5EF4-FFF2-40B4-BE49-F238E27FC236}">
                <a16:creationId xmlns:a16="http://schemas.microsoft.com/office/drawing/2014/main" id="{7392FC30-D3C8-4A82-8A2E-2836224F50CE}"/>
              </a:ext>
            </a:extLst>
          </p:cNvPr>
          <p:cNvSpPr/>
          <p:nvPr/>
        </p:nvSpPr>
        <p:spPr>
          <a:xfrm>
            <a:off x="1103340" y="521017"/>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2</a:t>
            </a:r>
            <a:endParaRPr lang="zh-CN" altLang="en-US" sz="2400" dirty="0">
              <a:solidFill>
                <a:prstClr val="white"/>
              </a:solidFill>
              <a:ea typeface="微软雅黑" panose="020B0503020204020204" pitchFamily="34" charset="-122"/>
            </a:endParaRPr>
          </a:p>
        </p:txBody>
      </p:sp>
      <p:sp>
        <p:nvSpPr>
          <p:cNvPr id="44" name="矩形 43">
            <a:extLst>
              <a:ext uri="{FF2B5EF4-FFF2-40B4-BE49-F238E27FC236}">
                <a16:creationId xmlns:a16="http://schemas.microsoft.com/office/drawing/2014/main" id="{811839E8-DAE0-4F88-832E-D0CDC14DBE5A}"/>
              </a:ext>
            </a:extLst>
          </p:cNvPr>
          <p:cNvSpPr/>
          <p:nvPr/>
        </p:nvSpPr>
        <p:spPr>
          <a:xfrm flipH="1">
            <a:off x="2743282" y="720436"/>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dirty="0">
                <a:ea typeface="微软雅黑" panose="020B0503020204020204" pitchFamily="34" charset="-122"/>
              </a:rPr>
              <a:t>Anaconda</a:t>
            </a:r>
            <a:r>
              <a:rPr lang="zh-CN" altLang="en-US" dirty="0">
                <a:ea typeface="微软雅黑" panose="020B0503020204020204" pitchFamily="34" charset="-122"/>
              </a:rPr>
              <a:t>安装</a:t>
            </a:r>
          </a:p>
        </p:txBody>
      </p:sp>
      <p:sp>
        <p:nvSpPr>
          <p:cNvPr id="3" name="矩形 2">
            <a:extLst>
              <a:ext uri="{FF2B5EF4-FFF2-40B4-BE49-F238E27FC236}">
                <a16:creationId xmlns:a16="http://schemas.microsoft.com/office/drawing/2014/main" id="{20D3EEC8-BA92-4BC7-A7FB-D2AB0AF44AA6}"/>
              </a:ext>
            </a:extLst>
          </p:cNvPr>
          <p:cNvSpPr/>
          <p:nvPr/>
        </p:nvSpPr>
        <p:spPr>
          <a:xfrm>
            <a:off x="3635731" y="6208629"/>
            <a:ext cx="4920538" cy="422039"/>
          </a:xfrm>
          <a:prstGeom prst="rect">
            <a:avLst/>
          </a:prstGeom>
        </p:spPr>
        <p:txBody>
          <a:bodyPr wrap="square">
            <a:spAutoFit/>
          </a:bodyPr>
          <a:lstStyle/>
          <a:p>
            <a:pPr>
              <a:lnSpc>
                <a:spcPct val="130000"/>
              </a:lnSpc>
            </a:pPr>
            <a:r>
              <a:rPr lang="zh-CN" altLang="en-US" dirty="0">
                <a:solidFill>
                  <a:schemeClr val="bg1"/>
                </a:solidFill>
                <a:ea typeface="微软雅黑" panose="020B0503020204020204" pitchFamily="34" charset="-122"/>
              </a:rPr>
              <a:t>双击进行安装，一路点击</a:t>
            </a:r>
            <a:r>
              <a:rPr lang="en-US" altLang="zh-CN" dirty="0">
                <a:solidFill>
                  <a:schemeClr val="bg1"/>
                </a:solidFill>
                <a:ea typeface="微软雅黑" panose="020B0503020204020204" pitchFamily="34" charset="-122"/>
              </a:rPr>
              <a:t>next</a:t>
            </a:r>
            <a:endParaRPr lang="en-US" altLang="zh-CN" dirty="0">
              <a:ea typeface="微软雅黑" panose="020B0503020204020204" pitchFamily="34" charset="-122"/>
            </a:endParaRPr>
          </a:p>
        </p:txBody>
      </p:sp>
      <p:pic>
        <p:nvPicPr>
          <p:cNvPr id="4" name="图片 3">
            <a:extLst>
              <a:ext uri="{FF2B5EF4-FFF2-40B4-BE49-F238E27FC236}">
                <a16:creationId xmlns:a16="http://schemas.microsoft.com/office/drawing/2014/main" id="{D70F3EF2-045F-4833-A0C2-55AE9E532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731" y="1779876"/>
            <a:ext cx="4762500" cy="3686175"/>
          </a:xfrm>
          <a:prstGeom prst="rect">
            <a:avLst/>
          </a:prstGeom>
        </p:spPr>
      </p:pic>
    </p:spTree>
    <p:extLst>
      <p:ext uri="{BB962C8B-B14F-4D97-AF65-F5344CB8AC3E}">
        <p14:creationId xmlns:p14="http://schemas.microsoft.com/office/powerpoint/2010/main" val="19892114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14:bounceEnd="40000">
                                          <p:cBhvr additive="base">
                                            <p:cTn id="12" dur="75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750" fill="hold"/>
                                            <p:tgtEl>
                                              <p:spTgt spid="44"/>
                                            </p:tgtEl>
                                            <p:attrNameLst>
                                              <p:attrName>ppt_x</p:attrName>
                                            </p:attrNameLst>
                                          </p:cBhvr>
                                          <p:tavLst>
                                            <p:tav tm="0">
                                              <p:val>
                                                <p:strVal val="#ppt_x"/>
                                              </p:val>
                                            </p:tav>
                                            <p:tav tm="100000">
                                              <p:val>
                                                <p:strVal val="#ppt_x"/>
                                              </p:val>
                                            </p:tav>
                                          </p:tavLst>
                                        </p:anim>
                                        <p:anim calcmode="lin" valueType="num">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3">
            <a:extLst>
              <a:ext uri="{FF2B5EF4-FFF2-40B4-BE49-F238E27FC236}">
                <a16:creationId xmlns:a16="http://schemas.microsoft.com/office/drawing/2014/main" id="{7392FC30-D3C8-4A82-8A2E-2836224F50CE}"/>
              </a:ext>
            </a:extLst>
          </p:cNvPr>
          <p:cNvSpPr/>
          <p:nvPr/>
        </p:nvSpPr>
        <p:spPr>
          <a:xfrm>
            <a:off x="1103340" y="521017"/>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2</a:t>
            </a:r>
            <a:endParaRPr lang="zh-CN" altLang="en-US" sz="2400" dirty="0">
              <a:solidFill>
                <a:prstClr val="white"/>
              </a:solidFill>
              <a:ea typeface="微软雅黑" panose="020B0503020204020204" pitchFamily="34" charset="-122"/>
            </a:endParaRPr>
          </a:p>
        </p:txBody>
      </p:sp>
      <p:sp>
        <p:nvSpPr>
          <p:cNvPr id="44" name="矩形 43">
            <a:extLst>
              <a:ext uri="{FF2B5EF4-FFF2-40B4-BE49-F238E27FC236}">
                <a16:creationId xmlns:a16="http://schemas.microsoft.com/office/drawing/2014/main" id="{811839E8-DAE0-4F88-832E-D0CDC14DBE5A}"/>
              </a:ext>
            </a:extLst>
          </p:cNvPr>
          <p:cNvSpPr/>
          <p:nvPr/>
        </p:nvSpPr>
        <p:spPr>
          <a:xfrm flipH="1">
            <a:off x="2743282" y="720436"/>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dirty="0">
                <a:ea typeface="微软雅黑" panose="020B0503020204020204" pitchFamily="34" charset="-122"/>
              </a:rPr>
              <a:t>Anaconda</a:t>
            </a:r>
            <a:r>
              <a:rPr lang="zh-CN" altLang="en-US" dirty="0">
                <a:ea typeface="微软雅黑" panose="020B0503020204020204" pitchFamily="34" charset="-122"/>
              </a:rPr>
              <a:t>安装</a:t>
            </a:r>
          </a:p>
        </p:txBody>
      </p:sp>
      <p:sp>
        <p:nvSpPr>
          <p:cNvPr id="3" name="矩形 2">
            <a:extLst>
              <a:ext uri="{FF2B5EF4-FFF2-40B4-BE49-F238E27FC236}">
                <a16:creationId xmlns:a16="http://schemas.microsoft.com/office/drawing/2014/main" id="{20D3EEC8-BA92-4BC7-A7FB-D2AB0AF44AA6}"/>
              </a:ext>
            </a:extLst>
          </p:cNvPr>
          <p:cNvSpPr/>
          <p:nvPr/>
        </p:nvSpPr>
        <p:spPr>
          <a:xfrm>
            <a:off x="3635731" y="5926544"/>
            <a:ext cx="4920538" cy="783420"/>
          </a:xfrm>
          <a:prstGeom prst="rect">
            <a:avLst/>
          </a:prstGeom>
        </p:spPr>
        <p:txBody>
          <a:bodyPr wrap="square">
            <a:spAutoFit/>
          </a:bodyPr>
          <a:lstStyle/>
          <a:p>
            <a:pPr>
              <a:lnSpc>
                <a:spcPct val="130000"/>
              </a:lnSpc>
            </a:pPr>
            <a:r>
              <a:rPr lang="zh-CN" altLang="en-US" dirty="0">
                <a:solidFill>
                  <a:schemeClr val="bg1"/>
                </a:solidFill>
                <a:ea typeface="微软雅黑" panose="020B0503020204020204" pitchFamily="34" charset="-122"/>
              </a:rPr>
              <a:t>打开</a:t>
            </a:r>
            <a:r>
              <a:rPr lang="en-US" altLang="zh-CN" dirty="0">
                <a:solidFill>
                  <a:schemeClr val="bg1"/>
                </a:solidFill>
                <a:ea typeface="微软雅黑" panose="020B0503020204020204" pitchFamily="34" charset="-122"/>
              </a:rPr>
              <a:t>Anaconda Prompt</a:t>
            </a:r>
            <a:r>
              <a:rPr lang="zh-CN" altLang="en-US" dirty="0">
                <a:solidFill>
                  <a:schemeClr val="bg1"/>
                </a:solidFill>
                <a:ea typeface="微软雅黑" panose="020B0503020204020204" pitchFamily="34" charset="-122"/>
              </a:rPr>
              <a:t>，如果出现</a:t>
            </a:r>
            <a:r>
              <a:rPr lang="en-US" altLang="zh-CN" dirty="0">
                <a:solidFill>
                  <a:schemeClr val="bg1"/>
                </a:solidFill>
                <a:ea typeface="微软雅黑" panose="020B0503020204020204" pitchFamily="34" charset="-122"/>
              </a:rPr>
              <a:t>base</a:t>
            </a:r>
            <a:r>
              <a:rPr lang="zh-CN" altLang="en-US" dirty="0">
                <a:solidFill>
                  <a:schemeClr val="bg1"/>
                </a:solidFill>
                <a:ea typeface="微软雅黑" panose="020B0503020204020204" pitchFamily="34" charset="-122"/>
              </a:rPr>
              <a:t>，安装成功。</a:t>
            </a:r>
            <a:endParaRPr lang="en-US" altLang="zh-CN" dirty="0">
              <a:ea typeface="微软雅黑" panose="020B0503020204020204" pitchFamily="34" charset="-122"/>
            </a:endParaRPr>
          </a:p>
        </p:txBody>
      </p:sp>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97A0F39A-6488-458F-BD94-ED5A9BF67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731" y="1607127"/>
            <a:ext cx="1878247" cy="4166180"/>
          </a:xfrm>
          <a:prstGeom prst="rect">
            <a:avLst/>
          </a:prstGeom>
        </p:spPr>
      </p:pic>
      <p:pic>
        <p:nvPicPr>
          <p:cNvPr id="9" name="图片 8">
            <a:extLst>
              <a:ext uri="{FF2B5EF4-FFF2-40B4-BE49-F238E27FC236}">
                <a16:creationId xmlns:a16="http://schemas.microsoft.com/office/drawing/2014/main" id="{440797FA-1201-4641-804E-9A01FBDF3E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249" y="1938691"/>
            <a:ext cx="4286848" cy="3181794"/>
          </a:xfrm>
          <a:prstGeom prst="rect">
            <a:avLst/>
          </a:prstGeom>
        </p:spPr>
      </p:pic>
    </p:spTree>
    <p:extLst>
      <p:ext uri="{BB962C8B-B14F-4D97-AF65-F5344CB8AC3E}">
        <p14:creationId xmlns:p14="http://schemas.microsoft.com/office/powerpoint/2010/main" val="39488019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14:bounceEnd="40000">
                                          <p:cBhvr additive="base">
                                            <p:cTn id="12" dur="75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750" fill="hold"/>
                                            <p:tgtEl>
                                              <p:spTgt spid="44"/>
                                            </p:tgtEl>
                                            <p:attrNameLst>
                                              <p:attrName>ppt_x</p:attrName>
                                            </p:attrNameLst>
                                          </p:cBhvr>
                                          <p:tavLst>
                                            <p:tav tm="0">
                                              <p:val>
                                                <p:strVal val="#ppt_x"/>
                                              </p:val>
                                            </p:tav>
                                            <p:tav tm="100000">
                                              <p:val>
                                                <p:strVal val="#ppt_x"/>
                                              </p:val>
                                            </p:tav>
                                          </p:tavLst>
                                        </p:anim>
                                        <p:anim calcmode="lin" valueType="num">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3">
            <a:extLst>
              <a:ext uri="{FF2B5EF4-FFF2-40B4-BE49-F238E27FC236}">
                <a16:creationId xmlns:a16="http://schemas.microsoft.com/office/drawing/2014/main" id="{7392FC30-D3C8-4A82-8A2E-2836224F50CE}"/>
              </a:ext>
            </a:extLst>
          </p:cNvPr>
          <p:cNvSpPr/>
          <p:nvPr/>
        </p:nvSpPr>
        <p:spPr>
          <a:xfrm>
            <a:off x="1103340" y="521017"/>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3</a:t>
            </a:r>
            <a:endParaRPr lang="zh-CN" altLang="en-US" sz="2400" dirty="0">
              <a:solidFill>
                <a:prstClr val="white"/>
              </a:solidFill>
              <a:ea typeface="微软雅黑" panose="020B0503020204020204" pitchFamily="34" charset="-122"/>
            </a:endParaRPr>
          </a:p>
        </p:txBody>
      </p:sp>
      <p:sp>
        <p:nvSpPr>
          <p:cNvPr id="44" name="矩形 43">
            <a:extLst>
              <a:ext uri="{FF2B5EF4-FFF2-40B4-BE49-F238E27FC236}">
                <a16:creationId xmlns:a16="http://schemas.microsoft.com/office/drawing/2014/main" id="{811839E8-DAE0-4F88-832E-D0CDC14DBE5A}"/>
              </a:ext>
            </a:extLst>
          </p:cNvPr>
          <p:cNvSpPr/>
          <p:nvPr/>
        </p:nvSpPr>
        <p:spPr>
          <a:xfrm flipH="1">
            <a:off x="2743282" y="720436"/>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a:ea typeface="微软雅黑" panose="020B0503020204020204" pitchFamily="34" charset="-122"/>
              </a:rPr>
              <a:t>有序的管理环境</a:t>
            </a:r>
          </a:p>
        </p:txBody>
      </p:sp>
      <p:sp>
        <p:nvSpPr>
          <p:cNvPr id="3" name="矩形 2">
            <a:extLst>
              <a:ext uri="{FF2B5EF4-FFF2-40B4-BE49-F238E27FC236}">
                <a16:creationId xmlns:a16="http://schemas.microsoft.com/office/drawing/2014/main" id="{20D3EEC8-BA92-4BC7-A7FB-D2AB0AF44AA6}"/>
              </a:ext>
            </a:extLst>
          </p:cNvPr>
          <p:cNvSpPr/>
          <p:nvPr/>
        </p:nvSpPr>
        <p:spPr>
          <a:xfrm>
            <a:off x="3578089" y="1568440"/>
            <a:ext cx="5035822" cy="3877985"/>
          </a:xfrm>
          <a:prstGeom prst="rect">
            <a:avLst/>
          </a:prstGeom>
        </p:spPr>
        <p:txBody>
          <a:bodyPr wrap="square">
            <a:spAutoFit/>
          </a:bodyPr>
          <a:lstStyle/>
          <a:p>
            <a:r>
              <a:rPr lang="zh-CN" altLang="en-US" sz="1600" dirty="0">
                <a:solidFill>
                  <a:schemeClr val="bg1"/>
                </a:solidFill>
              </a:rPr>
              <a:t>也许，你之后会遇到不同的项目，需要使用到不同版本的环境。比如这个项目要用到 </a:t>
            </a:r>
            <a:r>
              <a:rPr lang="en-US" altLang="zh-CN" sz="1600" dirty="0" err="1">
                <a:solidFill>
                  <a:schemeClr val="bg1"/>
                </a:solidFill>
              </a:rPr>
              <a:t>pytorch</a:t>
            </a:r>
            <a:r>
              <a:rPr lang="en-US" altLang="zh-CN" sz="1600" dirty="0">
                <a:solidFill>
                  <a:schemeClr val="bg1"/>
                </a:solidFill>
              </a:rPr>
              <a:t> 0.4</a:t>
            </a:r>
            <a:r>
              <a:rPr lang="zh-CN" altLang="en-US" sz="1600" dirty="0">
                <a:solidFill>
                  <a:schemeClr val="bg1"/>
                </a:solidFill>
              </a:rPr>
              <a:t>，另一个项目要用到 </a:t>
            </a:r>
            <a:r>
              <a:rPr lang="en-US" altLang="zh-CN" sz="1600" dirty="0" err="1">
                <a:solidFill>
                  <a:schemeClr val="bg1"/>
                </a:solidFill>
              </a:rPr>
              <a:t>pytorch</a:t>
            </a:r>
            <a:r>
              <a:rPr lang="en-US" altLang="zh-CN" sz="1600" dirty="0">
                <a:solidFill>
                  <a:schemeClr val="bg1"/>
                </a:solidFill>
              </a:rPr>
              <a:t> 1.0</a:t>
            </a:r>
            <a:r>
              <a:rPr lang="zh-CN" altLang="en-US" sz="1600" dirty="0">
                <a:solidFill>
                  <a:schemeClr val="bg1"/>
                </a:solidFill>
              </a:rPr>
              <a:t>，如果你卸载了</a:t>
            </a:r>
            <a:r>
              <a:rPr lang="en-US" altLang="zh-CN" sz="1600" dirty="0">
                <a:solidFill>
                  <a:schemeClr val="bg1"/>
                </a:solidFill>
              </a:rPr>
              <a:t>0.4</a:t>
            </a:r>
            <a:r>
              <a:rPr lang="zh-CN" altLang="en-US" sz="1600" dirty="0">
                <a:solidFill>
                  <a:schemeClr val="bg1"/>
                </a:solidFill>
              </a:rPr>
              <a:t>版本，安装了</a:t>
            </a:r>
            <a:r>
              <a:rPr lang="en-US" altLang="zh-CN" sz="1600" dirty="0">
                <a:solidFill>
                  <a:schemeClr val="bg1"/>
                </a:solidFill>
              </a:rPr>
              <a:t>1.0</a:t>
            </a:r>
            <a:r>
              <a:rPr lang="zh-CN" altLang="en-US" sz="1600" dirty="0">
                <a:solidFill>
                  <a:schemeClr val="bg1"/>
                </a:solidFill>
              </a:rPr>
              <a:t>版本。那么下一次，你再碰到</a:t>
            </a:r>
            <a:r>
              <a:rPr lang="en-US" altLang="zh-CN" sz="1600" dirty="0">
                <a:solidFill>
                  <a:schemeClr val="bg1"/>
                </a:solidFill>
              </a:rPr>
              <a:t>0.4</a:t>
            </a:r>
            <a:r>
              <a:rPr lang="zh-CN" altLang="en-US" sz="1600" dirty="0">
                <a:solidFill>
                  <a:schemeClr val="bg1"/>
                </a:solidFill>
              </a:rPr>
              <a:t>版本，你就需要卸载</a:t>
            </a:r>
            <a:r>
              <a:rPr lang="en-US" altLang="zh-CN" sz="1600" dirty="0">
                <a:solidFill>
                  <a:schemeClr val="bg1"/>
                </a:solidFill>
              </a:rPr>
              <a:t>1.0</a:t>
            </a:r>
            <a:r>
              <a:rPr lang="zh-CN" altLang="en-US" sz="1600" dirty="0">
                <a:solidFill>
                  <a:schemeClr val="bg1"/>
                </a:solidFill>
              </a:rPr>
              <a:t>版本，安装</a:t>
            </a:r>
            <a:r>
              <a:rPr lang="en-US" altLang="zh-CN" sz="1600" dirty="0">
                <a:solidFill>
                  <a:schemeClr val="bg1"/>
                </a:solidFill>
              </a:rPr>
              <a:t>0.4</a:t>
            </a:r>
            <a:r>
              <a:rPr lang="zh-CN" altLang="en-US" sz="1600" dirty="0">
                <a:solidFill>
                  <a:schemeClr val="bg1"/>
                </a:solidFill>
              </a:rPr>
              <a:t>版本。很折腾。</a:t>
            </a:r>
          </a:p>
          <a:p>
            <a:r>
              <a:rPr lang="en-US" altLang="zh-CN" sz="1600" dirty="0">
                <a:solidFill>
                  <a:schemeClr val="bg1"/>
                </a:solidFill>
              </a:rPr>
              <a:t>Anaconda </a:t>
            </a:r>
            <a:r>
              <a:rPr lang="zh-CN" altLang="en-US" sz="1600" dirty="0">
                <a:solidFill>
                  <a:schemeClr val="bg1"/>
                </a:solidFill>
              </a:rPr>
              <a:t>集成的 </a:t>
            </a:r>
            <a:r>
              <a:rPr lang="en-US" altLang="zh-CN" sz="1600" dirty="0" err="1">
                <a:solidFill>
                  <a:schemeClr val="bg1"/>
                </a:solidFill>
              </a:rPr>
              <a:t>conda</a:t>
            </a:r>
            <a:r>
              <a:rPr lang="en-US" altLang="zh-CN" sz="1600" dirty="0">
                <a:solidFill>
                  <a:schemeClr val="bg1"/>
                </a:solidFill>
              </a:rPr>
              <a:t> </a:t>
            </a:r>
            <a:r>
              <a:rPr lang="zh-CN" altLang="en-US" sz="1600" dirty="0">
                <a:solidFill>
                  <a:schemeClr val="bg1"/>
                </a:solidFill>
              </a:rPr>
              <a:t>包就能够解决这个问题。它可以创造出两个屋子，相互隔离。一个屋子放 </a:t>
            </a:r>
            <a:r>
              <a:rPr lang="en-US" altLang="zh-CN" sz="1600" dirty="0">
                <a:solidFill>
                  <a:schemeClr val="bg1"/>
                </a:solidFill>
              </a:rPr>
              <a:t>0.4 </a:t>
            </a:r>
            <a:r>
              <a:rPr lang="zh-CN" altLang="en-US" sz="1600" dirty="0">
                <a:solidFill>
                  <a:schemeClr val="bg1"/>
                </a:solidFill>
              </a:rPr>
              <a:t>版本，一个屋子放 </a:t>
            </a:r>
            <a:r>
              <a:rPr lang="en-US" altLang="zh-CN" sz="1600" dirty="0">
                <a:solidFill>
                  <a:schemeClr val="bg1"/>
                </a:solidFill>
              </a:rPr>
              <a:t>1.0 </a:t>
            </a:r>
            <a:r>
              <a:rPr lang="zh-CN" altLang="en-US" sz="1600" dirty="0">
                <a:solidFill>
                  <a:schemeClr val="bg1"/>
                </a:solidFill>
              </a:rPr>
              <a:t>版本。你需要哪个版本，就进哪个屋子工作。</a:t>
            </a:r>
          </a:p>
          <a:p>
            <a:r>
              <a:rPr lang="zh-CN" altLang="en-US" sz="1600" dirty="0">
                <a:solidFill>
                  <a:schemeClr val="bg1"/>
                </a:solidFill>
              </a:rPr>
              <a:t>我们首先使用 </a:t>
            </a:r>
            <a:r>
              <a:rPr lang="en-US" altLang="zh-CN" sz="1600" dirty="0" err="1">
                <a:solidFill>
                  <a:schemeClr val="bg1"/>
                </a:solidFill>
              </a:rPr>
              <a:t>conda</a:t>
            </a:r>
            <a:r>
              <a:rPr lang="en-US" altLang="zh-CN" sz="1600" dirty="0">
                <a:solidFill>
                  <a:schemeClr val="bg1"/>
                </a:solidFill>
              </a:rPr>
              <a:t> </a:t>
            </a:r>
            <a:r>
              <a:rPr lang="zh-CN" altLang="en-US" sz="1600" dirty="0">
                <a:solidFill>
                  <a:schemeClr val="bg1"/>
                </a:solidFill>
              </a:rPr>
              <a:t>指令创建一个屋子，叫做 </a:t>
            </a:r>
            <a:r>
              <a:rPr lang="en-US" altLang="zh-CN" sz="1600" dirty="0" err="1">
                <a:solidFill>
                  <a:schemeClr val="bg1"/>
                </a:solidFill>
              </a:rPr>
              <a:t>pytorch</a:t>
            </a:r>
            <a:r>
              <a:rPr lang="zh-CN" altLang="en-US" sz="1600" dirty="0">
                <a:solidFill>
                  <a:schemeClr val="bg1"/>
                </a:solidFill>
              </a:rPr>
              <a:t>。</a:t>
            </a:r>
            <a:endParaRPr lang="en-US" altLang="zh-CN" sz="1600" dirty="0">
              <a:solidFill>
                <a:schemeClr val="bg1"/>
              </a:solidFill>
            </a:endParaRPr>
          </a:p>
          <a:p>
            <a:endParaRPr lang="en-US" altLang="zh-CN" dirty="0">
              <a:solidFill>
                <a:schemeClr val="bg1"/>
              </a:solidFill>
            </a:endParaRPr>
          </a:p>
          <a:p>
            <a:r>
              <a:rPr lang="zh-CN" altLang="en-US" dirty="0">
                <a:solidFill>
                  <a:schemeClr val="bg1"/>
                </a:solidFill>
              </a:rPr>
              <a:t>输入以下指令：</a:t>
            </a:r>
            <a:endParaRPr lang="en-US" altLang="zh-CN" dirty="0">
              <a:solidFill>
                <a:schemeClr val="bg1"/>
              </a:solidFill>
            </a:endParaRPr>
          </a:p>
          <a:p>
            <a:r>
              <a:rPr lang="it-IT" altLang="zh-CN" dirty="0">
                <a:solidFill>
                  <a:schemeClr val="bg1"/>
                </a:solidFill>
              </a:rPr>
              <a:t>conda create -n pytorch python=3.6</a:t>
            </a:r>
          </a:p>
          <a:p>
            <a:r>
              <a:rPr lang="zh-CN" altLang="en-US" sz="1600" dirty="0">
                <a:solidFill>
                  <a:schemeClr val="bg1"/>
                </a:solidFill>
              </a:rPr>
              <a:t>之后弹出提示输入</a:t>
            </a:r>
            <a:r>
              <a:rPr lang="en-US" altLang="zh-CN" sz="1600" dirty="0">
                <a:solidFill>
                  <a:schemeClr val="bg1"/>
                </a:solidFill>
              </a:rPr>
              <a:t>y</a:t>
            </a:r>
            <a:r>
              <a:rPr lang="zh-CN" altLang="en-US" sz="1600" dirty="0">
                <a:solidFill>
                  <a:schemeClr val="bg1"/>
                </a:solidFill>
              </a:rPr>
              <a:t>即可安装</a:t>
            </a:r>
            <a:endParaRPr lang="en-US" altLang="zh-CN" sz="1600" dirty="0">
              <a:solidFill>
                <a:schemeClr val="bg1"/>
              </a:solidFill>
            </a:endParaRPr>
          </a:p>
          <a:p>
            <a:endParaRPr lang="zh-CN" altLang="en-US" sz="1600" dirty="0">
              <a:solidFill>
                <a:schemeClr val="bg1"/>
              </a:solidFill>
            </a:endParaRPr>
          </a:p>
        </p:txBody>
      </p:sp>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82389F99-31E0-443F-AF3B-E65C3DAE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8089" y="5289560"/>
            <a:ext cx="4982270" cy="1276528"/>
          </a:xfrm>
          <a:prstGeom prst="rect">
            <a:avLst/>
          </a:prstGeom>
        </p:spPr>
      </p:pic>
    </p:spTree>
    <p:extLst>
      <p:ext uri="{BB962C8B-B14F-4D97-AF65-F5344CB8AC3E}">
        <p14:creationId xmlns:p14="http://schemas.microsoft.com/office/powerpoint/2010/main" val="416341687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14:bounceEnd="40000">
                                          <p:cBhvr additive="base">
                                            <p:cTn id="12" dur="75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750" fill="hold"/>
                                            <p:tgtEl>
                                              <p:spTgt spid="44"/>
                                            </p:tgtEl>
                                            <p:attrNameLst>
                                              <p:attrName>ppt_x</p:attrName>
                                            </p:attrNameLst>
                                          </p:cBhvr>
                                          <p:tavLst>
                                            <p:tav tm="0">
                                              <p:val>
                                                <p:strVal val="#ppt_x"/>
                                              </p:val>
                                            </p:tav>
                                            <p:tav tm="100000">
                                              <p:val>
                                                <p:strVal val="#ppt_x"/>
                                              </p:val>
                                            </p:tav>
                                          </p:tavLst>
                                        </p:anim>
                                        <p:anim calcmode="lin" valueType="num">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3">
            <a:extLst>
              <a:ext uri="{FF2B5EF4-FFF2-40B4-BE49-F238E27FC236}">
                <a16:creationId xmlns:a16="http://schemas.microsoft.com/office/drawing/2014/main" id="{7392FC30-D3C8-4A82-8A2E-2836224F50CE}"/>
              </a:ext>
            </a:extLst>
          </p:cNvPr>
          <p:cNvSpPr/>
          <p:nvPr/>
        </p:nvSpPr>
        <p:spPr>
          <a:xfrm>
            <a:off x="1103340" y="521017"/>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3</a:t>
            </a:r>
            <a:endParaRPr lang="zh-CN" altLang="en-US" sz="2400" dirty="0">
              <a:solidFill>
                <a:prstClr val="white"/>
              </a:solidFill>
              <a:ea typeface="微软雅黑" panose="020B0503020204020204" pitchFamily="34" charset="-122"/>
            </a:endParaRPr>
          </a:p>
        </p:txBody>
      </p:sp>
      <p:sp>
        <p:nvSpPr>
          <p:cNvPr id="44" name="矩形 43">
            <a:extLst>
              <a:ext uri="{FF2B5EF4-FFF2-40B4-BE49-F238E27FC236}">
                <a16:creationId xmlns:a16="http://schemas.microsoft.com/office/drawing/2014/main" id="{811839E8-DAE0-4F88-832E-D0CDC14DBE5A}"/>
              </a:ext>
            </a:extLst>
          </p:cNvPr>
          <p:cNvSpPr/>
          <p:nvPr/>
        </p:nvSpPr>
        <p:spPr>
          <a:xfrm flipH="1">
            <a:off x="2743282" y="720436"/>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a:ea typeface="微软雅黑" panose="020B0503020204020204" pitchFamily="34" charset="-122"/>
              </a:rPr>
              <a:t>有序的管理环境</a:t>
            </a:r>
          </a:p>
        </p:txBody>
      </p:sp>
      <p:sp>
        <p:nvSpPr>
          <p:cNvPr id="3" name="矩形 2">
            <a:extLst>
              <a:ext uri="{FF2B5EF4-FFF2-40B4-BE49-F238E27FC236}">
                <a16:creationId xmlns:a16="http://schemas.microsoft.com/office/drawing/2014/main" id="{20D3EEC8-BA92-4BC7-A7FB-D2AB0AF44AA6}"/>
              </a:ext>
            </a:extLst>
          </p:cNvPr>
          <p:cNvSpPr/>
          <p:nvPr/>
        </p:nvSpPr>
        <p:spPr>
          <a:xfrm>
            <a:off x="3578089" y="1568440"/>
            <a:ext cx="5035822" cy="3293209"/>
          </a:xfrm>
          <a:prstGeom prst="rect">
            <a:avLst/>
          </a:prstGeom>
        </p:spPr>
        <p:txBody>
          <a:bodyPr wrap="square">
            <a:spAutoFit/>
          </a:bodyPr>
          <a:lstStyle/>
          <a:p>
            <a:r>
              <a:rPr lang="zh-CN" altLang="en-US" sz="1600" dirty="0">
                <a:solidFill>
                  <a:schemeClr val="bg1"/>
                </a:solidFill>
              </a:rPr>
              <a:t>安装成功后，输入以下指令</a:t>
            </a:r>
            <a:r>
              <a:rPr lang="en-US" altLang="zh-CN" sz="1600" dirty="0" err="1">
                <a:solidFill>
                  <a:schemeClr val="bg1"/>
                </a:solidFill>
              </a:rPr>
              <a:t>conda</a:t>
            </a:r>
            <a:r>
              <a:rPr lang="en-US" altLang="zh-CN" sz="1600" dirty="0">
                <a:solidFill>
                  <a:schemeClr val="bg1"/>
                </a:solidFill>
              </a:rPr>
              <a:t> info --</a:t>
            </a:r>
            <a:r>
              <a:rPr lang="en-US" altLang="zh-CN" sz="1600" dirty="0" err="1">
                <a:solidFill>
                  <a:schemeClr val="bg1"/>
                </a:solidFill>
              </a:rPr>
              <a:t>envs</a:t>
            </a:r>
            <a:r>
              <a:rPr lang="zh-CN" altLang="en-US" sz="1600" dirty="0">
                <a:solidFill>
                  <a:schemeClr val="bg1"/>
                </a:solidFill>
              </a:rPr>
              <a:t>即可看到 </a:t>
            </a:r>
            <a:r>
              <a:rPr lang="en-US" altLang="zh-CN" sz="1600" dirty="0" err="1">
                <a:solidFill>
                  <a:schemeClr val="bg1"/>
                </a:solidFill>
              </a:rPr>
              <a:t>conda</a:t>
            </a:r>
            <a:r>
              <a:rPr lang="en-US" altLang="zh-CN" sz="1600" dirty="0">
                <a:solidFill>
                  <a:schemeClr val="bg1"/>
                </a:solidFill>
              </a:rPr>
              <a:t> </a:t>
            </a:r>
            <a:r>
              <a:rPr lang="zh-CN" altLang="en-US" sz="1600" dirty="0">
                <a:solidFill>
                  <a:schemeClr val="bg1"/>
                </a:solidFill>
              </a:rPr>
              <a:t>环境中，有新建的 </a:t>
            </a:r>
            <a:r>
              <a:rPr lang="en-US" altLang="zh-CN" sz="1600" dirty="0" err="1">
                <a:solidFill>
                  <a:schemeClr val="bg1"/>
                </a:solidFill>
              </a:rPr>
              <a:t>pytorch</a:t>
            </a:r>
            <a:r>
              <a:rPr lang="en-US" altLang="zh-CN" sz="1600" dirty="0">
                <a:solidFill>
                  <a:schemeClr val="bg1"/>
                </a:solidFill>
              </a:rPr>
              <a:t> </a:t>
            </a:r>
            <a:r>
              <a:rPr lang="zh-CN" altLang="en-US" sz="1600" dirty="0">
                <a:solidFill>
                  <a:schemeClr val="bg1"/>
                </a:solidFill>
              </a:rPr>
              <a:t>环境，右边的 * 号表示，当前你处于哪个环境</a:t>
            </a:r>
            <a:endParaRPr lang="en-US" altLang="zh-CN" sz="1600" dirty="0">
              <a:solidFill>
                <a:schemeClr val="bg1"/>
              </a:solidFill>
            </a:endParaRPr>
          </a:p>
          <a:p>
            <a:endParaRPr lang="en-US" altLang="zh-CN" sz="1600" dirty="0">
              <a:solidFill>
                <a:schemeClr val="bg1"/>
              </a:solidFill>
            </a:endParaRPr>
          </a:p>
          <a:p>
            <a:endParaRPr lang="en-US" altLang="zh-CN" sz="1600" dirty="0">
              <a:solidFill>
                <a:schemeClr val="bg1"/>
              </a:solidFill>
            </a:endParaRPr>
          </a:p>
          <a:p>
            <a:endParaRPr lang="en-US" altLang="zh-CN" sz="1600" dirty="0">
              <a:solidFill>
                <a:schemeClr val="bg1"/>
              </a:solidFill>
            </a:endParaRPr>
          </a:p>
          <a:p>
            <a:endParaRPr lang="en-US" altLang="zh-CN" sz="1600" dirty="0">
              <a:solidFill>
                <a:schemeClr val="bg1"/>
              </a:solidFill>
            </a:endParaRPr>
          </a:p>
          <a:p>
            <a:endParaRPr lang="en-US" altLang="zh-CN" sz="1600" dirty="0">
              <a:solidFill>
                <a:schemeClr val="bg1"/>
              </a:solidFill>
            </a:endParaRPr>
          </a:p>
          <a:p>
            <a:endParaRPr lang="en-US" altLang="zh-CN" sz="1600" dirty="0">
              <a:solidFill>
                <a:schemeClr val="bg1"/>
              </a:solidFill>
            </a:endParaRPr>
          </a:p>
          <a:p>
            <a:endParaRPr lang="en-US" altLang="zh-CN" sz="1600" dirty="0">
              <a:solidFill>
                <a:schemeClr val="bg1"/>
              </a:solidFill>
            </a:endParaRPr>
          </a:p>
          <a:p>
            <a:endParaRPr lang="en-US" altLang="zh-CN" sz="1600" dirty="0">
              <a:solidFill>
                <a:schemeClr val="bg1"/>
              </a:solidFill>
            </a:endParaRPr>
          </a:p>
          <a:p>
            <a:endParaRPr lang="en-US" altLang="zh-CN" sz="1600" dirty="0">
              <a:solidFill>
                <a:schemeClr val="bg1"/>
              </a:solidFill>
            </a:endParaRPr>
          </a:p>
          <a:p>
            <a:r>
              <a:rPr lang="zh-CN" altLang="en-US" sz="1600" dirty="0">
                <a:solidFill>
                  <a:schemeClr val="bg1"/>
                </a:solidFill>
              </a:rPr>
              <a:t>接下来输入</a:t>
            </a:r>
            <a:r>
              <a:rPr lang="en-US" altLang="zh-CN" sz="1600" dirty="0" err="1">
                <a:solidFill>
                  <a:schemeClr val="bg1"/>
                </a:solidFill>
              </a:rPr>
              <a:t>conda</a:t>
            </a:r>
            <a:r>
              <a:rPr lang="en-US" altLang="zh-CN" sz="1600" dirty="0">
                <a:solidFill>
                  <a:schemeClr val="bg1"/>
                </a:solidFill>
              </a:rPr>
              <a:t> activate </a:t>
            </a:r>
            <a:r>
              <a:rPr lang="en-US" altLang="zh-CN" sz="1600" dirty="0" err="1">
                <a:solidFill>
                  <a:schemeClr val="bg1"/>
                </a:solidFill>
              </a:rPr>
              <a:t>pytorch</a:t>
            </a:r>
            <a:r>
              <a:rPr lang="zh-CN" altLang="en-US" sz="1600" dirty="0">
                <a:solidFill>
                  <a:schemeClr val="bg1"/>
                </a:solidFill>
              </a:rPr>
              <a:t>进入</a:t>
            </a:r>
            <a:r>
              <a:rPr lang="en-US" altLang="zh-CN" sz="1600" dirty="0" err="1">
                <a:solidFill>
                  <a:schemeClr val="bg1"/>
                </a:solidFill>
              </a:rPr>
              <a:t>pytorch</a:t>
            </a:r>
            <a:r>
              <a:rPr lang="zh-CN" altLang="en-US" sz="1600" dirty="0">
                <a:solidFill>
                  <a:schemeClr val="bg1"/>
                </a:solidFill>
              </a:rPr>
              <a:t>环境</a:t>
            </a:r>
          </a:p>
        </p:txBody>
      </p:sp>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13A19C72-1373-41FC-8B97-56DEA41B8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049" y="2490656"/>
            <a:ext cx="5029902" cy="1876687"/>
          </a:xfrm>
          <a:prstGeom prst="rect">
            <a:avLst/>
          </a:prstGeom>
        </p:spPr>
      </p:pic>
      <p:pic>
        <p:nvPicPr>
          <p:cNvPr id="8" name="图片 7">
            <a:extLst>
              <a:ext uri="{FF2B5EF4-FFF2-40B4-BE49-F238E27FC236}">
                <a16:creationId xmlns:a16="http://schemas.microsoft.com/office/drawing/2014/main" id="{D4904FD5-B4FB-4978-A871-69AD3D744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886" y="5146826"/>
            <a:ext cx="3953427" cy="990738"/>
          </a:xfrm>
          <a:prstGeom prst="rect">
            <a:avLst/>
          </a:prstGeom>
        </p:spPr>
      </p:pic>
    </p:spTree>
    <p:extLst>
      <p:ext uri="{BB962C8B-B14F-4D97-AF65-F5344CB8AC3E}">
        <p14:creationId xmlns:p14="http://schemas.microsoft.com/office/powerpoint/2010/main" val="59511342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14:bounceEnd="40000">
                                          <p:cBhvr additive="base">
                                            <p:cTn id="12" dur="75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750" fill="hold"/>
                                            <p:tgtEl>
                                              <p:spTgt spid="44"/>
                                            </p:tgtEl>
                                            <p:attrNameLst>
                                              <p:attrName>ppt_x</p:attrName>
                                            </p:attrNameLst>
                                          </p:cBhvr>
                                          <p:tavLst>
                                            <p:tav tm="0">
                                              <p:val>
                                                <p:strVal val="#ppt_x"/>
                                              </p:val>
                                            </p:tav>
                                            <p:tav tm="100000">
                                              <p:val>
                                                <p:strVal val="#ppt_x"/>
                                              </p:val>
                                            </p:tav>
                                          </p:tavLst>
                                        </p:anim>
                                        <p:anim calcmode="lin" valueType="num">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3">
            <a:extLst>
              <a:ext uri="{FF2B5EF4-FFF2-40B4-BE49-F238E27FC236}">
                <a16:creationId xmlns:a16="http://schemas.microsoft.com/office/drawing/2014/main" id="{7392FC30-D3C8-4A82-8A2E-2836224F50CE}"/>
              </a:ext>
            </a:extLst>
          </p:cNvPr>
          <p:cNvSpPr/>
          <p:nvPr/>
        </p:nvSpPr>
        <p:spPr>
          <a:xfrm>
            <a:off x="1103340" y="521017"/>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4</a:t>
            </a:r>
            <a:endParaRPr lang="zh-CN" altLang="en-US" sz="2400" dirty="0">
              <a:solidFill>
                <a:prstClr val="white"/>
              </a:solidFill>
              <a:ea typeface="微软雅黑" panose="020B0503020204020204" pitchFamily="34" charset="-122"/>
            </a:endParaRPr>
          </a:p>
        </p:txBody>
      </p:sp>
      <p:sp>
        <p:nvSpPr>
          <p:cNvPr id="44" name="矩形 43">
            <a:extLst>
              <a:ext uri="{FF2B5EF4-FFF2-40B4-BE49-F238E27FC236}">
                <a16:creationId xmlns:a16="http://schemas.microsoft.com/office/drawing/2014/main" id="{811839E8-DAE0-4F88-832E-D0CDC14DBE5A}"/>
              </a:ext>
            </a:extLst>
          </p:cNvPr>
          <p:cNvSpPr/>
          <p:nvPr/>
        </p:nvSpPr>
        <p:spPr>
          <a:xfrm flipH="1">
            <a:off x="2743282" y="720436"/>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a:ea typeface="微软雅黑" panose="020B0503020204020204" pitchFamily="34" charset="-122"/>
              </a:rPr>
              <a:t>安装</a:t>
            </a:r>
            <a:r>
              <a:rPr lang="en-US" altLang="zh-CN" dirty="0" err="1">
                <a:ea typeface="微软雅黑" panose="020B0503020204020204" pitchFamily="34" charset="-122"/>
              </a:rPr>
              <a:t>pytorch</a:t>
            </a:r>
            <a:r>
              <a:rPr lang="zh-CN" altLang="en-US" dirty="0">
                <a:ea typeface="微软雅黑" panose="020B0503020204020204" pitchFamily="34" charset="-122"/>
              </a:rPr>
              <a:t>准备</a:t>
            </a:r>
          </a:p>
        </p:txBody>
      </p:sp>
      <p:sp>
        <p:nvSpPr>
          <p:cNvPr id="3" name="矩形 2">
            <a:extLst>
              <a:ext uri="{FF2B5EF4-FFF2-40B4-BE49-F238E27FC236}">
                <a16:creationId xmlns:a16="http://schemas.microsoft.com/office/drawing/2014/main" id="{20D3EEC8-BA92-4BC7-A7FB-D2AB0AF44AA6}"/>
              </a:ext>
            </a:extLst>
          </p:cNvPr>
          <p:cNvSpPr/>
          <p:nvPr/>
        </p:nvSpPr>
        <p:spPr>
          <a:xfrm>
            <a:off x="3578089" y="1568440"/>
            <a:ext cx="5035822" cy="338554"/>
          </a:xfrm>
          <a:prstGeom prst="rect">
            <a:avLst/>
          </a:prstGeom>
        </p:spPr>
        <p:txBody>
          <a:bodyPr wrap="square">
            <a:spAutoFit/>
          </a:bodyPr>
          <a:lstStyle/>
          <a:p>
            <a:r>
              <a:rPr lang="zh-CN" altLang="en-US" sz="1600" dirty="0">
                <a:solidFill>
                  <a:schemeClr val="bg1"/>
                </a:solidFill>
              </a:rPr>
              <a:t>打开官网</a:t>
            </a:r>
            <a:r>
              <a:rPr lang="en-US" altLang="zh-CN" sz="1600" dirty="0">
                <a:hlinkClick r:id="rId3"/>
              </a:rPr>
              <a:t>https://pytorch.org/</a:t>
            </a:r>
            <a:r>
              <a:rPr lang="zh-CN" altLang="en-US" sz="1600" dirty="0">
                <a:solidFill>
                  <a:schemeClr val="bg1"/>
                </a:solidFill>
              </a:rPr>
              <a:t>下拉到下面的页面</a:t>
            </a:r>
          </a:p>
        </p:txBody>
      </p:sp>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FD9A6E10-84BA-4C4B-92F7-AF74DA5515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4419" y="2459903"/>
            <a:ext cx="6327961" cy="2242994"/>
          </a:xfrm>
          <a:prstGeom prst="rect">
            <a:avLst/>
          </a:prstGeom>
        </p:spPr>
      </p:pic>
      <p:sp>
        <p:nvSpPr>
          <p:cNvPr id="10" name="矩形 9">
            <a:extLst>
              <a:ext uri="{FF2B5EF4-FFF2-40B4-BE49-F238E27FC236}">
                <a16:creationId xmlns:a16="http://schemas.microsoft.com/office/drawing/2014/main" id="{46CB0F0B-DA7B-4D9E-AAB0-27F910187350}"/>
              </a:ext>
            </a:extLst>
          </p:cNvPr>
          <p:cNvSpPr/>
          <p:nvPr/>
        </p:nvSpPr>
        <p:spPr>
          <a:xfrm>
            <a:off x="3730489" y="5199047"/>
            <a:ext cx="5035822" cy="584775"/>
          </a:xfrm>
          <a:prstGeom prst="rect">
            <a:avLst/>
          </a:prstGeom>
        </p:spPr>
        <p:txBody>
          <a:bodyPr wrap="square">
            <a:spAutoFit/>
          </a:bodyPr>
          <a:lstStyle/>
          <a:p>
            <a:r>
              <a:rPr lang="zh-CN" altLang="en-US" sz="1600" dirty="0">
                <a:solidFill>
                  <a:schemeClr val="bg1"/>
                </a:solidFill>
              </a:rPr>
              <a:t>复制红框内的代码，打开</a:t>
            </a:r>
            <a:r>
              <a:rPr lang="en-US" altLang="zh-CN" sz="1600" dirty="0">
                <a:solidFill>
                  <a:schemeClr val="bg1"/>
                </a:solidFill>
              </a:rPr>
              <a:t>Anaconda Prompt</a:t>
            </a:r>
            <a:r>
              <a:rPr lang="zh-CN" altLang="en-US" sz="1600" dirty="0">
                <a:solidFill>
                  <a:schemeClr val="bg1"/>
                </a:solidFill>
              </a:rPr>
              <a:t>，输入</a:t>
            </a:r>
            <a:r>
              <a:rPr lang="en-US" altLang="zh-CN" sz="1600" dirty="0" err="1">
                <a:solidFill>
                  <a:schemeClr val="bg1"/>
                </a:solidFill>
              </a:rPr>
              <a:t>conda</a:t>
            </a:r>
            <a:r>
              <a:rPr lang="en-US" altLang="zh-CN" sz="1600" dirty="0">
                <a:solidFill>
                  <a:schemeClr val="bg1"/>
                </a:solidFill>
              </a:rPr>
              <a:t> activate </a:t>
            </a:r>
            <a:r>
              <a:rPr lang="en-US" altLang="zh-CN" sz="1600" dirty="0" err="1">
                <a:solidFill>
                  <a:schemeClr val="bg1"/>
                </a:solidFill>
              </a:rPr>
              <a:t>pytorch</a:t>
            </a:r>
            <a:r>
              <a:rPr lang="zh-CN" altLang="en-US" sz="1600" dirty="0">
                <a:solidFill>
                  <a:schemeClr val="bg1"/>
                </a:solidFill>
              </a:rPr>
              <a:t>进入</a:t>
            </a:r>
            <a:r>
              <a:rPr lang="en-US" altLang="zh-CN" sz="1600" dirty="0" err="1">
                <a:solidFill>
                  <a:schemeClr val="bg1"/>
                </a:solidFill>
              </a:rPr>
              <a:t>pytorch</a:t>
            </a:r>
            <a:r>
              <a:rPr lang="zh-CN" altLang="en-US" sz="1600" dirty="0">
                <a:solidFill>
                  <a:schemeClr val="bg1"/>
                </a:solidFill>
              </a:rPr>
              <a:t>环境种粘贴</a:t>
            </a:r>
          </a:p>
        </p:txBody>
      </p:sp>
    </p:spTree>
    <p:extLst>
      <p:ext uri="{BB962C8B-B14F-4D97-AF65-F5344CB8AC3E}">
        <p14:creationId xmlns:p14="http://schemas.microsoft.com/office/powerpoint/2010/main" val="145279895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14:bounceEnd="40000">
                                          <p:cBhvr additive="base">
                                            <p:cTn id="12" dur="75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750" fill="hold"/>
                                            <p:tgtEl>
                                              <p:spTgt spid="44"/>
                                            </p:tgtEl>
                                            <p:attrNameLst>
                                              <p:attrName>ppt_x</p:attrName>
                                            </p:attrNameLst>
                                          </p:cBhvr>
                                          <p:tavLst>
                                            <p:tav tm="0">
                                              <p:val>
                                                <p:strVal val="#ppt_x"/>
                                              </p:val>
                                            </p:tav>
                                            <p:tav tm="100000">
                                              <p:val>
                                                <p:strVal val="#ppt_x"/>
                                              </p:val>
                                            </p:tav>
                                          </p:tavLst>
                                        </p:anim>
                                        <p:anim calcmode="lin" valueType="num">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3">
            <a:extLst>
              <a:ext uri="{FF2B5EF4-FFF2-40B4-BE49-F238E27FC236}">
                <a16:creationId xmlns:a16="http://schemas.microsoft.com/office/drawing/2014/main" id="{7392FC30-D3C8-4A82-8A2E-2836224F50CE}"/>
              </a:ext>
            </a:extLst>
          </p:cNvPr>
          <p:cNvSpPr/>
          <p:nvPr/>
        </p:nvSpPr>
        <p:spPr>
          <a:xfrm>
            <a:off x="1103340" y="521017"/>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4</a:t>
            </a:r>
            <a:endParaRPr lang="zh-CN" altLang="en-US" sz="2400" dirty="0">
              <a:solidFill>
                <a:prstClr val="white"/>
              </a:solidFill>
              <a:ea typeface="微软雅黑" panose="020B0503020204020204" pitchFamily="34" charset="-122"/>
            </a:endParaRPr>
          </a:p>
        </p:txBody>
      </p:sp>
      <p:sp>
        <p:nvSpPr>
          <p:cNvPr id="44" name="矩形 43">
            <a:extLst>
              <a:ext uri="{FF2B5EF4-FFF2-40B4-BE49-F238E27FC236}">
                <a16:creationId xmlns:a16="http://schemas.microsoft.com/office/drawing/2014/main" id="{811839E8-DAE0-4F88-832E-D0CDC14DBE5A}"/>
              </a:ext>
            </a:extLst>
          </p:cNvPr>
          <p:cNvSpPr/>
          <p:nvPr/>
        </p:nvSpPr>
        <p:spPr>
          <a:xfrm flipH="1">
            <a:off x="2743282" y="720436"/>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a:ea typeface="微软雅黑" panose="020B0503020204020204" pitchFamily="34" charset="-122"/>
              </a:rPr>
              <a:t>安装</a:t>
            </a:r>
            <a:r>
              <a:rPr lang="en-US" altLang="zh-CN" dirty="0" err="1">
                <a:ea typeface="微软雅黑" panose="020B0503020204020204" pitchFamily="34" charset="-122"/>
              </a:rPr>
              <a:t>pytorch</a:t>
            </a:r>
            <a:r>
              <a:rPr lang="zh-CN" altLang="en-US" dirty="0">
                <a:ea typeface="微软雅黑" panose="020B0503020204020204" pitchFamily="34" charset="-122"/>
              </a:rPr>
              <a:t>准备</a:t>
            </a:r>
          </a:p>
        </p:txBody>
      </p:sp>
      <p:sp>
        <p:nvSpPr>
          <p:cNvPr id="3" name="矩形 2">
            <a:extLst>
              <a:ext uri="{FF2B5EF4-FFF2-40B4-BE49-F238E27FC236}">
                <a16:creationId xmlns:a16="http://schemas.microsoft.com/office/drawing/2014/main" id="{20D3EEC8-BA92-4BC7-A7FB-D2AB0AF44AA6}"/>
              </a:ext>
            </a:extLst>
          </p:cNvPr>
          <p:cNvSpPr/>
          <p:nvPr/>
        </p:nvSpPr>
        <p:spPr>
          <a:xfrm>
            <a:off x="3578089" y="5961969"/>
            <a:ext cx="5035822" cy="584775"/>
          </a:xfrm>
          <a:prstGeom prst="rect">
            <a:avLst/>
          </a:prstGeom>
        </p:spPr>
        <p:txBody>
          <a:bodyPr wrap="square">
            <a:spAutoFit/>
          </a:bodyPr>
          <a:lstStyle/>
          <a:p>
            <a:r>
              <a:rPr lang="zh-CN" altLang="en-US" sz="1600" dirty="0">
                <a:solidFill>
                  <a:schemeClr val="bg1"/>
                </a:solidFill>
              </a:rPr>
              <a:t>输入</a:t>
            </a:r>
            <a:r>
              <a:rPr lang="en-US" altLang="zh-CN" sz="1600" dirty="0">
                <a:solidFill>
                  <a:schemeClr val="bg1"/>
                </a:solidFill>
              </a:rPr>
              <a:t>y</a:t>
            </a:r>
            <a:r>
              <a:rPr lang="zh-CN" altLang="en-US" sz="1600" dirty="0">
                <a:solidFill>
                  <a:schemeClr val="bg1"/>
                </a:solidFill>
              </a:rPr>
              <a:t>确定安装，等待安装完成</a:t>
            </a:r>
            <a:endParaRPr lang="en-US" altLang="zh-CN" sz="1600" dirty="0">
              <a:solidFill>
                <a:schemeClr val="bg1"/>
              </a:solidFill>
            </a:endParaRPr>
          </a:p>
          <a:p>
            <a:endParaRPr lang="zh-CN" altLang="en-US" sz="1600" dirty="0">
              <a:solidFill>
                <a:schemeClr val="bg1"/>
              </a:solidFill>
            </a:endParaRPr>
          </a:p>
        </p:txBody>
      </p:sp>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35428CD1-F921-4480-960C-25DC004FB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130" y="1595160"/>
            <a:ext cx="8116433" cy="3972479"/>
          </a:xfrm>
          <a:prstGeom prst="rect">
            <a:avLst/>
          </a:prstGeom>
        </p:spPr>
      </p:pic>
    </p:spTree>
    <p:extLst>
      <p:ext uri="{BB962C8B-B14F-4D97-AF65-F5344CB8AC3E}">
        <p14:creationId xmlns:p14="http://schemas.microsoft.com/office/powerpoint/2010/main" val="297408754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14:bounceEnd="40000">
                                          <p:cBhvr additive="base">
                                            <p:cTn id="12" dur="75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750" fill="hold"/>
                                            <p:tgtEl>
                                              <p:spTgt spid="44"/>
                                            </p:tgtEl>
                                            <p:attrNameLst>
                                              <p:attrName>ppt_x</p:attrName>
                                            </p:attrNameLst>
                                          </p:cBhvr>
                                          <p:tavLst>
                                            <p:tav tm="0">
                                              <p:val>
                                                <p:strVal val="#ppt_x"/>
                                              </p:val>
                                            </p:tav>
                                            <p:tav tm="100000">
                                              <p:val>
                                                <p:strVal val="#ppt_x"/>
                                              </p:val>
                                            </p:tav>
                                          </p:tavLst>
                                        </p:anim>
                                        <p:anim calcmode="lin" valueType="num">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3">
            <a:extLst>
              <a:ext uri="{FF2B5EF4-FFF2-40B4-BE49-F238E27FC236}">
                <a16:creationId xmlns:a16="http://schemas.microsoft.com/office/drawing/2014/main" id="{7392FC30-D3C8-4A82-8A2E-2836224F50CE}"/>
              </a:ext>
            </a:extLst>
          </p:cNvPr>
          <p:cNvSpPr/>
          <p:nvPr/>
        </p:nvSpPr>
        <p:spPr>
          <a:xfrm>
            <a:off x="1103340" y="521017"/>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5</a:t>
            </a:r>
            <a:endParaRPr lang="zh-CN" altLang="en-US" sz="2400" dirty="0">
              <a:solidFill>
                <a:prstClr val="white"/>
              </a:solidFill>
              <a:ea typeface="微软雅黑" panose="020B0503020204020204" pitchFamily="34" charset="-122"/>
            </a:endParaRPr>
          </a:p>
        </p:txBody>
      </p:sp>
      <p:sp>
        <p:nvSpPr>
          <p:cNvPr id="44" name="矩形 43">
            <a:extLst>
              <a:ext uri="{FF2B5EF4-FFF2-40B4-BE49-F238E27FC236}">
                <a16:creationId xmlns:a16="http://schemas.microsoft.com/office/drawing/2014/main" id="{811839E8-DAE0-4F88-832E-D0CDC14DBE5A}"/>
              </a:ext>
            </a:extLst>
          </p:cNvPr>
          <p:cNvSpPr/>
          <p:nvPr/>
        </p:nvSpPr>
        <p:spPr>
          <a:xfrm flipH="1">
            <a:off x="2743282" y="720436"/>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a:ea typeface="微软雅黑" panose="020B0503020204020204" pitchFamily="34" charset="-122"/>
              </a:rPr>
              <a:t>验证是否安装成功</a:t>
            </a:r>
          </a:p>
        </p:txBody>
      </p:sp>
      <p:sp>
        <p:nvSpPr>
          <p:cNvPr id="3" name="矩形 2">
            <a:extLst>
              <a:ext uri="{FF2B5EF4-FFF2-40B4-BE49-F238E27FC236}">
                <a16:creationId xmlns:a16="http://schemas.microsoft.com/office/drawing/2014/main" id="{20D3EEC8-BA92-4BC7-A7FB-D2AB0AF44AA6}"/>
              </a:ext>
            </a:extLst>
          </p:cNvPr>
          <p:cNvSpPr/>
          <p:nvPr/>
        </p:nvSpPr>
        <p:spPr>
          <a:xfrm>
            <a:off x="3425689" y="1638641"/>
            <a:ext cx="5307494" cy="1354217"/>
          </a:xfrm>
          <a:prstGeom prst="rect">
            <a:avLst/>
          </a:prstGeom>
        </p:spPr>
        <p:txBody>
          <a:bodyPr wrap="square">
            <a:spAutoFit/>
          </a:bodyPr>
          <a:lstStyle/>
          <a:p>
            <a:r>
              <a:rPr lang="zh-CN" altLang="en-US" dirty="0">
                <a:solidFill>
                  <a:schemeClr val="bg1"/>
                </a:solidFill>
              </a:rPr>
              <a:t>（</a:t>
            </a:r>
            <a:r>
              <a:rPr lang="en-US" altLang="zh-CN" dirty="0">
                <a:solidFill>
                  <a:schemeClr val="bg1"/>
                </a:solidFill>
              </a:rPr>
              <a:t>1</a:t>
            </a:r>
            <a:r>
              <a:rPr lang="zh-CN" altLang="en-US" dirty="0">
                <a:solidFill>
                  <a:schemeClr val="bg1"/>
                </a:solidFill>
              </a:rPr>
              <a:t>）在命令行左边为 </a:t>
            </a:r>
            <a:r>
              <a:rPr lang="en-US" altLang="zh-CN" dirty="0" err="1">
                <a:solidFill>
                  <a:schemeClr val="bg1"/>
                </a:solidFill>
              </a:rPr>
              <a:t>pytorch</a:t>
            </a:r>
            <a:r>
              <a:rPr lang="en-US" altLang="zh-CN" dirty="0">
                <a:solidFill>
                  <a:schemeClr val="bg1"/>
                </a:solidFill>
              </a:rPr>
              <a:t> </a:t>
            </a:r>
            <a:r>
              <a:rPr lang="zh-CN" altLang="en-US" dirty="0">
                <a:solidFill>
                  <a:schemeClr val="bg1"/>
                </a:solidFill>
              </a:rPr>
              <a:t>环境中，输入 </a:t>
            </a:r>
            <a:r>
              <a:rPr lang="en-US" altLang="zh-CN" dirty="0">
                <a:solidFill>
                  <a:schemeClr val="bg1"/>
                </a:solidFill>
              </a:rPr>
              <a:t>python</a:t>
            </a:r>
          </a:p>
          <a:p>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）之后，输入</a:t>
            </a:r>
            <a:r>
              <a:rPr lang="en-US" altLang="zh-CN" sz="1600" dirty="0">
                <a:solidFill>
                  <a:schemeClr val="bg1"/>
                </a:solidFill>
              </a:rPr>
              <a:t>import torch</a:t>
            </a:r>
            <a:r>
              <a:rPr lang="zh-CN" altLang="en-US" sz="1600" dirty="0">
                <a:solidFill>
                  <a:schemeClr val="bg1"/>
                </a:solidFill>
              </a:rPr>
              <a:t>，如果没有报错，意味着</a:t>
            </a:r>
            <a:r>
              <a:rPr lang="en-US" altLang="zh-CN" sz="1600" dirty="0" err="1">
                <a:solidFill>
                  <a:schemeClr val="bg1"/>
                </a:solidFill>
              </a:rPr>
              <a:t>PyTorch</a:t>
            </a:r>
            <a:r>
              <a:rPr lang="zh-CN" altLang="en-US" sz="1600" dirty="0">
                <a:solidFill>
                  <a:schemeClr val="bg1"/>
                </a:solidFill>
              </a:rPr>
              <a:t>已经顺利安装</a:t>
            </a:r>
            <a:endParaRPr lang="en-US" altLang="zh-CN" sz="1600" dirty="0">
              <a:solidFill>
                <a:schemeClr val="bg1"/>
              </a:solidFill>
            </a:endParaRPr>
          </a:p>
          <a:p>
            <a:r>
              <a:rPr lang="zh-CN" altLang="en-US" sz="1600" dirty="0">
                <a:solidFill>
                  <a:schemeClr val="bg1"/>
                </a:solidFill>
              </a:rPr>
              <a:t>（</a:t>
            </a:r>
            <a:r>
              <a:rPr lang="en-US" altLang="zh-CN" sz="1600" dirty="0">
                <a:solidFill>
                  <a:schemeClr val="bg1"/>
                </a:solidFill>
              </a:rPr>
              <a:t>3</a:t>
            </a:r>
            <a:r>
              <a:rPr lang="zh-CN" altLang="en-US" sz="1600" dirty="0">
                <a:solidFill>
                  <a:schemeClr val="bg1"/>
                </a:solidFill>
              </a:rPr>
              <a:t>）输入</a:t>
            </a:r>
            <a:r>
              <a:rPr lang="en-US" altLang="zh-CN" sz="1600" dirty="0" err="1">
                <a:solidFill>
                  <a:schemeClr val="bg1"/>
                </a:solidFill>
              </a:rPr>
              <a:t>torch.cuda.is_available</a:t>
            </a:r>
            <a:r>
              <a:rPr lang="en-US" altLang="zh-CN" sz="1600" dirty="0">
                <a:solidFill>
                  <a:schemeClr val="bg1"/>
                </a:solidFill>
              </a:rPr>
              <a:t>,</a:t>
            </a:r>
            <a:r>
              <a:rPr lang="zh-CN" altLang="en-US" sz="1600" dirty="0">
                <a:solidFill>
                  <a:schemeClr val="bg1"/>
                </a:solidFill>
              </a:rPr>
              <a:t>如果是</a:t>
            </a:r>
            <a:r>
              <a:rPr lang="en-US" altLang="zh-CN" sz="1600" dirty="0">
                <a:solidFill>
                  <a:schemeClr val="bg1"/>
                </a:solidFill>
              </a:rPr>
              <a:t>True</a:t>
            </a:r>
            <a:r>
              <a:rPr lang="zh-CN" altLang="en-US" sz="1600" dirty="0">
                <a:solidFill>
                  <a:schemeClr val="bg1"/>
                </a:solidFill>
              </a:rPr>
              <a:t>，意味着可以使用</a:t>
            </a:r>
            <a:r>
              <a:rPr lang="en-US" altLang="zh-CN" sz="1600" dirty="0">
                <a:solidFill>
                  <a:schemeClr val="bg1"/>
                </a:solidFill>
              </a:rPr>
              <a:t>GPU</a:t>
            </a:r>
            <a:r>
              <a:rPr lang="zh-CN" altLang="en-US" sz="1600" dirty="0">
                <a:solidFill>
                  <a:schemeClr val="bg1"/>
                </a:solidFill>
              </a:rPr>
              <a:t>，如果是</a:t>
            </a:r>
            <a:r>
              <a:rPr lang="en-US" altLang="zh-CN" sz="1600" dirty="0">
                <a:solidFill>
                  <a:schemeClr val="bg1"/>
                </a:solidFill>
              </a:rPr>
              <a:t>False</a:t>
            </a:r>
            <a:r>
              <a:rPr lang="zh-CN" altLang="en-US" sz="1600" dirty="0">
                <a:solidFill>
                  <a:schemeClr val="bg1"/>
                </a:solidFill>
              </a:rPr>
              <a:t>，意味着只能使用</a:t>
            </a:r>
            <a:r>
              <a:rPr lang="en-US" altLang="zh-CN" sz="1600" dirty="0">
                <a:solidFill>
                  <a:schemeClr val="bg1"/>
                </a:solidFill>
              </a:rPr>
              <a:t>CPU</a:t>
            </a:r>
          </a:p>
        </p:txBody>
      </p:sp>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25AFC27C-313E-4A63-A89C-A275C5B8B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759" y="3581400"/>
            <a:ext cx="8726118" cy="1800476"/>
          </a:xfrm>
          <a:prstGeom prst="rect">
            <a:avLst/>
          </a:prstGeom>
        </p:spPr>
      </p:pic>
    </p:spTree>
    <p:extLst>
      <p:ext uri="{BB962C8B-B14F-4D97-AF65-F5344CB8AC3E}">
        <p14:creationId xmlns:p14="http://schemas.microsoft.com/office/powerpoint/2010/main" val="316888697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14:bounceEnd="40000">
                                          <p:cBhvr additive="base">
                                            <p:cTn id="12" dur="75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300" fill="hold"/>
                                            <p:tgtEl>
                                              <p:spTgt spid="43"/>
                                            </p:tgtEl>
                                            <p:attrNameLst>
                                              <p:attrName>ppt_w</p:attrName>
                                            </p:attrNameLst>
                                          </p:cBhvr>
                                          <p:tavLst>
                                            <p:tav tm="0">
                                              <p:val>
                                                <p:fltVal val="0"/>
                                              </p:val>
                                            </p:tav>
                                            <p:tav tm="100000">
                                              <p:val>
                                                <p:strVal val="#ppt_w"/>
                                              </p:val>
                                            </p:tav>
                                          </p:tavLst>
                                        </p:anim>
                                        <p:anim calcmode="lin" valueType="num">
                                          <p:cBhvr>
                                            <p:cTn id="8" dur="300" fill="hold"/>
                                            <p:tgtEl>
                                              <p:spTgt spid="43"/>
                                            </p:tgtEl>
                                            <p:attrNameLst>
                                              <p:attrName>ppt_h</p:attrName>
                                            </p:attrNameLst>
                                          </p:cBhvr>
                                          <p:tavLst>
                                            <p:tav tm="0">
                                              <p:val>
                                                <p:fltVal val="0"/>
                                              </p:val>
                                            </p:tav>
                                            <p:tav tm="100000">
                                              <p:val>
                                                <p:strVal val="#ppt_h"/>
                                              </p:val>
                                            </p:tav>
                                          </p:tavLst>
                                        </p:anim>
                                        <p:animEffect transition="in" filter="fade">
                                          <p:cBhvr>
                                            <p:cTn id="9" dur="300"/>
                                            <p:tgtEl>
                                              <p:spTgt spid="43"/>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750" fill="hold"/>
                                            <p:tgtEl>
                                              <p:spTgt spid="44"/>
                                            </p:tgtEl>
                                            <p:attrNameLst>
                                              <p:attrName>ppt_x</p:attrName>
                                            </p:attrNameLst>
                                          </p:cBhvr>
                                          <p:tavLst>
                                            <p:tav tm="0">
                                              <p:val>
                                                <p:strVal val="#ppt_x"/>
                                              </p:val>
                                            </p:tav>
                                            <p:tav tm="100000">
                                              <p:val>
                                                <p:strVal val="#ppt_x"/>
                                              </p:val>
                                            </p:tav>
                                          </p:tavLst>
                                        </p:anim>
                                        <p:anim calcmode="lin" valueType="num">
                                          <p:cBhvr additive="base">
                                            <p:cTn id="13" dur="7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flipH="1">
            <a:off x="1326169" y="2396430"/>
            <a:ext cx="8871930" cy="2752042"/>
          </a:xfrm>
          <a:prstGeom prst="rect">
            <a:avLst/>
          </a:prstGeom>
          <a:solidFill>
            <a:srgbClr val="2077B9">
              <a:alpha val="93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a typeface="微软雅黑" panose="020B0503020204020204" pitchFamily="34" charset="-122"/>
            </a:endParaRPr>
          </a:p>
        </p:txBody>
      </p:sp>
      <p:cxnSp>
        <p:nvCxnSpPr>
          <p:cNvPr id="20" name="直接连接符 19"/>
          <p:cNvCxnSpPr/>
          <p:nvPr/>
        </p:nvCxnSpPr>
        <p:spPr>
          <a:xfrm>
            <a:off x="1504950" y="6191250"/>
            <a:ext cx="552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flipH="1">
            <a:off x="2457808" y="2396430"/>
            <a:ext cx="8122271" cy="2468576"/>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a typeface="微软雅黑" panose="020B0503020204020204" pitchFamily="34" charset="-122"/>
            </a:endParaRPr>
          </a:p>
        </p:txBody>
      </p:sp>
      <p:grpSp>
        <p:nvGrpSpPr>
          <p:cNvPr id="22" name="组合 21"/>
          <p:cNvGrpSpPr/>
          <p:nvPr/>
        </p:nvGrpSpPr>
        <p:grpSpPr>
          <a:xfrm>
            <a:off x="1783981" y="1655215"/>
            <a:ext cx="2692108" cy="2247515"/>
            <a:chOff x="1542681" y="1655215"/>
            <a:chExt cx="2692108" cy="2247515"/>
          </a:xfrm>
        </p:grpSpPr>
        <p:sp>
          <p:nvSpPr>
            <p:cNvPr id="23" name="矩形 22"/>
            <p:cNvSpPr/>
            <p:nvPr/>
          </p:nvSpPr>
          <p:spPr>
            <a:xfrm flipH="1">
              <a:off x="1770859" y="1655215"/>
              <a:ext cx="2235753" cy="2247515"/>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a typeface="微软雅黑" panose="020B0503020204020204" pitchFamily="34" charset="-122"/>
              </a:endParaRPr>
            </a:p>
          </p:txBody>
        </p:sp>
        <p:sp>
          <p:nvSpPr>
            <p:cNvPr id="24" name="文本框 52"/>
            <p:cNvSpPr txBox="1">
              <a:spLocks noChangeArrowheads="1"/>
            </p:cNvSpPr>
            <p:nvPr/>
          </p:nvSpPr>
          <p:spPr bwMode="auto">
            <a:xfrm>
              <a:off x="1542681" y="1691887"/>
              <a:ext cx="2692108" cy="217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3" rIns="91424" bIns="4571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lnSpc>
                  <a:spcPct val="130000"/>
                </a:lnSpc>
                <a:spcBef>
                  <a:spcPct val="0"/>
                </a:spcBef>
                <a:spcAft>
                  <a:spcPct val="0"/>
                </a:spcAft>
              </a:pPr>
              <a:r>
                <a:rPr lang="en-US" altLang="zh-CN" sz="11500" b="1" dirty="0">
                  <a:solidFill>
                    <a:srgbClr val="2077B9"/>
                  </a:solidFill>
                  <a:latin typeface="方正黑体简体" panose="02010601030101010101" pitchFamily="2" charset="-122"/>
                  <a:ea typeface="方正黑体简体" panose="02010601030101010101" pitchFamily="2" charset="-122"/>
                </a:rPr>
                <a:t>04</a:t>
              </a:r>
              <a:endParaRPr lang="zh-CN" altLang="en-US" sz="11500" b="1" dirty="0">
                <a:solidFill>
                  <a:srgbClr val="2077B9"/>
                </a:solidFill>
                <a:latin typeface="方正黑体简体" panose="02010601030101010101" pitchFamily="2" charset="-122"/>
                <a:ea typeface="方正黑体简体" panose="02010601030101010101" pitchFamily="2" charset="-122"/>
              </a:endParaRPr>
            </a:p>
          </p:txBody>
        </p:sp>
      </p:grpSp>
      <p:sp>
        <p:nvSpPr>
          <p:cNvPr id="25" name="Freeform 106"/>
          <p:cNvSpPr/>
          <p:nvPr/>
        </p:nvSpPr>
        <p:spPr bwMode="auto">
          <a:xfrm>
            <a:off x="7283259" y="3260663"/>
            <a:ext cx="0" cy="9230"/>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a:lnSpc>
                <a:spcPct val="130000"/>
              </a:lnSpc>
            </a:pPr>
            <a:endParaRPr lang="zh-CN" altLang="en-US" sz="2399" dirty="0">
              <a:solidFill>
                <a:prstClr val="black"/>
              </a:solidFill>
              <a:ea typeface="微软雅黑" panose="020B0503020204020204" pitchFamily="34" charset="-122"/>
            </a:endParaRPr>
          </a:p>
        </p:txBody>
      </p:sp>
      <p:sp>
        <p:nvSpPr>
          <p:cNvPr id="26" name="Freeform 107"/>
          <p:cNvSpPr/>
          <p:nvPr/>
        </p:nvSpPr>
        <p:spPr bwMode="auto">
          <a:xfrm>
            <a:off x="7283259" y="32652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a:lnSpc>
                <a:spcPct val="130000"/>
              </a:lnSpc>
            </a:pPr>
            <a:endParaRPr lang="zh-CN" altLang="en-US" sz="2399" dirty="0">
              <a:solidFill>
                <a:prstClr val="black"/>
              </a:solidFill>
              <a:ea typeface="微软雅黑" panose="020B0503020204020204" pitchFamily="34" charset="-122"/>
            </a:endParaRPr>
          </a:p>
        </p:txBody>
      </p:sp>
      <p:sp>
        <p:nvSpPr>
          <p:cNvPr id="27" name="文本框 52"/>
          <p:cNvSpPr txBox="1">
            <a:spLocks noChangeArrowheads="1"/>
          </p:cNvSpPr>
          <p:nvPr/>
        </p:nvSpPr>
        <p:spPr bwMode="auto">
          <a:xfrm>
            <a:off x="4574353" y="2750320"/>
            <a:ext cx="4250441" cy="814568"/>
          </a:xfrm>
          <a:prstGeom prst="rect">
            <a:avLst/>
          </a:prstGeom>
          <a:solidFill>
            <a:srgbClr val="4B5E75">
              <a:alpha val="84000"/>
            </a:srgbClr>
          </a:solidFill>
          <a:ln>
            <a:noFill/>
          </a:ln>
        </p:spPr>
        <p:txBody>
          <a:bodyPr wrap="square" lIns="91424" tIns="45713" rIns="91424" bIns="4571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lnSpc>
                <a:spcPct val="130000"/>
              </a:lnSpc>
              <a:spcBef>
                <a:spcPct val="0"/>
              </a:spcBef>
              <a:spcAft>
                <a:spcPct val="0"/>
              </a:spcAft>
            </a:pPr>
            <a:r>
              <a:rPr lang="en-US" altLang="zh-CN" sz="4000" b="1" dirty="0" err="1">
                <a:solidFill>
                  <a:schemeClr val="bg1"/>
                </a:solidFill>
                <a:latin typeface="方正黑体简体" panose="02010601030101010101" pitchFamily="2" charset="-122"/>
                <a:ea typeface="方正黑体简体" panose="02010601030101010101" pitchFamily="2" charset="-122"/>
              </a:rPr>
              <a:t>Pytorch</a:t>
            </a:r>
            <a:r>
              <a:rPr lang="zh-CN" altLang="en-US" sz="4000" b="1" dirty="0">
                <a:solidFill>
                  <a:schemeClr val="bg1"/>
                </a:solidFill>
                <a:latin typeface="方正黑体简体" panose="02010601030101010101" pitchFamily="2" charset="-122"/>
                <a:ea typeface="方正黑体简体" panose="02010601030101010101" pitchFamily="2" charset="-122"/>
              </a:rPr>
              <a:t>实例介绍</a:t>
            </a:r>
          </a:p>
        </p:txBody>
      </p:sp>
      <p:sp>
        <p:nvSpPr>
          <p:cNvPr id="29" name="矩形 28"/>
          <p:cNvSpPr/>
          <p:nvPr/>
        </p:nvSpPr>
        <p:spPr>
          <a:xfrm>
            <a:off x="2012159" y="3994665"/>
            <a:ext cx="2235753" cy="510335"/>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30000"/>
              </a:lnSpc>
              <a:spcBef>
                <a:spcPct val="0"/>
              </a:spcBef>
              <a:spcAft>
                <a:spcPct val="0"/>
              </a:spcAft>
            </a:pPr>
            <a:r>
              <a:rPr lang="en-US" altLang="zh-CN" sz="2400" b="1" dirty="0">
                <a:solidFill>
                  <a:srgbClr val="333E51"/>
                </a:solidFill>
                <a:latin typeface="方正黑体简体" panose="02010601030101010101" pitchFamily="2" charset="-122"/>
                <a:ea typeface="方正黑体简体" panose="02010601030101010101" pitchFamily="2" charset="-122"/>
              </a:rPr>
              <a:t>PART FOUR</a:t>
            </a:r>
            <a:endParaRPr lang="zh-CN" altLang="en-US" sz="2400" b="1" dirty="0">
              <a:solidFill>
                <a:srgbClr val="333E51"/>
              </a:solidFill>
              <a:latin typeface="方正黑体简体" panose="02010601030101010101" pitchFamily="2" charset="-122"/>
              <a:ea typeface="方正黑体简体" panose="02010601030101010101" pitchFamily="2" charset="-122"/>
            </a:endParaRPr>
          </a:p>
        </p:txBody>
      </p:sp>
      <p:sp>
        <p:nvSpPr>
          <p:cNvPr id="13" name="文本框 12">
            <a:extLst>
              <a:ext uri="{FF2B5EF4-FFF2-40B4-BE49-F238E27FC236}">
                <a16:creationId xmlns:a16="http://schemas.microsoft.com/office/drawing/2014/main" id="{E26DA37B-18E1-4DCD-B8FF-08A5EABBDCAD}"/>
              </a:ext>
            </a:extLst>
          </p:cNvPr>
          <p:cNvSpPr txBox="1"/>
          <p:nvPr/>
        </p:nvSpPr>
        <p:spPr>
          <a:xfrm>
            <a:off x="4705306" y="3963166"/>
            <a:ext cx="4557964" cy="329706"/>
          </a:xfrm>
          <a:prstGeom prst="rect">
            <a:avLst/>
          </a:prstGeom>
          <a:noFill/>
        </p:spPr>
        <p:txBody>
          <a:bodyPr wrap="square" lIns="0" tIns="0" rIns="0" bIns="0" rtlCol="0">
            <a:spAutoFit/>
          </a:bodyPr>
          <a:lstStyle/>
          <a:p>
            <a:pPr algn="ctr">
              <a:lnSpc>
                <a:spcPct val="130000"/>
              </a:lnSpc>
            </a:pPr>
            <a:r>
              <a:rPr lang="zh-CN" altLang="en-US" dirty="0">
                <a:solidFill>
                  <a:schemeClr val="bg1"/>
                </a:solidFill>
                <a:ea typeface="微软雅黑" panose="020B0503020204020204" pitchFamily="34" charset="-122"/>
              </a:rPr>
              <a:t>在</a:t>
            </a:r>
            <a:r>
              <a:rPr lang="en-US" altLang="zh-CN" dirty="0">
                <a:solidFill>
                  <a:schemeClr val="bg1"/>
                </a:solidFill>
                <a:ea typeface="微软雅黑" panose="020B0503020204020204" pitchFamily="34" charset="-122"/>
              </a:rPr>
              <a:t>Android</a:t>
            </a:r>
            <a:r>
              <a:rPr lang="zh-CN" altLang="en-US" dirty="0">
                <a:solidFill>
                  <a:schemeClr val="bg1"/>
                </a:solidFill>
                <a:ea typeface="微软雅黑" panose="020B0503020204020204" pitchFamily="34" charset="-122"/>
              </a:rPr>
              <a:t>上运行</a:t>
            </a:r>
            <a:r>
              <a:rPr lang="en-US" altLang="zh-CN" dirty="0" err="1">
                <a:solidFill>
                  <a:schemeClr val="bg1"/>
                </a:solidFill>
                <a:ea typeface="微软雅黑" panose="020B0503020204020204" pitchFamily="34" charset="-122"/>
              </a:rPr>
              <a:t>PyTorch</a:t>
            </a:r>
            <a:r>
              <a:rPr lang="en-US" altLang="zh-CN" dirty="0">
                <a:solidFill>
                  <a:schemeClr val="bg1"/>
                </a:solidFill>
                <a:ea typeface="微软雅黑" panose="020B0503020204020204" pitchFamily="34" charset="-122"/>
              </a:rPr>
              <a:t> Mobile</a:t>
            </a:r>
            <a:r>
              <a:rPr lang="zh-CN" altLang="en-US" dirty="0">
                <a:solidFill>
                  <a:schemeClr val="bg1"/>
                </a:solidFill>
                <a:ea typeface="微软雅黑" panose="020B0503020204020204" pitchFamily="34" charset="-122"/>
              </a:rPr>
              <a:t>进行图像分类</a:t>
            </a:r>
          </a:p>
        </p:txBody>
      </p:sp>
    </p:spTree>
    <p:extLst>
      <p:ext uri="{BB962C8B-B14F-4D97-AF65-F5344CB8AC3E}">
        <p14:creationId xmlns:p14="http://schemas.microsoft.com/office/powerpoint/2010/main" val="66460291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4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40000">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40000">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14:bounceEnd="40000">
                                          <p:cBhvr additive="base">
                                            <p:cTn id="11" dur="750" fill="hold"/>
                                            <p:tgtEl>
                                              <p:spTgt spid="22"/>
                                            </p:tgtEl>
                                            <p:attrNameLst>
                                              <p:attrName>ppt_x</p:attrName>
                                            </p:attrNameLst>
                                          </p:cBhvr>
                                          <p:tavLst>
                                            <p:tav tm="0">
                                              <p:val>
                                                <p:strVal val="#ppt_x"/>
                                              </p:val>
                                            </p:tav>
                                            <p:tav tm="100000">
                                              <p:val>
                                                <p:strVal val="#ppt_x"/>
                                              </p:val>
                                            </p:tav>
                                          </p:tavLst>
                                        </p:anim>
                                        <p:anim calcmode="lin" valueType="num" p14:bounceEnd="40000">
                                          <p:cBhvr additive="base">
                                            <p:cTn id="12" dur="75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14:presetBounceEnd="40000">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14:bounceEnd="40000">
                                          <p:cBhvr additive="base">
                                            <p:cTn id="15"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16" dur="750" fill="hold"/>
                                            <p:tgtEl>
                                              <p:spTgt spid="29"/>
                                            </p:tgtEl>
                                            <p:attrNameLst>
                                              <p:attrName>ppt_y</p:attrName>
                                            </p:attrNameLst>
                                          </p:cBhvr>
                                          <p:tavLst>
                                            <p:tav tm="0">
                                              <p:val>
                                                <p:strVal val="#ppt_y"/>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42" presetClass="entr" presetSubtype="0" fill="hold" grpId="0" nodeType="withEffect">
                                      <p:stCondLst>
                                        <p:cond delay="50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2" presetClass="entr" presetSubtype="1" fill="hold" grpId="0" nodeType="withEffect" p14:presetBounceEnd="40000">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14:bounceEnd="40000">
                                          <p:cBhvr additive="base">
                                            <p:cTn id="27" dur="750" fill="hold"/>
                                            <p:tgtEl>
                                              <p:spTgt spid="21"/>
                                            </p:tgtEl>
                                            <p:attrNameLst>
                                              <p:attrName>ppt_x</p:attrName>
                                            </p:attrNameLst>
                                          </p:cBhvr>
                                          <p:tavLst>
                                            <p:tav tm="0">
                                              <p:val>
                                                <p:strVal val="#ppt_x"/>
                                              </p:val>
                                            </p:tav>
                                            <p:tav tm="100000">
                                              <p:val>
                                                <p:strVal val="#ppt_x"/>
                                              </p:val>
                                            </p:tav>
                                          </p:tavLst>
                                        </p:anim>
                                        <p:anim calcmode="lin" valueType="num" p14:bounceEnd="40000">
                                          <p:cBhvr additive="base">
                                            <p:cTn id="28"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animBg="1"/>
          <p:bldP spid="2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ppt_x"/>
                                              </p:val>
                                            </p:tav>
                                            <p:tav tm="100000">
                                              <p:val>
                                                <p:strVal val="#ppt_x"/>
                                              </p:val>
                                            </p:tav>
                                          </p:tavLst>
                                        </p:anim>
                                        <p:anim calcmode="lin" valueType="num">
                                          <p:cBhvr additive="base">
                                            <p:cTn id="12" dur="75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0-#ppt_w/2"/>
                                              </p:val>
                                            </p:tav>
                                            <p:tav tm="100000">
                                              <p:val>
                                                <p:strVal val="#ppt_x"/>
                                              </p:val>
                                            </p:tav>
                                          </p:tavLst>
                                        </p:anim>
                                        <p:anim calcmode="lin" valueType="num">
                                          <p:cBhvr additive="base">
                                            <p:cTn id="16" dur="750" fill="hold"/>
                                            <p:tgtEl>
                                              <p:spTgt spid="29"/>
                                            </p:tgtEl>
                                            <p:attrNameLst>
                                              <p:attrName>ppt_y</p:attrName>
                                            </p:attrNameLst>
                                          </p:cBhvr>
                                          <p:tavLst>
                                            <p:tav tm="0">
                                              <p:val>
                                                <p:strVal val="#ppt_y"/>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42" presetClass="entr" presetSubtype="0" fill="hold" grpId="0" nodeType="withEffect">
                                      <p:stCondLst>
                                        <p:cond delay="50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750" fill="hold"/>
                                            <p:tgtEl>
                                              <p:spTgt spid="21"/>
                                            </p:tgtEl>
                                            <p:attrNameLst>
                                              <p:attrName>ppt_x</p:attrName>
                                            </p:attrNameLst>
                                          </p:cBhvr>
                                          <p:tavLst>
                                            <p:tav tm="0">
                                              <p:val>
                                                <p:strVal val="#ppt_x"/>
                                              </p:val>
                                            </p:tav>
                                            <p:tav tm="100000">
                                              <p:val>
                                                <p:strVal val="#ppt_x"/>
                                              </p:val>
                                            </p:tav>
                                          </p:tavLst>
                                        </p:anim>
                                        <p:anim calcmode="lin" valueType="num">
                                          <p:cBhvr additive="base">
                                            <p:cTn id="28"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animBg="1"/>
          <p:bldP spid="29" grpId="0" animBg="1"/>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459055" y="540050"/>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1</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3019571" y="2700365"/>
              <a:ext cx="2767793" cy="492443"/>
            </a:xfrm>
            <a:prstGeom prst="rect">
              <a:avLst/>
            </a:prstGeom>
            <a:noFill/>
          </p:spPr>
          <p:txBody>
            <a:bodyPr wrap="square" lIns="0" tIns="0" rIns="0" bIns="0" rtlCol="0">
              <a:spAutoFit/>
            </a:bodyPr>
            <a:lstStyle/>
            <a:p>
              <a:r>
                <a:rPr lang="zh-CN" altLang="en-US" sz="3200" b="1" dirty="0">
                  <a:solidFill>
                    <a:schemeClr val="bg1"/>
                  </a:solidFill>
                  <a:ea typeface="微软雅黑" panose="020B0503020204020204" pitchFamily="34" charset="-122"/>
                  <a:cs typeface="+mn-ea"/>
                  <a:sym typeface="+mn-lt"/>
                </a:rPr>
                <a:t>准备工作</a:t>
              </a:r>
            </a:p>
          </p:txBody>
        </p:sp>
      </p:grpSp>
      <p:sp>
        <p:nvSpPr>
          <p:cNvPr id="14" name="矩形 13">
            <a:extLst>
              <a:ext uri="{FF2B5EF4-FFF2-40B4-BE49-F238E27FC236}">
                <a16:creationId xmlns:a16="http://schemas.microsoft.com/office/drawing/2014/main" id="{BDC55DAC-271F-4006-9C1B-6F500EF326D0}"/>
              </a:ext>
            </a:extLst>
          </p:cNvPr>
          <p:cNvSpPr/>
          <p:nvPr/>
        </p:nvSpPr>
        <p:spPr>
          <a:xfrm>
            <a:off x="3425689" y="1638641"/>
            <a:ext cx="5307494" cy="1384995"/>
          </a:xfrm>
          <a:prstGeom prst="rect">
            <a:avLst/>
          </a:prstGeom>
        </p:spPr>
        <p:txBody>
          <a:bodyPr wrap="square">
            <a:spAutoFit/>
          </a:bodyPr>
          <a:lstStyle/>
          <a:p>
            <a:r>
              <a:rPr lang="zh-CN" altLang="en-US" sz="2800" dirty="0">
                <a:solidFill>
                  <a:schemeClr val="bg1"/>
                </a:solidFill>
              </a:rPr>
              <a:t>（</a:t>
            </a:r>
            <a:r>
              <a:rPr lang="en-US" altLang="zh-CN" sz="2800" dirty="0">
                <a:solidFill>
                  <a:schemeClr val="bg1"/>
                </a:solidFill>
              </a:rPr>
              <a:t>1</a:t>
            </a:r>
            <a:r>
              <a:rPr lang="zh-CN" altLang="en-US" sz="2800" dirty="0">
                <a:solidFill>
                  <a:schemeClr val="bg1"/>
                </a:solidFill>
              </a:rPr>
              <a:t>）安装最新版的</a:t>
            </a:r>
            <a:r>
              <a:rPr lang="en-US" altLang="zh-CN" sz="2800" dirty="0" err="1">
                <a:solidFill>
                  <a:schemeClr val="bg1"/>
                </a:solidFill>
              </a:rPr>
              <a:t>Pytorch</a:t>
            </a:r>
            <a:endParaRPr lang="en-US" altLang="zh-CN" sz="2800" dirty="0">
              <a:solidFill>
                <a:schemeClr val="bg1"/>
              </a:solidFill>
            </a:endParaRPr>
          </a:p>
          <a:p>
            <a:endParaRPr lang="en-US" altLang="zh-CN" sz="2800" dirty="0">
              <a:solidFill>
                <a:schemeClr val="bg1"/>
              </a:solidFill>
            </a:endParaRPr>
          </a:p>
          <a:p>
            <a:r>
              <a:rPr lang="zh-CN" altLang="en-US" sz="2800" dirty="0">
                <a:solidFill>
                  <a:schemeClr val="bg1"/>
                </a:solidFill>
              </a:rPr>
              <a:t>（</a:t>
            </a:r>
            <a:r>
              <a:rPr lang="en-US" altLang="zh-CN" sz="2800" dirty="0">
                <a:solidFill>
                  <a:schemeClr val="bg1"/>
                </a:solidFill>
              </a:rPr>
              <a:t>2</a:t>
            </a:r>
            <a:r>
              <a:rPr lang="zh-CN" altLang="en-US" sz="2800" dirty="0">
                <a:solidFill>
                  <a:schemeClr val="bg1"/>
                </a:solidFill>
              </a:rPr>
              <a:t>）安装</a:t>
            </a:r>
            <a:r>
              <a:rPr lang="en-US" altLang="zh-CN" sz="2800" dirty="0">
                <a:solidFill>
                  <a:schemeClr val="bg1"/>
                </a:solidFill>
              </a:rPr>
              <a:t>Android Studio</a:t>
            </a:r>
          </a:p>
        </p:txBody>
      </p:sp>
    </p:spTree>
    <p:extLst>
      <p:ext uri="{BB962C8B-B14F-4D97-AF65-F5344CB8AC3E}">
        <p14:creationId xmlns:p14="http://schemas.microsoft.com/office/powerpoint/2010/main" val="205775363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459055" y="540050"/>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2</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3019571" y="2700365"/>
              <a:ext cx="2767793" cy="492443"/>
            </a:xfrm>
            <a:prstGeom prst="rect">
              <a:avLst/>
            </a:prstGeom>
            <a:noFill/>
          </p:spPr>
          <p:txBody>
            <a:bodyPr wrap="square" lIns="0" tIns="0" rIns="0" bIns="0" rtlCol="0">
              <a:spAutoFit/>
            </a:bodyPr>
            <a:lstStyle/>
            <a:p>
              <a:r>
                <a:rPr lang="zh-CN" altLang="en-US" sz="3200" b="1" dirty="0">
                  <a:solidFill>
                    <a:schemeClr val="bg1"/>
                  </a:solidFill>
                  <a:ea typeface="微软雅黑" panose="020B0503020204020204" pitchFamily="34" charset="-122"/>
                  <a:cs typeface="+mn-ea"/>
                  <a:sym typeface="+mn-lt"/>
                </a:rPr>
                <a:t>模型格式转换</a:t>
              </a:r>
            </a:p>
          </p:txBody>
        </p:sp>
      </p:grpSp>
      <p:sp>
        <p:nvSpPr>
          <p:cNvPr id="14" name="矩形 13">
            <a:extLst>
              <a:ext uri="{FF2B5EF4-FFF2-40B4-BE49-F238E27FC236}">
                <a16:creationId xmlns:a16="http://schemas.microsoft.com/office/drawing/2014/main" id="{BDC55DAC-271F-4006-9C1B-6F500EF326D0}"/>
              </a:ext>
            </a:extLst>
          </p:cNvPr>
          <p:cNvSpPr/>
          <p:nvPr/>
        </p:nvSpPr>
        <p:spPr>
          <a:xfrm>
            <a:off x="3425689" y="1638641"/>
            <a:ext cx="5307494" cy="1200329"/>
          </a:xfrm>
          <a:prstGeom prst="rect">
            <a:avLst/>
          </a:prstGeom>
        </p:spPr>
        <p:txBody>
          <a:bodyPr wrap="square">
            <a:spAutoFit/>
          </a:bodyPr>
          <a:lstStyle/>
          <a:p>
            <a:r>
              <a:rPr lang="zh-CN" altLang="en-US" dirty="0">
                <a:solidFill>
                  <a:schemeClr val="bg1"/>
                </a:solidFill>
              </a:rPr>
              <a:t>为了能够在 </a:t>
            </a:r>
            <a:r>
              <a:rPr lang="en-US" altLang="zh-CN" dirty="0">
                <a:solidFill>
                  <a:schemeClr val="bg1"/>
                </a:solidFill>
              </a:rPr>
              <a:t>Android </a:t>
            </a:r>
            <a:r>
              <a:rPr lang="zh-CN" altLang="en-US" dirty="0">
                <a:solidFill>
                  <a:schemeClr val="bg1"/>
                </a:solidFill>
              </a:rPr>
              <a:t>上使用我们的深度学习模型，需要将其转换为 </a:t>
            </a:r>
            <a:r>
              <a:rPr lang="en-US" altLang="zh-CN" dirty="0" err="1">
                <a:solidFill>
                  <a:schemeClr val="bg1"/>
                </a:solidFill>
              </a:rPr>
              <a:t>TorchScript</a:t>
            </a:r>
            <a:r>
              <a:rPr lang="en-US" altLang="zh-CN" dirty="0">
                <a:solidFill>
                  <a:schemeClr val="bg1"/>
                </a:solidFill>
              </a:rPr>
              <a:t> </a:t>
            </a:r>
            <a:r>
              <a:rPr lang="zh-CN" altLang="en-US" dirty="0">
                <a:solidFill>
                  <a:schemeClr val="bg1"/>
                </a:solidFill>
              </a:rPr>
              <a:t>格式。这个过程非常简单。下面的代码将预训练的 </a:t>
            </a:r>
            <a:r>
              <a:rPr lang="en-US" altLang="zh-CN" dirty="0">
                <a:solidFill>
                  <a:schemeClr val="bg1"/>
                </a:solidFill>
              </a:rPr>
              <a:t>MobileNetV2 </a:t>
            </a:r>
            <a:r>
              <a:rPr lang="zh-CN" altLang="en-US" dirty="0">
                <a:solidFill>
                  <a:schemeClr val="bg1"/>
                </a:solidFill>
              </a:rPr>
              <a:t>模型转换为 </a:t>
            </a:r>
            <a:r>
              <a:rPr lang="en-US" altLang="zh-CN" dirty="0" err="1">
                <a:solidFill>
                  <a:schemeClr val="bg1"/>
                </a:solidFill>
              </a:rPr>
              <a:t>TorchScript</a:t>
            </a:r>
            <a:r>
              <a:rPr lang="en-US" altLang="zh-CN" dirty="0">
                <a:solidFill>
                  <a:schemeClr val="bg1"/>
                </a:solidFill>
              </a:rPr>
              <a:t> </a:t>
            </a:r>
            <a:r>
              <a:rPr lang="zh-CN" altLang="en-US" dirty="0">
                <a:solidFill>
                  <a:schemeClr val="bg1"/>
                </a:solidFill>
              </a:rPr>
              <a:t>格式：</a:t>
            </a:r>
            <a:endParaRPr lang="en-US" altLang="zh-CN" sz="2800" dirty="0">
              <a:solidFill>
                <a:schemeClr val="bg1"/>
              </a:solidFill>
            </a:endParaRPr>
          </a:p>
        </p:txBody>
      </p:sp>
      <p:pic>
        <p:nvPicPr>
          <p:cNvPr id="4" name="图片 3">
            <a:extLst>
              <a:ext uri="{FF2B5EF4-FFF2-40B4-BE49-F238E27FC236}">
                <a16:creationId xmlns:a16="http://schemas.microsoft.com/office/drawing/2014/main" id="{8E1A44BB-04F9-4F07-8B9B-44E2BF3C0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565" y="3421367"/>
            <a:ext cx="9374916" cy="2256702"/>
          </a:xfrm>
          <a:prstGeom prst="rect">
            <a:avLst/>
          </a:prstGeom>
        </p:spPr>
      </p:pic>
    </p:spTree>
    <p:extLst>
      <p:ext uri="{BB962C8B-B14F-4D97-AF65-F5344CB8AC3E}">
        <p14:creationId xmlns:p14="http://schemas.microsoft.com/office/powerpoint/2010/main" val="78564849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3">
            <a:extLst>
              <a:ext uri="{FF2B5EF4-FFF2-40B4-BE49-F238E27FC236}">
                <a16:creationId xmlns:a16="http://schemas.microsoft.com/office/drawing/2014/main" id="{0083E534-4FA6-4C44-805F-A88E743DF8EC}"/>
              </a:ext>
            </a:extLst>
          </p:cNvPr>
          <p:cNvSpPr/>
          <p:nvPr/>
        </p:nvSpPr>
        <p:spPr>
          <a:xfrm>
            <a:off x="920052" y="94957"/>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1</a:t>
            </a:r>
            <a:endParaRPr lang="zh-CN" altLang="en-US" sz="2400" dirty="0">
              <a:solidFill>
                <a:prstClr val="white"/>
              </a:solidFill>
              <a:ea typeface="微软雅黑" panose="020B0503020204020204" pitchFamily="34" charset="-122"/>
            </a:endParaRPr>
          </a:p>
        </p:txBody>
      </p:sp>
      <p:sp>
        <p:nvSpPr>
          <p:cNvPr id="13" name="矩形 12">
            <a:extLst>
              <a:ext uri="{FF2B5EF4-FFF2-40B4-BE49-F238E27FC236}">
                <a16:creationId xmlns:a16="http://schemas.microsoft.com/office/drawing/2014/main" id="{10F0B1CC-2D21-45C3-9C36-784B2BE71860}"/>
              </a:ext>
            </a:extLst>
          </p:cNvPr>
          <p:cNvSpPr/>
          <p:nvPr/>
        </p:nvSpPr>
        <p:spPr>
          <a:xfrm flipH="1">
            <a:off x="2693084" y="327054"/>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400" dirty="0">
                <a:ea typeface="微软雅黑" panose="020B0503020204020204" pitchFamily="34" charset="-122"/>
              </a:rPr>
              <a:t>CNN</a:t>
            </a:r>
            <a:r>
              <a:rPr lang="zh-CN" altLang="en-US" sz="2400" dirty="0">
                <a:ea typeface="微软雅黑" panose="020B0503020204020204" pitchFamily="34" charset="-122"/>
              </a:rPr>
              <a:t>介绍</a:t>
            </a:r>
          </a:p>
        </p:txBody>
      </p:sp>
      <p:sp>
        <p:nvSpPr>
          <p:cNvPr id="16" name="标题层">
            <a:extLst>
              <a:ext uri="{FF2B5EF4-FFF2-40B4-BE49-F238E27FC236}">
                <a16:creationId xmlns:a16="http://schemas.microsoft.com/office/drawing/2014/main" id="{B7105E0C-FB6E-4922-B494-B05EB9EF493F}"/>
              </a:ext>
            </a:extLst>
          </p:cNvPr>
          <p:cNvSpPr txBox="1"/>
          <p:nvPr/>
        </p:nvSpPr>
        <p:spPr bwMode="auto">
          <a:xfrm>
            <a:off x="3615275" y="1240184"/>
            <a:ext cx="4525544" cy="1134541"/>
          </a:xfrm>
          <a:prstGeom prst="rect">
            <a:avLst/>
          </a:prstGeom>
          <a:noFill/>
          <a:effectLst/>
        </p:spPr>
        <p:txBody>
          <a:bodyPr wrap="square">
            <a:spAutoFit/>
          </a:bodyPr>
          <a:lstStyle/>
          <a:p>
            <a:pPr>
              <a:lnSpc>
                <a:spcPct val="130000"/>
              </a:lnSpc>
              <a:defRPr/>
            </a:pPr>
            <a:r>
              <a:rPr lang="en-US" altLang="zh-CN" dirty="0">
                <a:solidFill>
                  <a:schemeClr val="bg1"/>
                </a:solidFill>
              </a:rPr>
              <a:t>CNN(Convolutional Neural Networks)</a:t>
            </a:r>
            <a:r>
              <a:rPr lang="zh-CN" altLang="en-US" dirty="0">
                <a:solidFill>
                  <a:schemeClr val="bg1"/>
                </a:solidFill>
              </a:rPr>
              <a:t>即</a:t>
            </a:r>
            <a:r>
              <a:rPr lang="zh-CN" altLang="en-US" dirty="0">
                <a:solidFill>
                  <a:schemeClr val="bg1"/>
                </a:solidFill>
                <a:hlinkClick r:id="rId3">
                  <a:extLst>
                    <a:ext uri="{A12FA001-AC4F-418D-AE19-62706E023703}">
                      <ahyp:hlinkClr xmlns:ahyp="http://schemas.microsoft.com/office/drawing/2018/hyperlinkcolor" val="tx"/>
                    </a:ext>
                  </a:extLst>
                </a:hlinkClick>
              </a:rPr>
              <a:t>卷积神经网络</a:t>
            </a:r>
            <a:r>
              <a:rPr lang="zh-CN" altLang="en-US" dirty="0">
                <a:solidFill>
                  <a:schemeClr val="bg1"/>
                </a:solidFill>
              </a:rPr>
              <a:t>，顾名思义是一种神经网络，其基本运算方式为卷积。</a:t>
            </a:r>
            <a:endParaRPr lang="zh-CN" altLang="en-US" dirty="0">
              <a:solidFill>
                <a:schemeClr val="bg1"/>
              </a:solidFill>
              <a:latin typeface="方正黑体简体" panose="02010601030101010101" pitchFamily="2" charset="-122"/>
              <a:ea typeface="方正黑体简体" panose="02010601030101010101" pitchFamily="2" charset="-122"/>
            </a:endParaRPr>
          </a:p>
        </p:txBody>
      </p:sp>
      <p:pic>
        <p:nvPicPr>
          <p:cNvPr id="4" name="图片 3">
            <a:extLst>
              <a:ext uri="{FF2B5EF4-FFF2-40B4-BE49-F238E27FC236}">
                <a16:creationId xmlns:a16="http://schemas.microsoft.com/office/drawing/2014/main" id="{469221C7-DE4D-4519-9C25-3EA9299D93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5347" y="2410118"/>
            <a:ext cx="9153525" cy="4352925"/>
          </a:xfrm>
          <a:prstGeom prst="rect">
            <a:avLst/>
          </a:prstGeom>
        </p:spPr>
      </p:pic>
    </p:spTree>
    <p:extLst>
      <p:ext uri="{BB962C8B-B14F-4D97-AF65-F5344CB8AC3E}">
        <p14:creationId xmlns:p14="http://schemas.microsoft.com/office/powerpoint/2010/main" val="150232666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00" fill="hold"/>
                                            <p:tgtEl>
                                              <p:spTgt spid="12"/>
                                            </p:tgtEl>
                                            <p:attrNameLst>
                                              <p:attrName>ppt_w</p:attrName>
                                            </p:attrNameLst>
                                          </p:cBhvr>
                                          <p:tavLst>
                                            <p:tav tm="0">
                                              <p:val>
                                                <p:fltVal val="0"/>
                                              </p:val>
                                            </p:tav>
                                            <p:tav tm="100000">
                                              <p:val>
                                                <p:strVal val="#ppt_w"/>
                                              </p:val>
                                            </p:tav>
                                          </p:tavLst>
                                        </p:anim>
                                        <p:anim calcmode="lin" valueType="num">
                                          <p:cBhvr>
                                            <p:cTn id="8" dur="300" fill="hold"/>
                                            <p:tgtEl>
                                              <p:spTgt spid="12"/>
                                            </p:tgtEl>
                                            <p:attrNameLst>
                                              <p:attrName>ppt_h</p:attrName>
                                            </p:attrNameLst>
                                          </p:cBhvr>
                                          <p:tavLst>
                                            <p:tav tm="0">
                                              <p:val>
                                                <p:fltVal val="0"/>
                                              </p:val>
                                            </p:tav>
                                            <p:tav tm="100000">
                                              <p:val>
                                                <p:strVal val="#ppt_h"/>
                                              </p:val>
                                            </p:tav>
                                          </p:tavLst>
                                        </p:anim>
                                        <p:animEffect transition="in" filter="fade">
                                          <p:cBhvr>
                                            <p:cTn id="9" dur="300"/>
                                            <p:tgtEl>
                                              <p:spTgt spid="1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14:bounceEnd="40000">
                                          <p:cBhvr additive="base">
                                            <p:cTn id="12"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00" fill="hold"/>
                                            <p:tgtEl>
                                              <p:spTgt spid="12"/>
                                            </p:tgtEl>
                                            <p:attrNameLst>
                                              <p:attrName>ppt_w</p:attrName>
                                            </p:attrNameLst>
                                          </p:cBhvr>
                                          <p:tavLst>
                                            <p:tav tm="0">
                                              <p:val>
                                                <p:fltVal val="0"/>
                                              </p:val>
                                            </p:tav>
                                            <p:tav tm="100000">
                                              <p:val>
                                                <p:strVal val="#ppt_w"/>
                                              </p:val>
                                            </p:tav>
                                          </p:tavLst>
                                        </p:anim>
                                        <p:anim calcmode="lin" valueType="num">
                                          <p:cBhvr>
                                            <p:cTn id="8" dur="300" fill="hold"/>
                                            <p:tgtEl>
                                              <p:spTgt spid="12"/>
                                            </p:tgtEl>
                                            <p:attrNameLst>
                                              <p:attrName>ppt_h</p:attrName>
                                            </p:attrNameLst>
                                          </p:cBhvr>
                                          <p:tavLst>
                                            <p:tav tm="0">
                                              <p:val>
                                                <p:fltVal val="0"/>
                                              </p:val>
                                            </p:tav>
                                            <p:tav tm="100000">
                                              <p:val>
                                                <p:strVal val="#ppt_h"/>
                                              </p:val>
                                            </p:tav>
                                          </p:tavLst>
                                        </p:anim>
                                        <p:animEffect transition="in" filter="fade">
                                          <p:cBhvr>
                                            <p:cTn id="9" dur="300"/>
                                            <p:tgtEl>
                                              <p:spTgt spid="1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ppt_x"/>
                                              </p:val>
                                            </p:tav>
                                            <p:tav tm="100000">
                                              <p:val>
                                                <p:strVal val="#ppt_x"/>
                                              </p:val>
                                            </p:tav>
                                          </p:tavLst>
                                        </p:anim>
                                        <p:anim calcmode="lin" valueType="num">
                                          <p:cBhvr additive="base">
                                            <p:cTn id="13"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459055" y="540050"/>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3</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1868789" y="2854253"/>
              <a:ext cx="4811779" cy="307777"/>
            </a:xfrm>
            <a:prstGeom prst="rect">
              <a:avLst/>
            </a:prstGeom>
            <a:noFill/>
          </p:spPr>
          <p:txBody>
            <a:bodyPr wrap="square" lIns="0" tIns="0" rIns="0" bIns="0" rtlCol="0">
              <a:spAutoFit/>
            </a:bodyPr>
            <a:lstStyle/>
            <a:p>
              <a:r>
                <a:rPr lang="zh-CN" altLang="en-US" sz="2000" b="1" dirty="0">
                  <a:solidFill>
                    <a:schemeClr val="bg1"/>
                  </a:solidFill>
                  <a:ea typeface="微软雅黑" panose="020B0503020204020204" pitchFamily="34" charset="-122"/>
                  <a:cs typeface="+mn-ea"/>
                  <a:sym typeface="+mn-lt"/>
                </a:rPr>
                <a:t>创建</a:t>
              </a:r>
              <a:r>
                <a:rPr lang="en-US" altLang="zh-CN" sz="2000" b="1" dirty="0">
                  <a:solidFill>
                    <a:schemeClr val="bg1"/>
                  </a:solidFill>
                  <a:ea typeface="微软雅黑" panose="020B0503020204020204" pitchFamily="34" charset="-122"/>
                  <a:cs typeface="+mn-ea"/>
                  <a:sym typeface="+mn-lt"/>
                </a:rPr>
                <a:t>Android</a:t>
              </a:r>
              <a:r>
                <a:rPr lang="zh-CN" altLang="en-US" sz="2000" b="1" dirty="0">
                  <a:solidFill>
                    <a:schemeClr val="bg1"/>
                  </a:solidFill>
                  <a:ea typeface="微软雅黑" panose="020B0503020204020204" pitchFamily="34" charset="-122"/>
                  <a:cs typeface="+mn-ea"/>
                  <a:sym typeface="+mn-lt"/>
                </a:rPr>
                <a:t>项目，添加</a:t>
              </a:r>
              <a:r>
                <a:rPr lang="en-US" altLang="zh-CN" sz="2000" b="1" dirty="0" err="1">
                  <a:solidFill>
                    <a:schemeClr val="bg1"/>
                  </a:solidFill>
                  <a:ea typeface="微软雅黑" panose="020B0503020204020204" pitchFamily="34" charset="-122"/>
                  <a:cs typeface="+mn-ea"/>
                  <a:sym typeface="+mn-lt"/>
                </a:rPr>
                <a:t>PyTorch</a:t>
              </a:r>
              <a:r>
                <a:rPr lang="en-US" altLang="zh-CN" sz="2000" b="1" dirty="0">
                  <a:solidFill>
                    <a:schemeClr val="bg1"/>
                  </a:solidFill>
                  <a:ea typeface="微软雅黑" panose="020B0503020204020204" pitchFamily="34" charset="-122"/>
                  <a:cs typeface="+mn-ea"/>
                  <a:sym typeface="+mn-lt"/>
                </a:rPr>
                <a:t> Mobile</a:t>
              </a:r>
              <a:endParaRPr lang="zh-CN" altLang="en-US" sz="2000" b="1" dirty="0">
                <a:solidFill>
                  <a:schemeClr val="bg1"/>
                </a:solidFill>
                <a:ea typeface="微软雅黑" panose="020B0503020204020204" pitchFamily="34" charset="-122"/>
                <a:cs typeface="+mn-ea"/>
                <a:sym typeface="+mn-lt"/>
              </a:endParaRPr>
            </a:p>
          </p:txBody>
        </p:sp>
      </p:grpSp>
      <p:sp>
        <p:nvSpPr>
          <p:cNvPr id="14" name="矩形 13">
            <a:extLst>
              <a:ext uri="{FF2B5EF4-FFF2-40B4-BE49-F238E27FC236}">
                <a16:creationId xmlns:a16="http://schemas.microsoft.com/office/drawing/2014/main" id="{BDC55DAC-271F-4006-9C1B-6F500EF326D0}"/>
              </a:ext>
            </a:extLst>
          </p:cNvPr>
          <p:cNvSpPr/>
          <p:nvPr/>
        </p:nvSpPr>
        <p:spPr>
          <a:xfrm>
            <a:off x="3425689" y="1638641"/>
            <a:ext cx="5360502" cy="923330"/>
          </a:xfrm>
          <a:prstGeom prst="rect">
            <a:avLst/>
          </a:prstGeom>
        </p:spPr>
        <p:txBody>
          <a:bodyPr wrap="square">
            <a:spAutoFit/>
          </a:bodyPr>
          <a:lstStyle/>
          <a:p>
            <a:r>
              <a:rPr lang="zh-CN" altLang="en-US" dirty="0">
                <a:solidFill>
                  <a:schemeClr val="bg1"/>
                </a:solidFill>
              </a:rPr>
              <a:t>首先用 </a:t>
            </a:r>
            <a:r>
              <a:rPr lang="en-US" altLang="zh-CN" dirty="0">
                <a:solidFill>
                  <a:schemeClr val="bg1"/>
                </a:solidFill>
              </a:rPr>
              <a:t>Android Studio </a:t>
            </a:r>
            <a:r>
              <a:rPr lang="zh-CN" altLang="en-US" dirty="0">
                <a:solidFill>
                  <a:schemeClr val="bg1"/>
                </a:solidFill>
              </a:rPr>
              <a:t>创建一个项目名为 </a:t>
            </a:r>
            <a:r>
              <a:rPr lang="en-US" altLang="zh-CN" dirty="0" err="1">
                <a:solidFill>
                  <a:schemeClr val="bg1"/>
                </a:solidFill>
              </a:rPr>
              <a:t>PytorchAndroid</a:t>
            </a:r>
            <a:r>
              <a:rPr lang="zh-CN" altLang="en-US" dirty="0">
                <a:solidFill>
                  <a:schemeClr val="bg1"/>
                </a:solidFill>
              </a:rPr>
              <a:t>，然后打开 </a:t>
            </a:r>
            <a:r>
              <a:rPr lang="en-US" altLang="zh-CN" dirty="0" err="1">
                <a:solidFill>
                  <a:schemeClr val="bg1"/>
                </a:solidFill>
              </a:rPr>
              <a:t>build.gradle</a:t>
            </a:r>
            <a:r>
              <a:rPr lang="en-US" altLang="zh-CN" dirty="0">
                <a:solidFill>
                  <a:schemeClr val="bg1"/>
                </a:solidFill>
              </a:rPr>
              <a:t> </a:t>
            </a:r>
            <a:r>
              <a:rPr lang="zh-CN" altLang="en-US" dirty="0">
                <a:solidFill>
                  <a:schemeClr val="bg1"/>
                </a:solidFill>
              </a:rPr>
              <a:t>文件添加 </a:t>
            </a:r>
            <a:r>
              <a:rPr lang="en-US" altLang="zh-CN" dirty="0" err="1">
                <a:solidFill>
                  <a:schemeClr val="bg1"/>
                </a:solidFill>
              </a:rPr>
              <a:t>PyTorch</a:t>
            </a:r>
            <a:r>
              <a:rPr lang="en-US" altLang="zh-CN" dirty="0">
                <a:solidFill>
                  <a:schemeClr val="bg1"/>
                </a:solidFill>
              </a:rPr>
              <a:t> Mobile </a:t>
            </a:r>
            <a:r>
              <a:rPr lang="zh-CN" altLang="en-US" dirty="0">
                <a:solidFill>
                  <a:schemeClr val="bg1"/>
                </a:solidFill>
              </a:rPr>
              <a:t>和 </a:t>
            </a:r>
            <a:r>
              <a:rPr lang="en-US" altLang="zh-CN" dirty="0" err="1">
                <a:solidFill>
                  <a:schemeClr val="bg1"/>
                </a:solidFill>
              </a:rPr>
              <a:t>TorchVision</a:t>
            </a:r>
            <a:r>
              <a:rPr lang="en-US" altLang="zh-CN" dirty="0">
                <a:solidFill>
                  <a:schemeClr val="bg1"/>
                </a:solidFill>
              </a:rPr>
              <a:t> Mobile</a:t>
            </a:r>
            <a:r>
              <a:rPr lang="zh-CN" altLang="en-US" dirty="0">
                <a:solidFill>
                  <a:schemeClr val="bg1"/>
                </a:solidFill>
              </a:rPr>
              <a:t>：</a:t>
            </a:r>
            <a:endParaRPr lang="en-US" altLang="zh-CN" sz="2800" dirty="0">
              <a:solidFill>
                <a:schemeClr val="bg1"/>
              </a:solidFill>
            </a:endParaRPr>
          </a:p>
        </p:txBody>
      </p:sp>
      <p:pic>
        <p:nvPicPr>
          <p:cNvPr id="7" name="图片 6">
            <a:extLst>
              <a:ext uri="{FF2B5EF4-FFF2-40B4-BE49-F238E27FC236}">
                <a16:creationId xmlns:a16="http://schemas.microsoft.com/office/drawing/2014/main" id="{CD72D433-A20B-411E-BAD1-A31B5ED98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007" y="3029985"/>
            <a:ext cx="8427186" cy="798029"/>
          </a:xfrm>
          <a:prstGeom prst="rect">
            <a:avLst/>
          </a:prstGeom>
        </p:spPr>
      </p:pic>
    </p:spTree>
    <p:extLst>
      <p:ext uri="{BB962C8B-B14F-4D97-AF65-F5344CB8AC3E}">
        <p14:creationId xmlns:p14="http://schemas.microsoft.com/office/powerpoint/2010/main" val="32520047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260273" y="205448"/>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3</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1868789" y="2854253"/>
              <a:ext cx="4811779" cy="307777"/>
            </a:xfrm>
            <a:prstGeom prst="rect">
              <a:avLst/>
            </a:prstGeom>
            <a:noFill/>
          </p:spPr>
          <p:txBody>
            <a:bodyPr wrap="square" lIns="0" tIns="0" rIns="0" bIns="0" rtlCol="0">
              <a:spAutoFit/>
            </a:bodyPr>
            <a:lstStyle/>
            <a:p>
              <a:r>
                <a:rPr lang="zh-CN" altLang="en-US" sz="2000" b="1" dirty="0">
                  <a:solidFill>
                    <a:schemeClr val="bg1"/>
                  </a:solidFill>
                  <a:ea typeface="微软雅黑" panose="020B0503020204020204" pitchFamily="34" charset="-122"/>
                  <a:cs typeface="+mn-ea"/>
                  <a:sym typeface="+mn-lt"/>
                </a:rPr>
                <a:t>创建</a:t>
              </a:r>
              <a:r>
                <a:rPr lang="en-US" altLang="zh-CN" sz="2000" b="1" dirty="0">
                  <a:solidFill>
                    <a:schemeClr val="bg1"/>
                  </a:solidFill>
                  <a:ea typeface="微软雅黑" panose="020B0503020204020204" pitchFamily="34" charset="-122"/>
                  <a:cs typeface="+mn-ea"/>
                  <a:sym typeface="+mn-lt"/>
                </a:rPr>
                <a:t>Android</a:t>
              </a:r>
              <a:r>
                <a:rPr lang="zh-CN" altLang="en-US" sz="2000" b="1" dirty="0">
                  <a:solidFill>
                    <a:schemeClr val="bg1"/>
                  </a:solidFill>
                  <a:ea typeface="微软雅黑" panose="020B0503020204020204" pitchFamily="34" charset="-122"/>
                  <a:cs typeface="+mn-ea"/>
                  <a:sym typeface="+mn-lt"/>
                </a:rPr>
                <a:t>项目，添加</a:t>
              </a:r>
              <a:r>
                <a:rPr lang="en-US" altLang="zh-CN" sz="2000" b="1" dirty="0" err="1">
                  <a:solidFill>
                    <a:schemeClr val="bg1"/>
                  </a:solidFill>
                  <a:ea typeface="微软雅黑" panose="020B0503020204020204" pitchFamily="34" charset="-122"/>
                  <a:cs typeface="+mn-ea"/>
                  <a:sym typeface="+mn-lt"/>
                </a:rPr>
                <a:t>PyTorch</a:t>
              </a:r>
              <a:r>
                <a:rPr lang="en-US" altLang="zh-CN" sz="2000" b="1" dirty="0">
                  <a:solidFill>
                    <a:schemeClr val="bg1"/>
                  </a:solidFill>
                  <a:ea typeface="微软雅黑" panose="020B0503020204020204" pitchFamily="34" charset="-122"/>
                  <a:cs typeface="+mn-ea"/>
                  <a:sym typeface="+mn-lt"/>
                </a:rPr>
                <a:t> Mobile</a:t>
              </a:r>
              <a:endParaRPr lang="zh-CN" altLang="en-US" sz="2000" b="1" dirty="0">
                <a:solidFill>
                  <a:schemeClr val="bg1"/>
                </a:solidFill>
                <a:ea typeface="微软雅黑" panose="020B0503020204020204" pitchFamily="34" charset="-122"/>
                <a:cs typeface="+mn-ea"/>
                <a:sym typeface="+mn-lt"/>
              </a:endParaRPr>
            </a:p>
          </p:txBody>
        </p:sp>
      </p:grpSp>
      <p:sp>
        <p:nvSpPr>
          <p:cNvPr id="14" name="矩形 13">
            <a:extLst>
              <a:ext uri="{FF2B5EF4-FFF2-40B4-BE49-F238E27FC236}">
                <a16:creationId xmlns:a16="http://schemas.microsoft.com/office/drawing/2014/main" id="{BDC55DAC-271F-4006-9C1B-6F500EF326D0}"/>
              </a:ext>
            </a:extLst>
          </p:cNvPr>
          <p:cNvSpPr/>
          <p:nvPr/>
        </p:nvSpPr>
        <p:spPr>
          <a:xfrm>
            <a:off x="3415749" y="1342300"/>
            <a:ext cx="5360502" cy="646331"/>
          </a:xfrm>
          <a:prstGeom prst="rect">
            <a:avLst/>
          </a:prstGeom>
        </p:spPr>
        <p:txBody>
          <a:bodyPr wrap="square">
            <a:spAutoFit/>
          </a:bodyPr>
          <a:lstStyle/>
          <a:p>
            <a:r>
              <a:rPr lang="en-US" altLang="zh-CN" dirty="0">
                <a:solidFill>
                  <a:schemeClr val="bg1"/>
                </a:solidFill>
              </a:rPr>
              <a:t>Android Studio </a:t>
            </a:r>
            <a:r>
              <a:rPr lang="zh-CN" altLang="en-US" dirty="0">
                <a:solidFill>
                  <a:schemeClr val="bg1"/>
                </a:solidFill>
              </a:rPr>
              <a:t>会提醒进行同步，点击 “</a:t>
            </a:r>
            <a:r>
              <a:rPr lang="en-US" altLang="zh-CN" dirty="0">
                <a:solidFill>
                  <a:schemeClr val="bg1"/>
                </a:solidFill>
              </a:rPr>
              <a:t>Sync Now” </a:t>
            </a:r>
            <a:r>
              <a:rPr lang="zh-CN" altLang="en-US" dirty="0">
                <a:solidFill>
                  <a:schemeClr val="bg1"/>
                </a:solidFill>
              </a:rPr>
              <a:t>会自动下载所需要的依赖包，文件示例如下：</a:t>
            </a:r>
            <a:endParaRPr lang="en-US" altLang="zh-CN" sz="2800" dirty="0">
              <a:solidFill>
                <a:schemeClr val="bg1"/>
              </a:solidFill>
            </a:endParaRPr>
          </a:p>
        </p:txBody>
      </p:sp>
      <p:pic>
        <p:nvPicPr>
          <p:cNvPr id="4" name="图片 3">
            <a:extLst>
              <a:ext uri="{FF2B5EF4-FFF2-40B4-BE49-F238E27FC236}">
                <a16:creationId xmlns:a16="http://schemas.microsoft.com/office/drawing/2014/main" id="{FAA4A268-2F77-4A11-8ECC-73C91DB58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906" y="1950588"/>
            <a:ext cx="6699388" cy="4891753"/>
          </a:xfrm>
          <a:prstGeom prst="rect">
            <a:avLst/>
          </a:prstGeom>
        </p:spPr>
      </p:pic>
    </p:spTree>
    <p:extLst>
      <p:ext uri="{BB962C8B-B14F-4D97-AF65-F5344CB8AC3E}">
        <p14:creationId xmlns:p14="http://schemas.microsoft.com/office/powerpoint/2010/main" val="184568038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459055" y="540050"/>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4</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2463799" y="2854253"/>
              <a:ext cx="3505069" cy="307777"/>
            </a:xfrm>
            <a:prstGeom prst="rect">
              <a:avLst/>
            </a:prstGeom>
            <a:noFill/>
          </p:spPr>
          <p:txBody>
            <a:bodyPr wrap="square" lIns="0" tIns="0" rIns="0" bIns="0" rtlCol="0">
              <a:spAutoFit/>
            </a:bodyPr>
            <a:lstStyle/>
            <a:p>
              <a:r>
                <a:rPr lang="zh-CN" altLang="en-US" sz="2000" b="1" dirty="0">
                  <a:solidFill>
                    <a:schemeClr val="bg1"/>
                  </a:solidFill>
                  <a:ea typeface="微软雅黑" panose="020B0503020204020204" pitchFamily="34" charset="-122"/>
                  <a:cs typeface="+mn-ea"/>
                  <a:sym typeface="+mn-lt"/>
                </a:rPr>
                <a:t>将模型放到</a:t>
              </a:r>
              <a:r>
                <a:rPr lang="en-US" altLang="zh-CN" sz="2000" b="1" dirty="0">
                  <a:solidFill>
                    <a:schemeClr val="bg1"/>
                  </a:solidFill>
                  <a:ea typeface="微软雅黑" panose="020B0503020204020204" pitchFamily="34" charset="-122"/>
                  <a:cs typeface="+mn-ea"/>
                  <a:sym typeface="+mn-lt"/>
                </a:rPr>
                <a:t>assets</a:t>
              </a:r>
              <a:r>
                <a:rPr lang="zh-CN" altLang="en-US" sz="2000" b="1" dirty="0">
                  <a:solidFill>
                    <a:schemeClr val="bg1"/>
                  </a:solidFill>
                  <a:ea typeface="微软雅黑" panose="020B0503020204020204" pitchFamily="34" charset="-122"/>
                  <a:cs typeface="+mn-ea"/>
                  <a:sym typeface="+mn-lt"/>
                </a:rPr>
                <a:t>文件夹</a:t>
              </a:r>
            </a:p>
          </p:txBody>
        </p:sp>
      </p:grpSp>
      <p:sp>
        <p:nvSpPr>
          <p:cNvPr id="14" name="矩形 13">
            <a:extLst>
              <a:ext uri="{FF2B5EF4-FFF2-40B4-BE49-F238E27FC236}">
                <a16:creationId xmlns:a16="http://schemas.microsoft.com/office/drawing/2014/main" id="{BDC55DAC-271F-4006-9C1B-6F500EF326D0}"/>
              </a:ext>
            </a:extLst>
          </p:cNvPr>
          <p:cNvSpPr/>
          <p:nvPr/>
        </p:nvSpPr>
        <p:spPr>
          <a:xfrm>
            <a:off x="3425689" y="1638641"/>
            <a:ext cx="5360502" cy="830997"/>
          </a:xfrm>
          <a:prstGeom prst="rect">
            <a:avLst/>
          </a:prstGeom>
        </p:spPr>
        <p:txBody>
          <a:bodyPr wrap="square">
            <a:spAutoFit/>
          </a:bodyPr>
          <a:lstStyle/>
          <a:p>
            <a:r>
              <a:rPr lang="zh-CN" altLang="en-US" sz="1600" dirty="0">
                <a:solidFill>
                  <a:schemeClr val="bg1"/>
                </a:solidFill>
              </a:rPr>
              <a:t>按照下列步骤创建 </a:t>
            </a:r>
            <a:r>
              <a:rPr lang="en-US" altLang="zh-CN" sz="1600" dirty="0">
                <a:solidFill>
                  <a:schemeClr val="bg1"/>
                </a:solidFill>
              </a:rPr>
              <a:t>assets </a:t>
            </a:r>
            <a:r>
              <a:rPr lang="zh-CN" altLang="en-US" sz="1600" dirty="0">
                <a:solidFill>
                  <a:schemeClr val="bg1"/>
                </a:solidFill>
              </a:rPr>
              <a:t>文件夹：</a:t>
            </a:r>
            <a:r>
              <a:rPr lang="en-US" altLang="zh-CN" sz="1600" i="1" dirty="0">
                <a:solidFill>
                  <a:schemeClr val="bg1"/>
                </a:solidFill>
              </a:rPr>
              <a:t>New -&gt; Folder -&gt; Assets Folder</a:t>
            </a:r>
            <a:r>
              <a:rPr lang="zh-CN" altLang="en-US" sz="1600" i="1" dirty="0">
                <a:solidFill>
                  <a:schemeClr val="bg1"/>
                </a:solidFill>
              </a:rPr>
              <a:t>。</a:t>
            </a:r>
            <a:r>
              <a:rPr lang="zh-CN" altLang="en-US" sz="1600" dirty="0">
                <a:solidFill>
                  <a:schemeClr val="bg1"/>
                </a:solidFill>
              </a:rPr>
              <a:t>然后将 “</a:t>
            </a:r>
            <a:r>
              <a:rPr lang="en-US" altLang="zh-CN" sz="1600" dirty="0">
                <a:solidFill>
                  <a:schemeClr val="bg1"/>
                </a:solidFill>
              </a:rPr>
              <a:t>mobilenet-v2.pt” </a:t>
            </a:r>
            <a:r>
              <a:rPr lang="zh-CN" altLang="en-US" sz="1600" dirty="0">
                <a:solidFill>
                  <a:schemeClr val="bg1"/>
                </a:solidFill>
              </a:rPr>
              <a:t>文件放到这个 </a:t>
            </a:r>
            <a:r>
              <a:rPr lang="en-US" altLang="zh-CN" sz="1600" dirty="0">
                <a:solidFill>
                  <a:schemeClr val="bg1"/>
                </a:solidFill>
              </a:rPr>
              <a:t>assets </a:t>
            </a:r>
            <a:r>
              <a:rPr lang="zh-CN" altLang="en-US" sz="1600" dirty="0">
                <a:solidFill>
                  <a:schemeClr val="bg1"/>
                </a:solidFill>
              </a:rPr>
              <a:t>文件件内。</a:t>
            </a:r>
            <a:endParaRPr lang="en-US" altLang="zh-CN" sz="1600" dirty="0">
              <a:solidFill>
                <a:schemeClr val="bg1"/>
              </a:solidFill>
            </a:endParaRPr>
          </a:p>
        </p:txBody>
      </p:sp>
      <p:pic>
        <p:nvPicPr>
          <p:cNvPr id="7" name="图片 6">
            <a:extLst>
              <a:ext uri="{FF2B5EF4-FFF2-40B4-BE49-F238E27FC236}">
                <a16:creationId xmlns:a16="http://schemas.microsoft.com/office/drawing/2014/main" id="{8D023345-8074-46DA-837D-D87C403AF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210" y="2867891"/>
            <a:ext cx="3133725" cy="2895600"/>
          </a:xfrm>
          <a:prstGeom prst="rect">
            <a:avLst/>
          </a:prstGeom>
        </p:spPr>
      </p:pic>
    </p:spTree>
    <p:extLst>
      <p:ext uri="{BB962C8B-B14F-4D97-AF65-F5344CB8AC3E}">
        <p14:creationId xmlns:p14="http://schemas.microsoft.com/office/powerpoint/2010/main" val="7480721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191427" y="54331"/>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5</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1868789" y="2854253"/>
              <a:ext cx="4811779" cy="307777"/>
            </a:xfrm>
            <a:prstGeom prst="rect">
              <a:avLst/>
            </a:prstGeom>
            <a:noFill/>
          </p:spPr>
          <p:txBody>
            <a:bodyPr wrap="square" lIns="0" tIns="0" rIns="0" bIns="0" rtlCol="0">
              <a:spAutoFit/>
            </a:bodyPr>
            <a:lstStyle/>
            <a:p>
              <a:pPr algn="ctr"/>
              <a:r>
                <a:rPr lang="zh-CN" altLang="en-US" sz="2000" b="1" dirty="0">
                  <a:solidFill>
                    <a:schemeClr val="bg1"/>
                  </a:solidFill>
                  <a:ea typeface="微软雅黑" panose="020B0503020204020204" pitchFamily="34" charset="-122"/>
                  <a:cs typeface="+mn-ea"/>
                  <a:sym typeface="+mn-lt"/>
                </a:rPr>
                <a:t>添加</a:t>
              </a:r>
              <a:r>
                <a:rPr lang="en-US" altLang="zh-CN" sz="2000" b="1" dirty="0">
                  <a:solidFill>
                    <a:schemeClr val="bg1"/>
                  </a:solidFill>
                  <a:ea typeface="微软雅黑" panose="020B0503020204020204" pitchFamily="34" charset="-122"/>
                  <a:cs typeface="+mn-ea"/>
                  <a:sym typeface="+mn-lt"/>
                </a:rPr>
                <a:t>ImageNet</a:t>
              </a:r>
              <a:r>
                <a:rPr lang="zh-CN" altLang="en-US" sz="2000" b="1" dirty="0">
                  <a:solidFill>
                    <a:schemeClr val="bg1"/>
                  </a:solidFill>
                  <a:ea typeface="微软雅黑" panose="020B0503020204020204" pitchFamily="34" charset="-122"/>
                  <a:cs typeface="+mn-ea"/>
                  <a:sym typeface="+mn-lt"/>
                </a:rPr>
                <a:t>标签</a:t>
              </a:r>
            </a:p>
          </p:txBody>
        </p:sp>
      </p:grpSp>
      <p:sp>
        <p:nvSpPr>
          <p:cNvPr id="14" name="矩形 13">
            <a:extLst>
              <a:ext uri="{FF2B5EF4-FFF2-40B4-BE49-F238E27FC236}">
                <a16:creationId xmlns:a16="http://schemas.microsoft.com/office/drawing/2014/main" id="{BDC55DAC-271F-4006-9C1B-6F500EF326D0}"/>
              </a:ext>
            </a:extLst>
          </p:cNvPr>
          <p:cNvSpPr/>
          <p:nvPr/>
        </p:nvSpPr>
        <p:spPr>
          <a:xfrm>
            <a:off x="3415749" y="1133813"/>
            <a:ext cx="5360502" cy="646331"/>
          </a:xfrm>
          <a:prstGeom prst="rect">
            <a:avLst/>
          </a:prstGeom>
        </p:spPr>
        <p:txBody>
          <a:bodyPr wrap="square">
            <a:spAutoFit/>
          </a:bodyPr>
          <a:lstStyle/>
          <a:p>
            <a:r>
              <a:rPr lang="zh-CN" altLang="en-US" dirty="0">
                <a:solidFill>
                  <a:schemeClr val="bg1"/>
                </a:solidFill>
              </a:rPr>
              <a:t>在 </a:t>
            </a:r>
            <a:r>
              <a:rPr lang="en-US" altLang="zh-CN" dirty="0">
                <a:solidFill>
                  <a:schemeClr val="bg1"/>
                </a:solidFill>
              </a:rPr>
              <a:t>app </a:t>
            </a:r>
            <a:r>
              <a:rPr lang="zh-CN" altLang="en-US" dirty="0">
                <a:solidFill>
                  <a:schemeClr val="bg1"/>
                </a:solidFill>
              </a:rPr>
              <a:t>包内，创建名为 “</a:t>
            </a:r>
            <a:r>
              <a:rPr lang="en-US" altLang="zh-CN" dirty="0">
                <a:solidFill>
                  <a:schemeClr val="bg1"/>
                </a:solidFill>
              </a:rPr>
              <a:t>Constants.java” </a:t>
            </a:r>
            <a:r>
              <a:rPr lang="zh-CN" altLang="en-US" dirty="0">
                <a:solidFill>
                  <a:schemeClr val="bg1"/>
                </a:solidFill>
              </a:rPr>
              <a:t>的 </a:t>
            </a:r>
            <a:r>
              <a:rPr lang="en-US" altLang="zh-CN" dirty="0">
                <a:solidFill>
                  <a:schemeClr val="bg1"/>
                </a:solidFill>
              </a:rPr>
              <a:t>Java </a:t>
            </a:r>
            <a:r>
              <a:rPr lang="zh-CN" altLang="en-US" dirty="0">
                <a:solidFill>
                  <a:schemeClr val="bg1"/>
                </a:solidFill>
              </a:rPr>
              <a:t>文件，输入需要识别的物体的种类</a:t>
            </a:r>
            <a:endParaRPr lang="en-US" altLang="zh-CN" sz="2800" dirty="0">
              <a:solidFill>
                <a:schemeClr val="bg1"/>
              </a:solidFill>
            </a:endParaRPr>
          </a:p>
        </p:txBody>
      </p:sp>
      <p:pic>
        <p:nvPicPr>
          <p:cNvPr id="5" name="图片 4">
            <a:extLst>
              <a:ext uri="{FF2B5EF4-FFF2-40B4-BE49-F238E27FC236}">
                <a16:creationId xmlns:a16="http://schemas.microsoft.com/office/drawing/2014/main" id="{826AD2DE-DD1B-4A15-8D9F-A4B6729CE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700" y="1752600"/>
            <a:ext cx="6629400" cy="5105400"/>
          </a:xfrm>
          <a:prstGeom prst="rect">
            <a:avLst/>
          </a:prstGeom>
        </p:spPr>
      </p:pic>
    </p:spTree>
    <p:extLst>
      <p:ext uri="{BB962C8B-B14F-4D97-AF65-F5344CB8AC3E}">
        <p14:creationId xmlns:p14="http://schemas.microsoft.com/office/powerpoint/2010/main" val="139804263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191427" y="54331"/>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6</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1868789" y="2854253"/>
              <a:ext cx="4811779" cy="369332"/>
            </a:xfrm>
            <a:prstGeom prst="rect">
              <a:avLst/>
            </a:prstGeom>
            <a:noFill/>
          </p:spPr>
          <p:txBody>
            <a:bodyPr wrap="square" lIns="0" tIns="0" rIns="0" bIns="0" rtlCol="0">
              <a:spAutoFit/>
            </a:bodyPr>
            <a:lstStyle/>
            <a:p>
              <a:pPr algn="ctr"/>
              <a:r>
                <a:rPr lang="zh-CN" altLang="en-US" sz="2400" b="1" dirty="0">
                  <a:solidFill>
                    <a:schemeClr val="bg1"/>
                  </a:solidFill>
                  <a:ea typeface="微软雅黑" panose="020B0503020204020204" pitchFamily="34" charset="-122"/>
                  <a:cs typeface="+mn-ea"/>
                  <a:sym typeface="+mn-lt"/>
                </a:rPr>
                <a:t>添加分类</a:t>
              </a:r>
            </a:p>
          </p:txBody>
        </p:sp>
      </p:grpSp>
      <p:sp>
        <p:nvSpPr>
          <p:cNvPr id="14" name="矩形 13">
            <a:extLst>
              <a:ext uri="{FF2B5EF4-FFF2-40B4-BE49-F238E27FC236}">
                <a16:creationId xmlns:a16="http://schemas.microsoft.com/office/drawing/2014/main" id="{BDC55DAC-271F-4006-9C1B-6F500EF326D0}"/>
              </a:ext>
            </a:extLst>
          </p:cNvPr>
          <p:cNvSpPr/>
          <p:nvPr/>
        </p:nvSpPr>
        <p:spPr>
          <a:xfrm>
            <a:off x="3415749" y="1133813"/>
            <a:ext cx="5360502" cy="369332"/>
          </a:xfrm>
          <a:prstGeom prst="rect">
            <a:avLst/>
          </a:prstGeom>
        </p:spPr>
        <p:txBody>
          <a:bodyPr wrap="square">
            <a:spAutoFit/>
          </a:bodyPr>
          <a:lstStyle/>
          <a:p>
            <a:r>
              <a:rPr lang="zh-CN" altLang="en-US" dirty="0">
                <a:solidFill>
                  <a:schemeClr val="bg1"/>
                </a:solidFill>
              </a:rPr>
              <a:t>在 </a:t>
            </a:r>
            <a:r>
              <a:rPr lang="en-US" altLang="zh-CN" dirty="0">
                <a:solidFill>
                  <a:schemeClr val="bg1"/>
                </a:solidFill>
              </a:rPr>
              <a:t>app </a:t>
            </a:r>
            <a:r>
              <a:rPr lang="zh-CN" altLang="en-US" dirty="0">
                <a:solidFill>
                  <a:schemeClr val="bg1"/>
                </a:solidFill>
              </a:rPr>
              <a:t>包内，创建名为 “</a:t>
            </a:r>
            <a:r>
              <a:rPr lang="en-US" altLang="zh-CN" dirty="0">
                <a:solidFill>
                  <a:schemeClr val="bg1"/>
                </a:solidFill>
              </a:rPr>
              <a:t>Classifier.java” </a:t>
            </a:r>
            <a:r>
              <a:rPr lang="zh-CN" altLang="en-US" dirty="0">
                <a:solidFill>
                  <a:schemeClr val="bg1"/>
                </a:solidFill>
              </a:rPr>
              <a:t>的 </a:t>
            </a:r>
            <a:r>
              <a:rPr lang="en-US" altLang="zh-CN" dirty="0">
                <a:solidFill>
                  <a:schemeClr val="bg1"/>
                </a:solidFill>
              </a:rPr>
              <a:t>Java </a:t>
            </a:r>
            <a:r>
              <a:rPr lang="zh-CN" altLang="en-US" dirty="0">
                <a:solidFill>
                  <a:schemeClr val="bg1"/>
                </a:solidFill>
              </a:rPr>
              <a:t>文件</a:t>
            </a:r>
            <a:endParaRPr lang="en-US" altLang="zh-CN" sz="2800" dirty="0">
              <a:solidFill>
                <a:schemeClr val="bg1"/>
              </a:solidFill>
            </a:endParaRPr>
          </a:p>
        </p:txBody>
      </p:sp>
      <p:pic>
        <p:nvPicPr>
          <p:cNvPr id="4" name="图片 3">
            <a:extLst>
              <a:ext uri="{FF2B5EF4-FFF2-40B4-BE49-F238E27FC236}">
                <a16:creationId xmlns:a16="http://schemas.microsoft.com/office/drawing/2014/main" id="{89B44B89-DEAA-46B7-9960-E1BE6C05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472" y="1919287"/>
            <a:ext cx="4089639" cy="3964678"/>
          </a:xfrm>
          <a:prstGeom prst="rect">
            <a:avLst/>
          </a:prstGeom>
        </p:spPr>
      </p:pic>
    </p:spTree>
    <p:extLst>
      <p:ext uri="{BB962C8B-B14F-4D97-AF65-F5344CB8AC3E}">
        <p14:creationId xmlns:p14="http://schemas.microsoft.com/office/powerpoint/2010/main" val="296734275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204679" y="133383"/>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6</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1868789" y="2854253"/>
              <a:ext cx="4811779" cy="369332"/>
            </a:xfrm>
            <a:prstGeom prst="rect">
              <a:avLst/>
            </a:prstGeom>
            <a:noFill/>
          </p:spPr>
          <p:txBody>
            <a:bodyPr wrap="square" lIns="0" tIns="0" rIns="0" bIns="0" rtlCol="0">
              <a:spAutoFit/>
            </a:bodyPr>
            <a:lstStyle/>
            <a:p>
              <a:pPr algn="ctr"/>
              <a:r>
                <a:rPr lang="zh-CN" altLang="en-US" sz="2400" b="1" dirty="0">
                  <a:solidFill>
                    <a:schemeClr val="bg1"/>
                  </a:solidFill>
                  <a:ea typeface="微软雅黑" panose="020B0503020204020204" pitchFamily="34" charset="-122"/>
                  <a:cs typeface="+mn-ea"/>
                  <a:sym typeface="+mn-lt"/>
                </a:rPr>
                <a:t>添加分类</a:t>
              </a:r>
            </a:p>
          </p:txBody>
        </p:sp>
      </p:grpSp>
      <p:sp>
        <p:nvSpPr>
          <p:cNvPr id="14" name="矩形 13">
            <a:extLst>
              <a:ext uri="{FF2B5EF4-FFF2-40B4-BE49-F238E27FC236}">
                <a16:creationId xmlns:a16="http://schemas.microsoft.com/office/drawing/2014/main" id="{BDC55DAC-271F-4006-9C1B-6F500EF326D0}"/>
              </a:ext>
            </a:extLst>
          </p:cNvPr>
          <p:cNvSpPr/>
          <p:nvPr/>
        </p:nvSpPr>
        <p:spPr>
          <a:xfrm>
            <a:off x="3415749" y="3808950"/>
            <a:ext cx="5360502" cy="1569660"/>
          </a:xfrm>
          <a:prstGeom prst="rect">
            <a:avLst/>
          </a:prstGeom>
        </p:spPr>
        <p:txBody>
          <a:bodyPr wrap="square">
            <a:spAutoFit/>
          </a:bodyPr>
          <a:lstStyle/>
          <a:p>
            <a:r>
              <a:rPr lang="zh-CN" altLang="en-US" sz="2400" dirty="0">
                <a:solidFill>
                  <a:schemeClr val="bg1"/>
                </a:solidFill>
              </a:rPr>
              <a:t>其中比较重要的函数</a:t>
            </a:r>
            <a:r>
              <a:rPr lang="en-US" altLang="zh-CN" sz="2400" dirty="0">
                <a:solidFill>
                  <a:schemeClr val="bg1"/>
                </a:solidFill>
              </a:rPr>
              <a:t>preprocess</a:t>
            </a:r>
            <a:r>
              <a:rPr lang="zh-CN" altLang="en-US" sz="2400" dirty="0">
                <a:solidFill>
                  <a:schemeClr val="bg1"/>
                </a:solidFill>
              </a:rPr>
              <a:t>函数接收一张</a:t>
            </a:r>
            <a:r>
              <a:rPr lang="en-US" altLang="zh-CN" sz="2400" dirty="0">
                <a:solidFill>
                  <a:schemeClr val="bg1"/>
                </a:solidFill>
              </a:rPr>
              <a:t>bitmap</a:t>
            </a:r>
            <a:r>
              <a:rPr lang="zh-CN" altLang="en-US" sz="2400" dirty="0">
                <a:solidFill>
                  <a:schemeClr val="bg1"/>
                </a:solidFill>
              </a:rPr>
              <a:t>图像，然后调整大小，做标准化处理，再把处理后的文件返回为</a:t>
            </a:r>
            <a:r>
              <a:rPr lang="en-US" altLang="zh-CN" sz="2400" dirty="0">
                <a:solidFill>
                  <a:schemeClr val="bg1"/>
                </a:solidFill>
              </a:rPr>
              <a:t>Tensor</a:t>
            </a:r>
            <a:r>
              <a:rPr lang="zh-CN" altLang="en-US" sz="2400" dirty="0">
                <a:solidFill>
                  <a:schemeClr val="bg1"/>
                </a:solidFill>
              </a:rPr>
              <a:t>格式以备模型使用。</a:t>
            </a:r>
            <a:endParaRPr lang="en-US" altLang="zh-CN" sz="2400" dirty="0">
              <a:solidFill>
                <a:schemeClr val="bg1"/>
              </a:solidFill>
            </a:endParaRPr>
          </a:p>
        </p:txBody>
      </p:sp>
      <p:pic>
        <p:nvPicPr>
          <p:cNvPr id="5" name="图片 4">
            <a:extLst>
              <a:ext uri="{FF2B5EF4-FFF2-40B4-BE49-F238E27FC236}">
                <a16:creationId xmlns:a16="http://schemas.microsoft.com/office/drawing/2014/main" id="{4ABCF183-C543-441F-82D6-E28B47C03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939" y="1765126"/>
            <a:ext cx="7176921" cy="1478605"/>
          </a:xfrm>
          <a:prstGeom prst="rect">
            <a:avLst/>
          </a:prstGeom>
        </p:spPr>
      </p:pic>
    </p:spTree>
    <p:extLst>
      <p:ext uri="{BB962C8B-B14F-4D97-AF65-F5344CB8AC3E}">
        <p14:creationId xmlns:p14="http://schemas.microsoft.com/office/powerpoint/2010/main" val="29263854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204679" y="133383"/>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6</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1868789" y="2854253"/>
              <a:ext cx="4811779" cy="369332"/>
            </a:xfrm>
            <a:prstGeom prst="rect">
              <a:avLst/>
            </a:prstGeom>
            <a:noFill/>
          </p:spPr>
          <p:txBody>
            <a:bodyPr wrap="square" lIns="0" tIns="0" rIns="0" bIns="0" rtlCol="0">
              <a:spAutoFit/>
            </a:bodyPr>
            <a:lstStyle/>
            <a:p>
              <a:pPr algn="ctr"/>
              <a:r>
                <a:rPr lang="zh-CN" altLang="en-US" sz="2400" b="1" dirty="0">
                  <a:solidFill>
                    <a:schemeClr val="bg1"/>
                  </a:solidFill>
                  <a:ea typeface="微软雅黑" panose="020B0503020204020204" pitchFamily="34" charset="-122"/>
                  <a:cs typeface="+mn-ea"/>
                  <a:sym typeface="+mn-lt"/>
                </a:rPr>
                <a:t>添加分类</a:t>
              </a:r>
            </a:p>
          </p:txBody>
        </p:sp>
      </p:grpSp>
      <p:sp>
        <p:nvSpPr>
          <p:cNvPr id="14" name="矩形 13">
            <a:extLst>
              <a:ext uri="{FF2B5EF4-FFF2-40B4-BE49-F238E27FC236}">
                <a16:creationId xmlns:a16="http://schemas.microsoft.com/office/drawing/2014/main" id="{BDC55DAC-271F-4006-9C1B-6F500EF326D0}"/>
              </a:ext>
            </a:extLst>
          </p:cNvPr>
          <p:cNvSpPr/>
          <p:nvPr/>
        </p:nvSpPr>
        <p:spPr>
          <a:xfrm>
            <a:off x="3415749" y="4869137"/>
            <a:ext cx="5360502" cy="461665"/>
          </a:xfrm>
          <a:prstGeom prst="rect">
            <a:avLst/>
          </a:prstGeom>
        </p:spPr>
        <p:txBody>
          <a:bodyPr wrap="square">
            <a:spAutoFit/>
          </a:bodyPr>
          <a:lstStyle/>
          <a:p>
            <a:r>
              <a:rPr lang="en-US" altLang="zh-CN" sz="2400" dirty="0">
                <a:solidFill>
                  <a:schemeClr val="bg1"/>
                </a:solidFill>
              </a:rPr>
              <a:t>Argmax</a:t>
            </a:r>
            <a:r>
              <a:rPr lang="zh-CN" altLang="en-US" sz="2400" dirty="0">
                <a:solidFill>
                  <a:schemeClr val="bg1"/>
                </a:solidFill>
              </a:rPr>
              <a:t>函数返回最大值所在的</a:t>
            </a:r>
            <a:r>
              <a:rPr lang="en-US" altLang="zh-CN" sz="2400" dirty="0">
                <a:solidFill>
                  <a:schemeClr val="bg1"/>
                </a:solidFill>
              </a:rPr>
              <a:t>index</a:t>
            </a:r>
          </a:p>
        </p:txBody>
      </p:sp>
      <p:pic>
        <p:nvPicPr>
          <p:cNvPr id="4" name="图片 3">
            <a:extLst>
              <a:ext uri="{FF2B5EF4-FFF2-40B4-BE49-F238E27FC236}">
                <a16:creationId xmlns:a16="http://schemas.microsoft.com/office/drawing/2014/main" id="{5717AFA0-FE96-47DD-A8C4-C432967DC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900" y="1424741"/>
            <a:ext cx="3581400" cy="3228975"/>
          </a:xfrm>
          <a:prstGeom prst="rect">
            <a:avLst/>
          </a:prstGeom>
        </p:spPr>
      </p:pic>
    </p:spTree>
    <p:extLst>
      <p:ext uri="{BB962C8B-B14F-4D97-AF65-F5344CB8AC3E}">
        <p14:creationId xmlns:p14="http://schemas.microsoft.com/office/powerpoint/2010/main" val="332407171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204679" y="133383"/>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6</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1868789" y="2854253"/>
              <a:ext cx="4811779" cy="369332"/>
            </a:xfrm>
            <a:prstGeom prst="rect">
              <a:avLst/>
            </a:prstGeom>
            <a:noFill/>
          </p:spPr>
          <p:txBody>
            <a:bodyPr wrap="square" lIns="0" tIns="0" rIns="0" bIns="0" rtlCol="0">
              <a:spAutoFit/>
            </a:bodyPr>
            <a:lstStyle/>
            <a:p>
              <a:pPr algn="ctr"/>
              <a:r>
                <a:rPr lang="zh-CN" altLang="en-US" sz="2400" b="1" dirty="0">
                  <a:solidFill>
                    <a:schemeClr val="bg1"/>
                  </a:solidFill>
                  <a:ea typeface="微软雅黑" panose="020B0503020204020204" pitchFamily="34" charset="-122"/>
                  <a:cs typeface="+mn-ea"/>
                  <a:sym typeface="+mn-lt"/>
                </a:rPr>
                <a:t>添加分类</a:t>
              </a:r>
            </a:p>
          </p:txBody>
        </p:sp>
      </p:grpSp>
      <p:sp>
        <p:nvSpPr>
          <p:cNvPr id="14" name="矩形 13">
            <a:extLst>
              <a:ext uri="{FF2B5EF4-FFF2-40B4-BE49-F238E27FC236}">
                <a16:creationId xmlns:a16="http://schemas.microsoft.com/office/drawing/2014/main" id="{BDC55DAC-271F-4006-9C1B-6F500EF326D0}"/>
              </a:ext>
            </a:extLst>
          </p:cNvPr>
          <p:cNvSpPr/>
          <p:nvPr/>
        </p:nvSpPr>
        <p:spPr>
          <a:xfrm>
            <a:off x="3415749" y="4869137"/>
            <a:ext cx="5360502" cy="830997"/>
          </a:xfrm>
          <a:prstGeom prst="rect">
            <a:avLst/>
          </a:prstGeom>
        </p:spPr>
        <p:txBody>
          <a:bodyPr wrap="square">
            <a:spAutoFit/>
          </a:bodyPr>
          <a:lstStyle/>
          <a:p>
            <a:r>
              <a:rPr lang="en-US" altLang="zh-CN" sz="2400" dirty="0">
                <a:solidFill>
                  <a:schemeClr val="bg1"/>
                </a:solidFill>
              </a:rPr>
              <a:t>Predict</a:t>
            </a:r>
            <a:r>
              <a:rPr lang="zh-CN" altLang="en-US" sz="2400" dirty="0">
                <a:solidFill>
                  <a:schemeClr val="bg1"/>
                </a:solidFill>
              </a:rPr>
              <a:t>函数接收一张</a:t>
            </a:r>
            <a:r>
              <a:rPr lang="en-US" altLang="zh-CN" sz="2400" dirty="0">
                <a:solidFill>
                  <a:schemeClr val="bg1"/>
                </a:solidFill>
              </a:rPr>
              <a:t>bitmap</a:t>
            </a:r>
            <a:r>
              <a:rPr lang="zh-CN" altLang="en-US" sz="2400" dirty="0">
                <a:solidFill>
                  <a:schemeClr val="bg1"/>
                </a:solidFill>
              </a:rPr>
              <a:t>图像，将其处理为</a:t>
            </a:r>
            <a:r>
              <a:rPr lang="en-US" altLang="zh-CN" sz="2400" dirty="0">
                <a:solidFill>
                  <a:schemeClr val="bg1"/>
                </a:solidFill>
              </a:rPr>
              <a:t>Tensor</a:t>
            </a:r>
            <a:r>
              <a:rPr lang="zh-CN" altLang="en-US" sz="2400" dirty="0">
                <a:solidFill>
                  <a:schemeClr val="bg1"/>
                </a:solidFill>
              </a:rPr>
              <a:t>，放入模型得到预测结果</a:t>
            </a:r>
            <a:endParaRPr lang="en-US" altLang="zh-CN" sz="2400" dirty="0">
              <a:solidFill>
                <a:schemeClr val="bg1"/>
              </a:solidFill>
            </a:endParaRPr>
          </a:p>
        </p:txBody>
      </p:sp>
      <p:pic>
        <p:nvPicPr>
          <p:cNvPr id="5" name="图片 4">
            <a:extLst>
              <a:ext uri="{FF2B5EF4-FFF2-40B4-BE49-F238E27FC236}">
                <a16:creationId xmlns:a16="http://schemas.microsoft.com/office/drawing/2014/main" id="{51B148F9-A4B4-4931-B73F-242B24737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612" y="1501731"/>
            <a:ext cx="4371975" cy="2371725"/>
          </a:xfrm>
          <a:prstGeom prst="rect">
            <a:avLst/>
          </a:prstGeom>
        </p:spPr>
      </p:pic>
    </p:spTree>
    <p:extLst>
      <p:ext uri="{BB962C8B-B14F-4D97-AF65-F5344CB8AC3E}">
        <p14:creationId xmlns:p14="http://schemas.microsoft.com/office/powerpoint/2010/main" val="16990808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204679" y="133383"/>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7</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1868789" y="2854253"/>
              <a:ext cx="4811779" cy="369332"/>
            </a:xfrm>
            <a:prstGeom prst="rect">
              <a:avLst/>
            </a:prstGeom>
            <a:noFill/>
          </p:spPr>
          <p:txBody>
            <a:bodyPr wrap="square" lIns="0" tIns="0" rIns="0" bIns="0" rtlCol="0">
              <a:spAutoFit/>
            </a:bodyPr>
            <a:lstStyle/>
            <a:p>
              <a:pPr algn="ctr"/>
              <a:r>
                <a:rPr lang="zh-CN" altLang="en-US" sz="2400" b="1" dirty="0">
                  <a:solidFill>
                    <a:schemeClr val="bg1"/>
                  </a:solidFill>
                  <a:ea typeface="微软雅黑" panose="020B0503020204020204" pitchFamily="34" charset="-122"/>
                  <a:cs typeface="+mn-ea"/>
                  <a:sym typeface="+mn-lt"/>
                </a:rPr>
                <a:t>添加工具辅助类</a:t>
              </a:r>
            </a:p>
          </p:txBody>
        </p:sp>
      </p:grpSp>
      <p:sp>
        <p:nvSpPr>
          <p:cNvPr id="14" name="矩形 13">
            <a:extLst>
              <a:ext uri="{FF2B5EF4-FFF2-40B4-BE49-F238E27FC236}">
                <a16:creationId xmlns:a16="http://schemas.microsoft.com/office/drawing/2014/main" id="{BDC55DAC-271F-4006-9C1B-6F500EF326D0}"/>
              </a:ext>
            </a:extLst>
          </p:cNvPr>
          <p:cNvSpPr/>
          <p:nvPr/>
        </p:nvSpPr>
        <p:spPr>
          <a:xfrm>
            <a:off x="3960694" y="6023682"/>
            <a:ext cx="5360502" cy="461665"/>
          </a:xfrm>
          <a:prstGeom prst="rect">
            <a:avLst/>
          </a:prstGeom>
        </p:spPr>
        <p:txBody>
          <a:bodyPr wrap="square">
            <a:spAutoFit/>
          </a:bodyPr>
          <a:lstStyle/>
          <a:p>
            <a:r>
              <a:rPr lang="zh-CN" altLang="en-US" sz="2400" dirty="0">
                <a:solidFill>
                  <a:schemeClr val="bg1"/>
                </a:solidFill>
              </a:rPr>
              <a:t>创建文件“</a:t>
            </a:r>
            <a:r>
              <a:rPr lang="en-US" altLang="zh-CN" sz="2400" dirty="0">
                <a:solidFill>
                  <a:schemeClr val="bg1"/>
                </a:solidFill>
              </a:rPr>
              <a:t>Utils.java</a:t>
            </a:r>
            <a:r>
              <a:rPr lang="zh-CN" altLang="en-US" sz="2400" dirty="0">
                <a:solidFill>
                  <a:schemeClr val="bg1"/>
                </a:solidFill>
              </a:rPr>
              <a:t>”</a:t>
            </a:r>
            <a:endParaRPr lang="en-US" altLang="zh-CN" sz="2400" dirty="0">
              <a:solidFill>
                <a:schemeClr val="bg1"/>
              </a:solidFill>
            </a:endParaRPr>
          </a:p>
        </p:txBody>
      </p:sp>
      <p:pic>
        <p:nvPicPr>
          <p:cNvPr id="4" name="图片 3">
            <a:extLst>
              <a:ext uri="{FF2B5EF4-FFF2-40B4-BE49-F238E27FC236}">
                <a16:creationId xmlns:a16="http://schemas.microsoft.com/office/drawing/2014/main" id="{BB270784-7B67-4A2E-850C-7CB2C7B9C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3420" y="1270875"/>
            <a:ext cx="5825159" cy="4589981"/>
          </a:xfrm>
          <a:prstGeom prst="rect">
            <a:avLst/>
          </a:prstGeom>
        </p:spPr>
      </p:pic>
    </p:spTree>
    <p:extLst>
      <p:ext uri="{BB962C8B-B14F-4D97-AF65-F5344CB8AC3E}">
        <p14:creationId xmlns:p14="http://schemas.microsoft.com/office/powerpoint/2010/main" val="221454716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204679" y="133383"/>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8</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1868789" y="2854253"/>
              <a:ext cx="4811779" cy="369332"/>
            </a:xfrm>
            <a:prstGeom prst="rect">
              <a:avLst/>
            </a:prstGeom>
            <a:noFill/>
          </p:spPr>
          <p:txBody>
            <a:bodyPr wrap="square" lIns="0" tIns="0" rIns="0" bIns="0" rtlCol="0">
              <a:spAutoFit/>
            </a:bodyPr>
            <a:lstStyle/>
            <a:p>
              <a:pPr algn="ctr"/>
              <a:r>
                <a:rPr lang="zh-CN" altLang="en-US" sz="2400" b="1" dirty="0">
                  <a:solidFill>
                    <a:schemeClr val="bg1"/>
                  </a:solidFill>
                  <a:ea typeface="微软雅黑" panose="020B0503020204020204" pitchFamily="34" charset="-122"/>
                  <a:cs typeface="+mn-ea"/>
                  <a:sym typeface="+mn-lt"/>
                </a:rPr>
                <a:t>添加</a:t>
              </a:r>
              <a:r>
                <a:rPr lang="en-US" altLang="zh-CN" sz="2400" b="1" dirty="0" err="1">
                  <a:solidFill>
                    <a:schemeClr val="bg1"/>
                  </a:solidFill>
                  <a:ea typeface="微软雅黑" panose="020B0503020204020204" pitchFamily="34" charset="-122"/>
                  <a:cs typeface="+mn-ea"/>
                  <a:sym typeface="+mn-lt"/>
                </a:rPr>
                <a:t>MainActivity</a:t>
              </a:r>
              <a:endParaRPr lang="zh-CN" altLang="en-US" sz="2400" b="1" dirty="0">
                <a:solidFill>
                  <a:schemeClr val="bg1"/>
                </a:solidFill>
                <a:ea typeface="微软雅黑" panose="020B0503020204020204" pitchFamily="34" charset="-122"/>
                <a:cs typeface="+mn-ea"/>
                <a:sym typeface="+mn-lt"/>
              </a:endParaRPr>
            </a:p>
          </p:txBody>
        </p:sp>
      </p:grpSp>
      <p:sp>
        <p:nvSpPr>
          <p:cNvPr id="14" name="矩形 13">
            <a:extLst>
              <a:ext uri="{FF2B5EF4-FFF2-40B4-BE49-F238E27FC236}">
                <a16:creationId xmlns:a16="http://schemas.microsoft.com/office/drawing/2014/main" id="{BDC55DAC-271F-4006-9C1B-6F500EF326D0}"/>
              </a:ext>
            </a:extLst>
          </p:cNvPr>
          <p:cNvSpPr/>
          <p:nvPr/>
        </p:nvSpPr>
        <p:spPr>
          <a:xfrm>
            <a:off x="3960694" y="6023682"/>
            <a:ext cx="5360502" cy="461665"/>
          </a:xfrm>
          <a:prstGeom prst="rect">
            <a:avLst/>
          </a:prstGeom>
        </p:spPr>
        <p:txBody>
          <a:bodyPr wrap="square">
            <a:spAutoFit/>
          </a:bodyPr>
          <a:lstStyle/>
          <a:p>
            <a:r>
              <a:rPr lang="zh-CN" altLang="en-US" sz="2400" dirty="0">
                <a:solidFill>
                  <a:schemeClr val="bg1"/>
                </a:solidFill>
              </a:rPr>
              <a:t>添加文件“</a:t>
            </a:r>
            <a:r>
              <a:rPr lang="en-US" altLang="zh-CN" sz="2400" dirty="0">
                <a:solidFill>
                  <a:schemeClr val="bg1"/>
                </a:solidFill>
              </a:rPr>
              <a:t>MainActivity.java</a:t>
            </a:r>
            <a:r>
              <a:rPr lang="zh-CN" altLang="en-US" sz="2400" dirty="0">
                <a:solidFill>
                  <a:schemeClr val="bg1"/>
                </a:solidFill>
              </a:rPr>
              <a:t>”</a:t>
            </a:r>
            <a:endParaRPr lang="en-US" altLang="zh-CN" sz="2400" dirty="0">
              <a:solidFill>
                <a:schemeClr val="bg1"/>
              </a:solidFill>
            </a:endParaRPr>
          </a:p>
        </p:txBody>
      </p:sp>
      <p:pic>
        <p:nvPicPr>
          <p:cNvPr id="5" name="图片 4">
            <a:extLst>
              <a:ext uri="{FF2B5EF4-FFF2-40B4-BE49-F238E27FC236}">
                <a16:creationId xmlns:a16="http://schemas.microsoft.com/office/drawing/2014/main" id="{9E9A3CAC-06CB-4F04-91FE-F5CC8B556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650" y="1990725"/>
            <a:ext cx="3314700" cy="2876550"/>
          </a:xfrm>
          <a:prstGeom prst="rect">
            <a:avLst/>
          </a:prstGeom>
        </p:spPr>
      </p:pic>
    </p:spTree>
    <p:extLst>
      <p:ext uri="{BB962C8B-B14F-4D97-AF65-F5344CB8AC3E}">
        <p14:creationId xmlns:p14="http://schemas.microsoft.com/office/powerpoint/2010/main" val="220898286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818452" y="316630"/>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1.1</a:t>
            </a:r>
            <a:endParaRPr lang="zh-CN" altLang="en-US" sz="2400" dirty="0">
              <a:solidFill>
                <a:prstClr val="white"/>
              </a:solidFill>
              <a:ea typeface="微软雅黑" panose="020B0503020204020204" pitchFamily="34" charset="-122"/>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591484" y="548727"/>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400" dirty="0">
                <a:ea typeface="微软雅黑" panose="020B0503020204020204" pitchFamily="34" charset="-122"/>
              </a:rPr>
              <a:t>CNN</a:t>
            </a:r>
            <a:r>
              <a:rPr lang="zh-CN" altLang="en-US" sz="2400" dirty="0">
                <a:ea typeface="微软雅黑" panose="020B0503020204020204" pitchFamily="34" charset="-122"/>
              </a:rPr>
              <a:t>介绍</a:t>
            </a:r>
            <a:r>
              <a:rPr lang="en-US" altLang="zh-CN" sz="2400" dirty="0">
                <a:ea typeface="微软雅黑" panose="020B0503020204020204" pitchFamily="34" charset="-122"/>
              </a:rPr>
              <a:t>—</a:t>
            </a:r>
            <a:r>
              <a:rPr lang="zh-CN" altLang="en-US" sz="2400" dirty="0">
                <a:ea typeface="微软雅黑" panose="020B0503020204020204" pitchFamily="34" charset="-122"/>
              </a:rPr>
              <a:t>输入层</a:t>
            </a:r>
          </a:p>
        </p:txBody>
      </p:sp>
      <p:sp>
        <p:nvSpPr>
          <p:cNvPr id="4" name="标题层">
            <a:extLst>
              <a:ext uri="{FF2B5EF4-FFF2-40B4-BE49-F238E27FC236}">
                <a16:creationId xmlns:a16="http://schemas.microsoft.com/office/drawing/2014/main" id="{3AE325ED-0A8E-4FF5-B7C2-C087D656C7B4}"/>
              </a:ext>
            </a:extLst>
          </p:cNvPr>
          <p:cNvSpPr txBox="1"/>
          <p:nvPr/>
        </p:nvSpPr>
        <p:spPr bwMode="auto">
          <a:xfrm>
            <a:off x="818452" y="2647369"/>
            <a:ext cx="10034275" cy="1499128"/>
          </a:xfrm>
          <a:prstGeom prst="rect">
            <a:avLst/>
          </a:prstGeom>
          <a:noFill/>
          <a:effectLst/>
        </p:spPr>
        <p:txBody>
          <a:bodyPr wrap="square">
            <a:spAutoFit/>
          </a:bodyPr>
          <a:lstStyle/>
          <a:p>
            <a:pPr>
              <a:lnSpc>
                <a:spcPct val="130000"/>
              </a:lnSpc>
              <a:defRPr/>
            </a:pPr>
            <a:r>
              <a:rPr lang="zh-CN" altLang="en-US" dirty="0">
                <a:solidFill>
                  <a:schemeClr val="bg1"/>
                </a:solidFill>
              </a:rPr>
              <a:t>输入层</a:t>
            </a:r>
            <a:r>
              <a:rPr lang="en-US" altLang="zh-CN" dirty="0">
                <a:solidFill>
                  <a:schemeClr val="bg1"/>
                </a:solidFill>
              </a:rPr>
              <a:t>(Input)</a:t>
            </a:r>
            <a:r>
              <a:rPr lang="zh-CN" altLang="en-US" dirty="0">
                <a:solidFill>
                  <a:schemeClr val="bg1"/>
                </a:solidFill>
              </a:rPr>
              <a:t>：指输入的图像数据，以矩阵形式的数据存在，如果输入一张尺寸为</a:t>
            </a:r>
            <a:r>
              <a:rPr lang="en-US" altLang="zh-CN" dirty="0">
                <a:solidFill>
                  <a:schemeClr val="bg1"/>
                </a:solidFill>
              </a:rPr>
              <a:t>(H, W)</a:t>
            </a:r>
            <a:r>
              <a:rPr lang="zh-CN" altLang="en-US" dirty="0">
                <a:solidFill>
                  <a:schemeClr val="bg1"/>
                </a:solidFill>
              </a:rPr>
              <a:t>的彩色图像，则输入层的数据为一个</a:t>
            </a:r>
            <a:r>
              <a:rPr lang="en-US" altLang="zh-CN" dirty="0">
                <a:solidFill>
                  <a:schemeClr val="bg1"/>
                </a:solidFill>
              </a:rPr>
              <a:t>(H×W×3)</a:t>
            </a:r>
            <a:r>
              <a:rPr lang="zh-CN" altLang="en-US" dirty="0">
                <a:solidFill>
                  <a:schemeClr val="bg1"/>
                </a:solidFill>
              </a:rPr>
              <a:t>的矩阵，数值范围为</a:t>
            </a:r>
            <a:r>
              <a:rPr lang="en-US" altLang="zh-CN" dirty="0">
                <a:solidFill>
                  <a:schemeClr val="bg1"/>
                </a:solidFill>
              </a:rPr>
              <a:t>[0, 255]</a:t>
            </a:r>
            <a:r>
              <a:rPr lang="zh-CN" altLang="en-US" dirty="0">
                <a:solidFill>
                  <a:schemeClr val="bg1"/>
                </a:solidFill>
              </a:rPr>
              <a:t>，其中，</a:t>
            </a:r>
            <a:r>
              <a:rPr lang="en-US" altLang="zh-CN" dirty="0">
                <a:solidFill>
                  <a:schemeClr val="bg1"/>
                </a:solidFill>
              </a:rPr>
              <a:t>3</a:t>
            </a:r>
            <a:r>
              <a:rPr lang="zh-CN" altLang="en-US" dirty="0">
                <a:solidFill>
                  <a:schemeClr val="bg1"/>
                </a:solidFill>
              </a:rPr>
              <a:t>表示</a:t>
            </a:r>
            <a:r>
              <a:rPr lang="en-US" altLang="zh-CN" dirty="0">
                <a:solidFill>
                  <a:schemeClr val="bg1"/>
                </a:solidFill>
              </a:rPr>
              <a:t>RGB</a:t>
            </a:r>
            <a:r>
              <a:rPr lang="zh-CN" altLang="en-US" dirty="0">
                <a:solidFill>
                  <a:schemeClr val="bg1"/>
                </a:solidFill>
              </a:rPr>
              <a:t>三个通道，一般称作该输入层为</a:t>
            </a:r>
            <a:r>
              <a:rPr lang="en-US" altLang="zh-CN" dirty="0">
                <a:solidFill>
                  <a:schemeClr val="bg1"/>
                </a:solidFill>
              </a:rPr>
              <a:t>3</a:t>
            </a:r>
            <a:r>
              <a:rPr lang="zh-CN" altLang="en-US" dirty="0">
                <a:solidFill>
                  <a:schemeClr val="bg1"/>
                </a:solidFill>
              </a:rPr>
              <a:t>通道</a:t>
            </a:r>
            <a:r>
              <a:rPr lang="en-US" altLang="zh-CN" dirty="0">
                <a:solidFill>
                  <a:schemeClr val="bg1"/>
                </a:solidFill>
              </a:rPr>
              <a:t>(channel)</a:t>
            </a:r>
            <a:r>
              <a:rPr lang="zh-CN" altLang="en-US" dirty="0">
                <a:solidFill>
                  <a:schemeClr val="bg1"/>
                </a:solidFill>
              </a:rPr>
              <a:t>，或者说包含</a:t>
            </a:r>
            <a:r>
              <a:rPr lang="en-US" altLang="zh-CN" dirty="0">
                <a:solidFill>
                  <a:schemeClr val="bg1"/>
                </a:solidFill>
              </a:rPr>
              <a:t>3</a:t>
            </a:r>
            <a:r>
              <a:rPr lang="zh-CN" altLang="en-US" dirty="0">
                <a:solidFill>
                  <a:schemeClr val="bg1"/>
                </a:solidFill>
              </a:rPr>
              <a:t>个</a:t>
            </a:r>
            <a:r>
              <a:rPr lang="en-US" altLang="zh-CN" dirty="0">
                <a:solidFill>
                  <a:schemeClr val="bg1"/>
                </a:solidFill>
              </a:rPr>
              <a:t>feature map</a:t>
            </a:r>
            <a:r>
              <a:rPr lang="zh-CN" altLang="en-US" dirty="0">
                <a:solidFill>
                  <a:schemeClr val="bg1"/>
                </a:solidFill>
              </a:rPr>
              <a:t>，如果是灰度图像，则数据表示为</a:t>
            </a:r>
            <a:r>
              <a:rPr lang="en-US" altLang="zh-CN" dirty="0">
                <a:solidFill>
                  <a:schemeClr val="bg1"/>
                </a:solidFill>
              </a:rPr>
              <a:t>(H×W×1)</a:t>
            </a:r>
            <a:r>
              <a:rPr lang="zh-CN" altLang="en-US" dirty="0">
                <a:solidFill>
                  <a:schemeClr val="bg1"/>
                </a:solidFill>
              </a:rPr>
              <a:t>，</a:t>
            </a:r>
            <a:r>
              <a:rPr lang="en-US" altLang="zh-CN" dirty="0">
                <a:solidFill>
                  <a:schemeClr val="bg1"/>
                </a:solidFill>
              </a:rPr>
              <a:t>1</a:t>
            </a:r>
            <a:r>
              <a:rPr lang="zh-CN" altLang="en-US" dirty="0">
                <a:solidFill>
                  <a:schemeClr val="bg1"/>
                </a:solidFill>
              </a:rPr>
              <a:t>个通道或者</a:t>
            </a:r>
            <a:r>
              <a:rPr lang="en-US" altLang="zh-CN" dirty="0">
                <a:solidFill>
                  <a:schemeClr val="bg1"/>
                </a:solidFill>
              </a:rPr>
              <a:t>1</a:t>
            </a:r>
            <a:r>
              <a:rPr lang="zh-CN" altLang="en-US" dirty="0">
                <a:solidFill>
                  <a:schemeClr val="bg1"/>
                </a:solidFill>
              </a:rPr>
              <a:t>个</a:t>
            </a:r>
            <a:r>
              <a:rPr lang="en-US" altLang="zh-CN" dirty="0">
                <a:solidFill>
                  <a:schemeClr val="bg1"/>
                </a:solidFill>
              </a:rPr>
              <a:t>feature map</a:t>
            </a:r>
            <a:r>
              <a:rPr lang="zh-CN" altLang="en-US" dirty="0">
                <a:solidFill>
                  <a:schemeClr val="bg1"/>
                </a:solidFill>
              </a:rPr>
              <a:t>。</a:t>
            </a:r>
          </a:p>
        </p:txBody>
      </p:sp>
    </p:spTree>
    <p:extLst>
      <p:ext uri="{BB962C8B-B14F-4D97-AF65-F5344CB8AC3E}">
        <p14:creationId xmlns:p14="http://schemas.microsoft.com/office/powerpoint/2010/main" val="90916372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204679" y="133383"/>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8</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1868789" y="2854253"/>
              <a:ext cx="4811779" cy="369332"/>
            </a:xfrm>
            <a:prstGeom prst="rect">
              <a:avLst/>
            </a:prstGeom>
            <a:noFill/>
          </p:spPr>
          <p:txBody>
            <a:bodyPr wrap="square" lIns="0" tIns="0" rIns="0" bIns="0" rtlCol="0">
              <a:spAutoFit/>
            </a:bodyPr>
            <a:lstStyle/>
            <a:p>
              <a:pPr algn="ctr"/>
              <a:r>
                <a:rPr lang="zh-CN" altLang="en-US" sz="2400" b="1" dirty="0">
                  <a:solidFill>
                    <a:schemeClr val="bg1"/>
                  </a:solidFill>
                  <a:ea typeface="微软雅黑" panose="020B0503020204020204" pitchFamily="34" charset="-122"/>
                  <a:cs typeface="+mn-ea"/>
                  <a:sym typeface="+mn-lt"/>
                </a:rPr>
                <a:t>添加</a:t>
              </a:r>
              <a:r>
                <a:rPr lang="en-US" altLang="zh-CN" sz="2400" b="1" dirty="0" err="1">
                  <a:solidFill>
                    <a:schemeClr val="bg1"/>
                  </a:solidFill>
                  <a:ea typeface="微软雅黑" panose="020B0503020204020204" pitchFamily="34" charset="-122"/>
                  <a:cs typeface="+mn-ea"/>
                  <a:sym typeface="+mn-lt"/>
                </a:rPr>
                <a:t>MainActivity</a:t>
              </a:r>
              <a:endParaRPr lang="zh-CN" altLang="en-US" sz="2400" b="1" dirty="0">
                <a:solidFill>
                  <a:schemeClr val="bg1"/>
                </a:solidFill>
                <a:ea typeface="微软雅黑" panose="020B0503020204020204" pitchFamily="34" charset="-122"/>
                <a:cs typeface="+mn-ea"/>
                <a:sym typeface="+mn-lt"/>
              </a:endParaRPr>
            </a:p>
          </p:txBody>
        </p:sp>
      </p:grpSp>
      <p:sp>
        <p:nvSpPr>
          <p:cNvPr id="14" name="矩形 13">
            <a:extLst>
              <a:ext uri="{FF2B5EF4-FFF2-40B4-BE49-F238E27FC236}">
                <a16:creationId xmlns:a16="http://schemas.microsoft.com/office/drawing/2014/main" id="{BDC55DAC-271F-4006-9C1B-6F500EF326D0}"/>
              </a:ext>
            </a:extLst>
          </p:cNvPr>
          <p:cNvSpPr/>
          <p:nvPr/>
        </p:nvSpPr>
        <p:spPr>
          <a:xfrm>
            <a:off x="3568149" y="5903609"/>
            <a:ext cx="5360502" cy="646331"/>
          </a:xfrm>
          <a:prstGeom prst="rect">
            <a:avLst/>
          </a:prstGeom>
        </p:spPr>
        <p:txBody>
          <a:bodyPr wrap="square">
            <a:spAutoFit/>
          </a:bodyPr>
          <a:lstStyle/>
          <a:p>
            <a:r>
              <a:rPr lang="zh-CN" altLang="en-US" dirty="0">
                <a:solidFill>
                  <a:schemeClr val="bg1"/>
                </a:solidFill>
              </a:rPr>
              <a:t>主要功能是点击按钮后，调用外部摄像头拍摄，得到</a:t>
            </a:r>
            <a:r>
              <a:rPr lang="en-US" altLang="zh-CN" dirty="0">
                <a:solidFill>
                  <a:schemeClr val="bg1"/>
                </a:solidFill>
              </a:rPr>
              <a:t>bitmap</a:t>
            </a:r>
            <a:r>
              <a:rPr lang="zh-CN" altLang="en-US" dirty="0">
                <a:solidFill>
                  <a:schemeClr val="bg1"/>
                </a:solidFill>
              </a:rPr>
              <a:t>图像后调用分类器得到预测结果。</a:t>
            </a:r>
            <a:endParaRPr lang="en-US" altLang="zh-CN" dirty="0">
              <a:solidFill>
                <a:schemeClr val="bg1"/>
              </a:solidFill>
            </a:endParaRPr>
          </a:p>
        </p:txBody>
      </p:sp>
      <p:pic>
        <p:nvPicPr>
          <p:cNvPr id="4" name="图片 3">
            <a:extLst>
              <a:ext uri="{FF2B5EF4-FFF2-40B4-BE49-F238E27FC236}">
                <a16:creationId xmlns:a16="http://schemas.microsoft.com/office/drawing/2014/main" id="{228B1DC1-E46A-4229-9CDA-10DE6ADF7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775" y="1195831"/>
            <a:ext cx="6343650" cy="4505325"/>
          </a:xfrm>
          <a:prstGeom prst="rect">
            <a:avLst/>
          </a:prstGeom>
        </p:spPr>
      </p:pic>
    </p:spTree>
    <p:extLst>
      <p:ext uri="{BB962C8B-B14F-4D97-AF65-F5344CB8AC3E}">
        <p14:creationId xmlns:p14="http://schemas.microsoft.com/office/powerpoint/2010/main" val="180258379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204679" y="133383"/>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8</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1868789" y="2854253"/>
              <a:ext cx="4811779" cy="369332"/>
            </a:xfrm>
            <a:prstGeom prst="rect">
              <a:avLst/>
            </a:prstGeom>
            <a:noFill/>
          </p:spPr>
          <p:txBody>
            <a:bodyPr wrap="square" lIns="0" tIns="0" rIns="0" bIns="0" rtlCol="0">
              <a:spAutoFit/>
            </a:bodyPr>
            <a:lstStyle/>
            <a:p>
              <a:pPr algn="ctr"/>
              <a:r>
                <a:rPr lang="zh-CN" altLang="en-US" sz="2400" b="1" dirty="0">
                  <a:solidFill>
                    <a:schemeClr val="bg1"/>
                  </a:solidFill>
                  <a:ea typeface="微软雅黑" panose="020B0503020204020204" pitchFamily="34" charset="-122"/>
                  <a:cs typeface="+mn-ea"/>
                  <a:sym typeface="+mn-lt"/>
                </a:rPr>
                <a:t>添加</a:t>
              </a:r>
              <a:r>
                <a:rPr lang="en-US" altLang="zh-CN" sz="2400" b="1" dirty="0" err="1">
                  <a:solidFill>
                    <a:schemeClr val="bg1"/>
                  </a:solidFill>
                  <a:ea typeface="微软雅黑" panose="020B0503020204020204" pitchFamily="34" charset="-122"/>
                  <a:cs typeface="+mn-ea"/>
                  <a:sym typeface="+mn-lt"/>
                </a:rPr>
                <a:t>MainActivity</a:t>
              </a:r>
              <a:endParaRPr lang="zh-CN" altLang="en-US" sz="2400" b="1" dirty="0">
                <a:solidFill>
                  <a:schemeClr val="bg1"/>
                </a:solidFill>
                <a:ea typeface="微软雅黑" panose="020B0503020204020204" pitchFamily="34" charset="-122"/>
                <a:cs typeface="+mn-ea"/>
                <a:sym typeface="+mn-lt"/>
              </a:endParaRPr>
            </a:p>
          </p:txBody>
        </p:sp>
      </p:grpSp>
      <p:sp>
        <p:nvSpPr>
          <p:cNvPr id="14" name="矩形 13">
            <a:extLst>
              <a:ext uri="{FF2B5EF4-FFF2-40B4-BE49-F238E27FC236}">
                <a16:creationId xmlns:a16="http://schemas.microsoft.com/office/drawing/2014/main" id="{BDC55DAC-271F-4006-9C1B-6F500EF326D0}"/>
              </a:ext>
            </a:extLst>
          </p:cNvPr>
          <p:cNvSpPr/>
          <p:nvPr/>
        </p:nvSpPr>
        <p:spPr>
          <a:xfrm>
            <a:off x="3415749" y="6268822"/>
            <a:ext cx="5360502" cy="369332"/>
          </a:xfrm>
          <a:prstGeom prst="rect">
            <a:avLst/>
          </a:prstGeom>
        </p:spPr>
        <p:txBody>
          <a:bodyPr wrap="square">
            <a:spAutoFit/>
          </a:bodyPr>
          <a:lstStyle/>
          <a:p>
            <a:pPr algn="ctr"/>
            <a:r>
              <a:rPr lang="zh-CN" altLang="en-US" dirty="0">
                <a:solidFill>
                  <a:schemeClr val="bg1"/>
                </a:solidFill>
              </a:rPr>
              <a:t>主页面展示</a:t>
            </a:r>
            <a:endParaRPr lang="en-US" altLang="zh-CN" dirty="0">
              <a:solidFill>
                <a:schemeClr val="bg1"/>
              </a:solidFill>
            </a:endParaRPr>
          </a:p>
        </p:txBody>
      </p:sp>
      <p:pic>
        <p:nvPicPr>
          <p:cNvPr id="5" name="图片 4">
            <a:extLst>
              <a:ext uri="{FF2B5EF4-FFF2-40B4-BE49-F238E27FC236}">
                <a16:creationId xmlns:a16="http://schemas.microsoft.com/office/drawing/2014/main" id="{AADA517F-0973-481E-B277-604D69CE86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9549" y="1565824"/>
            <a:ext cx="2108102" cy="4380472"/>
          </a:xfrm>
          <a:prstGeom prst="rect">
            <a:avLst/>
          </a:prstGeom>
        </p:spPr>
      </p:pic>
    </p:spTree>
    <p:extLst>
      <p:ext uri="{BB962C8B-B14F-4D97-AF65-F5344CB8AC3E}">
        <p14:creationId xmlns:p14="http://schemas.microsoft.com/office/powerpoint/2010/main" val="415912503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204679" y="133383"/>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9</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1868789" y="2854253"/>
              <a:ext cx="4811779" cy="369332"/>
            </a:xfrm>
            <a:prstGeom prst="rect">
              <a:avLst/>
            </a:prstGeom>
            <a:noFill/>
          </p:spPr>
          <p:txBody>
            <a:bodyPr wrap="square" lIns="0" tIns="0" rIns="0" bIns="0" rtlCol="0">
              <a:spAutoFit/>
            </a:bodyPr>
            <a:lstStyle/>
            <a:p>
              <a:pPr algn="ctr"/>
              <a:r>
                <a:rPr lang="zh-CN" altLang="en-US" sz="2400" b="1" dirty="0">
                  <a:solidFill>
                    <a:schemeClr val="bg1"/>
                  </a:solidFill>
                  <a:ea typeface="微软雅黑" panose="020B0503020204020204" pitchFamily="34" charset="-122"/>
                  <a:cs typeface="+mn-ea"/>
                  <a:sym typeface="+mn-lt"/>
                </a:rPr>
                <a:t>添加</a:t>
              </a:r>
              <a:r>
                <a:rPr lang="en-US" altLang="zh-CN" sz="2400" b="1" dirty="0" err="1">
                  <a:solidFill>
                    <a:schemeClr val="bg1"/>
                  </a:solidFill>
                  <a:ea typeface="微软雅黑" panose="020B0503020204020204" pitchFamily="34" charset="-122"/>
                  <a:cs typeface="+mn-ea"/>
                  <a:sym typeface="+mn-lt"/>
                </a:rPr>
                <a:t>ResultActivity</a:t>
              </a:r>
              <a:endParaRPr lang="zh-CN" altLang="en-US" sz="2400" b="1" dirty="0">
                <a:solidFill>
                  <a:schemeClr val="bg1"/>
                </a:solidFill>
                <a:ea typeface="微软雅黑" panose="020B0503020204020204" pitchFamily="34" charset="-122"/>
                <a:cs typeface="+mn-ea"/>
                <a:sym typeface="+mn-lt"/>
              </a:endParaRPr>
            </a:p>
          </p:txBody>
        </p:sp>
      </p:grpSp>
      <p:sp>
        <p:nvSpPr>
          <p:cNvPr id="14" name="矩形 13">
            <a:extLst>
              <a:ext uri="{FF2B5EF4-FFF2-40B4-BE49-F238E27FC236}">
                <a16:creationId xmlns:a16="http://schemas.microsoft.com/office/drawing/2014/main" id="{BDC55DAC-271F-4006-9C1B-6F500EF326D0}"/>
              </a:ext>
            </a:extLst>
          </p:cNvPr>
          <p:cNvSpPr/>
          <p:nvPr/>
        </p:nvSpPr>
        <p:spPr>
          <a:xfrm>
            <a:off x="3568149" y="5125438"/>
            <a:ext cx="5360502" cy="400110"/>
          </a:xfrm>
          <a:prstGeom prst="rect">
            <a:avLst/>
          </a:prstGeom>
        </p:spPr>
        <p:txBody>
          <a:bodyPr wrap="square">
            <a:spAutoFit/>
          </a:bodyPr>
          <a:lstStyle/>
          <a:p>
            <a:r>
              <a:rPr lang="zh-CN" altLang="en-US" sz="2000" dirty="0">
                <a:solidFill>
                  <a:schemeClr val="bg1"/>
                </a:solidFill>
              </a:rPr>
              <a:t>添加</a:t>
            </a:r>
            <a:r>
              <a:rPr lang="en-US" altLang="zh-CN" sz="2000" dirty="0">
                <a:solidFill>
                  <a:schemeClr val="bg1"/>
                </a:solidFill>
              </a:rPr>
              <a:t>ResultActivity.java,</a:t>
            </a:r>
            <a:r>
              <a:rPr lang="zh-CN" altLang="en-US" sz="2000" dirty="0">
                <a:solidFill>
                  <a:schemeClr val="bg1"/>
                </a:solidFill>
              </a:rPr>
              <a:t>其作用是输出识别结果</a:t>
            </a:r>
            <a:endParaRPr lang="en-US" altLang="zh-CN" sz="2000" dirty="0">
              <a:solidFill>
                <a:schemeClr val="bg1"/>
              </a:solidFill>
            </a:endParaRPr>
          </a:p>
        </p:txBody>
      </p:sp>
      <p:pic>
        <p:nvPicPr>
          <p:cNvPr id="5" name="图片 4">
            <a:extLst>
              <a:ext uri="{FF2B5EF4-FFF2-40B4-BE49-F238E27FC236}">
                <a16:creationId xmlns:a16="http://schemas.microsoft.com/office/drawing/2014/main" id="{ACD5E12E-C7F9-4DF8-802E-831F526D3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3992" y="1732562"/>
            <a:ext cx="3439216" cy="2579412"/>
          </a:xfrm>
          <a:prstGeom prst="rect">
            <a:avLst/>
          </a:prstGeom>
        </p:spPr>
      </p:pic>
    </p:spTree>
    <p:extLst>
      <p:ext uri="{BB962C8B-B14F-4D97-AF65-F5344CB8AC3E}">
        <p14:creationId xmlns:p14="http://schemas.microsoft.com/office/powerpoint/2010/main" val="1449126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72BB941-18F8-40EB-A02B-DD744A97B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0328EC55-981E-42A6-BB49-0581730DBE69}"/>
              </a:ext>
            </a:extLst>
          </p:cNvPr>
          <p:cNvGrpSpPr/>
          <p:nvPr/>
        </p:nvGrpSpPr>
        <p:grpSpPr>
          <a:xfrm>
            <a:off x="204679" y="133383"/>
            <a:ext cx="5484546" cy="1075938"/>
            <a:chOff x="939800" y="2470173"/>
            <a:chExt cx="6165335" cy="1075938"/>
          </a:xfrm>
        </p:grpSpPr>
        <p:sp>
          <p:nvSpPr>
            <p:cNvPr id="10" name="矩形 9">
              <a:extLst>
                <a:ext uri="{FF2B5EF4-FFF2-40B4-BE49-F238E27FC236}">
                  <a16:creationId xmlns:a16="http://schemas.microsoft.com/office/drawing/2014/main" id="{D5ACA830-017C-4EF1-8D43-E359E2E3AF87}"/>
                </a:ext>
              </a:extLst>
            </p:cNvPr>
            <p:cNvSpPr/>
            <p:nvPr/>
          </p:nvSpPr>
          <p:spPr>
            <a:xfrm>
              <a:off x="939800" y="2470173"/>
              <a:ext cx="762000" cy="1075938"/>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10</a:t>
              </a:r>
              <a:endParaRPr lang="zh-CN" altLang="en-US" sz="2400" dirty="0">
                <a:solidFill>
                  <a:prstClr val="white"/>
                </a:solidFill>
                <a:ea typeface="微软雅黑" panose="020B0503020204020204" pitchFamily="34" charset="-122"/>
              </a:endParaRPr>
            </a:p>
          </p:txBody>
        </p:sp>
        <p:sp>
          <p:nvSpPr>
            <p:cNvPr id="11" name="圆角矩形 25">
              <a:extLst>
                <a:ext uri="{FF2B5EF4-FFF2-40B4-BE49-F238E27FC236}">
                  <a16:creationId xmlns:a16="http://schemas.microsoft.com/office/drawing/2014/main" id="{D7418C20-46A1-4DAC-9109-711D65E848EC}"/>
                </a:ext>
              </a:extLst>
            </p:cNvPr>
            <p:cNvSpPr/>
            <p:nvPr/>
          </p:nvSpPr>
          <p:spPr>
            <a:xfrm>
              <a:off x="1701800" y="2470173"/>
              <a:ext cx="5403335" cy="1075938"/>
            </a:xfrm>
            <a:prstGeom prst="roundRect">
              <a:avLst>
                <a:gd name="adj" fmla="val 192"/>
              </a:avLst>
            </a:prstGeom>
            <a:solidFill>
              <a:srgbClr val="4B5E7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75160D-F362-45FF-B6F4-A0A38A80BE20}"/>
                </a:ext>
              </a:extLst>
            </p:cNvPr>
            <p:cNvSpPr txBox="1"/>
            <p:nvPr/>
          </p:nvSpPr>
          <p:spPr>
            <a:xfrm>
              <a:off x="1868789" y="2854253"/>
              <a:ext cx="4811779" cy="369332"/>
            </a:xfrm>
            <a:prstGeom prst="rect">
              <a:avLst/>
            </a:prstGeom>
            <a:noFill/>
          </p:spPr>
          <p:txBody>
            <a:bodyPr wrap="square" lIns="0" tIns="0" rIns="0" bIns="0" rtlCol="0">
              <a:spAutoFit/>
            </a:bodyPr>
            <a:lstStyle/>
            <a:p>
              <a:pPr algn="ctr"/>
              <a:r>
                <a:rPr lang="zh-CN" altLang="en-US" sz="2400" b="1" dirty="0">
                  <a:solidFill>
                    <a:schemeClr val="bg1"/>
                  </a:solidFill>
                  <a:ea typeface="微软雅黑" panose="020B0503020204020204" pitchFamily="34" charset="-122"/>
                  <a:cs typeface="+mn-ea"/>
                  <a:sym typeface="+mn-lt"/>
                </a:rPr>
                <a:t>结果展示</a:t>
              </a:r>
            </a:p>
          </p:txBody>
        </p:sp>
      </p:grpSp>
      <p:pic>
        <p:nvPicPr>
          <p:cNvPr id="4" name="图片 3">
            <a:extLst>
              <a:ext uri="{FF2B5EF4-FFF2-40B4-BE49-F238E27FC236}">
                <a16:creationId xmlns:a16="http://schemas.microsoft.com/office/drawing/2014/main" id="{B7F36541-CF24-4A87-A0A5-B2C7A5E3D7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4757" y="1417591"/>
            <a:ext cx="2369168" cy="4922946"/>
          </a:xfrm>
          <a:prstGeom prst="rect">
            <a:avLst/>
          </a:prstGeom>
        </p:spPr>
      </p:pic>
      <p:pic>
        <p:nvPicPr>
          <p:cNvPr id="7" name="图片 6">
            <a:extLst>
              <a:ext uri="{FF2B5EF4-FFF2-40B4-BE49-F238E27FC236}">
                <a16:creationId xmlns:a16="http://schemas.microsoft.com/office/drawing/2014/main" id="{8FDE6AC3-6F67-4C77-B5AC-77FF04F04F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1387772"/>
            <a:ext cx="2369169" cy="4922948"/>
          </a:xfrm>
          <a:prstGeom prst="rect">
            <a:avLst/>
          </a:prstGeom>
        </p:spPr>
      </p:pic>
    </p:spTree>
    <p:extLst>
      <p:ext uri="{BB962C8B-B14F-4D97-AF65-F5344CB8AC3E}">
        <p14:creationId xmlns:p14="http://schemas.microsoft.com/office/powerpoint/2010/main" val="378220616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0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4244965" y="3470628"/>
            <a:ext cx="4888682" cy="525645"/>
          </a:xfrm>
          <a:prstGeom prst="rect">
            <a:avLst/>
          </a:prstGeom>
          <a:solidFill>
            <a:srgbClr val="2077B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grpSp>
        <p:nvGrpSpPr>
          <p:cNvPr id="2" name="组合 1"/>
          <p:cNvGrpSpPr/>
          <p:nvPr/>
        </p:nvGrpSpPr>
        <p:grpSpPr>
          <a:xfrm>
            <a:off x="3922586" y="5506413"/>
            <a:ext cx="4248472" cy="1021387"/>
            <a:chOff x="3922586" y="5506413"/>
            <a:chExt cx="4248472" cy="1021387"/>
          </a:xfrm>
        </p:grpSpPr>
        <p:sp>
          <p:nvSpPr>
            <p:cNvPr id="39" name="矩形 38"/>
            <p:cNvSpPr/>
            <p:nvPr/>
          </p:nvSpPr>
          <p:spPr>
            <a:xfrm>
              <a:off x="3922586" y="5506413"/>
              <a:ext cx="4248472" cy="307777"/>
            </a:xfrm>
            <a:prstGeom prst="rect">
              <a:avLst/>
            </a:prstGeom>
          </p:spPr>
          <p:txBody>
            <a:bodyPr wrap="square">
              <a:spAutoFit/>
            </a:bodyPr>
            <a:lstStyle/>
            <a:p>
              <a:pPr algn="ctr"/>
              <a:r>
                <a:rPr lang="zh-CN" altLang="en-US" sz="1400" dirty="0">
                  <a:solidFill>
                    <a:schemeClr val="bg1">
                      <a:lumMod val="75000"/>
                    </a:schemeClr>
                  </a:solidFill>
                  <a:latin typeface="微软雅黑" panose="020B0503020204020204" pitchFamily="34" charset="-122"/>
                  <a:ea typeface="微软雅黑" panose="020B0503020204020204" pitchFamily="34" charset="-122"/>
                </a:rPr>
                <a:t>成员 陈新东 陈江昀 叶得章 毛伟 戴钧</a:t>
              </a:r>
              <a:endParaRPr lang="zh-CN" altLang="en-US" sz="1400" dirty="0">
                <a:solidFill>
                  <a:schemeClr val="bg1">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8" name="直接连接符 47"/>
            <p:cNvCxnSpPr/>
            <p:nvPr/>
          </p:nvCxnSpPr>
          <p:spPr>
            <a:xfrm>
              <a:off x="5967427" y="6527800"/>
              <a:ext cx="298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0" name="矩形 49"/>
          <p:cNvSpPr/>
          <p:nvPr/>
        </p:nvSpPr>
        <p:spPr>
          <a:xfrm>
            <a:off x="2831221" y="3185279"/>
            <a:ext cx="1081327" cy="1081327"/>
          </a:xfrm>
          <a:prstGeom prst="rect">
            <a:avLst/>
          </a:prstGeom>
          <a:no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矩形 29"/>
          <p:cNvSpPr/>
          <p:nvPr/>
        </p:nvSpPr>
        <p:spPr>
          <a:xfrm>
            <a:off x="3604015" y="1536268"/>
            <a:ext cx="4885617" cy="2189674"/>
          </a:xfrm>
          <a:prstGeom prst="rect">
            <a:avLst/>
          </a:prstGeom>
          <a:solidFill>
            <a:srgbClr val="4B5E75">
              <a:alpha val="90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文本框 24"/>
          <p:cNvSpPr txBox="1"/>
          <p:nvPr/>
        </p:nvSpPr>
        <p:spPr>
          <a:xfrm>
            <a:off x="3992414" y="2177181"/>
            <a:ext cx="4108817" cy="830997"/>
          </a:xfrm>
          <a:prstGeom prst="rect">
            <a:avLst/>
          </a:prstGeom>
          <a:noFill/>
          <a:effectLst/>
        </p:spPr>
        <p:txBody>
          <a:bodyPr wrap="none" rtlCol="0">
            <a:spAutoFit/>
          </a:bodyPr>
          <a:lstStyle/>
          <a:p>
            <a:r>
              <a:rPr lang="zh-CN" altLang="en-US" sz="4800" b="1" spc="300" dirty="0">
                <a:solidFill>
                  <a:schemeClr val="bg1"/>
                </a:solidFill>
                <a:latin typeface="微软雅黑" panose="020B0503020204020204" pitchFamily="34" charset="-122"/>
                <a:ea typeface="微软雅黑" panose="020B0503020204020204" pitchFamily="34" charset="-122"/>
              </a:rPr>
              <a:t>感谢您的聆听</a:t>
            </a:r>
            <a:endParaRPr lang="en-US" altLang="zh-CN" sz="48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030366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14:bounceEnd="40000">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14:presetBounceEnd="40000">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14:bounceEnd="40000">
                                          <p:cBhvr additive="base">
                                            <p:cTn id="11" dur="750" fill="hold"/>
                                            <p:tgtEl>
                                              <p:spTgt spid="35"/>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5"/>
                                            </p:tgtEl>
                                            <p:attrNameLst>
                                              <p:attrName>ppt_y</p:attrName>
                                            </p:attrNameLst>
                                          </p:cBhvr>
                                          <p:tavLst>
                                            <p:tav tm="0">
                                              <p:val>
                                                <p:strVal val="#ppt_y"/>
                                              </p:val>
                                            </p:tav>
                                            <p:tav tm="100000">
                                              <p:val>
                                                <p:strVal val="#ppt_y"/>
                                              </p:val>
                                            </p:tav>
                                          </p:tavLst>
                                        </p:anim>
                                      </p:childTnLst>
                                    </p:cTn>
                                  </p:par>
                                  <p:par>
                                    <p:cTn id="13" presetID="21" presetClass="entr" presetSubtype="1"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Effect transition="in" filter="wheel(1)">
                                          <p:cBhvr>
                                            <p:cTn id="15" dur="750"/>
                                            <p:tgtEl>
                                              <p:spTgt spid="50"/>
                                            </p:tgtEl>
                                          </p:cBhvr>
                                        </p:animEffect>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5"/>
                                            </p:tgtEl>
                                            <p:attrNameLst>
                                              <p:attrName>style.visibility</p:attrName>
                                            </p:attrNameLst>
                                          </p:cBhvr>
                                          <p:to>
                                            <p:strVal val="visible"/>
                                          </p:to>
                                        </p:set>
                                        <p:anim calcmode="lin" valueType="num">
                                          <p:cBhvr>
                                            <p:cTn id="18"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5"/>
                                            </p:tgtEl>
                                            <p:attrNameLst>
                                              <p:attrName>ppt_y</p:attrName>
                                            </p:attrNameLst>
                                          </p:cBhvr>
                                          <p:tavLst>
                                            <p:tav tm="0">
                                              <p:val>
                                                <p:strVal val="#ppt_y"/>
                                              </p:val>
                                            </p:tav>
                                            <p:tav tm="100000">
                                              <p:val>
                                                <p:strVal val="#ppt_y"/>
                                              </p:val>
                                            </p:tav>
                                          </p:tavLst>
                                        </p:anim>
                                        <p:anim calcmode="lin" valueType="num">
                                          <p:cBhvr>
                                            <p:cTn id="20"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0" grpId="0" animBg="1"/>
          <p:bldP spid="30" grpId="0" animBg="1"/>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ppt_x"/>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1+#ppt_w/2"/>
                                              </p:val>
                                            </p:tav>
                                            <p:tav tm="100000">
                                              <p:val>
                                                <p:strVal val="#ppt_x"/>
                                              </p:val>
                                            </p:tav>
                                          </p:tavLst>
                                        </p:anim>
                                        <p:anim calcmode="lin" valueType="num">
                                          <p:cBhvr additive="base">
                                            <p:cTn id="16" dur="750" fill="hold"/>
                                            <p:tgtEl>
                                              <p:spTgt spid="35"/>
                                            </p:tgtEl>
                                            <p:attrNameLst>
                                              <p:attrName>ppt_y</p:attrName>
                                            </p:attrNameLst>
                                          </p:cBhvr>
                                          <p:tavLst>
                                            <p:tav tm="0">
                                              <p:val>
                                                <p:strVal val="#ppt_y"/>
                                              </p:val>
                                            </p:tav>
                                            <p:tav tm="100000">
                                              <p:val>
                                                <p:strVal val="#ppt_y"/>
                                              </p:val>
                                            </p:tav>
                                          </p:tavLst>
                                        </p:anim>
                                      </p:childTnLst>
                                    </p:cTn>
                                  </p:par>
                                  <p:par>
                                    <p:cTn id="17" presetID="21" presetClass="entr" presetSubtype="1" fill="hold" grpId="0" nodeType="withEffect">
                                      <p:stCondLst>
                                        <p:cond delay="250"/>
                                      </p:stCondLst>
                                      <p:childTnLst>
                                        <p:set>
                                          <p:cBhvr>
                                            <p:cTn id="18" dur="1" fill="hold">
                                              <p:stCondLst>
                                                <p:cond delay="0"/>
                                              </p:stCondLst>
                                            </p:cTn>
                                            <p:tgtEl>
                                              <p:spTgt spid="50"/>
                                            </p:tgtEl>
                                            <p:attrNameLst>
                                              <p:attrName>style.visibility</p:attrName>
                                            </p:attrNameLst>
                                          </p:cBhvr>
                                          <p:to>
                                            <p:strVal val="visible"/>
                                          </p:to>
                                        </p:set>
                                        <p:animEffect transition="in" filter="wheel(1)">
                                          <p:cBhvr>
                                            <p:cTn id="19" dur="750"/>
                                            <p:tgtEl>
                                              <p:spTgt spid="50"/>
                                            </p:tgtEl>
                                          </p:cBhvr>
                                        </p:animEffect>
                                      </p:childTnLst>
                                    </p:cTn>
                                  </p:par>
                                  <p:par>
                                    <p:cTn id="20" presetID="42" presetClass="entr" presetSubtype="0" fill="hold" grpId="0" nodeType="withEffect">
                                      <p:stCondLst>
                                        <p:cond delay="25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1" presetClass="entr" presetSubtype="0" fill="hold" grpId="0" nodeType="withEffect">
                                      <p:stCondLst>
                                        <p:cond delay="750"/>
                                      </p:stCondLst>
                                      <p:iterate type="lt">
                                        <p:tmPct val="10000"/>
                                      </p:iterate>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32"/>
                                            </p:tgtEl>
                                            <p:attrNameLst>
                                              <p:attrName>ppt_y</p:attrName>
                                            </p:attrNameLst>
                                          </p:cBhvr>
                                          <p:tavLst>
                                            <p:tav tm="0">
                                              <p:val>
                                                <p:strVal val="#ppt_y"/>
                                              </p:val>
                                            </p:tav>
                                            <p:tav tm="100000">
                                              <p:val>
                                                <p:strVal val="#ppt_y"/>
                                              </p:val>
                                            </p:tav>
                                          </p:tavLst>
                                        </p:anim>
                                        <p:anim calcmode="lin" valueType="num">
                                          <p:cBhvr>
                                            <p:cTn id="2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32"/>
                                            </p:tgtEl>
                                          </p:cBhvr>
                                        </p:animEffect>
                                      </p:childTnLst>
                                    </p:cTn>
                                  </p:par>
                                  <p:par>
                                    <p:cTn id="32" presetID="41" presetClass="entr" presetSubtype="0" fill="hold" grpId="0" nodeType="withEffect">
                                      <p:stCondLst>
                                        <p:cond delay="1000"/>
                                      </p:stCondLst>
                                      <p:iterate type="lt">
                                        <p:tmPct val="10000"/>
                                      </p:iterate>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5"/>
                                            </p:tgtEl>
                                            <p:attrNameLst>
                                              <p:attrName>ppt_y</p:attrName>
                                            </p:attrNameLst>
                                          </p:cBhvr>
                                          <p:tavLst>
                                            <p:tav tm="0">
                                              <p:val>
                                                <p:strVal val="#ppt_y"/>
                                              </p:val>
                                            </p:tav>
                                            <p:tav tm="100000">
                                              <p:val>
                                                <p:strVal val="#ppt_y"/>
                                              </p:val>
                                            </p:tav>
                                          </p:tavLst>
                                        </p:anim>
                                        <p:anim calcmode="lin" valueType="num">
                                          <p:cBhvr>
                                            <p:cTn id="36"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5"/>
                                            </p:tgtEl>
                                          </p:cBhvr>
                                        </p:animEffect>
                                      </p:childTnLst>
                                    </p:cTn>
                                  </p:par>
                                  <p:par>
                                    <p:cTn id="39" presetID="42" presetClass="entr" presetSubtype="0" fill="hold" grpId="0" nodeType="withEffect">
                                      <p:stCondLst>
                                        <p:cond delay="125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1000"/>
                                            <p:tgtEl>
                                              <p:spTgt spid="37"/>
                                            </p:tgtEl>
                                          </p:cBhvr>
                                        </p:animEffect>
                                        <p:anim calcmode="lin" valueType="num">
                                          <p:cBhvr>
                                            <p:cTn id="42" dur="1000" fill="hold"/>
                                            <p:tgtEl>
                                              <p:spTgt spid="37"/>
                                            </p:tgtEl>
                                            <p:attrNameLst>
                                              <p:attrName>ppt_x</p:attrName>
                                            </p:attrNameLst>
                                          </p:cBhvr>
                                          <p:tavLst>
                                            <p:tav tm="0">
                                              <p:val>
                                                <p:strVal val="#ppt_x"/>
                                              </p:val>
                                            </p:tav>
                                            <p:tav tm="100000">
                                              <p:val>
                                                <p:strVal val="#ppt_x"/>
                                              </p:val>
                                            </p:tav>
                                          </p:tavLst>
                                        </p:anim>
                                        <p:anim calcmode="lin" valueType="num">
                                          <p:cBhvr>
                                            <p:cTn id="43" dur="1000" fill="hold"/>
                                            <p:tgtEl>
                                              <p:spTgt spid="37"/>
                                            </p:tgtEl>
                                            <p:attrNameLst>
                                              <p:attrName>ppt_y</p:attrName>
                                            </p:attrNameLst>
                                          </p:cBhvr>
                                          <p:tavLst>
                                            <p:tav tm="0">
                                              <p:val>
                                                <p:strVal val="#ppt_y+.1"/>
                                              </p:val>
                                            </p:tav>
                                            <p:tav tm="100000">
                                              <p:val>
                                                <p:strVal val="#ppt_y"/>
                                              </p:val>
                                            </p:tav>
                                          </p:tavLst>
                                        </p:anim>
                                      </p:childTnLst>
                                    </p:cTn>
                                  </p:par>
                                </p:childTnLst>
                              </p:cTn>
                            </p:par>
                            <p:par>
                              <p:cTn id="44" fill="hold">
                                <p:stCondLst>
                                  <p:cond delay="2250"/>
                                </p:stCondLst>
                                <p:childTnLst>
                                  <p:par>
                                    <p:cTn id="45" presetID="42" presetClass="entr" presetSubtype="0"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1000"/>
                                            <p:tgtEl>
                                              <p:spTgt spid="3"/>
                                            </p:tgtEl>
                                          </p:cBhvr>
                                        </p:animEffect>
                                        <p:anim calcmode="lin" valueType="num">
                                          <p:cBhvr>
                                            <p:cTn id="48" dur="1000" fill="hold"/>
                                            <p:tgtEl>
                                              <p:spTgt spid="3"/>
                                            </p:tgtEl>
                                            <p:attrNameLst>
                                              <p:attrName>ppt_x</p:attrName>
                                            </p:attrNameLst>
                                          </p:cBhvr>
                                          <p:tavLst>
                                            <p:tav tm="0">
                                              <p:val>
                                                <p:strVal val="#ppt_x"/>
                                              </p:val>
                                            </p:tav>
                                            <p:tav tm="100000">
                                              <p:val>
                                                <p:strVal val="#ppt_x"/>
                                              </p:val>
                                            </p:tav>
                                          </p:tavLst>
                                        </p:anim>
                                        <p:anim calcmode="lin" valueType="num">
                                          <p:cBhvr>
                                            <p:cTn id="4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p:bldP spid="50" grpId="0" animBg="1"/>
          <p:bldP spid="28" grpId="0" animBg="1"/>
          <p:bldP spid="30" grpId="0" animBg="1"/>
          <p:bldP spid="25" grpId="0"/>
          <p:bldP spid="32" grpId="0"/>
          <p:bldP spid="37"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818452" y="316630"/>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1.2</a:t>
            </a:r>
            <a:endParaRPr lang="zh-CN" altLang="en-US" sz="2400" dirty="0">
              <a:solidFill>
                <a:prstClr val="white"/>
              </a:solidFill>
              <a:ea typeface="微软雅黑" panose="020B0503020204020204" pitchFamily="34" charset="-122"/>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591484" y="548727"/>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400" dirty="0">
                <a:ea typeface="微软雅黑" panose="020B0503020204020204" pitchFamily="34" charset="-122"/>
              </a:rPr>
              <a:t>CNN</a:t>
            </a:r>
            <a:r>
              <a:rPr lang="zh-CN" altLang="en-US" sz="2400" dirty="0">
                <a:ea typeface="微软雅黑" panose="020B0503020204020204" pitchFamily="34" charset="-122"/>
              </a:rPr>
              <a:t>介绍</a:t>
            </a:r>
            <a:r>
              <a:rPr lang="en-US" altLang="zh-CN" sz="2400" dirty="0">
                <a:ea typeface="微软雅黑" panose="020B0503020204020204" pitchFamily="34" charset="-122"/>
              </a:rPr>
              <a:t>—</a:t>
            </a:r>
            <a:r>
              <a:rPr lang="zh-CN" altLang="en-US" sz="2400" dirty="0">
                <a:ea typeface="微软雅黑" panose="020B0503020204020204" pitchFamily="34" charset="-122"/>
              </a:rPr>
              <a:t>卷积层</a:t>
            </a:r>
          </a:p>
        </p:txBody>
      </p:sp>
      <p:sp>
        <p:nvSpPr>
          <p:cNvPr id="4" name="标题层">
            <a:extLst>
              <a:ext uri="{FF2B5EF4-FFF2-40B4-BE49-F238E27FC236}">
                <a16:creationId xmlns:a16="http://schemas.microsoft.com/office/drawing/2014/main" id="{3AE325ED-0A8E-4FF5-B7C2-C087D656C7B4}"/>
              </a:ext>
            </a:extLst>
          </p:cNvPr>
          <p:cNvSpPr txBox="1"/>
          <p:nvPr/>
        </p:nvSpPr>
        <p:spPr bwMode="auto">
          <a:xfrm>
            <a:off x="818452" y="2647369"/>
            <a:ext cx="10034275" cy="1499128"/>
          </a:xfrm>
          <a:prstGeom prst="rect">
            <a:avLst/>
          </a:prstGeom>
          <a:noFill/>
          <a:effectLst/>
        </p:spPr>
        <p:txBody>
          <a:bodyPr wrap="square">
            <a:spAutoFit/>
          </a:bodyPr>
          <a:lstStyle/>
          <a:p>
            <a:pPr>
              <a:lnSpc>
                <a:spcPct val="130000"/>
              </a:lnSpc>
              <a:defRPr/>
            </a:pPr>
            <a:r>
              <a:rPr lang="zh-CN" altLang="en-US" dirty="0">
                <a:solidFill>
                  <a:schemeClr val="bg1"/>
                </a:solidFill>
              </a:rPr>
              <a:t>卷积层</a:t>
            </a:r>
            <a:r>
              <a:rPr lang="en-US" altLang="zh-CN" dirty="0">
                <a:solidFill>
                  <a:schemeClr val="bg1"/>
                </a:solidFill>
              </a:rPr>
              <a:t>(Conv)</a:t>
            </a:r>
            <a:r>
              <a:rPr lang="zh-CN" altLang="en-US" dirty="0">
                <a:solidFill>
                  <a:schemeClr val="bg1"/>
                </a:solidFill>
              </a:rPr>
              <a:t>：</a:t>
            </a:r>
            <a:r>
              <a:rPr lang="en-US" altLang="zh-CN" dirty="0">
                <a:solidFill>
                  <a:schemeClr val="bg1"/>
                </a:solidFill>
              </a:rPr>
              <a:t>CNN</a:t>
            </a:r>
            <a:r>
              <a:rPr lang="zh-CN" altLang="en-US" dirty="0">
                <a:solidFill>
                  <a:schemeClr val="bg1"/>
                </a:solidFill>
              </a:rPr>
              <a:t>基本运算，由卷积核对输入层图像进行卷积操作以提取图像特征，</a:t>
            </a:r>
            <a:r>
              <a:rPr lang="en-US" altLang="zh-CN" dirty="0">
                <a:solidFill>
                  <a:schemeClr val="bg1"/>
                </a:solidFill>
              </a:rPr>
              <a:t>1</a:t>
            </a:r>
            <a:r>
              <a:rPr lang="zh-CN" altLang="en-US" dirty="0">
                <a:solidFill>
                  <a:schemeClr val="bg1"/>
                </a:solidFill>
              </a:rPr>
              <a:t>个卷积核生成</a:t>
            </a:r>
            <a:r>
              <a:rPr lang="en-US" altLang="zh-CN" dirty="0">
                <a:solidFill>
                  <a:schemeClr val="bg1"/>
                </a:solidFill>
              </a:rPr>
              <a:t>1</a:t>
            </a:r>
            <a:r>
              <a:rPr lang="zh-CN" altLang="en-US" dirty="0">
                <a:solidFill>
                  <a:schemeClr val="bg1"/>
                </a:solidFill>
              </a:rPr>
              <a:t>个</a:t>
            </a:r>
            <a:r>
              <a:rPr lang="en-US" altLang="zh-CN" dirty="0">
                <a:solidFill>
                  <a:schemeClr val="bg1"/>
                </a:solidFill>
              </a:rPr>
              <a:t>feature map</a:t>
            </a:r>
            <a:r>
              <a:rPr lang="zh-CN" altLang="en-US" dirty="0">
                <a:solidFill>
                  <a:schemeClr val="bg1"/>
                </a:solidFill>
              </a:rPr>
              <a:t>，即卷积输出的图像通道数与卷积核的个数一致，卷积核的尺寸为</a:t>
            </a:r>
            <a:r>
              <a:rPr lang="en-US" altLang="zh-CN" dirty="0">
                <a:solidFill>
                  <a:schemeClr val="bg1"/>
                </a:solidFill>
              </a:rPr>
              <a:t>(S×S×C×N)</a:t>
            </a:r>
            <a:r>
              <a:rPr lang="zh-CN" altLang="en-US" dirty="0">
                <a:solidFill>
                  <a:schemeClr val="bg1"/>
                </a:solidFill>
              </a:rPr>
              <a:t>，其中</a:t>
            </a:r>
            <a:r>
              <a:rPr lang="en-US" altLang="zh-CN" dirty="0">
                <a:solidFill>
                  <a:schemeClr val="bg1"/>
                </a:solidFill>
              </a:rPr>
              <a:t>C</a:t>
            </a:r>
            <a:r>
              <a:rPr lang="zh-CN" altLang="en-US" dirty="0">
                <a:solidFill>
                  <a:schemeClr val="bg1"/>
                </a:solidFill>
              </a:rPr>
              <a:t>表示卷积核深度，必须与输入层图像的通道数一致，即如果输入图像是</a:t>
            </a:r>
            <a:r>
              <a:rPr lang="en-US" altLang="zh-CN" dirty="0">
                <a:solidFill>
                  <a:schemeClr val="bg1"/>
                </a:solidFill>
              </a:rPr>
              <a:t>3</a:t>
            </a:r>
            <a:r>
              <a:rPr lang="zh-CN" altLang="en-US" dirty="0">
                <a:solidFill>
                  <a:schemeClr val="bg1"/>
                </a:solidFill>
              </a:rPr>
              <a:t>通道，则</a:t>
            </a:r>
            <a:r>
              <a:rPr lang="en-US" altLang="zh-CN" dirty="0">
                <a:solidFill>
                  <a:schemeClr val="bg1"/>
                </a:solidFill>
              </a:rPr>
              <a:t>C</a:t>
            </a:r>
            <a:r>
              <a:rPr lang="zh-CN" altLang="en-US" dirty="0">
                <a:solidFill>
                  <a:schemeClr val="bg1"/>
                </a:solidFill>
              </a:rPr>
              <a:t>为</a:t>
            </a:r>
            <a:r>
              <a:rPr lang="en-US" altLang="zh-CN" dirty="0">
                <a:solidFill>
                  <a:schemeClr val="bg1"/>
                </a:solidFill>
              </a:rPr>
              <a:t>3</a:t>
            </a:r>
            <a:r>
              <a:rPr lang="zh-CN" altLang="en-US" dirty="0">
                <a:solidFill>
                  <a:schemeClr val="bg1"/>
                </a:solidFill>
              </a:rPr>
              <a:t>，如果是</a:t>
            </a:r>
            <a:r>
              <a:rPr lang="en-US" altLang="zh-CN" dirty="0">
                <a:solidFill>
                  <a:schemeClr val="bg1"/>
                </a:solidFill>
              </a:rPr>
              <a:t>1</a:t>
            </a:r>
            <a:r>
              <a:rPr lang="zh-CN" altLang="en-US" dirty="0">
                <a:solidFill>
                  <a:schemeClr val="bg1"/>
                </a:solidFill>
              </a:rPr>
              <a:t>通道，则</a:t>
            </a:r>
            <a:r>
              <a:rPr lang="en-US" altLang="zh-CN" dirty="0">
                <a:solidFill>
                  <a:schemeClr val="bg1"/>
                </a:solidFill>
              </a:rPr>
              <a:t>C</a:t>
            </a:r>
            <a:r>
              <a:rPr lang="zh-CN" altLang="en-US" dirty="0">
                <a:solidFill>
                  <a:schemeClr val="bg1"/>
                </a:solidFill>
              </a:rPr>
              <a:t>为</a:t>
            </a:r>
            <a:r>
              <a:rPr lang="en-US" altLang="zh-CN" dirty="0">
                <a:solidFill>
                  <a:schemeClr val="bg1"/>
                </a:solidFill>
              </a:rPr>
              <a:t>1</a:t>
            </a:r>
            <a:r>
              <a:rPr lang="zh-CN" altLang="en-US" dirty="0">
                <a:solidFill>
                  <a:schemeClr val="bg1"/>
                </a:solidFill>
              </a:rPr>
              <a:t>。</a:t>
            </a:r>
          </a:p>
        </p:txBody>
      </p:sp>
    </p:spTree>
    <p:extLst>
      <p:ext uri="{BB962C8B-B14F-4D97-AF65-F5344CB8AC3E}">
        <p14:creationId xmlns:p14="http://schemas.microsoft.com/office/powerpoint/2010/main" val="1571351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818452" y="316630"/>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1.3</a:t>
            </a:r>
            <a:endParaRPr lang="zh-CN" altLang="en-US" sz="2400" dirty="0">
              <a:solidFill>
                <a:prstClr val="white"/>
              </a:solidFill>
              <a:ea typeface="微软雅黑" panose="020B0503020204020204" pitchFamily="34" charset="-122"/>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591484" y="548727"/>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400" dirty="0">
                <a:ea typeface="微软雅黑" panose="020B0503020204020204" pitchFamily="34" charset="-122"/>
              </a:rPr>
              <a:t>CNN</a:t>
            </a:r>
            <a:r>
              <a:rPr lang="zh-CN" altLang="en-US" sz="2400" dirty="0">
                <a:ea typeface="微软雅黑" panose="020B0503020204020204" pitchFamily="34" charset="-122"/>
              </a:rPr>
              <a:t>介绍</a:t>
            </a:r>
            <a:r>
              <a:rPr lang="en-US" altLang="zh-CN" sz="2400" dirty="0">
                <a:ea typeface="微软雅黑" panose="020B0503020204020204" pitchFamily="34" charset="-122"/>
              </a:rPr>
              <a:t>—</a:t>
            </a:r>
            <a:r>
              <a:rPr lang="zh-CN" altLang="en-US" sz="2400" dirty="0">
                <a:ea typeface="微软雅黑" panose="020B0503020204020204" pitchFamily="34" charset="-122"/>
              </a:rPr>
              <a:t>池化层</a:t>
            </a:r>
          </a:p>
        </p:txBody>
      </p:sp>
      <p:sp>
        <p:nvSpPr>
          <p:cNvPr id="4" name="标题层">
            <a:extLst>
              <a:ext uri="{FF2B5EF4-FFF2-40B4-BE49-F238E27FC236}">
                <a16:creationId xmlns:a16="http://schemas.microsoft.com/office/drawing/2014/main" id="{3AE325ED-0A8E-4FF5-B7C2-C087D656C7B4}"/>
              </a:ext>
            </a:extLst>
          </p:cNvPr>
          <p:cNvSpPr txBox="1"/>
          <p:nvPr/>
        </p:nvSpPr>
        <p:spPr bwMode="auto">
          <a:xfrm>
            <a:off x="818452" y="2647369"/>
            <a:ext cx="10034275" cy="1142236"/>
          </a:xfrm>
          <a:prstGeom prst="rect">
            <a:avLst/>
          </a:prstGeom>
          <a:noFill/>
          <a:effectLst/>
        </p:spPr>
        <p:txBody>
          <a:bodyPr wrap="square">
            <a:spAutoFit/>
          </a:bodyPr>
          <a:lstStyle/>
          <a:p>
            <a:pPr>
              <a:lnSpc>
                <a:spcPct val="130000"/>
              </a:lnSpc>
              <a:defRPr/>
            </a:pPr>
            <a:r>
              <a:rPr lang="zh-CN" altLang="en-US" b="1" dirty="0">
                <a:solidFill>
                  <a:schemeClr val="bg1"/>
                </a:solidFill>
              </a:rPr>
              <a:t>池化层</a:t>
            </a:r>
            <a:r>
              <a:rPr lang="en-US" altLang="zh-CN" b="1" dirty="0">
                <a:solidFill>
                  <a:schemeClr val="bg1"/>
                </a:solidFill>
              </a:rPr>
              <a:t>(pooling)</a:t>
            </a:r>
            <a:r>
              <a:rPr lang="zh-CN" altLang="en-US" dirty="0">
                <a:solidFill>
                  <a:schemeClr val="bg1"/>
                </a:solidFill>
              </a:rPr>
              <a:t>：主要用于图像下采样，降低图像分辨率</a:t>
            </a:r>
            <a:r>
              <a:rPr lang="en-US" altLang="zh-CN" dirty="0">
                <a:solidFill>
                  <a:schemeClr val="bg1"/>
                </a:solidFill>
              </a:rPr>
              <a:t>(</a:t>
            </a:r>
            <a:r>
              <a:rPr lang="zh-CN" altLang="en-US" b="1" dirty="0">
                <a:solidFill>
                  <a:schemeClr val="bg1"/>
                </a:solidFill>
              </a:rPr>
              <a:t>注意：对图像层的通道</a:t>
            </a:r>
            <a:r>
              <a:rPr lang="en-US" altLang="zh-CN" b="1" dirty="0">
                <a:solidFill>
                  <a:schemeClr val="bg1"/>
                </a:solidFill>
              </a:rPr>
              <a:t>(feature map)</a:t>
            </a:r>
            <a:r>
              <a:rPr lang="zh-CN" altLang="en-US" b="1" dirty="0">
                <a:solidFill>
                  <a:schemeClr val="bg1"/>
                </a:solidFill>
              </a:rPr>
              <a:t>数没有影响</a:t>
            </a:r>
            <a:r>
              <a:rPr lang="en-US" altLang="zh-CN" dirty="0">
                <a:solidFill>
                  <a:schemeClr val="bg1"/>
                </a:solidFill>
              </a:rPr>
              <a:t>)</a:t>
            </a:r>
            <a:r>
              <a:rPr lang="zh-CN" altLang="en-US" dirty="0">
                <a:solidFill>
                  <a:schemeClr val="bg1"/>
                </a:solidFill>
              </a:rPr>
              <a:t>，减少区域内图像的特征数。常用的池化方法有</a:t>
            </a:r>
            <a:r>
              <a:rPr lang="en-US" altLang="zh-CN" dirty="0">
                <a:solidFill>
                  <a:schemeClr val="bg1"/>
                </a:solidFill>
              </a:rPr>
              <a:t>max pooling</a:t>
            </a:r>
            <a:r>
              <a:rPr lang="zh-CN" altLang="en-US" dirty="0">
                <a:solidFill>
                  <a:schemeClr val="bg1"/>
                </a:solidFill>
              </a:rPr>
              <a:t>，</a:t>
            </a:r>
            <a:r>
              <a:rPr lang="en-US" altLang="zh-CN" dirty="0">
                <a:solidFill>
                  <a:schemeClr val="bg1"/>
                </a:solidFill>
              </a:rPr>
              <a:t>max pooling</a:t>
            </a:r>
            <a:r>
              <a:rPr lang="zh-CN" altLang="en-US" dirty="0">
                <a:solidFill>
                  <a:schemeClr val="bg1"/>
                </a:solidFill>
              </a:rPr>
              <a:t>就是在池化核大小区域内选择最大的数值作为输出结果。</a:t>
            </a:r>
          </a:p>
        </p:txBody>
      </p:sp>
    </p:spTree>
    <p:extLst>
      <p:ext uri="{BB962C8B-B14F-4D97-AF65-F5344CB8AC3E}">
        <p14:creationId xmlns:p14="http://schemas.microsoft.com/office/powerpoint/2010/main" val="6081507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818452" y="316630"/>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1.4</a:t>
            </a:r>
            <a:endParaRPr lang="zh-CN" altLang="en-US" sz="2400" dirty="0">
              <a:solidFill>
                <a:prstClr val="white"/>
              </a:solidFill>
              <a:ea typeface="微软雅黑" panose="020B0503020204020204" pitchFamily="34" charset="-122"/>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591484" y="548727"/>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400" dirty="0">
                <a:ea typeface="微软雅黑" panose="020B0503020204020204" pitchFamily="34" charset="-122"/>
              </a:rPr>
              <a:t>CNN</a:t>
            </a:r>
            <a:r>
              <a:rPr lang="zh-CN" altLang="en-US" sz="2400" dirty="0">
                <a:ea typeface="微软雅黑" panose="020B0503020204020204" pitchFamily="34" charset="-122"/>
              </a:rPr>
              <a:t>介绍</a:t>
            </a:r>
            <a:r>
              <a:rPr lang="en-US" altLang="zh-CN" sz="2400" dirty="0">
                <a:ea typeface="微软雅黑" panose="020B0503020204020204" pitchFamily="34" charset="-122"/>
              </a:rPr>
              <a:t>—</a:t>
            </a:r>
            <a:r>
              <a:rPr lang="zh-CN" altLang="en-US" sz="2400" dirty="0">
                <a:ea typeface="微软雅黑" panose="020B0503020204020204" pitchFamily="34" charset="-122"/>
              </a:rPr>
              <a:t>全连层</a:t>
            </a:r>
          </a:p>
        </p:txBody>
      </p:sp>
      <p:sp>
        <p:nvSpPr>
          <p:cNvPr id="4" name="标题层">
            <a:extLst>
              <a:ext uri="{FF2B5EF4-FFF2-40B4-BE49-F238E27FC236}">
                <a16:creationId xmlns:a16="http://schemas.microsoft.com/office/drawing/2014/main" id="{3AE325ED-0A8E-4FF5-B7C2-C087D656C7B4}"/>
              </a:ext>
            </a:extLst>
          </p:cNvPr>
          <p:cNvSpPr txBox="1"/>
          <p:nvPr/>
        </p:nvSpPr>
        <p:spPr bwMode="auto">
          <a:xfrm>
            <a:off x="818452" y="2647369"/>
            <a:ext cx="10034275" cy="2219325"/>
          </a:xfrm>
          <a:prstGeom prst="rect">
            <a:avLst/>
          </a:prstGeom>
          <a:noFill/>
          <a:effectLst/>
        </p:spPr>
        <p:txBody>
          <a:bodyPr wrap="square">
            <a:spAutoFit/>
          </a:bodyPr>
          <a:lstStyle/>
          <a:p>
            <a:pPr>
              <a:lnSpc>
                <a:spcPct val="130000"/>
              </a:lnSpc>
              <a:defRPr/>
            </a:pPr>
            <a:r>
              <a:rPr lang="zh-CN" altLang="en-US" b="1" dirty="0">
                <a:solidFill>
                  <a:schemeClr val="bg1"/>
                </a:solidFill>
              </a:rPr>
              <a:t>全连层</a:t>
            </a:r>
            <a:r>
              <a:rPr lang="en-US" altLang="zh-CN" b="1" dirty="0">
                <a:solidFill>
                  <a:schemeClr val="bg1"/>
                </a:solidFill>
              </a:rPr>
              <a:t>(Fully connected)</a:t>
            </a:r>
            <a:r>
              <a:rPr lang="zh-CN" altLang="en-US" b="1" dirty="0">
                <a:solidFill>
                  <a:schemeClr val="bg1"/>
                </a:solidFill>
              </a:rPr>
              <a:t>：图像经过多次卷积和池化后，通过全连层完成分类操作，设卷积后的图像尺寸为</a:t>
            </a:r>
            <a:r>
              <a:rPr lang="en-US" altLang="zh-CN" b="1" dirty="0">
                <a:solidFill>
                  <a:schemeClr val="bg1"/>
                </a:solidFill>
              </a:rPr>
              <a:t>(</a:t>
            </a:r>
            <a:r>
              <a:rPr lang="en-US" altLang="zh-CN" b="1" dirty="0" err="1">
                <a:solidFill>
                  <a:schemeClr val="bg1"/>
                </a:solidFill>
              </a:rPr>
              <a:t>h×w×c</a:t>
            </a:r>
            <a:r>
              <a:rPr lang="en-US" altLang="zh-CN" b="1" dirty="0">
                <a:solidFill>
                  <a:schemeClr val="bg1"/>
                </a:solidFill>
              </a:rPr>
              <a:t>)</a:t>
            </a:r>
            <a:r>
              <a:rPr lang="zh-CN" altLang="en-US" b="1" dirty="0">
                <a:solidFill>
                  <a:schemeClr val="bg1"/>
                </a:solidFill>
              </a:rPr>
              <a:t>，需分成</a:t>
            </a:r>
            <a:r>
              <a:rPr lang="en-US" altLang="zh-CN" b="1" dirty="0">
                <a:solidFill>
                  <a:schemeClr val="bg1"/>
                </a:solidFill>
              </a:rPr>
              <a:t>n</a:t>
            </a:r>
            <a:r>
              <a:rPr lang="zh-CN" altLang="en-US" b="1" dirty="0">
                <a:solidFill>
                  <a:schemeClr val="bg1"/>
                </a:solidFill>
              </a:rPr>
              <a:t>类，则全连层的作用为将</a:t>
            </a:r>
            <a:r>
              <a:rPr lang="en-US" altLang="zh-CN" b="1" dirty="0">
                <a:solidFill>
                  <a:schemeClr val="bg1"/>
                </a:solidFill>
              </a:rPr>
              <a:t>[</a:t>
            </a:r>
            <a:r>
              <a:rPr lang="en-US" altLang="zh-CN" b="1" dirty="0" err="1">
                <a:solidFill>
                  <a:schemeClr val="bg1"/>
                </a:solidFill>
              </a:rPr>
              <a:t>h×w×c</a:t>
            </a:r>
            <a:r>
              <a:rPr lang="en-US" altLang="zh-CN" b="1" dirty="0">
                <a:solidFill>
                  <a:schemeClr val="bg1"/>
                </a:solidFill>
              </a:rPr>
              <a:t>]</a:t>
            </a:r>
            <a:r>
              <a:rPr lang="zh-CN" altLang="en-US" b="1" dirty="0">
                <a:solidFill>
                  <a:schemeClr val="bg1"/>
                </a:solidFill>
              </a:rPr>
              <a:t>的矩阵转换成</a:t>
            </a:r>
            <a:r>
              <a:rPr lang="en-US" altLang="zh-CN" b="1" dirty="0">
                <a:solidFill>
                  <a:schemeClr val="bg1"/>
                </a:solidFill>
              </a:rPr>
              <a:t>[n×1]</a:t>
            </a:r>
            <a:r>
              <a:rPr lang="zh-CN" altLang="en-US" b="1" dirty="0">
                <a:solidFill>
                  <a:schemeClr val="bg1"/>
                </a:solidFill>
              </a:rPr>
              <a:t>的矩阵。传统的分类方法一般操作为图像预处理，</a:t>
            </a:r>
            <a:r>
              <a:rPr lang="en-US" altLang="zh-CN" b="1" dirty="0">
                <a:solidFill>
                  <a:schemeClr val="bg1"/>
                </a:solidFill>
              </a:rPr>
              <a:t>ROI</a:t>
            </a:r>
            <a:r>
              <a:rPr lang="zh-CN" altLang="en-US" b="1" dirty="0">
                <a:solidFill>
                  <a:schemeClr val="bg1"/>
                </a:solidFill>
              </a:rPr>
              <a:t>定位，目标定位，特征提取，</a:t>
            </a:r>
            <a:r>
              <a:rPr lang="en-US" altLang="zh-CN" b="1" dirty="0">
                <a:solidFill>
                  <a:schemeClr val="bg1"/>
                </a:solidFill>
              </a:rPr>
              <a:t>SVM</a:t>
            </a:r>
            <a:r>
              <a:rPr lang="zh-CN" altLang="en-US" b="1" dirty="0">
                <a:solidFill>
                  <a:schemeClr val="bg1"/>
                </a:solidFill>
              </a:rPr>
              <a:t>或</a:t>
            </a:r>
            <a:r>
              <a:rPr lang="en-US" altLang="zh-CN" b="1" dirty="0">
                <a:solidFill>
                  <a:schemeClr val="bg1"/>
                </a:solidFill>
              </a:rPr>
              <a:t>BP</a:t>
            </a:r>
            <a:r>
              <a:rPr lang="zh-CN" altLang="en-US" b="1" dirty="0">
                <a:solidFill>
                  <a:schemeClr val="bg1"/>
                </a:solidFill>
              </a:rPr>
              <a:t>分类，在基于</a:t>
            </a:r>
            <a:r>
              <a:rPr lang="en-US" altLang="zh-CN" b="1" dirty="0">
                <a:solidFill>
                  <a:schemeClr val="bg1"/>
                </a:solidFill>
              </a:rPr>
              <a:t>CNN</a:t>
            </a:r>
            <a:r>
              <a:rPr lang="zh-CN" altLang="en-US" b="1" dirty="0">
                <a:solidFill>
                  <a:schemeClr val="bg1"/>
                </a:solidFill>
              </a:rPr>
              <a:t>的分类方法中，可以把卷积和池化操作看作传统方法的图像预处理到特征提取过程，因此</a:t>
            </a:r>
            <a:r>
              <a:rPr lang="en-US" altLang="zh-CN" b="1" dirty="0">
                <a:solidFill>
                  <a:schemeClr val="bg1"/>
                </a:solidFill>
              </a:rPr>
              <a:t>CNN</a:t>
            </a:r>
            <a:r>
              <a:rPr lang="zh-CN" altLang="en-US" b="1" dirty="0">
                <a:solidFill>
                  <a:schemeClr val="bg1"/>
                </a:solidFill>
              </a:rPr>
              <a:t>的操作结果就是网络自主学习并提取了一个</a:t>
            </a:r>
            <a:r>
              <a:rPr lang="en-US" altLang="zh-CN" b="1" dirty="0">
                <a:solidFill>
                  <a:schemeClr val="bg1"/>
                </a:solidFill>
              </a:rPr>
              <a:t>[</a:t>
            </a:r>
            <a:r>
              <a:rPr lang="en-US" altLang="zh-CN" b="1" dirty="0" err="1">
                <a:solidFill>
                  <a:schemeClr val="bg1"/>
                </a:solidFill>
              </a:rPr>
              <a:t>h×w×c</a:t>
            </a:r>
            <a:r>
              <a:rPr lang="en-US" altLang="zh-CN" b="1" dirty="0">
                <a:solidFill>
                  <a:schemeClr val="bg1"/>
                </a:solidFill>
              </a:rPr>
              <a:t>]</a:t>
            </a:r>
            <a:r>
              <a:rPr lang="zh-CN" altLang="en-US" b="1" dirty="0">
                <a:solidFill>
                  <a:schemeClr val="bg1"/>
                </a:solidFill>
              </a:rPr>
              <a:t>大小的特征值，然后在</a:t>
            </a:r>
            <a:r>
              <a:rPr lang="en-US" altLang="zh-CN" b="1" dirty="0">
                <a:solidFill>
                  <a:schemeClr val="bg1"/>
                </a:solidFill>
              </a:rPr>
              <a:t>FC</a:t>
            </a:r>
            <a:r>
              <a:rPr lang="zh-CN" altLang="en-US" b="1" dirty="0">
                <a:solidFill>
                  <a:schemeClr val="bg1"/>
                </a:solidFill>
              </a:rPr>
              <a:t>层中进行了</a:t>
            </a:r>
            <a:r>
              <a:rPr lang="en-US" altLang="zh-CN" b="1" dirty="0">
                <a:solidFill>
                  <a:schemeClr val="bg1"/>
                </a:solidFill>
              </a:rPr>
              <a:t>n</a:t>
            </a:r>
            <a:r>
              <a:rPr lang="zh-CN" altLang="en-US" b="1" dirty="0">
                <a:solidFill>
                  <a:schemeClr val="bg1"/>
                </a:solidFill>
              </a:rPr>
              <a:t>目标分类任务。（</a:t>
            </a:r>
            <a:r>
              <a:rPr lang="en-US" altLang="zh-CN" b="1" dirty="0">
                <a:solidFill>
                  <a:schemeClr val="bg1"/>
                </a:solidFill>
              </a:rPr>
              <a:t>FC</a:t>
            </a:r>
            <a:r>
              <a:rPr lang="zh-CN" altLang="en-US" b="1" dirty="0">
                <a:solidFill>
                  <a:schemeClr val="bg1"/>
                </a:solidFill>
              </a:rPr>
              <a:t>的结构跟</a:t>
            </a:r>
            <a:r>
              <a:rPr lang="en-US" altLang="zh-CN" b="1" dirty="0">
                <a:solidFill>
                  <a:schemeClr val="bg1"/>
                </a:solidFill>
              </a:rPr>
              <a:t>BP</a:t>
            </a:r>
            <a:r>
              <a:rPr lang="zh-CN" altLang="en-US" b="1" dirty="0">
                <a:solidFill>
                  <a:schemeClr val="bg1"/>
                </a:solidFill>
              </a:rPr>
              <a:t>很相似）</a:t>
            </a:r>
          </a:p>
        </p:txBody>
      </p:sp>
    </p:spTree>
    <p:extLst>
      <p:ext uri="{BB962C8B-B14F-4D97-AF65-F5344CB8AC3E}">
        <p14:creationId xmlns:p14="http://schemas.microsoft.com/office/powerpoint/2010/main" val="257357909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任意多边形 3">
            <a:extLst>
              <a:ext uri="{FF2B5EF4-FFF2-40B4-BE49-F238E27FC236}">
                <a16:creationId xmlns:a16="http://schemas.microsoft.com/office/drawing/2014/main" id="{7926140A-712A-4DB1-B7BC-4F45B2BDC336}"/>
              </a:ext>
            </a:extLst>
          </p:cNvPr>
          <p:cNvSpPr/>
          <p:nvPr/>
        </p:nvSpPr>
        <p:spPr>
          <a:xfrm>
            <a:off x="818452" y="316630"/>
            <a:ext cx="1440790" cy="1440790"/>
          </a:xfrm>
          <a:custGeom>
            <a:avLst/>
            <a:gdLst>
              <a:gd name="connsiteX0" fmla="*/ 1122362 w 2244725"/>
              <a:gd name="connsiteY0" fmla="*/ 0 h 2244724"/>
              <a:gd name="connsiteX1" fmla="*/ 2244725 w 2244725"/>
              <a:gd name="connsiteY1" fmla="*/ 1122362 h 2244724"/>
              <a:gd name="connsiteX2" fmla="*/ 1122362 w 2244725"/>
              <a:gd name="connsiteY2" fmla="*/ 2244724 h 2244724"/>
              <a:gd name="connsiteX3" fmla="*/ 0 w 2244725"/>
              <a:gd name="connsiteY3" fmla="*/ 1122362 h 2244724"/>
            </a:gdLst>
            <a:ahLst/>
            <a:cxnLst>
              <a:cxn ang="0">
                <a:pos x="connsiteX0" y="connsiteY0"/>
              </a:cxn>
              <a:cxn ang="0">
                <a:pos x="connsiteX1" y="connsiteY1"/>
              </a:cxn>
              <a:cxn ang="0">
                <a:pos x="connsiteX2" y="connsiteY2"/>
              </a:cxn>
              <a:cxn ang="0">
                <a:pos x="connsiteX3" y="connsiteY3"/>
              </a:cxn>
            </a:cxnLst>
            <a:rect l="l" t="t" r="r" b="b"/>
            <a:pathLst>
              <a:path w="2244725" h="2244724">
                <a:moveTo>
                  <a:pt x="1122362" y="0"/>
                </a:moveTo>
                <a:lnTo>
                  <a:pt x="2244725" y="1122362"/>
                </a:lnTo>
                <a:lnTo>
                  <a:pt x="1122362" y="2244724"/>
                </a:lnTo>
                <a:lnTo>
                  <a:pt x="0" y="1122362"/>
                </a:lnTo>
                <a:close/>
              </a:path>
            </a:pathLst>
          </a:cu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ea typeface="微软雅黑" panose="020B0503020204020204" pitchFamily="34" charset="-122"/>
              </a:rPr>
              <a:t>1.5</a:t>
            </a:r>
            <a:endParaRPr lang="zh-CN" altLang="en-US" sz="2400" dirty="0">
              <a:solidFill>
                <a:prstClr val="white"/>
              </a:solidFill>
              <a:ea typeface="微软雅黑" panose="020B0503020204020204" pitchFamily="34" charset="-122"/>
            </a:endParaRPr>
          </a:p>
        </p:txBody>
      </p:sp>
      <p:sp>
        <p:nvSpPr>
          <p:cNvPr id="3" name="矩形 2">
            <a:extLst>
              <a:ext uri="{FF2B5EF4-FFF2-40B4-BE49-F238E27FC236}">
                <a16:creationId xmlns:a16="http://schemas.microsoft.com/office/drawing/2014/main" id="{D7F5CB18-8F4B-4486-A983-42639FA5ABAD}"/>
              </a:ext>
            </a:extLst>
          </p:cNvPr>
          <p:cNvSpPr/>
          <p:nvPr/>
        </p:nvSpPr>
        <p:spPr>
          <a:xfrm flipH="1">
            <a:off x="2591484" y="548727"/>
            <a:ext cx="3098623" cy="782933"/>
          </a:xfrm>
          <a:prstGeom prst="rect">
            <a:avLst/>
          </a:prstGeom>
          <a:solidFill>
            <a:srgbClr val="4B5E75">
              <a:alpha val="84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ltLang="zh-CN" dirty="0">
              <a:ea typeface="微软雅黑" panose="020B0503020204020204" pitchFamily="34" charset="-122"/>
            </a:endParaRPr>
          </a:p>
          <a:p>
            <a:pPr algn="ctr">
              <a:lnSpc>
                <a:spcPct val="130000"/>
              </a:lnSpc>
            </a:pPr>
            <a:r>
              <a:rPr lang="en-US" altLang="zh-CN" dirty="0">
                <a:ea typeface="微软雅黑" panose="020B0503020204020204" pitchFamily="34" charset="-122"/>
              </a:rPr>
              <a:t>CNN</a:t>
            </a:r>
            <a:r>
              <a:rPr lang="zh-CN" altLang="en-US" dirty="0">
                <a:ea typeface="微软雅黑" panose="020B0503020204020204" pitchFamily="34" charset="-122"/>
              </a:rPr>
              <a:t>介绍</a:t>
            </a:r>
            <a:r>
              <a:rPr lang="en-US" altLang="zh-CN" dirty="0">
                <a:ea typeface="微软雅黑" panose="020B0503020204020204" pitchFamily="34" charset="-122"/>
              </a:rPr>
              <a:t>—</a:t>
            </a:r>
            <a:r>
              <a:rPr lang="zh-CN" altLang="en-US" b="1" dirty="0"/>
              <a:t>卷积</a:t>
            </a:r>
            <a:r>
              <a:rPr lang="en-US" altLang="zh-CN" b="1" dirty="0"/>
              <a:t>(convolution)</a:t>
            </a:r>
          </a:p>
          <a:p>
            <a:pPr algn="ctr">
              <a:lnSpc>
                <a:spcPct val="130000"/>
              </a:lnSpc>
            </a:pPr>
            <a:endParaRPr lang="zh-CN" altLang="en-US" sz="2400" dirty="0">
              <a:ea typeface="微软雅黑" panose="020B0503020204020204" pitchFamily="34" charset="-122"/>
            </a:endParaRPr>
          </a:p>
        </p:txBody>
      </p:sp>
      <p:sp>
        <p:nvSpPr>
          <p:cNvPr id="4" name="标题层">
            <a:extLst>
              <a:ext uri="{FF2B5EF4-FFF2-40B4-BE49-F238E27FC236}">
                <a16:creationId xmlns:a16="http://schemas.microsoft.com/office/drawing/2014/main" id="{3AE325ED-0A8E-4FF5-B7C2-C087D656C7B4}"/>
              </a:ext>
            </a:extLst>
          </p:cNvPr>
          <p:cNvSpPr txBox="1"/>
          <p:nvPr/>
        </p:nvSpPr>
        <p:spPr bwMode="auto">
          <a:xfrm>
            <a:off x="818452" y="1757420"/>
            <a:ext cx="10034275" cy="1200329"/>
          </a:xfrm>
          <a:prstGeom prst="rect">
            <a:avLst/>
          </a:prstGeom>
          <a:noFill/>
          <a:effectLst/>
        </p:spPr>
        <p:txBody>
          <a:bodyPr wrap="square">
            <a:spAutoFit/>
          </a:bodyPr>
          <a:lstStyle/>
          <a:p>
            <a:r>
              <a:rPr lang="zh-CN" altLang="en-US" dirty="0">
                <a:solidFill>
                  <a:schemeClr val="bg1"/>
                </a:solidFill>
              </a:rPr>
              <a:t>图像的卷积就是让</a:t>
            </a:r>
            <a:r>
              <a:rPr lang="zh-CN" altLang="en-US" b="1" dirty="0">
                <a:solidFill>
                  <a:schemeClr val="bg1"/>
                </a:solidFill>
              </a:rPr>
              <a:t>卷积核</a:t>
            </a:r>
            <a:r>
              <a:rPr lang="en-US" altLang="zh-CN" dirty="0">
                <a:solidFill>
                  <a:schemeClr val="bg1"/>
                </a:solidFill>
              </a:rPr>
              <a:t>(</a:t>
            </a:r>
            <a:r>
              <a:rPr lang="zh-CN" altLang="en-US" dirty="0">
                <a:solidFill>
                  <a:schemeClr val="bg1"/>
                </a:solidFill>
              </a:rPr>
              <a:t>卷积模板</a:t>
            </a:r>
            <a:r>
              <a:rPr lang="en-US" altLang="zh-CN" dirty="0">
                <a:solidFill>
                  <a:schemeClr val="bg1"/>
                </a:solidFill>
              </a:rPr>
              <a:t>)</a:t>
            </a:r>
            <a:r>
              <a:rPr lang="zh-CN" altLang="en-US" dirty="0">
                <a:solidFill>
                  <a:schemeClr val="bg1"/>
                </a:solidFill>
              </a:rPr>
              <a:t>在</a:t>
            </a:r>
            <a:r>
              <a:rPr lang="zh-CN" altLang="en-US" b="1" dirty="0">
                <a:solidFill>
                  <a:schemeClr val="bg1"/>
                </a:solidFill>
              </a:rPr>
              <a:t>原图像</a:t>
            </a:r>
            <a:r>
              <a:rPr lang="zh-CN" altLang="en-US" dirty="0">
                <a:solidFill>
                  <a:schemeClr val="bg1"/>
                </a:solidFill>
              </a:rPr>
              <a:t>上依次滑动，在两者重叠的区域中，把对应位置的</a:t>
            </a:r>
            <a:r>
              <a:rPr lang="zh-CN" altLang="en-US" b="1" dirty="0">
                <a:solidFill>
                  <a:schemeClr val="bg1"/>
                </a:solidFill>
              </a:rPr>
              <a:t>像素值</a:t>
            </a:r>
            <a:r>
              <a:rPr lang="zh-CN" altLang="en-US" dirty="0">
                <a:solidFill>
                  <a:schemeClr val="bg1"/>
                </a:solidFill>
              </a:rPr>
              <a:t>和</a:t>
            </a:r>
            <a:r>
              <a:rPr lang="zh-CN" altLang="en-US" b="1" dirty="0">
                <a:solidFill>
                  <a:schemeClr val="bg1"/>
                </a:solidFill>
              </a:rPr>
              <a:t>卷积模板值</a:t>
            </a:r>
            <a:r>
              <a:rPr lang="zh-CN" altLang="en-US" dirty="0">
                <a:solidFill>
                  <a:schemeClr val="bg1"/>
                </a:solidFill>
              </a:rPr>
              <a:t>相乘，最后累加求和得到新图像</a:t>
            </a:r>
            <a:r>
              <a:rPr lang="en-US" altLang="zh-CN" dirty="0">
                <a:solidFill>
                  <a:schemeClr val="bg1"/>
                </a:solidFill>
              </a:rPr>
              <a:t>(</a:t>
            </a:r>
            <a:r>
              <a:rPr lang="zh-CN" altLang="en-US" dirty="0">
                <a:solidFill>
                  <a:schemeClr val="bg1"/>
                </a:solidFill>
              </a:rPr>
              <a:t>卷积结果</a:t>
            </a:r>
            <a:r>
              <a:rPr lang="en-US" altLang="zh-CN" dirty="0">
                <a:solidFill>
                  <a:schemeClr val="bg1"/>
                </a:solidFill>
              </a:rPr>
              <a:t>)</a:t>
            </a:r>
            <a:r>
              <a:rPr lang="zh-CN" altLang="en-US" dirty="0">
                <a:solidFill>
                  <a:schemeClr val="bg1"/>
                </a:solidFill>
              </a:rPr>
              <a:t>中的一个像素值，卷积核每滑动一次获得一个新值，当完成原图像的全部遍历，便完成原图像的一次卷积。</a:t>
            </a:r>
          </a:p>
          <a:p>
            <a:pPr algn="ctr"/>
            <a:r>
              <a:rPr lang="zh-CN" altLang="en-US" dirty="0">
                <a:solidFill>
                  <a:schemeClr val="bg1"/>
                </a:solidFill>
              </a:rPr>
              <a:t>下图所示为卷积操作示意图</a:t>
            </a:r>
          </a:p>
        </p:txBody>
      </p:sp>
      <p:pic>
        <p:nvPicPr>
          <p:cNvPr id="6" name="图片 5">
            <a:extLst>
              <a:ext uri="{FF2B5EF4-FFF2-40B4-BE49-F238E27FC236}">
                <a16:creationId xmlns:a16="http://schemas.microsoft.com/office/drawing/2014/main" id="{40137FBC-0E95-47EF-96D6-211941D7A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074" y="2975523"/>
            <a:ext cx="4733925" cy="3333750"/>
          </a:xfrm>
          <a:prstGeom prst="rect">
            <a:avLst/>
          </a:prstGeom>
        </p:spPr>
      </p:pic>
    </p:spTree>
    <p:extLst>
      <p:ext uri="{BB962C8B-B14F-4D97-AF65-F5344CB8AC3E}">
        <p14:creationId xmlns:p14="http://schemas.microsoft.com/office/powerpoint/2010/main" val="18654620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4351756-CF4C-47EF-A85B-91AFEE824E9A"/>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公司介绍"/>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自定义 8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2695</Words>
  <Application>Microsoft Office PowerPoint</Application>
  <PresentationFormat>宽屏</PresentationFormat>
  <Paragraphs>273</Paragraphs>
  <Slides>54</Slides>
  <Notes>33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54</vt:i4>
      </vt:variant>
    </vt:vector>
  </HeadingPairs>
  <TitlesOfParts>
    <vt:vector size="62" baseType="lpstr">
      <vt:lpstr>Bebas</vt:lpstr>
      <vt:lpstr>方正黑体简体</vt:lpstr>
      <vt:lpstr>微软雅黑</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Machenike</dc:creator>
  <dc:description>http://www.ypppt.com/</dc:description>
  <cp:lastModifiedBy>Machenike</cp:lastModifiedBy>
  <cp:revision>130</cp:revision>
  <dcterms:created xsi:type="dcterms:W3CDTF">2018-10-10T05:53:13Z</dcterms:created>
  <dcterms:modified xsi:type="dcterms:W3CDTF">2020-04-22T02:25:39Z</dcterms:modified>
</cp:coreProperties>
</file>