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1897A9-583D-420A-889C-CBD5D51D55EF}">
          <p14:sldIdLst>
            <p14:sldId id="257"/>
            <p14:sldId id="258"/>
          </p14:sldIdLst>
        </p14:section>
        <p14:section name="Excel Data Analysis" id="{4063B640-CECA-4BCE-8249-D04CEC279F39}">
          <p14:sldIdLst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oard%20Infinity\Projects\Final%20Projects%20BI\Luxury%20Store%20Strategic%20Analysis-20221211T120229Z-001\Luxury%20Store%20Strategic%20Analysis\Excel%20Data\Perfume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oard%20Infinity\Projects\Final%20Projects%20BI\Luxury%20Store%20Strategic%20Analysis-20221211T120229Z-001\Luxury%20Store%20Strategic%20Analysis\Excel%20Data\Perfume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oard%20Infinity\Projects\Final%20Projects%20BI\Luxury%20Store%20Strategic%20Analysis-20221211T120229Z-001\Luxury%20Store%20Strategic%20Analysis\Excel%20Data\Perfume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oard%20Infinity\Projects\Final%20Projects%20BI\Luxury%20Store%20Strategic%20Analysis-20221211T120229Z-001\Luxury%20Store%20Strategic%20Analysis\Excel%20Data\Perfume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oard%20Infinity\Projects\Final%20Projects%20BI\Luxury%20Store%20Strategic%20Analysis-20221211T120229Z-001\Luxury%20Store%20Strategic%20Analysis\Excel%20Data\Perfume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oard%20Infinity\Projects\Final%20Projects%20BI\Luxury%20Store%20Strategic%20Analysis-20221211T120229Z-001\Luxury%20Store%20Strategic%20Analysis\Excel%20Data\Perfume%20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oard%20Infinity\Projects\Final%20Projects%20BI\Luxury%20Store%20Strategic%20Analysis-20221211T120229Z-001\Luxury%20Store%20Strategic%20Analysis\Excel%20Data\Perfume%20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[Perfume Data.xlsx]Main Data!PivotTable8</c:name>
    <c:fmtId val="77"/>
  </c:pivotSource>
  <c:chart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  <a:sp3d/>
        </c:spPr>
        <c:marker>
          <c:symbol val="diamond"/>
          <c:size val="6"/>
          <c:spPr>
            <a:solidFill>
              <a:schemeClr val="accent6"/>
            </a:solidFill>
            <a:ln w="9525">
              <a:solidFill>
                <a:schemeClr val="accent6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  <a:sp3d/>
        </c:spPr>
        <c:marker>
          <c:symbol val="square"/>
          <c:size val="6"/>
          <c:spPr>
            <a:solidFill>
              <a:schemeClr val="accent5"/>
            </a:solidFill>
            <a:ln w="9525">
              <a:solidFill>
                <a:schemeClr val="accent5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36279081388625151"/>
          <c:y val="0.11472010028597171"/>
          <c:w val="0.61437124699175216"/>
          <c:h val="0.80657626130067073"/>
        </c:manualLayout>
      </c:layout>
      <c:bar3DChart>
        <c:barDir val="bar"/>
        <c:grouping val="percentStacked"/>
        <c:varyColors val="0"/>
        <c:ser>
          <c:idx val="0"/>
          <c:order val="0"/>
          <c:tx>
            <c:strRef>
              <c:f>'Main Data'!$R$3</c:f>
              <c:strCache>
                <c:ptCount val="1"/>
                <c:pt idx="0">
                  <c:v>Count of Customer id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'Main Data'!$Q$4:$Q$9</c:f>
              <c:strCache>
                <c:ptCount val="5"/>
                <c:pt idx="0">
                  <c:v>L1</c:v>
                </c:pt>
                <c:pt idx="1">
                  <c:v>L2</c:v>
                </c:pt>
                <c:pt idx="2">
                  <c:v>L3</c:v>
                </c:pt>
                <c:pt idx="3">
                  <c:v>L4</c:v>
                </c:pt>
                <c:pt idx="4">
                  <c:v>L5</c:v>
                </c:pt>
              </c:strCache>
            </c:strRef>
          </c:cat>
          <c:val>
            <c:numRef>
              <c:f>'Main Data'!$R$4:$R$9</c:f>
              <c:numCache>
                <c:formatCode>General</c:formatCode>
                <c:ptCount val="5"/>
                <c:pt idx="0">
                  <c:v>22</c:v>
                </c:pt>
                <c:pt idx="1">
                  <c:v>108</c:v>
                </c:pt>
                <c:pt idx="2">
                  <c:v>387</c:v>
                </c:pt>
                <c:pt idx="3">
                  <c:v>16747</c:v>
                </c:pt>
                <c:pt idx="4">
                  <c:v>48749</c:v>
                </c:pt>
              </c:numCache>
            </c:numRef>
          </c:val>
        </c:ser>
        <c:ser>
          <c:idx val="1"/>
          <c:order val="1"/>
          <c:tx>
            <c:strRef>
              <c:f>'Main Data'!$S$3</c:f>
              <c:strCache>
                <c:ptCount val="1"/>
                <c:pt idx="0">
                  <c:v>Average of Transactions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'Main Data'!$Q$4:$Q$9</c:f>
              <c:strCache>
                <c:ptCount val="5"/>
                <c:pt idx="0">
                  <c:v>L1</c:v>
                </c:pt>
                <c:pt idx="1">
                  <c:v>L2</c:v>
                </c:pt>
                <c:pt idx="2">
                  <c:v>L3</c:v>
                </c:pt>
                <c:pt idx="3">
                  <c:v>L4</c:v>
                </c:pt>
                <c:pt idx="4">
                  <c:v>L5</c:v>
                </c:pt>
              </c:strCache>
            </c:strRef>
          </c:cat>
          <c:val>
            <c:numRef>
              <c:f>'Main Data'!$S$4:$S$9</c:f>
              <c:numCache>
                <c:formatCode>General</c:formatCode>
                <c:ptCount val="5"/>
                <c:pt idx="0">
                  <c:v>43.545454545454547</c:v>
                </c:pt>
                <c:pt idx="1">
                  <c:v>26.055555555555557</c:v>
                </c:pt>
                <c:pt idx="2">
                  <c:v>14.552971576227391</c:v>
                </c:pt>
                <c:pt idx="3">
                  <c:v>6.1283812026034514</c:v>
                </c:pt>
                <c:pt idx="4">
                  <c:v>2.4539990563909004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9"/>
        <c:shape val="box"/>
        <c:axId val="688964592"/>
        <c:axId val="688966160"/>
        <c:axId val="0"/>
      </c:bar3DChart>
      <c:catAx>
        <c:axId val="68896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8966160"/>
        <c:crosses val="autoZero"/>
        <c:auto val="1"/>
        <c:lblAlgn val="ctr"/>
        <c:lblOffset val="100"/>
        <c:noMultiLvlLbl val="0"/>
      </c:catAx>
      <c:valAx>
        <c:axId val="68896616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688964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1.4444499967875729E-2"/>
          <c:y val="0.13372311669996476"/>
          <c:w val="0.27228770021154425"/>
          <c:h val="0.3636033229491173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2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[Perfume Data.xlsx]Main Data!PivotTable10</c:name>
    <c:fmtId val="46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rgbClr val="5B9BD5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rgbClr val="5B9BD5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rgbClr val="5B9BD5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'Main Data'!$R$13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dLbls>
            <c:spPr>
              <a:solidFill>
                <a:schemeClr val="bg2"/>
              </a:solidFill>
              <a:ln>
                <a:solidFill>
                  <a:sysClr val="window" lastClr="FFFFFF">
                    <a:alpha val="50000"/>
                  </a:sys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'Main Data'!$Q$14:$Q$18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'Main Data'!$R$14:$R$18</c:f>
              <c:numCache>
                <c:formatCode>General</c:formatCode>
                <c:ptCount val="4"/>
                <c:pt idx="0">
                  <c:v>62778</c:v>
                </c:pt>
                <c:pt idx="1">
                  <c:v>3200</c:v>
                </c:pt>
                <c:pt idx="2">
                  <c:v>29</c:v>
                </c:pt>
                <c:pt idx="3">
                  <c:v>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95534704"/>
        <c:axId val="495535096"/>
        <c:axId val="0"/>
      </c:bar3DChart>
      <c:catAx>
        <c:axId val="49553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535096"/>
        <c:crosses val="autoZero"/>
        <c:auto val="1"/>
        <c:lblAlgn val="ctr"/>
        <c:lblOffset val="100"/>
        <c:noMultiLvlLbl val="0"/>
      </c:catAx>
      <c:valAx>
        <c:axId val="495535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53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[Perfume Data.xlsx]Main Data!PivotTable11</c:name>
    <c:fmtId val="27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  <a:sp3d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'Main Data'!$R$22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'Main Data'!$Q$23:$Q$28</c:f>
              <c:strCache>
                <c:ptCount val="5"/>
                <c:pt idx="0">
                  <c:v>288867385</c:v>
                </c:pt>
                <c:pt idx="1">
                  <c:v>326868858</c:v>
                </c:pt>
                <c:pt idx="2">
                  <c:v>58583079</c:v>
                </c:pt>
                <c:pt idx="3">
                  <c:v>785179211</c:v>
                </c:pt>
                <c:pt idx="4">
                  <c:v>790144670</c:v>
                </c:pt>
              </c:strCache>
            </c:strRef>
          </c:cat>
          <c:val>
            <c:numRef>
              <c:f>'Main Data'!$R$23:$R$28</c:f>
              <c:numCache>
                <c:formatCode>0.00%</c:formatCode>
                <c:ptCount val="5"/>
                <c:pt idx="0">
                  <c:v>0.16646301548297024</c:v>
                </c:pt>
                <c:pt idx="1">
                  <c:v>0.14563580825822048</c:v>
                </c:pt>
                <c:pt idx="2">
                  <c:v>0.30493226196555112</c:v>
                </c:pt>
                <c:pt idx="3">
                  <c:v>0.23208050018395948</c:v>
                </c:pt>
                <c:pt idx="4">
                  <c:v>0.15088841410929879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692924528"/>
        <c:axId val="692924920"/>
        <c:axId val="0"/>
      </c:bar3DChart>
      <c:catAx>
        <c:axId val="692924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2924920"/>
        <c:crosses val="autoZero"/>
        <c:auto val="1"/>
        <c:lblAlgn val="ctr"/>
        <c:lblOffset val="100"/>
        <c:noMultiLvlLbl val="0"/>
      </c:catAx>
      <c:valAx>
        <c:axId val="692924920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2924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[Perfume Data.xlsx]Top Performing!PivotTable3</c:name>
    <c:fmtId val="44"/>
  </c:pivotSource>
  <c:chart>
    <c:autoTitleDeleted val="0"/>
    <c:pivotFmts>
      <c:pivotFmt>
        <c:idx val="0"/>
        <c:spPr>
          <a:gradFill flip="none" rotWithShape="1">
            <a:gsLst>
              <a:gs pos="100000">
                <a:schemeClr val="accent6">
                  <a:alpha val="0"/>
                </a:schemeClr>
              </a:gs>
              <a:gs pos="50000">
                <a:schemeClr val="accent6"/>
              </a:gs>
            </a:gsLst>
            <a:lin ang="10800000" scaled="1"/>
          </a:gradFill>
          <a:ln>
            <a:noFill/>
          </a:ln>
          <a:effectLst/>
          <a:sp3d/>
        </c:spPr>
        <c:marker>
          <c:symbol val="circle"/>
          <c:size val="6"/>
          <c:spPr>
            <a:gradFill flip="none" rotWithShape="1">
              <a:gsLst>
                <a:gs pos="0">
                  <a:schemeClr val="accent6"/>
                </a:gs>
                <a:gs pos="75000">
                  <a:schemeClr val="accent6">
                    <a:lumMod val="60000"/>
                    <a:lumOff val="40000"/>
                  </a:schemeClr>
                </a:gs>
                <a:gs pos="51000">
                  <a:schemeClr val="accent6">
                    <a:alpha val="75000"/>
                  </a:schemeClr>
                </a:gs>
                <a:gs pos="100000">
                  <a:schemeClr val="accent6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flip="none" rotWithShape="1">
            <a:gsLst>
              <a:gs pos="100000">
                <a:schemeClr val="accent6">
                  <a:alpha val="0"/>
                </a:schemeClr>
              </a:gs>
              <a:gs pos="50000">
                <a:schemeClr val="accent6"/>
              </a:gs>
            </a:gsLst>
            <a:lin ang="10800000" scaled="1"/>
          </a:gradFill>
          <a:ln>
            <a:noFill/>
          </a:ln>
          <a:effectLst/>
          <a:sp3d/>
        </c:spPr>
        <c:marker>
          <c:symbol val="circle"/>
          <c:size val="6"/>
          <c:spPr>
            <a:gradFill flip="none" rotWithShape="1">
              <a:gsLst>
                <a:gs pos="0">
                  <a:schemeClr val="accent5"/>
                </a:gs>
                <a:gs pos="75000">
                  <a:schemeClr val="accent5">
                    <a:lumMod val="60000"/>
                    <a:lumOff val="40000"/>
                  </a:schemeClr>
                </a:gs>
                <a:gs pos="51000">
                  <a:schemeClr val="accent5">
                    <a:alpha val="75000"/>
                  </a:schemeClr>
                </a:gs>
                <a:gs pos="100000">
                  <a:schemeClr val="accent5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100000">
                <a:schemeClr val="accent6">
                  <a:alpha val="0"/>
                </a:schemeClr>
              </a:gs>
              <a:gs pos="50000">
                <a:schemeClr val="accent6"/>
              </a:gs>
            </a:gsLst>
            <a:lin ang="108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100000">
                <a:schemeClr val="accent6">
                  <a:alpha val="0"/>
                </a:schemeClr>
              </a:gs>
              <a:gs pos="50000">
                <a:schemeClr val="accent6"/>
              </a:gs>
            </a:gsLst>
            <a:lin ang="108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100000">
                <a:schemeClr val="accent6">
                  <a:alpha val="0"/>
                </a:schemeClr>
              </a:gs>
              <a:gs pos="50000">
                <a:schemeClr val="accent6"/>
              </a:gs>
            </a:gsLst>
            <a:lin ang="108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flip="none" rotWithShape="1">
            <a:gsLst>
              <a:gs pos="100000">
                <a:schemeClr val="accent6">
                  <a:alpha val="0"/>
                </a:schemeClr>
              </a:gs>
              <a:gs pos="50000">
                <a:schemeClr val="accent6"/>
              </a:gs>
            </a:gsLst>
            <a:lin ang="108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'Top Performing'!$P$3</c:f>
              <c:strCache>
                <c:ptCount val="1"/>
                <c:pt idx="0">
                  <c:v>Count of Customers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Performing'!$O$4:$O$7</c:f>
              <c:strCache>
                <c:ptCount val="3"/>
                <c:pt idx="0">
                  <c:v>blank</c:v>
                </c:pt>
                <c:pt idx="1">
                  <c:v>female</c:v>
                </c:pt>
                <c:pt idx="2">
                  <c:v>male</c:v>
                </c:pt>
              </c:strCache>
            </c:strRef>
          </c:cat>
          <c:val>
            <c:numRef>
              <c:f>'Top Performing'!$P$4:$P$7</c:f>
              <c:numCache>
                <c:formatCode>General</c:formatCode>
                <c:ptCount val="3"/>
                <c:pt idx="0">
                  <c:v>3385</c:v>
                </c:pt>
                <c:pt idx="1">
                  <c:v>3485</c:v>
                </c:pt>
                <c:pt idx="2">
                  <c:v>842</c:v>
                </c:pt>
              </c:numCache>
            </c:numRef>
          </c:val>
        </c:ser>
        <c:ser>
          <c:idx val="1"/>
          <c:order val="1"/>
          <c:tx>
            <c:strRef>
              <c:f>'Top Performing'!$Q$3</c:f>
              <c:strCache>
                <c:ptCount val="1"/>
                <c:pt idx="0">
                  <c:v>Percent of customers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Performing'!$O$4:$O$7</c:f>
              <c:strCache>
                <c:ptCount val="3"/>
                <c:pt idx="0">
                  <c:v>blank</c:v>
                </c:pt>
                <c:pt idx="1">
                  <c:v>female</c:v>
                </c:pt>
                <c:pt idx="2">
                  <c:v>male</c:v>
                </c:pt>
              </c:strCache>
            </c:strRef>
          </c:cat>
          <c:val>
            <c:numRef>
              <c:f>'Top Performing'!$Q$4:$Q$7</c:f>
              <c:numCache>
                <c:formatCode>0.00%</c:formatCode>
                <c:ptCount val="3"/>
                <c:pt idx="0">
                  <c:v>0.43892634854771784</c:v>
                </c:pt>
                <c:pt idx="1">
                  <c:v>0.45189315352697096</c:v>
                </c:pt>
                <c:pt idx="2">
                  <c:v>0.1091804979253112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92688248"/>
        <c:axId val="292688640"/>
        <c:axId val="0"/>
      </c:bar3DChart>
      <c:catAx>
        <c:axId val="292688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2688640"/>
        <c:crosses val="autoZero"/>
        <c:auto val="1"/>
        <c:lblAlgn val="ctr"/>
        <c:lblOffset val="100"/>
        <c:noMultiLvlLbl val="0"/>
      </c:catAx>
      <c:valAx>
        <c:axId val="292688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2688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[Perfume Data.xlsx]Worst Performing!PivotTable5</c:name>
    <c:fmtId val="10"/>
  </c:pivotSource>
  <c:chart>
    <c:autoTitleDeleted val="0"/>
    <c:pivotFmts>
      <c:pivotFmt>
        <c:idx val="0"/>
        <c:spPr>
          <a:gradFill flip="none" rotWithShape="1">
            <a:gsLst>
              <a:gs pos="100000">
                <a:schemeClr val="accent6">
                  <a:alpha val="0"/>
                </a:schemeClr>
              </a:gs>
              <a:gs pos="50000">
                <a:schemeClr val="accent6"/>
              </a:gs>
            </a:gsLst>
            <a:lin ang="1080000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/>
        </c:spPr>
        <c:marker>
          <c:symbol val="circle"/>
          <c:size val="6"/>
          <c:spPr>
            <a:gradFill flip="none" rotWithShape="1">
              <a:gsLst>
                <a:gs pos="0">
                  <a:schemeClr val="accent6"/>
                </a:gs>
                <a:gs pos="75000">
                  <a:schemeClr val="accent6">
                    <a:lumMod val="60000"/>
                    <a:lumOff val="40000"/>
                  </a:schemeClr>
                </a:gs>
                <a:gs pos="51000">
                  <a:schemeClr val="accent6">
                    <a:alpha val="75000"/>
                  </a:schemeClr>
                </a:gs>
                <a:gs pos="100000">
                  <a:schemeClr val="accent6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flip="none" rotWithShape="1">
            <a:gsLst>
              <a:gs pos="100000">
                <a:schemeClr val="accent6">
                  <a:alpha val="0"/>
                </a:schemeClr>
              </a:gs>
              <a:gs pos="50000">
                <a:schemeClr val="accent6"/>
              </a:gs>
            </a:gsLst>
            <a:lin ang="1080000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/>
        </c:spPr>
        <c:marker>
          <c:symbol val="circle"/>
          <c:size val="6"/>
          <c:spPr>
            <a:gradFill flip="none" rotWithShape="1">
              <a:gsLst>
                <a:gs pos="0">
                  <a:schemeClr val="accent5"/>
                </a:gs>
                <a:gs pos="75000">
                  <a:schemeClr val="accent5">
                    <a:lumMod val="60000"/>
                    <a:lumOff val="40000"/>
                  </a:schemeClr>
                </a:gs>
                <a:gs pos="51000">
                  <a:schemeClr val="accent5">
                    <a:alpha val="75000"/>
                  </a:schemeClr>
                </a:gs>
                <a:gs pos="100000">
                  <a:schemeClr val="accent5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100000">
                <a:schemeClr val="accent6">
                  <a:alpha val="0"/>
                </a:schemeClr>
              </a:gs>
              <a:gs pos="50000">
                <a:schemeClr val="accent6"/>
              </a:gs>
            </a:gsLst>
            <a:lin ang="1080000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100000">
                <a:schemeClr val="accent6">
                  <a:alpha val="0"/>
                </a:schemeClr>
              </a:gs>
              <a:gs pos="50000">
                <a:schemeClr val="accent6"/>
              </a:gs>
            </a:gsLst>
            <a:lin ang="1080000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100000">
                <a:schemeClr val="accent6">
                  <a:alpha val="0"/>
                </a:schemeClr>
              </a:gs>
              <a:gs pos="50000">
                <a:schemeClr val="accent6"/>
              </a:gs>
            </a:gsLst>
            <a:lin ang="1080000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flip="none" rotWithShape="1">
            <a:gsLst>
              <a:gs pos="100000">
                <a:schemeClr val="accent6">
                  <a:alpha val="0"/>
                </a:schemeClr>
              </a:gs>
              <a:gs pos="50000">
                <a:schemeClr val="accent6"/>
              </a:gs>
            </a:gsLst>
            <a:lin ang="1080000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'Worst Performing'!$P$3</c:f>
              <c:strCache>
                <c:ptCount val="1"/>
                <c:pt idx="0">
                  <c:v>Count of Customers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85000"/>
                    <a:satMod val="130000"/>
                  </a:schemeClr>
                </a:gs>
                <a:gs pos="34000">
                  <a:schemeClr val="accent6">
                    <a:shade val="87000"/>
                    <a:satMod val="125000"/>
                  </a:schemeClr>
                </a:gs>
                <a:gs pos="70000">
                  <a:schemeClr val="accent6">
                    <a:tint val="100000"/>
                    <a:shade val="90000"/>
                    <a:satMod val="130000"/>
                  </a:schemeClr>
                </a:gs>
                <a:gs pos="100000">
                  <a:schemeClr val="accent6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'Worst Performing'!$O$4:$O$7</c:f>
              <c:strCache>
                <c:ptCount val="3"/>
                <c:pt idx="0">
                  <c:v>blank</c:v>
                </c:pt>
                <c:pt idx="1">
                  <c:v>female</c:v>
                </c:pt>
                <c:pt idx="2">
                  <c:v>male</c:v>
                </c:pt>
              </c:strCache>
            </c:strRef>
          </c:cat>
          <c:val>
            <c:numRef>
              <c:f>'Worst Performing'!$P$4:$P$7</c:f>
              <c:numCache>
                <c:formatCode>General</c:formatCode>
                <c:ptCount val="3"/>
                <c:pt idx="0">
                  <c:v>6510</c:v>
                </c:pt>
                <c:pt idx="1">
                  <c:v>726</c:v>
                </c:pt>
                <c:pt idx="2">
                  <c:v>265</c:v>
                </c:pt>
              </c:numCache>
            </c:numRef>
          </c:val>
        </c:ser>
        <c:ser>
          <c:idx val="1"/>
          <c:order val="1"/>
          <c:tx>
            <c:strRef>
              <c:f>'Worst Performing'!$Q$3</c:f>
              <c:strCache>
                <c:ptCount val="1"/>
                <c:pt idx="0">
                  <c:v>Percent of Customer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85000"/>
                    <a:satMod val="130000"/>
                  </a:schemeClr>
                </a:gs>
                <a:gs pos="34000">
                  <a:schemeClr val="accent5">
                    <a:shade val="87000"/>
                    <a:satMod val="125000"/>
                  </a:schemeClr>
                </a:gs>
                <a:gs pos="70000">
                  <a:schemeClr val="accent5">
                    <a:tint val="100000"/>
                    <a:shade val="90000"/>
                    <a:satMod val="130000"/>
                  </a:schemeClr>
                </a:gs>
                <a:gs pos="100000">
                  <a:schemeClr val="accent5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'Worst Performing'!$O$4:$O$7</c:f>
              <c:strCache>
                <c:ptCount val="3"/>
                <c:pt idx="0">
                  <c:v>blank</c:v>
                </c:pt>
                <c:pt idx="1">
                  <c:v>female</c:v>
                </c:pt>
                <c:pt idx="2">
                  <c:v>male</c:v>
                </c:pt>
              </c:strCache>
            </c:strRef>
          </c:cat>
          <c:val>
            <c:numRef>
              <c:f>'Worst Performing'!$Q$4:$Q$7</c:f>
              <c:numCache>
                <c:formatCode>0.00%</c:formatCode>
                <c:ptCount val="3"/>
                <c:pt idx="0">
                  <c:v>0.86788428209572055</c:v>
                </c:pt>
                <c:pt idx="1">
                  <c:v>9.67870950539928E-2</c:v>
                </c:pt>
                <c:pt idx="2">
                  <c:v>3.532862285028663E-2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93252616"/>
        <c:axId val="683999360"/>
        <c:axId val="0"/>
      </c:bar3DChart>
      <c:catAx>
        <c:axId val="4932526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3999360"/>
        <c:crosses val="autoZero"/>
        <c:auto val="1"/>
        <c:lblAlgn val="ctr"/>
        <c:lblOffset val="100"/>
        <c:noMultiLvlLbl val="0"/>
      </c:catAx>
      <c:valAx>
        <c:axId val="683999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252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2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[Perfume Data.xlsx]Top Performing!PivotTable4</c:name>
    <c:fmtId val="16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diamond"/>
          <c:size val="6"/>
          <c:spPr>
            <a:solidFill>
              <a:schemeClr val="accent6"/>
            </a:solidFill>
            <a:ln w="9525">
              <a:solidFill>
                <a:schemeClr val="accent6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'Top Performing'!$P$11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85000"/>
                    <a:satMod val="130000"/>
                  </a:schemeClr>
                </a:gs>
                <a:gs pos="34000">
                  <a:schemeClr val="accent6">
                    <a:shade val="87000"/>
                    <a:satMod val="125000"/>
                  </a:schemeClr>
                </a:gs>
                <a:gs pos="70000">
                  <a:schemeClr val="accent6">
                    <a:tint val="100000"/>
                    <a:shade val="90000"/>
                    <a:satMod val="130000"/>
                  </a:schemeClr>
                </a:gs>
                <a:gs pos="100000">
                  <a:schemeClr val="accent6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Performing'!$O$12:$O$14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'Top Performing'!$P$12:$P$14</c:f>
              <c:numCache>
                <c:formatCode>General</c:formatCode>
                <c:ptCount val="2"/>
                <c:pt idx="0">
                  <c:v>3616</c:v>
                </c:pt>
                <c:pt idx="1">
                  <c:v>4096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07436288"/>
        <c:axId val="507433544"/>
      </c:barChart>
      <c:catAx>
        <c:axId val="5074362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433544"/>
        <c:crosses val="autoZero"/>
        <c:auto val="1"/>
        <c:lblAlgn val="ctr"/>
        <c:lblOffset val="100"/>
        <c:noMultiLvlLbl val="0"/>
      </c:catAx>
      <c:valAx>
        <c:axId val="507433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436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[Perfume Data.xlsx]Worst Performing!PivotTable6</c:name>
    <c:fmtId val="17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shade val="85000"/>
                  <a:satMod val="130000"/>
                </a:schemeClr>
              </a:gs>
              <a:gs pos="34000">
                <a:schemeClr val="accent6">
                  <a:shade val="87000"/>
                  <a:satMod val="125000"/>
                </a:schemeClr>
              </a:gs>
              <a:gs pos="70000">
                <a:schemeClr val="accent6">
                  <a:tint val="100000"/>
                  <a:shade val="90000"/>
                  <a:satMod val="130000"/>
                </a:schemeClr>
              </a:gs>
              <a:gs pos="100000">
                <a:schemeClr val="accent6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diamond"/>
          <c:size val="6"/>
          <c:spPr>
            <a:gradFill rotWithShape="1">
              <a:gsLst>
                <a:gs pos="0">
                  <a:schemeClr val="accent6">
                    <a:shade val="85000"/>
                    <a:satMod val="130000"/>
                  </a:schemeClr>
                </a:gs>
                <a:gs pos="34000">
                  <a:schemeClr val="accent6">
                    <a:shade val="87000"/>
                    <a:satMod val="125000"/>
                  </a:schemeClr>
                </a:gs>
                <a:gs pos="70000">
                  <a:schemeClr val="accent6">
                    <a:tint val="100000"/>
                    <a:shade val="90000"/>
                    <a:satMod val="130000"/>
                  </a:schemeClr>
                </a:gs>
                <a:gs pos="100000">
                  <a:schemeClr val="accent6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 w="9525">
              <a:solidFill>
                <a:schemeClr val="accent6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shade val="85000"/>
                  <a:satMod val="130000"/>
                </a:schemeClr>
              </a:gs>
              <a:gs pos="34000">
                <a:schemeClr val="accent6">
                  <a:shade val="87000"/>
                  <a:satMod val="125000"/>
                </a:schemeClr>
              </a:gs>
              <a:gs pos="70000">
                <a:schemeClr val="accent6">
                  <a:tint val="100000"/>
                  <a:shade val="90000"/>
                  <a:satMod val="130000"/>
                </a:schemeClr>
              </a:gs>
              <a:gs pos="100000">
                <a:schemeClr val="accent6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shade val="85000"/>
                  <a:satMod val="130000"/>
                </a:schemeClr>
              </a:gs>
              <a:gs pos="34000">
                <a:schemeClr val="accent6">
                  <a:shade val="87000"/>
                  <a:satMod val="125000"/>
                </a:schemeClr>
              </a:gs>
              <a:gs pos="70000">
                <a:schemeClr val="accent6">
                  <a:tint val="100000"/>
                  <a:shade val="90000"/>
                  <a:satMod val="130000"/>
                </a:schemeClr>
              </a:gs>
              <a:gs pos="100000">
                <a:schemeClr val="accent6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'Worst Performing'!$P$11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85000"/>
                    <a:satMod val="130000"/>
                  </a:schemeClr>
                </a:gs>
                <a:gs pos="34000">
                  <a:schemeClr val="accent6">
                    <a:shade val="87000"/>
                    <a:satMod val="125000"/>
                  </a:schemeClr>
                </a:gs>
                <a:gs pos="70000">
                  <a:schemeClr val="accent6">
                    <a:tint val="100000"/>
                    <a:shade val="90000"/>
                    <a:satMod val="130000"/>
                  </a:schemeClr>
                </a:gs>
                <a:gs pos="100000">
                  <a:schemeClr val="accent6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'Worst Performing'!$O$12:$O$14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'Worst Performing'!$P$12:$P$14</c:f>
              <c:numCache>
                <c:formatCode>General</c:formatCode>
                <c:ptCount val="2"/>
                <c:pt idx="0">
                  <c:v>6613</c:v>
                </c:pt>
                <c:pt idx="1">
                  <c:v>888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92951576"/>
        <c:axId val="692946480"/>
      </c:barChart>
      <c:catAx>
        <c:axId val="692951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2946480"/>
        <c:crosses val="autoZero"/>
        <c:auto val="1"/>
        <c:lblAlgn val="ctr"/>
        <c:lblOffset val="100"/>
        <c:noMultiLvlLbl val="0"/>
      </c:catAx>
      <c:valAx>
        <c:axId val="692946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2951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8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D15F-8445-4DFA-908D-53A684ADD27F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9528-58BC-4EFB-98AF-9F2F595EE07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89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D15F-8445-4DFA-908D-53A684ADD27F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9528-58BC-4EFB-98AF-9F2F595EE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32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D15F-8445-4DFA-908D-53A684ADD27F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9528-58BC-4EFB-98AF-9F2F595EE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27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D15F-8445-4DFA-908D-53A684ADD27F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9528-58BC-4EFB-98AF-9F2F595EE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44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D15F-8445-4DFA-908D-53A684ADD27F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9528-58BC-4EFB-98AF-9F2F595EE07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72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D15F-8445-4DFA-908D-53A684ADD27F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9528-58BC-4EFB-98AF-9F2F595EE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17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D15F-8445-4DFA-908D-53A684ADD27F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9528-58BC-4EFB-98AF-9F2F595EE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85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D15F-8445-4DFA-908D-53A684ADD27F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9528-58BC-4EFB-98AF-9F2F595EE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90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D15F-8445-4DFA-908D-53A684ADD27F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9528-58BC-4EFB-98AF-9F2F595EE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76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3B5D15F-8445-4DFA-908D-53A684ADD27F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7B9528-58BC-4EFB-98AF-9F2F595EE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09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D15F-8445-4DFA-908D-53A684ADD27F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9528-58BC-4EFB-98AF-9F2F595EE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5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B5D15F-8445-4DFA-908D-53A684ADD27F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87B9528-58BC-4EFB-98AF-9F2F595EE07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9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ard Infinity Sees 400 Increase In Learners Since Lockdown - BW Edu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573" y="-34505"/>
            <a:ext cx="4451232" cy="128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6253704"/>
            <a:ext cx="943075" cy="419267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958860" y="2362201"/>
            <a:ext cx="6506205" cy="2181227"/>
          </a:xfrm>
          <a:prstGeom prst="roundRect">
            <a:avLst>
              <a:gd name="adj" fmla="val 127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/>
              <a:t>Name : Yash Deole</a:t>
            </a:r>
          </a:p>
          <a:p>
            <a:endParaRPr lang="en-US" sz="2000" dirty="0"/>
          </a:p>
          <a:p>
            <a:r>
              <a:rPr lang="en-US" sz="2000" dirty="0"/>
              <a:t>Project title </a:t>
            </a:r>
            <a:r>
              <a:rPr lang="en-US" sz="2000" dirty="0" smtClean="0"/>
              <a:t>: Strategy Analysis for Luxury Fragrance Brand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Project topic : Analysis of top Indian Colleges</a:t>
            </a: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075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21109"/>
            <a:ext cx="10058400" cy="1450757"/>
          </a:xfrm>
        </p:spPr>
        <p:txBody>
          <a:bodyPr anchor="t">
            <a:normAutofit/>
          </a:bodyPr>
          <a:lstStyle/>
          <a:p>
            <a:r>
              <a:rPr lang="en-US" sz="3200" dirty="0" smtClean="0">
                <a:latin typeface="+mn-lt"/>
              </a:rPr>
              <a:t>Dataset summary</a:t>
            </a:r>
            <a:endParaRPr lang="en-IN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131734"/>
          </a:xfrm>
        </p:spPr>
        <p:txBody>
          <a:bodyPr>
            <a:normAutofit/>
          </a:bodyPr>
          <a:lstStyle/>
          <a:p>
            <a:pPr lvl="1" fontAlgn="base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dataset is </a:t>
            </a:r>
            <a:r>
              <a:rPr lang="en-US" dirty="0"/>
              <a:t>o</a:t>
            </a:r>
            <a:r>
              <a:rPr lang="en-US" dirty="0" smtClean="0"/>
              <a:t>f a Al Dubai Fragrance Brand.</a:t>
            </a:r>
            <a:endParaRPr lang="en-US" dirty="0"/>
          </a:p>
          <a:p>
            <a:pPr lvl="1" fontAlgn="base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Given 2 d</a:t>
            </a:r>
            <a:r>
              <a:rPr lang="en-US" dirty="0" smtClean="0"/>
              <a:t>atasets:</a:t>
            </a:r>
          </a:p>
          <a:p>
            <a:pPr lvl="2" fontAlgn="base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Excel Data</a:t>
            </a:r>
            <a:r>
              <a:rPr lang="en-US" dirty="0" smtClean="0"/>
              <a:t> </a:t>
            </a:r>
            <a:r>
              <a:rPr lang="en-US" dirty="0" smtClean="0"/>
              <a:t>is </a:t>
            </a:r>
            <a:r>
              <a:rPr lang="en-US" dirty="0" smtClean="0"/>
              <a:t>having 66013 Rows </a:t>
            </a:r>
            <a:r>
              <a:rPr lang="en-US" dirty="0" smtClean="0"/>
              <a:t>and 11 Columns</a:t>
            </a:r>
            <a:r>
              <a:rPr lang="en-US" dirty="0" smtClean="0"/>
              <a:t>.</a:t>
            </a:r>
          </a:p>
          <a:p>
            <a:pPr lvl="2" fontAlgn="base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And SQL Data is having excel3 files of employee, department and location.</a:t>
            </a:r>
            <a:endParaRPr lang="en-US" dirty="0" smtClean="0"/>
          </a:p>
          <a:p>
            <a:pPr lvl="1" fontAlgn="base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Project is about performing RFM analysis for the given fragrance brand.</a:t>
            </a:r>
            <a:endParaRPr lang="en-US" dirty="0" smtClean="0"/>
          </a:p>
          <a:p>
            <a:pPr lvl="1" fontAlgn="base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In this project I have used Pivot tables, Pivot </a:t>
            </a:r>
            <a:r>
              <a:rPr lang="en-US" dirty="0" smtClean="0"/>
              <a:t>Charts, My SQL etc</a:t>
            </a:r>
            <a:r>
              <a:rPr lang="en-US" dirty="0" smtClean="0"/>
              <a:t>..</a:t>
            </a:r>
          </a:p>
          <a:p>
            <a:pPr marL="201168" lvl="1" indent="0" fontAlgn="base">
              <a:lnSpc>
                <a:spcPct val="200000"/>
              </a:lnSpc>
              <a:buNone/>
            </a:pPr>
            <a:endParaRPr lang="en-US" dirty="0" smtClean="0"/>
          </a:p>
          <a:p>
            <a:pPr lvl="1" fontAlgn="base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 fontAlgn="base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265" y="42464"/>
            <a:ext cx="943075" cy="41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3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21109"/>
            <a:ext cx="10058400" cy="541533"/>
          </a:xfrm>
        </p:spPr>
        <p:txBody>
          <a:bodyPr anchor="t">
            <a:normAutofit/>
          </a:bodyPr>
          <a:lstStyle/>
          <a:p>
            <a:r>
              <a:rPr lang="en-US" sz="3200" dirty="0" smtClean="0">
                <a:latin typeface="+mn-lt"/>
              </a:rPr>
              <a:t>Excel Data Analysis – 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On whole data.</a:t>
            </a:r>
            <a:endParaRPr lang="en-IN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141287"/>
            <a:ext cx="11430000" cy="4879951"/>
          </a:xfrm>
          <a:solidFill>
            <a:schemeClr val="bg2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201168" lvl="1" indent="0" fontAlgn="base">
              <a:lnSpc>
                <a:spcPct val="200000"/>
              </a:lnSpc>
              <a:buNone/>
            </a:pPr>
            <a:r>
              <a:rPr lang="en-US" b="1" smtClean="0"/>
              <a:t>No. of customers and Avg Transactions Per Sales Level :- </a:t>
            </a:r>
          </a:p>
          <a:p>
            <a:pPr marL="201168" lvl="1" indent="0" fontAlgn="base">
              <a:lnSpc>
                <a:spcPct val="200000"/>
              </a:lnSpc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265" y="42464"/>
            <a:ext cx="943075" cy="41926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336894"/>
              </p:ext>
            </p:extLst>
          </p:nvPr>
        </p:nvGraphicFramePr>
        <p:xfrm>
          <a:off x="559823" y="1751158"/>
          <a:ext cx="3813769" cy="21307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221"/>
                <a:gridCol w="1363472"/>
                <a:gridCol w="1561076"/>
              </a:tblGrid>
              <a:tr h="266341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No. of customers and </a:t>
                      </a:r>
                      <a:r>
                        <a:rPr lang="en-US" sz="1200" u="none" strike="noStrike" dirty="0" err="1">
                          <a:effectLst/>
                        </a:rPr>
                        <a:t>Avg</a:t>
                      </a:r>
                      <a:r>
                        <a:rPr lang="en-US" sz="1200" u="none" strike="noStrike" dirty="0">
                          <a:effectLst/>
                        </a:rPr>
                        <a:t> Transactions Per Sales Level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66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Row Labels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Count of Customer id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Average of Transactions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</a:tr>
              <a:tr h="266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L1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43.54545455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</a:tr>
              <a:tr h="266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L2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26.05555556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</a:tr>
              <a:tr h="266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L3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387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14.55297158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</a:tr>
              <a:tr h="266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L4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16747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6.128381203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</a:tr>
              <a:tr h="266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L5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48749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2.453999056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</a:tr>
              <a:tr h="266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66013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3.509399664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7681653"/>
              </p:ext>
            </p:extLst>
          </p:nvPr>
        </p:nvGraphicFramePr>
        <p:xfrm>
          <a:off x="4770408" y="1733909"/>
          <a:ext cx="3243531" cy="2162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3849" y="4175186"/>
            <a:ext cx="74618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Insights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L5 is having maximum number of customers and least average transactions too.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L1 is the top customers where we have only 22 headcounts.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278771" y="1734602"/>
            <a:ext cx="3562709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Sales level is given by :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Total </a:t>
            </a:r>
            <a:r>
              <a:rPr lang="en-US" sz="1400" dirty="0"/>
              <a:t>sales&lt;1000: ‘L5</a:t>
            </a:r>
            <a:r>
              <a:rPr lang="en-US" sz="1400" dirty="0" smtClean="0"/>
              <a:t>’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Total sales&gt;=1000 and total sales&lt;10000: ‘L4</a:t>
            </a:r>
            <a:r>
              <a:rPr lang="en-US" sz="1400" dirty="0" smtClean="0"/>
              <a:t>’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Total sales&gt;=10000 and total sales&lt;20000: ‘L3</a:t>
            </a:r>
            <a:r>
              <a:rPr lang="en-US" sz="1400" dirty="0" smtClean="0"/>
              <a:t>’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Total sales&gt;=20000 and total sales&lt;50000: ‘L2</a:t>
            </a:r>
            <a:r>
              <a:rPr lang="en-US" sz="1400" dirty="0" smtClean="0"/>
              <a:t>’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Total sales&gt;50000: ‘L1’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41474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530" y="988887"/>
            <a:ext cx="11430000" cy="4879951"/>
          </a:xfrm>
          <a:solidFill>
            <a:schemeClr val="bg2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201168" lvl="1" indent="0" fontAlgn="base">
              <a:lnSpc>
                <a:spcPct val="200000"/>
              </a:lnSpc>
              <a:buNone/>
            </a:pPr>
            <a:r>
              <a:rPr lang="en-US" b="1" dirty="0" smtClean="0"/>
              <a:t>Category wise count of </a:t>
            </a:r>
            <a:r>
              <a:rPr lang="en-US" b="1" dirty="0" err="1" smtClean="0"/>
              <a:t>trasactions</a:t>
            </a:r>
            <a:r>
              <a:rPr lang="en-US" b="1" dirty="0" smtClean="0"/>
              <a:t> :- </a:t>
            </a:r>
          </a:p>
          <a:p>
            <a:pPr marL="201168" lvl="1" indent="0" fontAlgn="base">
              <a:lnSpc>
                <a:spcPct val="200000"/>
              </a:lnSpc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265" y="42464"/>
            <a:ext cx="943075" cy="419267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901219"/>
              </p:ext>
            </p:extLst>
          </p:nvPr>
        </p:nvGraphicFramePr>
        <p:xfrm>
          <a:off x="586595" y="1562103"/>
          <a:ext cx="2475781" cy="22859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282"/>
                <a:gridCol w="1498499"/>
              </a:tblGrid>
              <a:tr h="32657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Category wise count of Orders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Count of Transactions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</a:tr>
              <a:tr h="3265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62778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</a:tr>
              <a:tr h="3265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B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3200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</a:tr>
              <a:tr h="3265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</a:tr>
              <a:tr h="3265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</a:tr>
              <a:tr h="3265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66013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595531"/>
              </p:ext>
            </p:extLst>
          </p:nvPr>
        </p:nvGraphicFramePr>
        <p:xfrm>
          <a:off x="8764438" y="1794293"/>
          <a:ext cx="2182483" cy="1527956"/>
        </p:xfrm>
        <a:graphic>
          <a:graphicData uri="http://schemas.openxmlformats.org/drawingml/2006/table">
            <a:tbl>
              <a:tblPr/>
              <a:tblGrid>
                <a:gridCol w="1013720"/>
                <a:gridCol w="1168763"/>
              </a:tblGrid>
              <a:tr h="375897">
                <a:tc>
                  <a:txBody>
                    <a:bodyPr/>
                    <a:lstStyle/>
                    <a:p>
                      <a:pPr fontAlgn="t"/>
                      <a:r>
                        <a:rPr lang="en-IN" b="0" dirty="0">
                          <a:effectLst/>
                        </a:rPr>
                        <a:t>A</a:t>
                      </a:r>
                      <a:endParaRPr lang="en-IN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dirty="0">
                          <a:effectLst/>
                        </a:rPr>
                        <a:t>1-10</a:t>
                      </a:r>
                      <a:endParaRPr lang="en-IN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5897">
                <a:tc>
                  <a:txBody>
                    <a:bodyPr/>
                    <a:lstStyle/>
                    <a:p>
                      <a:pPr fontAlgn="t"/>
                      <a:r>
                        <a:rPr lang="en-IN" b="0">
                          <a:effectLst/>
                        </a:rPr>
                        <a:t>B</a:t>
                      </a:r>
                      <a:endParaRPr lang="en-IN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>
                          <a:effectLst/>
                        </a:rPr>
                        <a:t>10-50</a:t>
                      </a:r>
                      <a:endParaRPr lang="en-IN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5897">
                <a:tc>
                  <a:txBody>
                    <a:bodyPr/>
                    <a:lstStyle/>
                    <a:p>
                      <a:pPr fontAlgn="t"/>
                      <a:r>
                        <a:rPr lang="en-IN" b="0">
                          <a:effectLst/>
                        </a:rPr>
                        <a:t>C</a:t>
                      </a:r>
                      <a:endParaRPr lang="en-IN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>
                          <a:effectLst/>
                        </a:rPr>
                        <a:t>50-100</a:t>
                      </a:r>
                      <a:endParaRPr lang="en-IN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00265">
                <a:tc>
                  <a:txBody>
                    <a:bodyPr/>
                    <a:lstStyle/>
                    <a:p>
                      <a:pPr fontAlgn="t"/>
                      <a:r>
                        <a:rPr lang="en-IN" b="0" dirty="0">
                          <a:effectLst/>
                        </a:rPr>
                        <a:t>D</a:t>
                      </a:r>
                      <a:endParaRPr lang="en-IN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dirty="0">
                          <a:effectLst/>
                        </a:rPr>
                        <a:t>&gt;100</a:t>
                      </a:r>
                      <a:endParaRPr lang="en-IN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1115534"/>
              </p:ext>
            </p:extLst>
          </p:nvPr>
        </p:nvGraphicFramePr>
        <p:xfrm>
          <a:off x="3800475" y="1524000"/>
          <a:ext cx="4400550" cy="2371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0067" y="4275646"/>
            <a:ext cx="112109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Insights</a:t>
            </a:r>
            <a:r>
              <a:rPr lang="en-US" sz="20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Maximum of the customers lies in the ‘A’ Category where the count of transactions per customers.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Very few (only 6) customers are there in the ‘D’ Category who are having the transaction count of above 100.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64438" y="1397479"/>
            <a:ext cx="213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Category table: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564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530" y="988887"/>
            <a:ext cx="11430000" cy="4879951"/>
          </a:xfrm>
          <a:solidFill>
            <a:schemeClr val="bg2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201168" lvl="1" indent="0" fontAlgn="base">
              <a:lnSpc>
                <a:spcPct val="200000"/>
              </a:lnSpc>
              <a:buNone/>
            </a:pPr>
            <a:r>
              <a:rPr lang="en-US" b="1" dirty="0"/>
              <a:t> </a:t>
            </a:r>
            <a:r>
              <a:rPr lang="en-US" b="1" dirty="0" smtClean="0"/>
              <a:t>Top </a:t>
            </a:r>
            <a:r>
              <a:rPr lang="en-US" b="1" dirty="0"/>
              <a:t>5 customers according to the percentage of total sales</a:t>
            </a:r>
            <a:r>
              <a:rPr lang="en-US" b="1" dirty="0" smtClean="0"/>
              <a:t>:- </a:t>
            </a:r>
          </a:p>
          <a:p>
            <a:pPr marL="201168" lvl="1" indent="0" fontAlgn="base">
              <a:lnSpc>
                <a:spcPct val="200000"/>
              </a:lnSpc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265" y="42464"/>
            <a:ext cx="943075" cy="4192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0067" y="4275646"/>
            <a:ext cx="11210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Insights</a:t>
            </a:r>
            <a:r>
              <a:rPr lang="en-US" sz="20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Above table and chart shoes the customers who are the</a:t>
            </a:r>
            <a:r>
              <a:rPr lang="en-IN" sz="1600" dirty="0" smtClean="0"/>
              <a:t> contributing in maximum </a:t>
            </a:r>
            <a:r>
              <a:rPr lang="en-IN" sz="1600" dirty="0" err="1" smtClean="0"/>
              <a:t>sames</a:t>
            </a:r>
            <a:r>
              <a:rPr lang="en-US" sz="1600" dirty="0" smtClean="0"/>
              <a:t>.</a:t>
            </a: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6616745"/>
              </p:ext>
            </p:extLst>
          </p:nvPr>
        </p:nvGraphicFramePr>
        <p:xfrm>
          <a:off x="6044321" y="1618221"/>
          <a:ext cx="4402348" cy="2480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899144"/>
              </p:ext>
            </p:extLst>
          </p:nvPr>
        </p:nvGraphicFramePr>
        <p:xfrm>
          <a:off x="1456068" y="1876537"/>
          <a:ext cx="3150438" cy="2013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3594"/>
                <a:gridCol w="1906844"/>
              </a:tblGrid>
              <a:tr h="25574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Top 5 </a:t>
                      </a:r>
                      <a:r>
                        <a:rPr lang="en-US" sz="1400" u="none" strike="noStrike" dirty="0" smtClean="0">
                          <a:effectLst/>
                        </a:rPr>
                        <a:t>Customers </a:t>
                      </a:r>
                      <a:r>
                        <a:rPr lang="en-US" sz="1400" u="none" strike="noStrike" dirty="0">
                          <a:effectLst/>
                        </a:rPr>
                        <a:t>By % of total </a:t>
                      </a:r>
                      <a:r>
                        <a:rPr lang="en-US" sz="1400" u="none" strike="noStrike" dirty="0" smtClean="0">
                          <a:effectLst/>
                        </a:rPr>
                        <a:t>sales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795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Row Labels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Sum of TOTAL Sales USD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</a:tr>
              <a:tr h="2557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288867385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16.65%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</a:tr>
              <a:tr h="2557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326868858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14.56%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</a:tr>
              <a:tr h="2557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58583079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30.49%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</a:tr>
              <a:tr h="2557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785179211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23.21%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</a:tr>
              <a:tr h="2557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790144670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15.09%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34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530" y="988887"/>
            <a:ext cx="11430000" cy="4879951"/>
          </a:xfrm>
          <a:solidFill>
            <a:schemeClr val="bg2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201168" lvl="1" indent="0" fontAlgn="base">
              <a:lnSpc>
                <a:spcPct val="200000"/>
              </a:lnSpc>
              <a:buNone/>
            </a:pPr>
            <a:r>
              <a:rPr lang="en-US" b="1" dirty="0" smtClean="0"/>
              <a:t>Proportion of males and females :- </a:t>
            </a:r>
          </a:p>
          <a:p>
            <a:pPr marL="201168" lvl="1" indent="0" fontAlgn="base">
              <a:lnSpc>
                <a:spcPct val="200000"/>
              </a:lnSpc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265" y="42464"/>
            <a:ext cx="943075" cy="41926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40067" y="252097"/>
            <a:ext cx="10058400" cy="541533"/>
          </a:xfrm>
        </p:spPr>
        <p:txBody>
          <a:bodyPr anchor="t">
            <a:normAutofit/>
          </a:bodyPr>
          <a:lstStyle/>
          <a:p>
            <a:r>
              <a:rPr lang="en-US" sz="3200" dirty="0" smtClean="0">
                <a:latin typeface="+mn-lt"/>
              </a:rPr>
              <a:t>Excel Data Analysis – </a:t>
            </a:r>
            <a:r>
              <a:rPr lang="en-US" sz="1600" dirty="0" smtClean="0">
                <a:latin typeface="+mn-lt"/>
              </a:rPr>
              <a:t>  </a:t>
            </a:r>
            <a:r>
              <a:rPr lang="en-US" sz="2400" dirty="0" smtClean="0">
                <a:latin typeface="+mn-lt"/>
              </a:rPr>
              <a:t>Top Performing and Low performing Groups</a:t>
            </a:r>
            <a:endParaRPr lang="en-IN" sz="3200" dirty="0">
              <a:latin typeface="+mn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838760"/>
              </p:ext>
            </p:extLst>
          </p:nvPr>
        </p:nvGraphicFramePr>
        <p:xfrm>
          <a:off x="1111567" y="2039366"/>
          <a:ext cx="4460558" cy="1808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7668"/>
                <a:gridCol w="1616326"/>
                <a:gridCol w="1716564"/>
              </a:tblGrid>
              <a:tr h="293367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Proportion of male and female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417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Row Labels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Count of Customers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Percent of customers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</a:tr>
              <a:tr h="2933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blank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3385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43.89%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</a:tr>
              <a:tr h="2933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female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3485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45.19%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</a:tr>
              <a:tr h="2933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male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842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10.92%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</a:tr>
              <a:tr h="2933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7712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100.00%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8716869"/>
              </p:ext>
            </p:extLst>
          </p:nvPr>
        </p:nvGraphicFramePr>
        <p:xfrm>
          <a:off x="540066" y="3924300"/>
          <a:ext cx="5613083" cy="1857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6297930" y="988887"/>
            <a:ext cx="0" cy="48799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362742"/>
              </p:ext>
            </p:extLst>
          </p:nvPr>
        </p:nvGraphicFramePr>
        <p:xfrm>
          <a:off x="6972300" y="2028824"/>
          <a:ext cx="4270515" cy="1771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6142"/>
                <a:gridCol w="1542752"/>
                <a:gridCol w="1721621"/>
              </a:tblGrid>
              <a:tr h="29525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Proportion of male and female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952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Count of Customer id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Count of Customer id2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</a:tr>
              <a:tr h="2952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blank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6510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86.79%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</a:tr>
              <a:tr h="2952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9.68%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</a:tr>
              <a:tr h="2952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3.53%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</a:tr>
              <a:tr h="2952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7501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100.00%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0639938"/>
              </p:ext>
            </p:extLst>
          </p:nvPr>
        </p:nvGraphicFramePr>
        <p:xfrm>
          <a:off x="6402705" y="3886199"/>
          <a:ext cx="5332095" cy="1876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209675" y="1514475"/>
            <a:ext cx="428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Top Performing group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6936105" y="1543050"/>
            <a:ext cx="428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Low Performing group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888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530" y="988887"/>
            <a:ext cx="11430000" cy="4879951"/>
          </a:xfrm>
          <a:solidFill>
            <a:schemeClr val="bg2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201168" lvl="1" indent="0" fontAlgn="base">
              <a:lnSpc>
                <a:spcPct val="200000"/>
              </a:lnSpc>
              <a:buNone/>
            </a:pPr>
            <a:r>
              <a:rPr lang="en-US" b="1" dirty="0" smtClean="0"/>
              <a:t> </a:t>
            </a:r>
          </a:p>
          <a:p>
            <a:pPr marL="201168" lvl="1" indent="0" fontAlgn="base">
              <a:lnSpc>
                <a:spcPct val="200000"/>
              </a:lnSpc>
              <a:buNone/>
            </a:pPr>
            <a:r>
              <a:rPr lang="en-US" b="1" dirty="0" smtClean="0"/>
              <a:t> 	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265" y="42464"/>
            <a:ext cx="943075" cy="419267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492339"/>
              </p:ext>
            </p:extLst>
          </p:nvPr>
        </p:nvGraphicFramePr>
        <p:xfrm>
          <a:off x="4640579" y="988887"/>
          <a:ext cx="1657351" cy="472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7351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Average Sales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</a:tr>
              <a:tr h="25102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     3,756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74273"/>
              </p:ext>
            </p:extLst>
          </p:nvPr>
        </p:nvGraphicFramePr>
        <p:xfrm>
          <a:off x="10229850" y="988887"/>
          <a:ext cx="1630680" cy="4482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0680"/>
              </a:tblGrid>
              <a:tr h="2241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Average Sales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</a:tr>
              <a:tr h="22412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                 163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47750" y="540643"/>
            <a:ext cx="428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Top Performing group</a:t>
            </a:r>
            <a:endParaRPr lang="en-IN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297930" y="988887"/>
            <a:ext cx="0" cy="48799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53250" y="540643"/>
            <a:ext cx="428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</a:t>
            </a:r>
            <a:r>
              <a:rPr lang="en-US" dirty="0" smtClean="0">
                <a:latin typeface="+mn-lt"/>
              </a:rPr>
              <a:t> Performing group</a:t>
            </a:r>
            <a:endParaRPr lang="en-IN" dirty="0"/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1940814"/>
              </p:ext>
            </p:extLst>
          </p:nvPr>
        </p:nvGraphicFramePr>
        <p:xfrm>
          <a:off x="880109" y="3524250"/>
          <a:ext cx="4949191" cy="2190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655672"/>
              </p:ext>
            </p:extLst>
          </p:nvPr>
        </p:nvGraphicFramePr>
        <p:xfrm>
          <a:off x="1914526" y="1657350"/>
          <a:ext cx="2828924" cy="1676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2571"/>
                <a:gridCol w="1666353"/>
              </a:tblGrid>
              <a:tr h="35051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Count of App Users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Count of Customer id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</a:tr>
              <a:tr h="3314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3616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</a:tr>
              <a:tr h="3314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4096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</a:tr>
              <a:tr h="3314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7712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2450" y="1066800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App Users :-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6429375" y="1066800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App Users :-</a:t>
            </a:r>
            <a:endParaRPr lang="en-IN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37380"/>
              </p:ext>
            </p:extLst>
          </p:nvPr>
        </p:nvGraphicFramePr>
        <p:xfrm>
          <a:off x="7811452" y="1663522"/>
          <a:ext cx="2817496" cy="1647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7874"/>
                <a:gridCol w="1659622"/>
              </a:tblGrid>
              <a:tr h="32956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Count of App Users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295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Count of Customer id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</a:tr>
              <a:tr h="3295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6613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</a:tr>
              <a:tr h="3295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</a:tr>
              <a:tr h="3295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7501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279400"/>
              </p:ext>
            </p:extLst>
          </p:nvPr>
        </p:nvGraphicFramePr>
        <p:xfrm>
          <a:off x="6550849" y="3524112"/>
          <a:ext cx="4953953" cy="2210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7623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21109"/>
            <a:ext cx="10058400" cy="669491"/>
          </a:xfrm>
        </p:spPr>
        <p:txBody>
          <a:bodyPr anchor="t">
            <a:normAutofit/>
          </a:bodyPr>
          <a:lstStyle/>
          <a:p>
            <a:pPr algn="ctr"/>
            <a:r>
              <a:rPr lang="en-US" sz="3200" dirty="0" smtClean="0">
                <a:latin typeface="+mn-lt"/>
              </a:rPr>
              <a:t>Conclusion</a:t>
            </a:r>
            <a:endParaRPr lang="en-IN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8775" y="1737360"/>
            <a:ext cx="9058276" cy="4131734"/>
          </a:xfrm>
        </p:spPr>
        <p:txBody>
          <a:bodyPr>
            <a:normAutofit/>
          </a:bodyPr>
          <a:lstStyle/>
          <a:p>
            <a:pPr lvl="1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We need to target customers in category ‘A’ and ‘B’ to bring them in ‘C’ or near to ‘D’.</a:t>
            </a:r>
          </a:p>
          <a:p>
            <a:pPr lvl="1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Make some strategies to somehow increase the average sales of the customers in low performing group.</a:t>
            </a:r>
          </a:p>
          <a:p>
            <a:pPr lvl="1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Use of apps is quite good in top performing groups, but need to encourage the use of app in low performing group.</a:t>
            </a:r>
            <a:endParaRPr lang="en-US" dirty="0"/>
          </a:p>
          <a:p>
            <a:pPr lvl="1" fontAlgn="base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 fontAlgn="base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265" y="42464"/>
            <a:ext cx="943075" cy="41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0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1999</TotalTime>
  <Words>572</Words>
  <Application>Microsoft Office PowerPoint</Application>
  <PresentationFormat>Widescreen</PresentationFormat>
  <Paragraphs>165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Retrospect</vt:lpstr>
      <vt:lpstr>PowerPoint Presentation</vt:lpstr>
      <vt:lpstr>Dataset summary</vt:lpstr>
      <vt:lpstr>Excel Data Analysis –   On whole data.</vt:lpstr>
      <vt:lpstr>PowerPoint Presentation</vt:lpstr>
      <vt:lpstr>PowerPoint Presentation</vt:lpstr>
      <vt:lpstr>Excel Data Analysis –   Top Performing and Low performing Groups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21</cp:revision>
  <dcterms:created xsi:type="dcterms:W3CDTF">2022-12-16T08:16:08Z</dcterms:created>
  <dcterms:modified xsi:type="dcterms:W3CDTF">2022-12-17T17:35:40Z</dcterms:modified>
</cp:coreProperties>
</file>