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29"/>
  </p:notesMasterIdLst>
  <p:sldIdLst>
    <p:sldId id="257" r:id="rId2"/>
    <p:sldId id="256" r:id="rId3"/>
    <p:sldId id="258" r:id="rId4"/>
    <p:sldId id="259" r:id="rId5"/>
    <p:sldId id="264" r:id="rId6"/>
    <p:sldId id="277" r:id="rId7"/>
    <p:sldId id="260" r:id="rId8"/>
    <p:sldId id="278" r:id="rId9"/>
    <p:sldId id="282" r:id="rId10"/>
    <p:sldId id="283" r:id="rId11"/>
    <p:sldId id="284" r:id="rId12"/>
    <p:sldId id="285" r:id="rId13"/>
    <p:sldId id="286" r:id="rId14"/>
    <p:sldId id="287" r:id="rId15"/>
    <p:sldId id="275" r:id="rId16"/>
    <p:sldId id="265" r:id="rId17"/>
    <p:sldId id="262" r:id="rId18"/>
    <p:sldId id="276" r:id="rId19"/>
    <p:sldId id="271" r:id="rId20"/>
    <p:sldId id="274" r:id="rId21"/>
    <p:sldId id="269" r:id="rId22"/>
    <p:sldId id="272" r:id="rId23"/>
    <p:sldId id="288" r:id="rId24"/>
    <p:sldId id="289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4660"/>
  </p:normalViewPr>
  <p:slideViewPr>
    <p:cSldViewPr snapToGrid="0" snapToObjects="1" showGuides="1">
      <p:cViewPr varScale="1">
        <p:scale>
          <a:sx n="103" d="100"/>
          <a:sy n="103" d="100"/>
        </p:scale>
        <p:origin x="858" y="-60"/>
      </p:cViewPr>
      <p:guideLst>
        <p:guide orient="horz" pos="2157"/>
        <p:guide pos="3837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344C3-7611-44FF-B0BA-E4E1A156A7DE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EC5E2-376A-4B8C-90FA-A095B814F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Cisco </a:t>
            </a:r>
            <a:r>
              <a:rPr lang="ko-KR" altLang="en-US" dirty="0"/>
              <a:t>사 고유의 </a:t>
            </a:r>
            <a:r>
              <a:rPr lang="ko-KR" altLang="en-US" b="1" dirty="0"/>
              <a:t>하이브리드 라우팅 프로토콜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거리 벡터와 링크 상태 기법의 장점을 결합했다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변경된 경로 정보만 전파하는 부분적 업데이트</a:t>
            </a:r>
            <a:r>
              <a:rPr lang="en-US" altLang="ko-KR" dirty="0"/>
              <a:t>, </a:t>
            </a:r>
            <a:r>
              <a:rPr lang="ko-KR" altLang="en-US" dirty="0"/>
              <a:t>안정적 전송을 위한 </a:t>
            </a:r>
            <a:r>
              <a:rPr lang="en-US" altLang="ko-KR" dirty="0"/>
              <a:t>RTP(Reliable Transport Protocol)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DUAL(Diffusing Update Algorithm) </a:t>
            </a:r>
            <a:r>
              <a:rPr lang="ko-KR" altLang="en-US" dirty="0"/>
              <a:t>알고리즘을 사용하여 최적 경로</a:t>
            </a:r>
            <a:r>
              <a:rPr lang="en-US" altLang="ko-KR" dirty="0"/>
              <a:t>(Successor)</a:t>
            </a:r>
            <a:r>
              <a:rPr lang="ko-KR" altLang="en-US" dirty="0"/>
              <a:t>와 대체 경로</a:t>
            </a:r>
            <a:r>
              <a:rPr lang="en-US" altLang="ko-KR" dirty="0"/>
              <a:t>(Feasible Successor)</a:t>
            </a:r>
            <a:r>
              <a:rPr lang="ko-KR" altLang="en-US" dirty="0"/>
              <a:t>를 선출한다</a:t>
            </a:r>
            <a:r>
              <a:rPr lang="en-US" altLang="ko-KR" dirty="0"/>
              <a:t>. </a:t>
            </a:r>
            <a:r>
              <a:rPr lang="ko-KR" altLang="en-US" dirty="0"/>
              <a:t>대체 경로가 되기 위해서는 보고된 경로 거리</a:t>
            </a:r>
            <a:r>
              <a:rPr lang="en-US" altLang="ko-KR" dirty="0"/>
              <a:t>(RD)</a:t>
            </a:r>
            <a:r>
              <a:rPr lang="ko-KR" altLang="en-US" dirty="0"/>
              <a:t>가 이미 계산된 최적 경로</a:t>
            </a:r>
            <a:r>
              <a:rPr lang="en-US" altLang="ko-KR" dirty="0"/>
              <a:t>(FD)</a:t>
            </a:r>
            <a:r>
              <a:rPr lang="ko-KR" altLang="en-US" dirty="0"/>
              <a:t>보다 작아야 한다</a:t>
            </a:r>
            <a:r>
              <a:rPr lang="en-US" altLang="ko-KR" dirty="0"/>
              <a:t>. (RD&lt; FD)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동일한 </a:t>
            </a:r>
            <a:r>
              <a:rPr lang="en-US" altLang="ko-KR" dirty="0"/>
              <a:t>EIGRP AS</a:t>
            </a:r>
            <a:r>
              <a:rPr lang="ko-KR" altLang="en-US" dirty="0"/>
              <a:t>번호를 가져야만 서로 정보를 교환하며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AS </a:t>
            </a:r>
            <a:r>
              <a:rPr lang="ko-KR" altLang="en-US" dirty="0"/>
              <a:t>번호를 가지고 있는 </a:t>
            </a:r>
            <a:r>
              <a:rPr lang="en-US" altLang="ko-KR" dirty="0"/>
              <a:t>EIGRP</a:t>
            </a:r>
            <a:r>
              <a:rPr lang="ko-KR" altLang="en-US" dirty="0"/>
              <a:t>일 때는 재분배</a:t>
            </a:r>
            <a:r>
              <a:rPr lang="en-US" altLang="ko-KR" dirty="0"/>
              <a:t>(redistribute)</a:t>
            </a:r>
            <a:r>
              <a:rPr lang="ko-KR" altLang="en-US" dirty="0"/>
              <a:t>를 수행해야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EIGRP</a:t>
            </a:r>
            <a:r>
              <a:rPr lang="ko-KR" altLang="en-US" dirty="0"/>
              <a:t>가 </a:t>
            </a:r>
            <a:r>
              <a:rPr lang="en-US" altLang="ko-KR" dirty="0"/>
              <a:t>DUAL</a:t>
            </a:r>
            <a:r>
              <a:rPr lang="ko-KR" altLang="en-US" dirty="0"/>
              <a:t>을 통해 확보한 </a:t>
            </a:r>
            <a:r>
              <a:rPr lang="en-US" altLang="ko-KR" b="1" dirty="0"/>
              <a:t>Feasible Successor</a:t>
            </a:r>
            <a:r>
              <a:rPr lang="en-US" altLang="ko-KR" dirty="0"/>
              <a:t>(</a:t>
            </a:r>
            <a:r>
              <a:rPr lang="ko-KR" altLang="en-US" dirty="0"/>
              <a:t>예비 경로</a:t>
            </a:r>
            <a:r>
              <a:rPr lang="en-US" altLang="ko-KR" dirty="0"/>
              <a:t>)</a:t>
            </a:r>
            <a:r>
              <a:rPr lang="ko-KR" altLang="en-US" dirty="0"/>
              <a:t>들 중 비용</a:t>
            </a:r>
            <a:r>
              <a:rPr lang="en-US" altLang="ko-KR" dirty="0"/>
              <a:t>(</a:t>
            </a:r>
            <a:r>
              <a:rPr lang="ko-KR" altLang="en-US" dirty="0" err="1"/>
              <a:t>메트릭</a:t>
            </a:r>
            <a:r>
              <a:rPr lang="en-US" altLang="ko-KR" dirty="0"/>
              <a:t>)</a:t>
            </a:r>
            <a:r>
              <a:rPr lang="ko-KR" altLang="en-US" dirty="0"/>
              <a:t>이 서로 다른 경로까지 동시에 사용하여 트래픽을 분산하는 로드 </a:t>
            </a:r>
            <a:r>
              <a:rPr lang="ko-KR" altLang="en-US" dirty="0" err="1"/>
              <a:t>밸런싱</a:t>
            </a:r>
            <a:r>
              <a:rPr lang="ko-KR" altLang="en-US" dirty="0"/>
              <a:t> 기법을 </a:t>
            </a:r>
            <a:r>
              <a:rPr lang="en-US" altLang="ko-KR" dirty="0"/>
              <a:t>UCMP 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단일 최적 </a:t>
            </a:r>
            <a:r>
              <a:rPr lang="ko-KR" altLang="en-US" dirty="0" err="1"/>
              <a:t>경로뿐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약간 더 비용이 높지만 유효한 예비 경로까지 활용해 네트워크 활용률 및 장애 복구 성능 향상한다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라우터 에서 </a:t>
            </a:r>
            <a:r>
              <a:rPr lang="en-US" altLang="ko-KR" dirty="0"/>
              <a:t>variance &lt;</a:t>
            </a:r>
            <a:r>
              <a:rPr lang="ko-KR" altLang="en-US" dirty="0"/>
              <a:t>값</a:t>
            </a:r>
            <a:r>
              <a:rPr lang="en-US" altLang="ko-KR" dirty="0"/>
              <a:t>&gt; </a:t>
            </a:r>
            <a:r>
              <a:rPr lang="ko-KR" altLang="en-US" dirty="0"/>
              <a:t>을 통해서 최적 경로 </a:t>
            </a:r>
            <a:r>
              <a:rPr lang="ko-KR" altLang="en-US" dirty="0" err="1"/>
              <a:t>매트릭</a:t>
            </a:r>
            <a:r>
              <a:rPr lang="ko-KR" altLang="en-US" dirty="0"/>
              <a:t> * </a:t>
            </a:r>
            <a:r>
              <a:rPr lang="en-US" altLang="ko-KR" dirty="0"/>
              <a:t>variance </a:t>
            </a:r>
            <a:r>
              <a:rPr lang="ko-KR" altLang="en-US" dirty="0"/>
              <a:t>이하인 경로까지 </a:t>
            </a:r>
            <a:r>
              <a:rPr lang="en-US" altLang="ko-KR" dirty="0"/>
              <a:t>UCMP(Unequal Cost Multipath)</a:t>
            </a:r>
            <a:r>
              <a:rPr lang="ko-KR" altLang="en-US" dirty="0"/>
              <a:t>에 포함시키도록 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동작 절차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Hello </a:t>
            </a:r>
            <a:r>
              <a:rPr lang="ko-KR" altLang="en-US" b="1" dirty="0"/>
              <a:t>패킷</a:t>
            </a:r>
            <a:r>
              <a:rPr lang="ko-KR" altLang="en-US" dirty="0"/>
              <a:t> 교환 → </a:t>
            </a:r>
            <a:r>
              <a:rPr lang="en-US" altLang="ko-KR" dirty="0"/>
              <a:t>Neighbor </a:t>
            </a:r>
            <a:r>
              <a:rPr lang="ko-KR" altLang="en-US" dirty="0"/>
              <a:t>관계 수립 → </a:t>
            </a:r>
            <a:r>
              <a:rPr lang="en-US" altLang="ko-KR" b="1" dirty="0"/>
              <a:t>Neighbor Table</a:t>
            </a:r>
            <a:r>
              <a:rPr lang="ko-KR" altLang="en-US" dirty="0"/>
              <a:t> 생성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Update </a:t>
            </a:r>
            <a:r>
              <a:rPr lang="ko-KR" altLang="en-US" b="1" dirty="0"/>
              <a:t>패킷</a:t>
            </a:r>
            <a:r>
              <a:rPr lang="ko-KR" altLang="en-US" dirty="0"/>
              <a:t>으로 라우팅 정보 교환 → </a:t>
            </a:r>
            <a:r>
              <a:rPr lang="en-US" altLang="ko-KR" b="1" dirty="0"/>
              <a:t>Topology Table</a:t>
            </a:r>
            <a:r>
              <a:rPr lang="ko-KR" altLang="en-US" dirty="0"/>
              <a:t> 생성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DUAL</a:t>
            </a:r>
            <a:r>
              <a:rPr lang="ko-KR" altLang="en-US" dirty="0"/>
              <a:t>에 따라 </a:t>
            </a:r>
            <a:r>
              <a:rPr lang="ko-KR" altLang="en-US" dirty="0" err="1"/>
              <a:t>메트릭</a:t>
            </a:r>
            <a:r>
              <a:rPr lang="ko-KR" altLang="en-US" dirty="0"/>
              <a:t> 계산 → </a:t>
            </a:r>
            <a:r>
              <a:rPr lang="en-US" altLang="ko-KR" b="1" dirty="0"/>
              <a:t>Successor/Feasible</a:t>
            </a:r>
            <a:r>
              <a:rPr lang="ko-KR" altLang="en-US" dirty="0"/>
              <a:t> </a:t>
            </a:r>
            <a:r>
              <a:rPr lang="en-US" altLang="ko-KR" dirty="0"/>
              <a:t>Successor </a:t>
            </a:r>
            <a:r>
              <a:rPr lang="ko-KR" altLang="en-US" dirty="0"/>
              <a:t>선출 → </a:t>
            </a:r>
            <a:r>
              <a:rPr lang="en-US" altLang="ko-KR" b="1" dirty="0"/>
              <a:t>Routing Table</a:t>
            </a:r>
            <a:r>
              <a:rPr lang="ko-KR" altLang="en-US" dirty="0"/>
              <a:t>에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AAC85-C55C-4DFB-B9A8-CA646BD233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5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30065-085B-CF34-1BFA-E6770E2A3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358A90-F76E-7AE5-3F1A-C5F900402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60150F-2797-C245-2DC2-44E8F4401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Cisco </a:t>
            </a:r>
            <a:r>
              <a:rPr lang="ko-KR" altLang="en-US" dirty="0"/>
              <a:t>사 고유의 </a:t>
            </a:r>
            <a:r>
              <a:rPr lang="ko-KR" altLang="en-US" b="1" dirty="0"/>
              <a:t>하이브리드 라우팅 프로토콜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거리 벡터와 링크 상태 기법의 장점을 결합했다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변경된 경로 정보만 전파하는 부분적 업데이트</a:t>
            </a:r>
            <a:r>
              <a:rPr lang="en-US" altLang="ko-KR" dirty="0"/>
              <a:t>, </a:t>
            </a:r>
            <a:r>
              <a:rPr lang="ko-KR" altLang="en-US" dirty="0"/>
              <a:t>안정적 전송을 위한 </a:t>
            </a:r>
            <a:r>
              <a:rPr lang="en-US" altLang="ko-KR" dirty="0"/>
              <a:t>RTP(Reliable Transport Protocol)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DUAL(Diffusing Update Algorithm) </a:t>
            </a:r>
            <a:r>
              <a:rPr lang="ko-KR" altLang="en-US" dirty="0"/>
              <a:t>알고리즘을 사용하여 최적 경로</a:t>
            </a:r>
            <a:r>
              <a:rPr lang="en-US" altLang="ko-KR" dirty="0"/>
              <a:t>(Successor)</a:t>
            </a:r>
            <a:r>
              <a:rPr lang="ko-KR" altLang="en-US" dirty="0"/>
              <a:t>와 대체 경로</a:t>
            </a:r>
            <a:r>
              <a:rPr lang="en-US" altLang="ko-KR" dirty="0"/>
              <a:t>(Feasible Successor)</a:t>
            </a:r>
            <a:r>
              <a:rPr lang="ko-KR" altLang="en-US" dirty="0"/>
              <a:t>를 선출한다</a:t>
            </a:r>
            <a:r>
              <a:rPr lang="en-US" altLang="ko-KR" dirty="0"/>
              <a:t>. </a:t>
            </a:r>
            <a:r>
              <a:rPr lang="ko-KR" altLang="en-US" dirty="0"/>
              <a:t>대체 경로가 되기 위해서는 보고된 경로 거리</a:t>
            </a:r>
            <a:r>
              <a:rPr lang="en-US" altLang="ko-KR" dirty="0"/>
              <a:t>(RD)</a:t>
            </a:r>
            <a:r>
              <a:rPr lang="ko-KR" altLang="en-US" dirty="0"/>
              <a:t>가 이미 계산된 최적 경로</a:t>
            </a:r>
            <a:r>
              <a:rPr lang="en-US" altLang="ko-KR" dirty="0"/>
              <a:t>(FD)</a:t>
            </a:r>
            <a:r>
              <a:rPr lang="ko-KR" altLang="en-US" dirty="0"/>
              <a:t>보다 작아야 한다</a:t>
            </a:r>
            <a:r>
              <a:rPr lang="en-US" altLang="ko-KR" dirty="0"/>
              <a:t>. (RD&lt; FD)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동일한 </a:t>
            </a:r>
            <a:r>
              <a:rPr lang="en-US" altLang="ko-KR" dirty="0"/>
              <a:t>EIGRP AS</a:t>
            </a:r>
            <a:r>
              <a:rPr lang="ko-KR" altLang="en-US" dirty="0"/>
              <a:t>번호를 가져야만 서로 정보를 교환하며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AS </a:t>
            </a:r>
            <a:r>
              <a:rPr lang="ko-KR" altLang="en-US" dirty="0"/>
              <a:t>번호를 가지고 있는 </a:t>
            </a:r>
            <a:r>
              <a:rPr lang="en-US" altLang="ko-KR" dirty="0"/>
              <a:t>EIGRP</a:t>
            </a:r>
            <a:r>
              <a:rPr lang="ko-KR" altLang="en-US" dirty="0"/>
              <a:t>일 때는 재분배</a:t>
            </a:r>
            <a:r>
              <a:rPr lang="en-US" altLang="ko-KR" dirty="0"/>
              <a:t>(redistribute)</a:t>
            </a:r>
            <a:r>
              <a:rPr lang="ko-KR" altLang="en-US" dirty="0"/>
              <a:t>를 수행해야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EIGRP</a:t>
            </a:r>
            <a:r>
              <a:rPr lang="ko-KR" altLang="en-US" dirty="0"/>
              <a:t>가 </a:t>
            </a:r>
            <a:r>
              <a:rPr lang="en-US" altLang="ko-KR" dirty="0"/>
              <a:t>DUAL</a:t>
            </a:r>
            <a:r>
              <a:rPr lang="ko-KR" altLang="en-US" dirty="0"/>
              <a:t>을 통해 확보한 </a:t>
            </a:r>
            <a:r>
              <a:rPr lang="en-US" altLang="ko-KR" b="1" dirty="0"/>
              <a:t>Feasible Successor</a:t>
            </a:r>
            <a:r>
              <a:rPr lang="en-US" altLang="ko-KR" dirty="0"/>
              <a:t>(</a:t>
            </a:r>
            <a:r>
              <a:rPr lang="ko-KR" altLang="en-US" dirty="0"/>
              <a:t>예비 경로</a:t>
            </a:r>
            <a:r>
              <a:rPr lang="en-US" altLang="ko-KR" dirty="0"/>
              <a:t>)</a:t>
            </a:r>
            <a:r>
              <a:rPr lang="ko-KR" altLang="en-US" dirty="0"/>
              <a:t>들 중 비용</a:t>
            </a:r>
            <a:r>
              <a:rPr lang="en-US" altLang="ko-KR" dirty="0"/>
              <a:t>(</a:t>
            </a:r>
            <a:r>
              <a:rPr lang="ko-KR" altLang="en-US" dirty="0" err="1"/>
              <a:t>메트릭</a:t>
            </a:r>
            <a:r>
              <a:rPr lang="en-US" altLang="ko-KR" dirty="0"/>
              <a:t>)</a:t>
            </a:r>
            <a:r>
              <a:rPr lang="ko-KR" altLang="en-US" dirty="0"/>
              <a:t>이 서로 다른 경로까지 동시에 사용하여 트래픽을 분산하는 로드 </a:t>
            </a:r>
            <a:r>
              <a:rPr lang="ko-KR" altLang="en-US" dirty="0" err="1"/>
              <a:t>밸런싱</a:t>
            </a:r>
            <a:r>
              <a:rPr lang="ko-KR" altLang="en-US" dirty="0"/>
              <a:t> 기법을 </a:t>
            </a:r>
            <a:r>
              <a:rPr lang="en-US" altLang="ko-KR" dirty="0"/>
              <a:t>UCMP 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단일 최적 </a:t>
            </a:r>
            <a:r>
              <a:rPr lang="ko-KR" altLang="en-US" dirty="0" err="1"/>
              <a:t>경로뿐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약간 더 비용이 높지만 유효한 예비 경로까지 활용해 네트워크 활용률 및 장애 복구 성능 향상한다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라우터 에서 </a:t>
            </a:r>
            <a:r>
              <a:rPr lang="en-US" altLang="ko-KR" dirty="0"/>
              <a:t>variance &lt;</a:t>
            </a:r>
            <a:r>
              <a:rPr lang="ko-KR" altLang="en-US" dirty="0"/>
              <a:t>값</a:t>
            </a:r>
            <a:r>
              <a:rPr lang="en-US" altLang="ko-KR" dirty="0"/>
              <a:t>&gt; </a:t>
            </a:r>
            <a:r>
              <a:rPr lang="ko-KR" altLang="en-US" dirty="0"/>
              <a:t>을 통해서 최적 경로 </a:t>
            </a:r>
            <a:r>
              <a:rPr lang="ko-KR" altLang="en-US" dirty="0" err="1"/>
              <a:t>매트릭</a:t>
            </a:r>
            <a:r>
              <a:rPr lang="ko-KR" altLang="en-US" dirty="0"/>
              <a:t> * </a:t>
            </a:r>
            <a:r>
              <a:rPr lang="en-US" altLang="ko-KR" dirty="0"/>
              <a:t>variance </a:t>
            </a:r>
            <a:r>
              <a:rPr lang="ko-KR" altLang="en-US" dirty="0"/>
              <a:t>이하인 경로까지 </a:t>
            </a:r>
            <a:r>
              <a:rPr lang="en-US" altLang="ko-KR" dirty="0"/>
              <a:t>UCMP(Unequal Cost Multipath)</a:t>
            </a:r>
            <a:r>
              <a:rPr lang="ko-KR" altLang="en-US" dirty="0"/>
              <a:t>에 포함시키도록 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동작 절차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Hello </a:t>
            </a:r>
            <a:r>
              <a:rPr lang="ko-KR" altLang="en-US" b="1" dirty="0"/>
              <a:t>패킷</a:t>
            </a:r>
            <a:r>
              <a:rPr lang="ko-KR" altLang="en-US" dirty="0"/>
              <a:t> 교환 → </a:t>
            </a:r>
            <a:r>
              <a:rPr lang="en-US" altLang="ko-KR" dirty="0"/>
              <a:t>Neighbor </a:t>
            </a:r>
            <a:r>
              <a:rPr lang="ko-KR" altLang="en-US" dirty="0"/>
              <a:t>관계 수립 → </a:t>
            </a:r>
            <a:r>
              <a:rPr lang="en-US" altLang="ko-KR" b="1" dirty="0"/>
              <a:t>Neighbor Table</a:t>
            </a:r>
            <a:r>
              <a:rPr lang="ko-KR" altLang="en-US" dirty="0"/>
              <a:t> 생성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Update </a:t>
            </a:r>
            <a:r>
              <a:rPr lang="ko-KR" altLang="en-US" b="1" dirty="0"/>
              <a:t>패킷</a:t>
            </a:r>
            <a:r>
              <a:rPr lang="ko-KR" altLang="en-US" dirty="0"/>
              <a:t>으로 라우팅 정보 교환 → </a:t>
            </a:r>
            <a:r>
              <a:rPr lang="en-US" altLang="ko-KR" b="1" dirty="0"/>
              <a:t>Topology Table</a:t>
            </a:r>
            <a:r>
              <a:rPr lang="ko-KR" altLang="en-US" dirty="0"/>
              <a:t> 생성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DUAL</a:t>
            </a:r>
            <a:r>
              <a:rPr lang="ko-KR" altLang="en-US" dirty="0"/>
              <a:t>에 따라 </a:t>
            </a:r>
            <a:r>
              <a:rPr lang="ko-KR" altLang="en-US" dirty="0" err="1"/>
              <a:t>메트릭</a:t>
            </a:r>
            <a:r>
              <a:rPr lang="ko-KR" altLang="en-US" dirty="0"/>
              <a:t> 계산 → </a:t>
            </a:r>
            <a:r>
              <a:rPr lang="en-US" altLang="ko-KR" b="1" dirty="0"/>
              <a:t>Successor/Feasible</a:t>
            </a:r>
            <a:r>
              <a:rPr lang="ko-KR" altLang="en-US" dirty="0"/>
              <a:t> </a:t>
            </a:r>
            <a:r>
              <a:rPr lang="en-US" altLang="ko-KR" dirty="0"/>
              <a:t>Successor </a:t>
            </a:r>
            <a:r>
              <a:rPr lang="ko-KR" altLang="en-US" dirty="0"/>
              <a:t>선출 → </a:t>
            </a:r>
            <a:r>
              <a:rPr lang="en-US" altLang="ko-KR" b="1" dirty="0"/>
              <a:t>Routing Table</a:t>
            </a:r>
            <a:r>
              <a:rPr lang="ko-KR" altLang="en-US" dirty="0"/>
              <a:t>에 등록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71C78A-328C-5509-894F-53E4229EE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AAC85-C55C-4DFB-B9A8-CA646BD233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7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양방향 공격도 나중에 해보기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EC5E2-376A-4B8C-90FA-A095B814FCC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5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B661-1087-207A-D732-E4023E81F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6CBCE1-6922-5AD0-B88F-CB943F023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F22E26-12E6-05B7-023E-DA9775804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ko-KR" dirty="0" err="1"/>
              <a:t>Mgmt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 err="1"/>
              <a:t>asdm</a:t>
            </a:r>
            <a:r>
              <a:rPr lang="en-US" altLang="ko-KR" dirty="0"/>
              <a:t> </a:t>
            </a:r>
            <a:r>
              <a:rPr lang="ko-KR" altLang="en-US" dirty="0"/>
              <a:t>을 수행하기 전에 </a:t>
            </a:r>
            <a:r>
              <a:rPr lang="en-US" altLang="ko-KR" dirty="0"/>
              <a:t>http</a:t>
            </a:r>
            <a:r>
              <a:rPr lang="ko-KR" altLang="en-US" dirty="0"/>
              <a:t>를 열어줘야 함 </a:t>
            </a:r>
            <a:r>
              <a:rPr lang="en-US" altLang="ko-KR" dirty="0"/>
              <a:t>http server enable , http 0 0 </a:t>
            </a:r>
            <a:r>
              <a:rPr lang="en-US" altLang="ko-KR" dirty="0" err="1"/>
              <a:t>mgmt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06780-3864-F3CA-D2DD-DE9253AC5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AAC85-C55C-4DFB-B9A8-CA646BD233B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6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10246-CA79-135E-0727-96C5B8771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B4DC48-DAE7-F4CD-FD55-15F4F93860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668F55-4C71-1D0B-CF5B-3B0FA0AE6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ko-KR" dirty="0" err="1"/>
              <a:t>Mgmt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 err="1"/>
              <a:t>asdm</a:t>
            </a:r>
            <a:r>
              <a:rPr lang="en-US" altLang="ko-KR" dirty="0"/>
              <a:t> </a:t>
            </a:r>
            <a:r>
              <a:rPr lang="ko-KR" altLang="en-US" dirty="0"/>
              <a:t>을 수행하기 전에 </a:t>
            </a:r>
            <a:r>
              <a:rPr lang="en-US" altLang="ko-KR" dirty="0"/>
              <a:t>http</a:t>
            </a:r>
            <a:r>
              <a:rPr lang="ko-KR" altLang="en-US" dirty="0"/>
              <a:t>를 열어줘야 함 </a:t>
            </a:r>
            <a:r>
              <a:rPr lang="en-US" altLang="ko-KR" dirty="0"/>
              <a:t>http server enable , http 0 0 </a:t>
            </a:r>
            <a:r>
              <a:rPr lang="en-US" altLang="ko-KR" dirty="0" err="1"/>
              <a:t>mgmt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7A9591-E382-16FE-F0ED-DB36AA769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AAC85-C55C-4DFB-B9A8-CA646BD233B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4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15D83-3E09-4F1A-9DB7-3BFB1BF0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3C71-9B4C-4BA5-879D-292E8483F2B2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57768-5F07-4C29-82D1-3EA8AC28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74499-426B-4EDE-B7DF-BB2E93B0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62AE-5381-40CA-BA4B-05D812C01B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E06C9D4-CE60-4E75-ABB3-9581DAC0246B}"/>
              </a:ext>
            </a:extLst>
          </p:cNvPr>
          <p:cNvSpPr/>
          <p:nvPr userDrawn="1"/>
        </p:nvSpPr>
        <p:spPr>
          <a:xfrm>
            <a:off x="394113" y="1611223"/>
            <a:ext cx="795337" cy="368115"/>
          </a:xfrm>
          <a:prstGeom prst="roundRect">
            <a:avLst>
              <a:gd name="adj" fmla="val 50000"/>
            </a:avLst>
          </a:prstGeom>
          <a:gradFill>
            <a:gsLst>
              <a:gs pos="82000">
                <a:srgbClr val="050A25"/>
              </a:gs>
              <a:gs pos="0">
                <a:srgbClr val="3D3D7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DD7EEDF-D64A-4AD3-91F3-F3BFDC6B1F04}"/>
              </a:ext>
            </a:extLst>
          </p:cNvPr>
          <p:cNvSpPr/>
          <p:nvPr userDrawn="1"/>
        </p:nvSpPr>
        <p:spPr>
          <a:xfrm>
            <a:off x="785745" y="1611223"/>
            <a:ext cx="10987568" cy="368115"/>
          </a:xfrm>
          <a:prstGeom prst="roundRect">
            <a:avLst>
              <a:gd name="adj" fmla="val 50000"/>
            </a:avLst>
          </a:prstGeom>
          <a:solidFill>
            <a:srgbClr val="3D3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EC4759-0757-4948-AA0E-2FF847A41D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21"/>
            <a:ext cx="12192000" cy="735647"/>
          </a:xfrm>
          <a:prstGeom prst="rect">
            <a:avLst/>
          </a:prstGeom>
        </p:spPr>
      </p:pic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93DCC40-CCE1-47BB-AAE3-25D07963F424}"/>
              </a:ext>
            </a:extLst>
          </p:cNvPr>
          <p:cNvSpPr txBox="1">
            <a:spLocks/>
          </p:cNvSpPr>
          <p:nvPr userDrawn="1"/>
        </p:nvSpPr>
        <p:spPr>
          <a:xfrm>
            <a:off x="5687291" y="6457996"/>
            <a:ext cx="817418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- </a:t>
            </a:r>
            <a:fld id="{909CB286-EFF6-4E6C-B548-B8126FF04076}" type="slidenum">
              <a:rPr lang="ko-KR" altLang="en-US" sz="800" smtClean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pPr algn="ctr"/>
              <a:t>‹#›</a:t>
            </a:fld>
            <a:r>
              <a:rPr lang="ko-KR" altLang="en-US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 </a:t>
            </a:r>
            <a:r>
              <a:rPr lang="en-US" altLang="ko-KR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-</a:t>
            </a:r>
            <a:endParaRPr lang="ko-KR" altLang="en-US" sz="800" dirty="0">
              <a:solidFill>
                <a:srgbClr val="404040"/>
              </a:solidFill>
              <a:latin typeface="+mn-ea"/>
              <a:ea typeface="+mn-ea"/>
              <a:cs typeface="Pretendard Light" panose="02000403000000020004" pitchFamily="50" charset="-127"/>
            </a:endParaRPr>
          </a:p>
        </p:txBody>
      </p:sp>
      <p:sp>
        <p:nvSpPr>
          <p:cNvPr id="14" name="텍스트 개체 틀 20">
            <a:extLst>
              <a:ext uri="{FF2B5EF4-FFF2-40B4-BE49-F238E27FC236}">
                <a16:creationId xmlns:a16="http://schemas.microsoft.com/office/drawing/2014/main" id="{71908671-AF11-4D74-BD72-C4080D7918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194" y="854913"/>
            <a:ext cx="11473404" cy="718374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50000"/>
              </a:lnSpc>
              <a:buNone/>
              <a:defRPr sz="1100">
                <a:solidFill>
                  <a:srgbClr val="262626"/>
                </a:solidFill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pPr lvl="0"/>
            <a:r>
              <a:rPr lang="ko-KR" altLang="en-US" dirty="0"/>
              <a:t>페이지를 요약하는 헤드라인</a:t>
            </a:r>
            <a:endParaRPr lang="en-US" altLang="ko-KR" dirty="0"/>
          </a:p>
          <a:p>
            <a:pPr lvl="0"/>
            <a:r>
              <a:rPr lang="en-US" altLang="ko-KR" dirty="0"/>
              <a:t>123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293661" y="282669"/>
            <a:ext cx="7806630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>
                <a:solidFill>
                  <a:schemeClr val="bg1"/>
                </a:solidFill>
                <a:latin typeface="Spoqa Han Sans Neo Bold"/>
                <a:ea typeface="Spoqa Han Sans Neo Bold"/>
              </a:defRPr>
            </a:lvl1pPr>
          </a:lstStyle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중제 목 자리</a:t>
            </a:r>
          </a:p>
        </p:txBody>
      </p:sp>
      <p:sp>
        <p:nvSpPr>
          <p:cNvPr id="16" name="텍스트 개체 틀 16">
            <a:extLst>
              <a:ext uri="{FF2B5EF4-FFF2-40B4-BE49-F238E27FC236}">
                <a16:creationId xmlns:a16="http://schemas.microsoft.com/office/drawing/2014/main" id="{D101EB56-3790-44D1-8A39-D7DDD5BD43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10726" y="384221"/>
            <a:ext cx="2279994" cy="2985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 </a:t>
            </a:r>
            <a:r>
              <a:rPr lang="ko-KR" altLang="en-US" dirty="0" err="1"/>
              <a:t>대제목</a:t>
            </a:r>
            <a:r>
              <a:rPr lang="ko-KR" altLang="en-US" dirty="0"/>
              <a:t> 자리</a:t>
            </a:r>
          </a:p>
        </p:txBody>
      </p:sp>
      <p:sp>
        <p:nvSpPr>
          <p:cNvPr id="21" name="텍스트 개체 틀 16">
            <a:extLst>
              <a:ext uri="{FF2B5EF4-FFF2-40B4-BE49-F238E27FC236}">
                <a16:creationId xmlns:a16="http://schemas.microsoft.com/office/drawing/2014/main" id="{545724FF-7225-43FE-B26D-68CB69FC6B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4814" y="1661786"/>
            <a:ext cx="475121" cy="292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텍스트 개체 틀 16">
            <a:extLst>
              <a:ext uri="{FF2B5EF4-FFF2-40B4-BE49-F238E27FC236}">
                <a16:creationId xmlns:a16="http://schemas.microsoft.com/office/drawing/2014/main" id="{119A52FD-6AB3-4AC6-9C0C-978006DD4F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9935" y="1661786"/>
            <a:ext cx="10515620" cy="2923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</a:defRPr>
            </a:lvl1pPr>
          </a:lstStyle>
          <a:p>
            <a:pPr lvl="0"/>
            <a:r>
              <a:rPr lang="ko-KR" altLang="en-US" dirty="0"/>
              <a:t>소제목 자리</a:t>
            </a:r>
          </a:p>
        </p:txBody>
      </p:sp>
    </p:spTree>
    <p:extLst>
      <p:ext uri="{BB962C8B-B14F-4D97-AF65-F5344CB8AC3E}">
        <p14:creationId xmlns:p14="http://schemas.microsoft.com/office/powerpoint/2010/main" val="23620920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0691BA4-7AFD-4A42-BB98-839A31F76E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5647"/>
          </a:xfrm>
          <a:prstGeom prst="rect">
            <a:avLst/>
          </a:prstGeom>
        </p:spPr>
      </p:pic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D20D34C-9C96-4BE3-87BD-31AE88784165}"/>
              </a:ext>
            </a:extLst>
          </p:cNvPr>
          <p:cNvSpPr txBox="1">
            <a:spLocks/>
          </p:cNvSpPr>
          <p:nvPr userDrawn="1"/>
        </p:nvSpPr>
        <p:spPr>
          <a:xfrm>
            <a:off x="5687291" y="6457996"/>
            <a:ext cx="817418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- </a:t>
            </a:r>
            <a:fld id="{909CB286-EFF6-4E6C-B548-B8126FF04076}" type="slidenum">
              <a:rPr lang="ko-KR" altLang="en-US" sz="800" smtClean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pPr algn="ctr"/>
              <a:t>‹#›</a:t>
            </a:fld>
            <a:r>
              <a:rPr lang="ko-KR" altLang="en-US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 </a:t>
            </a:r>
            <a:r>
              <a:rPr lang="en-US" altLang="ko-KR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-</a:t>
            </a:r>
            <a:endParaRPr lang="ko-KR" altLang="en-US" sz="800" dirty="0">
              <a:solidFill>
                <a:srgbClr val="404040"/>
              </a:solidFill>
              <a:latin typeface="+mn-ea"/>
              <a:ea typeface="+mn-ea"/>
              <a:cs typeface="Pretendard Light" panose="02000403000000020004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56BA053-5AEA-4212-B4AA-21C47DD6D8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10726" y="384221"/>
            <a:ext cx="2279994" cy="2985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 </a:t>
            </a:r>
            <a:r>
              <a:rPr lang="ko-KR" altLang="en-US" dirty="0" err="1"/>
              <a:t>대제목</a:t>
            </a:r>
            <a:r>
              <a:rPr lang="ko-KR" altLang="en-US" dirty="0"/>
              <a:t> 자리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2D267DC-09B4-4703-A0A8-7BF71B8B758B}"/>
              </a:ext>
            </a:extLst>
          </p:cNvPr>
          <p:cNvSpPr/>
          <p:nvPr userDrawn="1"/>
        </p:nvSpPr>
        <p:spPr>
          <a:xfrm>
            <a:off x="394113" y="1001623"/>
            <a:ext cx="795337" cy="368115"/>
          </a:xfrm>
          <a:prstGeom prst="roundRect">
            <a:avLst>
              <a:gd name="adj" fmla="val 50000"/>
            </a:avLst>
          </a:prstGeom>
          <a:gradFill>
            <a:gsLst>
              <a:gs pos="82000">
                <a:srgbClr val="050A25"/>
              </a:gs>
              <a:gs pos="0">
                <a:srgbClr val="3D3D7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poqa Han Sans Neo Medium" pitchFamily="50" charset="-127"/>
              <a:ea typeface="Spoqa Han Sans Neo Medium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3ACA4C-20AD-47B3-9CE6-C8ACA2C22DA5}"/>
              </a:ext>
            </a:extLst>
          </p:cNvPr>
          <p:cNvSpPr/>
          <p:nvPr userDrawn="1"/>
        </p:nvSpPr>
        <p:spPr>
          <a:xfrm>
            <a:off x="785745" y="1001623"/>
            <a:ext cx="10987568" cy="368115"/>
          </a:xfrm>
          <a:prstGeom prst="roundRect">
            <a:avLst>
              <a:gd name="adj" fmla="val 50000"/>
            </a:avLst>
          </a:prstGeom>
          <a:solidFill>
            <a:srgbClr val="3D3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Medium" pitchFamily="50" charset="-127"/>
              <a:ea typeface="Spoqa Han Sans Neo Medium" pitchFamily="50" charset="-127"/>
            </a:endParaRPr>
          </a:p>
        </p:txBody>
      </p:sp>
      <p:sp>
        <p:nvSpPr>
          <p:cNvPr id="20" name="텍스트 개체 틀 16">
            <a:extLst>
              <a:ext uri="{FF2B5EF4-FFF2-40B4-BE49-F238E27FC236}">
                <a16:creationId xmlns:a16="http://schemas.microsoft.com/office/drawing/2014/main" id="{86DAD26F-6014-4478-B57B-BB6DE9A15C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814" y="1039486"/>
            <a:ext cx="475121" cy="292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텍스트 개체 틀 16">
            <a:extLst>
              <a:ext uri="{FF2B5EF4-FFF2-40B4-BE49-F238E27FC236}">
                <a16:creationId xmlns:a16="http://schemas.microsoft.com/office/drawing/2014/main" id="{D2FA6C40-F59A-4F1F-ADD3-A3CF5E5151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9935" y="1039486"/>
            <a:ext cx="10515620" cy="2923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</a:defRPr>
            </a:lvl1pPr>
          </a:lstStyle>
          <a:p>
            <a:pPr lvl="0"/>
            <a:r>
              <a:rPr lang="ko-KR" altLang="en-US" dirty="0"/>
              <a:t>소제목 자리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5C24B5E-0889-4FC4-93AB-3E83D940C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661" y="282669"/>
            <a:ext cx="7806630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 err="1"/>
              <a:t>중제목</a:t>
            </a:r>
            <a:r>
              <a:rPr lang="ko-KR" altLang="en-US" dirty="0"/>
              <a:t> 자리</a:t>
            </a:r>
          </a:p>
        </p:txBody>
      </p:sp>
    </p:spTree>
    <p:extLst>
      <p:ext uri="{BB962C8B-B14F-4D97-AF65-F5344CB8AC3E}">
        <p14:creationId xmlns:p14="http://schemas.microsoft.com/office/powerpoint/2010/main" val="417740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0691BA4-7AFD-4A42-BB98-839A31F76E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5647"/>
          </a:xfrm>
          <a:prstGeom prst="rect">
            <a:avLst/>
          </a:prstGeom>
        </p:spPr>
      </p:pic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D20D34C-9C96-4BE3-87BD-31AE88784165}"/>
              </a:ext>
            </a:extLst>
          </p:cNvPr>
          <p:cNvSpPr txBox="1">
            <a:spLocks/>
          </p:cNvSpPr>
          <p:nvPr userDrawn="1"/>
        </p:nvSpPr>
        <p:spPr>
          <a:xfrm>
            <a:off x="5687291" y="6457996"/>
            <a:ext cx="817418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- </a:t>
            </a:r>
            <a:fld id="{909CB286-EFF6-4E6C-B548-B8126FF04076}" type="slidenum">
              <a:rPr lang="ko-KR" altLang="en-US" sz="800" smtClean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pPr algn="ctr"/>
              <a:t>‹#›</a:t>
            </a:fld>
            <a:r>
              <a:rPr lang="ko-KR" altLang="en-US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 </a:t>
            </a:r>
            <a:r>
              <a:rPr lang="en-US" altLang="ko-KR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-</a:t>
            </a:r>
            <a:endParaRPr lang="ko-KR" altLang="en-US" sz="800" dirty="0">
              <a:solidFill>
                <a:srgbClr val="404040"/>
              </a:solidFill>
              <a:latin typeface="+mn-ea"/>
              <a:ea typeface="+mn-ea"/>
              <a:cs typeface="Pretendard Light" panose="02000403000000020004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56BA053-5AEA-4212-B4AA-21C47DD6D8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10726" y="384221"/>
            <a:ext cx="2279994" cy="2985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 </a:t>
            </a:r>
            <a:r>
              <a:rPr lang="ko-KR" altLang="en-US" dirty="0" err="1"/>
              <a:t>대제목</a:t>
            </a:r>
            <a:r>
              <a:rPr lang="ko-KR" altLang="en-US" dirty="0"/>
              <a:t> 자리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5C24B5E-0889-4FC4-93AB-3E83D940C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661" y="282669"/>
            <a:ext cx="7806630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 err="1"/>
              <a:t>중제목</a:t>
            </a:r>
            <a:r>
              <a:rPr lang="ko-KR" altLang="en-US" dirty="0"/>
              <a:t> 자리</a:t>
            </a:r>
          </a:p>
        </p:txBody>
      </p:sp>
    </p:spTree>
    <p:extLst>
      <p:ext uri="{BB962C8B-B14F-4D97-AF65-F5344CB8AC3E}">
        <p14:creationId xmlns:p14="http://schemas.microsoft.com/office/powerpoint/2010/main" val="40984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5705DD50-6B5F-4124-B62C-79FC5E87B7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5647"/>
          </a:xfrm>
          <a:prstGeom prst="rect">
            <a:avLst/>
          </a:prstGeom>
        </p:spPr>
      </p:pic>
      <p:sp>
        <p:nvSpPr>
          <p:cNvPr id="39" name="슬라이드 번호 개체 틀 5">
            <a:extLst>
              <a:ext uri="{FF2B5EF4-FFF2-40B4-BE49-F238E27FC236}">
                <a16:creationId xmlns:a16="http://schemas.microsoft.com/office/drawing/2014/main" id="{7FDE4164-8EB8-4EA2-95CD-3E284E1D9173}"/>
              </a:ext>
            </a:extLst>
          </p:cNvPr>
          <p:cNvSpPr txBox="1">
            <a:spLocks/>
          </p:cNvSpPr>
          <p:nvPr userDrawn="1"/>
        </p:nvSpPr>
        <p:spPr>
          <a:xfrm>
            <a:off x="5687291" y="6457996"/>
            <a:ext cx="817418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- </a:t>
            </a:r>
            <a:fld id="{909CB286-EFF6-4E6C-B548-B8126FF04076}" type="slidenum">
              <a:rPr lang="ko-KR" altLang="en-US" sz="800" smtClean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pPr algn="ctr"/>
              <a:t>‹#›</a:t>
            </a:fld>
            <a:r>
              <a:rPr lang="ko-KR" altLang="en-US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 </a:t>
            </a:r>
            <a:r>
              <a:rPr lang="en-US" altLang="ko-KR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-</a:t>
            </a:r>
            <a:endParaRPr lang="ko-KR" altLang="en-US" sz="800" dirty="0">
              <a:solidFill>
                <a:srgbClr val="404040"/>
              </a:solidFill>
              <a:latin typeface="+mn-ea"/>
              <a:ea typeface="+mn-ea"/>
              <a:cs typeface="Pretendard Light" panose="02000403000000020004" pitchFamily="50" charset="-127"/>
            </a:endParaRPr>
          </a:p>
        </p:txBody>
      </p:sp>
      <p:sp>
        <p:nvSpPr>
          <p:cNvPr id="40" name="텍스트 개체 틀 20">
            <a:extLst>
              <a:ext uri="{FF2B5EF4-FFF2-40B4-BE49-F238E27FC236}">
                <a16:creationId xmlns:a16="http://schemas.microsoft.com/office/drawing/2014/main" id="{EA2AC6A3-481D-4371-BC25-FF38A7E65D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194" y="854913"/>
            <a:ext cx="11473404" cy="718374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50000"/>
              </a:lnSpc>
              <a:buNone/>
              <a:defRPr sz="1100">
                <a:solidFill>
                  <a:srgbClr val="262626"/>
                </a:solidFill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pPr lvl="0"/>
            <a:r>
              <a:rPr lang="ko-KR" altLang="en-US" dirty="0"/>
              <a:t>페이지를 요약하는 헤드라인</a:t>
            </a:r>
            <a:endParaRPr lang="en-US" altLang="ko-KR" dirty="0"/>
          </a:p>
          <a:p>
            <a:pPr lvl="0"/>
            <a:r>
              <a:rPr lang="en-US" altLang="ko-KR" dirty="0"/>
              <a:t>123</a:t>
            </a:r>
          </a:p>
        </p:txBody>
      </p:sp>
      <p:sp>
        <p:nvSpPr>
          <p:cNvPr id="43" name="텍스트 개체 틀 16">
            <a:extLst>
              <a:ext uri="{FF2B5EF4-FFF2-40B4-BE49-F238E27FC236}">
                <a16:creationId xmlns:a16="http://schemas.microsoft.com/office/drawing/2014/main" id="{3FD40B44-7978-4D7A-A381-FE0416D061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10726" y="384221"/>
            <a:ext cx="2279994" cy="2985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 </a:t>
            </a:r>
            <a:r>
              <a:rPr lang="ko-KR" altLang="en-US" dirty="0" err="1"/>
              <a:t>대제목</a:t>
            </a:r>
            <a:r>
              <a:rPr lang="ko-KR" altLang="en-US" dirty="0"/>
              <a:t> 자리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21FF3C3-AB91-41AF-8FCF-D7D9052E1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661" y="282669"/>
            <a:ext cx="7806630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 err="1"/>
              <a:t>중제목</a:t>
            </a:r>
            <a:r>
              <a:rPr lang="ko-KR" altLang="en-US" dirty="0"/>
              <a:t> 자리</a:t>
            </a:r>
          </a:p>
        </p:txBody>
      </p:sp>
    </p:spTree>
    <p:extLst>
      <p:ext uri="{BB962C8B-B14F-4D97-AF65-F5344CB8AC3E}">
        <p14:creationId xmlns:p14="http://schemas.microsoft.com/office/powerpoint/2010/main" val="36995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0691BA4-7AFD-4A42-BB98-839A31F76E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5647"/>
          </a:xfrm>
          <a:prstGeom prst="rect">
            <a:avLst/>
          </a:prstGeom>
        </p:spPr>
      </p:pic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D20D34C-9C96-4BE3-87BD-31AE88784165}"/>
              </a:ext>
            </a:extLst>
          </p:cNvPr>
          <p:cNvSpPr txBox="1">
            <a:spLocks/>
          </p:cNvSpPr>
          <p:nvPr userDrawn="1"/>
        </p:nvSpPr>
        <p:spPr>
          <a:xfrm>
            <a:off x="5687291" y="6457996"/>
            <a:ext cx="817418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- </a:t>
            </a:r>
            <a:fld id="{909CB286-EFF6-4E6C-B548-B8126FF04076}" type="slidenum">
              <a:rPr lang="ko-KR" altLang="en-US" sz="800" smtClean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pPr algn="ctr"/>
              <a:t>‹#›</a:t>
            </a:fld>
            <a:r>
              <a:rPr lang="ko-KR" altLang="en-US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 </a:t>
            </a:r>
            <a:r>
              <a:rPr lang="en-US" altLang="ko-KR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-</a:t>
            </a:r>
            <a:endParaRPr lang="ko-KR" altLang="en-US" sz="800" dirty="0">
              <a:solidFill>
                <a:srgbClr val="404040"/>
              </a:solidFill>
              <a:latin typeface="+mn-ea"/>
              <a:ea typeface="+mn-ea"/>
              <a:cs typeface="Pretendard Light" panose="02000403000000020004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56BA053-5AEA-4212-B4AA-21C47DD6D8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10726" y="384221"/>
            <a:ext cx="2279994" cy="2985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 </a:t>
            </a:r>
            <a:r>
              <a:rPr lang="ko-KR" altLang="en-US" dirty="0" err="1"/>
              <a:t>대제목</a:t>
            </a:r>
            <a:r>
              <a:rPr lang="ko-KR" altLang="en-US" dirty="0"/>
              <a:t> 자리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5C24B5E-0889-4FC4-93AB-3E83D940C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661" y="282669"/>
            <a:ext cx="7806630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 err="1"/>
              <a:t>중제목</a:t>
            </a:r>
            <a:r>
              <a:rPr lang="ko-KR" altLang="en-US" dirty="0"/>
              <a:t> 자리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5A17FD-8EF9-4A6F-8E1D-A7B06A2B6EA3}"/>
              </a:ext>
            </a:extLst>
          </p:cNvPr>
          <p:cNvSpPr/>
          <p:nvPr userDrawn="1"/>
        </p:nvSpPr>
        <p:spPr>
          <a:xfrm>
            <a:off x="6628186" y="1119868"/>
            <a:ext cx="954596" cy="368115"/>
          </a:xfrm>
          <a:prstGeom prst="roundRect">
            <a:avLst>
              <a:gd name="adj" fmla="val 50000"/>
            </a:avLst>
          </a:prstGeom>
          <a:gradFill>
            <a:gsLst>
              <a:gs pos="82000">
                <a:srgbClr val="050A25"/>
              </a:gs>
              <a:gs pos="0">
                <a:srgbClr val="3D3D7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poqa Han Sans Neo Medium" pitchFamily="50" charset="-127"/>
              <a:ea typeface="Spoqa Han Sans Neo Medium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32E72C5-6A0E-4DC3-A531-ADCE5EF3B1D4}"/>
              </a:ext>
            </a:extLst>
          </p:cNvPr>
          <p:cNvSpPr/>
          <p:nvPr userDrawn="1"/>
        </p:nvSpPr>
        <p:spPr>
          <a:xfrm>
            <a:off x="7019817" y="1119868"/>
            <a:ext cx="4870903" cy="368115"/>
          </a:xfrm>
          <a:prstGeom prst="roundRect">
            <a:avLst>
              <a:gd name="adj" fmla="val 50000"/>
            </a:avLst>
          </a:prstGeom>
          <a:solidFill>
            <a:srgbClr val="3D3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Medium" pitchFamily="50" charset="-127"/>
              <a:ea typeface="Spoqa Han Sans Neo Medium" pitchFamily="50" charset="-127"/>
            </a:endParaRPr>
          </a:p>
        </p:txBody>
      </p:sp>
      <p:sp>
        <p:nvSpPr>
          <p:cNvPr id="13" name="텍스트 개체 틀 16">
            <a:extLst>
              <a:ext uri="{FF2B5EF4-FFF2-40B4-BE49-F238E27FC236}">
                <a16:creationId xmlns:a16="http://schemas.microsoft.com/office/drawing/2014/main" id="{110F8B89-CF5C-4479-ABDB-0DF8677B67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38886" y="1157731"/>
            <a:ext cx="570259" cy="292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6">
            <a:extLst>
              <a:ext uri="{FF2B5EF4-FFF2-40B4-BE49-F238E27FC236}">
                <a16:creationId xmlns:a16="http://schemas.microsoft.com/office/drawing/2014/main" id="{AA2DFE4E-D8B4-4CC5-AEA3-5A3E7CA800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14007" y="1157731"/>
            <a:ext cx="4382565" cy="2923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</a:defRPr>
            </a:lvl1pPr>
          </a:lstStyle>
          <a:p>
            <a:pPr lvl="0"/>
            <a:r>
              <a:rPr lang="ko-KR" altLang="en-US" dirty="0"/>
              <a:t>소제목 자리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B4AFD8D-BAFE-4DC3-9454-57650EF5D6B2}"/>
              </a:ext>
            </a:extLst>
          </p:cNvPr>
          <p:cNvSpPr/>
          <p:nvPr userDrawn="1"/>
        </p:nvSpPr>
        <p:spPr>
          <a:xfrm>
            <a:off x="695429" y="1119868"/>
            <a:ext cx="954596" cy="368115"/>
          </a:xfrm>
          <a:prstGeom prst="roundRect">
            <a:avLst>
              <a:gd name="adj" fmla="val 50000"/>
            </a:avLst>
          </a:prstGeom>
          <a:gradFill>
            <a:gsLst>
              <a:gs pos="82000">
                <a:srgbClr val="050A25"/>
              </a:gs>
              <a:gs pos="0">
                <a:srgbClr val="3D3D7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poqa Han Sans Neo Medium" pitchFamily="50" charset="-127"/>
              <a:ea typeface="Spoqa Han Sans Neo Medium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10F41CE-2A33-4A32-9EF7-F54E80B22035}"/>
              </a:ext>
            </a:extLst>
          </p:cNvPr>
          <p:cNvSpPr/>
          <p:nvPr userDrawn="1"/>
        </p:nvSpPr>
        <p:spPr>
          <a:xfrm>
            <a:off x="1087060" y="1119868"/>
            <a:ext cx="4870903" cy="368115"/>
          </a:xfrm>
          <a:prstGeom prst="roundRect">
            <a:avLst>
              <a:gd name="adj" fmla="val 50000"/>
            </a:avLst>
          </a:prstGeom>
          <a:solidFill>
            <a:srgbClr val="3D3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Medium" pitchFamily="50" charset="-127"/>
              <a:ea typeface="Spoqa Han Sans Neo Medium" pitchFamily="50" charset="-127"/>
            </a:endParaRPr>
          </a:p>
        </p:txBody>
      </p:sp>
      <p:sp>
        <p:nvSpPr>
          <p:cNvPr id="28" name="텍스트 개체 틀 16">
            <a:extLst>
              <a:ext uri="{FF2B5EF4-FFF2-40B4-BE49-F238E27FC236}">
                <a16:creationId xmlns:a16="http://schemas.microsoft.com/office/drawing/2014/main" id="{964242AC-5181-4F35-AA50-0BDDDC7D7F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6129" y="1157731"/>
            <a:ext cx="570259" cy="292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텍스트 개체 틀 16">
            <a:extLst>
              <a:ext uri="{FF2B5EF4-FFF2-40B4-BE49-F238E27FC236}">
                <a16:creationId xmlns:a16="http://schemas.microsoft.com/office/drawing/2014/main" id="{E6EC7F34-FB3B-419D-905F-538E09DDE4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1250" y="1157731"/>
            <a:ext cx="4382565" cy="2923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</a:defRPr>
            </a:lvl1pPr>
          </a:lstStyle>
          <a:p>
            <a:pPr lvl="0"/>
            <a:r>
              <a:rPr lang="ko-KR" altLang="en-US" dirty="0"/>
              <a:t>소제목 자리</a:t>
            </a:r>
          </a:p>
        </p:txBody>
      </p:sp>
    </p:spTree>
    <p:extLst>
      <p:ext uri="{BB962C8B-B14F-4D97-AF65-F5344CB8AC3E}">
        <p14:creationId xmlns:p14="http://schemas.microsoft.com/office/powerpoint/2010/main" val="68177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0691BA4-7AFD-4A42-BB98-839A31F76E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5647"/>
          </a:xfrm>
          <a:prstGeom prst="rect">
            <a:avLst/>
          </a:prstGeom>
        </p:spPr>
      </p:pic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D20D34C-9C96-4BE3-87BD-31AE88784165}"/>
              </a:ext>
            </a:extLst>
          </p:cNvPr>
          <p:cNvSpPr txBox="1">
            <a:spLocks/>
          </p:cNvSpPr>
          <p:nvPr userDrawn="1"/>
        </p:nvSpPr>
        <p:spPr>
          <a:xfrm>
            <a:off x="5687291" y="6457996"/>
            <a:ext cx="817418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- </a:t>
            </a:r>
            <a:fld id="{909CB286-EFF6-4E6C-B548-B8126FF04076}" type="slidenum">
              <a:rPr lang="ko-KR" altLang="en-US" sz="800" smtClean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pPr algn="ctr"/>
              <a:t>‹#›</a:t>
            </a:fld>
            <a:r>
              <a:rPr lang="ko-KR" altLang="en-US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 </a:t>
            </a:r>
            <a:r>
              <a:rPr lang="en-US" altLang="ko-KR" sz="800" dirty="0">
                <a:solidFill>
                  <a:srgbClr val="404040"/>
                </a:solidFill>
                <a:latin typeface="+mn-ea"/>
                <a:ea typeface="+mn-ea"/>
                <a:cs typeface="Pretendard Light" panose="02000403000000020004" pitchFamily="50" charset="-127"/>
              </a:rPr>
              <a:t>-</a:t>
            </a:r>
            <a:endParaRPr lang="ko-KR" altLang="en-US" sz="800" dirty="0">
              <a:solidFill>
                <a:srgbClr val="404040"/>
              </a:solidFill>
              <a:latin typeface="+mn-ea"/>
              <a:ea typeface="+mn-ea"/>
              <a:cs typeface="Pretendard Light" panose="02000403000000020004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56BA053-5AEA-4212-B4AA-21C47DD6D8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10726" y="384221"/>
            <a:ext cx="2279994" cy="2985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 </a:t>
            </a:r>
            <a:r>
              <a:rPr lang="ko-KR" altLang="en-US" dirty="0" err="1"/>
              <a:t>대제목</a:t>
            </a:r>
            <a:r>
              <a:rPr lang="ko-KR" altLang="en-US" dirty="0"/>
              <a:t> 자리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5C24B5E-0889-4FC4-93AB-3E83D940C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661" y="282669"/>
            <a:ext cx="7806630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0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 err="1"/>
              <a:t>중제목</a:t>
            </a:r>
            <a:r>
              <a:rPr lang="ko-KR" altLang="en-US" dirty="0"/>
              <a:t> 자리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5A17FD-8EF9-4A6F-8E1D-A7B06A2B6EA3}"/>
              </a:ext>
            </a:extLst>
          </p:cNvPr>
          <p:cNvSpPr/>
          <p:nvPr userDrawn="1"/>
        </p:nvSpPr>
        <p:spPr>
          <a:xfrm>
            <a:off x="6352415" y="1820102"/>
            <a:ext cx="954596" cy="368115"/>
          </a:xfrm>
          <a:prstGeom prst="roundRect">
            <a:avLst>
              <a:gd name="adj" fmla="val 50000"/>
            </a:avLst>
          </a:prstGeom>
          <a:gradFill>
            <a:gsLst>
              <a:gs pos="82000">
                <a:srgbClr val="050A25"/>
              </a:gs>
              <a:gs pos="0">
                <a:srgbClr val="3D3D7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poqa Han Sans Neo Medium" pitchFamily="50" charset="-127"/>
              <a:ea typeface="Spoqa Han Sans Neo Medium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32E72C5-6A0E-4DC3-A531-ADCE5EF3B1D4}"/>
              </a:ext>
            </a:extLst>
          </p:cNvPr>
          <p:cNvSpPr/>
          <p:nvPr userDrawn="1"/>
        </p:nvSpPr>
        <p:spPr>
          <a:xfrm>
            <a:off x="6744046" y="1820102"/>
            <a:ext cx="4870903" cy="368115"/>
          </a:xfrm>
          <a:prstGeom prst="roundRect">
            <a:avLst>
              <a:gd name="adj" fmla="val 50000"/>
            </a:avLst>
          </a:prstGeom>
          <a:solidFill>
            <a:srgbClr val="3D3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Medium" pitchFamily="50" charset="-127"/>
              <a:ea typeface="Spoqa Han Sans Neo Medium" pitchFamily="50" charset="-127"/>
            </a:endParaRPr>
          </a:p>
        </p:txBody>
      </p:sp>
      <p:sp>
        <p:nvSpPr>
          <p:cNvPr id="13" name="텍스트 개체 틀 16">
            <a:extLst>
              <a:ext uri="{FF2B5EF4-FFF2-40B4-BE49-F238E27FC236}">
                <a16:creationId xmlns:a16="http://schemas.microsoft.com/office/drawing/2014/main" id="{110F8B89-CF5C-4479-ABDB-0DF8677B67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3115" y="1857965"/>
            <a:ext cx="570259" cy="292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6">
            <a:extLst>
              <a:ext uri="{FF2B5EF4-FFF2-40B4-BE49-F238E27FC236}">
                <a16:creationId xmlns:a16="http://schemas.microsoft.com/office/drawing/2014/main" id="{AA2DFE4E-D8B4-4CC5-AEA3-5A3E7CA800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38236" y="1857965"/>
            <a:ext cx="4382565" cy="2923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</a:defRPr>
            </a:lvl1pPr>
          </a:lstStyle>
          <a:p>
            <a:pPr lvl="0"/>
            <a:r>
              <a:rPr lang="ko-KR" altLang="en-US" dirty="0"/>
              <a:t>소제목 자리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B4AFD8D-BAFE-4DC3-9454-57650EF5D6B2}"/>
              </a:ext>
            </a:extLst>
          </p:cNvPr>
          <p:cNvSpPr/>
          <p:nvPr userDrawn="1"/>
        </p:nvSpPr>
        <p:spPr>
          <a:xfrm>
            <a:off x="419658" y="1820102"/>
            <a:ext cx="954596" cy="368115"/>
          </a:xfrm>
          <a:prstGeom prst="roundRect">
            <a:avLst>
              <a:gd name="adj" fmla="val 50000"/>
            </a:avLst>
          </a:prstGeom>
          <a:gradFill>
            <a:gsLst>
              <a:gs pos="82000">
                <a:srgbClr val="050A25"/>
              </a:gs>
              <a:gs pos="0">
                <a:srgbClr val="3D3D7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poqa Han Sans Neo Medium" pitchFamily="50" charset="-127"/>
              <a:ea typeface="Spoqa Han Sans Neo Medium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10F41CE-2A33-4A32-9EF7-F54E80B22035}"/>
              </a:ext>
            </a:extLst>
          </p:cNvPr>
          <p:cNvSpPr/>
          <p:nvPr userDrawn="1"/>
        </p:nvSpPr>
        <p:spPr>
          <a:xfrm>
            <a:off x="811289" y="1820102"/>
            <a:ext cx="4870903" cy="368115"/>
          </a:xfrm>
          <a:prstGeom prst="roundRect">
            <a:avLst>
              <a:gd name="adj" fmla="val 50000"/>
            </a:avLst>
          </a:prstGeom>
          <a:solidFill>
            <a:srgbClr val="3D3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 Han Sans Neo Medium" pitchFamily="50" charset="-127"/>
              <a:ea typeface="Spoqa Han Sans Neo Medium" pitchFamily="50" charset="-127"/>
            </a:endParaRPr>
          </a:p>
        </p:txBody>
      </p:sp>
      <p:sp>
        <p:nvSpPr>
          <p:cNvPr id="28" name="텍스트 개체 틀 16">
            <a:extLst>
              <a:ext uri="{FF2B5EF4-FFF2-40B4-BE49-F238E27FC236}">
                <a16:creationId xmlns:a16="http://schemas.microsoft.com/office/drawing/2014/main" id="{964242AC-5181-4F35-AA50-0BDDDC7D7F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0358" y="1857965"/>
            <a:ext cx="570259" cy="292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텍스트 개체 틀 16">
            <a:extLst>
              <a:ext uri="{FF2B5EF4-FFF2-40B4-BE49-F238E27FC236}">
                <a16:creationId xmlns:a16="http://schemas.microsoft.com/office/drawing/2014/main" id="{E6EC7F34-FB3B-419D-905F-538E09DDE4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479" y="1857965"/>
            <a:ext cx="4382565" cy="2923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</a:defRPr>
            </a:lvl1pPr>
          </a:lstStyle>
          <a:p>
            <a:pPr lvl="0"/>
            <a:r>
              <a:rPr lang="ko-KR" altLang="en-US" dirty="0"/>
              <a:t>소제목 자리</a:t>
            </a:r>
          </a:p>
        </p:txBody>
      </p:sp>
      <p:sp>
        <p:nvSpPr>
          <p:cNvPr id="18" name="텍스트 개체 틀 20">
            <a:extLst>
              <a:ext uri="{FF2B5EF4-FFF2-40B4-BE49-F238E27FC236}">
                <a16:creationId xmlns:a16="http://schemas.microsoft.com/office/drawing/2014/main" id="{E2954897-A278-4B70-BD73-BF74691D3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194" y="854913"/>
            <a:ext cx="11473404" cy="718374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50000"/>
              </a:lnSpc>
              <a:buNone/>
              <a:defRPr sz="1100">
                <a:solidFill>
                  <a:srgbClr val="262626"/>
                </a:solidFill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pPr lvl="0"/>
            <a:r>
              <a:rPr lang="ko-KR" altLang="en-US" dirty="0"/>
              <a:t>페이지를 요약하는 헤드라인</a:t>
            </a:r>
            <a:endParaRPr lang="en-US" altLang="ko-KR" dirty="0"/>
          </a:p>
          <a:p>
            <a:pPr lvl="0"/>
            <a:r>
              <a:rPr lang="en-US" altLang="ko-KR" dirty="0"/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66522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DAAD6F-F562-4324-B612-BB4877B7B6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56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DFB671-0416-4A3A-813E-082F85C0E1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3" t="3801" r="3402" b="5678"/>
          <a:stretch/>
        </p:blipFill>
        <p:spPr>
          <a:xfrm>
            <a:off x="-1" y="-11718"/>
            <a:ext cx="12192000" cy="686971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8943C8D-B721-4AFE-A955-0D13649761B3}"/>
              </a:ext>
            </a:extLst>
          </p:cNvPr>
          <p:cNvSpPr/>
          <p:nvPr userDrawn="1"/>
        </p:nvSpPr>
        <p:spPr>
          <a:xfrm>
            <a:off x="1" y="6233786"/>
            <a:ext cx="12192000" cy="62421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D837E9C-2019-4B17-AAB7-B2C7999C6077}"/>
              </a:ext>
            </a:extLst>
          </p:cNvPr>
          <p:cNvCxnSpPr>
            <a:cxnSpLocks/>
          </p:cNvCxnSpPr>
          <p:nvPr userDrawn="1"/>
        </p:nvCxnSpPr>
        <p:spPr>
          <a:xfrm>
            <a:off x="5484294" y="4299408"/>
            <a:ext cx="122341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95AF9F-1BA5-4898-AAC1-C6332B8FCEEA}"/>
              </a:ext>
            </a:extLst>
          </p:cNvPr>
          <p:cNvCxnSpPr>
            <a:cxnSpLocks/>
          </p:cNvCxnSpPr>
          <p:nvPr userDrawn="1"/>
        </p:nvCxnSpPr>
        <p:spPr>
          <a:xfrm>
            <a:off x="5484294" y="4669196"/>
            <a:ext cx="122341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>
            <a:extLst>
              <a:ext uri="{FF2B5EF4-FFF2-40B4-BE49-F238E27FC236}">
                <a16:creationId xmlns:a16="http://schemas.microsoft.com/office/drawing/2014/main" id="{FFF23997-FD56-42C1-9FB1-1DB8D5814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511301"/>
            <a:ext cx="11376025" cy="2213504"/>
          </a:xfrm>
          <a:prstGeom prst="rect">
            <a:avLst/>
          </a:prstGeom>
        </p:spPr>
        <p:txBody>
          <a:bodyPr anchor="ctr"/>
          <a:lstStyle>
            <a:lvl1pPr algn="ctr" latinLnBrk="0">
              <a:lnSpc>
                <a:spcPct val="100000"/>
              </a:lnSpc>
              <a:defRPr sz="44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사업명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95A4AB27-BFA7-48BD-8697-C187FD4E12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7727" y="4357911"/>
            <a:ext cx="1416547" cy="2960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/>
              <a:t>2023. 00. 00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29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BC8535-6C68-BA10-6992-BBE4CDFD23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" r="3302" b="3824"/>
          <a:stretch/>
        </p:blipFill>
        <p:spPr>
          <a:xfrm>
            <a:off x="0" y="276249"/>
            <a:ext cx="12192000" cy="6592525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FE832D-DBB0-4541-8268-2805DC97A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3599" y="975178"/>
            <a:ext cx="7924800" cy="7396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rgbClr val="3D3D7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  <a:lvl2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2pPr>
            <a:lvl3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3pPr>
            <a:lvl4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4pPr>
            <a:lvl5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" name="제목 9">
            <a:extLst>
              <a:ext uri="{FF2B5EF4-FFF2-40B4-BE49-F238E27FC236}">
                <a16:creationId xmlns:a16="http://schemas.microsoft.com/office/drawing/2014/main" id="{E4124A64-C339-46DC-8997-3BE037DF6D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0" y="1770522"/>
            <a:ext cx="7924799" cy="9169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400">
                <a:solidFill>
                  <a:srgbClr val="3D3D70"/>
                </a:solidFill>
              </a:defRPr>
            </a:lvl1pPr>
          </a:lstStyle>
          <a:p>
            <a:r>
              <a:rPr lang="ko-KR" altLang="en-US" dirty="0" err="1"/>
              <a:t>대목차</a:t>
            </a:r>
            <a:endParaRPr lang="ko-KR" altLang="en-US" dirty="0"/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9760BECA-59FE-4A3E-8CC3-736457615A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3600" y="3170189"/>
            <a:ext cx="7924800" cy="2976566"/>
          </a:xfrm>
          <a:prstGeom prst="rect">
            <a:avLst/>
          </a:prstGeom>
        </p:spPr>
        <p:txBody>
          <a:bodyPr/>
          <a:lstStyle>
            <a:lvl1pPr marL="216000" indent="-216000" algn="ctr">
              <a:lnSpc>
                <a:spcPct val="200000"/>
              </a:lnSpc>
              <a:buFont typeface="+mj-lt"/>
              <a:buAutoNum type="arabicPeriod"/>
              <a:defRPr sz="1400">
                <a:solidFill>
                  <a:srgbClr val="3D3D70"/>
                </a:solidFill>
                <a:latin typeface="+mj-ea"/>
                <a:ea typeface="+mj-ea"/>
              </a:defRPr>
            </a:lvl1pPr>
            <a:lvl2pPr marL="685800" indent="-342900" algn="ctr">
              <a:buFont typeface="+mj-lt"/>
              <a:buAutoNum type="arabicPeriod"/>
              <a:defRPr sz="1400">
                <a:solidFill>
                  <a:srgbClr val="067091"/>
                </a:solidFill>
                <a:latin typeface="+mj-ea"/>
                <a:ea typeface="+mj-ea"/>
              </a:defRPr>
            </a:lvl2pPr>
            <a:lvl3pPr marL="1028700" indent="-342900" algn="ctr">
              <a:buFont typeface="+mj-lt"/>
              <a:buAutoNum type="arabicPeriod"/>
              <a:defRPr sz="1400">
                <a:solidFill>
                  <a:srgbClr val="067091"/>
                </a:solidFill>
                <a:latin typeface="+mj-ea"/>
                <a:ea typeface="+mj-ea"/>
              </a:defRPr>
            </a:lvl3pPr>
            <a:lvl4pPr marL="1371600" indent="-342900" algn="ctr">
              <a:buFont typeface="+mj-lt"/>
              <a:buAutoNum type="arabicPeriod"/>
              <a:defRPr sz="1400">
                <a:solidFill>
                  <a:srgbClr val="067091"/>
                </a:solidFill>
                <a:latin typeface="+mj-ea"/>
                <a:ea typeface="+mj-ea"/>
              </a:defRPr>
            </a:lvl4pPr>
            <a:lvl5pPr marL="1714500" indent="-342900" algn="ctr">
              <a:buFont typeface="+mj-lt"/>
              <a:buAutoNum type="arabicPeriod"/>
              <a:defRPr sz="1400">
                <a:solidFill>
                  <a:srgbClr val="06709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err="1"/>
              <a:t>중목차</a:t>
            </a:r>
            <a:endParaRPr lang="en-US" altLang="ko-KR" dirty="0"/>
          </a:p>
          <a:p>
            <a:pPr lvl="0"/>
            <a:r>
              <a:rPr lang="ko-KR" altLang="en-US" dirty="0" err="1"/>
              <a:t>중목차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7CC1E2C-8C21-5D14-931D-B37606C4898A}"/>
              </a:ext>
            </a:extLst>
          </p:cNvPr>
          <p:cNvCxnSpPr>
            <a:cxnSpLocks/>
          </p:cNvCxnSpPr>
          <p:nvPr userDrawn="1"/>
        </p:nvCxnSpPr>
        <p:spPr>
          <a:xfrm>
            <a:off x="2133600" y="710678"/>
            <a:ext cx="7924800" cy="0"/>
          </a:xfrm>
          <a:prstGeom prst="line">
            <a:avLst/>
          </a:prstGeom>
          <a:ln w="19050">
            <a:solidFill>
              <a:srgbClr val="3D3D70">
                <a:alpha val="3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B6D70AA-D2EF-7878-65F4-CE2D3F5635C4}"/>
              </a:ext>
            </a:extLst>
          </p:cNvPr>
          <p:cNvCxnSpPr>
            <a:cxnSpLocks/>
          </p:cNvCxnSpPr>
          <p:nvPr userDrawn="1"/>
        </p:nvCxnSpPr>
        <p:spPr>
          <a:xfrm>
            <a:off x="2133600" y="2854369"/>
            <a:ext cx="7924800" cy="0"/>
          </a:xfrm>
          <a:prstGeom prst="line">
            <a:avLst/>
          </a:prstGeom>
          <a:ln w="19050">
            <a:solidFill>
              <a:srgbClr val="3D3D70">
                <a:alpha val="3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765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60948-016C-487A-9476-CE749FC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EA5EAF-1305-4F1F-A3EB-ACBC319F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3C71-9B4C-4BA5-879D-292E8483F2B2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7E4858-31DB-4DB9-9BE5-D120BA67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3B64F-1D0A-465B-9866-A76EB09D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62AE-5381-40CA-BA4B-05D812C01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3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B9DA51-22CB-4C6F-AF71-D9174516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7BB8E-4F70-41A4-B1F8-8A142CDD7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2235D-CCA8-4D2B-9789-89D538FFE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3C71-9B4C-4BA5-879D-292E8483F2B2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B91B6-E6D8-47FD-B951-E3E972D59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24F8A-0C2E-4AFF-9333-F46268EF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62AE-5381-40CA-BA4B-05D812C01B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1FA5E9-CF3A-4386-8701-E70673095456}"/>
              </a:ext>
            </a:extLst>
          </p:cNvPr>
          <p:cNvSpPr/>
          <p:nvPr userDrawn="1"/>
        </p:nvSpPr>
        <p:spPr>
          <a:xfrm>
            <a:off x="-2437299" y="8832"/>
            <a:ext cx="2427072" cy="63979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BA8B4A-1CBC-47B1-99E1-AD060A1869BA}"/>
              </a:ext>
            </a:extLst>
          </p:cNvPr>
          <p:cNvSpPr/>
          <p:nvPr userDrawn="1"/>
        </p:nvSpPr>
        <p:spPr>
          <a:xfrm>
            <a:off x="-2360835" y="265748"/>
            <a:ext cx="231876" cy="244851"/>
          </a:xfrm>
          <a:prstGeom prst="rect">
            <a:avLst/>
          </a:prstGeom>
          <a:solidFill>
            <a:srgbClr val="067091"/>
          </a:solidFill>
          <a:ln w="63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EF515A-E023-4DE5-BCAC-3C3D352D63CA}"/>
              </a:ext>
            </a:extLst>
          </p:cNvPr>
          <p:cNvSpPr/>
          <p:nvPr userDrawn="1"/>
        </p:nvSpPr>
        <p:spPr>
          <a:xfrm>
            <a:off x="-2360835" y="1143552"/>
            <a:ext cx="231876" cy="244851"/>
          </a:xfrm>
          <a:prstGeom prst="rect">
            <a:avLst/>
          </a:prstGeom>
          <a:solidFill>
            <a:srgbClr val="0D476D"/>
          </a:solidFill>
          <a:ln w="63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01A9B3-EE31-4718-A630-BCC7B5C526BB}"/>
              </a:ext>
            </a:extLst>
          </p:cNvPr>
          <p:cNvSpPr/>
          <p:nvPr userDrawn="1"/>
        </p:nvSpPr>
        <p:spPr>
          <a:xfrm>
            <a:off x="-2360835" y="557929"/>
            <a:ext cx="231876" cy="244851"/>
          </a:xfrm>
          <a:prstGeom prst="rect">
            <a:avLst/>
          </a:prstGeom>
          <a:solidFill>
            <a:srgbClr val="097F8E"/>
          </a:solidFill>
          <a:ln w="63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B78BB0-8F7A-4D33-AAA8-ADC8B86317DE}"/>
              </a:ext>
            </a:extLst>
          </p:cNvPr>
          <p:cNvSpPr/>
          <p:nvPr userDrawn="1"/>
        </p:nvSpPr>
        <p:spPr>
          <a:xfrm>
            <a:off x="-2360835" y="1435733"/>
            <a:ext cx="231876" cy="244851"/>
          </a:xfrm>
          <a:prstGeom prst="rect">
            <a:avLst/>
          </a:prstGeom>
          <a:solidFill>
            <a:srgbClr val="0D9DA2"/>
          </a:solidFill>
          <a:ln w="63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B4C6BB-CE1E-4591-B5E7-C436F2F66A95}"/>
              </a:ext>
            </a:extLst>
          </p:cNvPr>
          <p:cNvSpPr/>
          <p:nvPr userDrawn="1"/>
        </p:nvSpPr>
        <p:spPr>
          <a:xfrm>
            <a:off x="-2360835" y="850110"/>
            <a:ext cx="231876" cy="244851"/>
          </a:xfrm>
          <a:prstGeom prst="rect">
            <a:avLst/>
          </a:prstGeom>
          <a:solidFill>
            <a:srgbClr val="D5E0EF"/>
          </a:solidFill>
          <a:ln w="63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AFAAFC-11B8-4875-9D3D-202FE5E4FF05}"/>
              </a:ext>
            </a:extLst>
          </p:cNvPr>
          <p:cNvSpPr/>
          <p:nvPr userDrawn="1"/>
        </p:nvSpPr>
        <p:spPr>
          <a:xfrm>
            <a:off x="-2360835" y="1727914"/>
            <a:ext cx="231876" cy="244851"/>
          </a:xfrm>
          <a:prstGeom prst="rect">
            <a:avLst/>
          </a:prstGeom>
          <a:solidFill>
            <a:srgbClr val="F1F4F9"/>
          </a:solidFill>
          <a:ln w="63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53CA19C-9A69-476C-BE7A-20DDED5F3E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95952248"/>
              </p:ext>
            </p:extLst>
          </p:nvPr>
        </p:nvGraphicFramePr>
        <p:xfrm>
          <a:off x="-1819580" y="6460177"/>
          <a:ext cx="1665287" cy="634533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688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D476D"/>
                          </a:solidFill>
                          <a:effectLst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Pretendard" panose="02000803000000020004" pitchFamily="2" charset="-127"/>
                        </a:rPr>
                        <a:t>표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47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47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0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D476D"/>
                          </a:solidFill>
                          <a:effectLst/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Pretendard" panose="02000803000000020004" pitchFamily="2" charset="-127"/>
                        </a:rPr>
                        <a:t>SAMPLE</a:t>
                      </a:r>
                      <a:endParaRPr lang="ko-KR" altLang="en-US" sz="1100" b="0" kern="0" spc="0" dirty="0">
                        <a:solidFill>
                          <a:srgbClr val="0D476D"/>
                        </a:solidFill>
                        <a:effectLst/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  <a:cs typeface="Pretendard" panose="02000803000000020004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47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47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spc="0" dirty="0">
                          <a:solidFill>
                            <a:srgbClr val="262626"/>
                          </a:solidFill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  <a:cs typeface="Pretendard" panose="02000803000000020004" pitchFamily="2" charset="-127"/>
                        </a:rPr>
                        <a:t>ABC</a:t>
                      </a:r>
                      <a:endParaRPr lang="ko-KR" altLang="en-US" sz="1100" b="0" spc="0" dirty="0">
                        <a:solidFill>
                          <a:srgbClr val="262626"/>
                        </a:solidFill>
                        <a:latin typeface="Spoqa Han Sans Neo Bold" panose="020B0800000000000000" pitchFamily="50" charset="-127"/>
                        <a:ea typeface="Spoqa Han Sans Neo Bold" panose="020B0800000000000000" pitchFamily="50" charset="-127"/>
                        <a:cs typeface="Pretendard" panose="02000803000000020004" pitchFamily="2" charset="-127"/>
                      </a:endParaRPr>
                    </a:p>
                  </a:txBody>
                  <a:tcPr marL="82953" marR="82953" marT="41476" marB="4147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47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47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9"/>
                    </a:solidFill>
                  </a:tcPr>
                </a:tc>
                <a:tc>
                  <a:txBody>
                    <a:bodyPr/>
                    <a:lstStyle/>
                    <a:p>
                      <a:pPr marL="252000" indent="-144000" algn="l" rtl="0" fontAlgn="ctr" latinLnBrk="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>
                          <a:solidFill>
                            <a:srgbClr val="262626"/>
                          </a:solidFill>
                          <a:effectLst/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ABC</a:t>
                      </a:r>
                    </a:p>
                    <a:p>
                      <a:pPr marL="252000" indent="-144000" algn="l" rtl="0" fontAlgn="ctr" latinLnBrk="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>
                          <a:solidFill>
                            <a:srgbClr val="262626"/>
                          </a:solidFill>
                          <a:effectLst/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EFG</a:t>
                      </a:r>
                    </a:p>
                  </a:txBody>
                  <a:tcPr marL="8641" marR="8641" marT="8641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47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47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70548"/>
                  </a:ext>
                </a:extLst>
              </a:tr>
            </a:tbl>
          </a:graphicData>
        </a:graphic>
      </p:graphicFrame>
      <p:sp>
        <p:nvSpPr>
          <p:cNvPr id="15" name="슬라이드 3 형태 3">
            <a:extLst>
              <a:ext uri="{FF2B5EF4-FFF2-40B4-BE49-F238E27FC236}">
                <a16:creationId xmlns:a16="http://schemas.microsoft.com/office/drawing/2014/main" id="{E11DE379-F0B4-4350-BC25-CA9A498C66AB}"/>
              </a:ext>
            </a:extLst>
          </p:cNvPr>
          <p:cNvSpPr txBox="1"/>
          <p:nvPr userDrawn="1"/>
        </p:nvSpPr>
        <p:spPr>
          <a:xfrm>
            <a:off x="-2662032" y="-15240"/>
            <a:ext cx="1132425" cy="292355"/>
          </a:xfrm>
          <a:prstGeom prst="rect">
            <a:avLst/>
          </a:prstGeom>
          <a:noFill/>
        </p:spPr>
        <p:txBody>
          <a:bodyPr wrap="square" lIns="121888" tIns="60944" rIns="121888" bIns="60944" rtlCol="0">
            <a:spAutoFit/>
          </a:bodyPr>
          <a:lstStyle/>
          <a:p>
            <a:pPr lvl="0" algn="ctr" defTabSz="914377" latinLnBrk="0">
              <a:defRPr/>
            </a:pPr>
            <a:r>
              <a:rPr lang="en-US" altLang="ko-KR" sz="1100" b="1" u="sng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Arial" panose="020B0604020202020204" pitchFamily="34" charset="0"/>
              </a:rPr>
              <a:t>Color Pallet </a:t>
            </a:r>
            <a:endParaRPr kumimoji="0" lang="zh-CN" altLang="en-US" sz="1100" b="1" i="0" u="sng" strike="noStrike" kern="1200" cap="none" spc="-100" normalizeH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직사각형 19">
            <a:extLst>
              <a:ext uri="{FF2B5EF4-FFF2-40B4-BE49-F238E27FC236}">
                <a16:creationId xmlns:a16="http://schemas.microsoft.com/office/drawing/2014/main" id="{E512DA68-189E-468B-B183-BC8AA22C296B}"/>
              </a:ext>
            </a:extLst>
          </p:cNvPr>
          <p:cNvSpPr/>
          <p:nvPr userDrawn="1"/>
        </p:nvSpPr>
        <p:spPr>
          <a:xfrm>
            <a:off x="-2360835" y="2031337"/>
            <a:ext cx="235641" cy="235641"/>
          </a:xfrm>
          <a:prstGeom prst="rect">
            <a:avLst/>
          </a:prstGeom>
          <a:solidFill>
            <a:srgbClr val="050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DAF58F-662D-4FE2-B1C5-4CAE450F99E2}"/>
              </a:ext>
            </a:extLst>
          </p:cNvPr>
          <p:cNvSpPr txBox="1"/>
          <p:nvPr userDrawn="1"/>
        </p:nvSpPr>
        <p:spPr>
          <a:xfrm>
            <a:off x="-2125194" y="2025524"/>
            <a:ext cx="1506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5.10.37 (#050a25)</a:t>
            </a:r>
          </a:p>
        </p:txBody>
      </p:sp>
      <p:sp>
        <p:nvSpPr>
          <p:cNvPr id="18" name="직사각형 19">
            <a:extLst>
              <a:ext uri="{FF2B5EF4-FFF2-40B4-BE49-F238E27FC236}">
                <a16:creationId xmlns:a16="http://schemas.microsoft.com/office/drawing/2014/main" id="{F4C18619-D70B-4632-BF2E-FBB9850FB88A}"/>
              </a:ext>
            </a:extLst>
          </p:cNvPr>
          <p:cNvSpPr/>
          <p:nvPr userDrawn="1"/>
        </p:nvSpPr>
        <p:spPr>
          <a:xfrm>
            <a:off x="-2360835" y="2316736"/>
            <a:ext cx="235641" cy="235641"/>
          </a:xfrm>
          <a:prstGeom prst="rect">
            <a:avLst/>
          </a:prstGeom>
          <a:solidFill>
            <a:srgbClr val="F4C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9">
            <a:extLst>
              <a:ext uri="{FF2B5EF4-FFF2-40B4-BE49-F238E27FC236}">
                <a16:creationId xmlns:a16="http://schemas.microsoft.com/office/drawing/2014/main" id="{F23F622C-20BE-4B94-98FD-0A1D7EE5DE95}"/>
              </a:ext>
            </a:extLst>
          </p:cNvPr>
          <p:cNvSpPr/>
          <p:nvPr userDrawn="1"/>
        </p:nvSpPr>
        <p:spPr>
          <a:xfrm>
            <a:off x="-2360835" y="2616784"/>
            <a:ext cx="235641" cy="235641"/>
          </a:xfrm>
          <a:prstGeom prst="rect">
            <a:avLst/>
          </a:prstGeom>
          <a:solidFill>
            <a:srgbClr val="EDAE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2789CB-5B90-4EFD-AE70-E44BDFDAAC4C}"/>
              </a:ext>
            </a:extLst>
          </p:cNvPr>
          <p:cNvSpPr/>
          <p:nvPr userDrawn="1"/>
        </p:nvSpPr>
        <p:spPr>
          <a:xfrm>
            <a:off x="-2360835" y="2900162"/>
            <a:ext cx="235641" cy="235641"/>
          </a:xfrm>
          <a:prstGeom prst="rect">
            <a:avLst/>
          </a:prstGeom>
          <a:solidFill>
            <a:srgbClr val="E07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330756-1948-4369-A03D-1EB9DB7C5B15}"/>
              </a:ext>
            </a:extLst>
          </p:cNvPr>
          <p:cNvSpPr txBox="1"/>
          <p:nvPr userDrawn="1"/>
        </p:nvSpPr>
        <p:spPr>
          <a:xfrm>
            <a:off x="-2125194" y="2312797"/>
            <a:ext cx="1506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244.201.206 (#f4c9ce)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C607A-2398-4B27-A5CC-4DFE821117BE}"/>
              </a:ext>
            </a:extLst>
          </p:cNvPr>
          <p:cNvSpPr txBox="1"/>
          <p:nvPr userDrawn="1"/>
        </p:nvSpPr>
        <p:spPr>
          <a:xfrm>
            <a:off x="-2125194" y="2623707"/>
            <a:ext cx="1506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237.174.181 (#edaeb5)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CAE5C6-339E-455B-BFCF-47D98CEDDD05}"/>
              </a:ext>
            </a:extLst>
          </p:cNvPr>
          <p:cNvSpPr txBox="1"/>
          <p:nvPr userDrawn="1"/>
        </p:nvSpPr>
        <p:spPr>
          <a:xfrm>
            <a:off x="-2125194" y="2898550"/>
            <a:ext cx="1506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224.121.134 (#e07986)</a:t>
            </a:r>
          </a:p>
        </p:txBody>
      </p:sp>
      <p:sp>
        <p:nvSpPr>
          <p:cNvPr id="24" name="직사각형 19">
            <a:extLst>
              <a:ext uri="{FF2B5EF4-FFF2-40B4-BE49-F238E27FC236}">
                <a16:creationId xmlns:a16="http://schemas.microsoft.com/office/drawing/2014/main" id="{09FDDC1E-3788-46B7-8117-26F15B1142B5}"/>
              </a:ext>
            </a:extLst>
          </p:cNvPr>
          <p:cNvSpPr/>
          <p:nvPr userDrawn="1"/>
        </p:nvSpPr>
        <p:spPr>
          <a:xfrm>
            <a:off x="-2360835" y="3203018"/>
            <a:ext cx="235641" cy="235641"/>
          </a:xfrm>
          <a:prstGeom prst="rect">
            <a:avLst/>
          </a:prstGeom>
          <a:solidFill>
            <a:srgbClr val="E25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E303DA-2115-4D6D-AA2E-842A378BDAD3}"/>
              </a:ext>
            </a:extLst>
          </p:cNvPr>
          <p:cNvSpPr txBox="1"/>
          <p:nvPr userDrawn="1"/>
        </p:nvSpPr>
        <p:spPr>
          <a:xfrm>
            <a:off x="-2125194" y="3201406"/>
            <a:ext cx="1506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226.88.99 (#e25863)</a:t>
            </a:r>
          </a:p>
        </p:txBody>
      </p:sp>
      <p:sp>
        <p:nvSpPr>
          <p:cNvPr id="26" name="직사각형 19">
            <a:extLst>
              <a:ext uri="{FF2B5EF4-FFF2-40B4-BE49-F238E27FC236}">
                <a16:creationId xmlns:a16="http://schemas.microsoft.com/office/drawing/2014/main" id="{EAA7932B-47D4-4E54-AEBA-0A44A3B67307}"/>
              </a:ext>
            </a:extLst>
          </p:cNvPr>
          <p:cNvSpPr/>
          <p:nvPr userDrawn="1"/>
        </p:nvSpPr>
        <p:spPr>
          <a:xfrm>
            <a:off x="-2360835" y="4448359"/>
            <a:ext cx="235641" cy="235641"/>
          </a:xfrm>
          <a:prstGeom prst="rect">
            <a:avLst/>
          </a:prstGeom>
          <a:solidFill>
            <a:srgbClr val="F8F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19">
            <a:extLst>
              <a:ext uri="{FF2B5EF4-FFF2-40B4-BE49-F238E27FC236}">
                <a16:creationId xmlns:a16="http://schemas.microsoft.com/office/drawing/2014/main" id="{5386AA27-0F7F-4882-9E61-781206CBB8CA}"/>
              </a:ext>
            </a:extLst>
          </p:cNvPr>
          <p:cNvSpPr/>
          <p:nvPr userDrawn="1"/>
        </p:nvSpPr>
        <p:spPr>
          <a:xfrm>
            <a:off x="-2360835" y="4748407"/>
            <a:ext cx="235641" cy="235641"/>
          </a:xfrm>
          <a:prstGeom prst="rect">
            <a:avLst/>
          </a:prstGeom>
          <a:solidFill>
            <a:srgbClr val="DCD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19">
            <a:extLst>
              <a:ext uri="{FF2B5EF4-FFF2-40B4-BE49-F238E27FC236}">
                <a16:creationId xmlns:a16="http://schemas.microsoft.com/office/drawing/2014/main" id="{48AC64DB-F4A4-49A8-8A7D-5F6124442219}"/>
              </a:ext>
            </a:extLst>
          </p:cNvPr>
          <p:cNvSpPr/>
          <p:nvPr userDrawn="1"/>
        </p:nvSpPr>
        <p:spPr>
          <a:xfrm>
            <a:off x="-2360835" y="5049891"/>
            <a:ext cx="235641" cy="235641"/>
          </a:xfrm>
          <a:prstGeom prst="rect">
            <a:avLst/>
          </a:prstGeom>
          <a:solidFill>
            <a:srgbClr val="C7C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A5A498-66B7-4F06-8377-6D05806656B1}"/>
              </a:ext>
            </a:extLst>
          </p:cNvPr>
          <p:cNvSpPr txBox="1"/>
          <p:nvPr userDrawn="1"/>
        </p:nvSpPr>
        <p:spPr>
          <a:xfrm>
            <a:off x="-2125194" y="4444420"/>
            <a:ext cx="1506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248.248.255 (#f8f8ff)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8FAD85-80EF-4BD9-9F64-E9932D6172BE}"/>
              </a:ext>
            </a:extLst>
          </p:cNvPr>
          <p:cNvSpPr txBox="1"/>
          <p:nvPr userDrawn="1"/>
        </p:nvSpPr>
        <p:spPr>
          <a:xfrm>
            <a:off x="-2125194" y="4755330"/>
            <a:ext cx="1506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220.220.249 (#DCDCF9)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AAECE8-78FD-4011-9EC9-74432C7E8EFD}"/>
              </a:ext>
            </a:extLst>
          </p:cNvPr>
          <p:cNvSpPr txBox="1"/>
          <p:nvPr userDrawn="1"/>
        </p:nvSpPr>
        <p:spPr>
          <a:xfrm>
            <a:off x="-2125194" y="5048279"/>
            <a:ext cx="1506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199.199.249 (#c7c7f9)</a:t>
            </a:r>
          </a:p>
        </p:txBody>
      </p:sp>
      <p:sp>
        <p:nvSpPr>
          <p:cNvPr id="32" name="직사각형 19">
            <a:extLst>
              <a:ext uri="{FF2B5EF4-FFF2-40B4-BE49-F238E27FC236}">
                <a16:creationId xmlns:a16="http://schemas.microsoft.com/office/drawing/2014/main" id="{F3A35628-48CD-4DAA-AE4C-25D75DE1AC48}"/>
              </a:ext>
            </a:extLst>
          </p:cNvPr>
          <p:cNvSpPr/>
          <p:nvPr userDrawn="1"/>
        </p:nvSpPr>
        <p:spPr>
          <a:xfrm>
            <a:off x="-2360835" y="5352747"/>
            <a:ext cx="235641" cy="235641"/>
          </a:xfrm>
          <a:prstGeom prst="rect">
            <a:avLst/>
          </a:prstGeom>
          <a:solidFill>
            <a:srgbClr val="B8B8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35A687-6196-4847-9EFC-2E21C7B8AFB6}"/>
              </a:ext>
            </a:extLst>
          </p:cNvPr>
          <p:cNvSpPr txBox="1"/>
          <p:nvPr userDrawn="1"/>
        </p:nvSpPr>
        <p:spPr>
          <a:xfrm>
            <a:off x="-2125194" y="5351135"/>
            <a:ext cx="1506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184.184.224 (#b8b8e0)</a:t>
            </a:r>
          </a:p>
        </p:txBody>
      </p:sp>
      <p:sp>
        <p:nvSpPr>
          <p:cNvPr id="34" name="직사각형 19">
            <a:extLst>
              <a:ext uri="{FF2B5EF4-FFF2-40B4-BE49-F238E27FC236}">
                <a16:creationId xmlns:a16="http://schemas.microsoft.com/office/drawing/2014/main" id="{B0CB98C8-38B1-4737-8473-7866EABAC4AB}"/>
              </a:ext>
            </a:extLst>
          </p:cNvPr>
          <p:cNvSpPr/>
          <p:nvPr userDrawn="1"/>
        </p:nvSpPr>
        <p:spPr>
          <a:xfrm>
            <a:off x="-2360835" y="3517780"/>
            <a:ext cx="235641" cy="235641"/>
          </a:xfrm>
          <a:prstGeom prst="rect">
            <a:avLst/>
          </a:prstGeom>
          <a:solidFill>
            <a:srgbClr val="BF4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9FAEBC-4876-4C56-BA95-B1EF980E9449}"/>
              </a:ext>
            </a:extLst>
          </p:cNvPr>
          <p:cNvSpPr txBox="1"/>
          <p:nvPr userDrawn="1"/>
        </p:nvSpPr>
        <p:spPr>
          <a:xfrm>
            <a:off x="-2125194" y="3516168"/>
            <a:ext cx="1506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191.64.79 (#bf404f)</a:t>
            </a:r>
          </a:p>
        </p:txBody>
      </p:sp>
      <p:sp>
        <p:nvSpPr>
          <p:cNvPr id="36" name="직사각형 19">
            <a:extLst>
              <a:ext uri="{FF2B5EF4-FFF2-40B4-BE49-F238E27FC236}">
                <a16:creationId xmlns:a16="http://schemas.microsoft.com/office/drawing/2014/main" id="{65BE0ECD-8C29-4F18-8329-DB88301D4F98}"/>
              </a:ext>
            </a:extLst>
          </p:cNvPr>
          <p:cNvSpPr/>
          <p:nvPr userDrawn="1"/>
        </p:nvSpPr>
        <p:spPr>
          <a:xfrm>
            <a:off x="-2360835" y="3820636"/>
            <a:ext cx="235641" cy="235641"/>
          </a:xfrm>
          <a:prstGeom prst="rect">
            <a:avLst/>
          </a:prstGeom>
          <a:solidFill>
            <a:srgbClr val="8E2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5ADCD9-EEE5-4F1A-80BF-00EC5133E365}"/>
              </a:ext>
            </a:extLst>
          </p:cNvPr>
          <p:cNvSpPr txBox="1"/>
          <p:nvPr userDrawn="1"/>
        </p:nvSpPr>
        <p:spPr>
          <a:xfrm>
            <a:off x="-2125194" y="3819024"/>
            <a:ext cx="1506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142.47.63 (#8e2f3f)</a:t>
            </a:r>
          </a:p>
        </p:txBody>
      </p:sp>
      <p:sp>
        <p:nvSpPr>
          <p:cNvPr id="38" name="직사각형 19">
            <a:extLst>
              <a:ext uri="{FF2B5EF4-FFF2-40B4-BE49-F238E27FC236}">
                <a16:creationId xmlns:a16="http://schemas.microsoft.com/office/drawing/2014/main" id="{D20BDEF9-1425-4E37-AE63-17FE2236B2B6}"/>
              </a:ext>
            </a:extLst>
          </p:cNvPr>
          <p:cNvSpPr/>
          <p:nvPr userDrawn="1"/>
        </p:nvSpPr>
        <p:spPr>
          <a:xfrm>
            <a:off x="-2360835" y="5663350"/>
            <a:ext cx="235641" cy="235641"/>
          </a:xfrm>
          <a:prstGeom prst="rect">
            <a:avLst/>
          </a:prstGeom>
          <a:solidFill>
            <a:srgbClr val="3A3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0A976B-475F-42E3-A610-1382AD98C2C2}"/>
              </a:ext>
            </a:extLst>
          </p:cNvPr>
          <p:cNvSpPr txBox="1"/>
          <p:nvPr userDrawn="1"/>
        </p:nvSpPr>
        <p:spPr>
          <a:xfrm>
            <a:off x="-2125194" y="5661738"/>
            <a:ext cx="1506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58.58.160 (#3a3aa0)</a:t>
            </a:r>
          </a:p>
        </p:txBody>
      </p:sp>
      <p:sp>
        <p:nvSpPr>
          <p:cNvPr id="40" name="직사각형 19">
            <a:extLst>
              <a:ext uri="{FF2B5EF4-FFF2-40B4-BE49-F238E27FC236}">
                <a16:creationId xmlns:a16="http://schemas.microsoft.com/office/drawing/2014/main" id="{6CCA25C8-22DB-4D58-BFA6-E308E79E90F0}"/>
              </a:ext>
            </a:extLst>
          </p:cNvPr>
          <p:cNvSpPr/>
          <p:nvPr userDrawn="1"/>
        </p:nvSpPr>
        <p:spPr>
          <a:xfrm>
            <a:off x="-2360835" y="5951148"/>
            <a:ext cx="235641" cy="235641"/>
          </a:xfrm>
          <a:prstGeom prst="rect">
            <a:avLst/>
          </a:prstGeom>
          <a:solidFill>
            <a:srgbClr val="3D3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DD2DD1-EF85-4C06-AD90-1264121926DB}"/>
              </a:ext>
            </a:extLst>
          </p:cNvPr>
          <p:cNvSpPr txBox="1"/>
          <p:nvPr userDrawn="1"/>
        </p:nvSpPr>
        <p:spPr>
          <a:xfrm>
            <a:off x="-2125194" y="5949536"/>
            <a:ext cx="1506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61.61.112 (#3d3d70)</a:t>
            </a:r>
          </a:p>
        </p:txBody>
      </p:sp>
      <p:sp>
        <p:nvSpPr>
          <p:cNvPr id="42" name="직사각형 19">
            <a:extLst>
              <a:ext uri="{FF2B5EF4-FFF2-40B4-BE49-F238E27FC236}">
                <a16:creationId xmlns:a16="http://schemas.microsoft.com/office/drawing/2014/main" id="{39354EE0-5DE8-4B24-B739-EF905795EE1B}"/>
              </a:ext>
            </a:extLst>
          </p:cNvPr>
          <p:cNvSpPr/>
          <p:nvPr userDrawn="1"/>
        </p:nvSpPr>
        <p:spPr>
          <a:xfrm>
            <a:off x="-2360835" y="4129902"/>
            <a:ext cx="235641" cy="235641"/>
          </a:xfrm>
          <a:prstGeom prst="rect">
            <a:avLst/>
          </a:prstGeom>
          <a:solidFill>
            <a:srgbClr val="EAF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BBAE1F-EBBC-48D2-B09A-79713C9719FD}"/>
              </a:ext>
            </a:extLst>
          </p:cNvPr>
          <p:cNvSpPr txBox="1"/>
          <p:nvPr userDrawn="1"/>
        </p:nvSpPr>
        <p:spPr>
          <a:xfrm>
            <a:off x="-2125194" y="4128290"/>
            <a:ext cx="1506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</a:rPr>
              <a:t>234.247.113 (#eaf771)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D57BB6-A4B1-4444-A900-3B745D141839}"/>
              </a:ext>
            </a:extLst>
          </p:cNvPr>
          <p:cNvSpPr txBox="1"/>
          <p:nvPr userDrawn="1"/>
        </p:nvSpPr>
        <p:spPr>
          <a:xfrm>
            <a:off x="12222480" y="-15240"/>
            <a:ext cx="3462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262626"/>
                </a:solidFill>
                <a:latin typeface="+mj-ea"/>
                <a:ea typeface="+mj-ea"/>
              </a:rPr>
              <a:t>내지 오른쪽 상단</a:t>
            </a:r>
            <a:r>
              <a:rPr lang="en-US" altLang="ko-KR" sz="1400" dirty="0">
                <a:solidFill>
                  <a:srgbClr val="262626"/>
                </a:solidFill>
                <a:latin typeface="+mj-ea"/>
                <a:ea typeface="+mj-ea"/>
              </a:rPr>
              <a:t> &amp; </a:t>
            </a:r>
            <a:r>
              <a:rPr lang="ko-KR" altLang="en-US" sz="1400" dirty="0">
                <a:solidFill>
                  <a:srgbClr val="262626"/>
                </a:solidFill>
                <a:latin typeface="+mj-ea"/>
                <a:ea typeface="+mj-ea"/>
              </a:rPr>
              <a:t>간지 </a:t>
            </a:r>
            <a:r>
              <a:rPr lang="ko-KR" altLang="en-US" sz="1400" dirty="0" err="1">
                <a:solidFill>
                  <a:srgbClr val="262626"/>
                </a:solidFill>
                <a:latin typeface="+mj-ea"/>
                <a:ea typeface="+mj-ea"/>
              </a:rPr>
              <a:t>대제목</a:t>
            </a:r>
            <a:r>
              <a:rPr lang="ko-KR" altLang="en-US" sz="1400" dirty="0">
                <a:solidFill>
                  <a:srgbClr val="262626"/>
                </a:solidFill>
                <a:latin typeface="+mj-ea"/>
                <a:ea typeface="+mj-ea"/>
              </a:rPr>
              <a:t> 입력 시</a:t>
            </a:r>
            <a:endParaRPr lang="en-US" altLang="ko-KR" sz="1400" dirty="0">
              <a:solidFill>
                <a:srgbClr val="262626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200" dirty="0">
                <a:solidFill>
                  <a:srgbClr val="262626"/>
                </a:solidFill>
                <a:latin typeface="+mj-ea"/>
                <a:ea typeface="+mj-ea"/>
              </a:rPr>
              <a:t>	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로마숫자</a:t>
            </a:r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(Ⅱ) : </a:t>
            </a:r>
            <a:r>
              <a:rPr lang="ko-KR" altLang="en-US" sz="1100" dirty="0" err="1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에스코어</a:t>
            </a:r>
            <a:r>
              <a:rPr lang="ko-KR" altLang="en-US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드림 </a:t>
            </a:r>
            <a:r>
              <a:rPr lang="en-US" altLang="ko-KR" sz="1100" dirty="0">
                <a:solidFill>
                  <a:srgbClr val="26262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rgbClr val="262626"/>
                </a:solidFill>
                <a:latin typeface="+mj-ea"/>
                <a:ea typeface="+mj-ea"/>
              </a:rPr>
              <a:t>대제목</a:t>
            </a:r>
            <a:r>
              <a:rPr lang="ko-KR" altLang="en-US" sz="1100" dirty="0">
                <a:solidFill>
                  <a:srgbClr val="262626"/>
                </a:solidFill>
                <a:latin typeface="+mj-ea"/>
                <a:ea typeface="+mj-ea"/>
              </a:rPr>
              <a:t> </a:t>
            </a:r>
            <a:r>
              <a:rPr lang="en-US" altLang="ko-KR" sz="1100" dirty="0">
                <a:solidFill>
                  <a:srgbClr val="262626"/>
                </a:solidFill>
                <a:latin typeface="+mj-ea"/>
                <a:ea typeface="+mj-ea"/>
              </a:rPr>
              <a:t>: </a:t>
            </a:r>
            <a:r>
              <a:rPr lang="en-US" altLang="ko-KR" sz="1100" dirty="0" err="1">
                <a:solidFill>
                  <a:srgbClr val="262626"/>
                </a:solidFill>
                <a:latin typeface="+mj-ea"/>
                <a:ea typeface="+mj-ea"/>
              </a:rPr>
              <a:t>Spoqa</a:t>
            </a:r>
            <a:r>
              <a:rPr lang="en-US" altLang="ko-KR" sz="1100" dirty="0">
                <a:solidFill>
                  <a:srgbClr val="262626"/>
                </a:solidFill>
                <a:latin typeface="+mj-ea"/>
                <a:ea typeface="+mj-ea"/>
              </a:rPr>
              <a:t> Han Sans Neo Bold</a:t>
            </a:r>
            <a:endParaRPr lang="ko-KR" altLang="en-US" sz="1100" dirty="0">
              <a:solidFill>
                <a:srgbClr val="26262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786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0" r:id="rId3"/>
    <p:sldLayoutId id="2147483665" r:id="rId4"/>
    <p:sldLayoutId id="2147483671" r:id="rId5"/>
    <p:sldLayoutId id="2147483672" r:id="rId6"/>
    <p:sldLayoutId id="2147483666" r:id="rId7"/>
    <p:sldLayoutId id="2147483668" r:id="rId8"/>
    <p:sldLayoutId id="2147483669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4.png"/><Relationship Id="rId5" Type="http://schemas.openxmlformats.org/officeDocument/2006/relationships/image" Target="../media/image14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11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11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11.png"/><Relationship Id="rId9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 fontScale="90000"/>
          </a:bodyPr>
          <a:lstStyle/>
          <a:p>
            <a:pPr lv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u="none" strike="noStrike" baseline="0">
                <a:solidFill>
                  <a:schemeClr val="lt1"/>
                </a:solidFill>
                <a:effectLst/>
                <a:latin typeface="에스코어 드림 7 ExtraBold"/>
                <a:ea typeface="에스코어 드림 7 ExtraBold"/>
              </a:rPr>
              <a:t>Kali Linux</a:t>
            </a:r>
            <a:r>
              <a:rPr i="0" u="none" strike="noStrike" baseline="0">
                <a:solidFill>
                  <a:schemeClr val="lt1"/>
                </a:solidFill>
                <a:effectLst/>
                <a:latin typeface="에스코어 드림 7 ExtraBold"/>
                <a:ea typeface="에스코어 드림 7 ExtraBold"/>
              </a:rPr>
              <a:t>에서 우분투 서버를 향한 플러딩 공격과 방화벽 등을 활용한 보안 설정</a:t>
            </a:r>
            <a:br>
              <a:rPr i="0" u="none" strike="noStrike" baseline="0">
                <a:solidFill>
                  <a:schemeClr val="lt1"/>
                </a:solidFill>
                <a:effectLst/>
                <a:ea typeface="에스코어 드림 7 ExtraBold"/>
              </a:rPr>
            </a:br>
            <a:endParaRPr lang="ko-KR" altLang="en-US">
              <a:solidFill>
                <a:schemeClr val="lt1"/>
              </a:solidFill>
              <a:effectLst/>
              <a:latin typeface="에스코어 드림 7 ExtraBold"/>
              <a:ea typeface="에스코어 드림 7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7496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AA20F-AE2F-3942-E656-4E51A0DD5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16DFE-E965-C2C1-EF5C-967D951084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8538C0-7A77-363C-A8F2-785CEE0FC1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VLAN </a:t>
            </a:r>
            <a:r>
              <a:rPr lang="ko-KR" altLang="en-US" dirty="0"/>
              <a:t>생성 및 </a:t>
            </a:r>
            <a:r>
              <a:rPr lang="en-US" altLang="ko-KR" dirty="0"/>
              <a:t>trunk </a:t>
            </a:r>
            <a:r>
              <a:rPr lang="ko-KR" altLang="en-US" dirty="0"/>
              <a:t>설정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DF43531-F388-EF04-359C-ABE5FBE8089A}"/>
              </a:ext>
            </a:extLst>
          </p:cNvPr>
          <p:cNvGrpSpPr/>
          <p:nvPr/>
        </p:nvGrpSpPr>
        <p:grpSpPr>
          <a:xfrm>
            <a:off x="6749518" y="1916709"/>
            <a:ext cx="3972479" cy="2455319"/>
            <a:chOff x="7395198" y="1740451"/>
            <a:chExt cx="3972479" cy="245531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0BB4619-DCE1-6CBF-285F-9D98F98B8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198" y="3195505"/>
              <a:ext cx="3972479" cy="100026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D4B30E9-0C01-17D8-E49B-3A3F608B2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512" b="62101"/>
            <a:stretch/>
          </p:blipFill>
          <p:spPr>
            <a:xfrm>
              <a:off x="7395198" y="1740451"/>
              <a:ext cx="3972479" cy="145505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283D0B-3614-D8CF-A013-0C33744E6137}"/>
              </a:ext>
            </a:extLst>
          </p:cNvPr>
          <p:cNvGrpSpPr/>
          <p:nvPr/>
        </p:nvGrpSpPr>
        <p:grpSpPr>
          <a:xfrm>
            <a:off x="6500705" y="4654825"/>
            <a:ext cx="5160250" cy="1220738"/>
            <a:chOff x="6500705" y="4507021"/>
            <a:chExt cx="5160250" cy="1220738"/>
          </a:xfrm>
        </p:grpSpPr>
        <p:sp>
          <p:nvSpPr>
            <p:cNvPr id="18" name="가로 글상자 17">
              <a:extLst>
                <a:ext uri="{FF2B5EF4-FFF2-40B4-BE49-F238E27FC236}">
                  <a16:creationId xmlns:a16="http://schemas.microsoft.com/office/drawing/2014/main" id="{C6A31835-0886-BA67-B0F9-8BE58BDEC305}"/>
                </a:ext>
              </a:extLst>
            </p:cNvPr>
            <p:cNvSpPr txBox="1"/>
            <p:nvPr/>
          </p:nvSpPr>
          <p:spPr>
            <a:xfrm>
              <a:off x="6500705" y="4507021"/>
              <a:ext cx="51602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dirty="0"/>
                <a:t>VLAN 10</a:t>
              </a:r>
              <a:r>
                <a:rPr lang="ko-KR" altLang="en-US" sz="1600" dirty="0"/>
                <a:t>과 </a:t>
              </a:r>
              <a:r>
                <a:rPr lang="en-US" altLang="ko-KR" sz="1600" dirty="0"/>
                <a:t>20</a:t>
              </a:r>
              <a:r>
                <a:rPr lang="ko-KR" altLang="en-US" sz="1600" dirty="0"/>
                <a:t>을 생성하고 각각 </a:t>
              </a:r>
              <a:r>
                <a:rPr lang="en-US" altLang="ko-KR" sz="1600" dirty="0"/>
                <a:t>IP</a:t>
              </a:r>
              <a:r>
                <a:rPr lang="ko-KR" altLang="en-US" sz="1600" dirty="0"/>
                <a:t>를 부여</a:t>
              </a:r>
              <a:endParaRPr lang="en-US" altLang="ko-KR" sz="1600" dirty="0"/>
            </a:p>
          </p:txBody>
        </p:sp>
        <p:sp>
          <p:nvSpPr>
            <p:cNvPr id="21" name="가로 글상자 17">
              <a:extLst>
                <a:ext uri="{FF2B5EF4-FFF2-40B4-BE49-F238E27FC236}">
                  <a16:creationId xmlns:a16="http://schemas.microsoft.com/office/drawing/2014/main" id="{45AF019D-D54C-FBB9-BF5E-D2C36312F5F3}"/>
                </a:ext>
              </a:extLst>
            </p:cNvPr>
            <p:cNvSpPr txBox="1"/>
            <p:nvPr/>
          </p:nvSpPr>
          <p:spPr>
            <a:xfrm>
              <a:off x="6500705" y="4968224"/>
              <a:ext cx="51602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dirty="0"/>
                <a:t>인터페이스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번과 </a:t>
              </a:r>
              <a:r>
                <a:rPr lang="en-US" altLang="ko-KR" sz="1600" dirty="0"/>
                <a:t>2</a:t>
              </a:r>
              <a:r>
                <a:rPr lang="ko-KR" altLang="en-US" sz="1600" dirty="0"/>
                <a:t>번에 </a:t>
              </a:r>
              <a:r>
                <a:rPr lang="en-US" altLang="ko-KR" sz="1600" dirty="0"/>
                <a:t>trunk </a:t>
              </a:r>
              <a:r>
                <a:rPr lang="ko-KR" altLang="en-US" sz="1600" dirty="0"/>
                <a:t>설정</a:t>
              </a:r>
              <a:endParaRPr lang="en-US" altLang="ko-KR" sz="1600" dirty="0"/>
            </a:p>
          </p:txBody>
        </p:sp>
        <p:sp>
          <p:nvSpPr>
            <p:cNvPr id="22" name="가로 글상자 17">
              <a:extLst>
                <a:ext uri="{FF2B5EF4-FFF2-40B4-BE49-F238E27FC236}">
                  <a16:creationId xmlns:a16="http://schemas.microsoft.com/office/drawing/2014/main" id="{AC9E26E8-F19D-EDFF-9D5D-53FC8B17BC3C}"/>
                </a:ext>
              </a:extLst>
            </p:cNvPr>
            <p:cNvSpPr txBox="1"/>
            <p:nvPr/>
          </p:nvSpPr>
          <p:spPr>
            <a:xfrm>
              <a:off x="6500705" y="5389205"/>
              <a:ext cx="51602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dirty="0"/>
                <a:t>Show </a:t>
              </a:r>
              <a:r>
                <a:rPr lang="en-US" altLang="ko-KR" sz="1600" dirty="0" err="1"/>
                <a:t>vlan</a:t>
              </a:r>
              <a:r>
                <a:rPr lang="ko-KR" altLang="en-US" sz="1600" dirty="0"/>
                <a:t>으로 </a:t>
              </a:r>
              <a:r>
                <a:rPr lang="en-US" altLang="ko-KR" sz="1600" dirty="0"/>
                <a:t>VLAN 10, 20</a:t>
              </a:r>
              <a:r>
                <a:rPr lang="ko-KR" altLang="en-US" sz="1600" dirty="0"/>
                <a:t>이 </a:t>
              </a:r>
              <a:r>
                <a:rPr lang="ko-KR" altLang="en-US" sz="1600" dirty="0" err="1"/>
                <a:t>생성됬는지</a:t>
              </a:r>
              <a:r>
                <a:rPr lang="ko-KR" altLang="en-US" sz="1600" dirty="0"/>
                <a:t> 확인</a:t>
              </a:r>
              <a:endParaRPr lang="en-US" altLang="ko-KR" sz="1600" dirty="0"/>
            </a:p>
          </p:txBody>
        </p:sp>
      </p:grpSp>
      <p:sp>
        <p:nvSpPr>
          <p:cNvPr id="9" name="제목 4">
            <a:extLst>
              <a:ext uri="{FF2B5EF4-FFF2-40B4-BE49-F238E27FC236}">
                <a16:creationId xmlns:a16="http://schemas.microsoft.com/office/drawing/2014/main" id="{7B365220-0D1B-EEC8-40B3-E1BEC0DD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61" y="282669"/>
            <a:ext cx="7806630" cy="40011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500" dirty="0">
                <a:latin typeface="Spoqa Han Sans Neo Bold"/>
                <a:ea typeface="Spoqa Han Sans Neo Bold"/>
                <a:cs typeface="+mj-cs"/>
              </a:rPr>
              <a:t>프로젝트 진행</a:t>
            </a: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542DE53C-EF24-A0D0-23B2-2BEC2C552E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10726" y="384221"/>
            <a:ext cx="2279994" cy="298558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과제</a:t>
            </a:r>
            <a:r>
              <a:rPr lang="en-US" altLang="ko-KR" dirty="0"/>
              <a:t>2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D953B2B-B525-3A07-2646-122A3AA95123}"/>
              </a:ext>
            </a:extLst>
          </p:cNvPr>
          <p:cNvGrpSpPr/>
          <p:nvPr/>
        </p:nvGrpSpPr>
        <p:grpSpPr>
          <a:xfrm>
            <a:off x="1490087" y="5093461"/>
            <a:ext cx="3590706" cy="935067"/>
            <a:chOff x="7329340" y="3798498"/>
            <a:chExt cx="3590706" cy="935067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DBA13FD-0AAB-F13C-1CEC-BEA00580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20" b="78486"/>
            <a:stretch/>
          </p:blipFill>
          <p:spPr>
            <a:xfrm>
              <a:off x="9205855" y="3801221"/>
              <a:ext cx="1714191" cy="93234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FFA349F-8834-B196-9AEE-CFD5E3C35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340" y="3970231"/>
              <a:ext cx="3496163" cy="20957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AFEF516-5547-D3E7-496C-139913340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340" y="3798498"/>
              <a:ext cx="2019582" cy="1810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77C44B5-1B8D-860E-63FB-117FB43A0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340" y="4169765"/>
              <a:ext cx="3381847" cy="19052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C72C489-A610-CAD8-3A2D-F8442AE80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340" y="4361424"/>
              <a:ext cx="3057952" cy="190527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7017ABB-41D4-6D26-17E2-F60E51706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340" y="4533512"/>
              <a:ext cx="2105319" cy="200053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B0CFB24-C127-3CA2-783D-D5C37780ED12}"/>
              </a:ext>
            </a:extLst>
          </p:cNvPr>
          <p:cNvGrpSpPr/>
          <p:nvPr/>
        </p:nvGrpSpPr>
        <p:grpSpPr>
          <a:xfrm>
            <a:off x="1490087" y="1736198"/>
            <a:ext cx="2582722" cy="1973745"/>
            <a:chOff x="3437793" y="3081435"/>
            <a:chExt cx="2582722" cy="197374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5F8FFF2-2ED1-284A-01B7-ADF7CB8F199C}"/>
                </a:ext>
              </a:extLst>
            </p:cNvPr>
            <p:cNvGrpSpPr/>
            <p:nvPr/>
          </p:nvGrpSpPr>
          <p:grpSpPr>
            <a:xfrm>
              <a:off x="3437793" y="3081435"/>
              <a:ext cx="2582722" cy="1973745"/>
              <a:chOff x="1761506" y="4084556"/>
              <a:chExt cx="1951893" cy="1549928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1D053D0E-C509-B23D-DFD2-8FABDB9844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alphaModFix amt="20000"/>
              </a:blip>
              <a:srcRect l="26147" t="36297" r="54690" b="29607"/>
              <a:stretch/>
            </p:blipFill>
            <p:spPr>
              <a:xfrm>
                <a:off x="1761506" y="4084556"/>
                <a:ext cx="1951893" cy="154992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44513C44-B012-402B-FDA7-550A1AC6F1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38993" t="36297" r="54690" b="48304"/>
              <a:stretch/>
            </p:blipFill>
            <p:spPr>
              <a:xfrm>
                <a:off x="3069940" y="4084556"/>
                <a:ext cx="643459" cy="69998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67B43B4-388C-E6C2-639B-174A1DA8D852}"/>
                </a:ext>
              </a:extLst>
            </p:cNvPr>
            <p:cNvSpPr/>
            <p:nvPr/>
          </p:nvSpPr>
          <p:spPr>
            <a:xfrm>
              <a:off x="5145694" y="3261946"/>
              <a:ext cx="261573" cy="2739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CA12779-9E70-3150-92DB-F6EE32F016BE}"/>
                </a:ext>
              </a:extLst>
            </p:cNvPr>
            <p:cNvSpPr/>
            <p:nvPr/>
          </p:nvSpPr>
          <p:spPr>
            <a:xfrm>
              <a:off x="5368432" y="3774833"/>
              <a:ext cx="261573" cy="2739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09E1552-4AFB-E445-9F71-79A298D0ACAA}"/>
              </a:ext>
            </a:extLst>
          </p:cNvPr>
          <p:cNvGrpSpPr/>
          <p:nvPr/>
        </p:nvGrpSpPr>
        <p:grpSpPr>
          <a:xfrm>
            <a:off x="1490087" y="3930454"/>
            <a:ext cx="3383838" cy="531544"/>
            <a:chOff x="2429517" y="5549388"/>
            <a:chExt cx="3286584" cy="531544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97B1CFC-36A9-722C-4B8E-25382E731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20" b="78486"/>
            <a:stretch/>
          </p:blipFill>
          <p:spPr>
            <a:xfrm>
              <a:off x="2830264" y="5549388"/>
              <a:ext cx="2885837" cy="53154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FB0854BD-F819-197B-FA3E-B9CE03201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517" y="5928511"/>
              <a:ext cx="504895" cy="152421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EA8168C-4E66-BC58-6081-CE3204255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517" y="5549388"/>
              <a:ext cx="1057423" cy="19052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25F93BAC-9BDB-20CE-CFF8-DDF9C7593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517" y="5728458"/>
              <a:ext cx="3286584" cy="200053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02D53F3-5BF0-BC49-ABC9-E1CDDBD1480F}"/>
              </a:ext>
            </a:extLst>
          </p:cNvPr>
          <p:cNvGrpSpPr/>
          <p:nvPr/>
        </p:nvGrpSpPr>
        <p:grpSpPr>
          <a:xfrm>
            <a:off x="1490087" y="4454800"/>
            <a:ext cx="3383838" cy="493438"/>
            <a:chOff x="1833035" y="6016143"/>
            <a:chExt cx="3383838" cy="493438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4BEC8060-AB47-1F8F-2D34-93B3E798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20" b="78486"/>
            <a:stretch/>
          </p:blipFill>
          <p:spPr>
            <a:xfrm>
              <a:off x="2331036" y="6016143"/>
              <a:ext cx="2885837" cy="493438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B8279DE-0A94-43AC-2887-26B4EFAE6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035" y="6185686"/>
              <a:ext cx="3353268" cy="17147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CFF1EED-D151-9DFC-FE7C-303A1F406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035" y="6016143"/>
              <a:ext cx="1095528" cy="1810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94BEF43C-DED9-52F8-D1AA-0B0E87DB5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035" y="6357160"/>
              <a:ext cx="504895" cy="152421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2590BA-CE39-4D6E-4A1E-49CC7A3C1358}"/>
              </a:ext>
            </a:extLst>
          </p:cNvPr>
          <p:cNvSpPr/>
          <p:nvPr/>
        </p:nvSpPr>
        <p:spPr>
          <a:xfrm>
            <a:off x="6707238" y="2406453"/>
            <a:ext cx="1047575" cy="292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아래쪽 화살표 11">
            <a:extLst>
              <a:ext uri="{FF2B5EF4-FFF2-40B4-BE49-F238E27FC236}">
                <a16:creationId xmlns:a16="http://schemas.microsoft.com/office/drawing/2014/main" id="{6C81364A-FDA7-E52B-4F94-F210EB51A59E}"/>
              </a:ext>
            </a:extLst>
          </p:cNvPr>
          <p:cNvSpPr/>
          <p:nvPr/>
        </p:nvSpPr>
        <p:spPr>
          <a:xfrm rot="16200000">
            <a:off x="5860332" y="3276058"/>
            <a:ext cx="452437" cy="88106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4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EC9C0-7D32-7536-0E75-BC533F09F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ACD01-69B2-462A-6B00-D6D12CC4B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57E6B-58BB-5311-9A99-53B22A20A8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VLAN </a:t>
            </a:r>
            <a:r>
              <a:rPr lang="ko-KR" altLang="en-US" dirty="0"/>
              <a:t>생성 및 </a:t>
            </a:r>
            <a:r>
              <a:rPr lang="en-US" altLang="ko-KR" dirty="0"/>
              <a:t>trunk </a:t>
            </a:r>
            <a:r>
              <a:rPr lang="ko-KR" altLang="en-US" dirty="0"/>
              <a:t>설정</a:t>
            </a:r>
          </a:p>
        </p:txBody>
      </p:sp>
      <p:sp>
        <p:nvSpPr>
          <p:cNvPr id="18" name="가로 글상자 17">
            <a:extLst>
              <a:ext uri="{FF2B5EF4-FFF2-40B4-BE49-F238E27FC236}">
                <a16:creationId xmlns:a16="http://schemas.microsoft.com/office/drawing/2014/main" id="{8007EA06-868C-099E-8466-5D28230EF8F3}"/>
              </a:ext>
            </a:extLst>
          </p:cNvPr>
          <p:cNvSpPr txBox="1"/>
          <p:nvPr/>
        </p:nvSpPr>
        <p:spPr>
          <a:xfrm>
            <a:off x="6527081" y="5416039"/>
            <a:ext cx="5160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SW1, 2</a:t>
            </a:r>
            <a:r>
              <a:rPr lang="ko-KR" altLang="en-US" sz="1600" dirty="0"/>
              <a:t>의 바깥으로 나가는 방향으로 </a:t>
            </a:r>
            <a:r>
              <a:rPr lang="en-US" altLang="ko-KR" sz="1600" dirty="0"/>
              <a:t>SW1</a:t>
            </a:r>
            <a:r>
              <a:rPr lang="ko-KR" altLang="en-US" sz="1600" dirty="0"/>
              <a:t>에는 </a:t>
            </a:r>
            <a:r>
              <a:rPr lang="en-US" altLang="ko-KR" sz="1600" dirty="0"/>
              <a:t>VLAN 20</a:t>
            </a:r>
            <a:r>
              <a:rPr lang="ko-KR" altLang="en-US" sz="1600" dirty="0"/>
              <a:t>을</a:t>
            </a:r>
            <a:r>
              <a:rPr lang="en-US" altLang="ko-KR" sz="1600" dirty="0"/>
              <a:t>, SW2</a:t>
            </a:r>
            <a:r>
              <a:rPr lang="ko-KR" altLang="en-US" sz="1600" dirty="0"/>
              <a:t>에는</a:t>
            </a:r>
            <a:r>
              <a:rPr lang="en-US" altLang="ko-KR" sz="1600" dirty="0"/>
              <a:t> VLAN 10</a:t>
            </a:r>
            <a:r>
              <a:rPr lang="ko-KR" altLang="en-US" sz="1600" dirty="0"/>
              <a:t> 번호를 할당</a:t>
            </a:r>
            <a:endParaRPr lang="en-US" altLang="ko-KR" sz="1600" dirty="0"/>
          </a:p>
        </p:txBody>
      </p:sp>
      <p:sp>
        <p:nvSpPr>
          <p:cNvPr id="21" name="가로 글상자 17">
            <a:extLst>
              <a:ext uri="{FF2B5EF4-FFF2-40B4-BE49-F238E27FC236}">
                <a16:creationId xmlns:a16="http://schemas.microsoft.com/office/drawing/2014/main" id="{53D92A27-9E23-99BC-7D1C-3EFA6DEFAAF2}"/>
              </a:ext>
            </a:extLst>
          </p:cNvPr>
          <p:cNvSpPr txBox="1"/>
          <p:nvPr/>
        </p:nvSpPr>
        <p:spPr>
          <a:xfrm>
            <a:off x="6527081" y="5020155"/>
            <a:ext cx="5160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/>
              <a:t>인터페이스 </a:t>
            </a:r>
            <a:r>
              <a:rPr lang="en-US" altLang="ko-KR" sz="1600" dirty="0"/>
              <a:t>1</a:t>
            </a:r>
            <a:r>
              <a:rPr lang="ko-KR" altLang="en-US" sz="1600" dirty="0"/>
              <a:t>번과 </a:t>
            </a:r>
            <a:r>
              <a:rPr lang="en-US" altLang="ko-KR" sz="1600" dirty="0"/>
              <a:t>2</a:t>
            </a:r>
            <a:r>
              <a:rPr lang="ko-KR" altLang="en-US" sz="1600" dirty="0"/>
              <a:t>번에 </a:t>
            </a:r>
            <a:r>
              <a:rPr lang="en-US" altLang="ko-KR" sz="1600" dirty="0"/>
              <a:t>trunk </a:t>
            </a:r>
            <a:r>
              <a:rPr lang="ko-KR" altLang="en-US" sz="1600" dirty="0"/>
              <a:t>설정</a:t>
            </a:r>
            <a:endParaRPr lang="en-US" altLang="ko-KR" sz="1600" dirty="0"/>
          </a:p>
        </p:txBody>
      </p:sp>
      <p:sp>
        <p:nvSpPr>
          <p:cNvPr id="22" name="가로 글상자 17">
            <a:extLst>
              <a:ext uri="{FF2B5EF4-FFF2-40B4-BE49-F238E27FC236}">
                <a16:creationId xmlns:a16="http://schemas.microsoft.com/office/drawing/2014/main" id="{DB1ADB0F-2AB6-5B39-181A-F377331FFCE6}"/>
              </a:ext>
            </a:extLst>
          </p:cNvPr>
          <p:cNvSpPr txBox="1"/>
          <p:nvPr/>
        </p:nvSpPr>
        <p:spPr>
          <a:xfrm>
            <a:off x="6527081" y="6016787"/>
            <a:ext cx="5160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Show </a:t>
            </a:r>
            <a:r>
              <a:rPr lang="en-US" altLang="ko-KR" sz="1600" dirty="0" err="1"/>
              <a:t>vlan</a:t>
            </a:r>
            <a:r>
              <a:rPr lang="ko-KR" altLang="en-US" sz="1600" dirty="0"/>
              <a:t>으로 </a:t>
            </a:r>
            <a:r>
              <a:rPr lang="en-US" altLang="ko-KR" sz="1600" dirty="0"/>
              <a:t>VLAN 10, 20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할당됬는지</a:t>
            </a:r>
            <a:r>
              <a:rPr lang="ko-KR" altLang="en-US" sz="1600" dirty="0"/>
              <a:t> 확인</a:t>
            </a:r>
            <a:endParaRPr lang="en-US" altLang="ko-KR" sz="1600" dirty="0"/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648E8C7F-008C-E0D1-1E6C-B7BAD438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61" y="282669"/>
            <a:ext cx="7806630" cy="40011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500" dirty="0">
                <a:latin typeface="Spoqa Han Sans Neo Bold"/>
                <a:ea typeface="Spoqa Han Sans Neo Bold"/>
                <a:cs typeface="+mj-cs"/>
              </a:rPr>
              <a:t>프로젝트 진행</a:t>
            </a: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803799FA-697B-C824-2E46-B955C7E5C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10726" y="384221"/>
            <a:ext cx="2279994" cy="298558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과제</a:t>
            </a:r>
            <a:r>
              <a:rPr lang="en-US" altLang="ko-KR" dirty="0"/>
              <a:t>2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64BBBC2-83E6-0B0F-B026-30E7C2603137}"/>
              </a:ext>
            </a:extLst>
          </p:cNvPr>
          <p:cNvGrpSpPr/>
          <p:nvPr/>
        </p:nvGrpSpPr>
        <p:grpSpPr>
          <a:xfrm>
            <a:off x="1485283" y="3887109"/>
            <a:ext cx="3590706" cy="935067"/>
            <a:chOff x="7329340" y="3798498"/>
            <a:chExt cx="3590706" cy="935067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7EBEBBC-FC5E-4641-ED49-837643D19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20" b="78486"/>
            <a:stretch/>
          </p:blipFill>
          <p:spPr>
            <a:xfrm>
              <a:off x="9205855" y="3801221"/>
              <a:ext cx="1714191" cy="93234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A2BCFB1-B1BF-A2EE-42CF-3384E0F5D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340" y="3970231"/>
              <a:ext cx="3496163" cy="20957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1EA9863-BC1C-59B4-FF54-A504CAA3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340" y="3798498"/>
              <a:ext cx="2019582" cy="1810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05E9541-C452-6221-C07E-FF76AAEEC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340" y="4169765"/>
              <a:ext cx="3381847" cy="19052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D2D1F9F-3B14-9E9B-6585-939BA1C37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340" y="4361424"/>
              <a:ext cx="3057952" cy="190527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AFBB1FA-73C5-121D-38DE-113351B83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340" y="4533512"/>
              <a:ext cx="2105319" cy="200053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2722DD5-A191-2E66-C4F2-C48A47184D6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20000"/>
          </a:blip>
          <a:srcRect l="26147" t="36297" r="54690" b="29607"/>
          <a:stretch/>
        </p:blipFill>
        <p:spPr>
          <a:xfrm>
            <a:off x="1490087" y="1736198"/>
            <a:ext cx="2582722" cy="19737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54120F-0D73-AB1E-3888-7184F5D2790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rcRect l="26147" t="36297" r="67295" b="49152"/>
          <a:stretch/>
        </p:blipFill>
        <p:spPr>
          <a:xfrm>
            <a:off x="1490087" y="1733827"/>
            <a:ext cx="883836" cy="84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F58E90-5D7C-1710-2535-5832FDFFEB4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rcRect l="31400" t="56831" r="59930" b="29607"/>
          <a:stretch/>
        </p:blipFill>
        <p:spPr>
          <a:xfrm>
            <a:off x="2198077" y="2924081"/>
            <a:ext cx="1168525" cy="7850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054B0E8-FA80-CE9B-EAFB-4B5D26467255}"/>
              </a:ext>
            </a:extLst>
          </p:cNvPr>
          <p:cNvSpPr/>
          <p:nvPr/>
        </p:nvSpPr>
        <p:spPr>
          <a:xfrm>
            <a:off x="2488742" y="2772493"/>
            <a:ext cx="261573" cy="2739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3D7FCA5-0D22-7157-FB42-FFFEF2042375}"/>
              </a:ext>
            </a:extLst>
          </p:cNvPr>
          <p:cNvSpPr/>
          <p:nvPr/>
        </p:nvSpPr>
        <p:spPr>
          <a:xfrm>
            <a:off x="3019063" y="2756839"/>
            <a:ext cx="261573" cy="2739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8388DFA-F9FD-18B8-FCAA-33828EC5B55C}"/>
              </a:ext>
            </a:extLst>
          </p:cNvPr>
          <p:cNvSpPr/>
          <p:nvPr/>
        </p:nvSpPr>
        <p:spPr>
          <a:xfrm>
            <a:off x="2028921" y="2398872"/>
            <a:ext cx="261573" cy="2739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D09B418-CE27-26F2-9C3E-D875E36DA29C}"/>
              </a:ext>
            </a:extLst>
          </p:cNvPr>
          <p:cNvSpPr/>
          <p:nvPr/>
        </p:nvSpPr>
        <p:spPr>
          <a:xfrm>
            <a:off x="2243136" y="1980372"/>
            <a:ext cx="261573" cy="2739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D532F3C-102A-CFFB-68C0-24672C83A346}"/>
              </a:ext>
            </a:extLst>
          </p:cNvPr>
          <p:cNvGrpSpPr/>
          <p:nvPr/>
        </p:nvGrpSpPr>
        <p:grpSpPr>
          <a:xfrm>
            <a:off x="1485282" y="5665750"/>
            <a:ext cx="2438740" cy="391914"/>
            <a:chOff x="1923213" y="5295139"/>
            <a:chExt cx="2438740" cy="39191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B6EC0CC-C353-1860-C97E-4E434D0EF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20" b="78486"/>
            <a:stretch/>
          </p:blipFill>
          <p:spPr>
            <a:xfrm>
              <a:off x="1923213" y="5295139"/>
              <a:ext cx="2438740" cy="39191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DB53AB2-06E1-EE7F-CE5B-CB11A569A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9385" y="5296473"/>
              <a:ext cx="2143424" cy="19052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A063BD2-0279-E61D-401E-692D8D1F8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213" y="5487000"/>
              <a:ext cx="2429214" cy="200053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5FDE1E9-23B3-E20F-B4A1-0D254CC2C698}"/>
              </a:ext>
            </a:extLst>
          </p:cNvPr>
          <p:cNvGrpSpPr/>
          <p:nvPr/>
        </p:nvGrpSpPr>
        <p:grpSpPr>
          <a:xfrm>
            <a:off x="1485283" y="5083309"/>
            <a:ext cx="2438740" cy="391914"/>
            <a:chOff x="2373922" y="5886854"/>
            <a:chExt cx="2438740" cy="391914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A862493-3C68-A27F-B129-CA019B3A7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20" b="78486"/>
            <a:stretch/>
          </p:blipFill>
          <p:spPr>
            <a:xfrm>
              <a:off x="2373922" y="5886854"/>
              <a:ext cx="2438740" cy="39191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CED1C3C-77CD-6609-C821-0BA202410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3922" y="6088241"/>
              <a:ext cx="2438740" cy="19052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27FAC01-7EDE-87DE-49ED-72953E5B0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3922" y="5897714"/>
              <a:ext cx="2143424" cy="190527"/>
            </a:xfrm>
            <a:prstGeom prst="rect">
              <a:avLst/>
            </a:prstGeom>
          </p:spPr>
        </p:pic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179D6C71-DAF4-658C-348E-54898E1607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22" b="61833"/>
          <a:stretch/>
        </p:blipFill>
        <p:spPr>
          <a:xfrm>
            <a:off x="6975884" y="1733827"/>
            <a:ext cx="3972479" cy="146202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FC3BF70-50A7-F095-FC29-E164201FD8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42" b="63383"/>
          <a:stretch/>
        </p:blipFill>
        <p:spPr>
          <a:xfrm>
            <a:off x="6982912" y="3335242"/>
            <a:ext cx="3972479" cy="135064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7484F997-2856-F28B-4B1A-960E6A4253DF}"/>
              </a:ext>
            </a:extLst>
          </p:cNvPr>
          <p:cNvSpPr/>
          <p:nvPr/>
        </p:nvSpPr>
        <p:spPr>
          <a:xfrm>
            <a:off x="6945207" y="2190501"/>
            <a:ext cx="3972479" cy="292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71AA68-3D89-0B46-9031-FB1F162F3C21}"/>
              </a:ext>
            </a:extLst>
          </p:cNvPr>
          <p:cNvSpPr/>
          <p:nvPr/>
        </p:nvSpPr>
        <p:spPr>
          <a:xfrm>
            <a:off x="6982912" y="3793290"/>
            <a:ext cx="3972479" cy="292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아래쪽 화살표 11">
            <a:extLst>
              <a:ext uri="{FF2B5EF4-FFF2-40B4-BE49-F238E27FC236}">
                <a16:creationId xmlns:a16="http://schemas.microsoft.com/office/drawing/2014/main" id="{1D13BBCE-8439-0087-5B26-B96D30AB9DE2}"/>
              </a:ext>
            </a:extLst>
          </p:cNvPr>
          <p:cNvSpPr/>
          <p:nvPr/>
        </p:nvSpPr>
        <p:spPr>
          <a:xfrm rot="16200000">
            <a:off x="5860332" y="3276058"/>
            <a:ext cx="452437" cy="88106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5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81BB4-F773-0254-70D7-165C59D91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7B3855-87F1-094B-E832-715B93B7CB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6147" t="36297" r="54690" b="29607"/>
          <a:stretch/>
        </p:blipFill>
        <p:spPr>
          <a:xfrm>
            <a:off x="4876801" y="3031280"/>
            <a:ext cx="2582722" cy="19737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AA9C2-7140-FC7D-481F-2DC804C69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783EAB-6AE8-AF9E-B371-DB6EBC2933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VTP </a:t>
            </a:r>
            <a:r>
              <a:rPr lang="ko-KR" altLang="en-US" dirty="0"/>
              <a:t>설정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A8A941-9608-14C3-F3F0-7F4972314BD8}"/>
              </a:ext>
            </a:extLst>
          </p:cNvPr>
          <p:cNvGrpSpPr/>
          <p:nvPr/>
        </p:nvGrpSpPr>
        <p:grpSpPr>
          <a:xfrm>
            <a:off x="6408991" y="5174302"/>
            <a:ext cx="5160250" cy="677108"/>
            <a:chOff x="6765998" y="4918628"/>
            <a:chExt cx="5160250" cy="677108"/>
          </a:xfrm>
        </p:grpSpPr>
        <p:sp>
          <p:nvSpPr>
            <p:cNvPr id="18" name="가로 글상자 17">
              <a:extLst>
                <a:ext uri="{FF2B5EF4-FFF2-40B4-BE49-F238E27FC236}">
                  <a16:creationId xmlns:a16="http://schemas.microsoft.com/office/drawing/2014/main" id="{A13539D4-4373-4BD5-0017-A310638CA1B7}"/>
                </a:ext>
              </a:extLst>
            </p:cNvPr>
            <p:cNvSpPr txBox="1"/>
            <p:nvPr/>
          </p:nvSpPr>
          <p:spPr>
            <a:xfrm>
              <a:off x="6765998" y="4918628"/>
              <a:ext cx="51602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dirty="0"/>
                <a:t>SW3</a:t>
              </a:r>
              <a:r>
                <a:rPr lang="ko-KR" altLang="en-US" sz="1600" dirty="0"/>
                <a:t>은 </a:t>
              </a:r>
              <a:r>
                <a:rPr lang="en-US" altLang="ko-KR" sz="1600" dirty="0"/>
                <a:t>VTP</a:t>
              </a:r>
              <a:r>
                <a:rPr lang="ko-KR" altLang="en-US" sz="1600" dirty="0"/>
                <a:t> 서버</a:t>
              </a:r>
              <a:r>
                <a:rPr lang="en-US" altLang="ko-KR" sz="1600" dirty="0"/>
                <a:t>, SW1,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2</a:t>
              </a:r>
              <a:r>
                <a:rPr lang="ko-KR" altLang="en-US" sz="1600" dirty="0"/>
                <a:t>는 </a:t>
              </a:r>
              <a:r>
                <a:rPr lang="en-US" altLang="ko-KR" sz="1600" dirty="0"/>
                <a:t>client</a:t>
              </a:r>
              <a:r>
                <a:rPr lang="ko-KR" altLang="en-US" sz="1600" dirty="0"/>
                <a:t>로 설정</a:t>
              </a:r>
              <a:endParaRPr lang="en-US" altLang="ko-KR" sz="1600" dirty="0"/>
            </a:p>
          </p:txBody>
        </p:sp>
        <p:sp>
          <p:nvSpPr>
            <p:cNvPr id="21" name="가로 글상자 17">
              <a:extLst>
                <a:ext uri="{FF2B5EF4-FFF2-40B4-BE49-F238E27FC236}">
                  <a16:creationId xmlns:a16="http://schemas.microsoft.com/office/drawing/2014/main" id="{1829AE3E-56C4-839A-731F-462F55B77903}"/>
                </a:ext>
              </a:extLst>
            </p:cNvPr>
            <p:cNvSpPr txBox="1"/>
            <p:nvPr/>
          </p:nvSpPr>
          <p:spPr>
            <a:xfrm>
              <a:off x="6765998" y="5257182"/>
              <a:ext cx="51602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dirty="0"/>
                <a:t>Show </a:t>
              </a:r>
              <a:r>
                <a:rPr lang="en-US" altLang="ko-KR" sz="1600" dirty="0" err="1"/>
                <a:t>vtp</a:t>
              </a:r>
              <a:r>
                <a:rPr lang="en-US" altLang="ko-KR" sz="1600" dirty="0"/>
                <a:t> status</a:t>
              </a:r>
              <a:r>
                <a:rPr lang="ko-KR" altLang="en-US" sz="1600" dirty="0"/>
                <a:t>로 맞게 들어갔는지 확인</a:t>
              </a:r>
              <a:endParaRPr lang="en-US" altLang="ko-KR" sz="1600" dirty="0"/>
            </a:p>
          </p:txBody>
        </p:sp>
      </p:grpSp>
      <p:sp>
        <p:nvSpPr>
          <p:cNvPr id="9" name="제목 4">
            <a:extLst>
              <a:ext uri="{FF2B5EF4-FFF2-40B4-BE49-F238E27FC236}">
                <a16:creationId xmlns:a16="http://schemas.microsoft.com/office/drawing/2014/main" id="{BBB298D3-57D5-ABA8-9DD9-E6BB5AE9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61" y="282669"/>
            <a:ext cx="7806630" cy="40011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500" dirty="0">
                <a:latin typeface="Spoqa Han Sans Neo Bold"/>
                <a:ea typeface="Spoqa Han Sans Neo Bold"/>
                <a:cs typeface="+mj-cs"/>
              </a:rPr>
              <a:t>프로젝트 진행</a:t>
            </a: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8ADA487-20BF-CE25-B990-A0D407C7D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10726" y="384221"/>
            <a:ext cx="2279994" cy="298558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과제</a:t>
            </a:r>
            <a:r>
              <a:rPr lang="en-US" altLang="ko-KR" dirty="0"/>
              <a:t>2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F7AAA82-F8EB-41B7-E343-96702E09F492}"/>
              </a:ext>
            </a:extLst>
          </p:cNvPr>
          <p:cNvGrpSpPr/>
          <p:nvPr/>
        </p:nvGrpSpPr>
        <p:grpSpPr>
          <a:xfrm>
            <a:off x="1066977" y="1728071"/>
            <a:ext cx="4000500" cy="1746518"/>
            <a:chOff x="1066977" y="1728071"/>
            <a:chExt cx="4000500" cy="174651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8214DBE-6EC0-BDDA-D458-0C8233B7D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977" y="1728071"/>
              <a:ext cx="4000500" cy="1746518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D42AB3-165B-C486-E359-74FE477528B7}"/>
                </a:ext>
              </a:extLst>
            </p:cNvPr>
            <p:cNvSpPr/>
            <p:nvPr/>
          </p:nvSpPr>
          <p:spPr>
            <a:xfrm>
              <a:off x="2864450" y="2759376"/>
              <a:ext cx="405554" cy="2198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C5F2AFF-9CF4-F2DC-BEBA-A7B0BE030439}"/>
              </a:ext>
            </a:extLst>
          </p:cNvPr>
          <p:cNvGrpSpPr/>
          <p:nvPr/>
        </p:nvGrpSpPr>
        <p:grpSpPr>
          <a:xfrm>
            <a:off x="1935961" y="4766519"/>
            <a:ext cx="4000500" cy="1760180"/>
            <a:chOff x="1935961" y="4766519"/>
            <a:chExt cx="4000500" cy="176018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BBE7444-9188-AF20-A732-9CFADA1E2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961" y="4766519"/>
              <a:ext cx="4000500" cy="176018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2CCCB2B-9572-3D27-37A0-555FE99F040E}"/>
                </a:ext>
              </a:extLst>
            </p:cNvPr>
            <p:cNvSpPr/>
            <p:nvPr/>
          </p:nvSpPr>
          <p:spPr>
            <a:xfrm>
              <a:off x="3791422" y="5818514"/>
              <a:ext cx="405554" cy="2198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2C066DA-FA05-210C-CCC1-F4267CD6A3E6}"/>
              </a:ext>
            </a:extLst>
          </p:cNvPr>
          <p:cNvGrpSpPr/>
          <p:nvPr/>
        </p:nvGrpSpPr>
        <p:grpSpPr>
          <a:xfrm>
            <a:off x="7469049" y="1850560"/>
            <a:ext cx="4000500" cy="1606003"/>
            <a:chOff x="7315200" y="2125539"/>
            <a:chExt cx="4000500" cy="16060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C38E152-EA41-88BE-FCE8-1DAAC09C3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2125539"/>
              <a:ext cx="4000500" cy="1606003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AE632D-F505-B708-AD1E-CD2E1C37BA27}"/>
                </a:ext>
              </a:extLst>
            </p:cNvPr>
            <p:cNvSpPr/>
            <p:nvPr/>
          </p:nvSpPr>
          <p:spPr>
            <a:xfrm>
              <a:off x="8856127" y="3088974"/>
              <a:ext cx="405554" cy="2198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07EA24B-A25C-68F8-474F-06A7CB791E7B}"/>
              </a:ext>
            </a:extLst>
          </p:cNvPr>
          <p:cNvGrpSpPr/>
          <p:nvPr/>
        </p:nvGrpSpPr>
        <p:grpSpPr>
          <a:xfrm>
            <a:off x="7499017" y="3521009"/>
            <a:ext cx="1916513" cy="548215"/>
            <a:chOff x="7785100" y="4174010"/>
            <a:chExt cx="1916513" cy="548215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848D2D4-B968-00E0-609F-A65B08955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20" b="78486"/>
            <a:stretch/>
          </p:blipFill>
          <p:spPr>
            <a:xfrm>
              <a:off x="8850328" y="4174826"/>
              <a:ext cx="851285" cy="547399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E5FAEC4-FB19-38AF-7D2B-BA3564F7D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5100" y="4352895"/>
              <a:ext cx="1505160" cy="200053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68D53DD-7A2D-89AB-077C-4C55DD1C1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5100" y="4174010"/>
              <a:ext cx="1476581" cy="200053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2811003-E2D5-1E0B-A486-DBC1E2C19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5100" y="4541225"/>
              <a:ext cx="1733792" cy="181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CBCD71F-3B13-0797-9DF5-BC8D6201AE09}"/>
              </a:ext>
            </a:extLst>
          </p:cNvPr>
          <p:cNvGrpSpPr/>
          <p:nvPr/>
        </p:nvGrpSpPr>
        <p:grpSpPr>
          <a:xfrm>
            <a:off x="1818213" y="3748698"/>
            <a:ext cx="1916513" cy="538907"/>
            <a:chOff x="5389648" y="1936526"/>
            <a:chExt cx="1916513" cy="538907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64C35A3-497F-AEC2-131A-01EE31582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20" b="78486"/>
            <a:stretch/>
          </p:blipFill>
          <p:spPr>
            <a:xfrm>
              <a:off x="6454876" y="1936526"/>
              <a:ext cx="851285" cy="538907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5AD23AE-1EB5-65A4-0F88-905D7EE66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648" y="1936526"/>
              <a:ext cx="1467055" cy="171474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040648F-D5DA-A95F-EFE7-C038FF86A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648" y="2106103"/>
              <a:ext cx="1505160" cy="20005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A651AAF-74F9-E205-DF75-3296418F6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648" y="2294433"/>
              <a:ext cx="1733792" cy="1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471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55135-6389-DB3E-DC23-A51790085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F2E89-90A0-3867-CFEF-765B021FDE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8A810-C608-365F-561F-98F20C8298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STP </a:t>
            </a:r>
            <a:r>
              <a:rPr lang="ko-KR" altLang="en-US" dirty="0"/>
              <a:t>설정</a:t>
            </a: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E92CE008-C6A7-5245-AB99-550E800B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61" y="282669"/>
            <a:ext cx="7806630" cy="40011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500" dirty="0">
                <a:latin typeface="Spoqa Han Sans Neo Bold"/>
                <a:ea typeface="Spoqa Han Sans Neo Bold"/>
                <a:cs typeface="+mj-cs"/>
              </a:rPr>
              <a:t>프로젝트 진행</a:t>
            </a: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48BF2836-88C6-C452-09A7-343012391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10726" y="384221"/>
            <a:ext cx="2279994" cy="298558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과제</a:t>
            </a:r>
            <a:r>
              <a:rPr lang="en-US" altLang="ko-KR" dirty="0"/>
              <a:t>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5192C7-5F57-4657-0C2B-1535006FD0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6147" t="36297" r="54690" b="29607"/>
          <a:stretch/>
        </p:blipFill>
        <p:spPr>
          <a:xfrm>
            <a:off x="4514483" y="2677139"/>
            <a:ext cx="2582722" cy="19737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1575D4DA-6E03-464A-211A-333D14B8976F}"/>
              </a:ext>
            </a:extLst>
          </p:cNvPr>
          <p:cNvGrpSpPr/>
          <p:nvPr/>
        </p:nvGrpSpPr>
        <p:grpSpPr>
          <a:xfrm>
            <a:off x="7399986" y="1629729"/>
            <a:ext cx="3402722" cy="3374247"/>
            <a:chOff x="7637377" y="1629729"/>
            <a:chExt cx="3402722" cy="337424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3C93598-4D74-CF34-E956-93C3C199CF56}"/>
                </a:ext>
              </a:extLst>
            </p:cNvPr>
            <p:cNvGrpSpPr/>
            <p:nvPr/>
          </p:nvGrpSpPr>
          <p:grpSpPr>
            <a:xfrm>
              <a:off x="7637377" y="1629729"/>
              <a:ext cx="2741419" cy="384859"/>
              <a:chOff x="1765247" y="2061335"/>
              <a:chExt cx="2741419" cy="384859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93A0358B-E4CE-21A9-F47E-81F00EBC8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720" b="78486"/>
              <a:stretch/>
            </p:blipFill>
            <p:spPr>
              <a:xfrm>
                <a:off x="3655381" y="2061335"/>
                <a:ext cx="851285" cy="384859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1C816FE1-FA9F-CFFC-E441-174EECA86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5247" y="2061335"/>
                <a:ext cx="2524477" cy="190527"/>
              </a:xfrm>
              <a:prstGeom prst="rect">
                <a:avLst/>
              </a:prstGeom>
            </p:spPr>
          </p:pic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D44DB634-DE99-ED1B-9E8F-DE7EDA922A9A}"/>
                  </a:ext>
                </a:extLst>
              </p:cNvPr>
              <p:cNvGrpSpPr/>
              <p:nvPr/>
            </p:nvGrpSpPr>
            <p:grpSpPr>
              <a:xfrm>
                <a:off x="1765247" y="2245351"/>
                <a:ext cx="2550853" cy="195685"/>
                <a:chOff x="1970400" y="3014717"/>
                <a:chExt cx="2550853" cy="195685"/>
              </a:xfrm>
            </p:grpSpPr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84F26063-0D6A-6E6E-1EAA-A9E2265B79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70400" y="3019875"/>
                  <a:ext cx="2524477" cy="190527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8BF919C-448A-D912-2E80-E7209CEBD1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73092" y="3014717"/>
                  <a:ext cx="2048161" cy="19052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BB8FD5F-EF65-7F0E-18BC-AAE43C984150}"/>
                </a:ext>
              </a:extLst>
            </p:cNvPr>
            <p:cNvGrpSpPr/>
            <p:nvPr/>
          </p:nvGrpSpPr>
          <p:grpSpPr>
            <a:xfrm>
              <a:off x="7637378" y="1999982"/>
              <a:ext cx="3402721" cy="3003994"/>
              <a:chOff x="773627" y="2797134"/>
              <a:chExt cx="3402721" cy="3003994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EC405E41-938F-5E58-642F-58C878536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627" y="2797134"/>
                <a:ext cx="3402720" cy="1513239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5F638BE1-849C-80A1-B077-262780E5F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3628" y="4310373"/>
                <a:ext cx="3402720" cy="1490755"/>
              </a:xfrm>
              <a:prstGeom prst="rect">
                <a:avLst/>
              </a:prstGeom>
            </p:spPr>
          </p:pic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4044C88-18F4-15B1-DDFD-7CE40330D8A9}"/>
              </a:ext>
            </a:extLst>
          </p:cNvPr>
          <p:cNvGrpSpPr/>
          <p:nvPr/>
        </p:nvGrpSpPr>
        <p:grpSpPr>
          <a:xfrm>
            <a:off x="860416" y="1655544"/>
            <a:ext cx="3402721" cy="3158180"/>
            <a:chOff x="1046372" y="1727000"/>
            <a:chExt cx="3402721" cy="315818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C87E917-E6E9-72DD-DFF2-7D41F678A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372" y="1727000"/>
              <a:ext cx="2505425" cy="190527"/>
            </a:xfrm>
            <a:prstGeom prst="rect">
              <a:avLst/>
            </a:prstGeom>
          </p:spPr>
        </p:pic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0A47901-73F7-FFDC-767D-54F1282FD79C}"/>
                </a:ext>
              </a:extLst>
            </p:cNvPr>
            <p:cNvGrpSpPr/>
            <p:nvPr/>
          </p:nvGrpSpPr>
          <p:grpSpPr>
            <a:xfrm>
              <a:off x="1046373" y="1883162"/>
              <a:ext cx="3402720" cy="3002018"/>
              <a:chOff x="1457229" y="1793841"/>
              <a:chExt cx="3402720" cy="3002018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34DBE1EF-9AAA-C046-6A20-F0069CBC2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7229" y="1793841"/>
                <a:ext cx="3402720" cy="1524784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C036228E-1424-7A19-2B0A-DB1DAEB3A4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7229" y="3314232"/>
                <a:ext cx="3402720" cy="1481627"/>
              </a:xfrm>
              <a:prstGeom prst="rect">
                <a:avLst/>
              </a:prstGeom>
            </p:spPr>
          </p:pic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2FA97FE-4ED0-9FDC-F74C-C21F64BAF54E}"/>
              </a:ext>
            </a:extLst>
          </p:cNvPr>
          <p:cNvGrpSpPr/>
          <p:nvPr/>
        </p:nvGrpSpPr>
        <p:grpSpPr>
          <a:xfrm>
            <a:off x="814993" y="4922379"/>
            <a:ext cx="6491415" cy="1716669"/>
            <a:chOff x="1052384" y="4966339"/>
            <a:chExt cx="6491415" cy="171666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8590E1F-20D9-D8EF-9F8C-60A36A942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384" y="4966339"/>
              <a:ext cx="2514951" cy="181000"/>
            </a:xfrm>
            <a:prstGeom prst="rect">
              <a:avLst/>
            </a:prstGeom>
          </p:spPr>
        </p:pic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9B2CD4B-5C5A-1B2A-A4B8-6F6C6B064079}"/>
                </a:ext>
              </a:extLst>
            </p:cNvPr>
            <p:cNvGrpSpPr/>
            <p:nvPr/>
          </p:nvGrpSpPr>
          <p:grpSpPr>
            <a:xfrm>
              <a:off x="1052384" y="5147339"/>
              <a:ext cx="6491415" cy="1535669"/>
              <a:chOff x="1749758" y="5228314"/>
              <a:chExt cx="6491415" cy="1535669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3D8614AC-3DEF-4970-389D-95542BCEF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9758" y="5228314"/>
                <a:ext cx="3402720" cy="1535669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40C19438-B105-26C3-52F4-669EAD85E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2478" y="5228314"/>
                <a:ext cx="3088695" cy="1535669"/>
              </a:xfrm>
              <a:prstGeom prst="rect">
                <a:avLst/>
              </a:prstGeom>
            </p:spPr>
          </p:pic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CE92C79-76DD-3F60-6F43-091098337010}"/>
              </a:ext>
            </a:extLst>
          </p:cNvPr>
          <p:cNvGrpSpPr/>
          <p:nvPr/>
        </p:nvGrpSpPr>
        <p:grpSpPr>
          <a:xfrm>
            <a:off x="7402365" y="5228271"/>
            <a:ext cx="4358403" cy="677108"/>
            <a:chOff x="6765998" y="4918628"/>
            <a:chExt cx="5160250" cy="677108"/>
          </a:xfrm>
        </p:grpSpPr>
        <p:sp>
          <p:nvSpPr>
            <p:cNvPr id="60" name="가로 글상자 17">
              <a:extLst>
                <a:ext uri="{FF2B5EF4-FFF2-40B4-BE49-F238E27FC236}">
                  <a16:creationId xmlns:a16="http://schemas.microsoft.com/office/drawing/2014/main" id="{033C1C6B-A04D-2B68-C89A-92AD19A672ED}"/>
                </a:ext>
              </a:extLst>
            </p:cNvPr>
            <p:cNvSpPr txBox="1"/>
            <p:nvPr/>
          </p:nvSpPr>
          <p:spPr>
            <a:xfrm>
              <a:off x="6765998" y="4918628"/>
              <a:ext cx="51602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 dirty="0"/>
                <a:t>각 스위치에 </a:t>
              </a:r>
              <a:r>
                <a:rPr lang="en-US" altLang="ko-KR" sz="1600" dirty="0"/>
                <a:t>priority </a:t>
              </a:r>
              <a:r>
                <a:rPr lang="ko-KR" altLang="en-US" sz="1600" dirty="0"/>
                <a:t>줘서 </a:t>
              </a:r>
              <a:r>
                <a:rPr lang="en-US" altLang="ko-KR" sz="1600" dirty="0" err="1"/>
                <a:t>rootswitch</a:t>
              </a:r>
              <a:r>
                <a:rPr lang="ko-KR" altLang="en-US" sz="1600" dirty="0"/>
                <a:t>를 설정</a:t>
              </a:r>
              <a:endParaRPr lang="en-US" altLang="ko-KR" sz="1600" dirty="0"/>
            </a:p>
          </p:txBody>
        </p:sp>
        <p:sp>
          <p:nvSpPr>
            <p:cNvPr id="61" name="가로 글상자 17">
              <a:extLst>
                <a:ext uri="{FF2B5EF4-FFF2-40B4-BE49-F238E27FC236}">
                  <a16:creationId xmlns:a16="http://schemas.microsoft.com/office/drawing/2014/main" id="{8CD91E9C-8CC1-552B-26A4-E303026E3E16}"/>
                </a:ext>
              </a:extLst>
            </p:cNvPr>
            <p:cNvSpPr txBox="1"/>
            <p:nvPr/>
          </p:nvSpPr>
          <p:spPr>
            <a:xfrm>
              <a:off x="6765998" y="5257182"/>
              <a:ext cx="51602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dirty="0"/>
                <a:t>show spanning-tree</a:t>
              </a:r>
              <a:r>
                <a:rPr lang="ko-KR" altLang="en-US" sz="1600" dirty="0"/>
                <a:t>로 맞게 </a:t>
              </a:r>
              <a:r>
                <a:rPr lang="ko-KR" altLang="en-US" sz="1600" dirty="0" err="1"/>
                <a:t>됬는지</a:t>
              </a:r>
              <a:r>
                <a:rPr lang="ko-KR" altLang="en-US" sz="1600" dirty="0"/>
                <a:t> 확인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38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D863D-F470-DF4F-FA29-6B3773F5B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9AA41-0D12-477D-CA31-5876DF7BB0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E1973E-02E3-9D41-CDC2-F90D9C1740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STP </a:t>
            </a:r>
            <a:r>
              <a:rPr lang="ko-KR" altLang="en-US" dirty="0"/>
              <a:t>부하분산</a:t>
            </a: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DE2B7984-EBAF-B349-267B-C0EBBF38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61" y="282669"/>
            <a:ext cx="7806630" cy="40011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500" dirty="0">
                <a:latin typeface="Spoqa Han Sans Neo Bold"/>
                <a:ea typeface="Spoqa Han Sans Neo Bold"/>
                <a:cs typeface="+mj-cs"/>
              </a:rPr>
              <a:t>프로젝트 진행</a:t>
            </a:r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B59E0112-401E-BC95-C6B3-D5C25899A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10726" y="384221"/>
            <a:ext cx="2279994" cy="298558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과제</a:t>
            </a:r>
            <a:r>
              <a:rPr lang="en-US" altLang="ko-KR" dirty="0"/>
              <a:t>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7F89E5-A3D3-F626-392B-BB6361297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6147" t="36297" r="54690" b="29607"/>
          <a:stretch/>
        </p:blipFill>
        <p:spPr>
          <a:xfrm>
            <a:off x="1946600" y="2433050"/>
            <a:ext cx="3252046" cy="2557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가로 글상자 17">
            <a:extLst>
              <a:ext uri="{FF2B5EF4-FFF2-40B4-BE49-F238E27FC236}">
                <a16:creationId xmlns:a16="http://schemas.microsoft.com/office/drawing/2014/main" id="{E489DB98-8E34-648B-299B-80CAF995C2FB}"/>
              </a:ext>
            </a:extLst>
          </p:cNvPr>
          <p:cNvSpPr txBox="1"/>
          <p:nvPr/>
        </p:nvSpPr>
        <p:spPr>
          <a:xfrm>
            <a:off x="2401511" y="2407842"/>
            <a:ext cx="383464" cy="43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8" name="가로 글상자 17">
            <a:extLst>
              <a:ext uri="{FF2B5EF4-FFF2-40B4-BE49-F238E27FC236}">
                <a16:creationId xmlns:a16="http://schemas.microsoft.com/office/drawing/2014/main" id="{AFEBC485-A6A1-524F-2BD8-0A0D61D592F9}"/>
              </a:ext>
            </a:extLst>
          </p:cNvPr>
          <p:cNvSpPr txBox="1"/>
          <p:nvPr/>
        </p:nvSpPr>
        <p:spPr>
          <a:xfrm>
            <a:off x="2797562" y="2792365"/>
            <a:ext cx="383464" cy="43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9" name="가로 글상자 17">
            <a:extLst>
              <a:ext uri="{FF2B5EF4-FFF2-40B4-BE49-F238E27FC236}">
                <a16:creationId xmlns:a16="http://schemas.microsoft.com/office/drawing/2014/main" id="{E5690DF3-8F4A-EF5D-609A-E590105A620D}"/>
              </a:ext>
            </a:extLst>
          </p:cNvPr>
          <p:cNvSpPr txBox="1"/>
          <p:nvPr/>
        </p:nvSpPr>
        <p:spPr>
          <a:xfrm>
            <a:off x="2567574" y="3195836"/>
            <a:ext cx="383464" cy="43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가로 글상자 17">
            <a:extLst>
              <a:ext uri="{FF2B5EF4-FFF2-40B4-BE49-F238E27FC236}">
                <a16:creationId xmlns:a16="http://schemas.microsoft.com/office/drawing/2014/main" id="{B0EFFEFE-5DB4-06ED-952B-89CD40D74152}"/>
              </a:ext>
            </a:extLst>
          </p:cNvPr>
          <p:cNvSpPr txBox="1"/>
          <p:nvPr/>
        </p:nvSpPr>
        <p:spPr>
          <a:xfrm>
            <a:off x="4400060" y="3195726"/>
            <a:ext cx="383464" cy="43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1" name="가로 글상자 17">
            <a:extLst>
              <a:ext uri="{FF2B5EF4-FFF2-40B4-BE49-F238E27FC236}">
                <a16:creationId xmlns:a16="http://schemas.microsoft.com/office/drawing/2014/main" id="{F0845B9E-1D25-1E39-E3A2-43E7FBF91091}"/>
              </a:ext>
            </a:extLst>
          </p:cNvPr>
          <p:cNvSpPr txBox="1"/>
          <p:nvPr/>
        </p:nvSpPr>
        <p:spPr>
          <a:xfrm>
            <a:off x="3306650" y="3805887"/>
            <a:ext cx="383464" cy="43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2" name="가로 글상자 17">
            <a:extLst>
              <a:ext uri="{FF2B5EF4-FFF2-40B4-BE49-F238E27FC236}">
                <a16:creationId xmlns:a16="http://schemas.microsoft.com/office/drawing/2014/main" id="{D8221ECC-9981-976E-B743-1AD1D3E0C9F7}"/>
              </a:ext>
            </a:extLst>
          </p:cNvPr>
          <p:cNvSpPr txBox="1"/>
          <p:nvPr/>
        </p:nvSpPr>
        <p:spPr>
          <a:xfrm>
            <a:off x="4143090" y="2792256"/>
            <a:ext cx="383464" cy="43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3" name="가로 글상자 17">
            <a:extLst>
              <a:ext uri="{FF2B5EF4-FFF2-40B4-BE49-F238E27FC236}">
                <a16:creationId xmlns:a16="http://schemas.microsoft.com/office/drawing/2014/main" id="{AB3AD8A4-9F8E-D2E0-739F-AAAFEF4AF8FD}"/>
              </a:ext>
            </a:extLst>
          </p:cNvPr>
          <p:cNvSpPr txBox="1"/>
          <p:nvPr/>
        </p:nvSpPr>
        <p:spPr>
          <a:xfrm>
            <a:off x="3788340" y="3779931"/>
            <a:ext cx="383464" cy="43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A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CB8657D-2756-F5AF-E542-62AD00DE8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6147" t="36297" r="54690" b="29607"/>
          <a:stretch/>
        </p:blipFill>
        <p:spPr>
          <a:xfrm>
            <a:off x="7036559" y="2373765"/>
            <a:ext cx="3351691" cy="2591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가로 글상자 17">
            <a:extLst>
              <a:ext uri="{FF2B5EF4-FFF2-40B4-BE49-F238E27FC236}">
                <a16:creationId xmlns:a16="http://schemas.microsoft.com/office/drawing/2014/main" id="{80744A10-7B99-E107-4CDF-987D03BEA8D3}"/>
              </a:ext>
            </a:extLst>
          </p:cNvPr>
          <p:cNvSpPr txBox="1"/>
          <p:nvPr/>
        </p:nvSpPr>
        <p:spPr>
          <a:xfrm>
            <a:off x="8436514" y="3772889"/>
            <a:ext cx="395214" cy="444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4" name="가로 글상자 17">
            <a:extLst>
              <a:ext uri="{FF2B5EF4-FFF2-40B4-BE49-F238E27FC236}">
                <a16:creationId xmlns:a16="http://schemas.microsoft.com/office/drawing/2014/main" id="{6AB1162E-62CE-D3B0-CC12-C12AEBF25F87}"/>
              </a:ext>
            </a:extLst>
          </p:cNvPr>
          <p:cNvSpPr txBox="1"/>
          <p:nvPr/>
        </p:nvSpPr>
        <p:spPr>
          <a:xfrm>
            <a:off x="7707445" y="3136127"/>
            <a:ext cx="395214" cy="444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5" name="가로 글상자 17">
            <a:extLst>
              <a:ext uri="{FF2B5EF4-FFF2-40B4-BE49-F238E27FC236}">
                <a16:creationId xmlns:a16="http://schemas.microsoft.com/office/drawing/2014/main" id="{2384C646-93AD-8ECC-9F46-79DEACEC3279}"/>
              </a:ext>
            </a:extLst>
          </p:cNvPr>
          <p:cNvSpPr txBox="1"/>
          <p:nvPr/>
        </p:nvSpPr>
        <p:spPr>
          <a:xfrm>
            <a:off x="7940966" y="2726734"/>
            <a:ext cx="395214" cy="444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3" name="가로 글상자 17">
            <a:extLst>
              <a:ext uri="{FF2B5EF4-FFF2-40B4-BE49-F238E27FC236}">
                <a16:creationId xmlns:a16="http://schemas.microsoft.com/office/drawing/2014/main" id="{1DF1737E-C2D2-E049-241C-69317C9E699F}"/>
              </a:ext>
            </a:extLst>
          </p:cNvPr>
          <p:cNvSpPr txBox="1"/>
          <p:nvPr/>
        </p:nvSpPr>
        <p:spPr>
          <a:xfrm>
            <a:off x="8943007" y="3779931"/>
            <a:ext cx="395214" cy="444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4" name="가로 글상자 17">
            <a:extLst>
              <a:ext uri="{FF2B5EF4-FFF2-40B4-BE49-F238E27FC236}">
                <a16:creationId xmlns:a16="http://schemas.microsoft.com/office/drawing/2014/main" id="{2F582AFD-CB1C-0BBF-C2EB-4B125D4F68A2}"/>
              </a:ext>
            </a:extLst>
          </p:cNvPr>
          <p:cNvSpPr txBox="1"/>
          <p:nvPr/>
        </p:nvSpPr>
        <p:spPr>
          <a:xfrm>
            <a:off x="8669289" y="4613109"/>
            <a:ext cx="395214" cy="444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5" name="가로 글상자 17">
            <a:extLst>
              <a:ext uri="{FF2B5EF4-FFF2-40B4-BE49-F238E27FC236}">
                <a16:creationId xmlns:a16="http://schemas.microsoft.com/office/drawing/2014/main" id="{B0911B0D-279E-F610-CF4E-F47BDE8BC674}"/>
              </a:ext>
            </a:extLst>
          </p:cNvPr>
          <p:cNvSpPr txBox="1"/>
          <p:nvPr/>
        </p:nvSpPr>
        <p:spPr>
          <a:xfrm>
            <a:off x="9338221" y="2726733"/>
            <a:ext cx="395214" cy="444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6" name="가로 글상자 17">
            <a:extLst>
              <a:ext uri="{FF2B5EF4-FFF2-40B4-BE49-F238E27FC236}">
                <a16:creationId xmlns:a16="http://schemas.microsoft.com/office/drawing/2014/main" id="{8C58DFF9-83AB-5F4F-56FC-41B67138D143}"/>
              </a:ext>
            </a:extLst>
          </p:cNvPr>
          <p:cNvSpPr txBox="1"/>
          <p:nvPr/>
        </p:nvSpPr>
        <p:spPr>
          <a:xfrm>
            <a:off x="9624426" y="3144919"/>
            <a:ext cx="395214" cy="444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8" name="가로 글상자 17">
            <a:extLst>
              <a:ext uri="{FF2B5EF4-FFF2-40B4-BE49-F238E27FC236}">
                <a16:creationId xmlns:a16="http://schemas.microsoft.com/office/drawing/2014/main" id="{DA3B30D6-1F92-A8B8-4D19-8C8E375958E5}"/>
              </a:ext>
            </a:extLst>
          </p:cNvPr>
          <p:cNvSpPr txBox="1"/>
          <p:nvPr/>
        </p:nvSpPr>
        <p:spPr>
          <a:xfrm>
            <a:off x="3018442" y="1909967"/>
            <a:ext cx="1094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VLAN 10</a:t>
            </a:r>
          </a:p>
        </p:txBody>
      </p:sp>
      <p:sp>
        <p:nvSpPr>
          <p:cNvPr id="39" name="가로 글상자 17">
            <a:extLst>
              <a:ext uri="{FF2B5EF4-FFF2-40B4-BE49-F238E27FC236}">
                <a16:creationId xmlns:a16="http://schemas.microsoft.com/office/drawing/2014/main" id="{C6D6F429-7666-F8B1-9186-77E28888748F}"/>
              </a:ext>
            </a:extLst>
          </p:cNvPr>
          <p:cNvSpPr txBox="1"/>
          <p:nvPr/>
        </p:nvSpPr>
        <p:spPr>
          <a:xfrm>
            <a:off x="8165045" y="1909967"/>
            <a:ext cx="1094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/>
              <a:t>VLAN 20</a:t>
            </a:r>
          </a:p>
        </p:txBody>
      </p:sp>
    </p:spTree>
    <p:extLst>
      <p:ext uri="{BB962C8B-B14F-4D97-AF65-F5344CB8AC3E}">
        <p14:creationId xmlns:p14="http://schemas.microsoft.com/office/powerpoint/2010/main" val="415884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 </a:t>
            </a:r>
            <a:r>
              <a:rPr lang="en-US" altLang="ko-KR"/>
              <a:t>3</a:t>
            </a:r>
          </a:p>
        </p:txBody>
      </p:sp>
      <p:sp>
        <p:nvSpPr>
          <p:cNvPr id="3" name="텍스트 개체 틀 5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0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205617" y="4126548"/>
            <a:ext cx="6262687" cy="222249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" name="텍스트 개체 틀 16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텍스트 개체 틀 16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16"/>
          <p:cNvSpPr>
            <a:spLocks noGrp="1"/>
          </p:cNvSpPr>
          <p:nvPr>
            <p:ph type="body" sz="quarter" idx="16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Python ( Python_nmap)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네트워크 포트 범위 스캔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진행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16358" y="5342868"/>
            <a:ext cx="6245581" cy="9764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6367" y="1496101"/>
            <a:ext cx="4128265" cy="48561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45230" y="1688581"/>
            <a:ext cx="6188662" cy="9923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아래쪽 화살표 11"/>
          <p:cNvSpPr/>
          <p:nvPr/>
        </p:nvSpPr>
        <p:spPr>
          <a:xfrm>
            <a:off x="8061529" y="3037674"/>
            <a:ext cx="452437" cy="88106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20658" y="4650143"/>
            <a:ext cx="6238540" cy="3691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가로 글상자 13"/>
          <p:cNvSpPr txBox="1"/>
          <p:nvPr/>
        </p:nvSpPr>
        <p:spPr>
          <a:xfrm>
            <a:off x="7082041" y="4157816"/>
            <a:ext cx="2238374" cy="3170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500" b="1">
                <a:latin typeface="에스코어 드림 5 Medium"/>
                <a:ea typeface="에스코어 드림 5 Medium"/>
              </a:rPr>
              <a:t>#</a:t>
            </a:r>
            <a:r>
              <a:rPr lang="ko-KR" altLang="en-US" sz="1500" b="1">
                <a:latin typeface="에스코어 드림 5 Medium"/>
                <a:ea typeface="에스코어 드림 5 Medium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54561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6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텍스트 개체 틀 16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16"/>
          <p:cNvSpPr>
            <a:spLocks noGrp="1"/>
          </p:cNvSpPr>
          <p:nvPr>
            <p:ph type="body" sz="quarter" idx="16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Python ( socket_PortSCAN)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 특정 범위 </a:t>
            </a:r>
            <a:r>
              <a:rPr lang="en-US" altLang="ko-KR"/>
              <a:t>,</a:t>
            </a:r>
            <a:r>
              <a:rPr lang="ko-KR" altLang="en-US"/>
              <a:t> 특정 포트 스캔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진행</a:t>
            </a:r>
          </a:p>
        </p:txBody>
      </p:sp>
      <p:sp>
        <p:nvSpPr>
          <p:cNvPr id="14" name="가로 글상자 13"/>
          <p:cNvSpPr txBox="1"/>
          <p:nvPr/>
        </p:nvSpPr>
        <p:spPr>
          <a:xfrm>
            <a:off x="7091566" y="1621906"/>
            <a:ext cx="2238374" cy="3170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500" b="1">
                <a:latin typeface="에스코어 드림 5 Medium"/>
                <a:ea typeface="에스코어 드림 5 Medium"/>
              </a:rPr>
              <a:t>#</a:t>
            </a:r>
            <a:r>
              <a:rPr lang="ko-KR" altLang="en-US" sz="1500" b="1">
                <a:latin typeface="에스코어 드림 5 Medium"/>
                <a:ea typeface="에스코어 드림 5 Medium"/>
              </a:rPr>
              <a:t>결과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r="10390"/>
          <a:stretch>
            <a:fillRect/>
          </a:stretch>
        </p:blipFill>
        <p:spPr>
          <a:xfrm>
            <a:off x="471107" y="1628482"/>
            <a:ext cx="4437968" cy="441066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71522" y="2184681"/>
            <a:ext cx="6220930" cy="2458613"/>
          </a:xfrm>
          <a:prstGeom prst="rect">
            <a:avLst/>
          </a:prstGeom>
        </p:spPr>
      </p:pic>
      <p:sp>
        <p:nvSpPr>
          <p:cNvPr id="18" name="가로 글상자 17"/>
          <p:cNvSpPr txBox="1"/>
          <p:nvPr/>
        </p:nvSpPr>
        <p:spPr>
          <a:xfrm>
            <a:off x="5148468" y="4838700"/>
            <a:ext cx="5724525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Nmap</a:t>
            </a:r>
            <a:r>
              <a:rPr lang="ko-KR" altLang="en-US"/>
              <a:t>을 통해 파악된 장비와 </a:t>
            </a:r>
            <a:r>
              <a:rPr lang="en-US" altLang="ko-KR"/>
              <a:t>IP</a:t>
            </a:r>
            <a:r>
              <a:rPr lang="ko-KR" altLang="en-US"/>
              <a:t>에 대해 </a:t>
            </a:r>
            <a:br>
              <a:rPr lang="ko-KR" altLang="en-US"/>
            </a:br>
            <a:r>
              <a:rPr lang="ko-KR" altLang="en-US"/>
              <a:t>특정한 포트에 대해 열려있는지 신속하게 확인하여</a:t>
            </a:r>
            <a:br>
              <a:rPr lang="ko-KR" altLang="en-US"/>
            </a:br>
            <a:r>
              <a:rPr lang="ko-KR" altLang="en-US"/>
              <a:t>빠른 탐색을 가능하도록 구성</a:t>
            </a:r>
          </a:p>
        </p:txBody>
      </p:sp>
    </p:spTree>
    <p:extLst>
      <p:ext uri="{BB962C8B-B14F-4D97-AF65-F5344CB8AC3E}">
        <p14:creationId xmlns:p14="http://schemas.microsoft.com/office/powerpoint/2010/main" val="970263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0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앞선 과정의 </a:t>
            </a:r>
            <a:r>
              <a:rPr lang="en-US" altLang="ko-KR"/>
              <a:t>Nmap</a:t>
            </a:r>
            <a:r>
              <a:rPr lang="ko-KR" altLang="en-US"/>
              <a:t>을 활용하여 네트워크 내 열려있는 포트와 </a:t>
            </a:r>
            <a:r>
              <a:rPr lang="en-US" altLang="ko-KR"/>
              <a:t>LInux OS</a:t>
            </a:r>
            <a:r>
              <a:rPr lang="ko-KR" altLang="en-US"/>
              <a:t>를 사용하는 </a:t>
            </a:r>
            <a:r>
              <a:rPr lang="en-US" altLang="ko-KR"/>
              <a:t>Server</a:t>
            </a:r>
            <a:r>
              <a:rPr lang="ko-KR" altLang="en-US"/>
              <a:t>를 특정하였다 </a:t>
            </a:r>
          </a:p>
          <a:p>
            <a:pPr lvl="0">
              <a:defRPr/>
            </a:pPr>
            <a:r>
              <a:rPr lang="ko-KR" altLang="en-US"/>
              <a:t>해당 서버에 대해 </a:t>
            </a:r>
            <a:r>
              <a:rPr lang="en-US" altLang="ko-KR"/>
              <a:t>NSE (Script)</a:t>
            </a:r>
            <a:r>
              <a:rPr lang="ko-KR" altLang="en-US"/>
              <a:t>를 활용하여 취약점을 스캔하고 그에 대한 모의해킹을 진행하고자 한다</a:t>
            </a:r>
            <a:r>
              <a:rPr lang="en-US" altLang="ko-KR"/>
              <a:t>.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진행</a:t>
            </a:r>
          </a:p>
        </p:txBody>
      </p:sp>
      <p:sp>
        <p:nvSpPr>
          <p:cNvPr id="4" name="텍스트 개체 틀 16"/>
          <p:cNvSpPr>
            <a:spLocks noGrp="1"/>
          </p:cNvSpPr>
          <p:nvPr>
            <p:ph type="body" sz="quarter" idx="16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 </a:t>
            </a:r>
            <a:r>
              <a:rPr lang="en-US" altLang="ko-KR"/>
              <a:t>3</a:t>
            </a:r>
          </a:p>
        </p:txBody>
      </p:sp>
      <p:sp>
        <p:nvSpPr>
          <p:cNvPr id="6" name="텍스트 개체 틀 16"/>
          <p:cNvSpPr>
            <a:spLocks noGrp="1"/>
          </p:cNvSpPr>
          <p:nvPr>
            <p:ph type="body" sz="quarter" idx="18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NSE</a:t>
            </a:r>
            <a:r>
              <a:rPr lang="ko-KR" altLang="en-US"/>
              <a:t>를 활용한 취약점 점검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763" y="2313829"/>
            <a:ext cx="6856941" cy="38391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08108" y="2237382"/>
            <a:ext cx="3000794" cy="182905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9148968" y="3084233"/>
            <a:ext cx="606137" cy="813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7533087" y="4349645"/>
            <a:ext cx="4550836" cy="146822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sz="1000" b="1"/>
              <a:t>대상 호스트</a:t>
            </a:r>
            <a:r>
              <a:rPr lang="en-US" altLang="ko-KR" sz="1000"/>
              <a:t>: 192.168.0.194/24</a:t>
            </a:r>
          </a:p>
          <a:p>
            <a:pPr lvl="0">
              <a:defRPr/>
            </a:pPr>
            <a:r>
              <a:rPr lang="en-US" altLang="ko-KR" sz="1000" b="1"/>
              <a:t>운영 체제 및 서비스:</a:t>
            </a:r>
            <a:r>
              <a:rPr lang="en-US" altLang="ko-KR" sz="1000"/>
              <a:t> Linux 기반 SimpleHTTPServer 0.6 (Python 3.8.5)</a:t>
            </a:r>
          </a:p>
          <a:p>
            <a:pPr lvl="0">
              <a:defRPr/>
            </a:pPr>
            <a:endParaRPr lang="en-US" altLang="ko-KR" sz="1000" b="1"/>
          </a:p>
          <a:p>
            <a:pPr lvl="0">
              <a:defRPr/>
            </a:pPr>
            <a:r>
              <a:rPr lang="en-US" altLang="ko-KR" sz="1000" b="1"/>
              <a:t>확인된 주요 취약점:</a:t>
            </a:r>
          </a:p>
          <a:p>
            <a:pPr lvl="0">
              <a:spcBef>
                <a:spcPts val="20"/>
              </a:spcBef>
              <a:defRPr/>
            </a:pPr>
            <a:r>
              <a:rPr lang="en-US" altLang="ko-KR" sz="1000">
                <a:solidFill>
                  <a:schemeClr val="tx1"/>
                </a:solidFill>
              </a:rPr>
              <a:t>Slowloris (Low and Slow DoS) 공격에 취약 (Likely Vulnerable)</a:t>
            </a:r>
          </a:p>
          <a:p>
            <a:pPr lvl="0">
              <a:spcBef>
                <a:spcPts val="20"/>
              </a:spcBef>
              <a:defRPr/>
            </a:pPr>
            <a:r>
              <a:rPr lang="en-US" altLang="ko-KR" sz="1000">
                <a:solidFill>
                  <a:schemeClr val="tx1"/>
                </a:solidFill>
              </a:rPr>
              <a:t>공격자가 대상 웹 서버에 수많은 연결을 생성한 후, 요청을 느리게</a:t>
            </a:r>
            <a:br>
              <a:rPr lang="ko-KR" altLang="en-US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전송하여 서버의 연결 자원을 점유</a:t>
            </a:r>
          </a:p>
          <a:p>
            <a:pPr lvl="0">
              <a:defRPr/>
            </a:pPr>
            <a:endParaRPr lang="en-US" altLang="ko-KR" sz="1000"/>
          </a:p>
          <a:p>
            <a:pPr lvl="0">
              <a:defRPr/>
            </a:pPr>
            <a:r>
              <a:rPr lang="en-US" altLang="ko-KR" sz="1000"/>
              <a:t>이를 통해 서비스 거부</a:t>
            </a:r>
            <a:r>
              <a:rPr lang="en-US" altLang="ko-KR" sz="1000" b="1"/>
              <a:t>(DoS)</a:t>
            </a:r>
            <a:r>
              <a:rPr lang="en-US" altLang="ko-KR" sz="1000"/>
              <a:t> 상태를 유발할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727806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 </a:t>
            </a:r>
            <a:r>
              <a:rPr lang="en-US" altLang="ko-KR"/>
              <a:t>4</a:t>
            </a:r>
          </a:p>
        </p:txBody>
      </p:sp>
      <p:sp>
        <p:nvSpPr>
          <p:cNvPr id="3" name="텍스트 개체 틀 5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4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0A2BDCB-6C89-4D09-A14D-B65860D28E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1EDD8-2126-4E78-8860-E636237AB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endParaRPr lang="ko-KR" altLang="en-US" sz="1600" dirty="0">
              <a:latin typeface="Spoqa Han Sans Neo Medium" pitchFamily="50" charset="-127"/>
              <a:ea typeface="Spoqa Han Sans Neo Medium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0738B-2685-4F66-B17B-69C147604A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ko-KR" altLang="en-US" sz="1600" dirty="0">
                <a:latin typeface="Spoqa Han Sans Neo Medium" pitchFamily="50" charset="-127"/>
                <a:ea typeface="Spoqa Han Sans Neo Medium" pitchFamily="50" charset="-127"/>
              </a:rPr>
              <a:t>프로젝트 배경 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F9327BC-7B18-4747-8927-CC5460A3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61" y="282669"/>
            <a:ext cx="7806630" cy="400110"/>
          </a:xfrm>
        </p:spPr>
        <p:txBody>
          <a:bodyPr>
            <a:noAutofit/>
          </a:bodyPr>
          <a:lstStyle/>
          <a:p>
            <a:r>
              <a:rPr lang="ko-KR" altLang="en-US" sz="25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프로젝트 배경 및 목적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133" y="1513185"/>
            <a:ext cx="11350624" cy="866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에스코어 드림 5 Medium"/>
                <a:ea typeface="에스코어 드림 5 Medium"/>
              </a:rPr>
              <a:t> 사내에서 한정된 IP 주소를 효과적으로 관리하고, 각 사이트별로 DHCP 서버를 운영하며</a:t>
            </a:r>
          </a:p>
          <a:p>
            <a:pPr lvl="0">
              <a:defRPr/>
            </a:pPr>
            <a:r>
              <a:rPr lang="ko-KR" altLang="en-US" sz="170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에스코어 드림 5 Medium"/>
                <a:ea typeface="에스코어 드림 5 Medium"/>
              </a:rPr>
              <a:t> </a:t>
            </a:r>
            <a:r>
              <a:rPr lang="en-US" altLang="ko-KR" sz="170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에스코어 드림 5 Medium"/>
                <a:ea typeface="에스코어 드림 5 Medium"/>
              </a:rPr>
              <a:t>STV,VTP</a:t>
            </a:r>
            <a:r>
              <a:rPr lang="ko-KR" altLang="en-US" sz="170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에스코어 드림 5 Medium"/>
                <a:ea typeface="에스코어 드림 5 Medium"/>
              </a:rPr>
              <a:t>를 활용하여 로드 밸런싱을 통해 구성하여 가용성 보장하는 네트워크를 구축하고 </a:t>
            </a:r>
          </a:p>
          <a:p>
            <a:pPr lvl="0">
              <a:defRPr/>
            </a:pPr>
            <a:r>
              <a:rPr lang="ko-KR" altLang="en-US" sz="170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에스코어 드림 5 Medium"/>
                <a:ea typeface="에스코어 드림 5 Medium"/>
              </a:rPr>
              <a:t> 내부</a:t>
            </a:r>
            <a:r>
              <a:rPr lang="en-US" altLang="ko-KR" sz="170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에스코어 드림 5 Medium"/>
                <a:ea typeface="에스코어 드림 5 Medium"/>
              </a:rPr>
              <a:t>,</a:t>
            </a:r>
            <a:r>
              <a:rPr lang="ko-KR" altLang="en-US" sz="170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에스코어 드림 5 Medium"/>
                <a:ea typeface="에스코어 드림 5 Medium"/>
              </a:rPr>
              <a:t> 외부 공격자로부터 취약점 분석을 실행하여 보안 대책을 마련하고자 한다</a:t>
            </a:r>
            <a:r>
              <a:rPr lang="en-US" altLang="ko-KR" sz="170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에스코어 드림 5 Medium"/>
                <a:ea typeface="에스코어 드림 5 Medium"/>
              </a:rPr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90757-8A2B-4EA5-8F68-659B15506884}"/>
              </a:ext>
            </a:extLst>
          </p:cNvPr>
          <p:cNvSpPr/>
          <p:nvPr/>
        </p:nvSpPr>
        <p:spPr>
          <a:xfrm>
            <a:off x="381413" y="3846423"/>
            <a:ext cx="795337" cy="368115"/>
          </a:xfrm>
          <a:prstGeom prst="roundRect">
            <a:avLst>
              <a:gd name="adj" fmla="val 50000"/>
            </a:avLst>
          </a:prstGeom>
          <a:gradFill>
            <a:gsLst>
              <a:gs pos="82000">
                <a:srgbClr val="050A25"/>
              </a:gs>
              <a:gs pos="0">
                <a:srgbClr val="3D3D7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poqa Han Sans Neo Medium" pitchFamily="50" charset="-127"/>
              <a:ea typeface="Spoqa Han Sans Neo Medium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E7D1223-36A4-4AFB-9678-2C8E186F3EEC}"/>
              </a:ext>
            </a:extLst>
          </p:cNvPr>
          <p:cNvSpPr/>
          <p:nvPr/>
        </p:nvSpPr>
        <p:spPr>
          <a:xfrm>
            <a:off x="773045" y="3846423"/>
            <a:ext cx="10987568" cy="368115"/>
          </a:xfrm>
          <a:prstGeom prst="roundRect">
            <a:avLst>
              <a:gd name="adj" fmla="val 50000"/>
            </a:avLst>
          </a:prstGeom>
          <a:solidFill>
            <a:srgbClr val="3D3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50" charset="-127"/>
              <a:ea typeface="Spoqa Han Sans Neo Medium" pitchFamily="50" charset="-127"/>
            </a:endParaRPr>
          </a:p>
        </p:txBody>
      </p:sp>
      <p:sp>
        <p:nvSpPr>
          <p:cNvPr id="11" name="텍스트 개체 틀 16">
            <a:extLst>
              <a:ext uri="{FF2B5EF4-FFF2-40B4-BE49-F238E27FC236}">
                <a16:creationId xmlns:a16="http://schemas.microsoft.com/office/drawing/2014/main" id="{89EE4377-96EC-41DB-A79E-D6712AE70BD8}"/>
              </a:ext>
            </a:extLst>
          </p:cNvPr>
          <p:cNvSpPr txBox="1">
            <a:spLocks/>
          </p:cNvSpPr>
          <p:nvPr/>
        </p:nvSpPr>
        <p:spPr>
          <a:xfrm>
            <a:off x="392114" y="3884286"/>
            <a:ext cx="475121" cy="292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텍스트 개체 틀 16">
            <a:extLst>
              <a:ext uri="{FF2B5EF4-FFF2-40B4-BE49-F238E27FC236}">
                <a16:creationId xmlns:a16="http://schemas.microsoft.com/office/drawing/2014/main" id="{01740F30-EE3B-49D3-B6B5-AAE76C6AA9DB}"/>
              </a:ext>
            </a:extLst>
          </p:cNvPr>
          <p:cNvSpPr txBox="1">
            <a:spLocks/>
          </p:cNvSpPr>
          <p:nvPr/>
        </p:nvSpPr>
        <p:spPr>
          <a:xfrm>
            <a:off x="867235" y="3884286"/>
            <a:ext cx="10515620" cy="292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프로젝트 목적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976" y="4377744"/>
            <a:ext cx="10461624" cy="164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latin typeface="에스코어 드림 5 Medium"/>
                <a:ea typeface="에스코어 드림 5 Medium"/>
              </a:rPr>
              <a:t>- 네트워크 기본 설정 → 다양한 공격 → 보안 설정 : 3단계 실습 프로세스 설계</a:t>
            </a:r>
          </a:p>
          <a:p>
            <a:pPr lvl="0">
              <a:defRPr/>
            </a:pPr>
            <a:r>
              <a:rPr lang="en-US" altLang="ko-KR" sz="1700">
                <a:latin typeface="에스코어 드림 5 Medium"/>
                <a:ea typeface="에스코어 드림 5 Medium"/>
              </a:rPr>
              <a:t>- EIGRP 기반 동적 라우팅 구성 및 보안 강화</a:t>
            </a:r>
          </a:p>
          <a:p>
            <a:pPr lvl="0">
              <a:defRPr/>
            </a:pPr>
            <a:r>
              <a:rPr lang="en-US" altLang="ko-KR" sz="1700">
                <a:latin typeface="에스코어 드림 5 Medium"/>
                <a:ea typeface="에스코어 드림 5 Medium"/>
              </a:rPr>
              <a:t>- 스위치 기반 내부망 및 VLAN 환경 구현</a:t>
            </a:r>
          </a:p>
          <a:p>
            <a:pPr lvl="0">
              <a:defRPr/>
            </a:pPr>
            <a:r>
              <a:rPr lang="en-US" altLang="ko-KR" sz="1700">
                <a:latin typeface="에스코어 드림 5 Medium"/>
                <a:ea typeface="에스코어 드림 5 Medium"/>
              </a:rPr>
              <a:t>- 포트 기반 공격 및 방어 실습</a:t>
            </a:r>
          </a:p>
          <a:p>
            <a:pPr lvl="0">
              <a:defRPr/>
            </a:pPr>
            <a:r>
              <a:rPr lang="en-US" altLang="ko-KR" sz="1700">
                <a:latin typeface="에스코어 드림 5 Medium"/>
                <a:ea typeface="에스코어 드림 5 Medium"/>
              </a:rPr>
              <a:t>- Nmap 및 Python을 활용한 스캐닝 및 취약점 점검</a:t>
            </a:r>
          </a:p>
          <a:p>
            <a:pPr lvl="0">
              <a:defRPr/>
            </a:pPr>
            <a:r>
              <a:rPr lang="en-US" altLang="ko-KR" sz="1700">
                <a:latin typeface="에스코어 드림 5 Medium"/>
                <a:ea typeface="에스코어 드림 5 Medium"/>
              </a:rPr>
              <a:t>- ASA 방화벽을 이용한 DMZ/Inside/Outside 보안 영역 구성</a:t>
            </a:r>
          </a:p>
        </p:txBody>
      </p:sp>
    </p:spTree>
    <p:extLst>
      <p:ext uri="{BB962C8B-B14F-4D97-AF65-F5344CB8AC3E}">
        <p14:creationId xmlns:p14="http://schemas.microsoft.com/office/powerpoint/2010/main" val="138928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6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879935" y="1020436"/>
            <a:ext cx="10515620" cy="3590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DHCP Pool exhaustion Attact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66119" y="1480698"/>
            <a:ext cx="3564000" cy="292388"/>
            <a:chOff x="414340" y="2769304"/>
            <a:chExt cx="3564000" cy="292388"/>
          </a:xfrm>
        </p:grpSpPr>
        <p:sp>
          <p:nvSpPr>
            <p:cNvPr id="10" name="직사각형 17"/>
            <p:cNvSpPr/>
            <p:nvPr/>
          </p:nvSpPr>
          <p:spPr>
            <a:xfrm>
              <a:off x="414340" y="2785229"/>
              <a:ext cx="3564000" cy="2664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D5E0EF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460058" y="2769304"/>
              <a:ext cx="527353" cy="292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300">
                  <a:solidFill>
                    <a:srgbClr val="0D476D"/>
                  </a:solidFill>
                  <a:latin typeface="에스코어 드림 5 Medium"/>
                  <a:ea typeface="에스코어 드림 5 Medium"/>
                </a:rPr>
                <a:t>공격</a:t>
              </a:r>
            </a:p>
          </p:txBody>
        </p:sp>
        <p:sp>
          <p:nvSpPr>
            <p:cNvPr id="12" name="직사각형 19"/>
            <p:cNvSpPr/>
            <p:nvPr/>
          </p:nvSpPr>
          <p:spPr>
            <a:xfrm>
              <a:off x="414340" y="2785229"/>
              <a:ext cx="45719" cy="266400"/>
            </a:xfrm>
            <a:prstGeom prst="rect">
              <a:avLst/>
            </a:prstGeom>
            <a:solidFill>
              <a:srgbClr val="0D4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6119" y="2095558"/>
            <a:ext cx="5339434" cy="183878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0985" y="2871414"/>
            <a:ext cx="4770306" cy="158719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91868" y="4019855"/>
            <a:ext cx="2610214" cy="206721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6318291" y="1480698"/>
            <a:ext cx="3564000" cy="292388"/>
            <a:chOff x="414340" y="2769304"/>
            <a:chExt cx="3564000" cy="292388"/>
          </a:xfrm>
        </p:grpSpPr>
        <p:sp>
          <p:nvSpPr>
            <p:cNvPr id="34" name="직사각형 17"/>
            <p:cNvSpPr/>
            <p:nvPr/>
          </p:nvSpPr>
          <p:spPr>
            <a:xfrm>
              <a:off x="414340" y="2785229"/>
              <a:ext cx="3564000" cy="2664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D5E0EF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5" name="TextBox 18"/>
            <p:cNvSpPr txBox="1"/>
            <p:nvPr/>
          </p:nvSpPr>
          <p:spPr>
            <a:xfrm>
              <a:off x="460059" y="2769304"/>
              <a:ext cx="528280" cy="292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300">
                  <a:solidFill>
                    <a:srgbClr val="0D476D"/>
                  </a:solidFill>
                  <a:latin typeface="에스코어 드림 5 Medium"/>
                  <a:ea typeface="에스코어 드림 5 Medium"/>
                </a:rPr>
                <a:t>방어</a:t>
              </a:r>
            </a:p>
          </p:txBody>
        </p:sp>
        <p:sp>
          <p:nvSpPr>
            <p:cNvPr id="36" name="직사각형 19"/>
            <p:cNvSpPr/>
            <p:nvPr/>
          </p:nvSpPr>
          <p:spPr>
            <a:xfrm>
              <a:off x="414340" y="2785229"/>
              <a:ext cx="45719" cy="266400"/>
            </a:xfrm>
            <a:prstGeom prst="rect">
              <a:avLst/>
            </a:prstGeom>
            <a:solidFill>
              <a:srgbClr val="0D4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64010" y="2095558"/>
            <a:ext cx="4965929" cy="192429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29073" y="4558957"/>
            <a:ext cx="4666482" cy="1295580"/>
          </a:xfrm>
          <a:prstGeom prst="rect">
            <a:avLst/>
          </a:prstGeom>
        </p:spPr>
      </p:pic>
      <p:sp>
        <p:nvSpPr>
          <p:cNvPr id="39" name="아래쪽 화살표 38"/>
          <p:cNvSpPr/>
          <p:nvPr/>
        </p:nvSpPr>
        <p:spPr>
          <a:xfrm rot="16200000">
            <a:off x="5889359" y="4783539"/>
            <a:ext cx="452437" cy="88106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TextBox 18"/>
          <p:cNvSpPr txBox="1"/>
          <p:nvPr/>
        </p:nvSpPr>
        <p:spPr>
          <a:xfrm>
            <a:off x="5550108" y="5494337"/>
            <a:ext cx="1104057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>
                <a:solidFill>
                  <a:srgbClr val="FF0000"/>
                </a:solidFill>
                <a:latin typeface="에스코어 드림 5 Medium"/>
                <a:ea typeface="에스코어 드림 5 Medium"/>
              </a:rPr>
              <a:t>방어 설정 후</a:t>
            </a:r>
          </a:p>
        </p:txBody>
      </p:sp>
    </p:spTree>
    <p:extLst>
      <p:ext uri="{BB962C8B-B14F-4D97-AF65-F5344CB8AC3E}">
        <p14:creationId xmlns:p14="http://schemas.microsoft.com/office/powerpoint/2010/main" val="101618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6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</a:t>
            </a:r>
            <a:r>
              <a:rPr lang="en-US" altLang="ko-KR"/>
              <a:t>4</a:t>
            </a:r>
          </a:p>
        </p:txBody>
      </p:sp>
      <p:sp>
        <p:nvSpPr>
          <p:cNvPr id="3" name="텍스트 개체 틀 16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16"/>
          <p:cNvSpPr>
            <a:spLocks noGrp="1"/>
          </p:cNvSpPr>
          <p:nvPr>
            <p:ph type="body" sz="quarter" idx="16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Slowloris </a:t>
            </a:r>
            <a:r>
              <a:rPr lang="ko-KR" altLang="en-US"/>
              <a:t>공격 </a:t>
            </a:r>
            <a:r>
              <a:rPr lang="en-US" altLang="ko-KR"/>
              <a:t>/</a:t>
            </a:r>
            <a:r>
              <a:rPr lang="ko-KR" altLang="en-US"/>
              <a:t>방어</a:t>
            </a:r>
            <a:r>
              <a:rPr lang="en-US" altLang="ko-KR"/>
              <a:t> 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진행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2692" y="2110222"/>
            <a:ext cx="4715533" cy="24577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4065" y="2844293"/>
            <a:ext cx="5191934" cy="21721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2" name="그룹 21"/>
          <p:cNvGrpSpPr/>
          <p:nvPr/>
        </p:nvGrpSpPr>
        <p:grpSpPr>
          <a:xfrm>
            <a:off x="566119" y="1480698"/>
            <a:ext cx="3564000" cy="292388"/>
            <a:chOff x="414340" y="2769304"/>
            <a:chExt cx="3564000" cy="292388"/>
          </a:xfrm>
        </p:grpSpPr>
        <p:sp>
          <p:nvSpPr>
            <p:cNvPr id="23" name="직사각형 17"/>
            <p:cNvSpPr/>
            <p:nvPr/>
          </p:nvSpPr>
          <p:spPr>
            <a:xfrm>
              <a:off x="414340" y="2785229"/>
              <a:ext cx="3564000" cy="2664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D5E0EF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4" name="TextBox 18"/>
            <p:cNvSpPr txBox="1"/>
            <p:nvPr/>
          </p:nvSpPr>
          <p:spPr>
            <a:xfrm>
              <a:off x="460059" y="2769304"/>
              <a:ext cx="1289352" cy="292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300">
                  <a:solidFill>
                    <a:srgbClr val="0D476D"/>
                  </a:solidFill>
                  <a:latin typeface="에스코어 드림 5 Medium"/>
                  <a:ea typeface="에스코어 드림 5 Medium"/>
                </a:rPr>
                <a:t>Slowloris </a:t>
              </a:r>
              <a:r>
                <a:rPr lang="ko-KR" altLang="en-US" sz="1300">
                  <a:solidFill>
                    <a:srgbClr val="0D476D"/>
                  </a:solidFill>
                  <a:latin typeface="에스코어 드림 5 Medium"/>
                  <a:ea typeface="에스코어 드림 5 Medium"/>
                </a:rPr>
                <a:t>공격</a:t>
              </a:r>
            </a:p>
          </p:txBody>
        </p:sp>
        <p:sp>
          <p:nvSpPr>
            <p:cNvPr id="25" name="직사각형 19"/>
            <p:cNvSpPr/>
            <p:nvPr/>
          </p:nvSpPr>
          <p:spPr>
            <a:xfrm>
              <a:off x="414340" y="2785229"/>
              <a:ext cx="45719" cy="266400"/>
            </a:xfrm>
            <a:prstGeom prst="rect">
              <a:avLst/>
            </a:prstGeom>
            <a:solidFill>
              <a:srgbClr val="0D4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547819" y="1480698"/>
            <a:ext cx="3564000" cy="292388"/>
            <a:chOff x="414340" y="2769304"/>
            <a:chExt cx="3564000" cy="292388"/>
          </a:xfrm>
        </p:grpSpPr>
        <p:sp>
          <p:nvSpPr>
            <p:cNvPr id="27" name="직사각형 17"/>
            <p:cNvSpPr/>
            <p:nvPr/>
          </p:nvSpPr>
          <p:spPr>
            <a:xfrm>
              <a:off x="414340" y="2785229"/>
              <a:ext cx="3564000" cy="2664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D5E0EF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8" name="TextBox 18"/>
            <p:cNvSpPr txBox="1"/>
            <p:nvPr/>
          </p:nvSpPr>
          <p:spPr>
            <a:xfrm>
              <a:off x="460059" y="2769304"/>
              <a:ext cx="1289352" cy="292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300">
                  <a:solidFill>
                    <a:srgbClr val="0D476D"/>
                  </a:solidFill>
                  <a:latin typeface="에스코어 드림 5 Medium"/>
                  <a:ea typeface="에스코어 드림 5 Medium"/>
                </a:rPr>
                <a:t>Slowloris </a:t>
              </a:r>
              <a:r>
                <a:rPr lang="ko-KR" altLang="en-US" sz="1300">
                  <a:solidFill>
                    <a:srgbClr val="0D476D"/>
                  </a:solidFill>
                  <a:latin typeface="에스코어 드림 5 Medium"/>
                  <a:ea typeface="에스코어 드림 5 Medium"/>
                </a:rPr>
                <a:t>방어</a:t>
              </a:r>
            </a:p>
          </p:txBody>
        </p:sp>
        <p:sp>
          <p:nvSpPr>
            <p:cNvPr id="29" name="직사각형 19"/>
            <p:cNvSpPr/>
            <p:nvPr/>
          </p:nvSpPr>
          <p:spPr>
            <a:xfrm>
              <a:off x="414340" y="2785229"/>
              <a:ext cx="45719" cy="266400"/>
            </a:xfrm>
            <a:prstGeom prst="rect">
              <a:avLst/>
            </a:prstGeom>
            <a:solidFill>
              <a:srgbClr val="0D4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30" name="가로 글상자 29"/>
          <p:cNvSpPr txBox="1"/>
          <p:nvPr/>
        </p:nvSpPr>
        <p:spPr>
          <a:xfrm>
            <a:off x="600074" y="5270162"/>
            <a:ext cx="5419725" cy="271483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en-US" sz="1200"/>
              <a:t>python3 slowloris.py -p 80 -s 1000 -v 192.168.0.194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38563" y="2571005"/>
            <a:ext cx="4753698" cy="16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2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6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</a:t>
            </a:r>
            <a:r>
              <a:rPr lang="en-US" altLang="ko-KR"/>
              <a:t>4</a:t>
            </a:r>
          </a:p>
        </p:txBody>
      </p:sp>
      <p:sp>
        <p:nvSpPr>
          <p:cNvPr id="3" name="텍스트 개체 틀 16"/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16"/>
          <p:cNvSpPr>
            <a:spLocks noGrp="1"/>
          </p:cNvSpPr>
          <p:nvPr>
            <p:ph type="body" sz="quarter" idx="16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ARP Spoofing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진행</a:t>
            </a:r>
          </a:p>
        </p:txBody>
      </p:sp>
      <p:sp>
        <p:nvSpPr>
          <p:cNvPr id="14" name="가로 글상자 13"/>
          <p:cNvSpPr txBox="1"/>
          <p:nvPr/>
        </p:nvSpPr>
        <p:spPr>
          <a:xfrm>
            <a:off x="7091566" y="1621906"/>
            <a:ext cx="2238374" cy="31928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500" b="1">
                <a:latin typeface="에스코어 드림 5 Medium"/>
                <a:ea typeface="에스코어 드림 5 Medium"/>
              </a:rPr>
              <a:t>#</a:t>
            </a:r>
            <a:r>
              <a:rPr lang="ko-KR" altLang="en-US" sz="1500" b="1">
                <a:latin typeface="에스코어 드림 5 Medium"/>
                <a:ea typeface="에스코어 드림 5 Medium"/>
              </a:rPr>
              <a:t>결과</a:t>
            </a:r>
          </a:p>
        </p:txBody>
      </p:sp>
      <p:sp>
        <p:nvSpPr>
          <p:cNvPr id="18" name="가로 글상자 17"/>
          <p:cNvSpPr txBox="1"/>
          <p:nvPr/>
        </p:nvSpPr>
        <p:spPr>
          <a:xfrm>
            <a:off x="1805995" y="5411885"/>
            <a:ext cx="3334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공격 전 </a:t>
            </a:r>
            <a:r>
              <a:rPr lang="en-US" altLang="ko-KR" dirty="0"/>
              <a:t>mac</a:t>
            </a:r>
            <a:r>
              <a:rPr lang="ko-KR" altLang="en-US" dirty="0"/>
              <a:t>주소를 확인 후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ARP Spoofing </a:t>
            </a:r>
            <a:r>
              <a:rPr lang="ko-KR" altLang="en-US" dirty="0"/>
              <a:t>공격을 시작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CBA5B7-3F49-F561-2573-A49B10E1B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44" y="2222457"/>
            <a:ext cx="4447971" cy="155855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E83A7E-1A0C-FDD3-7272-64ED029D5CFB}"/>
              </a:ext>
            </a:extLst>
          </p:cNvPr>
          <p:cNvGrpSpPr/>
          <p:nvPr/>
        </p:nvGrpSpPr>
        <p:grpSpPr>
          <a:xfrm>
            <a:off x="1249444" y="4189605"/>
            <a:ext cx="4447971" cy="326669"/>
            <a:chOff x="1249444" y="4166199"/>
            <a:chExt cx="4447971" cy="32666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0D381D-6353-87B2-BCA1-0A4664802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444" y="4215358"/>
              <a:ext cx="4447971" cy="2381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BAB5DB-EEA6-0993-1A41-DEE45E7E48CC}"/>
                </a:ext>
              </a:extLst>
            </p:cNvPr>
            <p:cNvSpPr/>
            <p:nvPr/>
          </p:nvSpPr>
          <p:spPr>
            <a:xfrm>
              <a:off x="3067875" y="4166199"/>
              <a:ext cx="1011756" cy="3266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B5B645-32C5-E806-1BE7-80A4EDB0A92B}"/>
              </a:ext>
            </a:extLst>
          </p:cNvPr>
          <p:cNvGrpSpPr/>
          <p:nvPr/>
        </p:nvGrpSpPr>
        <p:grpSpPr>
          <a:xfrm>
            <a:off x="6814975" y="3001736"/>
            <a:ext cx="4447971" cy="617221"/>
            <a:chOff x="6568790" y="3057873"/>
            <a:chExt cx="4447971" cy="61722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36F6B9B-042B-5C5D-71AC-7A46B7C1C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8790" y="3093988"/>
              <a:ext cx="4447971" cy="5811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0365035-6593-E8CB-8CEF-E536AF3BA81C}"/>
                </a:ext>
              </a:extLst>
            </p:cNvPr>
            <p:cNvSpPr/>
            <p:nvPr/>
          </p:nvSpPr>
          <p:spPr>
            <a:xfrm>
              <a:off x="8381361" y="3057873"/>
              <a:ext cx="1011756" cy="2923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가로 글상자 17">
            <a:extLst>
              <a:ext uri="{FF2B5EF4-FFF2-40B4-BE49-F238E27FC236}">
                <a16:creationId xmlns:a16="http://schemas.microsoft.com/office/drawing/2014/main" id="{81E93545-8F5B-DE2F-73A0-908A64C71C04}"/>
              </a:ext>
            </a:extLst>
          </p:cNvPr>
          <p:cNvSpPr txBox="1"/>
          <p:nvPr/>
        </p:nvSpPr>
        <p:spPr>
          <a:xfrm>
            <a:off x="7530621" y="5411885"/>
            <a:ext cx="3547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공격 후 </a:t>
            </a:r>
            <a:r>
              <a:rPr lang="en-US" altLang="ko-KR" dirty="0"/>
              <a:t>mac</a:t>
            </a:r>
            <a:r>
              <a:rPr lang="ko-KR" altLang="en-US" dirty="0"/>
              <a:t>주소가 공격자의 </a:t>
            </a:r>
            <a:r>
              <a:rPr lang="en-US" altLang="ko-KR" dirty="0"/>
              <a:t>mac</a:t>
            </a:r>
            <a:r>
              <a:rPr lang="ko-KR" altLang="en-US" dirty="0"/>
              <a:t>주소로 변경 </a:t>
            </a:r>
            <a:r>
              <a:rPr lang="ko-KR" altLang="en-US" dirty="0" err="1"/>
              <a:t>된것으로</a:t>
            </a:r>
            <a:r>
              <a:rPr lang="ko-KR" altLang="en-US" dirty="0"/>
              <a:t> </a:t>
            </a:r>
            <a:r>
              <a:rPr lang="ko-KR" altLang="en-US" dirty="0" err="1"/>
              <a:t>공격받은것을</a:t>
            </a:r>
            <a:r>
              <a:rPr lang="ko-KR" altLang="en-US" dirty="0"/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248343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B037-9F00-D223-AA81-189268F12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51158688-D7AD-6485-65C4-8236CC386C8B}"/>
              </a:ext>
            </a:extLst>
          </p:cNvPr>
          <p:cNvGrpSpPr/>
          <p:nvPr/>
        </p:nvGrpSpPr>
        <p:grpSpPr>
          <a:xfrm>
            <a:off x="985311" y="2169348"/>
            <a:ext cx="2798008" cy="2496262"/>
            <a:chOff x="985311" y="2169348"/>
            <a:chExt cx="2798008" cy="249626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7AFF8C6-3F9B-7013-00DB-233BBC7E5055}"/>
                </a:ext>
              </a:extLst>
            </p:cNvPr>
            <p:cNvGrpSpPr/>
            <p:nvPr/>
          </p:nvGrpSpPr>
          <p:grpSpPr>
            <a:xfrm>
              <a:off x="985311" y="2169348"/>
              <a:ext cx="2798008" cy="2496262"/>
              <a:chOff x="1847455" y="2775912"/>
              <a:chExt cx="2798008" cy="2496262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F9D32D67-768F-E8CA-A2BA-E1994180CD5A}"/>
                  </a:ext>
                </a:extLst>
              </p:cNvPr>
              <p:cNvGrpSpPr/>
              <p:nvPr/>
            </p:nvGrpSpPr>
            <p:grpSpPr>
              <a:xfrm>
                <a:off x="1847455" y="2775912"/>
                <a:ext cx="2798008" cy="2496262"/>
                <a:chOff x="3453849" y="2794084"/>
                <a:chExt cx="2798008" cy="2496262"/>
              </a:xfrm>
            </p:grpSpPr>
            <p:pic>
              <p:nvPicPr>
                <p:cNvPr id="48" name="그림 47">
                  <a:extLst>
                    <a:ext uri="{FF2B5EF4-FFF2-40B4-BE49-F238E27FC236}">
                      <a16:creationId xmlns:a16="http://schemas.microsoft.com/office/drawing/2014/main" id="{74654BAC-3905-A194-EF2D-FB6C29F511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3849" y="2794084"/>
                  <a:ext cx="2798008" cy="24962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50" name="가로 글상자 17">
                  <a:extLst>
                    <a:ext uri="{FF2B5EF4-FFF2-40B4-BE49-F238E27FC236}">
                      <a16:creationId xmlns:a16="http://schemas.microsoft.com/office/drawing/2014/main" id="{246BB76B-1205-FB36-3D35-A359B41022AB}"/>
                    </a:ext>
                  </a:extLst>
                </p:cNvPr>
                <p:cNvSpPr txBox="1"/>
                <p:nvPr/>
              </p:nvSpPr>
              <p:spPr>
                <a:xfrm>
                  <a:off x="4441525" y="3306471"/>
                  <a:ext cx="596208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r>
                    <a:rPr lang="ko-KR" altLang="en-US" sz="1200" b="1" dirty="0">
                      <a:solidFill>
                        <a:srgbClr val="FF0000"/>
                      </a:solidFill>
                    </a:rPr>
                    <a:t>허용</a:t>
                  </a:r>
                </a:p>
              </p:txBody>
            </p:sp>
            <p:sp>
              <p:nvSpPr>
                <p:cNvPr id="52" name="가로 글상자 17">
                  <a:extLst>
                    <a:ext uri="{FF2B5EF4-FFF2-40B4-BE49-F238E27FC236}">
                      <a16:creationId xmlns:a16="http://schemas.microsoft.com/office/drawing/2014/main" id="{CAA14FE0-9167-97CD-4067-C45F443B3CAF}"/>
                    </a:ext>
                  </a:extLst>
                </p:cNvPr>
                <p:cNvSpPr txBox="1"/>
                <p:nvPr/>
              </p:nvSpPr>
              <p:spPr>
                <a:xfrm>
                  <a:off x="5542815" y="3285309"/>
                  <a:ext cx="68444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r>
                    <a:rPr lang="ko-KR" altLang="en-US" sz="1200" b="1" dirty="0">
                      <a:solidFill>
                        <a:srgbClr val="FF0000"/>
                      </a:solidFill>
                    </a:rPr>
                    <a:t>허용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</a:rPr>
                    <a:t>X</a:t>
                  </a:r>
                  <a:endParaRPr lang="ko-KR" altLang="en-US" sz="1200" b="1" dirty="0">
                    <a:solidFill>
                      <a:srgbClr val="FF0000"/>
                    </a:solidFill>
                  </a:endParaRPr>
                </a:p>
              </p:txBody>
            </p:sp>
          </p:grpSp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DC93C5D6-D054-04A9-5C38-B87E54485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4592" y="2856539"/>
                <a:ext cx="873173" cy="154544"/>
              </a:xfrm>
              <a:prstGeom prst="rect">
                <a:avLst/>
              </a:prstGeom>
            </p:spPr>
          </p:pic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1A128ACD-1C6B-B8E6-AF38-851ED236C3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5949" y="2876276"/>
                <a:ext cx="873173" cy="163720"/>
              </a:xfrm>
              <a:prstGeom prst="rect">
                <a:avLst/>
              </a:prstGeom>
            </p:spPr>
          </p:pic>
        </p:grpSp>
        <p:sp>
          <p:nvSpPr>
            <p:cNvPr id="55" name="가로 글상자 17">
              <a:extLst>
                <a:ext uri="{FF2B5EF4-FFF2-40B4-BE49-F238E27FC236}">
                  <a16:creationId xmlns:a16="http://schemas.microsoft.com/office/drawing/2014/main" id="{6699C62A-C495-DA54-267A-EFB5B34FD974}"/>
                </a:ext>
              </a:extLst>
            </p:cNvPr>
            <p:cNvSpPr txBox="1"/>
            <p:nvPr/>
          </p:nvSpPr>
          <p:spPr>
            <a:xfrm>
              <a:off x="1972987" y="3374202"/>
              <a:ext cx="59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 dirty="0"/>
                <a:t>2</a:t>
              </a:r>
              <a:r>
                <a:rPr lang="ko-KR" altLang="en-US" sz="1200" b="1" dirty="0"/>
                <a:t>계층</a:t>
              </a:r>
            </a:p>
          </p:txBody>
        </p:sp>
        <p:sp>
          <p:nvSpPr>
            <p:cNvPr id="56" name="가로 글상자 17">
              <a:extLst>
                <a:ext uri="{FF2B5EF4-FFF2-40B4-BE49-F238E27FC236}">
                  <a16:creationId xmlns:a16="http://schemas.microsoft.com/office/drawing/2014/main" id="{9EE59A2D-0DE3-7313-2874-DCBB10C34E12}"/>
                </a:ext>
              </a:extLst>
            </p:cNvPr>
            <p:cNvSpPr txBox="1"/>
            <p:nvPr/>
          </p:nvSpPr>
          <p:spPr>
            <a:xfrm>
              <a:off x="2786278" y="4022253"/>
              <a:ext cx="59620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 dirty="0"/>
                <a:t>3</a:t>
              </a:r>
              <a:r>
                <a:rPr lang="ko-KR" altLang="en-US" sz="1200" b="1" dirty="0"/>
                <a:t>계층</a:t>
              </a:r>
            </a:p>
          </p:txBody>
        </p:sp>
      </p:grpSp>
      <p:sp>
        <p:nvSpPr>
          <p:cNvPr id="2" name="텍스트 개체 틀 16">
            <a:extLst>
              <a:ext uri="{FF2B5EF4-FFF2-40B4-BE49-F238E27FC236}">
                <a16:creationId xmlns:a16="http://schemas.microsoft.com/office/drawing/2014/main" id="{0325BD5D-DD8C-EE63-7180-EBCBCE6F4F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</a:t>
            </a:r>
            <a:r>
              <a:rPr lang="en-US" altLang="ko-KR"/>
              <a:t>4</a:t>
            </a:r>
          </a:p>
        </p:txBody>
      </p:sp>
      <p:sp>
        <p:nvSpPr>
          <p:cNvPr id="3" name="텍스트 개체 틀 16">
            <a:extLst>
              <a:ext uri="{FF2B5EF4-FFF2-40B4-BE49-F238E27FC236}">
                <a16:creationId xmlns:a16="http://schemas.microsoft.com/office/drawing/2014/main" id="{5008FFD2-CE5E-B4AF-18CD-19791095AC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16">
            <a:extLst>
              <a:ext uri="{FF2B5EF4-FFF2-40B4-BE49-F238E27FC236}">
                <a16:creationId xmlns:a16="http://schemas.microsoft.com/office/drawing/2014/main" id="{997C3B53-038A-2125-7F49-5044D1C2AB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dirty="0"/>
              <a:t>port-security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E75B3C6-1D6C-3541-C8FD-361192F929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진행</a:t>
            </a:r>
          </a:p>
        </p:txBody>
      </p:sp>
      <p:sp>
        <p:nvSpPr>
          <p:cNvPr id="14" name="가로 글상자 13">
            <a:extLst>
              <a:ext uri="{FF2B5EF4-FFF2-40B4-BE49-F238E27FC236}">
                <a16:creationId xmlns:a16="http://schemas.microsoft.com/office/drawing/2014/main" id="{876E32EF-8CB5-227F-96B7-7708A3D6C5A9}"/>
              </a:ext>
            </a:extLst>
          </p:cNvPr>
          <p:cNvSpPr txBox="1"/>
          <p:nvPr/>
        </p:nvSpPr>
        <p:spPr>
          <a:xfrm>
            <a:off x="7091566" y="1621906"/>
            <a:ext cx="2238374" cy="31928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500" b="1">
                <a:latin typeface="에스코어 드림 5 Medium"/>
                <a:ea typeface="에스코어 드림 5 Medium"/>
              </a:rPr>
              <a:t>#</a:t>
            </a:r>
            <a:r>
              <a:rPr lang="ko-KR" altLang="en-US" sz="1500" b="1">
                <a:latin typeface="에스코어 드림 5 Medium"/>
                <a:ea typeface="에스코어 드림 5 Medium"/>
              </a:rPr>
              <a:t>결과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892CC4-AD27-CF44-B403-79DB1BE23EB1}"/>
              </a:ext>
            </a:extLst>
          </p:cNvPr>
          <p:cNvGrpSpPr/>
          <p:nvPr/>
        </p:nvGrpSpPr>
        <p:grpSpPr>
          <a:xfrm>
            <a:off x="1727086" y="4564028"/>
            <a:ext cx="4150606" cy="606966"/>
            <a:chOff x="4196975" y="3340855"/>
            <a:chExt cx="5228379" cy="868940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DBCDE93-E8DE-8F76-48EB-1CF752A64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20" b="78486"/>
            <a:stretch/>
          </p:blipFill>
          <p:spPr>
            <a:xfrm>
              <a:off x="4196975" y="3340855"/>
              <a:ext cx="5228379" cy="86893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E0A1869-13F2-E630-CCCE-5212AB8E9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76" y="3676321"/>
              <a:ext cx="2295845" cy="181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1095C6A-EED7-446E-C8A3-3011735C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76" y="4038321"/>
              <a:ext cx="5144218" cy="17147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F916447-6294-95FF-F142-56BB9BB46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76" y="3857321"/>
              <a:ext cx="4115374" cy="18100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4187717-FE87-8B21-0BA4-4631D2F5B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96976" y="3340856"/>
              <a:ext cx="2133898" cy="19052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10722FD-A2AE-AC37-FF6A-7D17A6A5F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96976" y="3522431"/>
              <a:ext cx="2410161" cy="181000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E8C2556E-D5B6-B159-75C3-97AF179A1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62" y="3133749"/>
            <a:ext cx="3007318" cy="401315"/>
          </a:xfrm>
          <a:prstGeom prst="rect">
            <a:avLst/>
          </a:prstGeom>
        </p:spPr>
      </p:pic>
      <p:sp>
        <p:nvSpPr>
          <p:cNvPr id="31" name="가로 글상자 17">
            <a:extLst>
              <a:ext uri="{FF2B5EF4-FFF2-40B4-BE49-F238E27FC236}">
                <a16:creationId xmlns:a16="http://schemas.microsoft.com/office/drawing/2014/main" id="{9CE75797-451F-FD57-5E8F-60E84B4E29D8}"/>
              </a:ext>
            </a:extLst>
          </p:cNvPr>
          <p:cNvSpPr txBox="1"/>
          <p:nvPr/>
        </p:nvSpPr>
        <p:spPr>
          <a:xfrm>
            <a:off x="879935" y="5722897"/>
            <a:ext cx="5005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허용을 막을 곳의 </a:t>
            </a:r>
            <a:r>
              <a:rPr lang="en-US" altLang="ko-KR" dirty="0"/>
              <a:t>ping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제대로 가는지 확인</a:t>
            </a:r>
          </a:p>
        </p:txBody>
      </p:sp>
      <p:sp>
        <p:nvSpPr>
          <p:cNvPr id="32" name="가로 글상자 17">
            <a:extLst>
              <a:ext uri="{FF2B5EF4-FFF2-40B4-BE49-F238E27FC236}">
                <a16:creationId xmlns:a16="http://schemas.microsoft.com/office/drawing/2014/main" id="{0C58C08C-6C6D-E1CC-42A4-791ADE4FA964}"/>
              </a:ext>
            </a:extLst>
          </p:cNvPr>
          <p:cNvSpPr txBox="1"/>
          <p:nvPr/>
        </p:nvSpPr>
        <p:spPr>
          <a:xfrm>
            <a:off x="879935" y="6092229"/>
            <a:ext cx="5005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3</a:t>
            </a:r>
            <a:r>
              <a:rPr lang="ko-KR" altLang="en-US" dirty="0"/>
              <a:t>계층 스위치에 허용할 </a:t>
            </a:r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/>
              <a:t>mac</a:t>
            </a:r>
            <a:r>
              <a:rPr lang="ko-KR" altLang="en-US" dirty="0"/>
              <a:t>주소를 입력</a:t>
            </a:r>
          </a:p>
        </p:txBody>
      </p:sp>
      <p:sp>
        <p:nvSpPr>
          <p:cNvPr id="33" name="가로 글상자 17">
            <a:extLst>
              <a:ext uri="{FF2B5EF4-FFF2-40B4-BE49-F238E27FC236}">
                <a16:creationId xmlns:a16="http://schemas.microsoft.com/office/drawing/2014/main" id="{0D08F66A-49B7-2A25-CF8F-9A583CC27F99}"/>
              </a:ext>
            </a:extLst>
          </p:cNvPr>
          <p:cNvSpPr txBox="1"/>
          <p:nvPr/>
        </p:nvSpPr>
        <p:spPr>
          <a:xfrm>
            <a:off x="879935" y="5318347"/>
            <a:ext cx="5005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2</a:t>
            </a:r>
            <a:r>
              <a:rPr lang="ko-KR" altLang="en-US" dirty="0"/>
              <a:t>계층 스위치를 추가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E84B31A-7FA3-2DA8-425A-EA65EDAD0B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60" y="2310346"/>
            <a:ext cx="4319440" cy="64779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871A13A-D533-1223-0F9B-03FBFDB98A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60" y="3219689"/>
            <a:ext cx="3334215" cy="6668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8CB873D-7229-E1CB-1531-AE52CC1E64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60" y="4148085"/>
            <a:ext cx="5228380" cy="400106"/>
          </a:xfrm>
          <a:prstGeom prst="rect">
            <a:avLst/>
          </a:prstGeom>
        </p:spPr>
      </p:pic>
      <p:sp>
        <p:nvSpPr>
          <p:cNvPr id="40" name="가로 글상자 17">
            <a:extLst>
              <a:ext uri="{FF2B5EF4-FFF2-40B4-BE49-F238E27FC236}">
                <a16:creationId xmlns:a16="http://schemas.microsoft.com/office/drawing/2014/main" id="{CE860F24-003E-62A7-E51C-FD1A81E0D434}"/>
              </a:ext>
            </a:extLst>
          </p:cNvPr>
          <p:cNvSpPr txBox="1"/>
          <p:nvPr/>
        </p:nvSpPr>
        <p:spPr>
          <a:xfrm>
            <a:off x="6744599" y="5236094"/>
            <a:ext cx="4782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허용한 곳은 </a:t>
            </a:r>
            <a:r>
              <a:rPr lang="en-US" altLang="ko-KR" dirty="0"/>
              <a:t>ping</a:t>
            </a:r>
            <a:r>
              <a:rPr lang="ko-KR" altLang="en-US" dirty="0"/>
              <a:t>이 가고</a:t>
            </a:r>
            <a:r>
              <a:rPr lang="en-US" altLang="ko-KR" dirty="0"/>
              <a:t>, </a:t>
            </a:r>
            <a:r>
              <a:rPr lang="ko-KR" altLang="en-US" dirty="0"/>
              <a:t>허용을 안한곳은 차단 된 것을 확인</a:t>
            </a:r>
          </a:p>
        </p:txBody>
      </p:sp>
      <p:sp>
        <p:nvSpPr>
          <p:cNvPr id="41" name="가로 글상자 17">
            <a:extLst>
              <a:ext uri="{FF2B5EF4-FFF2-40B4-BE49-F238E27FC236}">
                <a16:creationId xmlns:a16="http://schemas.microsoft.com/office/drawing/2014/main" id="{E46B291A-C4A2-A780-5026-7249ECC6B59E}"/>
              </a:ext>
            </a:extLst>
          </p:cNvPr>
          <p:cNvSpPr txBox="1"/>
          <p:nvPr/>
        </p:nvSpPr>
        <p:spPr>
          <a:xfrm>
            <a:off x="6744599" y="5907563"/>
            <a:ext cx="4782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3</a:t>
            </a:r>
            <a:r>
              <a:rPr lang="ko-KR" altLang="en-US" dirty="0"/>
              <a:t>계층 스위치에서 허용이 안된 곳에서 공격을 하고 있다는 </a:t>
            </a:r>
            <a:r>
              <a:rPr lang="en-US" altLang="ko-KR" dirty="0"/>
              <a:t>mac</a:t>
            </a:r>
            <a:r>
              <a:rPr lang="ko-KR" altLang="en-US" dirty="0"/>
              <a:t>주소를 통해 확인 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8959108-26BA-5F91-BA4D-5F1FC704A08B}"/>
              </a:ext>
            </a:extLst>
          </p:cNvPr>
          <p:cNvSpPr/>
          <p:nvPr/>
        </p:nvSpPr>
        <p:spPr>
          <a:xfrm>
            <a:off x="8482734" y="4323766"/>
            <a:ext cx="1012957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50EB723-AC6B-C3B6-2BC2-D595D1F09E91}"/>
              </a:ext>
            </a:extLst>
          </p:cNvPr>
          <p:cNvSpPr/>
          <p:nvPr/>
        </p:nvSpPr>
        <p:spPr>
          <a:xfrm>
            <a:off x="4521049" y="5024862"/>
            <a:ext cx="1356643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622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B3258-E64C-323F-B2E8-9CD00446F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91A5CC56-42B7-4816-7573-78CADF1E6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26" r="74946" b="28975"/>
          <a:stretch/>
        </p:blipFill>
        <p:spPr>
          <a:xfrm>
            <a:off x="1154227" y="2187512"/>
            <a:ext cx="2792865" cy="27162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텍스트 개체 틀 16">
            <a:extLst>
              <a:ext uri="{FF2B5EF4-FFF2-40B4-BE49-F238E27FC236}">
                <a16:creationId xmlns:a16="http://schemas.microsoft.com/office/drawing/2014/main" id="{D3AB656C-06F7-24FA-034F-056B288C52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</a:t>
            </a:r>
            <a:r>
              <a:rPr lang="en-US" altLang="ko-KR"/>
              <a:t>4</a:t>
            </a:r>
          </a:p>
        </p:txBody>
      </p:sp>
      <p:sp>
        <p:nvSpPr>
          <p:cNvPr id="3" name="텍스트 개체 틀 16">
            <a:extLst>
              <a:ext uri="{FF2B5EF4-FFF2-40B4-BE49-F238E27FC236}">
                <a16:creationId xmlns:a16="http://schemas.microsoft.com/office/drawing/2014/main" id="{711DC0B9-2610-CB26-895C-38A071DB1D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16">
            <a:extLst>
              <a:ext uri="{FF2B5EF4-FFF2-40B4-BE49-F238E27FC236}">
                <a16:creationId xmlns:a16="http://schemas.microsoft.com/office/drawing/2014/main" id="{60A0A1DE-4219-E233-A392-31445A9955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dirty="0"/>
              <a:t>DAI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52B67BC-12A6-2492-D744-69073305D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진행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BFFC7B-3635-B0B6-A09E-DD828F0C0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24" y="4035229"/>
            <a:ext cx="2238687" cy="1810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BFEF0F-7CE7-C8D8-1FC3-B8E70C6E7210}"/>
              </a:ext>
            </a:extLst>
          </p:cNvPr>
          <p:cNvGrpSpPr/>
          <p:nvPr/>
        </p:nvGrpSpPr>
        <p:grpSpPr>
          <a:xfrm>
            <a:off x="3444724" y="3193638"/>
            <a:ext cx="2429214" cy="638265"/>
            <a:chOff x="4919498" y="3802812"/>
            <a:chExt cx="2429214" cy="63826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F5D9D66-D649-6CEE-DF41-D323D3E8F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20" b="78486"/>
            <a:stretch/>
          </p:blipFill>
          <p:spPr>
            <a:xfrm>
              <a:off x="4919498" y="3802812"/>
              <a:ext cx="2429214" cy="63826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6396EA4-573A-45B8-44AD-ED8A96C05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498" y="3802812"/>
              <a:ext cx="1533739" cy="19052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2DD1CC7-905D-04AF-D189-60CACBA75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498" y="3993339"/>
              <a:ext cx="2295845" cy="21910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8E00976-3BD7-F59C-184B-4835A589A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498" y="4212445"/>
              <a:ext cx="2429214" cy="228632"/>
            </a:xfrm>
            <a:prstGeom prst="rect">
              <a:avLst/>
            </a:prstGeom>
          </p:spPr>
        </p:pic>
      </p:grpSp>
      <p:sp>
        <p:nvSpPr>
          <p:cNvPr id="23" name="가로 글상자 17">
            <a:extLst>
              <a:ext uri="{FF2B5EF4-FFF2-40B4-BE49-F238E27FC236}">
                <a16:creationId xmlns:a16="http://schemas.microsoft.com/office/drawing/2014/main" id="{D5619753-2043-F190-31EB-3554B57C94E1}"/>
              </a:ext>
            </a:extLst>
          </p:cNvPr>
          <p:cNvSpPr txBox="1"/>
          <p:nvPr/>
        </p:nvSpPr>
        <p:spPr>
          <a:xfrm>
            <a:off x="1086136" y="5202520"/>
            <a:ext cx="5005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스위치에서 </a:t>
            </a:r>
            <a:r>
              <a:rPr lang="en-US" altLang="ko-KR" dirty="0"/>
              <a:t>snooping, DAI</a:t>
            </a:r>
            <a:r>
              <a:rPr lang="ko-KR" altLang="en-US" dirty="0"/>
              <a:t>를 활성화</a:t>
            </a:r>
          </a:p>
        </p:txBody>
      </p:sp>
      <p:sp>
        <p:nvSpPr>
          <p:cNvPr id="25" name="가로 글상자 17">
            <a:extLst>
              <a:ext uri="{FF2B5EF4-FFF2-40B4-BE49-F238E27FC236}">
                <a16:creationId xmlns:a16="http://schemas.microsoft.com/office/drawing/2014/main" id="{5FA16C6D-E8AC-A52A-6849-64A035C33868}"/>
              </a:ext>
            </a:extLst>
          </p:cNvPr>
          <p:cNvSpPr txBox="1"/>
          <p:nvPr/>
        </p:nvSpPr>
        <p:spPr>
          <a:xfrm>
            <a:off x="1086136" y="5583987"/>
            <a:ext cx="5005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공격할 곳을 제외한 인터페이스 </a:t>
            </a:r>
            <a:r>
              <a:rPr lang="en-US" altLang="ko-KR" dirty="0"/>
              <a:t>trust </a:t>
            </a:r>
            <a:r>
              <a:rPr lang="ko-KR" altLang="en-US" dirty="0"/>
              <a:t>설정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74C5504-F642-3312-897A-19D5417C86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503" y="2187512"/>
            <a:ext cx="4439270" cy="9526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3EDF9E9-C483-DF97-9985-CAFFEFDB37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730" y="3743228"/>
            <a:ext cx="5273837" cy="619211"/>
          </a:xfrm>
          <a:prstGeom prst="rect">
            <a:avLst/>
          </a:prstGeom>
        </p:spPr>
      </p:pic>
      <p:sp>
        <p:nvSpPr>
          <p:cNvPr id="43" name="가로 글상자 17">
            <a:extLst>
              <a:ext uri="{FF2B5EF4-FFF2-40B4-BE49-F238E27FC236}">
                <a16:creationId xmlns:a16="http://schemas.microsoft.com/office/drawing/2014/main" id="{5675E2C7-6CE2-F8E7-FE1B-64BA98ECC5A4}"/>
              </a:ext>
            </a:extLst>
          </p:cNvPr>
          <p:cNvSpPr txBox="1"/>
          <p:nvPr/>
        </p:nvSpPr>
        <p:spPr>
          <a:xfrm>
            <a:off x="6598503" y="5182167"/>
            <a:ext cx="4378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공격자 공격 시작</a:t>
            </a:r>
          </a:p>
        </p:txBody>
      </p:sp>
      <p:sp>
        <p:nvSpPr>
          <p:cNvPr id="6" name="가로 글상자 17">
            <a:extLst>
              <a:ext uri="{FF2B5EF4-FFF2-40B4-BE49-F238E27FC236}">
                <a16:creationId xmlns:a16="http://schemas.microsoft.com/office/drawing/2014/main" id="{664457D3-9BA7-9C3E-5892-27E6E84A7478}"/>
              </a:ext>
            </a:extLst>
          </p:cNvPr>
          <p:cNvSpPr txBox="1"/>
          <p:nvPr/>
        </p:nvSpPr>
        <p:spPr>
          <a:xfrm>
            <a:off x="2770600" y="2956637"/>
            <a:ext cx="684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rgbClr val="FF0000"/>
                </a:solidFill>
              </a:rPr>
              <a:t>TRUST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가로 글상자 17">
            <a:extLst>
              <a:ext uri="{FF2B5EF4-FFF2-40B4-BE49-F238E27FC236}">
                <a16:creationId xmlns:a16="http://schemas.microsoft.com/office/drawing/2014/main" id="{FDF34003-4434-D1B4-AB0A-DEAB339C4A9A}"/>
              </a:ext>
            </a:extLst>
          </p:cNvPr>
          <p:cNvSpPr txBox="1"/>
          <p:nvPr/>
        </p:nvSpPr>
        <p:spPr>
          <a:xfrm>
            <a:off x="2110545" y="2957197"/>
            <a:ext cx="684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rgbClr val="FF0000"/>
                </a:solidFill>
              </a:rPr>
              <a:t>TRUST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가로 글상자 17">
            <a:extLst>
              <a:ext uri="{FF2B5EF4-FFF2-40B4-BE49-F238E27FC236}">
                <a16:creationId xmlns:a16="http://schemas.microsoft.com/office/drawing/2014/main" id="{DBC5AEF7-D2DA-0EC7-D7D6-AC137F7CC821}"/>
              </a:ext>
            </a:extLst>
          </p:cNvPr>
          <p:cNvSpPr txBox="1"/>
          <p:nvPr/>
        </p:nvSpPr>
        <p:spPr>
          <a:xfrm>
            <a:off x="1918329" y="3407442"/>
            <a:ext cx="684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rgbClr val="FF0000"/>
                </a:solidFill>
              </a:rPr>
              <a:t>TRUST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가로 글상자 17">
            <a:extLst>
              <a:ext uri="{FF2B5EF4-FFF2-40B4-BE49-F238E27FC236}">
                <a16:creationId xmlns:a16="http://schemas.microsoft.com/office/drawing/2014/main" id="{6A6828F1-65D3-812C-3656-BB02940C8B68}"/>
              </a:ext>
            </a:extLst>
          </p:cNvPr>
          <p:cNvSpPr txBox="1"/>
          <p:nvPr/>
        </p:nvSpPr>
        <p:spPr>
          <a:xfrm>
            <a:off x="6598503" y="5571852"/>
            <a:ext cx="4378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어디서 공격했는지 확인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364191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과제 </a:t>
            </a:r>
            <a:r>
              <a:rPr lang="en-US" altLang="ko-KR" dirty="0"/>
              <a:t>5</a:t>
            </a:r>
          </a:p>
        </p:txBody>
      </p:sp>
      <p:sp>
        <p:nvSpPr>
          <p:cNvPr id="3" name="텍스트 개체 틀 5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299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4735E-BD8C-1178-D72B-6791BE119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7538FEA-8B57-1364-7562-278D23D24A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과제 </a:t>
            </a:r>
            <a:r>
              <a:rPr lang="en-US" altLang="ko-KR" dirty="0"/>
              <a:t>5</a:t>
            </a:r>
            <a:r>
              <a:rPr lang="ko-KR" altLang="en-US" dirty="0"/>
              <a:t>번은 </a:t>
            </a:r>
            <a:r>
              <a:rPr lang="en-US" altLang="ko-KR" dirty="0"/>
              <a:t>ASA </a:t>
            </a:r>
            <a:r>
              <a:rPr lang="ko-KR" altLang="en-US" dirty="0"/>
              <a:t>방화벽을 이용해 </a:t>
            </a:r>
            <a:r>
              <a:rPr lang="en-US" altLang="ko-KR" dirty="0"/>
              <a:t>DMZ/Inside/Outside </a:t>
            </a:r>
            <a:r>
              <a:rPr lang="ko-KR" altLang="en-US" dirty="0"/>
              <a:t>세 가지 보안 영역을 설정하고</a:t>
            </a:r>
            <a:r>
              <a:rPr lang="en-US" altLang="ko-KR" dirty="0"/>
              <a:t>, </a:t>
            </a:r>
            <a:r>
              <a:rPr lang="ko-KR" altLang="en-US" dirty="0"/>
              <a:t>각 영역 간 접근 제어</a:t>
            </a:r>
            <a:r>
              <a:rPr lang="en-US" altLang="ko-KR" dirty="0"/>
              <a:t>(ACL) </a:t>
            </a:r>
            <a:r>
              <a:rPr lang="ko-KR" altLang="en-US" dirty="0"/>
              <a:t>및 </a:t>
            </a:r>
            <a:r>
              <a:rPr lang="en-US" altLang="ko-KR" dirty="0"/>
              <a:t>NAT/PAT</a:t>
            </a:r>
            <a:r>
              <a:rPr lang="ko-KR" altLang="en-US" dirty="0"/>
              <a:t>을 구성하며</a:t>
            </a:r>
            <a:r>
              <a:rPr lang="en-US" altLang="ko-KR" dirty="0"/>
              <a:t>, ASDM</a:t>
            </a:r>
            <a:r>
              <a:rPr lang="ko-KR" altLang="en-US" dirty="0"/>
              <a:t>을 통해 일부 설정을 적용하는 실습을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4C7E528-0BE8-CC43-9EFB-3CA03B08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</a:t>
            </a:r>
            <a:r>
              <a:rPr lang="ko-KR" altLang="en-US"/>
              <a:t>프로젝트 진행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9BCB2-7110-FB6B-F37D-9FE2C16DEA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05443A-0465-39DB-4B9B-7D6F989B61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D5C50F0-F835-4FB4-F63E-EA84501A39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dirty="0"/>
              <a:t>과제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FC3FA5-0995-200A-2EDE-32FC4BFAF229}"/>
              </a:ext>
            </a:extLst>
          </p:cNvPr>
          <p:cNvGrpSpPr/>
          <p:nvPr/>
        </p:nvGrpSpPr>
        <p:grpSpPr>
          <a:xfrm>
            <a:off x="404814" y="2184413"/>
            <a:ext cx="3564000" cy="292388"/>
            <a:chOff x="414340" y="2769304"/>
            <a:chExt cx="3564000" cy="29238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00AAF7E-E294-795B-1FF8-9C7EDA643085}"/>
                </a:ext>
              </a:extLst>
            </p:cNvPr>
            <p:cNvSpPr/>
            <p:nvPr/>
          </p:nvSpPr>
          <p:spPr>
            <a:xfrm>
              <a:off x="414340" y="2785229"/>
              <a:ext cx="3564000" cy="2664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D5E0EF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B3CCEF-1C28-1565-43A4-C47B51B2A2EC}"/>
                </a:ext>
              </a:extLst>
            </p:cNvPr>
            <p:cNvSpPr txBox="1"/>
            <p:nvPr/>
          </p:nvSpPr>
          <p:spPr>
            <a:xfrm>
              <a:off x="460059" y="2769304"/>
              <a:ext cx="1051891" cy="292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300" dirty="0">
                  <a:solidFill>
                    <a:srgbClr val="0D476D"/>
                  </a:solidFill>
                  <a:latin typeface="Spoqa Han Sans Neo Medium"/>
                  <a:ea typeface="Spoqa Han Sans Neo Medium"/>
                  <a:cs typeface="+mn-cs"/>
                </a:rPr>
                <a:t>ASA </a:t>
              </a:r>
              <a:r>
                <a:rPr lang="ko-KR" altLang="en-US" sz="1300" dirty="0">
                  <a:solidFill>
                    <a:srgbClr val="0D476D"/>
                  </a:solidFill>
                  <a:latin typeface="Spoqa Han Sans Neo Medium"/>
                  <a:ea typeface="Spoqa Han Sans Neo Medium"/>
                  <a:cs typeface="+mn-cs"/>
                </a:rPr>
                <a:t>방화벽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CF1C00-5370-1921-F701-8BFA0BB81BBB}"/>
                </a:ext>
              </a:extLst>
            </p:cNvPr>
            <p:cNvSpPr/>
            <p:nvPr/>
          </p:nvSpPr>
          <p:spPr>
            <a:xfrm>
              <a:off x="414340" y="2785229"/>
              <a:ext cx="45719" cy="266400"/>
            </a:xfrm>
            <a:prstGeom prst="rect">
              <a:avLst/>
            </a:prstGeom>
            <a:solidFill>
              <a:srgbClr val="0D4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17" name="텍스트 개체 틀 1">
            <a:extLst>
              <a:ext uri="{FF2B5EF4-FFF2-40B4-BE49-F238E27FC236}">
                <a16:creationId xmlns:a16="http://schemas.microsoft.com/office/drawing/2014/main" id="{B88F3CB4-780A-ACB0-D2C4-EC57BD4481AA}"/>
              </a:ext>
            </a:extLst>
          </p:cNvPr>
          <p:cNvSpPr txBox="1">
            <a:spLocks/>
          </p:cNvSpPr>
          <p:nvPr/>
        </p:nvSpPr>
        <p:spPr>
          <a:xfrm>
            <a:off x="359298" y="2710638"/>
            <a:ext cx="11473404" cy="335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rgbClr val="262626"/>
                </a:solidFill>
                <a:latin typeface="Spoqa Han Sans Neo Medium" pitchFamily="2" charset="-127"/>
                <a:ea typeface="Spoqa Han Sans Neo Medium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  <a:defRPr/>
            </a:pPr>
            <a:r>
              <a:rPr lang="ko-KR" altLang="en-US" dirty="0"/>
              <a:t>서버와 연결된 라우터를 </a:t>
            </a:r>
            <a:r>
              <a:rPr lang="en-US" altLang="ko-KR" dirty="0"/>
              <a:t>ASA </a:t>
            </a:r>
            <a:r>
              <a:rPr lang="ko-KR" altLang="en-US" dirty="0"/>
              <a:t>방화벽으로 교체하여 보안 강화를 수행한다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dirty="0"/>
              <a:t>방화벽과 연결된 인터페이스를 아래 표와 같이 설정 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  <a:defRPr/>
            </a:pPr>
            <a:endParaRPr lang="en-US" altLang="ko-KR" dirty="0"/>
          </a:p>
          <a:p>
            <a:pPr marL="171450" indent="-171450">
              <a:buFontTx/>
              <a:buChar char="-"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171450" indent="-171450">
              <a:buFontTx/>
              <a:buChar char="-"/>
              <a:defRPr/>
            </a:pPr>
            <a:r>
              <a:rPr lang="ko-KR" altLang="en-US" dirty="0"/>
              <a:t>방화벽 관리를 위한 포트 </a:t>
            </a:r>
            <a:r>
              <a:rPr lang="en-US" altLang="ko-KR" dirty="0" err="1"/>
              <a:t>mgmt</a:t>
            </a:r>
            <a:r>
              <a:rPr lang="ko-KR" altLang="en-US" dirty="0"/>
              <a:t>도 활성화 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B5425C-95ED-0E1E-0CA4-1DE4EDE7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424" y="2835502"/>
            <a:ext cx="4945189" cy="29897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83599BE-5D9A-F348-7B36-56785578B016}"/>
              </a:ext>
            </a:extLst>
          </p:cNvPr>
          <p:cNvGraphicFramePr>
            <a:graphicFrameLocks noGrp="1"/>
          </p:cNvGraphicFramePr>
          <p:nvPr/>
        </p:nvGraphicFramePr>
        <p:xfrm>
          <a:off x="450533" y="3614152"/>
          <a:ext cx="5213665" cy="1076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3">
                  <a:extLst>
                    <a:ext uri="{9D8B030D-6E8A-4147-A177-3AD203B41FA5}">
                      <a16:colId xmlns:a16="http://schemas.microsoft.com/office/drawing/2014/main" val="1741749722"/>
                    </a:ext>
                  </a:extLst>
                </a:gridCol>
                <a:gridCol w="1042733">
                  <a:extLst>
                    <a:ext uri="{9D8B030D-6E8A-4147-A177-3AD203B41FA5}">
                      <a16:colId xmlns:a16="http://schemas.microsoft.com/office/drawing/2014/main" val="891599027"/>
                    </a:ext>
                  </a:extLst>
                </a:gridCol>
                <a:gridCol w="1042733">
                  <a:extLst>
                    <a:ext uri="{9D8B030D-6E8A-4147-A177-3AD203B41FA5}">
                      <a16:colId xmlns:a16="http://schemas.microsoft.com/office/drawing/2014/main" val="4036872636"/>
                    </a:ext>
                  </a:extLst>
                </a:gridCol>
                <a:gridCol w="1042733">
                  <a:extLst>
                    <a:ext uri="{9D8B030D-6E8A-4147-A177-3AD203B41FA5}">
                      <a16:colId xmlns:a16="http://schemas.microsoft.com/office/drawing/2014/main" val="95099955"/>
                    </a:ext>
                  </a:extLst>
                </a:gridCol>
                <a:gridCol w="1042733">
                  <a:extLst>
                    <a:ext uri="{9D8B030D-6E8A-4147-A177-3AD203B41FA5}">
                      <a16:colId xmlns:a16="http://schemas.microsoft.com/office/drawing/2014/main" val="463016035"/>
                    </a:ext>
                  </a:extLst>
                </a:gridCol>
              </a:tblGrid>
              <a:tr h="35888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8182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외부 포트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solidFill>
                      <a:srgbClr val="18182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외부 포트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solidFill>
                      <a:srgbClr val="18182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HTTP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서버</a:t>
                      </a:r>
                    </a:p>
                  </a:txBody>
                  <a:tcPr marL="0" marR="0">
                    <a:solidFill>
                      <a:srgbClr val="18182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내부 포트</a:t>
                      </a:r>
                    </a:p>
                  </a:txBody>
                  <a:tcPr marL="0" marR="0">
                    <a:solidFill>
                      <a:srgbClr val="181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053536"/>
                  </a:ext>
                </a:extLst>
              </a:tr>
              <a:tr h="358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outside1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outside2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DMZ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inside1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07455"/>
                  </a:ext>
                </a:extLst>
              </a:tr>
              <a:tr h="358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보안 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93678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9E34648-C1BE-022F-EAE5-180B2BF36C4E}"/>
              </a:ext>
            </a:extLst>
          </p:cNvPr>
          <p:cNvGraphicFramePr>
            <a:graphicFrameLocks noGrp="1"/>
          </p:cNvGraphicFramePr>
          <p:nvPr/>
        </p:nvGraphicFramePr>
        <p:xfrm>
          <a:off x="1642048" y="5464765"/>
          <a:ext cx="2085466" cy="1076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3">
                  <a:extLst>
                    <a:ext uri="{9D8B030D-6E8A-4147-A177-3AD203B41FA5}">
                      <a16:colId xmlns:a16="http://schemas.microsoft.com/office/drawing/2014/main" val="1741749722"/>
                    </a:ext>
                  </a:extLst>
                </a:gridCol>
                <a:gridCol w="1042733">
                  <a:extLst>
                    <a:ext uri="{9D8B030D-6E8A-4147-A177-3AD203B41FA5}">
                      <a16:colId xmlns:a16="http://schemas.microsoft.com/office/drawing/2014/main" val="891599027"/>
                    </a:ext>
                  </a:extLst>
                </a:gridCol>
              </a:tblGrid>
              <a:tr h="35888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8182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관리 포트</a:t>
                      </a:r>
                    </a:p>
                  </a:txBody>
                  <a:tcPr marL="0" marR="0">
                    <a:solidFill>
                      <a:srgbClr val="181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053536"/>
                  </a:ext>
                </a:extLst>
              </a:tr>
              <a:tr h="358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mgmt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07455"/>
                  </a:ext>
                </a:extLst>
              </a:tr>
              <a:tr h="358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보안 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93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592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623F1-D9C5-52FF-13C9-6B7249F11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95FC48C-E5F1-A114-0C19-2479A6DD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</a:t>
            </a:r>
            <a:r>
              <a:rPr lang="ko-KR" altLang="en-US"/>
              <a:t>프로젝트 진행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F6C249-988F-C9CA-FE79-E86ED4A2C0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049858-4997-3ACE-8CC0-2E3FFC1C53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2D91668-D35A-1375-362B-E17B76A2D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dirty="0"/>
              <a:t>과제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20EEF7-6FB4-53DA-7D0D-3846AD78707C}"/>
              </a:ext>
            </a:extLst>
          </p:cNvPr>
          <p:cNvGrpSpPr/>
          <p:nvPr/>
        </p:nvGrpSpPr>
        <p:grpSpPr>
          <a:xfrm>
            <a:off x="404814" y="2184413"/>
            <a:ext cx="3564000" cy="292388"/>
            <a:chOff x="414340" y="2769304"/>
            <a:chExt cx="3564000" cy="29238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0462281-AE3A-1B1D-8EE6-CE4FC23B367B}"/>
                </a:ext>
              </a:extLst>
            </p:cNvPr>
            <p:cNvSpPr/>
            <p:nvPr/>
          </p:nvSpPr>
          <p:spPr>
            <a:xfrm>
              <a:off x="414340" y="2785229"/>
              <a:ext cx="3564000" cy="2664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D5E0EF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B712D6-3C4D-BD96-A260-4BFF5563B468}"/>
                </a:ext>
              </a:extLst>
            </p:cNvPr>
            <p:cNvSpPr txBox="1"/>
            <p:nvPr/>
          </p:nvSpPr>
          <p:spPr>
            <a:xfrm>
              <a:off x="460059" y="2769304"/>
              <a:ext cx="1051891" cy="292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300" dirty="0">
                  <a:solidFill>
                    <a:srgbClr val="0D476D"/>
                  </a:solidFill>
                  <a:latin typeface="Spoqa Han Sans Neo Medium"/>
                  <a:ea typeface="Spoqa Han Sans Neo Medium"/>
                  <a:cs typeface="+mn-cs"/>
                </a:rPr>
                <a:t>ASA </a:t>
              </a:r>
              <a:r>
                <a:rPr lang="ko-KR" altLang="en-US" sz="1300" dirty="0">
                  <a:solidFill>
                    <a:srgbClr val="0D476D"/>
                  </a:solidFill>
                  <a:latin typeface="Spoqa Han Sans Neo Medium"/>
                  <a:ea typeface="Spoqa Han Sans Neo Medium"/>
                  <a:cs typeface="+mn-cs"/>
                </a:rPr>
                <a:t>방화벽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88B614-8867-E8A9-E0E7-F7EA6CA01A61}"/>
                </a:ext>
              </a:extLst>
            </p:cNvPr>
            <p:cNvSpPr/>
            <p:nvPr/>
          </p:nvSpPr>
          <p:spPr>
            <a:xfrm>
              <a:off x="414340" y="2785229"/>
              <a:ext cx="45719" cy="266400"/>
            </a:xfrm>
            <a:prstGeom prst="rect">
              <a:avLst/>
            </a:prstGeom>
            <a:solidFill>
              <a:srgbClr val="0D4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17" name="텍스트 개체 틀 1">
            <a:extLst>
              <a:ext uri="{FF2B5EF4-FFF2-40B4-BE49-F238E27FC236}">
                <a16:creationId xmlns:a16="http://schemas.microsoft.com/office/drawing/2014/main" id="{0B85D31B-0EAE-A703-9118-95BA79F7AD53}"/>
              </a:ext>
            </a:extLst>
          </p:cNvPr>
          <p:cNvSpPr txBox="1">
            <a:spLocks/>
          </p:cNvSpPr>
          <p:nvPr/>
        </p:nvSpPr>
        <p:spPr>
          <a:xfrm>
            <a:off x="359298" y="2710638"/>
            <a:ext cx="11473404" cy="335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rgbClr val="262626"/>
                </a:solidFill>
                <a:latin typeface="Spoqa Han Sans Neo Medium" pitchFamily="2" charset="-127"/>
                <a:ea typeface="Spoqa Han Sans Neo Medium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  <a:defRPr/>
            </a:pPr>
            <a:r>
              <a:rPr lang="ko-KR" altLang="en-US" dirty="0"/>
              <a:t>내부</a:t>
            </a:r>
            <a:r>
              <a:rPr lang="en-US" altLang="ko-KR" dirty="0"/>
              <a:t>(192.168.0.128/26)</a:t>
            </a:r>
            <a:r>
              <a:rPr lang="ko-KR" altLang="en-US" dirty="0"/>
              <a:t>에서 외부와 통신할 때 </a:t>
            </a:r>
            <a:r>
              <a:rPr lang="en-US" altLang="ko-KR" dirty="0"/>
              <a:t>PAT</a:t>
            </a:r>
            <a:r>
              <a:rPr lang="ko-KR" altLang="en-US" dirty="0"/>
              <a:t>을 이용해서 네트워크 주소를 숨긴다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171450" indent="-171450">
              <a:buFontTx/>
              <a:buChar char="-"/>
              <a:defRPr/>
            </a:pPr>
            <a:endParaRPr lang="en-US" altLang="ko-KR" dirty="0"/>
          </a:p>
          <a:p>
            <a:pPr marL="171450" indent="-171450">
              <a:buFontTx/>
              <a:buChar char="-"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171450" indent="-171450">
              <a:buFontTx/>
              <a:buChar char="-"/>
              <a:defRPr/>
            </a:pPr>
            <a:endParaRPr lang="en-US" altLang="ko-KR" dirty="0"/>
          </a:p>
          <a:p>
            <a:pPr marL="171450" indent="-171450">
              <a:buFontTx/>
              <a:buChar char="-"/>
              <a:defRPr/>
            </a:pPr>
            <a:r>
              <a:rPr lang="ko-KR" altLang="en-US" dirty="0"/>
              <a:t>내부에서 외부로 접근을 허용</a:t>
            </a:r>
            <a:endParaRPr lang="en-US" altLang="ko-KR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BDCE2DE-60EA-CBA2-0EA0-962E31DB0F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088A267-9506-A23C-B9C6-E8156FEF6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9" y="5047057"/>
            <a:ext cx="7987483" cy="9560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25D942E-BD1B-4B9A-2097-D6382BB1E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39" y="3042028"/>
            <a:ext cx="5744377" cy="1562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459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600">
                <a:latin typeface="Spoqa Han Sans Neo Medium"/>
                <a:ea typeface="Spoqa Han Sans Neo Medium"/>
                <a:cs typeface="+mn-cs"/>
              </a:rPr>
              <a:t>프로젝트 과제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93661" y="282669"/>
            <a:ext cx="7806630" cy="40011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500">
                <a:latin typeface="Spoqa Han Sans Neo Bold"/>
                <a:ea typeface="Spoqa Han Sans Neo Bold"/>
                <a:cs typeface="+mj-cs"/>
              </a:rPr>
              <a:t>프로젝트 </a:t>
            </a:r>
            <a:r>
              <a:rPr lang="ko-KR" altLang="en-US"/>
              <a:t>목적</a:t>
            </a:r>
            <a:endParaRPr lang="ko-KR" altLang="en-US" sz="2500">
              <a:latin typeface="Spoqa Han Sans Neo Bold"/>
              <a:ea typeface="Spoqa Han Sans Neo Bold"/>
              <a:cs typeface="+mj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7069" y="2030210"/>
            <a:ext cx="3347357" cy="421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 algn="ctr">
              <a:defRPr/>
            </a:pPr>
            <a:endParaRPr lang="ko-KR" altLang="en-US" sz="1200">
              <a:latin typeface="Spoqa Han Sans Neo Medium"/>
              <a:ea typeface="Spoqa Han Sans Neo Medium"/>
              <a:cs typeface="+mn-cs"/>
            </a:endParaRPr>
          </a:p>
        </p:txBody>
      </p:sp>
      <p:sp>
        <p:nvSpPr>
          <p:cNvPr id="17" name="사각형: 둥근 모서리 16"/>
          <p:cNvSpPr/>
          <p:nvPr/>
        </p:nvSpPr>
        <p:spPr>
          <a:xfrm>
            <a:off x="859308" y="1601032"/>
            <a:ext cx="3305118" cy="297063"/>
          </a:xfrm>
          <a:prstGeom prst="roundRect">
            <a:avLst>
              <a:gd name="adj" fmla="val 11866"/>
            </a:avLst>
          </a:prstGeom>
          <a:solidFill>
            <a:schemeClr val="bg1"/>
          </a:solidFill>
          <a:ln w="28575">
            <a:gradFill>
              <a:gsLst>
                <a:gs pos="0">
                  <a:srgbClr val="3D3D70"/>
                </a:gs>
                <a:gs pos="51000">
                  <a:srgbClr val="525D94"/>
                </a:gs>
                <a:gs pos="100000">
                  <a:srgbClr val="838CB3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0">
              <a:defRPr/>
            </a:pPr>
            <a:r>
              <a:rPr lang="ko-KR" altLang="en-US" sz="1200" kern="0">
                <a:solidFill>
                  <a:srgbClr val="3D3D70"/>
                </a:solidFill>
                <a:latin typeface="Spoqa Han Sans Neo Medium"/>
                <a:ea typeface="Spoqa Han Sans Neo Medium"/>
                <a:cs typeface="+mn-cs"/>
              </a:rPr>
              <a:t>과제 </a:t>
            </a:r>
            <a:r>
              <a:rPr lang="en-US" altLang="ko-KR" sz="1200" kern="0">
                <a:solidFill>
                  <a:srgbClr val="3D3D70"/>
                </a:solidFill>
                <a:latin typeface="Spoqa Han Sans Neo Medium"/>
                <a:ea typeface="Spoqa Han Sans Neo Medium"/>
                <a:cs typeface="+mn-cs"/>
              </a:rPr>
              <a:t>1</a:t>
            </a:r>
            <a:endParaRPr lang="ko-KR" altLang="en-US" sz="1200" kern="0">
              <a:solidFill>
                <a:srgbClr val="3D3D70"/>
              </a:solidFill>
              <a:latin typeface="Spoqa Han Sans Neo Medium"/>
              <a:ea typeface="Spoqa Han Sans Neo Medium"/>
              <a:cs typeface="+mn-cs"/>
            </a:endParaRPr>
          </a:p>
        </p:txBody>
      </p:sp>
      <p:sp>
        <p:nvSpPr>
          <p:cNvPr id="18" name="사각형: 둥근 모서리 17"/>
          <p:cNvSpPr/>
          <p:nvPr/>
        </p:nvSpPr>
        <p:spPr>
          <a:xfrm>
            <a:off x="4443440" y="1601032"/>
            <a:ext cx="3305118" cy="297063"/>
          </a:xfrm>
          <a:prstGeom prst="roundRect">
            <a:avLst>
              <a:gd name="adj" fmla="val 11866"/>
            </a:avLst>
          </a:prstGeom>
          <a:solidFill>
            <a:schemeClr val="bg1"/>
          </a:solidFill>
          <a:ln w="25400">
            <a:gradFill>
              <a:gsLst>
                <a:gs pos="0">
                  <a:srgbClr val="D64E5B"/>
                </a:gs>
                <a:gs pos="100000">
                  <a:srgbClr val="838CB3"/>
                </a:gs>
              </a:gsLst>
              <a:lin ang="8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rgbClr val="8E2F3F"/>
                </a:solidFill>
                <a:latin typeface="Spoqa Han Sans Neo Medium"/>
                <a:ea typeface="Spoqa Han Sans Neo Medium"/>
                <a:cs typeface="+mn-cs"/>
              </a:rPr>
              <a:t>과제 </a:t>
            </a:r>
            <a:r>
              <a:rPr lang="en-US" altLang="ko-KR" sz="1100">
                <a:solidFill>
                  <a:srgbClr val="8E2F3F"/>
                </a:solidFill>
                <a:latin typeface="Spoqa Han Sans Neo Medium"/>
                <a:ea typeface="Spoqa Han Sans Neo Medium"/>
                <a:cs typeface="+mn-cs"/>
              </a:rPr>
              <a:t>2</a:t>
            </a:r>
            <a:endParaRPr lang="ko-KR" altLang="en-US" sz="1100">
              <a:solidFill>
                <a:srgbClr val="8E2F3F"/>
              </a:solidFill>
              <a:latin typeface="Spoqa Han Sans Neo Medium"/>
              <a:ea typeface="Spoqa Han Sans Neo Medium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85333" y="2030210"/>
            <a:ext cx="3347357" cy="421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 algn="ctr">
              <a:defRPr/>
            </a:pPr>
            <a:endParaRPr lang="ko-KR" altLang="en-US" sz="1200">
              <a:latin typeface="Spoqa Han Sans Neo Medium"/>
              <a:ea typeface="Spoqa Han Sans Neo Medium"/>
              <a:cs typeface="+mn-cs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8027572" y="1601032"/>
            <a:ext cx="3305118" cy="297063"/>
          </a:xfrm>
          <a:prstGeom prst="roundRect">
            <a:avLst>
              <a:gd name="adj" fmla="val 11866"/>
            </a:avLst>
          </a:prstGeom>
          <a:solidFill>
            <a:schemeClr val="bg1"/>
          </a:solidFill>
          <a:ln w="25400">
            <a:gradFill>
              <a:gsLst>
                <a:gs pos="0">
                  <a:srgbClr val="D64E5B"/>
                </a:gs>
                <a:gs pos="100000">
                  <a:srgbClr val="838CB3"/>
                </a:gs>
              </a:gsLst>
              <a:lin ang="8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rgbClr val="8E2F3F"/>
                </a:solidFill>
                <a:latin typeface="Spoqa Han Sans Neo Medium"/>
                <a:ea typeface="Spoqa Han Sans Neo Medium"/>
                <a:cs typeface="+mn-cs"/>
              </a:rPr>
              <a:t>과제 </a:t>
            </a:r>
            <a:r>
              <a:rPr lang="en-US" altLang="ko-KR" sz="1100">
                <a:solidFill>
                  <a:srgbClr val="8E2F3F"/>
                </a:solidFill>
                <a:latin typeface="Spoqa Han Sans Neo Medium"/>
                <a:ea typeface="Spoqa Han Sans Neo Medium"/>
                <a:cs typeface="+mn-cs"/>
              </a:rPr>
              <a:t>3</a:t>
            </a:r>
            <a:endParaRPr lang="ko-KR" altLang="en-US" sz="1100">
              <a:solidFill>
                <a:srgbClr val="8E2F3F"/>
              </a:solidFill>
              <a:latin typeface="Spoqa Han Sans Neo Medium"/>
              <a:ea typeface="Spoqa Han Sans Neo Medium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01199" y="2030210"/>
            <a:ext cx="3347357" cy="421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 algn="ctr">
              <a:defRPr/>
            </a:pPr>
            <a:endParaRPr lang="ko-KR" altLang="en-US" sz="1200">
              <a:latin typeface="Spoqa Han Sans Neo Medium"/>
              <a:ea typeface="Spoqa Han Sans Neo Medium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7065" y="2167250"/>
            <a:ext cx="3347357" cy="2872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en-US" altLang="ko-KR" sz="1300" kern="0">
              <a:solidFill>
                <a:srgbClr val="000000"/>
              </a:solidFill>
              <a:latin typeface="에스코어 드림 5 Medium"/>
              <a:ea typeface="에스코어 드림 5 Medium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300" b="1">
                <a:solidFill>
                  <a:schemeClr val="tx1"/>
                </a:solidFill>
                <a:latin typeface="에스코어 드림 5 Medium"/>
                <a:ea typeface="에스코어 드림 5 Medium"/>
              </a:rPr>
              <a:t>○ 요구사항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900" b="1" kern="0" spc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 </a:t>
            </a:r>
            <a:r>
              <a:rPr lang="en-US" altLang="ko-KR" sz="900" b="1" kern="0" spc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라우팅 네트워크 설계 및 보안 구성 (EIGRP)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900" kern="0" spc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 </a:t>
            </a:r>
            <a:r>
              <a:rPr lang="en-US" altLang="ko-KR" sz="900" kern="0" spc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4대 이상의 라우터를 연결하여 안정적이며 보안</a:t>
            </a:r>
            <a:r>
              <a:rPr lang="ko-KR" altLang="en-US" sz="900" kern="0" spc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보장 설계</a:t>
            </a:r>
            <a:r>
              <a:rPr lang="en-US" altLang="ko-KR" sz="900" kern="0" spc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900" kern="0" spc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 </a:t>
            </a:r>
            <a:endParaRPr lang="en-US" altLang="ko-KR" sz="900" kern="0" spc="0">
              <a:solidFill>
                <a:srgbClr val="000000"/>
              </a:solidFill>
              <a:effectLst/>
              <a:latin typeface="에스코어 드림 5 Medium"/>
              <a:ea typeface="에스코어 드림 5 Medium"/>
            </a:endParaRPr>
          </a:p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  <a:latin typeface="에스코어 드림 5 Medium"/>
                <a:ea typeface="에스코어 드림 5 Medium"/>
              </a:rPr>
              <a:t>※</a:t>
            </a:r>
            <a:r>
              <a:rPr lang="ko-KR" altLang="en-US" sz="1100" b="1">
                <a:solidFill>
                  <a:schemeClr val="tx1"/>
                </a:solidFill>
                <a:latin typeface="에스코어 드림 5 Medium"/>
                <a:ea typeface="에스코어 드림 5 Medium"/>
              </a:rPr>
              <a:t> 준수 사항</a:t>
            </a:r>
          </a:p>
          <a:p>
            <a:pPr lvl="0">
              <a:defRPr/>
            </a:pPr>
            <a:endParaRPr lang="ko-KR" altLang="en-US" sz="1100" b="1">
              <a:solidFill>
                <a:schemeClr val="tx1"/>
              </a:solidFill>
              <a:latin typeface="에스코어 드림 5 Medium"/>
              <a:ea typeface="에스코어 드림 5 Medium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900" kern="0" spc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- EIGRP AS 번호: 100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900" kern="0" spc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- 각 라우터에 loopback 인터페이</a:t>
            </a:r>
            <a:r>
              <a:rPr lang="ko-KR" altLang="en-US" sz="900" kern="0" spc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스</a:t>
            </a:r>
            <a:r>
              <a:rPr lang="en-US" altLang="ko-KR" sz="900" kern="0" spc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EIGRP 설정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900" kern="0" spc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- UCMP (Unequal Cost Multipath)를 이용하여 중복 경로 구성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None/>
              <a:defRPr/>
            </a:pPr>
            <a:r>
              <a:rPr lang="en-US" altLang="ko-KR" sz="900" kern="0" spc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- MD5 인증을 사용한 패킷 인증 </a:t>
            </a:r>
            <a:r>
              <a:rPr lang="en-US" altLang="ko-KR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기능</a:t>
            </a:r>
            <a:r>
              <a:rPr lang="en-US" altLang="ko-KR" sz="900" kern="0" spc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설정 (key chain 사용)</a:t>
            </a:r>
          </a:p>
          <a:p>
            <a:pPr lvl="0">
              <a:defRPr/>
            </a:pPr>
            <a:endParaRPr lang="ko-KR" altLang="en-US" sz="900">
              <a:solidFill>
                <a:schemeClr val="tx1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01195" y="2167250"/>
            <a:ext cx="3347357" cy="2872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en-US" altLang="ko-KR" sz="1300" kern="0">
              <a:solidFill>
                <a:srgbClr val="000000"/>
              </a:solidFill>
              <a:latin typeface="에스코어 드림 5 Medium"/>
              <a:ea typeface="에스코어 드림 5 Medium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300" b="1">
                <a:solidFill>
                  <a:schemeClr val="tx1"/>
                </a:solidFill>
                <a:latin typeface="에스코어 드림 5 Medium"/>
                <a:ea typeface="에스코어 드림 5 Medium"/>
              </a:rPr>
              <a:t>○ 요구사항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i="0" u="none" strike="noStrike" baseline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EN-US" sz="900" b="1" i="0" u="none" strike="noStrike" baseline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L2 </a:t>
            </a:r>
            <a:r>
              <a:rPr sz="900" b="1" i="0" u="none" strike="noStrike" baseline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기반 내부망 구성 및 트래픽 분산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0" i="0" u="none" strike="noStrike" baseline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 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3</a:t>
            </a:r>
            <a:r>
              <a:rPr sz="900" b="0" i="0" u="none" strike="noStrike" baseline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대의 스위치를 활용해 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VLAN </a:t>
            </a:r>
            <a:r>
              <a:rPr sz="900" b="0" i="0" u="none" strike="noStrike" baseline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기반 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2</a:t>
            </a:r>
            <a:r>
              <a:rPr sz="900" b="0" i="0" u="none" strike="noStrike" baseline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계층 및 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3</a:t>
            </a:r>
            <a:r>
              <a:rPr sz="900" b="0" i="0" u="none" strike="noStrike" baseline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계층 내부망 구축</a:t>
            </a:r>
            <a:endParaRPr sz="900" b="0" i="0" u="none" strike="noStrike" baseline="0">
              <a:solidFill>
                <a:srgbClr val="000000"/>
              </a:solidFill>
              <a:effectLst/>
              <a:latin typeface="에스코어 드림 5 Medium"/>
              <a:ea typeface="에스코어 드림 5 Medium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900" kern="0" spc="0">
              <a:solidFill>
                <a:srgbClr val="000000"/>
              </a:solidFill>
              <a:effectLst/>
              <a:latin typeface="에스코어 드림 5 Medium"/>
              <a:ea typeface="에스코어 드림 5 Medium"/>
            </a:endParaRPr>
          </a:p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  <a:latin typeface="에스코어 드림 5 Medium"/>
                <a:ea typeface="에스코어 드림 5 Medium"/>
              </a:rPr>
              <a:t>※</a:t>
            </a:r>
            <a:r>
              <a:rPr lang="ko-KR" altLang="en-US" sz="1100" b="1">
                <a:solidFill>
                  <a:schemeClr val="tx1"/>
                </a:solidFill>
                <a:latin typeface="에스코어 드림 5 Medium"/>
                <a:ea typeface="에스코어 드림 5 Medium"/>
              </a:rPr>
              <a:t> 준수 사항</a:t>
            </a:r>
            <a:endParaRPr lang="EN-US" sz="900" b="0" i="0" u="none" strike="noStrike" baseline="0">
              <a:solidFill>
                <a:srgbClr val="000000"/>
              </a:solidFill>
              <a:latin typeface="에스코어 드림 5 Medium"/>
              <a:ea typeface="에스코어 드림 5 Medium"/>
            </a:endParaRPr>
          </a:p>
          <a:p>
            <a:pPr lvl="0">
              <a:defRPr/>
            </a:pPr>
            <a:endParaRPr lang="EN-US" sz="900" b="0" i="0" u="none" strike="noStrike" baseline="0">
              <a:solidFill>
                <a:srgbClr val="000000"/>
              </a:solidFill>
              <a:latin typeface="에스코어 드림 5 Medium"/>
              <a:ea typeface="에스코어 드림 5 Medium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None/>
              <a:defRPr/>
            </a:pPr>
            <a:r>
              <a:rPr lang="en-US" altLang="ko-KR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-</a:t>
            </a:r>
            <a:r>
              <a:rPr lang="ko-KR" alt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</a:t>
            </a:r>
            <a:r>
              <a:rPr 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VLAN 10, 20 생성 및 해당 포트에 PC 연결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None/>
              <a:defRPr/>
            </a:pPr>
            <a:r>
              <a:rPr lang="en-US" altLang="ko-KR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-</a:t>
            </a:r>
            <a:r>
              <a:rPr lang="ko-KR" alt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</a:t>
            </a:r>
            <a:r>
              <a:rPr 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Trunk 포트 설정 (allowed vlan, native vlan 포함)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None/>
              <a:defRPr/>
            </a:pPr>
            <a:r>
              <a:rPr lang="en-US" altLang="ko-KR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-</a:t>
            </a:r>
            <a:r>
              <a:rPr lang="ko-KR" alt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</a:t>
            </a:r>
            <a:r>
              <a:rPr 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VTP 설정 (1대는 서버, 나머지는 클라이언트)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None/>
              <a:defRPr/>
            </a:pPr>
            <a:r>
              <a:rPr lang="en-US" altLang="ko-KR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-</a:t>
            </a:r>
            <a:r>
              <a:rPr lang="ko-KR" alt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</a:t>
            </a:r>
            <a:r>
              <a:rPr 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STP 부하분산 설정 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None/>
              <a:defRPr/>
            </a:pPr>
            <a:r>
              <a:rPr lang="en-US" altLang="ko-KR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-</a:t>
            </a:r>
            <a:r>
              <a:rPr lang="ko-KR" alt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</a:t>
            </a:r>
            <a:r>
              <a:rPr 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3계층 스위칭 구성 (SVI 또는 L3 인터페이스 활용)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  <a:defRPr/>
            </a:pPr>
            <a:endParaRPr lang="en-US" altLang="en-US" sz="900" kern="0">
              <a:solidFill>
                <a:srgbClr val="000000"/>
              </a:solidFill>
              <a:effectLst/>
              <a:latin typeface="에스코어 드림 5 Medium"/>
              <a:ea typeface="에스코어 드림 5 Medium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85325" y="2167253"/>
            <a:ext cx="3347357" cy="2872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en-US" altLang="ko-KR" sz="1300" kern="0">
              <a:solidFill>
                <a:srgbClr val="000000"/>
              </a:solidFill>
              <a:latin typeface="에스코어 드림 5 Medium"/>
              <a:ea typeface="에스코어 드림 5 Medium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300" b="1">
                <a:solidFill>
                  <a:schemeClr val="tx1"/>
                </a:solidFill>
                <a:latin typeface="에스코어 드림 5 Medium"/>
                <a:ea typeface="에스코어 드림 5 Medium"/>
              </a:rPr>
              <a:t>○ 요구사항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00" b="1" i="0" u="none" strike="noStrike" baseline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스캐닝 및 취약점 분석 자동화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00" b="0" i="0" u="none" strike="noStrike" baseline="0">
                <a:solidFill>
                  <a:srgbClr val="000000"/>
                </a:solidFill>
                <a:latin typeface="에스코어 드림 5 Medium"/>
                <a:ea typeface="에스코어 드림 5 Medium"/>
              </a:rPr>
              <a:t>외부 공격자 시나리오를 기반으로 내부 서버의 취약점을 분석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900" kern="0" spc="0">
              <a:solidFill>
                <a:srgbClr val="000000"/>
              </a:solidFill>
              <a:effectLst/>
              <a:latin typeface="에스코어 드림 5 Medium"/>
              <a:ea typeface="에스코어 드림 5 Medium"/>
            </a:endParaRPr>
          </a:p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  <a:latin typeface="에스코어 드림 5 Medium"/>
                <a:ea typeface="에스코어 드림 5 Medium"/>
              </a:rPr>
              <a:t>※</a:t>
            </a:r>
            <a:r>
              <a:rPr lang="ko-KR" altLang="en-US" sz="1100" b="1">
                <a:solidFill>
                  <a:schemeClr val="tx1"/>
                </a:solidFill>
                <a:latin typeface="에스코어 드림 5 Medium"/>
                <a:ea typeface="에스코어 드림 5 Medium"/>
              </a:rPr>
              <a:t> 준수 사항</a:t>
            </a:r>
          </a:p>
          <a:p>
            <a:pPr lvl="0">
              <a:defRPr/>
            </a:pPr>
            <a:endParaRPr lang="ko-KR" altLang="en-US" sz="1100" b="1">
              <a:solidFill>
                <a:schemeClr val="tx1"/>
              </a:solidFill>
              <a:latin typeface="에스코어 드림 5 Medium"/>
              <a:ea typeface="에스코어 드림 5 Medium"/>
            </a:endParaRPr>
          </a:p>
          <a:p>
            <a:pPr lvl="0">
              <a:lnSpc>
                <a:spcPct val="150000"/>
              </a:lnSpc>
              <a:buClr>
                <a:srgbClr val="000000"/>
              </a:buClr>
              <a:buNone/>
              <a:defRPr/>
            </a:pPr>
            <a:r>
              <a:rPr lang="en-US" altLang="ko-KR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-</a:t>
            </a:r>
            <a:r>
              <a:rPr lang="ko-KR" alt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</a:t>
            </a:r>
            <a:r>
              <a:rPr 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Nmap NSE 스크립트를 사용해 스캔 수행 및 vulscan.nse </a:t>
            </a:r>
            <a:br>
              <a:rPr lang="ko-KR" alt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</a:br>
            <a:r>
              <a:rPr lang="ko-KR" alt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 </a:t>
            </a:r>
            <a:r>
              <a:rPr 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포함한 취약점 확인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None/>
              <a:defRPr/>
            </a:pPr>
            <a:r>
              <a:rPr lang="en-US" altLang="ko-KR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-</a:t>
            </a:r>
            <a:r>
              <a:rPr lang="ko-KR" alt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</a:t>
            </a:r>
            <a:r>
              <a:rPr 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Python을 활용한 포트 스캐너 제작 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None/>
              <a:defRPr/>
            </a:pPr>
            <a:r>
              <a:rPr lang="ko-KR" alt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 </a:t>
            </a:r>
            <a:r>
              <a:rPr lang="en-US" sz="900" kern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(socket, ipaddress, python-nmap 활용)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  <a:defRPr/>
            </a:pPr>
            <a:endParaRPr lang="en-US" altLang="ko-KR" sz="900" kern="0" spc="0">
              <a:solidFill>
                <a:srgbClr val="000000"/>
              </a:solidFill>
              <a:effectLst/>
              <a:latin typeface="에스코어 드림 5 Medium"/>
              <a:ea typeface="에스코어 드림 5 Medium"/>
            </a:endParaRPr>
          </a:p>
          <a:p>
            <a:pPr lvl="0">
              <a:defRPr/>
            </a:pPr>
            <a:endParaRPr lang="ko-KR" altLang="en-US" sz="900">
              <a:solidFill>
                <a:schemeClr val="tx1"/>
              </a:solidFill>
              <a:latin typeface="에스코어 드림 5 Medium"/>
              <a:ea typeface="에스코어 드림 5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116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600">
                <a:latin typeface="Spoqa Han Sans Neo Medium"/>
                <a:ea typeface="Spoqa Han Sans Neo Medium"/>
                <a:cs typeface="+mn-cs"/>
              </a:rPr>
              <a:t>프로젝트 </a:t>
            </a:r>
            <a:r>
              <a:rPr lang="ko-KR" altLang="en-US"/>
              <a:t>과제</a:t>
            </a:r>
            <a:r>
              <a:rPr lang="ko-KR" altLang="en-US" sz="1600">
                <a:latin typeface="Spoqa Han Sans Neo Medium"/>
                <a:ea typeface="Spoqa Han Sans Neo Medium"/>
                <a:cs typeface="+mn-cs"/>
              </a:rPr>
              <a:t>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93661" y="282669"/>
            <a:ext cx="7806630" cy="40011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500">
                <a:latin typeface="Spoqa Han Sans Neo Bold"/>
                <a:ea typeface="Spoqa Han Sans Neo Bold"/>
                <a:cs typeface="+mj-cs"/>
              </a:rPr>
              <a:t>프로젝트 배경 및 목적</a:t>
            </a:r>
          </a:p>
        </p:txBody>
      </p:sp>
      <p:sp>
        <p:nvSpPr>
          <p:cNvPr id="18" name="사각형: 둥근 모서리 17"/>
          <p:cNvSpPr/>
          <p:nvPr/>
        </p:nvSpPr>
        <p:spPr>
          <a:xfrm>
            <a:off x="1836428" y="1601032"/>
            <a:ext cx="3305118" cy="297063"/>
          </a:xfrm>
          <a:prstGeom prst="roundRect">
            <a:avLst>
              <a:gd name="adj" fmla="val 11866"/>
            </a:avLst>
          </a:prstGeom>
          <a:solidFill>
            <a:schemeClr val="bg1"/>
          </a:solidFill>
          <a:ln w="25400">
            <a:gradFill>
              <a:gsLst>
                <a:gs pos="0">
                  <a:srgbClr val="D64E5B"/>
                </a:gs>
                <a:gs pos="100000">
                  <a:srgbClr val="838CB3"/>
                </a:gs>
              </a:gsLst>
              <a:lin ang="8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rgbClr val="8E2F3F"/>
                </a:solidFill>
                <a:latin typeface="Spoqa Han Sans Neo Medium"/>
                <a:ea typeface="Spoqa Han Sans Neo Medium"/>
                <a:cs typeface="+mn-cs"/>
              </a:rPr>
              <a:t>과제 </a:t>
            </a:r>
            <a:r>
              <a:rPr lang="en-US" altLang="ko-KR" sz="1100">
                <a:solidFill>
                  <a:srgbClr val="8E2F3F"/>
                </a:solidFill>
                <a:latin typeface="Spoqa Han Sans Neo Medium"/>
                <a:ea typeface="Spoqa Han Sans Neo Medium"/>
                <a:cs typeface="+mn-cs"/>
              </a:rPr>
              <a:t>4</a:t>
            </a:r>
            <a:endParaRPr lang="ko-KR" altLang="en-US" sz="1100">
              <a:solidFill>
                <a:srgbClr val="8E2F3F"/>
              </a:solidFill>
              <a:latin typeface="Spoqa Han Sans Neo Medium"/>
              <a:ea typeface="Spoqa Han Sans Neo Medium"/>
              <a:cs typeface="+mn-cs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7071575" y="1601032"/>
            <a:ext cx="3305118" cy="297063"/>
          </a:xfrm>
          <a:prstGeom prst="roundRect">
            <a:avLst>
              <a:gd name="adj" fmla="val 11866"/>
            </a:avLst>
          </a:prstGeom>
          <a:solidFill>
            <a:schemeClr val="bg1"/>
          </a:solidFill>
          <a:ln w="25400">
            <a:gradFill>
              <a:gsLst>
                <a:gs pos="0">
                  <a:srgbClr val="D64E5B"/>
                </a:gs>
                <a:gs pos="100000">
                  <a:srgbClr val="838CB3"/>
                </a:gs>
              </a:gsLst>
              <a:lin ang="8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rgbClr val="8E2F3F"/>
                </a:solidFill>
                <a:latin typeface="Spoqa Han Sans Neo Medium"/>
                <a:ea typeface="Spoqa Han Sans Neo Medium"/>
                <a:cs typeface="+mn-cs"/>
              </a:rPr>
              <a:t>과제 </a:t>
            </a:r>
            <a:r>
              <a:rPr lang="en-US" altLang="ko-KR" sz="1100">
                <a:solidFill>
                  <a:srgbClr val="8E2F3F"/>
                </a:solidFill>
                <a:latin typeface="Spoqa Han Sans Neo Medium"/>
                <a:ea typeface="Spoqa Han Sans Neo Medium"/>
                <a:cs typeface="+mn-cs"/>
              </a:rPr>
              <a:t>5</a:t>
            </a:r>
            <a:endParaRPr lang="ko-KR" altLang="en-US" sz="1100">
              <a:solidFill>
                <a:srgbClr val="8E2F3F"/>
              </a:solidFill>
              <a:latin typeface="Spoqa Han Sans Neo Medium"/>
              <a:ea typeface="Spoqa Han Sans Neo Medium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98144" y="2030210"/>
            <a:ext cx="3347357" cy="421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 algn="ctr">
              <a:defRPr/>
            </a:pPr>
            <a:endParaRPr lang="ko-KR" altLang="en-US" sz="1200">
              <a:latin typeface="Spoqa Han Sans Neo Medium"/>
              <a:ea typeface="Spoqa Han Sans Neo Medium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98140" y="2167250"/>
            <a:ext cx="3347357" cy="2382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en-US" altLang="ko-KR" sz="1300" kern="0">
              <a:solidFill>
                <a:srgbClr val="000000"/>
              </a:solidFill>
              <a:latin typeface="에스코어 드림 5 Medium"/>
              <a:ea typeface="에스코어 드림 5 Medium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300" b="1">
                <a:solidFill>
                  <a:schemeClr val="tx1"/>
                </a:solidFill>
                <a:latin typeface="에스코어 드림 5 Medium"/>
                <a:ea typeface="에스코어 드림 5 Medium"/>
              </a:rPr>
              <a:t>○ 요구사항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kern="0" spc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 </a:t>
            </a:r>
            <a:r>
              <a:rPr sz="900" b="1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공격 시나리오 및 방어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다양한 공격과 그에 대한 방어 전략을 적용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900" b="0" i="0" u="none" strike="noStrike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  <a:latin typeface="에스코어 드림 5 Medium"/>
                <a:ea typeface="에스코어 드림 5 Medium"/>
              </a:rPr>
              <a:t>※</a:t>
            </a:r>
            <a:r>
              <a:rPr lang="ko-KR" altLang="en-US" sz="1100" b="1">
                <a:solidFill>
                  <a:schemeClr val="tx1"/>
                </a:solidFill>
                <a:latin typeface="에스코어 드림 5 Medium"/>
                <a:ea typeface="에스코어 드림 5 Medium"/>
              </a:rPr>
              <a:t> 준수 사항</a:t>
            </a:r>
            <a:endParaRPr sz="900" b="0" i="0" u="none" strike="noStrike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endParaRPr sz="900" b="0" i="0" u="none" strike="noStrike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en-US" altLang="ko-KR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공격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ARP Spoofing, DHCP Starvation, slowloris</a:t>
            </a:r>
          </a:p>
          <a:p>
            <a:pPr lvl="0">
              <a:defRPr/>
            </a:pPr>
            <a:r>
              <a:rPr lang="en-US" altLang="ko-KR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방어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port-security, vlanfilter(vlan access-map),</a:t>
            </a:r>
            <a:br>
              <a:rPr lang="ko-KR" alt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ko-KR" alt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DHCP Snoo</a:t>
            </a:r>
            <a:r>
              <a:rPr lang="ko-KR" alt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ping, DAI </a:t>
            </a:r>
            <a:r>
              <a:rPr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설정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  <a:defRPr/>
            </a:pPr>
            <a:endParaRPr lang="en-US" altLang="ko-KR" sz="900" kern="0" spc="0">
              <a:solidFill>
                <a:srgbClr val="000000"/>
              </a:solidFill>
              <a:effectLst/>
              <a:latin typeface="에스코어 드림 5 Medium"/>
              <a:ea typeface="에스코어 드림 5 Medium"/>
            </a:endParaRPr>
          </a:p>
          <a:p>
            <a:pPr lvl="0">
              <a:defRPr/>
            </a:pPr>
            <a:endParaRPr lang="ko-KR" altLang="en-US" sz="900">
              <a:solidFill>
                <a:schemeClr val="tx1"/>
              </a:solidFill>
              <a:latin typeface="에스코어 드림 5 Medium"/>
              <a:ea typeface="에스코어 드림 5 Medium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46418" y="2030210"/>
            <a:ext cx="3347357" cy="421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 algn="ctr">
              <a:defRPr/>
            </a:pPr>
            <a:endParaRPr lang="ko-KR" altLang="en-US" sz="1200">
              <a:latin typeface="Spoqa Han Sans Neo Medium"/>
              <a:ea typeface="Spoqa Han Sans Neo Medium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46414" y="2167250"/>
            <a:ext cx="3347357" cy="2382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en-US" altLang="ko-KR" sz="1300" kern="0">
              <a:solidFill>
                <a:srgbClr val="000000"/>
              </a:solidFill>
              <a:latin typeface="에스코어 드림 5 Medium"/>
              <a:ea typeface="에스코어 드림 5 Medium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300" b="1">
                <a:solidFill>
                  <a:schemeClr val="tx1"/>
                </a:solidFill>
                <a:latin typeface="에스코어 드림 5 Medium"/>
                <a:ea typeface="에스코어 드림 5 Medium"/>
              </a:rPr>
              <a:t>○ 요구사항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kern="0" spc="0">
                <a:solidFill>
                  <a:srgbClr val="000000"/>
                </a:solidFill>
                <a:effectLst/>
                <a:latin typeface="에스코어 드림 5 Medium"/>
                <a:ea typeface="에스코어 드림 5 Medium"/>
              </a:rPr>
              <a:t>  </a:t>
            </a:r>
            <a:r>
              <a:rPr lang="EN-US" sz="900" b="1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ASA </a:t>
            </a:r>
            <a:r>
              <a:rPr sz="900" b="1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방화벽을 이용한 보안 영역 구축 및 </a:t>
            </a:r>
            <a:r>
              <a:rPr lang="EN-US" sz="900" b="1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NAT </a:t>
            </a:r>
            <a:r>
              <a:rPr sz="900" b="1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구성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ASA </a:t>
            </a:r>
            <a:r>
              <a:rPr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방화벽을 중심으로 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DMZ/Inside/Outside </a:t>
            </a:r>
            <a:r>
              <a:rPr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보안 영역 구성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900" b="0" i="0" u="none" strike="noStrike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  <a:latin typeface="에스코어 드림 5 Medium"/>
                <a:ea typeface="에스코어 드림 5 Medium"/>
              </a:rPr>
              <a:t>※</a:t>
            </a:r>
            <a:r>
              <a:rPr lang="ko-KR" altLang="en-US" sz="1100" b="1">
                <a:solidFill>
                  <a:schemeClr val="tx1"/>
                </a:solidFill>
                <a:latin typeface="에스코어 드림 5 Medium"/>
                <a:ea typeface="에스코어 드림 5 Medium"/>
              </a:rPr>
              <a:t> 준수 사항</a:t>
            </a:r>
          </a:p>
          <a:p>
            <a:pPr lvl="0">
              <a:defRPr/>
            </a:pPr>
            <a:endParaRPr lang="ko-KR" altLang="en-US" sz="1100" b="1">
              <a:solidFill>
                <a:schemeClr val="tx1"/>
              </a:solidFill>
              <a:latin typeface="에스코어 드림 5 Medium"/>
              <a:ea typeface="에스코어 드림 5 Medium"/>
            </a:endParaRPr>
          </a:p>
          <a:p>
            <a:pPr lvl="0">
              <a:defRPr/>
            </a:pPr>
            <a:r>
              <a:rPr lang="en-US" altLang="ko-KR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ASA </a:t>
            </a:r>
            <a:r>
              <a:rPr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장비에 세 가지 영역 설정 및 보안 레벨 구성</a:t>
            </a:r>
          </a:p>
          <a:p>
            <a:pPr lvl="0">
              <a:defRPr/>
            </a:pPr>
            <a:r>
              <a:rPr lang="en-US" altLang="ko-KR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D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MZ</a:t>
            </a:r>
            <a:r>
              <a:rPr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대 이상의 서버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(HTTP </a:t>
            </a:r>
            <a:r>
              <a:rPr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 </a:t>
            </a:r>
            <a:r>
              <a:rPr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설치</a:t>
            </a:r>
          </a:p>
          <a:p>
            <a:pPr lvl="0">
              <a:defRPr/>
            </a:pPr>
            <a:r>
              <a:rPr lang="en-US" altLang="ko-KR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Inside/Outside</a:t>
            </a:r>
            <a:r>
              <a:rPr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에서 접근 가능하도록 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ACL </a:t>
            </a:r>
            <a:r>
              <a:rPr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및 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NAT/PAT </a:t>
            </a:r>
            <a:r>
              <a:rPr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구성</a:t>
            </a:r>
          </a:p>
          <a:p>
            <a:pPr lvl="0">
              <a:defRPr/>
            </a:pPr>
            <a:r>
              <a:rPr lang="en-US" altLang="ko-KR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EN-US"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ASDM</a:t>
            </a:r>
            <a:r>
              <a:rPr sz="900" b="0" i="0" u="none" strike="noStrike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통한 설정 일부 적용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  <a:defRPr/>
            </a:pPr>
            <a:endParaRPr lang="en-US" altLang="ko-KR" sz="900" kern="0" spc="0">
              <a:solidFill>
                <a:srgbClr val="000000"/>
              </a:solidFill>
              <a:effectLst/>
              <a:latin typeface="에스코어 드림 5 Medium"/>
              <a:ea typeface="에스코어 드림 5 Medium"/>
            </a:endParaRPr>
          </a:p>
          <a:p>
            <a:pPr lvl="0">
              <a:defRPr/>
            </a:pPr>
            <a:endParaRPr lang="ko-KR" altLang="en-US" sz="900">
              <a:solidFill>
                <a:schemeClr val="tx1"/>
              </a:solidFill>
              <a:latin typeface="에스코어 드림 5 Medium"/>
              <a:ea typeface="에스코어 드림 5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01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</a:t>
            </a:r>
            <a:r>
              <a:rPr lang="en-US" altLang="ko-KR"/>
              <a:t>3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1600">
                <a:latin typeface="Spoqa Han Sans Neo Medium"/>
                <a:ea typeface="Spoqa Han Sans Neo Medium"/>
                <a:cs typeface="+mn-cs"/>
              </a:rPr>
              <a:t>네트워크 구성도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93661" y="282669"/>
            <a:ext cx="7806630" cy="40011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500">
                <a:latin typeface="Spoqa Han Sans Neo Bold"/>
                <a:ea typeface="Spoqa Han Sans Neo Bold"/>
                <a:cs typeface="+mj-cs"/>
              </a:rPr>
              <a:t>프로젝트 진행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3036" y="1688581"/>
            <a:ext cx="10185928" cy="45457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6931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과제 </a:t>
            </a:r>
            <a:r>
              <a:rPr lang="en-US" altLang="ko-KR" dirty="0"/>
              <a:t>1</a:t>
            </a:r>
          </a:p>
        </p:txBody>
      </p:sp>
      <p:sp>
        <p:nvSpPr>
          <p:cNvPr id="3" name="텍스트 개체 틀 5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01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과제 </a:t>
            </a:r>
            <a:r>
              <a:rPr lang="en-US" altLang="ko-KR" dirty="0"/>
              <a:t>1</a:t>
            </a:r>
            <a:r>
              <a:rPr lang="ko-KR" altLang="en-US" dirty="0"/>
              <a:t>번은 네트워크 토폴로지를 구축하는 과정에서 동적 라우팅 프로토콜 중 </a:t>
            </a:r>
            <a:r>
              <a:rPr lang="en-US" altLang="ko-KR" dirty="0"/>
              <a:t>EIGRP</a:t>
            </a:r>
            <a:r>
              <a:rPr lang="ko-KR" altLang="en-US" dirty="0"/>
              <a:t>를 이용하는 실습을 수행한다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UCMP (Unequal Cost Multipath)</a:t>
            </a:r>
            <a:r>
              <a:rPr lang="ko-KR" altLang="en-US" dirty="0"/>
              <a:t>를 이용하여 중복 경로 구성보는 실습을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</a:t>
            </a:r>
            <a:r>
              <a:rPr lang="ko-KR" altLang="en-US"/>
              <a:t>프로젝트 진행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과제 </a:t>
            </a:r>
            <a:r>
              <a:rPr lang="en-US" altLang="ko-KR"/>
              <a:t>1</a:t>
            </a:r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04814" y="2184413"/>
            <a:ext cx="3564000" cy="292388"/>
            <a:chOff x="414340" y="2769304"/>
            <a:chExt cx="3564000" cy="292388"/>
          </a:xfrm>
        </p:grpSpPr>
        <p:sp>
          <p:nvSpPr>
            <p:cNvPr id="13" name="직사각형 12"/>
            <p:cNvSpPr/>
            <p:nvPr/>
          </p:nvSpPr>
          <p:spPr>
            <a:xfrm>
              <a:off x="414340" y="2785229"/>
              <a:ext cx="3564000" cy="2664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D5E0EF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0059" y="2769304"/>
              <a:ext cx="688009" cy="292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300" dirty="0">
                  <a:solidFill>
                    <a:srgbClr val="0D476D"/>
                  </a:solidFill>
                  <a:latin typeface="Spoqa Han Sans Neo Medium"/>
                  <a:ea typeface="Spoqa Han Sans Neo Medium"/>
                  <a:cs typeface="+mn-cs"/>
                </a:rPr>
                <a:t>EIGRP </a:t>
              </a:r>
              <a:endParaRPr lang="ko-KR" altLang="en-US" sz="1300" dirty="0">
                <a:solidFill>
                  <a:srgbClr val="0D476D"/>
                </a:solidFill>
                <a:latin typeface="Spoqa Han Sans Neo Medium"/>
                <a:ea typeface="Spoqa Han Sans Neo Medium"/>
                <a:cs typeface="+mn-cs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4340" y="2785229"/>
              <a:ext cx="45719" cy="266400"/>
            </a:xfrm>
            <a:prstGeom prst="rect">
              <a:avLst/>
            </a:prstGeom>
            <a:solidFill>
              <a:srgbClr val="0D4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2D3ACF6B-E054-29CE-1846-28B4CA75A436}"/>
              </a:ext>
            </a:extLst>
          </p:cNvPr>
          <p:cNvSpPr txBox="1">
            <a:spLocks/>
          </p:cNvSpPr>
          <p:nvPr/>
        </p:nvSpPr>
        <p:spPr>
          <a:xfrm>
            <a:off x="359298" y="2710638"/>
            <a:ext cx="11473404" cy="1952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rgbClr val="262626"/>
                </a:solidFill>
                <a:latin typeface="Spoqa Han Sans Neo Medium" pitchFamily="2" charset="-127"/>
                <a:ea typeface="Spoqa Han Sans Neo Medium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  <a:defRPr/>
            </a:pPr>
            <a:r>
              <a:rPr lang="en-US" altLang="ko-KR" dirty="0"/>
              <a:t>Cico </a:t>
            </a:r>
            <a:r>
              <a:rPr lang="ko-KR" altLang="en-US" dirty="0"/>
              <a:t>사 고유의 </a:t>
            </a:r>
            <a:r>
              <a:rPr lang="ko-KR" altLang="en-US" b="1" dirty="0"/>
              <a:t>하이브리드 라우팅 프로토콜</a:t>
            </a:r>
            <a:r>
              <a:rPr lang="en-US" altLang="ko-KR" dirty="0"/>
              <a:t>, </a:t>
            </a:r>
            <a:r>
              <a:rPr lang="ko-KR" altLang="en-US" dirty="0"/>
              <a:t>거리 벡터와 링크 상태 기법의 장점을 결합</a:t>
            </a:r>
            <a:endParaRPr lang="en-US" altLang="ko-KR" dirty="0"/>
          </a:p>
          <a:p>
            <a:pPr marL="171450" indent="-171450">
              <a:buFontTx/>
              <a:buChar char="-"/>
              <a:defRPr/>
            </a:pPr>
            <a:r>
              <a:rPr lang="en-US" altLang="ko-KR" dirty="0"/>
              <a:t>DUAL </a:t>
            </a:r>
            <a:r>
              <a:rPr lang="ko-KR" altLang="en-US" dirty="0"/>
              <a:t>알고리즘을 사용하여 최적 경로 와 대체 경로를 선출한다</a:t>
            </a:r>
            <a:r>
              <a:rPr lang="en-US" altLang="ko-KR" dirty="0"/>
              <a:t>. </a:t>
            </a:r>
            <a:r>
              <a:rPr lang="ko-KR" altLang="en-US" dirty="0"/>
              <a:t>대체 경로가 되기 위해서는 이미 계산된 최적 경로보다 작아야 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dirty="0"/>
              <a:t>예비 경로들 중 비용</a:t>
            </a:r>
            <a:r>
              <a:rPr lang="en-US" altLang="ko-KR" dirty="0"/>
              <a:t>(</a:t>
            </a:r>
            <a:r>
              <a:rPr lang="ko-KR" altLang="en-US" dirty="0" err="1"/>
              <a:t>메트릭</a:t>
            </a:r>
            <a:r>
              <a:rPr lang="en-US" altLang="ko-KR" dirty="0"/>
              <a:t>)</a:t>
            </a:r>
            <a:r>
              <a:rPr lang="ko-KR" altLang="en-US" dirty="0"/>
              <a:t>이 서로 다른 경로까지 동시에 사용하여 트래픽 분산하는 로드 </a:t>
            </a:r>
            <a:r>
              <a:rPr lang="ko-KR" altLang="en-US" dirty="0" err="1"/>
              <a:t>밸런싱</a:t>
            </a:r>
            <a:r>
              <a:rPr lang="ko-KR" altLang="en-US" dirty="0"/>
              <a:t> 기법 </a:t>
            </a:r>
            <a:r>
              <a:rPr lang="en-US" altLang="ko-KR" dirty="0"/>
              <a:t>UCMP</a:t>
            </a:r>
            <a:r>
              <a:rPr lang="ko-KR" altLang="en-US" dirty="0"/>
              <a:t>을 사용하기도 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dirty="0"/>
              <a:t>동일한 </a:t>
            </a:r>
            <a:r>
              <a:rPr lang="en-US" altLang="ko-KR" dirty="0"/>
              <a:t>AS </a:t>
            </a:r>
            <a:r>
              <a:rPr lang="ko-KR" altLang="en-US" dirty="0"/>
              <a:t>번호를 통해 정보를 교환 할 수 있다</a:t>
            </a:r>
            <a:r>
              <a:rPr lang="en-US" altLang="ko-KR" dirty="0"/>
              <a:t>. </a:t>
            </a:r>
            <a:r>
              <a:rPr lang="ko-KR" altLang="en-US" dirty="0"/>
              <a:t>다른 번호를 가지고 있을 시 재분배를 수행해야 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  <a:defRPr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6E2A08-812C-8C5D-ED0C-8CF8B3B27A86}"/>
              </a:ext>
            </a:extLst>
          </p:cNvPr>
          <p:cNvGrpSpPr/>
          <p:nvPr/>
        </p:nvGrpSpPr>
        <p:grpSpPr>
          <a:xfrm>
            <a:off x="404814" y="4370428"/>
            <a:ext cx="3564000" cy="292388"/>
            <a:chOff x="414340" y="2769304"/>
            <a:chExt cx="3564000" cy="29238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90BCF4-C8BB-C6D6-3488-73D2875AD81E}"/>
                </a:ext>
              </a:extLst>
            </p:cNvPr>
            <p:cNvSpPr/>
            <p:nvPr/>
          </p:nvSpPr>
          <p:spPr>
            <a:xfrm>
              <a:off x="414340" y="2785229"/>
              <a:ext cx="3564000" cy="2664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D5E0EF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9A5A22-266F-233A-E96C-0E26ADE0A967}"/>
                </a:ext>
              </a:extLst>
            </p:cNvPr>
            <p:cNvSpPr txBox="1"/>
            <p:nvPr/>
          </p:nvSpPr>
          <p:spPr>
            <a:xfrm>
              <a:off x="460059" y="2769304"/>
              <a:ext cx="1473480" cy="292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300" dirty="0">
                  <a:solidFill>
                    <a:srgbClr val="0D476D"/>
                  </a:solidFill>
                  <a:latin typeface="Spoqa Han Sans Neo Medium"/>
                  <a:ea typeface="Spoqa Han Sans Neo Medium"/>
                  <a:cs typeface="+mn-cs"/>
                </a:rPr>
                <a:t>EIGRP </a:t>
              </a:r>
              <a:r>
                <a:rPr lang="ko-KR" altLang="en-US" sz="1300" dirty="0">
                  <a:solidFill>
                    <a:srgbClr val="0D476D"/>
                  </a:solidFill>
                  <a:latin typeface="Spoqa Han Sans Neo Medium"/>
                  <a:ea typeface="Spoqa Han Sans Neo Medium"/>
                  <a:cs typeface="+mn-cs"/>
                </a:rPr>
                <a:t>동작 절차</a:t>
              </a:r>
              <a:r>
                <a:rPr lang="en-US" altLang="ko-KR" sz="1300" dirty="0">
                  <a:solidFill>
                    <a:srgbClr val="0D476D"/>
                  </a:solidFill>
                  <a:latin typeface="Spoqa Han Sans Neo Medium"/>
                  <a:ea typeface="Spoqa Han Sans Neo Medium"/>
                  <a:cs typeface="+mn-cs"/>
                </a:rPr>
                <a:t> </a:t>
              </a:r>
              <a:endParaRPr lang="ko-KR" altLang="en-US" sz="1300" dirty="0">
                <a:solidFill>
                  <a:srgbClr val="0D476D"/>
                </a:solidFill>
                <a:latin typeface="Spoqa Han Sans Neo Medium"/>
                <a:ea typeface="Spoqa Han Sans Neo Medium"/>
                <a:cs typeface="+mn-cs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033EE8-5306-00F9-6DDF-7F05C44A7D4A}"/>
                </a:ext>
              </a:extLst>
            </p:cNvPr>
            <p:cNvSpPr/>
            <p:nvPr/>
          </p:nvSpPr>
          <p:spPr>
            <a:xfrm>
              <a:off x="414340" y="2785229"/>
              <a:ext cx="45719" cy="266400"/>
            </a:xfrm>
            <a:prstGeom prst="rect">
              <a:avLst/>
            </a:prstGeom>
            <a:solidFill>
              <a:srgbClr val="0D4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24DBE2D7-7E51-0D8B-297E-4DB88A82A812}"/>
              </a:ext>
            </a:extLst>
          </p:cNvPr>
          <p:cNvSpPr txBox="1">
            <a:spLocks/>
          </p:cNvSpPr>
          <p:nvPr/>
        </p:nvSpPr>
        <p:spPr>
          <a:xfrm>
            <a:off x="359298" y="4894047"/>
            <a:ext cx="11473404" cy="1952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rgbClr val="262626"/>
                </a:solidFill>
                <a:latin typeface="Spoqa Han Sans Neo Medium" pitchFamily="2" charset="-127"/>
                <a:ea typeface="Spoqa Han Sans Neo Medium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  <a:defRPr/>
            </a:pPr>
            <a:r>
              <a:rPr lang="en-US" altLang="ko-KR" dirty="0"/>
              <a:t>Hello </a:t>
            </a:r>
            <a:r>
              <a:rPr lang="ko-KR" altLang="en-US" dirty="0"/>
              <a:t>패킷 교환 → </a:t>
            </a:r>
            <a:r>
              <a:rPr lang="en-US" altLang="ko-KR" dirty="0"/>
              <a:t>Neighbor </a:t>
            </a:r>
            <a:r>
              <a:rPr lang="ko-KR" altLang="en-US" dirty="0"/>
              <a:t>관계 수립 → </a:t>
            </a:r>
            <a:r>
              <a:rPr lang="en-US" altLang="ko-KR" dirty="0"/>
              <a:t>Neighbor Table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28600" indent="-228600">
              <a:buAutoNum type="arabicPeriod"/>
              <a:defRPr/>
            </a:pPr>
            <a:r>
              <a:rPr lang="en-US" altLang="ko-KR" dirty="0"/>
              <a:t>Update </a:t>
            </a:r>
            <a:r>
              <a:rPr lang="ko-KR" altLang="en-US" dirty="0"/>
              <a:t>패킷으로 라우팅 정보 교환 →</a:t>
            </a:r>
            <a:r>
              <a:rPr lang="ko-KR" altLang="en-US" b="1" dirty="0"/>
              <a:t> </a:t>
            </a:r>
            <a:r>
              <a:rPr lang="en-US" altLang="ko-KR" b="1" dirty="0"/>
              <a:t>Topology</a:t>
            </a:r>
            <a:r>
              <a:rPr lang="ko-KR" altLang="en-US" b="1" dirty="0"/>
              <a:t> </a:t>
            </a:r>
            <a:r>
              <a:rPr lang="en-US" altLang="ko-KR" b="1" dirty="0"/>
              <a:t>Table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28600" indent="-228600">
              <a:buAutoNum type="arabicPeriod"/>
              <a:defRPr/>
            </a:pPr>
            <a:r>
              <a:rPr lang="en-US" altLang="ko-KR" dirty="0"/>
              <a:t>DUAL</a:t>
            </a:r>
            <a:r>
              <a:rPr lang="ko-KR" altLang="en-US" dirty="0"/>
              <a:t>에 따라 </a:t>
            </a:r>
            <a:r>
              <a:rPr lang="ko-KR" altLang="en-US" dirty="0" err="1"/>
              <a:t>메트릭</a:t>
            </a:r>
            <a:r>
              <a:rPr lang="ko-KR" altLang="en-US" dirty="0"/>
              <a:t> 계산 → 최적</a:t>
            </a:r>
            <a:r>
              <a:rPr lang="en-US" altLang="ko-KR" dirty="0"/>
              <a:t>/</a:t>
            </a:r>
            <a:r>
              <a:rPr lang="ko-KR" altLang="en-US" dirty="0"/>
              <a:t>대체 경로 선출 →</a:t>
            </a:r>
            <a:r>
              <a:rPr lang="en-US" altLang="ko-KR" dirty="0"/>
              <a:t> Routing Table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228600" indent="-228600">
              <a:buAutoNum type="arabicPeriod"/>
              <a:defRPr/>
            </a:pP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CDEEC50-4C15-F6C5-866C-3CEAC4BFF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692" y="4512195"/>
            <a:ext cx="6011114" cy="10193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23FE156-282D-3A3E-43E0-5C76D2AF3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3692" y="5610826"/>
            <a:ext cx="6011114" cy="7136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21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473BE-B48B-2BCE-E05C-83E52D171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83385A0-94AF-33B0-F4BA-2D67BB28F1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과제 </a:t>
            </a:r>
            <a:r>
              <a:rPr lang="en-US" altLang="ko-KR" dirty="0"/>
              <a:t>1</a:t>
            </a:r>
            <a:r>
              <a:rPr lang="ko-KR" altLang="en-US" dirty="0"/>
              <a:t>번은 네트워크 토폴로지를 구축하는 과정에서 동적 라우팅 프로토콜 중 </a:t>
            </a:r>
            <a:r>
              <a:rPr lang="en-US" altLang="ko-KR" dirty="0"/>
              <a:t>EIGRP</a:t>
            </a:r>
            <a:r>
              <a:rPr lang="ko-KR" altLang="en-US" dirty="0"/>
              <a:t>를 이용하는 실습을 수행한다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UCMP (Unequal Cost Multipath)</a:t>
            </a:r>
            <a:r>
              <a:rPr lang="ko-KR" altLang="en-US" dirty="0"/>
              <a:t>를 이용하여 중복 경로 구성보는 실습을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F5E00C-6F27-5B87-BE89-F52FE20D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</a:t>
            </a:r>
            <a:r>
              <a:rPr lang="ko-KR" altLang="en-US"/>
              <a:t>프로젝트 진행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15A7B4-A52D-5F6B-D8ED-51F0D1FC27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FAA31F-C478-9CB7-0D4E-5A60488DE1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E64407B-3602-D9A0-E85E-475E6EF4B1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과제 </a:t>
            </a:r>
            <a:r>
              <a:rPr lang="en-US" altLang="ko-KR"/>
              <a:t>1</a:t>
            </a:r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357914-9ACF-4308-F748-4B22F2ABAFE0}"/>
              </a:ext>
            </a:extLst>
          </p:cNvPr>
          <p:cNvGrpSpPr/>
          <p:nvPr/>
        </p:nvGrpSpPr>
        <p:grpSpPr>
          <a:xfrm>
            <a:off x="404814" y="2184413"/>
            <a:ext cx="3564000" cy="292388"/>
            <a:chOff x="414340" y="2769304"/>
            <a:chExt cx="3564000" cy="29238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E7A6EB6-B36A-B633-1789-0F10FF35CB1E}"/>
                </a:ext>
              </a:extLst>
            </p:cNvPr>
            <p:cNvSpPr/>
            <p:nvPr/>
          </p:nvSpPr>
          <p:spPr>
            <a:xfrm>
              <a:off x="414340" y="2785229"/>
              <a:ext cx="3564000" cy="2664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D5E0EF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84B6D4-5D4B-5D6D-4DE6-6A13AE4287E7}"/>
                </a:ext>
              </a:extLst>
            </p:cNvPr>
            <p:cNvSpPr txBox="1"/>
            <p:nvPr/>
          </p:nvSpPr>
          <p:spPr>
            <a:xfrm>
              <a:off x="460059" y="2769304"/>
              <a:ext cx="1754006" cy="292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300" dirty="0">
                  <a:solidFill>
                    <a:srgbClr val="0D476D"/>
                  </a:solidFill>
                  <a:latin typeface="Spoqa Han Sans Neo Medium"/>
                  <a:ea typeface="Spoqa Han Sans Neo Medium"/>
                  <a:cs typeface="+mn-cs"/>
                </a:rPr>
                <a:t>EIGRP – UCMP </a:t>
              </a:r>
              <a:r>
                <a:rPr lang="ko-KR" altLang="en-US" sz="1300" dirty="0">
                  <a:solidFill>
                    <a:srgbClr val="0D476D"/>
                  </a:solidFill>
                  <a:latin typeface="Spoqa Han Sans Neo Medium"/>
                  <a:ea typeface="Spoqa Han Sans Neo Medium"/>
                </a:rPr>
                <a:t>실습</a:t>
              </a:r>
              <a:r>
                <a:rPr lang="en-US" altLang="ko-KR" sz="1300" dirty="0">
                  <a:solidFill>
                    <a:srgbClr val="0D476D"/>
                  </a:solidFill>
                  <a:latin typeface="Spoqa Han Sans Neo Medium"/>
                  <a:ea typeface="Spoqa Han Sans Neo Medium"/>
                  <a:cs typeface="+mn-cs"/>
                </a:rPr>
                <a:t> </a:t>
              </a:r>
              <a:endParaRPr lang="ko-KR" altLang="en-US" sz="1300" dirty="0">
                <a:solidFill>
                  <a:srgbClr val="0D476D"/>
                </a:solidFill>
                <a:latin typeface="Spoqa Han Sans Neo Medium"/>
                <a:ea typeface="Spoqa Han Sans Neo Medium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2C53968-CAF7-185A-41CB-E13F16CA3364}"/>
                </a:ext>
              </a:extLst>
            </p:cNvPr>
            <p:cNvSpPr/>
            <p:nvPr/>
          </p:nvSpPr>
          <p:spPr>
            <a:xfrm>
              <a:off x="414340" y="2785229"/>
              <a:ext cx="45719" cy="266400"/>
            </a:xfrm>
            <a:prstGeom prst="rect">
              <a:avLst/>
            </a:prstGeom>
            <a:solidFill>
              <a:srgbClr val="0D4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17" name="텍스트 개체 틀 1">
            <a:extLst>
              <a:ext uri="{FF2B5EF4-FFF2-40B4-BE49-F238E27FC236}">
                <a16:creationId xmlns:a16="http://schemas.microsoft.com/office/drawing/2014/main" id="{FE5984B8-F82C-976B-6559-81F25F5F9A8E}"/>
              </a:ext>
            </a:extLst>
          </p:cNvPr>
          <p:cNvSpPr txBox="1">
            <a:spLocks/>
          </p:cNvSpPr>
          <p:nvPr/>
        </p:nvSpPr>
        <p:spPr>
          <a:xfrm>
            <a:off x="359298" y="2710638"/>
            <a:ext cx="11473404" cy="1952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rgbClr val="262626"/>
                </a:solidFill>
                <a:latin typeface="Spoqa Han Sans Neo Medium" pitchFamily="2" charset="-127"/>
                <a:ea typeface="Spoqa Han Sans Neo Medium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  <a:defRPr/>
            </a:pPr>
            <a:r>
              <a:rPr lang="en-US" altLang="ko-KR" dirty="0"/>
              <a:t>Routing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을 통해서 </a:t>
            </a:r>
            <a:r>
              <a:rPr lang="en-US" altLang="ko-KR" dirty="0"/>
              <a:t>UCMP</a:t>
            </a:r>
            <a:r>
              <a:rPr lang="ko-KR" altLang="en-US" dirty="0"/>
              <a:t> 설정을 확인 할 수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dirty="0"/>
              <a:t>라우터에서 </a:t>
            </a:r>
            <a:r>
              <a:rPr lang="en-US" altLang="ko-KR" dirty="0"/>
              <a:t>variance * &lt;</a:t>
            </a:r>
            <a:r>
              <a:rPr lang="ko-KR" altLang="en-US" dirty="0"/>
              <a:t>값</a:t>
            </a:r>
            <a:r>
              <a:rPr lang="en-US" altLang="ko-KR" dirty="0"/>
              <a:t>&gt; </a:t>
            </a:r>
            <a:r>
              <a:rPr lang="ko-KR" altLang="en-US" dirty="0"/>
              <a:t>을 설정하여 </a:t>
            </a:r>
            <a:r>
              <a:rPr lang="en-US" altLang="ko-KR" dirty="0"/>
              <a:t>“</a:t>
            </a:r>
            <a:r>
              <a:rPr lang="ko-KR" altLang="en-US" b="1" dirty="0"/>
              <a:t>최적 경로 </a:t>
            </a:r>
            <a:r>
              <a:rPr lang="ko-KR" altLang="en-US" b="1" dirty="0" err="1"/>
              <a:t>매트릭</a:t>
            </a:r>
            <a:r>
              <a:rPr lang="ko-KR" altLang="en-US" dirty="0"/>
              <a:t> </a:t>
            </a:r>
            <a:r>
              <a:rPr lang="en-US" altLang="ko-KR" b="1" dirty="0"/>
              <a:t>* variance</a:t>
            </a:r>
            <a:r>
              <a:rPr lang="en-US" altLang="ko-KR" dirty="0"/>
              <a:t>” </a:t>
            </a:r>
            <a:r>
              <a:rPr lang="ko-KR" altLang="en-US" dirty="0"/>
              <a:t>이하인 경로를 포함 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270A9AF-8AC4-D18B-E8C7-BC1913A62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23"/>
          <a:stretch/>
        </p:blipFill>
        <p:spPr>
          <a:xfrm>
            <a:off x="1049841" y="3853093"/>
            <a:ext cx="5670030" cy="2087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5F0843-0BD0-0393-FF69-5310ACBD9198}"/>
              </a:ext>
            </a:extLst>
          </p:cNvPr>
          <p:cNvSpPr/>
          <p:nvPr/>
        </p:nvSpPr>
        <p:spPr>
          <a:xfrm>
            <a:off x="2541070" y="4706781"/>
            <a:ext cx="1944303" cy="3108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4E1B09-FEBE-22FF-15AF-6FFEE1030062}"/>
              </a:ext>
            </a:extLst>
          </p:cNvPr>
          <p:cNvSpPr/>
          <p:nvPr/>
        </p:nvSpPr>
        <p:spPr>
          <a:xfrm>
            <a:off x="2476898" y="5356305"/>
            <a:ext cx="1944303" cy="3108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1635CD-6FE3-1E7F-8C75-AAB3444E9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72" y="3361042"/>
            <a:ext cx="3753501" cy="2861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028654-BF69-242A-CAA5-318ADB5C4B30}"/>
              </a:ext>
            </a:extLst>
          </p:cNvPr>
          <p:cNvSpPr/>
          <p:nvPr/>
        </p:nvSpPr>
        <p:spPr>
          <a:xfrm>
            <a:off x="7238949" y="4214729"/>
            <a:ext cx="1837676" cy="166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8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7DF9C-D13C-C1D9-E504-0EB74CC6E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1">
            <a:extLst>
              <a:ext uri="{FF2B5EF4-FFF2-40B4-BE49-F238E27FC236}">
                <a16:creationId xmlns:a16="http://schemas.microsoft.com/office/drawing/2014/main" id="{79CBCB61-69CB-9AD1-7E2E-CB1E40D85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과제 </a:t>
            </a:r>
            <a:r>
              <a:rPr lang="en-US" altLang="ko-KR" dirty="0"/>
              <a:t>2</a:t>
            </a: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157224FF-5ED2-9347-601F-A32D5748C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5429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1795</Words>
  <Application>Microsoft Office PowerPoint</Application>
  <PresentationFormat>와이드스크린</PresentationFormat>
  <Paragraphs>281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Spoqa Han Sans Neo</vt:lpstr>
      <vt:lpstr>Spoqa Han Sans Neo Bold</vt:lpstr>
      <vt:lpstr>Spoqa Han Sans Neo Medium</vt:lpstr>
      <vt:lpstr>맑은 고딕</vt:lpstr>
      <vt:lpstr>에스코어 드림 5 Medium</vt:lpstr>
      <vt:lpstr>에스코어 드림 7 ExtraBold</vt:lpstr>
      <vt:lpstr>Arial</vt:lpstr>
      <vt:lpstr>Wingdings</vt:lpstr>
      <vt:lpstr>디자인 사용자 지정</vt:lpstr>
      <vt:lpstr>Kali Linux에서 우분투 서버를 향한 플러딩 공격과 방화벽 등을 활용한 보안 설정 </vt:lpstr>
      <vt:lpstr>프로젝트 배경 및 목적</vt:lpstr>
      <vt:lpstr>프로젝트 목적</vt:lpstr>
      <vt:lpstr>프로젝트 배경 및 목적</vt:lpstr>
      <vt:lpstr>프로젝트 진행</vt:lpstr>
      <vt:lpstr>과제 1</vt:lpstr>
      <vt:lpstr> 프로젝트 진행</vt:lpstr>
      <vt:lpstr> 프로젝트 진행</vt:lpstr>
      <vt:lpstr>과제 2</vt:lpstr>
      <vt:lpstr>프로젝트 진행</vt:lpstr>
      <vt:lpstr>프로젝트 진행</vt:lpstr>
      <vt:lpstr>프로젝트 진행</vt:lpstr>
      <vt:lpstr>프로젝트 진행</vt:lpstr>
      <vt:lpstr>프로젝트 진행</vt:lpstr>
      <vt:lpstr>과제 3</vt:lpstr>
      <vt:lpstr>프로젝트 진행</vt:lpstr>
      <vt:lpstr>프로젝트 진행</vt:lpstr>
      <vt:lpstr>프로젝트 진행</vt:lpstr>
      <vt:lpstr>과제 4</vt:lpstr>
      <vt:lpstr>PowerPoint 프레젠테이션</vt:lpstr>
      <vt:lpstr>프로젝트 진행</vt:lpstr>
      <vt:lpstr>프로젝트 진행</vt:lpstr>
      <vt:lpstr>프로젝트 진행</vt:lpstr>
      <vt:lpstr>프로젝트 진행</vt:lpstr>
      <vt:lpstr>과제 5</vt:lpstr>
      <vt:lpstr> 프로젝트 진행</vt:lpstr>
      <vt:lpstr> 프로젝트 진행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rweqrwqrq werrwq</dc:creator>
  <cp:lastModifiedBy>4gl</cp:lastModifiedBy>
  <cp:revision>73</cp:revision>
  <dcterms:created xsi:type="dcterms:W3CDTF">2025-02-18T06:11:02Z</dcterms:created>
  <dcterms:modified xsi:type="dcterms:W3CDTF">2025-04-25T01:35:55Z</dcterms:modified>
  <cp:version/>
</cp:coreProperties>
</file>