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61" r:id="rId3"/>
    <p:sldId id="339" r:id="rId4"/>
    <p:sldId id="403" r:id="rId5"/>
    <p:sldId id="355" r:id="rId6"/>
    <p:sldId id="405" r:id="rId7"/>
    <p:sldId id="406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12" r:id="rId16"/>
    <p:sldId id="413" r:id="rId17"/>
    <p:sldId id="414" r:id="rId18"/>
    <p:sldId id="437" r:id="rId19"/>
    <p:sldId id="436" r:id="rId20"/>
    <p:sldId id="438" r:id="rId21"/>
    <p:sldId id="439" r:id="rId22"/>
    <p:sldId id="440" r:id="rId23"/>
    <p:sldId id="441" r:id="rId24"/>
    <p:sldId id="442" r:id="rId25"/>
    <p:sldId id="44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FFFF"/>
    <a:srgbClr val="F0FBFF"/>
    <a:srgbClr val="1E3252"/>
    <a:srgbClr val="3ACEFF"/>
    <a:srgbClr val="F6F5F4"/>
    <a:srgbClr val="FFFFFF"/>
    <a:srgbClr val="5500FF"/>
    <a:srgbClr val="FFFF7F"/>
    <a:srgbClr val="393939"/>
    <a:srgbClr val="04396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2932" autoAdjust="0"/>
  </p:normalViewPr>
  <p:slideViewPr>
    <p:cSldViewPr snapToGrid="0" showGuides="1">
      <p:cViewPr varScale="1">
        <p:scale>
          <a:sx n="75" d="100"/>
          <a:sy n="75" d="100"/>
        </p:scale>
        <p:origin x="69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76E66-4403-4361-B174-B85B83E2920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93CB-5304-4058-AE1A-B27196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6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30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5297-02BD-8114-CC32-CD587B6B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655A2E-7A91-F290-311F-841A512E2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6DD779-C255-9535-7597-5E4D56687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97DBE-85F5-C77D-FE0F-0938D239D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86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5297-02BD-8114-CC32-CD587B6B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655A2E-7A91-F290-311F-841A512E2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6DD779-C255-9535-7597-5E4D56687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97DBE-85F5-C77D-FE0F-0938D239D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31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5297-02BD-8114-CC32-CD587B6B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655A2E-7A91-F290-311F-841A512E2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6DD779-C255-9535-7597-5E4D56687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97DBE-85F5-C77D-FE0F-0938D239D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26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5297-02BD-8114-CC32-CD587B6B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655A2E-7A91-F290-311F-841A512E2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6DD779-C255-9535-7597-5E4D56687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97DBE-85F5-C77D-FE0F-0938D239D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71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5297-02BD-8114-CC32-CD587B6B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655A2E-7A91-F290-311F-841A512E2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6DD779-C255-9535-7597-5E4D56687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97DBE-85F5-C77D-FE0F-0938D239D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46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B326D-A0FD-18F0-D0D2-DA8FF7D60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5A3065-6A4C-654E-A5CE-1107CEAFE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CFEC58-BE31-6ACC-CB71-01889812A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10E65-8F99-3D5C-D702-4336AD315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0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08126-947D-3B97-C5BD-76E7C7518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32739D-55CF-199B-2A9E-DA6297733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3CFC8C-274C-7803-6767-B02D9BE21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67D6F-DFB9-747D-693D-AA8D544C3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393CB-5304-4058-AE1A-B2719661071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182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D1518-8386-19BC-DFC4-D6872266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E7EA29-73F3-7D4C-67B5-EE47698FB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D362EA-F7E5-F00B-C4CC-3C3659CC5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9AA09-1474-5668-4ACF-3EE4DC2D8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90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08126-947D-3B97-C5BD-76E7C7518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32739D-55CF-199B-2A9E-DA6297733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3CFC8C-274C-7803-6767-B02D9BE21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67D6F-DFB9-747D-693D-AA8D544C3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393CB-5304-4058-AE1A-B2719661071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107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08126-947D-3B97-C5BD-76E7C7518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32739D-55CF-199B-2A9E-DA6297733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3CFC8C-274C-7803-6767-B02D9BE21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67D6F-DFB9-747D-693D-AA8D544C3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393CB-5304-4058-AE1A-B2719661071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2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26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08126-947D-3B97-C5BD-76E7C7518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32739D-55CF-199B-2A9E-DA6297733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3CFC8C-274C-7803-6767-B02D9BE21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67D6F-DFB9-747D-693D-AA8D544C3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393CB-5304-4058-AE1A-B2719661071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326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08126-947D-3B97-C5BD-76E7C7518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32739D-55CF-199B-2A9E-DA6297733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3CFC8C-274C-7803-6767-B02D9BE21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67D6F-DFB9-747D-693D-AA8D544C3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393CB-5304-4058-AE1A-B2719661071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58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08126-947D-3B97-C5BD-76E7C7518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32739D-55CF-199B-2A9E-DA6297733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3CFC8C-274C-7803-6767-B02D9BE21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67D6F-DFB9-747D-693D-AA8D544C3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393CB-5304-4058-AE1A-B2719661071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905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08126-947D-3B97-C5BD-76E7C7518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32739D-55CF-199B-2A9E-DA6297733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3CFC8C-274C-7803-6767-B02D9BE21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67D6F-DFB9-747D-693D-AA8D544C3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393CB-5304-4058-AE1A-B2719661071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855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08126-947D-3B97-C5BD-76E7C7518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32739D-55CF-199B-2A9E-DA6297733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3CFC8C-274C-7803-6767-B02D9BE21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67D6F-DFB9-747D-693D-AA8D544C3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393CB-5304-4058-AE1A-B2719661071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32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08126-947D-3B97-C5BD-76E7C7518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32739D-55CF-199B-2A9E-DA6297733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3CFC8C-274C-7803-6767-B02D9BE21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67D6F-DFB9-747D-693D-AA8D544C3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393CB-5304-4058-AE1A-B2719661071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89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8D79E-3C4F-E56A-12EA-A558CDAC3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1721DF-0678-8ED8-D447-BB0665B1A1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7DA7D1-C4FD-D189-2D27-07FB154D1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65FFD-321F-1B3F-A835-D5C39C89C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15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DFF3C-A9F1-AB16-5344-6EEE02B36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121CF7-74A7-9DAB-2667-7633BBE24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F31F0C-C4AE-61E0-4711-EB4143D86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824FD9-DEE0-68B9-8D78-3926CCBF2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7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8D79E-3C4F-E56A-12EA-A558CDAC3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1721DF-0678-8ED8-D447-BB0665B1A1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7DA7D1-C4FD-D189-2D27-07FB154D1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65FFD-321F-1B3F-A835-D5C39C89C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A8BDB-1945-41B6-590F-6FCEB1FB5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42A50C-3250-6522-4FBA-3D51138A1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03283C-0B44-0968-A702-12AC0565C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022B4-E34F-682D-200C-929D9DE7D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33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5297-02BD-8114-CC32-CD587B6B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655A2E-7A91-F290-311F-841A512E2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6DD779-C255-9535-7597-5E4D56687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97DBE-85F5-C77D-FE0F-0938D239D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45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5297-02BD-8114-CC32-CD587B6B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655A2E-7A91-F290-311F-841A512E2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6DD779-C255-9535-7597-5E4D56687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97DBE-85F5-C77D-FE0F-0938D239D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1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5297-02BD-8114-CC32-CD587B6B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655A2E-7A91-F290-311F-841A512E2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6DD779-C255-9535-7597-5E4D56687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97DBE-85F5-C77D-FE0F-0938D239D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3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79D18E-9302-4A9D-8826-8047EC5E4C88}"/>
              </a:ext>
            </a:extLst>
          </p:cNvPr>
          <p:cNvSpPr/>
          <p:nvPr userDrawn="1"/>
        </p:nvSpPr>
        <p:spPr>
          <a:xfrm>
            <a:off x="0" y="0"/>
            <a:ext cx="1219200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28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9482C3-D71A-42CA-884C-8FBA50D59790}"/>
              </a:ext>
            </a:extLst>
          </p:cNvPr>
          <p:cNvSpPr/>
          <p:nvPr userDrawn="1"/>
        </p:nvSpPr>
        <p:spPr>
          <a:xfrm>
            <a:off x="0" y="0"/>
            <a:ext cx="1219200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668102" y="2365245"/>
            <a:ext cx="10855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effectLst/>
              </a:rPr>
              <a:t>Dveops</a:t>
            </a:r>
            <a:r>
              <a:rPr lang="en-US" altLang="ko-KR" sz="4800" b="1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4800" b="1" dirty="0">
                <a:solidFill>
                  <a:schemeClr val="bg1"/>
                </a:solidFill>
                <a:effectLst/>
              </a:rPr>
              <a:t>기반의 </a:t>
            </a:r>
            <a:endParaRPr lang="en-US" altLang="ko-KR" sz="4800" b="1" dirty="0">
              <a:solidFill>
                <a:schemeClr val="bg1"/>
              </a:solidFill>
              <a:effectLst/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  <a:effectLst/>
              </a:rPr>
              <a:t>고가용성 가상화 </a:t>
            </a:r>
            <a:r>
              <a:rPr lang="en-US" altLang="ko-KR" sz="4800" b="1" dirty="0">
                <a:solidFill>
                  <a:schemeClr val="bg1"/>
                </a:solidFill>
                <a:effectLst/>
              </a:rPr>
              <a:t>MSA </a:t>
            </a:r>
            <a:r>
              <a:rPr lang="ko-KR" altLang="en-US" sz="4800" b="1" dirty="0">
                <a:solidFill>
                  <a:schemeClr val="bg1"/>
                </a:solidFill>
                <a:effectLst/>
              </a:rPr>
              <a:t>시스템 구축 </a:t>
            </a:r>
            <a:r>
              <a:rPr lang="en-US" altLang="ko-KR" sz="4800" b="1" dirty="0">
                <a:solidFill>
                  <a:schemeClr val="bg1"/>
                </a:solidFill>
                <a:effectLst/>
              </a:rPr>
              <a:t>- 2</a:t>
            </a:r>
            <a:endParaRPr lang="ko-KR" altLang="en-US" sz="48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695893" y="4346555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윤동현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5496262" y="4989035"/>
            <a:ext cx="119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2025.04.30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0D083-1DBB-8C53-EA84-4DD6B555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998815D-9C9E-7673-89F3-19BB95E8C3D2}"/>
              </a:ext>
            </a:extLst>
          </p:cNvPr>
          <p:cNvSpPr txBox="1"/>
          <p:nvPr/>
        </p:nvSpPr>
        <p:spPr>
          <a:xfrm>
            <a:off x="339536" y="976799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err="1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8EE852-C419-6D5A-C15A-875FBAF1D79E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EC1B7-3C05-EA0B-1B87-1274A0A3F608}"/>
              </a:ext>
            </a:extLst>
          </p:cNvPr>
          <p:cNvSpPr txBox="1"/>
          <p:nvPr/>
        </p:nvSpPr>
        <p:spPr>
          <a:xfrm>
            <a:off x="875104" y="101916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6CE63-266E-7D89-D9E2-EBB0BA2490E3}"/>
              </a:ext>
            </a:extLst>
          </p:cNvPr>
          <p:cNvSpPr txBox="1"/>
          <p:nvPr/>
        </p:nvSpPr>
        <p:spPr>
          <a:xfrm>
            <a:off x="132080" y="11730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E3532-6A14-256D-2C10-3A64D9AA7D09}"/>
              </a:ext>
            </a:extLst>
          </p:cNvPr>
          <p:cNvSpPr txBox="1"/>
          <p:nvPr/>
        </p:nvSpPr>
        <p:spPr>
          <a:xfrm>
            <a:off x="513210" y="1715922"/>
            <a:ext cx="7525890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en-US" altLang="ko-KR" dirty="0" err="1"/>
              <a:t>Github</a:t>
            </a:r>
            <a:r>
              <a:rPr lang="ko-KR" altLang="en-US" dirty="0"/>
              <a:t>연동을 위해 플러그인을 설치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Tomcat </a:t>
            </a:r>
            <a:r>
              <a:rPr lang="ko-KR" altLang="en-US" dirty="0"/>
              <a:t>과 연동을 위해 </a:t>
            </a:r>
            <a:r>
              <a:rPr lang="en-US" altLang="ko-KR" dirty="0"/>
              <a:t>Deploy to container </a:t>
            </a:r>
            <a:r>
              <a:rPr lang="ko-KR" altLang="en-US" dirty="0"/>
              <a:t>플러그인 설치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설치한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maven</a:t>
            </a:r>
            <a:r>
              <a:rPr lang="ko-KR" altLang="en-US" dirty="0"/>
              <a:t>을 </a:t>
            </a:r>
            <a:r>
              <a:rPr lang="en-US" altLang="ko-KR" dirty="0" err="1"/>
              <a:t>jenkins</a:t>
            </a:r>
            <a:r>
              <a:rPr lang="ko-KR" altLang="en-US" dirty="0"/>
              <a:t>에서 연동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tool</a:t>
            </a:r>
            <a:r>
              <a:rPr lang="ko-KR" altLang="en-US" dirty="0"/>
              <a:t>에 접속해서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EC5234-4744-47F0-8620-FBC6DCAD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8893" y="4526560"/>
            <a:ext cx="3273657" cy="1188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D33B4F6-991C-4010-AB54-60E3380375B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847" y="1676580"/>
            <a:ext cx="3072657" cy="763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300595-6B4A-43BF-BD73-813647D63D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845" y="4526560"/>
            <a:ext cx="3273657" cy="1182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AB365F-D5E8-48D6-8168-4E59F9142D3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4345" y="3675701"/>
            <a:ext cx="3273657" cy="371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969F62-9335-4DA0-B539-4F73BD56284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847" y="2623345"/>
            <a:ext cx="3072657" cy="7303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7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0D083-1DBB-8C53-EA84-4DD6B555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998815D-9C9E-7673-89F3-19BB95E8C3D2}"/>
              </a:ext>
            </a:extLst>
          </p:cNvPr>
          <p:cNvSpPr txBox="1"/>
          <p:nvPr/>
        </p:nvSpPr>
        <p:spPr>
          <a:xfrm>
            <a:off x="339536" y="976799"/>
            <a:ext cx="1795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Tomcat </a:t>
            </a:r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8EE852-C419-6D5A-C15A-875FBAF1D79E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EC1B7-3C05-EA0B-1B87-1274A0A3F608}"/>
              </a:ext>
            </a:extLst>
          </p:cNvPr>
          <p:cNvSpPr txBox="1"/>
          <p:nvPr/>
        </p:nvSpPr>
        <p:spPr>
          <a:xfrm>
            <a:off x="875104" y="101916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6CE63-266E-7D89-D9E2-EBB0BA2490E3}"/>
              </a:ext>
            </a:extLst>
          </p:cNvPr>
          <p:cNvSpPr txBox="1"/>
          <p:nvPr/>
        </p:nvSpPr>
        <p:spPr>
          <a:xfrm>
            <a:off x="132080" y="11730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E3532-6A14-256D-2C10-3A64D9AA7D09}"/>
              </a:ext>
            </a:extLst>
          </p:cNvPr>
          <p:cNvSpPr txBox="1"/>
          <p:nvPr/>
        </p:nvSpPr>
        <p:spPr>
          <a:xfrm>
            <a:off x="513209" y="1715922"/>
            <a:ext cx="11086911" cy="4113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생성한 </a:t>
            </a:r>
            <a:r>
              <a:rPr lang="en-US" altLang="ko-KR" dirty="0" err="1"/>
              <a:t>tocmat</a:t>
            </a:r>
            <a:r>
              <a:rPr lang="en-US" altLang="ko-KR" dirty="0"/>
              <a:t> </a:t>
            </a:r>
            <a:r>
              <a:rPr lang="ko-KR" altLang="en-US" dirty="0"/>
              <a:t>인스턴스에서 </a:t>
            </a:r>
            <a:r>
              <a:rPr lang="en-US" altLang="ko-KR" dirty="0"/>
              <a:t>tomcat </a:t>
            </a:r>
            <a:r>
              <a:rPr lang="ko-KR" altLang="en-US" dirty="0"/>
              <a:t>서버를 설치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자바 설치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EB5757"/>
                </a:solidFill>
                <a:effectLst/>
                <a:latin typeface="SFMono-Regular"/>
              </a:rPr>
              <a:t>dnf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 -y install java-21-amazon-corretto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Tomcat</a:t>
            </a:r>
            <a:r>
              <a:rPr lang="ko-KR" altLang="en-US" dirty="0"/>
              <a:t> 홈페이지에서 바이너리 코드 파일 다운로드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압축 해제 이후 </a:t>
            </a:r>
            <a:r>
              <a:rPr lang="en-US" altLang="ko-KR" dirty="0"/>
              <a:t>/opt/tomcat </a:t>
            </a:r>
            <a:r>
              <a:rPr lang="ko-KR" altLang="en-US" dirty="0"/>
              <a:t>디렉토리로 이동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tar -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xvzf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 apache-tomcat-11.0.6.tar.gz &amp;&amp; mv apache-tomcat-11.0.6 /opt/tomcat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Tomcat</a:t>
            </a:r>
            <a:r>
              <a:rPr lang="ko-KR" altLang="en-US" dirty="0"/>
              <a:t> 실행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/opt/tomcat/bin/startup.sh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Tomcat </a:t>
            </a:r>
            <a:r>
              <a:rPr lang="ko-KR" altLang="en-US" dirty="0"/>
              <a:t>종료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/opt/tomcat/bin/shutdown.sh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>
              <a:solidFill>
                <a:srgbClr val="EB575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외부에서 접속을 허용하기 위해서 로컬 호스트 제한을 주석 처리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EB5757"/>
                </a:solidFill>
                <a:effectLst/>
                <a:latin typeface="SFMono-Regular"/>
              </a:rPr>
              <a:t>/opt/tomcat/webapps/host-manager/META-INF/context.xml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EB5757"/>
                </a:solidFill>
                <a:effectLst/>
                <a:latin typeface="SFMono-Regular"/>
              </a:rPr>
              <a:t>/opt/tomcat/webapps/manager/META-INF/context.xml</a:t>
            </a:r>
            <a:endParaRPr lang="en-US" altLang="ko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300595-6B4A-43BF-BD73-813647D63D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591" y="2429778"/>
            <a:ext cx="3349820" cy="2268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FD0FA72-4338-47A6-8533-918F98AA0A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591" y="5290363"/>
            <a:ext cx="3349820" cy="2437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41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0D083-1DBB-8C53-EA84-4DD6B555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998815D-9C9E-7673-89F3-19BB95E8C3D2}"/>
              </a:ext>
            </a:extLst>
          </p:cNvPr>
          <p:cNvSpPr txBox="1"/>
          <p:nvPr/>
        </p:nvSpPr>
        <p:spPr>
          <a:xfrm>
            <a:off x="339536" y="976799"/>
            <a:ext cx="276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Tomcat </a:t>
            </a:r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</a:t>
            </a:r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8EE852-C419-6D5A-C15A-875FBAF1D79E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EC1B7-3C05-EA0B-1B87-1274A0A3F608}"/>
              </a:ext>
            </a:extLst>
          </p:cNvPr>
          <p:cNvSpPr txBox="1"/>
          <p:nvPr/>
        </p:nvSpPr>
        <p:spPr>
          <a:xfrm>
            <a:off x="875104" y="101916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6CE63-266E-7D89-D9E2-EBB0BA2490E3}"/>
              </a:ext>
            </a:extLst>
          </p:cNvPr>
          <p:cNvSpPr txBox="1"/>
          <p:nvPr/>
        </p:nvSpPr>
        <p:spPr>
          <a:xfrm>
            <a:off x="132080" y="11730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E3532-6A14-256D-2C10-3A64D9AA7D09}"/>
              </a:ext>
            </a:extLst>
          </p:cNvPr>
          <p:cNvSpPr txBox="1"/>
          <p:nvPr/>
        </p:nvSpPr>
        <p:spPr>
          <a:xfrm>
            <a:off x="513209" y="1715922"/>
            <a:ext cx="11086911" cy="345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재시작 후 </a:t>
            </a:r>
            <a:r>
              <a:rPr lang="en-US" altLang="ko-KR" dirty="0"/>
              <a:t>Server Status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접속하면 </a:t>
            </a:r>
            <a:r>
              <a:rPr lang="en-US" altLang="ko-KR" dirty="0"/>
              <a:t>401 </a:t>
            </a:r>
            <a:r>
              <a:rPr lang="ko-KR" altLang="en-US" dirty="0"/>
              <a:t>오류 발생</a:t>
            </a:r>
            <a:br>
              <a:rPr lang="en-US" altLang="ko-KR" dirty="0"/>
            </a:br>
            <a:r>
              <a:rPr lang="ko-KR" altLang="en-US" sz="1600" dirty="0"/>
              <a:t>→ 아직 사용자가 존재하지 않기 때문에 발생한 오류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conf/tomcat-user.xml</a:t>
            </a:r>
            <a:r>
              <a:rPr lang="ko-KR" altLang="en-US" sz="1600" dirty="0"/>
              <a:t> 파일에서 사용자를 추가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&lt;tomcat-users&gt;~ &lt;/tomcat-user&gt;</a:t>
            </a:r>
            <a:r>
              <a:rPr lang="ko-KR" altLang="en-US" sz="1400" dirty="0"/>
              <a:t>사이에 입력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300595-6B4A-43BF-BD73-813647D63D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8662" y="1764178"/>
            <a:ext cx="4390129" cy="1239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E4C7B3-7E2C-4125-9B23-DBCED04441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1710" y="3513364"/>
            <a:ext cx="4377746" cy="22525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6FEF47-EC61-4341-AABD-8BEAA1E8C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38" y="3741964"/>
            <a:ext cx="6197600" cy="1499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6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0D083-1DBB-8C53-EA84-4DD6B555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998815D-9C9E-7673-89F3-19BB95E8C3D2}"/>
              </a:ext>
            </a:extLst>
          </p:cNvPr>
          <p:cNvSpPr txBox="1"/>
          <p:nvPr/>
        </p:nvSpPr>
        <p:spPr>
          <a:xfrm>
            <a:off x="339536" y="976799"/>
            <a:ext cx="392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 Credentials </a:t>
            </a:r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8EE852-C419-6D5A-C15A-875FBAF1D79E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EC1B7-3C05-EA0B-1B87-1274A0A3F608}"/>
              </a:ext>
            </a:extLst>
          </p:cNvPr>
          <p:cNvSpPr txBox="1"/>
          <p:nvPr/>
        </p:nvSpPr>
        <p:spPr>
          <a:xfrm>
            <a:off x="875104" y="101916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6CE63-266E-7D89-D9E2-EBB0BA2490E3}"/>
              </a:ext>
            </a:extLst>
          </p:cNvPr>
          <p:cNvSpPr txBox="1"/>
          <p:nvPr/>
        </p:nvSpPr>
        <p:spPr>
          <a:xfrm>
            <a:off x="132080" y="11730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E3532-6A14-256D-2C10-3A64D9AA7D09}"/>
              </a:ext>
            </a:extLst>
          </p:cNvPr>
          <p:cNvSpPr txBox="1"/>
          <p:nvPr/>
        </p:nvSpPr>
        <p:spPr>
          <a:xfrm>
            <a:off x="513209" y="1715922"/>
            <a:ext cx="11086911" cy="267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Jenkins</a:t>
            </a:r>
            <a:r>
              <a:rPr lang="ko-KR" altLang="en-US" dirty="0"/>
              <a:t>에서 </a:t>
            </a:r>
            <a:r>
              <a:rPr lang="en-US" altLang="ko-KR" dirty="0"/>
              <a:t>Tomcat </a:t>
            </a:r>
            <a:r>
              <a:rPr lang="ko-KR" altLang="en-US" dirty="0"/>
              <a:t>사용자를 허용해주기 위해서 </a:t>
            </a:r>
            <a:r>
              <a:rPr lang="en-US" altLang="ko-KR" dirty="0"/>
              <a:t>Credentials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Jenkins </a:t>
            </a:r>
            <a:r>
              <a:rPr lang="ko-KR" altLang="en-US" sz="1600" dirty="0"/>
              <a:t>관리 → </a:t>
            </a:r>
            <a:r>
              <a:rPr lang="en-US" altLang="ko-KR" sz="1600" dirty="0"/>
              <a:t>credentials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global</a:t>
            </a:r>
            <a:r>
              <a:rPr lang="ko-KR" altLang="en-US" sz="1600" dirty="0"/>
              <a:t> 선택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Username : </a:t>
            </a:r>
            <a:r>
              <a:rPr lang="en-US" altLang="ko-KR" sz="1600" dirty="0" err="1"/>
              <a:t>tomcatdep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Password: </a:t>
            </a:r>
            <a:r>
              <a:rPr lang="en-US" altLang="ko-KR" sz="1600" dirty="0" err="1"/>
              <a:t>hyundep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 : </a:t>
            </a:r>
            <a:r>
              <a:rPr lang="en-US" altLang="ko-KR" sz="1600" dirty="0" err="1"/>
              <a:t>tomcatdep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Desc: </a:t>
            </a:r>
            <a:r>
              <a:rPr lang="en-US" altLang="ko-KR" sz="1600" dirty="0" err="1"/>
              <a:t>tomcatdep</a:t>
            </a:r>
            <a:endParaRPr lang="en-US" altLang="ko-KR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300595-6B4A-43BF-BD73-813647D63D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7482" y="1618379"/>
            <a:ext cx="3159018" cy="1239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E4C7B3-7E2C-4125-9B23-DBCED04441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7482" y="4275328"/>
            <a:ext cx="2699574" cy="22525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0ECDE1-2310-4DE5-9BA1-1E1C2631D5F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7482" y="3077738"/>
            <a:ext cx="3159018" cy="8874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2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0D083-1DBB-8C53-EA84-4DD6B555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998815D-9C9E-7673-89F3-19BB95E8C3D2}"/>
              </a:ext>
            </a:extLst>
          </p:cNvPr>
          <p:cNvSpPr txBox="1"/>
          <p:nvPr/>
        </p:nvSpPr>
        <p:spPr>
          <a:xfrm>
            <a:off x="339536" y="976799"/>
            <a:ext cx="392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8EE852-C419-6D5A-C15A-875FBAF1D79E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EC1B7-3C05-EA0B-1B87-1274A0A3F608}"/>
              </a:ext>
            </a:extLst>
          </p:cNvPr>
          <p:cNvSpPr txBox="1"/>
          <p:nvPr/>
        </p:nvSpPr>
        <p:spPr>
          <a:xfrm>
            <a:off x="875104" y="101916"/>
            <a:ext cx="310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6CE63-266E-7D89-D9E2-EBB0BA2490E3}"/>
              </a:ext>
            </a:extLst>
          </p:cNvPr>
          <p:cNvSpPr txBox="1"/>
          <p:nvPr/>
        </p:nvSpPr>
        <p:spPr>
          <a:xfrm>
            <a:off x="132080" y="11730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3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E3532-6A14-256D-2C10-3A64D9AA7D09}"/>
              </a:ext>
            </a:extLst>
          </p:cNvPr>
          <p:cNvSpPr txBox="1"/>
          <p:nvPr/>
        </p:nvSpPr>
        <p:spPr>
          <a:xfrm>
            <a:off x="513209" y="1715922"/>
            <a:ext cx="11086911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New item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maven project </a:t>
            </a:r>
            <a:r>
              <a:rPr lang="ko-KR" altLang="en-US" dirty="0">
                <a:latin typeface="+mn-ea"/>
              </a:rPr>
              <a:t>생성 수행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Git </a:t>
            </a:r>
            <a:r>
              <a:rPr lang="en-US" altLang="ko-KR" b="0" i="0" dirty="0">
                <a:effectLst/>
                <a:latin typeface="+mn-ea"/>
              </a:rPr>
              <a:t>Repository</a:t>
            </a:r>
            <a:r>
              <a:rPr lang="ko-KR" altLang="en-US" b="0" i="0" dirty="0">
                <a:effectLst/>
                <a:latin typeface="+mn-ea"/>
              </a:rPr>
              <a:t>에 개발자 프로젝트 </a:t>
            </a:r>
            <a:r>
              <a:rPr lang="ko-KR" altLang="en-US" b="0" i="0" dirty="0" err="1">
                <a:effectLst/>
                <a:latin typeface="+mn-ea"/>
              </a:rPr>
              <a:t>레포지토리와</a:t>
            </a:r>
            <a:r>
              <a:rPr lang="ko-KR" altLang="en-US" b="0" i="0" dirty="0">
                <a:effectLst/>
                <a:latin typeface="+mn-ea"/>
              </a:rPr>
              <a:t> 연결 수행</a:t>
            </a:r>
            <a:endParaRPr lang="en-US" altLang="ko-KR" b="0" i="0" dirty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빌드 </a:t>
            </a:r>
            <a:r>
              <a:rPr lang="en-US" altLang="ko-KR" dirty="0">
                <a:latin typeface="+mn-ea"/>
              </a:rPr>
              <a:t>: pom.xml</a:t>
            </a:r>
            <a:r>
              <a:rPr lang="ko-KR" altLang="en-US" dirty="0">
                <a:latin typeface="+mn-ea"/>
              </a:rPr>
              <a:t> 에서 수행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sz="1800" dirty="0">
                <a:solidFill>
                  <a:srgbClr val="EB5757"/>
                </a:solidFill>
                <a:effectLst/>
                <a:latin typeface="SFMono-Regular"/>
              </a:rPr>
              <a:t>clean package </a:t>
            </a:r>
            <a:r>
              <a:rPr lang="ko-KR" altLang="en-US" dirty="0">
                <a:latin typeface="+mn-ea"/>
              </a:rPr>
              <a:t>작업 수행</a:t>
            </a:r>
            <a:r>
              <a:rPr lang="ko-KR" altLang="en-US" sz="1800" dirty="0"/>
              <a:t> 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Tomcat </a:t>
            </a:r>
            <a:r>
              <a:rPr lang="ko-KR" altLang="en-US" dirty="0"/>
              <a:t>서버와 연결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연결 성공 확인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300595-6B4A-43BF-BD73-813647D63D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636" y="1164082"/>
            <a:ext cx="3212935" cy="1597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0ECDE1-2310-4DE5-9BA1-1E1C2631D5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636" y="2900771"/>
            <a:ext cx="3212935" cy="1353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89C1AE-27FE-4067-B7B0-1B20675546A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6240" y="4438577"/>
            <a:ext cx="3369249" cy="2234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0DB160-6593-44B9-93A3-DFB7992391B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8537" y="4464796"/>
            <a:ext cx="3367433" cy="2234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74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DDED0-0957-3973-49F0-6A57AE17A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20B649B-BF25-A29C-F78C-786847AE1BCA}"/>
              </a:ext>
            </a:extLst>
          </p:cNvPr>
          <p:cNvSpPr txBox="1"/>
          <p:nvPr/>
        </p:nvSpPr>
        <p:spPr>
          <a:xfrm>
            <a:off x="339536" y="97679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E34386-544D-B196-2A1A-CB19C2E004F4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E521-79BA-EBDB-95E3-0CF22E37CE74}"/>
              </a:ext>
            </a:extLst>
          </p:cNvPr>
          <p:cNvSpPr txBox="1"/>
          <p:nvPr/>
        </p:nvSpPr>
        <p:spPr>
          <a:xfrm>
            <a:off x="875104" y="101916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A841F-27CE-A57D-790B-41999344E1A3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4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A6891-6518-73F5-D66A-5B2B064D4EEC}"/>
              </a:ext>
            </a:extLst>
          </p:cNvPr>
          <p:cNvSpPr txBox="1"/>
          <p:nvPr/>
        </p:nvSpPr>
        <p:spPr>
          <a:xfrm>
            <a:off x="513210" y="1728572"/>
            <a:ext cx="1116558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클라우드 플랫폼 및 </a:t>
            </a:r>
            <a:r>
              <a:rPr lang="en-US" altLang="ko-KR" dirty="0"/>
              <a:t>Docker, Kubernetes </a:t>
            </a:r>
            <a:r>
              <a:rPr lang="ko-KR" altLang="en-US" dirty="0"/>
              <a:t>솔루션을 활용하여 인프라를 가상화하고 가용성 높은 시스템을 </a:t>
            </a:r>
            <a:r>
              <a:rPr lang="ko-KR" altLang="en-US" dirty="0" err="1"/>
              <a:t>구추갛는</a:t>
            </a:r>
            <a:r>
              <a:rPr lang="ko-KR" altLang="en-US" dirty="0"/>
              <a:t> 중이다</a:t>
            </a:r>
            <a:r>
              <a:rPr lang="en-US" altLang="ko-KR" dirty="0"/>
              <a:t>. </a:t>
            </a:r>
            <a:r>
              <a:rPr lang="ko-KR" altLang="en-US" dirty="0"/>
              <a:t>해당 시스템 상에 배치도리 </a:t>
            </a:r>
            <a:r>
              <a:rPr lang="ko-KR" altLang="en-US" dirty="0" err="1"/>
              <a:t>어프릴케이션</a:t>
            </a:r>
            <a:r>
              <a:rPr lang="ko-KR" altLang="en-US" dirty="0"/>
              <a:t> 배포용 </a:t>
            </a:r>
            <a:r>
              <a:rPr lang="en-US" altLang="ko-KR" dirty="0"/>
              <a:t>Pipeline</a:t>
            </a:r>
            <a:r>
              <a:rPr lang="ko-KR" altLang="en-US" dirty="0"/>
              <a:t>이 필요한 시점인데</a:t>
            </a:r>
            <a:r>
              <a:rPr lang="en-US" altLang="ko-KR" dirty="0"/>
              <a:t>, </a:t>
            </a:r>
            <a:r>
              <a:rPr lang="ko-KR" altLang="en-US" dirty="0"/>
              <a:t>해당 파이프라인과 코드 </a:t>
            </a:r>
            <a:r>
              <a:rPr lang="ko-KR" altLang="en-US" dirty="0" err="1"/>
              <a:t>풀링</a:t>
            </a:r>
            <a:r>
              <a:rPr lang="ko-KR" altLang="en-US" dirty="0"/>
              <a:t> 및 빌드 관리를 위한 별도의 도구가 필요해진 시점이다</a:t>
            </a:r>
            <a:r>
              <a:rPr lang="en-US" altLang="ko-KR" dirty="0"/>
              <a:t>. </a:t>
            </a:r>
          </a:p>
          <a:p>
            <a:pPr marL="285750" marR="0" indent="-28575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그리하여 </a:t>
            </a:r>
            <a:r>
              <a:rPr lang="en-US" altLang="ko-KR" dirty="0"/>
              <a:t>Jenkins</a:t>
            </a:r>
            <a:r>
              <a:rPr lang="ko-KR" altLang="en-US" dirty="0"/>
              <a:t>라는</a:t>
            </a:r>
            <a:r>
              <a:rPr lang="en-US" altLang="ko-KR" dirty="0"/>
              <a:t>, </a:t>
            </a:r>
            <a:r>
              <a:rPr lang="ko-KR" altLang="en-US" dirty="0"/>
              <a:t>소프트웨어 개발에 지속적 통합</a:t>
            </a:r>
            <a:r>
              <a:rPr lang="en-US" altLang="ko-KR" dirty="0"/>
              <a:t>(Continuous Integration, CI)</a:t>
            </a:r>
            <a:r>
              <a:rPr lang="ko-KR" altLang="en-US" dirty="0"/>
              <a:t>과 지속적 배포</a:t>
            </a:r>
            <a:r>
              <a:rPr lang="en-US" altLang="ko-KR" dirty="0"/>
              <a:t>( Continuous Delivery, CD)</a:t>
            </a:r>
            <a:r>
              <a:rPr lang="ko-KR" altLang="en-US" dirty="0"/>
              <a:t>를 지원하는 오픈 소스 자동화 서버를 채택하여 설치하고 구성하고자 한다</a:t>
            </a:r>
            <a:r>
              <a:rPr lang="en-US" altLang="ko-KR" dirty="0"/>
              <a:t>. </a:t>
            </a:r>
            <a:r>
              <a:rPr lang="ko-KR" altLang="en-US" dirty="0"/>
              <a:t>더불어 가상화 플랫폼을 활용하여 높은 가용성을 가져가려고 한다</a:t>
            </a:r>
            <a:r>
              <a:rPr lang="en-US" altLang="ko-KR" dirty="0"/>
              <a:t>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F8F6-2D58-D638-5748-BC5D3438D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C0A7C10-C4EF-8BEB-8CEC-BB4A16033546}"/>
              </a:ext>
            </a:extLst>
          </p:cNvPr>
          <p:cNvSpPr txBox="1"/>
          <p:nvPr/>
        </p:nvSpPr>
        <p:spPr>
          <a:xfrm>
            <a:off x="339536" y="97679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6D681A-2141-DE08-91DD-BB66F1980FAA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46B94-FA76-6FA6-A9AE-F5260F3F9E4E}"/>
              </a:ext>
            </a:extLst>
          </p:cNvPr>
          <p:cNvSpPr txBox="1"/>
          <p:nvPr/>
        </p:nvSpPr>
        <p:spPr>
          <a:xfrm>
            <a:off x="875104" y="101916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설정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216B8-85C4-2AE3-20C3-6BAB63756342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5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18436-5C24-E555-6931-7E5212B813C5}"/>
              </a:ext>
            </a:extLst>
          </p:cNvPr>
          <p:cNvSpPr txBox="1"/>
          <p:nvPr/>
        </p:nvSpPr>
        <p:spPr>
          <a:xfrm>
            <a:off x="513210" y="1728572"/>
            <a:ext cx="1116558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구성한 파이프라인에서 배포용 인프라 플랫폼을 적절히 선택하려고 한다</a:t>
            </a:r>
            <a:r>
              <a:rPr lang="en-US" altLang="ko-KR" dirty="0"/>
              <a:t>. </a:t>
            </a:r>
            <a:r>
              <a:rPr lang="ko-KR" altLang="en-US" dirty="0"/>
              <a:t>가상화의 이점을 가져올 수 있는 </a:t>
            </a:r>
            <a:r>
              <a:rPr lang="en-US" altLang="ko-KR" dirty="0"/>
              <a:t>Docker </a:t>
            </a:r>
            <a:r>
              <a:rPr lang="ko-KR" altLang="en-US" dirty="0"/>
              <a:t>혹은 </a:t>
            </a:r>
            <a:r>
              <a:rPr lang="ko-KR" altLang="en-US" dirty="0" err="1"/>
              <a:t>쿠버네티스</a:t>
            </a:r>
            <a:r>
              <a:rPr lang="ko-KR" altLang="en-US" dirty="0"/>
              <a:t> 플랫폼을 도입하려고 하며 </a:t>
            </a:r>
            <a:r>
              <a:rPr lang="ko-KR" altLang="en-US" dirty="0" err="1"/>
              <a:t>젠킨스와의</a:t>
            </a:r>
            <a:r>
              <a:rPr lang="ko-KR" altLang="en-US" dirty="0"/>
              <a:t> 연동과 구성</a:t>
            </a:r>
            <a:r>
              <a:rPr lang="en-US" altLang="ko-KR" dirty="0"/>
              <a:t>, </a:t>
            </a:r>
            <a:r>
              <a:rPr lang="ko-KR" altLang="en-US" dirty="0"/>
              <a:t>빌드를 통한 어플리케이션 코드의 배포 과정에서의 동작 수행 및 연결 확인 후 그 문제 해결 과정을 과제 요구사항에 맞게 작성한 후 결과물을 </a:t>
            </a:r>
            <a:r>
              <a:rPr lang="ko-KR" altLang="en-US" dirty="0" err="1"/>
              <a:t>제출하시오</a:t>
            </a:r>
            <a:r>
              <a:rPr lang="en-US" altLang="ko-KR" dirty="0"/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1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D6390-C064-C109-AFBC-4F57724F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DFBA4CA-74D2-0F0E-DC2D-FD9128F53999}"/>
              </a:ext>
            </a:extLst>
          </p:cNvPr>
          <p:cNvSpPr txBox="1"/>
          <p:nvPr/>
        </p:nvSpPr>
        <p:spPr>
          <a:xfrm>
            <a:off x="339536" y="976799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 사항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38FAE2-98DF-1BB5-EF68-B9118655E614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8A1BF-984E-931E-8595-E76DA6C3A5BE}"/>
              </a:ext>
            </a:extLst>
          </p:cNvPr>
          <p:cNvSpPr txBox="1"/>
          <p:nvPr/>
        </p:nvSpPr>
        <p:spPr>
          <a:xfrm>
            <a:off x="875104" y="101916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59CCB-9F19-504D-FBF3-8714B614FA60}"/>
              </a:ext>
            </a:extLst>
          </p:cNvPr>
          <p:cNvSpPr txBox="1"/>
          <p:nvPr/>
        </p:nvSpPr>
        <p:spPr>
          <a:xfrm>
            <a:off x="132080" y="11730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4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BC011-F6AC-6343-5DFA-AA386896E093}"/>
              </a:ext>
            </a:extLst>
          </p:cNvPr>
          <p:cNvSpPr txBox="1"/>
          <p:nvPr/>
        </p:nvSpPr>
        <p:spPr>
          <a:xfrm>
            <a:off x="513209" y="1715922"/>
            <a:ext cx="11514667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Docker </a:t>
            </a:r>
            <a:r>
              <a:rPr lang="ko-KR" altLang="en-US" dirty="0"/>
              <a:t>최신 버전을 </a:t>
            </a:r>
            <a:r>
              <a:rPr lang="en-US" altLang="ko-KR" dirty="0"/>
              <a:t>EC2</a:t>
            </a:r>
            <a:r>
              <a:rPr lang="ko-KR" altLang="en-US" dirty="0"/>
              <a:t>의 </a:t>
            </a:r>
            <a:r>
              <a:rPr lang="en-US" altLang="ko-KR" dirty="0"/>
              <a:t>docker-project </a:t>
            </a:r>
            <a:r>
              <a:rPr lang="ko-KR" altLang="en-US" dirty="0"/>
              <a:t>인스턴스에 </a:t>
            </a:r>
            <a:r>
              <a:rPr lang="ko-KR" altLang="en-US" dirty="0" err="1"/>
              <a:t>설치하시오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해당 인스턴스는 퍼블릭 서브넷에 임의로 </a:t>
            </a:r>
            <a:r>
              <a:rPr lang="ko-KR" altLang="en-US" dirty="0" err="1"/>
              <a:t>배치하시오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도커</a:t>
            </a:r>
            <a:r>
              <a:rPr lang="ko-KR" altLang="en-US" dirty="0"/>
              <a:t> 인스턴스를 </a:t>
            </a:r>
            <a:r>
              <a:rPr lang="ko-KR" altLang="en-US" dirty="0" err="1"/>
              <a:t>젠킨스와</a:t>
            </a:r>
            <a:r>
              <a:rPr lang="ko-KR" altLang="en-US" dirty="0"/>
              <a:t> </a:t>
            </a:r>
            <a:r>
              <a:rPr lang="ko-KR" altLang="en-US" dirty="0" err="1"/>
              <a:t>연동하시오</a:t>
            </a:r>
            <a:r>
              <a:rPr lang="en-US" altLang="ko-KR" dirty="0"/>
              <a:t>. </a:t>
            </a:r>
            <a:r>
              <a:rPr lang="ko-KR" altLang="en-US" dirty="0"/>
              <a:t>이 때 필요한 경우 추가 사용자를 만들거나 </a:t>
            </a:r>
            <a:r>
              <a:rPr lang="en-US" altLang="ko-KR" dirty="0"/>
              <a:t>SSH </a:t>
            </a:r>
            <a:r>
              <a:rPr lang="ko-KR" altLang="en-US" dirty="0"/>
              <a:t>정보를 입력하여 </a:t>
            </a:r>
            <a:r>
              <a:rPr lang="ko-KR" altLang="en-US" dirty="0" err="1"/>
              <a:t>연결하시오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Jenkins </a:t>
            </a:r>
            <a:r>
              <a:rPr lang="ko-KR" altLang="en-US" dirty="0"/>
              <a:t>서버에서 아이템 구성을 통해 빌드 및 </a:t>
            </a:r>
            <a:r>
              <a:rPr lang="en-US" altLang="ko-KR" dirty="0"/>
              <a:t>SSH </a:t>
            </a:r>
            <a:r>
              <a:rPr lang="ko-KR" altLang="en-US" dirty="0"/>
              <a:t>기반으로 </a:t>
            </a:r>
            <a:r>
              <a:rPr lang="ko-KR" altLang="en-US" dirty="0" err="1"/>
              <a:t>아티팩트를</a:t>
            </a:r>
            <a:r>
              <a:rPr lang="ko-KR" altLang="en-US" dirty="0"/>
              <a:t> 전달한 후 </a:t>
            </a:r>
            <a:r>
              <a:rPr lang="ko-KR" altLang="en-US" dirty="0" err="1"/>
              <a:t>도커</a:t>
            </a:r>
            <a:r>
              <a:rPr lang="ko-KR" altLang="en-US" dirty="0"/>
              <a:t> 서버에서 컨테이너까지 생성할 수 있도록 하여 레지스트리에 업로드하고 해당 </a:t>
            </a:r>
            <a:r>
              <a:rPr lang="ko-KR" altLang="en-US" dirty="0" err="1"/>
              <a:t>아티팩트</a:t>
            </a:r>
            <a:r>
              <a:rPr lang="ko-KR" altLang="en-US" dirty="0"/>
              <a:t> 기반의 어플리케이션이 실행되는 것을 </a:t>
            </a:r>
            <a:r>
              <a:rPr lang="ko-KR" altLang="en-US" dirty="0" err="1"/>
              <a:t>확인하시오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선택 문제</a:t>
            </a:r>
            <a:r>
              <a:rPr lang="en-US" altLang="ko-KR" dirty="0"/>
              <a:t>) EKS</a:t>
            </a:r>
            <a:r>
              <a:rPr lang="ko-KR" altLang="en-US" dirty="0"/>
              <a:t>를 통해 </a:t>
            </a:r>
            <a:r>
              <a:rPr lang="ko-KR" altLang="en-US" dirty="0" err="1"/>
              <a:t>쿠버네티스</a:t>
            </a:r>
            <a:r>
              <a:rPr lang="ko-KR" altLang="en-US" dirty="0"/>
              <a:t> 클러스터를 구성하고 해당 플랫폼에 </a:t>
            </a:r>
            <a:r>
              <a:rPr lang="en-US" altLang="ko-KR" dirty="0"/>
              <a:t>Jenkins </a:t>
            </a:r>
            <a:r>
              <a:rPr lang="ko-KR" altLang="en-US" dirty="0"/>
              <a:t>서버에서 아이템 구성 후 빌드 및 </a:t>
            </a:r>
            <a:r>
              <a:rPr lang="en-US" altLang="ko-KR" dirty="0"/>
              <a:t>SSH </a:t>
            </a:r>
            <a:r>
              <a:rPr lang="ko-KR" altLang="en-US" dirty="0"/>
              <a:t>기반으로 </a:t>
            </a:r>
            <a:r>
              <a:rPr lang="ko-KR" altLang="en-US" dirty="0" err="1"/>
              <a:t>아티팩트를</a:t>
            </a:r>
            <a:r>
              <a:rPr lang="ko-KR" altLang="en-US" dirty="0"/>
              <a:t> 전달해 레지스트리에 올리고 클러스터에서 </a:t>
            </a:r>
            <a:r>
              <a:rPr lang="ko-KR" altLang="en-US" dirty="0" err="1"/>
              <a:t>파드</a:t>
            </a:r>
            <a:r>
              <a:rPr lang="ko-KR" altLang="en-US" dirty="0"/>
              <a:t> 및 서비스까지 생성할 수 있도록 하여 해당 </a:t>
            </a:r>
            <a:r>
              <a:rPr lang="ko-KR" altLang="en-US" dirty="0" err="1"/>
              <a:t>아티팩트</a:t>
            </a:r>
            <a:r>
              <a:rPr lang="ko-KR" altLang="en-US" dirty="0"/>
              <a:t> 기반의 어플리케이션이 실행되는 것을 </a:t>
            </a:r>
            <a:r>
              <a:rPr lang="ko-KR" altLang="en-US" dirty="0" err="1"/>
              <a:t>확인하시오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상기한 과정들은 가능한 자동화하여 수행될 수 있도록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작업 이후 </a:t>
            </a:r>
            <a:r>
              <a:rPr lang="ko-KR" altLang="en-US" dirty="0" err="1"/>
              <a:t>필요없는</a:t>
            </a:r>
            <a:r>
              <a:rPr lang="ko-KR" altLang="en-US" dirty="0"/>
              <a:t> 자원은 반드시 </a:t>
            </a:r>
            <a:r>
              <a:rPr lang="ko-KR" altLang="en-US" dirty="0" err="1"/>
              <a:t>삭제하시오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3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F8F6-2D58-D638-5748-BC5D3438D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C0A7C10-C4EF-8BEB-8CEC-BB4A16033546}"/>
              </a:ext>
            </a:extLst>
          </p:cNvPr>
          <p:cNvSpPr txBox="1"/>
          <p:nvPr/>
        </p:nvSpPr>
        <p:spPr>
          <a:xfrm>
            <a:off x="339536" y="976799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구성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6D681A-2141-DE08-91DD-BB66F1980FAA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46B94-FA76-6FA6-A9AE-F5260F3F9E4E}"/>
              </a:ext>
            </a:extLst>
          </p:cNvPr>
          <p:cNvSpPr txBox="1"/>
          <p:nvPr/>
        </p:nvSpPr>
        <p:spPr>
          <a:xfrm>
            <a:off x="875104" y="10191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216B8-85C4-2AE3-20C3-6BAB63756342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5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18436-5C24-E555-6931-7E5212B813C5}"/>
              </a:ext>
            </a:extLst>
          </p:cNvPr>
          <p:cNvSpPr txBox="1"/>
          <p:nvPr/>
        </p:nvSpPr>
        <p:spPr>
          <a:xfrm>
            <a:off x="513210" y="1728572"/>
            <a:ext cx="11469240" cy="3697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프로젝트 수행을 위해서 최소 </a:t>
            </a:r>
            <a:r>
              <a:rPr lang="en-US" altLang="ko-KR" dirty="0"/>
              <a:t>2</a:t>
            </a:r>
            <a:r>
              <a:rPr lang="ko-KR" altLang="en-US" dirty="0"/>
              <a:t>개 이상의 인스턴스가 필요</a:t>
            </a:r>
            <a:endParaRPr lang="en-US" altLang="ko-KR" dirty="0"/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EC2 : Jenkins, Ansible, Docker + K8s</a:t>
            </a: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EC2 : Jenkins + Ansible, Docker + K8s</a:t>
            </a:r>
          </a:p>
          <a:p>
            <a:pPr lvl="1" fontAlgn="base" latinLnBrk="0">
              <a:lnSpc>
                <a:spcPct val="150000"/>
              </a:lnSpc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→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CI/CD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역할을 명확히 분리하여 작업 효율성과 관리 편의성을 높이기 위해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3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개의 인스턴스를 사용하는 방식이 더 적합하다고 판단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 fontAlgn="base" latinLnBrk="0">
              <a:lnSpc>
                <a:spcPct val="150000"/>
              </a:lnSpc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Jenkins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 1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사용한 인스턴스를 그대로 사용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DC23AB2-AB4D-43B8-A290-3DDFDE386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39126"/>
              </p:ext>
            </p:extLst>
          </p:nvPr>
        </p:nvGraphicFramePr>
        <p:xfrm>
          <a:off x="5653454" y="3162300"/>
          <a:ext cx="6283569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38">
                  <a:extLst>
                    <a:ext uri="{9D8B030D-6E8A-4147-A177-3AD203B41FA5}">
                      <a16:colId xmlns:a16="http://schemas.microsoft.com/office/drawing/2014/main" val="323221772"/>
                    </a:ext>
                  </a:extLst>
                </a:gridCol>
                <a:gridCol w="2290285">
                  <a:extLst>
                    <a:ext uri="{9D8B030D-6E8A-4147-A177-3AD203B41FA5}">
                      <a16:colId xmlns:a16="http://schemas.microsoft.com/office/drawing/2014/main" val="1356035563"/>
                    </a:ext>
                  </a:extLst>
                </a:gridCol>
                <a:gridCol w="2233246">
                  <a:extLst>
                    <a:ext uri="{9D8B030D-6E8A-4147-A177-3AD203B41FA5}">
                      <a16:colId xmlns:a16="http://schemas.microsoft.com/office/drawing/2014/main" val="337162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 err="1"/>
                        <a:t>Ansibe</a:t>
                      </a:r>
                      <a:r>
                        <a:rPr lang="en-US" altLang="ko-KR" sz="1600" dirty="0"/>
                        <a:t> + Docker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/>
                        <a:t>K8s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9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devops-ansdoc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Devops-k8s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OS image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AWS Linux 2023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AWS Linux 2023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인스턴스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t2.micro(</a:t>
                      </a:r>
                      <a:r>
                        <a:rPr lang="ko-KR" altLang="en-US" sz="1400" dirty="0"/>
                        <a:t>프리 </a:t>
                      </a:r>
                      <a:r>
                        <a:rPr lang="ko-KR" altLang="en-US" sz="1400" dirty="0" err="1"/>
                        <a:t>티어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t2.micro(</a:t>
                      </a:r>
                      <a:r>
                        <a:rPr lang="ko-KR" altLang="en-US" sz="1400" dirty="0"/>
                        <a:t>프리 </a:t>
                      </a:r>
                      <a:r>
                        <a:rPr lang="ko-KR" altLang="en-US" sz="1400" dirty="0" err="1"/>
                        <a:t>티어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1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Key pair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 페어 새로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키 페어 새로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VPC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생성한 </a:t>
                      </a:r>
                      <a:r>
                        <a:rPr lang="en-US" altLang="ko-KR" sz="1400" dirty="0"/>
                        <a:t>VPC </a:t>
                      </a:r>
                      <a:r>
                        <a:rPr lang="ko-KR" altLang="en-US" sz="1400" dirty="0"/>
                        <a:t>활용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생성한 </a:t>
                      </a:r>
                      <a:r>
                        <a:rPr lang="en-US" altLang="ko-KR" sz="1400" dirty="0"/>
                        <a:t>VPC </a:t>
                      </a:r>
                      <a:r>
                        <a:rPr lang="ko-KR" altLang="en-US" sz="1400" dirty="0"/>
                        <a:t>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2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Subnet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Public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public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6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퍼블릭 </a:t>
                      </a:r>
                      <a:r>
                        <a:rPr lang="en-US" altLang="ko-KR" sz="1600" dirty="0"/>
                        <a:t>IP </a:t>
                      </a:r>
                      <a:r>
                        <a:rPr lang="ko-KR" altLang="en-US" sz="1600" dirty="0"/>
                        <a:t>할당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0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보안 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SSH(22) + </a:t>
                      </a:r>
                      <a:r>
                        <a:rPr lang="en-US" altLang="ko-KR" sz="1400" dirty="0" err="1"/>
                        <a:t>tcp</a:t>
                      </a:r>
                      <a:r>
                        <a:rPr lang="en-US" altLang="ko-KR" sz="1400" dirty="0"/>
                        <a:t>(8080) + </a:t>
                      </a:r>
                      <a:r>
                        <a:rPr lang="en-US" altLang="ko-KR" sz="1400" dirty="0" err="1"/>
                        <a:t>deault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SSH(22) + </a:t>
                      </a:r>
                      <a:r>
                        <a:rPr lang="en-US" altLang="ko-KR" sz="1400" dirty="0" err="1"/>
                        <a:t>tcp</a:t>
                      </a:r>
                      <a:r>
                        <a:rPr lang="en-US" altLang="ko-KR" sz="1400" dirty="0"/>
                        <a:t>(8080) + default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43700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0084167-9DAF-44BF-9A79-BD0E7A3669D3}"/>
              </a:ext>
            </a:extLst>
          </p:cNvPr>
          <p:cNvGrpSpPr/>
          <p:nvPr/>
        </p:nvGrpSpPr>
        <p:grpSpPr>
          <a:xfrm>
            <a:off x="256853" y="4171169"/>
            <a:ext cx="904875" cy="995138"/>
            <a:chOff x="346449" y="4471498"/>
            <a:chExt cx="904875" cy="995138"/>
          </a:xfrm>
        </p:grpSpPr>
        <p:pic>
          <p:nvPicPr>
            <p:cNvPr id="1028" name="Picture 4" descr="깃허브 - 위키백과, 우리 모두의 백과사전">
              <a:extLst>
                <a:ext uri="{FF2B5EF4-FFF2-40B4-BE49-F238E27FC236}">
                  <a16:creationId xmlns:a16="http://schemas.microsoft.com/office/drawing/2014/main" id="{4D759BB5-312C-4117-8A18-39ECE0EDE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10" y="4471498"/>
              <a:ext cx="571355" cy="589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29329F-6581-4647-83DB-5AD7C295FB0C}"/>
                </a:ext>
              </a:extLst>
            </p:cNvPr>
            <p:cNvSpPr txBox="1"/>
            <p:nvPr/>
          </p:nvSpPr>
          <p:spPr>
            <a:xfrm>
              <a:off x="346449" y="5158859"/>
              <a:ext cx="904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/>
                <a:t>Git Hub</a:t>
              </a:r>
              <a:endParaRPr lang="ko-KR" altLang="en-US" sz="1400" b="1" dirty="0"/>
            </a:p>
          </p:txBody>
        </p:sp>
      </p:grpSp>
      <p:pic>
        <p:nvPicPr>
          <p:cNvPr id="17" name="Picture 4">
            <a:extLst>
              <a:ext uri="{FF2B5EF4-FFF2-40B4-BE49-F238E27FC236}">
                <a16:creationId xmlns:a16="http://schemas.microsoft.com/office/drawing/2014/main" id="{419005F1-9821-41E6-A292-B592FBF11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33281" y="4142309"/>
            <a:ext cx="929654" cy="92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084ADE-D8EC-4673-A264-C20C09DEBEDC}"/>
              </a:ext>
            </a:extLst>
          </p:cNvPr>
          <p:cNvGrpSpPr/>
          <p:nvPr/>
        </p:nvGrpSpPr>
        <p:grpSpPr>
          <a:xfrm>
            <a:off x="3000133" y="4211916"/>
            <a:ext cx="1312451" cy="860047"/>
            <a:chOff x="915122" y="5616781"/>
            <a:chExt cx="1312451" cy="86004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09878E-5E46-4582-AB1C-D0FDC2941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53098" y="5731993"/>
              <a:ext cx="874475" cy="629622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4C0FD8B-9829-4293-B6B1-FAF205888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122" y="5616781"/>
              <a:ext cx="698788" cy="860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4">
            <a:extLst>
              <a:ext uri="{FF2B5EF4-FFF2-40B4-BE49-F238E27FC236}">
                <a16:creationId xmlns:a16="http://schemas.microsoft.com/office/drawing/2014/main" id="{CCEB036C-AB0C-4A8A-944D-ACF7D9C4F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7208" y="4171169"/>
            <a:ext cx="976246" cy="90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0AB9183-7829-4305-B3C4-E409FFFE0860}"/>
              </a:ext>
            </a:extLst>
          </p:cNvPr>
          <p:cNvSpPr/>
          <p:nvPr/>
        </p:nvSpPr>
        <p:spPr>
          <a:xfrm>
            <a:off x="1116301" y="4487540"/>
            <a:ext cx="446638" cy="239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B065ADA-3C87-4C88-AEB7-1A124D95203C}"/>
              </a:ext>
            </a:extLst>
          </p:cNvPr>
          <p:cNvSpPr/>
          <p:nvPr/>
        </p:nvSpPr>
        <p:spPr>
          <a:xfrm>
            <a:off x="2458215" y="4487540"/>
            <a:ext cx="446638" cy="239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E48A093-378C-4D5A-B637-D965AC71BCF9}"/>
              </a:ext>
            </a:extLst>
          </p:cNvPr>
          <p:cNvSpPr/>
          <p:nvPr/>
        </p:nvSpPr>
        <p:spPr>
          <a:xfrm>
            <a:off x="4368720" y="4487540"/>
            <a:ext cx="446638" cy="239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00F0B9-60E5-4035-8C00-F4F073623D4C}"/>
              </a:ext>
            </a:extLst>
          </p:cNvPr>
          <p:cNvSpPr txBox="1"/>
          <p:nvPr/>
        </p:nvSpPr>
        <p:spPr>
          <a:xfrm>
            <a:off x="80514" y="5411244"/>
            <a:ext cx="5648677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Git Hub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소스코드를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커밋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→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Jenkins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변경사항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감지하여 자동 빌드 →</a:t>
            </a:r>
            <a:b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Ansible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이미지 생성 및 배포 자동화 →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Kubernetes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환경에서 컨테이너 동작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6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F8F6-2D58-D638-5748-BC5D3438D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C0A7C10-C4EF-8BEB-8CEC-BB4A16033546}"/>
              </a:ext>
            </a:extLst>
          </p:cNvPr>
          <p:cNvSpPr txBox="1"/>
          <p:nvPr/>
        </p:nvSpPr>
        <p:spPr>
          <a:xfrm>
            <a:off x="339536" y="976799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IAM</a:t>
            </a:r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및 </a:t>
            </a:r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EC2</a:t>
            </a:r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연결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6D681A-2141-DE08-91DD-BB66F1980FAA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46B94-FA76-6FA6-A9AE-F5260F3F9E4E}"/>
              </a:ext>
            </a:extLst>
          </p:cNvPr>
          <p:cNvSpPr txBox="1"/>
          <p:nvPr/>
        </p:nvSpPr>
        <p:spPr>
          <a:xfrm>
            <a:off x="875104" y="10191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216B8-85C4-2AE3-20C3-6BAB63756342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5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18436-5C24-E555-6931-7E5212B813C5}"/>
              </a:ext>
            </a:extLst>
          </p:cNvPr>
          <p:cNvSpPr txBox="1"/>
          <p:nvPr/>
        </p:nvSpPr>
        <p:spPr>
          <a:xfrm>
            <a:off x="513210" y="1728572"/>
            <a:ext cx="11202540" cy="4938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 </a:t>
            </a:r>
            <a:r>
              <a:rPr lang="en-US" altLang="ko-KR" dirty="0"/>
              <a:t>EKS </a:t>
            </a:r>
            <a:r>
              <a:rPr lang="ko-KR" altLang="en-US" dirty="0"/>
              <a:t>서비스를 이용하기 위한 </a:t>
            </a:r>
            <a:r>
              <a:rPr lang="en-US" altLang="ko-KR" dirty="0"/>
              <a:t>IAM </a:t>
            </a:r>
            <a:r>
              <a:rPr lang="ko-KR" altLang="en-US" dirty="0"/>
              <a:t>역할 생성 및 </a:t>
            </a:r>
            <a:r>
              <a:rPr lang="en-US" altLang="ko-KR" dirty="0"/>
              <a:t>EC2 </a:t>
            </a:r>
            <a:r>
              <a:rPr lang="ko-KR" altLang="en-US" dirty="0"/>
              <a:t>인스턴스에 연결</a:t>
            </a:r>
            <a:endParaRPr lang="en-US" altLang="ko-KR" dirty="0"/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EKS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서비스를 이용하여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쿠버네티스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환경을 구성하는데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분의 시간이 필요하다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eksctl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 create cluster --name devops-k8s --region ap-northeast-2 --node-type t2.micro --nodes=2</a:t>
            </a:r>
          </a:p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인스턴스 리소스의 문제로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디플로이먼트를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생성해도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pending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되는 문제가 발생하기 때문에 사용하지 않는 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metrics-server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디플로이먼트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삭제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kubectl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 delete -n 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kube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-system deployment metrics-server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B1A1CE-C71A-4681-B883-325AF79034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104" y="2472972"/>
            <a:ext cx="2329197" cy="1735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717DC8-EC34-4651-AE37-06A25A680E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8379" y="2571987"/>
            <a:ext cx="2207621" cy="1506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0871D6-7DDB-4FFD-9FAA-0BC7485F9E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4703" y="2664966"/>
            <a:ext cx="4454463" cy="1119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7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77178"/>
            <a:ext cx="107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Task.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1233614"/>
            <a:ext cx="3603217" cy="646331"/>
            <a:chOff x="294640" y="3596640"/>
            <a:chExt cx="3603217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954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상황 </a:t>
              </a:r>
              <a:r>
                <a:rPr lang="en-US" altLang="ko-KR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2224452"/>
            <a:ext cx="2077350" cy="646331"/>
            <a:chOff x="294640" y="3596640"/>
            <a:chExt cx="2077350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1428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초기 설정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3215290"/>
            <a:ext cx="2949384" cy="646331"/>
            <a:chOff x="294640" y="3596640"/>
            <a:chExt cx="2949384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Application </a:t>
              </a:r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r>
                <a:rPr lang="en-US" altLang="ko-KR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105C81-EC5E-917F-4D95-2385F015CEDE}"/>
              </a:ext>
            </a:extLst>
          </p:cNvPr>
          <p:cNvGrpSpPr/>
          <p:nvPr/>
        </p:nvGrpSpPr>
        <p:grpSpPr>
          <a:xfrm>
            <a:off x="619016" y="4258255"/>
            <a:ext cx="2317801" cy="646331"/>
            <a:chOff x="294640" y="3718981"/>
            <a:chExt cx="2317801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EE796B-5BE7-4DF6-5866-1D9B9FDA79A1}"/>
                </a:ext>
              </a:extLst>
            </p:cNvPr>
            <p:cNvSpPr txBox="1"/>
            <p:nvPr/>
          </p:nvSpPr>
          <p:spPr>
            <a:xfrm>
              <a:off x="294640" y="3718981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966268-012F-2736-E03C-9169D55D9F13}"/>
                </a:ext>
              </a:extLst>
            </p:cNvPr>
            <p:cNvSpPr txBox="1"/>
            <p:nvPr/>
          </p:nvSpPr>
          <p:spPr>
            <a:xfrm>
              <a:off x="943394" y="3811314"/>
              <a:ext cx="1669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상황 </a:t>
              </a:r>
              <a:r>
                <a:rPr lang="en-US" altLang="ko-KR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C1D0BDF-46FF-0403-2EA2-53818CB7D86F}"/>
              </a:ext>
            </a:extLst>
          </p:cNvPr>
          <p:cNvGrpSpPr/>
          <p:nvPr/>
        </p:nvGrpSpPr>
        <p:grpSpPr>
          <a:xfrm>
            <a:off x="619016" y="5301220"/>
            <a:ext cx="2654431" cy="646331"/>
            <a:chOff x="294640" y="3596640"/>
            <a:chExt cx="2654431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C1C590-B0BD-5BF7-3140-530A16EECFD3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4C3AE6-AC21-927E-E0D7-CEF95D43EBE8}"/>
                </a:ext>
              </a:extLst>
            </p:cNvPr>
            <p:cNvSpPr txBox="1"/>
            <p:nvPr/>
          </p:nvSpPr>
          <p:spPr>
            <a:xfrm>
              <a:off x="943394" y="3688973"/>
              <a:ext cx="2005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 생성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BE64DF-D410-F16A-9D29-1F870AB26824}"/>
              </a:ext>
            </a:extLst>
          </p:cNvPr>
          <p:cNvGrpSpPr/>
          <p:nvPr/>
        </p:nvGrpSpPr>
        <p:grpSpPr>
          <a:xfrm>
            <a:off x="6562616" y="1233614"/>
            <a:ext cx="4194284" cy="646331"/>
            <a:chOff x="294640" y="3596640"/>
            <a:chExt cx="4194284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B21526-8461-F334-E424-1F2C051270D6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757AD6-49DD-90A6-4643-4FC9E35BA5BD}"/>
                </a:ext>
              </a:extLst>
            </p:cNvPr>
            <p:cNvSpPr txBox="1"/>
            <p:nvPr/>
          </p:nvSpPr>
          <p:spPr>
            <a:xfrm>
              <a:off x="943394" y="3688973"/>
              <a:ext cx="3545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CI/CD </a:t>
              </a:r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파이프 라인 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F8F6-2D58-D638-5748-BC5D3438D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C0A7C10-C4EF-8BEB-8CEC-BB4A16033546}"/>
              </a:ext>
            </a:extLst>
          </p:cNvPr>
          <p:cNvSpPr txBox="1"/>
          <p:nvPr/>
        </p:nvSpPr>
        <p:spPr>
          <a:xfrm>
            <a:off x="339536" y="976799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Ansible + Docker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6D681A-2141-DE08-91DD-BB66F1980FAA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46B94-FA76-6FA6-A9AE-F5260F3F9E4E}"/>
              </a:ext>
            </a:extLst>
          </p:cNvPr>
          <p:cNvSpPr txBox="1"/>
          <p:nvPr/>
        </p:nvSpPr>
        <p:spPr>
          <a:xfrm>
            <a:off x="875104" y="101916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CI/CD 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파이프라인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216B8-85C4-2AE3-20C3-6BAB63756342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6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18436-5C24-E555-6931-7E5212B813C5}"/>
              </a:ext>
            </a:extLst>
          </p:cNvPr>
          <p:cNvSpPr txBox="1"/>
          <p:nvPr/>
        </p:nvSpPr>
        <p:spPr>
          <a:xfrm>
            <a:off x="513210" y="1728572"/>
            <a:ext cx="11202540" cy="484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Ansible </a:t>
            </a:r>
            <a:r>
              <a:rPr lang="ko-KR" altLang="en-US" dirty="0"/>
              <a:t>과 </a:t>
            </a:r>
            <a:r>
              <a:rPr lang="en-US" altLang="ko-KR" dirty="0"/>
              <a:t>Docker </a:t>
            </a:r>
            <a:r>
              <a:rPr lang="ko-KR" altLang="en-US" dirty="0"/>
              <a:t>패키지 설치 </a:t>
            </a:r>
            <a:r>
              <a:rPr lang="en-US" altLang="ko-KR" dirty="0"/>
              <a:t>: 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dnf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 -y install ansible docker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Docker </a:t>
            </a:r>
            <a:r>
              <a:rPr lang="ko-KR" altLang="en-US" dirty="0"/>
              <a:t>실행 </a:t>
            </a:r>
            <a:r>
              <a:rPr lang="en-US" altLang="ko-KR" dirty="0"/>
              <a:t>: 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systemctl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 enable --now docker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Jenkins</a:t>
            </a:r>
            <a:r>
              <a:rPr lang="ko-KR" altLang="en-US" dirty="0"/>
              <a:t>에서 접속할 원격 디렉토리 생성 </a:t>
            </a:r>
            <a:r>
              <a:rPr lang="en-US" altLang="ko-KR" dirty="0"/>
              <a:t>: 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mkdir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ansdoc</a:t>
            </a:r>
            <a:endParaRPr lang="en-US" altLang="ko-KR" dirty="0"/>
          </a:p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사용자에게 권한 부여 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visudo</a:t>
            </a:r>
            <a:r>
              <a:rPr lang="ko-KR" altLang="en-US" sz="1800" dirty="0"/>
              <a:t> 파일에서 </a:t>
            </a:r>
            <a:r>
              <a:rPr lang="en-US" altLang="ko-KR" sz="1600" dirty="0">
                <a:solidFill>
                  <a:srgbClr val="EB5757"/>
                </a:solidFill>
                <a:latin typeface="SFMono-Regular"/>
              </a:rPr>
              <a:t>&lt;</a:t>
            </a:r>
            <a:r>
              <a:rPr lang="ko-KR" altLang="en-US" sz="1600" dirty="0">
                <a:solidFill>
                  <a:srgbClr val="EB5757"/>
                </a:solidFill>
                <a:latin typeface="SFMono-Regular"/>
              </a:rPr>
              <a:t>사용자 이름</a:t>
            </a:r>
            <a:r>
              <a:rPr lang="en-US" altLang="ko-KR" sz="1600" dirty="0">
                <a:solidFill>
                  <a:srgbClr val="EB5757"/>
                </a:solidFill>
                <a:latin typeface="SFMono-Regular"/>
              </a:rPr>
              <a:t>&gt;	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 ALL=(ALL)		ALL</a:t>
            </a:r>
            <a:r>
              <a:rPr lang="ko-KR" altLang="en-US" sz="1600" dirty="0"/>
              <a:t> </a:t>
            </a:r>
            <a:r>
              <a:rPr lang="ko-KR" altLang="en-US" dirty="0"/>
              <a:t> 추가</a:t>
            </a:r>
            <a:endParaRPr lang="en-US" altLang="ko-KR" sz="1800" dirty="0"/>
          </a:p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사용자로 로그인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su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 &lt;</a:t>
            </a:r>
            <a:r>
              <a:rPr lang="ko-KR" altLang="en-US" sz="1600" dirty="0">
                <a:solidFill>
                  <a:srgbClr val="EB5757"/>
                </a:solidFill>
                <a:effectLst/>
                <a:latin typeface="SFMono-Regular"/>
              </a:rPr>
              <a:t>사용자 이름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&gt; -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rgbClr val="EB5757"/>
              </a:solidFill>
              <a:effectLst/>
              <a:latin typeface="SFMono-Regular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SSH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연결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SSH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키 생성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sz="1400" dirty="0" err="1">
                <a:solidFill>
                  <a:srgbClr val="EB5757"/>
                </a:solidFill>
                <a:effectLst/>
                <a:latin typeface="SFMono-Regular"/>
              </a:rPr>
              <a:t>ssh</a:t>
            </a:r>
            <a:r>
              <a:rPr lang="en-US" altLang="ko-KR" sz="1400" dirty="0">
                <a:solidFill>
                  <a:srgbClr val="EB5757"/>
                </a:solidFill>
                <a:effectLst/>
                <a:latin typeface="SFMono-Regular"/>
              </a:rPr>
              <a:t>-keygen -t ed25519</a:t>
            </a: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SSH </a:t>
            </a:r>
            <a:r>
              <a:rPr lang="ko-KR" altLang="en-US" sz="1600" dirty="0"/>
              <a:t>키를 </a:t>
            </a:r>
            <a:r>
              <a:rPr lang="en-US" altLang="ko-KR" sz="1600" dirty="0"/>
              <a:t>k8s </a:t>
            </a:r>
            <a:r>
              <a:rPr lang="ko-KR" altLang="en-US" sz="1600" dirty="0"/>
              <a:t>로 전달 </a:t>
            </a:r>
            <a:r>
              <a:rPr lang="en-US" altLang="ko-KR" sz="1600" dirty="0"/>
              <a:t>:</a:t>
            </a:r>
            <a:r>
              <a:rPr lang="en-US" altLang="ko-KR" sz="1600" dirty="0">
                <a:solidFill>
                  <a:srgbClr val="EB5757"/>
                </a:solidFill>
                <a:latin typeface="SFMono-Regular"/>
              </a:rPr>
              <a:t> </a:t>
            </a:r>
            <a:r>
              <a:rPr lang="en-US" altLang="ko-KR" sz="1400" dirty="0" err="1">
                <a:solidFill>
                  <a:srgbClr val="EB5757"/>
                </a:solidFill>
                <a:effectLst/>
                <a:latin typeface="SFMono-Regular"/>
              </a:rPr>
              <a:t>ssh</a:t>
            </a:r>
            <a:r>
              <a:rPr lang="en-US" altLang="ko-KR" sz="1400" dirty="0">
                <a:solidFill>
                  <a:srgbClr val="EB5757"/>
                </a:solidFill>
                <a:effectLst/>
                <a:latin typeface="SFMono-Regular"/>
              </a:rPr>
              <a:t>-copy-id </a:t>
            </a:r>
            <a:r>
              <a:rPr lang="en-US" altLang="ko-KR" sz="1400" dirty="0" err="1">
                <a:solidFill>
                  <a:srgbClr val="EB5757"/>
                </a:solidFill>
                <a:effectLst/>
                <a:latin typeface="SFMono-Regular"/>
              </a:rPr>
              <a:t>hyun</a:t>
            </a:r>
            <a:r>
              <a:rPr lang="en-US" altLang="ko-KR" sz="1400" dirty="0">
                <a:solidFill>
                  <a:srgbClr val="EB5757"/>
                </a:solidFill>
                <a:effectLst/>
                <a:latin typeface="SFMono-Regular"/>
              </a:rPr>
              <a:t>@&lt;</a:t>
            </a:r>
            <a:r>
              <a:rPr lang="ko-KR" altLang="en-US" sz="1400" dirty="0" err="1">
                <a:solidFill>
                  <a:srgbClr val="EB5757"/>
                </a:solidFill>
                <a:effectLst/>
                <a:latin typeface="SFMono-Regular"/>
              </a:rPr>
              <a:t>프라이빗</a:t>
            </a:r>
            <a:r>
              <a:rPr lang="ko-KR" altLang="en-US" sz="1400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en-US" altLang="ko-KR" sz="1400" dirty="0">
                <a:solidFill>
                  <a:srgbClr val="EB5757"/>
                </a:solidFill>
                <a:effectLst/>
                <a:latin typeface="SFMono-Regular"/>
              </a:rPr>
              <a:t>IP </a:t>
            </a:r>
            <a:r>
              <a:rPr lang="ko-KR" altLang="en-US" sz="1400" dirty="0">
                <a:solidFill>
                  <a:srgbClr val="EB5757"/>
                </a:solidFill>
                <a:effectLst/>
                <a:latin typeface="SFMono-Regular"/>
              </a:rPr>
              <a:t>주소</a:t>
            </a:r>
            <a:r>
              <a:rPr lang="en-US" altLang="ko-KR" sz="1400" dirty="0">
                <a:solidFill>
                  <a:srgbClr val="EB5757"/>
                </a:solidFill>
                <a:effectLst/>
                <a:latin typeface="SFMono-Regular"/>
              </a:rPr>
              <a:t>&gt;</a:t>
            </a: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SSH </a:t>
            </a:r>
            <a:r>
              <a:rPr lang="ko-KR" altLang="en-US" sz="1600" dirty="0"/>
              <a:t>접속을 비밀번호로 접속 가능하도록 허용 </a:t>
            </a:r>
            <a:r>
              <a:rPr lang="en-US" altLang="ko-KR" sz="1600" dirty="0"/>
              <a:t>: </a:t>
            </a:r>
            <a:r>
              <a:rPr lang="en-US" altLang="ko-KR" sz="1400" spc="-150" dirty="0">
                <a:solidFill>
                  <a:srgbClr val="EB5757"/>
                </a:solidFill>
                <a:effectLst/>
                <a:latin typeface="SFMono-Regular"/>
              </a:rPr>
              <a:t>/</a:t>
            </a:r>
            <a:r>
              <a:rPr lang="en-US" altLang="ko-KR" sz="1400" spc="-150" dirty="0" err="1">
                <a:solidFill>
                  <a:srgbClr val="EB5757"/>
                </a:solidFill>
                <a:effectLst/>
                <a:latin typeface="SFMono-Regular"/>
              </a:rPr>
              <a:t>etc</a:t>
            </a:r>
            <a:r>
              <a:rPr lang="en-US" altLang="ko-KR" sz="1400" spc="-150" dirty="0">
                <a:solidFill>
                  <a:srgbClr val="EB5757"/>
                </a:solidFill>
                <a:effectLst/>
                <a:latin typeface="SFMono-Regular"/>
              </a:rPr>
              <a:t>/</a:t>
            </a:r>
            <a:r>
              <a:rPr lang="en-US" altLang="ko-KR" sz="1400" spc="-150" dirty="0" err="1">
                <a:solidFill>
                  <a:srgbClr val="EB5757"/>
                </a:solidFill>
                <a:effectLst/>
                <a:latin typeface="SFMono-Regular"/>
              </a:rPr>
              <a:t>ssh</a:t>
            </a:r>
            <a:r>
              <a:rPr lang="en-US" altLang="ko-KR" sz="1400" spc="-150" dirty="0">
                <a:solidFill>
                  <a:srgbClr val="EB5757"/>
                </a:solidFill>
                <a:effectLst/>
                <a:latin typeface="SFMono-Regular"/>
              </a:rPr>
              <a:t>/</a:t>
            </a:r>
            <a:r>
              <a:rPr lang="en-US" altLang="ko-KR" sz="1400" spc="-150" dirty="0" err="1">
                <a:solidFill>
                  <a:srgbClr val="EB5757"/>
                </a:solidFill>
                <a:effectLst/>
                <a:latin typeface="SFMono-Regular"/>
              </a:rPr>
              <a:t>sshd_config</a:t>
            </a:r>
            <a:r>
              <a:rPr lang="ko-KR" altLang="en-US" sz="1400" dirty="0"/>
              <a:t> </a:t>
            </a:r>
            <a:r>
              <a:rPr lang="ko-KR" altLang="en-US" sz="1600" dirty="0"/>
              <a:t>파일내에서 </a:t>
            </a:r>
            <a:r>
              <a:rPr lang="en-US" altLang="ko-KR" sz="1400" spc="-150" dirty="0" err="1">
                <a:solidFill>
                  <a:srgbClr val="EB5757"/>
                </a:solidFill>
                <a:effectLst/>
                <a:latin typeface="SFMono-Regular"/>
              </a:rPr>
              <a:t>PasswordAuthentication</a:t>
            </a:r>
            <a:r>
              <a:rPr lang="en-US" altLang="ko-KR" sz="1400" dirty="0">
                <a:solidFill>
                  <a:srgbClr val="EB5757"/>
                </a:solidFill>
                <a:effectLst/>
                <a:latin typeface="SFMono-Regular"/>
              </a:rPr>
              <a:t> yes</a:t>
            </a:r>
            <a:r>
              <a:rPr lang="ko-KR" altLang="en-US" sz="1400" dirty="0"/>
              <a:t> </a:t>
            </a:r>
            <a:r>
              <a:rPr lang="ko-KR" altLang="en-US" sz="1600" dirty="0"/>
              <a:t>로 수정 </a:t>
            </a:r>
            <a:endParaRPr lang="en-US" altLang="ko-KR" sz="1600" dirty="0"/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SSH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재시작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99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F8F6-2D58-D638-5748-BC5D3438D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C0A7C10-C4EF-8BEB-8CEC-BB4A16033546}"/>
              </a:ext>
            </a:extLst>
          </p:cNvPr>
          <p:cNvSpPr txBox="1"/>
          <p:nvPr/>
        </p:nvSpPr>
        <p:spPr>
          <a:xfrm>
            <a:off x="339536" y="976799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Ansible + Docker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6D681A-2141-DE08-91DD-BB66F1980FAA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46B94-FA76-6FA6-A9AE-F5260F3F9E4E}"/>
              </a:ext>
            </a:extLst>
          </p:cNvPr>
          <p:cNvSpPr txBox="1"/>
          <p:nvPr/>
        </p:nvSpPr>
        <p:spPr>
          <a:xfrm>
            <a:off x="875104" y="101916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CI/CD 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파이프라인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216B8-85C4-2AE3-20C3-6BAB63756342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6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18436-5C24-E555-6931-7E5212B813C5}"/>
              </a:ext>
            </a:extLst>
          </p:cNvPr>
          <p:cNvSpPr txBox="1"/>
          <p:nvPr/>
        </p:nvSpPr>
        <p:spPr>
          <a:xfrm>
            <a:off x="513210" y="1728572"/>
            <a:ext cx="11202540" cy="2393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/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etc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/ansible/hosts</a:t>
            </a:r>
            <a:r>
              <a:rPr lang="en-US" altLang="ko-KR" sz="1600" dirty="0"/>
              <a:t> </a:t>
            </a:r>
            <a:r>
              <a:rPr lang="ko-KR" altLang="en-US" dirty="0"/>
              <a:t>에 자동화를 위한 </a:t>
            </a:r>
            <a:r>
              <a:rPr lang="en-US" altLang="ko-KR" dirty="0"/>
              <a:t>k8s </a:t>
            </a:r>
            <a:r>
              <a:rPr lang="en-US" altLang="ko-KR" dirty="0" err="1"/>
              <a:t>ip</a:t>
            </a:r>
            <a:r>
              <a:rPr lang="ko-KR" altLang="en-US" dirty="0"/>
              <a:t>주소 입력</a:t>
            </a:r>
            <a:r>
              <a:rPr lang="en-US" altLang="ko-KR" dirty="0"/>
              <a:t>				</a:t>
            </a:r>
            <a:r>
              <a:rPr lang="en-US" altLang="ko-KR" sz="1600" dirty="0"/>
              <a:t>ex)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Kubernetes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Ansible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접속하기 위한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Playbook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작성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Kubectl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경로와 디렉토리 경로 및 이름 확인하기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A1B3C7-9F00-490E-81AC-47AB350B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233" y="1781104"/>
            <a:ext cx="1676634" cy="1009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C7C068-F5AC-466E-8412-1C2B49B4E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434" y="3740118"/>
            <a:ext cx="6428433" cy="2885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23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F8F6-2D58-D638-5748-BC5D3438D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C0A7C10-C4EF-8BEB-8CEC-BB4A16033546}"/>
              </a:ext>
            </a:extLst>
          </p:cNvPr>
          <p:cNvSpPr txBox="1"/>
          <p:nvPr/>
        </p:nvSpPr>
        <p:spPr>
          <a:xfrm>
            <a:off x="339536" y="97679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6D681A-2141-DE08-91DD-BB66F1980FAA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46B94-FA76-6FA6-A9AE-F5260F3F9E4E}"/>
              </a:ext>
            </a:extLst>
          </p:cNvPr>
          <p:cNvSpPr txBox="1"/>
          <p:nvPr/>
        </p:nvSpPr>
        <p:spPr>
          <a:xfrm>
            <a:off x="875104" y="101916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CI/CD 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파이프라인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216B8-85C4-2AE3-20C3-6BAB63756342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6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18436-5C24-E555-6931-7E5212B813C5}"/>
              </a:ext>
            </a:extLst>
          </p:cNvPr>
          <p:cNvSpPr txBox="1"/>
          <p:nvPr/>
        </p:nvSpPr>
        <p:spPr>
          <a:xfrm>
            <a:off x="513210" y="1728572"/>
            <a:ext cx="11202540" cy="3085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Jenkins</a:t>
            </a:r>
            <a:r>
              <a:rPr lang="ko-KR" altLang="en-US" dirty="0"/>
              <a:t> 관리에서 </a:t>
            </a:r>
            <a:r>
              <a:rPr lang="en-US" altLang="ko-KR" dirty="0"/>
              <a:t>Ansible + Docker </a:t>
            </a:r>
            <a:r>
              <a:rPr lang="ko-KR" altLang="en-US" dirty="0"/>
              <a:t>인스턴스로 접속을 위한 </a:t>
            </a:r>
            <a:r>
              <a:rPr lang="en-US" altLang="ko-KR" dirty="0"/>
              <a:t>SSH </a:t>
            </a:r>
            <a:r>
              <a:rPr lang="ko-KR" altLang="en-US" dirty="0"/>
              <a:t>서버 등록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이름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ansdoc</a:t>
            </a:r>
            <a:endParaRPr lang="en-US" altLang="ko-KR" sz="1600" dirty="0"/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hostname : </a:t>
            </a:r>
            <a:r>
              <a:rPr lang="ko-KR" altLang="en-US" sz="1600" dirty="0" err="1"/>
              <a:t>프라이빗</a:t>
            </a:r>
            <a:r>
              <a:rPr lang="ko-KR" altLang="en-US" sz="1600" dirty="0"/>
              <a:t>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 </a:t>
            </a:r>
            <a:r>
              <a:rPr lang="en-US" altLang="ko-KR" sz="1600" dirty="0"/>
              <a:t>or </a:t>
            </a:r>
            <a:r>
              <a:rPr lang="ko-KR" altLang="en-US" sz="1600" dirty="0"/>
              <a:t>퍼블릭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endParaRPr lang="en-US" altLang="ko-KR" sz="1600" dirty="0"/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경로 </a:t>
            </a:r>
            <a:r>
              <a:rPr lang="en-US" altLang="ko-KR" sz="1600" dirty="0"/>
              <a:t>: //home/</a:t>
            </a:r>
            <a:r>
              <a:rPr lang="en-US" altLang="ko-KR" sz="1600" dirty="0" err="1"/>
              <a:t>hyun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ansdoc</a:t>
            </a:r>
            <a:endParaRPr lang="en-US" altLang="ko-KR" sz="1600" dirty="0"/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비밀번호를 이용해서 접속하기 때문에 </a:t>
            </a:r>
            <a:r>
              <a:rPr lang="en-US" altLang="ko-KR" sz="1600" b="1" dirty="0"/>
              <a:t>Use password authentication, or use a different key</a:t>
            </a:r>
            <a:r>
              <a:rPr lang="en-US" altLang="ko-KR" sz="1600" dirty="0"/>
              <a:t> </a:t>
            </a:r>
            <a:r>
              <a:rPr lang="ko-KR" altLang="en-US" sz="1600" dirty="0"/>
              <a:t>선택 후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사용자의 비밀번호 입력</a:t>
            </a:r>
          </a:p>
          <a:p>
            <a:endParaRPr lang="ko-KR" altLang="en-US" dirty="0"/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A1B3C7-9F00-490E-81AC-47AB350B08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4066" y="3717854"/>
            <a:ext cx="4059734" cy="2899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04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F8F6-2D58-D638-5748-BC5D3438D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C0A7C10-C4EF-8BEB-8CEC-BB4A16033546}"/>
              </a:ext>
            </a:extLst>
          </p:cNvPr>
          <p:cNvSpPr txBox="1"/>
          <p:nvPr/>
        </p:nvSpPr>
        <p:spPr>
          <a:xfrm>
            <a:off x="339536" y="97679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6D681A-2141-DE08-91DD-BB66F1980FAA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46B94-FA76-6FA6-A9AE-F5260F3F9E4E}"/>
              </a:ext>
            </a:extLst>
          </p:cNvPr>
          <p:cNvSpPr txBox="1"/>
          <p:nvPr/>
        </p:nvSpPr>
        <p:spPr>
          <a:xfrm>
            <a:off x="875104" y="101916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CI/CD 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파이프라인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216B8-85C4-2AE3-20C3-6BAB63756342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6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18436-5C24-E555-6931-7E5212B813C5}"/>
              </a:ext>
            </a:extLst>
          </p:cNvPr>
          <p:cNvSpPr txBox="1"/>
          <p:nvPr/>
        </p:nvSpPr>
        <p:spPr>
          <a:xfrm>
            <a:off x="513210" y="1728572"/>
            <a:ext cx="1120254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Maven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 생성 후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github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연동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빌드 작성 및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SSH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연결 작업을 수행한다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A1B3C7-9F00-490E-81AC-47AB350B08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3941" y="2911404"/>
            <a:ext cx="2201384" cy="2899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10E039-677F-4645-8E45-86286AC666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6966" y="3434044"/>
            <a:ext cx="3280384" cy="17221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8E5DBC-FA03-4E75-AAEC-419E601B897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7490" y="2911404"/>
            <a:ext cx="2062886" cy="2899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99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F8F6-2D58-D638-5748-BC5D3438D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C0A7C10-C4EF-8BEB-8CEC-BB4A16033546}"/>
              </a:ext>
            </a:extLst>
          </p:cNvPr>
          <p:cNvSpPr txBox="1"/>
          <p:nvPr/>
        </p:nvSpPr>
        <p:spPr>
          <a:xfrm>
            <a:off x="339536" y="976799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k8s</a:t>
            </a:r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인스턴스 환경 구성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6D681A-2141-DE08-91DD-BB66F1980FAA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46B94-FA76-6FA6-A9AE-F5260F3F9E4E}"/>
              </a:ext>
            </a:extLst>
          </p:cNvPr>
          <p:cNvSpPr txBox="1"/>
          <p:nvPr/>
        </p:nvSpPr>
        <p:spPr>
          <a:xfrm>
            <a:off x="875104" y="101916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CI/CD 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파이프라인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216B8-85C4-2AE3-20C3-6BAB63756342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6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18436-5C24-E555-6931-7E5212B813C5}"/>
              </a:ext>
            </a:extLst>
          </p:cNvPr>
          <p:cNvSpPr txBox="1"/>
          <p:nvPr/>
        </p:nvSpPr>
        <p:spPr>
          <a:xfrm>
            <a:off x="513210" y="1728572"/>
            <a:ext cx="11202540" cy="290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CI/CD </a:t>
            </a:r>
            <a:r>
              <a:rPr lang="ko-KR" altLang="en-US" dirty="0"/>
              <a:t>자동화 구축을 위해서 </a:t>
            </a:r>
            <a:r>
              <a:rPr lang="en-US" altLang="ko-KR" dirty="0" err="1"/>
              <a:t>eks</a:t>
            </a:r>
            <a:r>
              <a:rPr lang="en-US" altLang="ko-KR" dirty="0"/>
              <a:t> </a:t>
            </a:r>
            <a:r>
              <a:rPr lang="ko-KR" altLang="en-US" dirty="0"/>
              <a:t>인스턴스에 사용자 생성</a:t>
            </a:r>
            <a:endParaRPr lang="en-US" altLang="ko-KR" dirty="0"/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Ansible + Docker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인스턴스에서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k8s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인스턴스로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SSH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접속을 비밀번호를 사용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/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etc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/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ssh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/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sshd_config</a:t>
            </a:r>
            <a:r>
              <a:rPr lang="ko-KR" altLang="en-US" sz="1600" dirty="0"/>
              <a:t> </a:t>
            </a:r>
            <a:r>
              <a:rPr lang="ko-KR" altLang="en-US" sz="1800" dirty="0"/>
              <a:t>파일내에서 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PasswordAuthentication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 yes</a:t>
            </a:r>
            <a:r>
              <a:rPr lang="ko-KR" altLang="en-US" sz="1600" dirty="0"/>
              <a:t> </a:t>
            </a:r>
            <a:r>
              <a:rPr lang="ko-KR" altLang="en-US" sz="1800" dirty="0"/>
              <a:t>로 수정</a:t>
            </a:r>
            <a:endParaRPr lang="en-US" altLang="ko-KR" sz="1800" dirty="0"/>
          </a:p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사용자에게 권한 부여 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1600" dirty="0" err="1">
                <a:solidFill>
                  <a:srgbClr val="EB5757"/>
                </a:solidFill>
                <a:effectLst/>
                <a:latin typeface="SFMono-Regular"/>
              </a:rPr>
              <a:t>visudo</a:t>
            </a:r>
            <a:r>
              <a:rPr lang="ko-KR" altLang="en-US" sz="1800" dirty="0"/>
              <a:t> 파일에서 </a:t>
            </a:r>
            <a:r>
              <a:rPr lang="en-US" altLang="ko-KR" sz="1600" dirty="0">
                <a:solidFill>
                  <a:srgbClr val="EB5757"/>
                </a:solidFill>
                <a:latin typeface="SFMono-Regular"/>
              </a:rPr>
              <a:t>&lt;</a:t>
            </a:r>
            <a:r>
              <a:rPr lang="ko-KR" altLang="en-US" sz="1600" dirty="0">
                <a:solidFill>
                  <a:srgbClr val="EB5757"/>
                </a:solidFill>
                <a:latin typeface="SFMono-Regular"/>
              </a:rPr>
              <a:t>사용자 이름</a:t>
            </a:r>
            <a:r>
              <a:rPr lang="en-US" altLang="ko-KR" sz="1600" dirty="0">
                <a:solidFill>
                  <a:srgbClr val="EB5757"/>
                </a:solidFill>
                <a:latin typeface="SFMono-Regular"/>
              </a:rPr>
              <a:t>&gt;	</a:t>
            </a:r>
            <a:r>
              <a:rPr lang="en-US" altLang="ko-KR" sz="1600" dirty="0">
                <a:solidFill>
                  <a:srgbClr val="EB5757"/>
                </a:solidFill>
                <a:effectLst/>
                <a:latin typeface="SFMono-Regular"/>
              </a:rPr>
              <a:t> ALL=(ALL)		ALL</a:t>
            </a:r>
            <a:r>
              <a:rPr lang="ko-KR" altLang="en-US" sz="1600" dirty="0"/>
              <a:t> 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800" dirty="0"/>
          </a:p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Deployment </a:t>
            </a:r>
            <a:r>
              <a:rPr lang="ko-KR" altLang="en-US" dirty="0"/>
              <a:t>와 </a:t>
            </a:r>
            <a:r>
              <a:rPr lang="en-US" altLang="ko-KR" dirty="0" err="1"/>
              <a:t>LoadBalancer</a:t>
            </a:r>
            <a:r>
              <a:rPr lang="en-US" altLang="ko-KR" dirty="0"/>
              <a:t> </a:t>
            </a:r>
            <a:r>
              <a:rPr lang="ko-KR" altLang="en-US" dirty="0" err="1"/>
              <a:t>메니패스트</a:t>
            </a:r>
            <a:r>
              <a:rPr lang="ko-KR" altLang="en-US" dirty="0"/>
              <a:t> 작성</a:t>
            </a:r>
            <a:endParaRPr lang="en-US" altLang="ko-KR" sz="1800" dirty="0"/>
          </a:p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sz="16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D7E89B-C439-47C8-8570-3FB55CA1D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630" y="3600451"/>
            <a:ext cx="2165920" cy="3136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6ABCDD-5BC6-4573-A0CD-736797FB659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5194" y="3600451"/>
            <a:ext cx="2083192" cy="3136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78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F8F6-2D58-D638-5748-BC5D3438D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C0A7C10-C4EF-8BEB-8CEC-BB4A16033546}"/>
              </a:ext>
            </a:extLst>
          </p:cNvPr>
          <p:cNvSpPr txBox="1"/>
          <p:nvPr/>
        </p:nvSpPr>
        <p:spPr>
          <a:xfrm>
            <a:off x="339536" y="976799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성공 화면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6D681A-2141-DE08-91DD-BB66F1980FAA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46B94-FA76-6FA6-A9AE-F5260F3F9E4E}"/>
              </a:ext>
            </a:extLst>
          </p:cNvPr>
          <p:cNvSpPr txBox="1"/>
          <p:nvPr/>
        </p:nvSpPr>
        <p:spPr>
          <a:xfrm>
            <a:off x="875104" y="101916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CI/CD 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파이프라인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216B8-85C4-2AE3-20C3-6BAB63756342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6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18436-5C24-E555-6931-7E5212B813C5}"/>
              </a:ext>
            </a:extLst>
          </p:cNvPr>
          <p:cNvSpPr txBox="1"/>
          <p:nvPr/>
        </p:nvSpPr>
        <p:spPr>
          <a:xfrm>
            <a:off x="513210" y="1728572"/>
            <a:ext cx="1120254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Jenkins</a:t>
            </a:r>
            <a:r>
              <a:rPr kumimoji="0" lang="ko-KR" altLang="en-US" sz="1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프로젝트에서 빌드를 수행하여 </a:t>
            </a:r>
            <a:r>
              <a:rPr kumimoji="0" lang="en-US" altLang="ko-KR" sz="1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k8s</a:t>
            </a:r>
            <a:r>
              <a:rPr kumimoji="0" lang="ko-KR" altLang="en-US" sz="1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성공적으로 컨테이너가 생성되었음</a:t>
            </a:r>
            <a:endParaRPr kumimoji="0" lang="en-US" altLang="ko-KR" sz="16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AED11C-60D2-4910-B644-8DA00D75EC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234" y="2350519"/>
            <a:ext cx="6428433" cy="1423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BC9A48-B87A-4CEA-8D30-4D346C59BC6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0141" y="3931539"/>
            <a:ext cx="2846059" cy="2773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5B4303-3EF7-413A-8AF6-5B7B2D7F390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1516" y="2628956"/>
            <a:ext cx="3912890" cy="33960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2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6B4ED-F890-28A6-C7A9-28E7952AD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EA7EED8-D19A-C9C9-AE1D-1BF74ABFA171}"/>
              </a:ext>
            </a:extLst>
          </p:cNvPr>
          <p:cNvSpPr txBox="1"/>
          <p:nvPr/>
        </p:nvSpPr>
        <p:spPr>
          <a:xfrm>
            <a:off x="339536" y="97679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D8AA89-24BF-CC48-99F4-0F4ECAD7AB09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05395-58B0-753E-55DB-5F4298D448A6}"/>
              </a:ext>
            </a:extLst>
          </p:cNvPr>
          <p:cNvSpPr txBox="1"/>
          <p:nvPr/>
        </p:nvSpPr>
        <p:spPr>
          <a:xfrm>
            <a:off x="875104" y="101916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7DB3A-4058-1F02-B205-28C9222511A3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1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3AB01-B834-E610-665F-E811FA5A1157}"/>
              </a:ext>
            </a:extLst>
          </p:cNvPr>
          <p:cNvSpPr txBox="1"/>
          <p:nvPr/>
        </p:nvSpPr>
        <p:spPr>
          <a:xfrm>
            <a:off x="513210" y="1728572"/>
            <a:ext cx="11165580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클라우드 플랫폼 및 </a:t>
            </a:r>
            <a:r>
              <a:rPr lang="en-US" altLang="ko-KR" dirty="0"/>
              <a:t>Docker, Kubernetes </a:t>
            </a:r>
            <a:r>
              <a:rPr lang="ko-KR" altLang="en-US" dirty="0"/>
              <a:t>솔루션을 활용하여 인프라를 가상화하고 가용성 높은 시스템을 구축하는 중이다</a:t>
            </a:r>
            <a:r>
              <a:rPr lang="en-US" altLang="ko-KR" dirty="0"/>
              <a:t>. </a:t>
            </a:r>
            <a:r>
              <a:rPr lang="ko-KR" altLang="en-US" dirty="0"/>
              <a:t>해당 시스템 상에 배치될 어플리케이션 배포용 </a:t>
            </a:r>
            <a:r>
              <a:rPr lang="en-US" altLang="ko-KR" dirty="0"/>
              <a:t>Pipeline</a:t>
            </a:r>
            <a:r>
              <a:rPr lang="ko-KR" altLang="en-US" dirty="0"/>
              <a:t>이 필요한 시점인데</a:t>
            </a:r>
            <a:r>
              <a:rPr lang="en-US" altLang="ko-KR" dirty="0"/>
              <a:t>, </a:t>
            </a:r>
            <a:r>
              <a:rPr lang="ko-KR" altLang="en-US" dirty="0"/>
              <a:t>해당 파이프라인과 코드 </a:t>
            </a:r>
            <a:r>
              <a:rPr lang="ko-KR" altLang="en-US" dirty="0" err="1"/>
              <a:t>풀링</a:t>
            </a:r>
            <a:r>
              <a:rPr lang="ko-KR" altLang="en-US" dirty="0"/>
              <a:t> 및 빌드 관리를 위한 별도의 도구가 필요해진 시점이다</a:t>
            </a:r>
            <a:r>
              <a:rPr lang="en-US" altLang="ko-KR" dirty="0"/>
              <a:t>. </a:t>
            </a:r>
          </a:p>
          <a:p>
            <a:pPr marL="285750" marR="0" indent="-28575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그리하여 </a:t>
            </a:r>
            <a:r>
              <a:rPr lang="en-US" altLang="ko-KR" dirty="0"/>
              <a:t>Jenkins</a:t>
            </a:r>
            <a:r>
              <a:rPr lang="ko-KR" altLang="en-US" dirty="0"/>
              <a:t>라는</a:t>
            </a:r>
            <a:r>
              <a:rPr lang="en-US" altLang="ko-KR" dirty="0"/>
              <a:t>, </a:t>
            </a:r>
            <a:r>
              <a:rPr lang="ko-KR" altLang="en-US" dirty="0"/>
              <a:t>소프트웨어 개발에서 지속적 통합</a:t>
            </a:r>
            <a:r>
              <a:rPr lang="en-US" altLang="ko-KR" dirty="0"/>
              <a:t>(Continuous Integration, CI)</a:t>
            </a:r>
            <a:r>
              <a:rPr lang="ko-KR" altLang="en-US" dirty="0"/>
              <a:t>과 지속적 배포</a:t>
            </a:r>
            <a:r>
              <a:rPr lang="en-US" altLang="ko-KR" dirty="0"/>
              <a:t>(Continuous Delivery, CD)</a:t>
            </a:r>
            <a:r>
              <a:rPr lang="ko-KR" altLang="en-US" dirty="0"/>
              <a:t>를 지원하는 오픈 소스 자동화 서버를 채택하여 설치하고 구성하고자 한다</a:t>
            </a:r>
            <a:r>
              <a:rPr lang="en-US" altLang="ko-KR" dirty="0"/>
              <a:t>. </a:t>
            </a:r>
          </a:p>
          <a:p>
            <a:pPr marL="285750" marR="0" indent="-28575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Jenkins</a:t>
            </a:r>
            <a:r>
              <a:rPr lang="ko-KR" altLang="en-US" dirty="0"/>
              <a:t>를 통해 코드 변경 사항을 빠르고 효율적으로 배포 및 운영할 수 있도록 하고자 한다</a:t>
            </a:r>
            <a:r>
              <a:rPr lang="en-US" altLang="ko-KR" dirty="0"/>
              <a:t>. </a:t>
            </a:r>
            <a:r>
              <a:rPr lang="ko-KR" altLang="en-US" dirty="0"/>
              <a:t>우선 서버 상에 </a:t>
            </a:r>
            <a:r>
              <a:rPr lang="en-US" altLang="ko-KR" dirty="0"/>
              <a:t>WAS</a:t>
            </a:r>
            <a:r>
              <a:rPr lang="ko-KR" altLang="en-US" dirty="0"/>
              <a:t>를 구축하여 배포하고자 한다</a:t>
            </a:r>
            <a:r>
              <a:rPr lang="en-US" altLang="ko-KR" dirty="0"/>
              <a:t>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7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B954B-E6C8-DED8-2557-22607485E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6E63333-0F34-C651-5B95-ACF8CA77B803}"/>
              </a:ext>
            </a:extLst>
          </p:cNvPr>
          <p:cNvSpPr txBox="1"/>
          <p:nvPr/>
        </p:nvSpPr>
        <p:spPr>
          <a:xfrm>
            <a:off x="339536" y="97679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D7F45F-1641-8C1F-529D-8BFAAC8E8E6B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57C0B-AB91-133A-3E91-B8A39098DF9E}"/>
              </a:ext>
            </a:extLst>
          </p:cNvPr>
          <p:cNvSpPr txBox="1"/>
          <p:nvPr/>
        </p:nvSpPr>
        <p:spPr>
          <a:xfrm>
            <a:off x="875104" y="101916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89EF6-7EF7-3BC4-A006-FBD5E6EA3686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1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518D7-CE9A-0E64-2537-33E304E5401B}"/>
              </a:ext>
            </a:extLst>
          </p:cNvPr>
          <p:cNvSpPr txBox="1"/>
          <p:nvPr/>
        </p:nvSpPr>
        <p:spPr>
          <a:xfrm>
            <a:off x="513210" y="1728572"/>
            <a:ext cx="11165580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DevOps Pipeline </a:t>
            </a:r>
            <a:r>
              <a:rPr lang="ko-KR" altLang="en-US" dirty="0"/>
              <a:t>구축 간 필요한 </a:t>
            </a:r>
            <a:r>
              <a:rPr lang="en-US" altLang="ko-KR" dirty="0"/>
              <a:t>Jenkins </a:t>
            </a:r>
            <a:r>
              <a:rPr lang="ko-KR" altLang="en-US" dirty="0"/>
              <a:t>솔루션을 설치하고자 한다</a:t>
            </a:r>
            <a:r>
              <a:rPr lang="en-US" altLang="ko-KR" dirty="0"/>
              <a:t>. </a:t>
            </a:r>
            <a:r>
              <a:rPr lang="ko-KR" altLang="en-US" dirty="0"/>
              <a:t>더불어 클라우드 플랫폼 상에 </a:t>
            </a:r>
            <a:r>
              <a:rPr lang="en-US" altLang="ko-KR" dirty="0"/>
              <a:t>Jenkins</a:t>
            </a:r>
            <a:r>
              <a:rPr lang="ko-KR" altLang="en-US" dirty="0"/>
              <a:t>를 구성 후 해당 서버에서 빌드한 </a:t>
            </a:r>
            <a:r>
              <a:rPr lang="ko-KR" altLang="en-US" dirty="0" err="1"/>
              <a:t>아티팩트를</a:t>
            </a:r>
            <a:r>
              <a:rPr lang="ko-KR" altLang="en-US" dirty="0"/>
              <a:t> 설치된 </a:t>
            </a:r>
            <a:r>
              <a:rPr lang="en-US" altLang="ko-KR" dirty="0"/>
              <a:t>Tomcat </a:t>
            </a:r>
            <a:r>
              <a:rPr lang="ko-KR" altLang="en-US" dirty="0"/>
              <a:t>서버 등의 </a:t>
            </a:r>
            <a:r>
              <a:rPr lang="en-US" altLang="ko-KR" dirty="0"/>
              <a:t>WAS</a:t>
            </a:r>
            <a:r>
              <a:rPr lang="ko-KR" altLang="en-US" dirty="0"/>
              <a:t>에서 </a:t>
            </a:r>
            <a:r>
              <a:rPr lang="ko-KR" altLang="en-US" dirty="0" err="1"/>
              <a:t>동작시키려고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젠킨스의</a:t>
            </a:r>
            <a:r>
              <a:rPr lang="ko-KR" altLang="en-US" dirty="0"/>
              <a:t> 설치와 구성</a:t>
            </a:r>
            <a:r>
              <a:rPr lang="en-US" altLang="ko-KR" dirty="0"/>
              <a:t>, </a:t>
            </a:r>
            <a:r>
              <a:rPr lang="ko-KR" altLang="en-US" dirty="0"/>
              <a:t>빌드를 통한 어플리케이션 코드의 운영 과정에서의 동작 수행 및 연결 확인 후 그 문제 해결 과정을 과제 요구사항에 맞게 작성한 후 결과물을 </a:t>
            </a:r>
            <a:r>
              <a:rPr lang="ko-KR" altLang="en-US" dirty="0" err="1"/>
              <a:t>제출하시오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36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6B4ED-F890-28A6-C7A9-28E7952AD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EA7EED8-D19A-C9C9-AE1D-1BF74ABFA171}"/>
              </a:ext>
            </a:extLst>
          </p:cNvPr>
          <p:cNvSpPr txBox="1"/>
          <p:nvPr/>
        </p:nvSpPr>
        <p:spPr>
          <a:xfrm>
            <a:off x="339536" y="976799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 사항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D8AA89-24BF-CC48-99F4-0F4ECAD7AB09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05395-58B0-753E-55DB-5F4298D448A6}"/>
              </a:ext>
            </a:extLst>
          </p:cNvPr>
          <p:cNvSpPr txBox="1"/>
          <p:nvPr/>
        </p:nvSpPr>
        <p:spPr>
          <a:xfrm>
            <a:off x="875104" y="101916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7DB3A-4058-1F02-B205-28C9222511A3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1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3AB01-B834-E610-665F-E811FA5A1157}"/>
              </a:ext>
            </a:extLst>
          </p:cNvPr>
          <p:cNvSpPr txBox="1"/>
          <p:nvPr/>
        </p:nvSpPr>
        <p:spPr>
          <a:xfrm>
            <a:off x="513210" y="1715922"/>
            <a:ext cx="11165580" cy="473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Jenkins CI/CD </a:t>
            </a:r>
            <a:r>
              <a:rPr lang="ko-KR" altLang="en-US" dirty="0"/>
              <a:t>도구의 최신 버전을 </a:t>
            </a:r>
            <a:r>
              <a:rPr lang="en-US" altLang="ko-KR" dirty="0"/>
              <a:t>EC2</a:t>
            </a:r>
            <a:r>
              <a:rPr lang="ko-KR" altLang="en-US" dirty="0"/>
              <a:t>에 </a:t>
            </a:r>
            <a:r>
              <a:rPr lang="en-US" altLang="ko-KR" dirty="0" err="1"/>
              <a:t>jenkins</a:t>
            </a:r>
            <a:r>
              <a:rPr lang="en-US" altLang="ko-KR" dirty="0"/>
              <a:t>-project </a:t>
            </a:r>
            <a:r>
              <a:rPr lang="ko-KR" altLang="en-US" dirty="0"/>
              <a:t>인스턴스에 </a:t>
            </a:r>
            <a:r>
              <a:rPr lang="ko-KR" altLang="en-US" dirty="0" err="1"/>
              <a:t>설치하시오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해당 인스턴스는 퍼블릭 서브넷에 임의로 </a:t>
            </a:r>
            <a:r>
              <a:rPr lang="ko-KR" altLang="en-US" dirty="0" err="1"/>
              <a:t>배치하시오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해당 서버 구성 후</a:t>
            </a:r>
            <a:r>
              <a:rPr lang="en-US" altLang="ko-KR" dirty="0"/>
              <a:t>, </a:t>
            </a:r>
            <a:r>
              <a:rPr lang="ko-KR" altLang="en-US" dirty="0"/>
              <a:t>자신의 </a:t>
            </a:r>
            <a:r>
              <a:rPr lang="en-US" altLang="ko-KR" dirty="0"/>
              <a:t>GitHub </a:t>
            </a:r>
            <a:r>
              <a:rPr lang="ko-KR" altLang="en-US" dirty="0" err="1"/>
              <a:t>리포지터리에</a:t>
            </a:r>
            <a:r>
              <a:rPr lang="ko-KR" altLang="en-US" dirty="0"/>
              <a:t> 연결될 수 있도록 </a:t>
            </a:r>
            <a:r>
              <a:rPr lang="ko-KR" altLang="en-US" dirty="0" err="1"/>
              <a:t>연동하시오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tomcat-project </a:t>
            </a:r>
            <a:r>
              <a:rPr lang="ko-KR" altLang="en-US" dirty="0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마찬가지로 </a:t>
            </a:r>
            <a:r>
              <a:rPr lang="ko-KR" altLang="en-US" dirty="0" err="1"/>
              <a:t>퍼블릭에</a:t>
            </a:r>
            <a:r>
              <a:rPr lang="ko-KR" altLang="en-US" dirty="0"/>
              <a:t> 배치</a:t>
            </a:r>
            <a:r>
              <a:rPr lang="en-US" altLang="ko-KR" dirty="0"/>
              <a:t>)</a:t>
            </a:r>
            <a:r>
              <a:rPr lang="ko-KR" altLang="en-US" dirty="0"/>
              <a:t>에 추가적으로 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en-US" altLang="ko-KR" dirty="0"/>
              <a:t>WAS </a:t>
            </a:r>
            <a:r>
              <a:rPr lang="ko-KR" altLang="en-US" dirty="0"/>
              <a:t>서버를 구축하고 </a:t>
            </a:r>
            <a:r>
              <a:rPr lang="ko-KR" altLang="en-US" dirty="0" err="1"/>
              <a:t>젠킨스와</a:t>
            </a:r>
            <a:r>
              <a:rPr lang="ko-KR" altLang="en-US" dirty="0"/>
              <a:t> </a:t>
            </a:r>
            <a:r>
              <a:rPr lang="ko-KR" altLang="en-US" dirty="0" err="1"/>
              <a:t>연동하시오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Jenkins </a:t>
            </a:r>
            <a:r>
              <a:rPr lang="ko-KR" altLang="en-US" dirty="0"/>
              <a:t>서버에서 아이템 구성을 통해 빌드 및 </a:t>
            </a:r>
            <a:r>
              <a:rPr lang="en-US" altLang="ko-KR" dirty="0"/>
              <a:t>SSH </a:t>
            </a:r>
            <a:r>
              <a:rPr lang="ko-KR" altLang="en-US" dirty="0"/>
              <a:t>기반으로 </a:t>
            </a:r>
            <a:r>
              <a:rPr lang="ko-KR" altLang="en-US" dirty="0" err="1"/>
              <a:t>아티팩트를</a:t>
            </a:r>
            <a:r>
              <a:rPr lang="ko-KR" altLang="en-US" dirty="0"/>
              <a:t> 전달한 후 </a:t>
            </a:r>
            <a:r>
              <a:rPr lang="ko-KR" altLang="en-US" dirty="0" err="1"/>
              <a:t>톰캣</a:t>
            </a:r>
            <a:r>
              <a:rPr lang="ko-KR" altLang="en-US" dirty="0"/>
              <a:t> 서버에 해당 </a:t>
            </a:r>
            <a:r>
              <a:rPr lang="ko-KR" altLang="en-US" dirty="0" err="1"/>
              <a:t>아티팩트</a:t>
            </a:r>
            <a:r>
              <a:rPr lang="ko-KR" altLang="en-US" dirty="0"/>
              <a:t> 기반의 어플리케이션이 실행되는 것을 </a:t>
            </a:r>
            <a:r>
              <a:rPr lang="ko-KR" altLang="en-US" dirty="0" err="1"/>
              <a:t>확인하시오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30000"/>
              </a:lnSpc>
              <a:buAutoNum type="alphaLcPeriod"/>
            </a:pPr>
            <a:r>
              <a:rPr lang="en-US" altLang="ko-KR" dirty="0"/>
              <a:t>Jenkins</a:t>
            </a:r>
            <a:r>
              <a:rPr lang="ko-KR" altLang="en-US" dirty="0"/>
              <a:t>의 최신 버전을 </a:t>
            </a:r>
            <a:r>
              <a:rPr lang="en-US" altLang="ko-KR" dirty="0"/>
              <a:t>EC2 </a:t>
            </a:r>
            <a:r>
              <a:rPr lang="ko-KR" altLang="en-US" dirty="0"/>
              <a:t>인스턴스에 설치</a:t>
            </a:r>
            <a:r>
              <a:rPr lang="en-US" altLang="ko-KR" dirty="0"/>
              <a:t>	</a:t>
            </a:r>
          </a:p>
          <a:p>
            <a:pPr marL="800100" lvl="1" indent="-342900">
              <a:lnSpc>
                <a:spcPct val="130000"/>
              </a:lnSpc>
              <a:buAutoNum type="alphaLcPeriod"/>
            </a:pPr>
            <a:r>
              <a:rPr lang="en-US" altLang="ko-KR" dirty="0"/>
              <a:t>Tomcat</a:t>
            </a:r>
            <a:r>
              <a:rPr lang="ko-KR" altLang="en-US" dirty="0"/>
              <a:t>의 최신 버전을 </a:t>
            </a:r>
            <a:r>
              <a:rPr lang="en-US" altLang="ko-KR" dirty="0"/>
              <a:t>EC2 </a:t>
            </a:r>
            <a:r>
              <a:rPr lang="ko-KR" altLang="en-US" dirty="0"/>
              <a:t>인스턴스에 설치</a:t>
            </a:r>
            <a:endParaRPr lang="en-US" altLang="ko-KR" dirty="0"/>
          </a:p>
          <a:p>
            <a:pPr marL="800100" lvl="1" indent="-342900">
              <a:lnSpc>
                <a:spcPct val="130000"/>
              </a:lnSpc>
              <a:buAutoNum type="alphaLcPeriod"/>
            </a:pPr>
            <a:r>
              <a:rPr lang="en-US" altLang="ko-KR" dirty="0"/>
              <a:t>Jenkins</a:t>
            </a:r>
            <a:r>
              <a:rPr lang="ko-KR" altLang="en-US" dirty="0"/>
              <a:t>에 필요한 플러그인을 설치하여 </a:t>
            </a:r>
            <a:r>
              <a:rPr lang="en-US" altLang="ko-KR" dirty="0"/>
              <a:t>Maven, Git </a:t>
            </a:r>
            <a:r>
              <a:rPr lang="ko-KR" altLang="en-US" dirty="0"/>
              <a:t>및 </a:t>
            </a:r>
            <a:r>
              <a:rPr lang="en-US" altLang="ko-KR" dirty="0"/>
              <a:t>Tomcat </a:t>
            </a:r>
            <a:r>
              <a:rPr lang="ko-KR" altLang="en-US" dirty="0"/>
              <a:t>서버와 연동</a:t>
            </a:r>
            <a:endParaRPr lang="en-US" altLang="ko-KR" dirty="0"/>
          </a:p>
          <a:p>
            <a:pPr marL="800100" lvl="1" indent="-342900">
              <a:lnSpc>
                <a:spcPct val="130000"/>
              </a:lnSpc>
              <a:buAutoNum type="alphaLcPeriod"/>
            </a:pPr>
            <a:r>
              <a:rPr lang="ko-KR" altLang="en-US" dirty="0"/>
              <a:t>자신의 </a:t>
            </a:r>
            <a:r>
              <a:rPr lang="en-US" altLang="ko-KR" dirty="0"/>
              <a:t>GitHub</a:t>
            </a:r>
            <a:r>
              <a:rPr lang="ko-KR" altLang="en-US" dirty="0"/>
              <a:t>에 존재하는 어플리케이션 코드를 </a:t>
            </a:r>
            <a:r>
              <a:rPr lang="en-US" altLang="ko-KR" dirty="0"/>
              <a:t>Jenkins</a:t>
            </a:r>
            <a:r>
              <a:rPr lang="ko-KR" altLang="en-US" dirty="0"/>
              <a:t>와 연동하여 빌드</a:t>
            </a:r>
            <a:endParaRPr lang="en-US" altLang="ko-KR" dirty="0"/>
          </a:p>
          <a:p>
            <a:pPr marL="800100" lvl="1" indent="-342900">
              <a:lnSpc>
                <a:spcPct val="130000"/>
              </a:lnSpc>
              <a:buAutoNum type="alphaLcPeriod"/>
            </a:pPr>
            <a:r>
              <a:rPr lang="ko-KR" altLang="en-US" dirty="0"/>
              <a:t>빌드 완료되어 </a:t>
            </a:r>
            <a:r>
              <a:rPr lang="en-US" altLang="ko-KR" dirty="0"/>
              <a:t>Tomcat </a:t>
            </a:r>
            <a:r>
              <a:rPr lang="ko-KR" altLang="en-US" dirty="0"/>
              <a:t>서버에 배포된 서비스를 외부에서 웹 브라우저를 통해 확인</a:t>
            </a:r>
            <a:endParaRPr lang="en-US" altLang="ko-KR" dirty="0"/>
          </a:p>
          <a:p>
            <a:pPr marL="800100" lvl="1" indent="-342900">
              <a:lnSpc>
                <a:spcPct val="130000"/>
              </a:lnSpc>
              <a:buAutoNum type="alphaLcPeriod"/>
            </a:pPr>
            <a:r>
              <a:rPr lang="ko-KR" altLang="en-US" dirty="0"/>
              <a:t>기타 필요한 사항</a:t>
            </a:r>
            <a:r>
              <a:rPr lang="en-US" altLang="ko-KR" dirty="0"/>
              <a:t>(</a:t>
            </a:r>
            <a:r>
              <a:rPr lang="ko-KR" altLang="en-US" dirty="0"/>
              <a:t>포트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배치 등</a:t>
            </a:r>
            <a:r>
              <a:rPr lang="en-US" altLang="ko-KR" dirty="0"/>
              <a:t>)</a:t>
            </a:r>
            <a:r>
              <a:rPr lang="ko-KR" altLang="en-US" dirty="0"/>
              <a:t>은 임의로 지정</a:t>
            </a:r>
          </a:p>
        </p:txBody>
      </p:sp>
    </p:spTree>
    <p:extLst>
      <p:ext uri="{BB962C8B-B14F-4D97-AF65-F5344CB8AC3E}">
        <p14:creationId xmlns:p14="http://schemas.microsoft.com/office/powerpoint/2010/main" val="39848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B37A3-A7A8-04ED-A353-2C9328DDA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B6FA6CF-7E42-B910-34CF-A718C9166D4C}"/>
              </a:ext>
            </a:extLst>
          </p:cNvPr>
          <p:cNvSpPr txBox="1"/>
          <p:nvPr/>
        </p:nvSpPr>
        <p:spPr>
          <a:xfrm>
            <a:off x="339536" y="976799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D6E48B-4767-0EA8-10F8-C2FAA314C3F4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E90C5-0CF7-4ED1-4E57-1143819221DB}"/>
              </a:ext>
            </a:extLst>
          </p:cNvPr>
          <p:cNvSpPr txBox="1"/>
          <p:nvPr/>
        </p:nvSpPr>
        <p:spPr>
          <a:xfrm>
            <a:off x="875104" y="101916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96E07-AE45-6545-303F-0AEC78FB5E28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08981-D0D3-98C3-4150-CB882E9580ED}"/>
              </a:ext>
            </a:extLst>
          </p:cNvPr>
          <p:cNvSpPr txBox="1"/>
          <p:nvPr/>
        </p:nvSpPr>
        <p:spPr>
          <a:xfrm>
            <a:off x="513210" y="1715922"/>
            <a:ext cx="1116558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AWS</a:t>
            </a:r>
            <a:r>
              <a:rPr lang="ko-KR" altLang="en-US" sz="1600" dirty="0"/>
              <a:t> </a:t>
            </a:r>
            <a:r>
              <a:rPr lang="en-US" altLang="ko-KR" sz="1600" dirty="0"/>
              <a:t>EC2</a:t>
            </a:r>
            <a:r>
              <a:rPr lang="ko-KR" altLang="en-US" sz="1600" dirty="0"/>
              <a:t> 를 이용해서 </a:t>
            </a:r>
            <a:r>
              <a:rPr lang="en-US" altLang="ko-KR" sz="1600" dirty="0" err="1"/>
              <a:t>jenkins</a:t>
            </a:r>
            <a:r>
              <a:rPr lang="ko-KR" altLang="en-US" sz="1600" dirty="0"/>
              <a:t>와 </a:t>
            </a:r>
            <a:r>
              <a:rPr lang="en-US" altLang="ko-KR" sz="1600" dirty="0"/>
              <a:t>tomcat </a:t>
            </a:r>
            <a:r>
              <a:rPr lang="ko-KR" altLang="en-US" sz="1600" dirty="0"/>
              <a:t>서버를 생성한다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825DA0-3C9B-0DB4-2552-378D6C8B4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28222"/>
              </p:ext>
            </p:extLst>
          </p:nvPr>
        </p:nvGraphicFramePr>
        <p:xfrm>
          <a:off x="5653454" y="2407404"/>
          <a:ext cx="6283569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38">
                  <a:extLst>
                    <a:ext uri="{9D8B030D-6E8A-4147-A177-3AD203B41FA5}">
                      <a16:colId xmlns:a16="http://schemas.microsoft.com/office/drawing/2014/main" val="323221772"/>
                    </a:ext>
                  </a:extLst>
                </a:gridCol>
                <a:gridCol w="2290285">
                  <a:extLst>
                    <a:ext uri="{9D8B030D-6E8A-4147-A177-3AD203B41FA5}">
                      <a16:colId xmlns:a16="http://schemas.microsoft.com/office/drawing/2014/main" val="1356035563"/>
                    </a:ext>
                  </a:extLst>
                </a:gridCol>
                <a:gridCol w="2233246">
                  <a:extLst>
                    <a:ext uri="{9D8B030D-6E8A-4147-A177-3AD203B41FA5}">
                      <a16:colId xmlns:a16="http://schemas.microsoft.com/office/drawing/2014/main" val="337162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 err="1"/>
                        <a:t>jenkins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/>
                        <a:t>tomcat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9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Devops-jenkins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Devops</a:t>
                      </a:r>
                      <a:r>
                        <a:rPr lang="en-US" altLang="ko-KR" sz="1400" dirty="0"/>
                        <a:t>-tomcat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OS image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AWS Linux 2023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AWS Linux 2023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인스턴스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t2.micro(</a:t>
                      </a:r>
                      <a:r>
                        <a:rPr lang="ko-KR" altLang="en-US" sz="1400" dirty="0"/>
                        <a:t>프리 </a:t>
                      </a:r>
                      <a:r>
                        <a:rPr lang="ko-KR" altLang="en-US" sz="1400" dirty="0" err="1"/>
                        <a:t>티어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t2.micro(</a:t>
                      </a:r>
                      <a:r>
                        <a:rPr lang="ko-KR" altLang="en-US" sz="1400" dirty="0"/>
                        <a:t>프리 </a:t>
                      </a:r>
                      <a:r>
                        <a:rPr lang="ko-KR" altLang="en-US" sz="1400" dirty="0" err="1"/>
                        <a:t>티어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1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Key pair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 페어 새로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키 페어 새로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VPC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생성한 </a:t>
                      </a:r>
                      <a:r>
                        <a:rPr lang="en-US" altLang="ko-KR" sz="1400" dirty="0"/>
                        <a:t>VPC </a:t>
                      </a:r>
                      <a:r>
                        <a:rPr lang="ko-KR" altLang="en-US" sz="1400" dirty="0"/>
                        <a:t>활용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생성한 </a:t>
                      </a:r>
                      <a:r>
                        <a:rPr lang="en-US" altLang="ko-KR" sz="1400" dirty="0"/>
                        <a:t>VPC </a:t>
                      </a:r>
                      <a:r>
                        <a:rPr lang="ko-KR" altLang="en-US" sz="1400" dirty="0"/>
                        <a:t>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2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Subnet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Public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public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6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퍼블릭 </a:t>
                      </a:r>
                      <a:r>
                        <a:rPr lang="en-US" altLang="ko-KR" sz="1600" dirty="0"/>
                        <a:t>IP </a:t>
                      </a:r>
                      <a:r>
                        <a:rPr lang="ko-KR" altLang="en-US" sz="1600" dirty="0"/>
                        <a:t>할당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0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보안 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SSH(22) + </a:t>
                      </a:r>
                      <a:r>
                        <a:rPr lang="en-US" altLang="ko-KR" sz="1400" dirty="0" err="1"/>
                        <a:t>tcp</a:t>
                      </a:r>
                      <a:r>
                        <a:rPr lang="en-US" altLang="ko-KR" sz="1400" dirty="0"/>
                        <a:t>(8080) + </a:t>
                      </a:r>
                      <a:r>
                        <a:rPr lang="en-US" altLang="ko-KR" sz="1400" dirty="0" err="1"/>
                        <a:t>deault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SSH(22) + </a:t>
                      </a:r>
                      <a:r>
                        <a:rPr lang="en-US" altLang="ko-KR" sz="1400" dirty="0" err="1"/>
                        <a:t>tcp</a:t>
                      </a:r>
                      <a:r>
                        <a:rPr lang="en-US" altLang="ko-KR" sz="1400" dirty="0"/>
                        <a:t>(8080) + default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43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2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0D083-1DBB-8C53-EA84-4DD6B555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998815D-9C9E-7673-89F3-19BB95E8C3D2}"/>
              </a:ext>
            </a:extLst>
          </p:cNvPr>
          <p:cNvSpPr txBox="1"/>
          <p:nvPr/>
        </p:nvSpPr>
        <p:spPr>
          <a:xfrm>
            <a:off x="339536" y="976799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err="1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8EE852-C419-6D5A-C15A-875FBAF1D79E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EC1B7-3C05-EA0B-1B87-1274A0A3F608}"/>
              </a:ext>
            </a:extLst>
          </p:cNvPr>
          <p:cNvSpPr txBox="1"/>
          <p:nvPr/>
        </p:nvSpPr>
        <p:spPr>
          <a:xfrm>
            <a:off x="875104" y="101916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6CE63-266E-7D89-D9E2-EBB0BA2490E3}"/>
              </a:ext>
            </a:extLst>
          </p:cNvPr>
          <p:cNvSpPr txBox="1"/>
          <p:nvPr/>
        </p:nvSpPr>
        <p:spPr>
          <a:xfrm>
            <a:off x="132080" y="11730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E3532-6A14-256D-2C10-3A64D9AA7D09}"/>
              </a:ext>
            </a:extLst>
          </p:cNvPr>
          <p:cNvSpPr txBox="1"/>
          <p:nvPr/>
        </p:nvSpPr>
        <p:spPr>
          <a:xfrm>
            <a:off x="513210" y="1715922"/>
            <a:ext cx="53160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wget</a:t>
            </a:r>
            <a:r>
              <a:rPr lang="en-US" altLang="ko-KR" dirty="0"/>
              <a:t> -O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yum.repos.d</a:t>
            </a:r>
            <a:r>
              <a:rPr lang="en-US" altLang="ko-KR" dirty="0"/>
              <a:t>/</a:t>
            </a:r>
            <a:r>
              <a:rPr lang="en-US" altLang="ko-KR" dirty="0" err="1"/>
              <a:t>jenkins.repo</a:t>
            </a:r>
            <a:r>
              <a:rPr lang="en-US" altLang="ko-KR" dirty="0"/>
              <a:t> \ https://pkg.jenkins.io/redhat-stable/jenkins.repo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rpm --import https://pkg.jenkins.io/redhat-stable/jenkins.io-2023.key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yum upgrade 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yum install -y java-21-amazon-corretto </a:t>
            </a:r>
            <a:r>
              <a:rPr lang="en-US" altLang="ko-KR" dirty="0" err="1"/>
              <a:t>sudo</a:t>
            </a:r>
            <a:r>
              <a:rPr lang="en-US" altLang="ko-KR" dirty="0"/>
              <a:t> yum install </a:t>
            </a:r>
            <a:r>
              <a:rPr lang="en-US" altLang="ko-KR" dirty="0" err="1"/>
              <a:t>jenkins</a:t>
            </a:r>
            <a:r>
              <a:rPr lang="en-US" altLang="ko-KR" dirty="0"/>
              <a:t>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daemon-reload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enable --now </a:t>
            </a:r>
            <a:r>
              <a:rPr lang="en-US" altLang="ko-KR" dirty="0" err="1"/>
              <a:t>jenkins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7A14EF-662F-CCC5-1778-547E3CD232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808" y="1863085"/>
            <a:ext cx="6021388" cy="17078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869AF5-32B5-4EFC-E830-C5CD57CB747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808" y="4495379"/>
            <a:ext cx="6021389" cy="1730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6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0D083-1DBB-8C53-EA84-4DD6B555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998815D-9C9E-7673-89F3-19BB95E8C3D2}"/>
              </a:ext>
            </a:extLst>
          </p:cNvPr>
          <p:cNvSpPr txBox="1"/>
          <p:nvPr/>
        </p:nvSpPr>
        <p:spPr>
          <a:xfrm>
            <a:off x="339536" y="976799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err="1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8EE852-C419-6D5A-C15A-875FBAF1D79E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EC1B7-3C05-EA0B-1B87-1274A0A3F608}"/>
              </a:ext>
            </a:extLst>
          </p:cNvPr>
          <p:cNvSpPr txBox="1"/>
          <p:nvPr/>
        </p:nvSpPr>
        <p:spPr>
          <a:xfrm>
            <a:off x="875104" y="101916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6CE63-266E-7D89-D9E2-EBB0BA2490E3}"/>
              </a:ext>
            </a:extLst>
          </p:cNvPr>
          <p:cNvSpPr txBox="1"/>
          <p:nvPr/>
        </p:nvSpPr>
        <p:spPr>
          <a:xfrm>
            <a:off x="132080" y="11730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E3532-6A14-256D-2C10-3A64D9AA7D09}"/>
              </a:ext>
            </a:extLst>
          </p:cNvPr>
          <p:cNvSpPr txBox="1"/>
          <p:nvPr/>
        </p:nvSpPr>
        <p:spPr>
          <a:xfrm>
            <a:off x="513210" y="1715922"/>
            <a:ext cx="67003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ko-KR" altLang="en-US" dirty="0"/>
              <a:t>퍼블릭 </a:t>
            </a:r>
            <a:r>
              <a:rPr lang="en-US" altLang="ko-KR" dirty="0"/>
              <a:t>IP&gt;:8080 </a:t>
            </a:r>
            <a:r>
              <a:rPr lang="ko-KR" altLang="en-US" dirty="0"/>
              <a:t>으로 접속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초기 비밀번호 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/var/lib/</a:t>
            </a:r>
            <a:r>
              <a:rPr lang="en-US" altLang="ko-KR" dirty="0" err="1">
                <a:solidFill>
                  <a:srgbClr val="EB5757"/>
                </a:solidFill>
                <a:effectLst/>
                <a:latin typeface="SFMono-Regular"/>
              </a:rPr>
              <a:t>jenkins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/secrets/</a:t>
            </a:r>
            <a:r>
              <a:rPr lang="en-US" altLang="ko-KR" dirty="0" err="1">
                <a:solidFill>
                  <a:srgbClr val="EB5757"/>
                </a:solidFill>
                <a:effectLst/>
                <a:latin typeface="SFMono-Regular"/>
              </a:rPr>
              <a:t>initialAdminPassword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ko-KR" altLang="en-US" dirty="0"/>
              <a:t>위치에 존재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인스턴스 자원</a:t>
            </a:r>
            <a:r>
              <a:rPr lang="en-US" altLang="ko-KR" dirty="0"/>
              <a:t>(t2.micro)</a:t>
            </a:r>
            <a:r>
              <a:rPr lang="ko-KR" altLang="en-US" dirty="0"/>
              <a:t> 제약에 의해 플러그인 설치는 필요시에 따로 설치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초기 비밀번호를 </a:t>
            </a:r>
            <a:r>
              <a:rPr lang="en-US" altLang="ko-KR" dirty="0" err="1"/>
              <a:t>admdin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security </a:t>
            </a:r>
            <a:r>
              <a:rPr lang="ko-KR" altLang="en-US" dirty="0"/>
              <a:t>설정 창에서 변경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7A14EF-662F-CCC5-1778-547E3CD232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4543" y="1600672"/>
            <a:ext cx="4084317" cy="17078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869AF5-32B5-4EFC-E830-C5CD57CB747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557" y="4602757"/>
            <a:ext cx="2843574" cy="20094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EC5234-4744-47F0-8620-FBC6DCAD0B3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643" y="4646133"/>
            <a:ext cx="3644900" cy="1966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D33B4F6-991C-4010-AB54-60E3380375B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4921" y="4646133"/>
            <a:ext cx="3072657" cy="1966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364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0D083-1DBB-8C53-EA84-4DD6B555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998815D-9C9E-7673-89F3-19BB95E8C3D2}"/>
              </a:ext>
            </a:extLst>
          </p:cNvPr>
          <p:cNvSpPr txBox="1"/>
          <p:nvPr/>
        </p:nvSpPr>
        <p:spPr>
          <a:xfrm>
            <a:off x="339536" y="976799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err="1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en-US" altLang="ko-KR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8EE852-C419-6D5A-C15A-875FBAF1D79E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EC1B7-3C05-EA0B-1B87-1274A0A3F608}"/>
              </a:ext>
            </a:extLst>
          </p:cNvPr>
          <p:cNvSpPr txBox="1"/>
          <p:nvPr/>
        </p:nvSpPr>
        <p:spPr>
          <a:xfrm>
            <a:off x="875104" y="101916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6CE63-266E-7D89-D9E2-EBB0BA2490E3}"/>
              </a:ext>
            </a:extLst>
          </p:cNvPr>
          <p:cNvSpPr txBox="1"/>
          <p:nvPr/>
        </p:nvSpPr>
        <p:spPr>
          <a:xfrm>
            <a:off x="132080" y="11730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E3532-6A14-256D-2C10-3A64D9AA7D09}"/>
              </a:ext>
            </a:extLst>
          </p:cNvPr>
          <p:cNvSpPr txBox="1"/>
          <p:nvPr/>
        </p:nvSpPr>
        <p:spPr>
          <a:xfrm>
            <a:off x="513210" y="1715922"/>
            <a:ext cx="7525890" cy="4655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인스턴스 자원</a:t>
            </a:r>
            <a:r>
              <a:rPr lang="en-US" altLang="ko-KR" dirty="0"/>
              <a:t>(t2.micro)</a:t>
            </a:r>
            <a:r>
              <a:rPr lang="ko-KR" altLang="en-US" dirty="0"/>
              <a:t> 에 따라 빌드 설정을 </a:t>
            </a:r>
            <a:r>
              <a:rPr lang="en-US" altLang="ko-KR" dirty="0"/>
              <a:t>400M</a:t>
            </a:r>
            <a:r>
              <a:rPr lang="ko-KR" altLang="en-US" dirty="0"/>
              <a:t>로 변경한다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Maven </a:t>
            </a:r>
            <a:r>
              <a:rPr lang="ko-KR" altLang="en-US" dirty="0"/>
              <a:t>설치 페이지에서 패키지 바이너리 파일 다운로드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압축 해제 </a:t>
            </a:r>
            <a:r>
              <a:rPr lang="en-US" altLang="ko-KR" dirty="0"/>
              <a:t>: </a:t>
            </a:r>
            <a:r>
              <a:rPr lang="nl-NL" altLang="ko-KR" dirty="0">
                <a:solidFill>
                  <a:srgbClr val="EB5757"/>
                </a:solidFill>
                <a:effectLst/>
                <a:latin typeface="SFMono-Regular"/>
              </a:rPr>
              <a:t>tar -xvzf apache-maven-3.9.9-bin.tar.gz</a:t>
            </a:r>
            <a:endParaRPr lang="nl-NL" altLang="ko-KR" dirty="0">
              <a:solidFill>
                <a:srgbClr val="EB5757"/>
              </a:solidFill>
              <a:latin typeface="SFMono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경로 이동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mv apache-maven-3.9.9 /opt/maven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자바 설치 경로 확인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EB5757"/>
                </a:solidFill>
                <a:effectLst/>
                <a:latin typeface="SFMono-Regular"/>
              </a:rPr>
              <a:t>readlink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 -f $(which java)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환경변수 경로 설정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~/.</a:t>
            </a:r>
            <a:r>
              <a:rPr lang="en-US" altLang="ko-KR" dirty="0" err="1">
                <a:solidFill>
                  <a:srgbClr val="EB5757"/>
                </a:solidFill>
                <a:latin typeface="SFMono-Regular"/>
              </a:rPr>
              <a:t>bash_profile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M2_HOME=/opt/maven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M2=/opt/maven/bin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JAVA_HOME=/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/lib/</a:t>
            </a:r>
            <a:r>
              <a:rPr lang="en-US" altLang="ko-KR" sz="1400" dirty="0" err="1"/>
              <a:t>jvm</a:t>
            </a:r>
            <a:r>
              <a:rPr lang="en-US" altLang="ko-KR" sz="1400" dirty="0"/>
              <a:t>/java-21-amazon-corretto.x86_64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PATH=$PATH:$M2_HOME:$M2:$JAVA_HOME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즉시 적용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source  ~/.</a:t>
            </a:r>
            <a:r>
              <a:rPr lang="en-US" altLang="ko-KR" dirty="0" err="1">
                <a:solidFill>
                  <a:srgbClr val="EB5757"/>
                </a:solidFill>
                <a:latin typeface="SFMono-Regular"/>
              </a:rPr>
              <a:t>bash_profile</a:t>
            </a:r>
            <a:r>
              <a:rPr lang="en-US" altLang="ko-KR" dirty="0"/>
              <a:t>) </a:t>
            </a:r>
            <a:r>
              <a:rPr lang="ko-KR" altLang="en-US" dirty="0"/>
              <a:t>후 </a:t>
            </a:r>
            <a:r>
              <a:rPr lang="en-US" altLang="ko-KR" dirty="0" err="1">
                <a:solidFill>
                  <a:srgbClr val="EB5757"/>
                </a:solidFill>
                <a:effectLst/>
                <a:latin typeface="SFMono-Regular"/>
              </a:rPr>
              <a:t>mvn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 -v</a:t>
            </a:r>
            <a:r>
              <a:rPr lang="en-US" altLang="ko-KR" dirty="0"/>
              <a:t> </a:t>
            </a:r>
            <a:r>
              <a:rPr lang="ko-KR" altLang="en-US" dirty="0"/>
              <a:t>으로 </a:t>
            </a:r>
            <a:r>
              <a:rPr lang="en-US" altLang="ko-KR" dirty="0"/>
              <a:t>Maven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EC5234-4744-47F0-8620-FBC6DCAD0B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4093" y="3563527"/>
            <a:ext cx="3644900" cy="1896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D33B4F6-991C-4010-AB54-60E3380375B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6021" y="1560213"/>
            <a:ext cx="3072657" cy="1868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3EB10E-F3C1-4A0A-9438-4A959610B05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4093" y="5737056"/>
            <a:ext cx="3644900" cy="5126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94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18835</TotalTime>
  <Words>1831</Words>
  <Application>Microsoft Office PowerPoint</Application>
  <PresentationFormat>와이드스크린</PresentationFormat>
  <Paragraphs>313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SFMono-Regular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동현 윤</cp:lastModifiedBy>
  <cp:revision>199</cp:revision>
  <dcterms:created xsi:type="dcterms:W3CDTF">2020-09-07T02:34:06Z</dcterms:created>
  <dcterms:modified xsi:type="dcterms:W3CDTF">2025-05-13T04:46:11Z</dcterms:modified>
</cp:coreProperties>
</file>