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FD3A-BD00-4BDE-ACE4-A02F5B48F483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50F6-B061-4028-BBD0-F6E5145F3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96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FD3A-BD00-4BDE-ACE4-A02F5B48F483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50F6-B061-4028-BBD0-F6E5145F3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41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FD3A-BD00-4BDE-ACE4-A02F5B48F483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50F6-B061-4028-BBD0-F6E5145F3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680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FD3A-BD00-4BDE-ACE4-A02F5B48F483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50F6-B061-4028-BBD0-F6E5145F3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241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FD3A-BD00-4BDE-ACE4-A02F5B48F483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50F6-B061-4028-BBD0-F6E5145F3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251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FD3A-BD00-4BDE-ACE4-A02F5B48F483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50F6-B061-4028-BBD0-F6E5145F3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26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FD3A-BD00-4BDE-ACE4-A02F5B48F483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50F6-B061-4028-BBD0-F6E5145F3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454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FD3A-BD00-4BDE-ACE4-A02F5B48F483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50F6-B061-4028-BBD0-F6E5145F3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30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FD3A-BD00-4BDE-ACE4-A02F5B48F483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50F6-B061-4028-BBD0-F6E5145F3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700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FD3A-BD00-4BDE-ACE4-A02F5B48F483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50F6-B061-4028-BBD0-F6E5145F3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926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FD3A-BD00-4BDE-ACE4-A02F5B48F483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50F6-B061-4028-BBD0-F6E5145F3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997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FD3A-BD00-4BDE-ACE4-A02F5B48F483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50F6-B061-4028-BBD0-F6E5145F3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790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FD3A-BD00-4BDE-ACE4-A02F5B48F483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50F6-B061-4028-BBD0-F6E5145F3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830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5E7FD3A-BD00-4BDE-ACE4-A02F5B48F483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9AAE50F6-B061-4028-BBD0-F6E5145F3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314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5E7FD3A-BD00-4BDE-ACE4-A02F5B48F483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9AAE50F6-B061-4028-BBD0-F6E5145F3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0485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2839A1C-34CB-4C3C-8531-CA67525FD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8809E71-D6E3-433E-B03A-3B4B85FDC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1032918"/>
            <a:ext cx="5452533" cy="4792165"/>
          </a:xfrm>
          <a:effectLst/>
        </p:spPr>
        <p:txBody>
          <a:bodyPr anchor="ctr">
            <a:normAutofit/>
          </a:bodyPr>
          <a:lstStyle/>
          <a:p>
            <a:r>
              <a:rPr kumimoji="1" lang="en-US" altLang="en-US" sz="6600"/>
              <a:t>Korean</a:t>
            </a:r>
            <a:br>
              <a:rPr kumimoji="1" lang="en-US" altLang="en-US" sz="6600"/>
            </a:br>
            <a:r>
              <a:rPr kumimoji="1" lang="en-US" altLang="en-US" sz="6600"/>
              <a:t>educational</a:t>
            </a:r>
            <a:br>
              <a:rPr kumimoji="1" lang="en-US" altLang="en-US" sz="6600"/>
            </a:br>
            <a:r>
              <a:rPr kumimoji="1" lang="en-US" altLang="en-US" sz="6600" dirty="0" err="1"/>
              <a:t>reconjugator</a:t>
            </a:r>
            <a:r>
              <a:rPr kumimoji="1" lang="en-US" altLang="en-US" sz="6600" dirty="0"/>
              <a:t> using NLP</a:t>
            </a:r>
            <a:endParaRPr lang="ko-KR" altLang="en-US" sz="6600" dirty="0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FAC94EAF-F7F7-4727-AE69-A7036B4A5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B4D03F-82C2-4A23-8229-6A6DF0D3C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2281574"/>
            <a:ext cx="3994015" cy="2294852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kumimoji="1" lang="en-US" altLang="ko-Kore-KR" sz="2800"/>
              <a:t>2</a:t>
            </a:r>
            <a:r>
              <a:rPr kumimoji="1" lang="en-US" altLang="ko-KR" sz="2800"/>
              <a:t>015104174</a:t>
            </a:r>
            <a:r>
              <a:rPr kumimoji="1" lang="ko-KR" altLang="en-US" sz="2800"/>
              <a:t> 박기홍</a:t>
            </a:r>
            <a:endParaRPr kumimoji="1" lang="en-US" altLang="ko-KR" sz="2800"/>
          </a:p>
          <a:p>
            <a:pPr algn="ctr"/>
            <a:r>
              <a:rPr kumimoji="1" lang="en-US" altLang="ko-KR" sz="2800"/>
              <a:t>2015104203 </a:t>
            </a:r>
            <a:r>
              <a:rPr kumimoji="1" lang="ko-KR" altLang="en-US" sz="2800"/>
              <a:t>이예준</a:t>
            </a:r>
            <a:endParaRPr kumimoji="1" lang="ko-Kore-KR" altLang="en-US" sz="2800"/>
          </a:p>
          <a:p>
            <a:pPr algn="ctr"/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290708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D5795F8-0733-4C3D-9CD0-E3650E698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/>
              <a:t>프로젝트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D64811-0426-46FB-9D31-32C5570274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3" y="2413000"/>
            <a:ext cx="3835583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1600"/>
              <a:t>Demo</a:t>
            </a:r>
            <a:r>
              <a:rPr lang="ko-KR" altLang="en-US" sz="1600"/>
              <a:t>를 위한 </a:t>
            </a:r>
            <a:r>
              <a:rPr lang="en-US" altLang="ko-KR" sz="1600"/>
              <a:t>client</a:t>
            </a:r>
            <a:r>
              <a:rPr lang="ko-KR" altLang="en-US" sz="1600"/>
              <a:t>는 </a:t>
            </a:r>
            <a:r>
              <a:rPr lang="en-US" altLang="ko-KR" sz="1600"/>
              <a:t>React</a:t>
            </a:r>
            <a:r>
              <a:rPr lang="ko-KR" altLang="en-US" sz="1600"/>
              <a:t>로 구현함</a:t>
            </a:r>
            <a:r>
              <a:rPr lang="en-US" altLang="ko-KR" sz="1600"/>
              <a:t>.</a:t>
            </a:r>
          </a:p>
          <a:p>
            <a:pPr latinLnBrk="0"/>
            <a:endParaRPr lang="en-US" altLang="ko-KR" sz="1600"/>
          </a:p>
          <a:p>
            <a:pPr latinLnBrk="0"/>
            <a:r>
              <a:rPr lang="ko-KR" altLang="en-US" sz="1600"/>
              <a:t>문장을 입력하고 변환할 옵션을 선택한 뒤 서버로 문장과 옵션을 </a:t>
            </a:r>
            <a:r>
              <a:rPr lang="en-US" altLang="ko-KR" sz="1600"/>
              <a:t>request</a:t>
            </a:r>
            <a:r>
              <a:rPr lang="ko-KR" altLang="en-US" sz="1600"/>
              <a:t>함</a:t>
            </a:r>
            <a:r>
              <a:rPr lang="en-US" altLang="ko-KR" sz="1600"/>
              <a:t>.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4C94A2CC-43B1-4869-9FA0-E5F966601D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37734" y="2413000"/>
            <a:ext cx="5405582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794115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D5795F8-0733-4C3D-9CD0-E3650E698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dirty="0"/>
              <a:t>프로젝트 구조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D64811-0426-46FB-9D31-32C5570274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3" y="2413000"/>
            <a:ext cx="3835583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1600"/>
              <a:t>Demo</a:t>
            </a:r>
            <a:r>
              <a:rPr lang="ko-KR" altLang="en-US" sz="1600"/>
              <a:t>를 위한 서버는 </a:t>
            </a:r>
            <a:r>
              <a:rPr lang="en-US" altLang="ko-KR" sz="1600"/>
              <a:t>FLASK</a:t>
            </a:r>
            <a:r>
              <a:rPr lang="ko-KR" altLang="en-US" sz="1600"/>
              <a:t>로 구현하고</a:t>
            </a:r>
            <a:r>
              <a:rPr lang="en-US" altLang="ko-KR" sz="1600"/>
              <a:t>, </a:t>
            </a:r>
            <a:r>
              <a:rPr lang="ko-KR" altLang="en-US" sz="1600"/>
              <a:t>학습된 </a:t>
            </a:r>
            <a:r>
              <a:rPr lang="en-US" altLang="ko-KR" sz="1600"/>
              <a:t>model</a:t>
            </a:r>
            <a:r>
              <a:rPr lang="ko-KR" altLang="en-US" sz="1600"/>
              <a:t>을 서버에 </a:t>
            </a:r>
            <a:r>
              <a:rPr lang="en-US" altLang="ko-KR" sz="1600"/>
              <a:t>load</a:t>
            </a:r>
            <a:r>
              <a:rPr lang="ko-KR" altLang="en-US" sz="1600"/>
              <a:t>함</a:t>
            </a:r>
            <a:r>
              <a:rPr lang="en-US" altLang="ko-KR" sz="1600"/>
              <a:t>.</a:t>
            </a:r>
          </a:p>
          <a:p>
            <a:pPr latinLnBrk="0"/>
            <a:endParaRPr lang="en-US" altLang="ko-KR" sz="1600"/>
          </a:p>
          <a:p>
            <a:pPr latinLnBrk="0"/>
            <a:r>
              <a:rPr lang="en-US" altLang="ko-KR" sz="1600"/>
              <a:t>Model</a:t>
            </a:r>
            <a:r>
              <a:rPr lang="ko-KR" altLang="en-US" sz="1600"/>
              <a:t>의 </a:t>
            </a:r>
            <a:r>
              <a:rPr lang="en-US" altLang="ko-KR" sz="1600"/>
              <a:t>output</a:t>
            </a:r>
            <a:r>
              <a:rPr lang="ko-KR" altLang="en-US" sz="1600"/>
              <a:t>으로 나온 </a:t>
            </a:r>
            <a:r>
              <a:rPr lang="en-US" altLang="ko-KR" sz="1600"/>
              <a:t>morpheme sequence</a:t>
            </a:r>
            <a:r>
              <a:rPr lang="ko-KR" altLang="en-US" sz="1600"/>
              <a:t>를 직접 개발한 </a:t>
            </a:r>
            <a:r>
              <a:rPr lang="en-US" altLang="ko-KR" sz="1600"/>
              <a:t>merge</a:t>
            </a:r>
            <a:r>
              <a:rPr lang="ko-KR" altLang="en-US" sz="1600"/>
              <a:t>를 통해 완성형 문장으로 재구성하고 </a:t>
            </a:r>
            <a:r>
              <a:rPr lang="en-US" altLang="ko-KR" sz="1600"/>
              <a:t>client</a:t>
            </a:r>
            <a:r>
              <a:rPr lang="ko-KR" altLang="en-US" sz="1600"/>
              <a:t>에 전달함</a:t>
            </a:r>
          </a:p>
        </p:txBody>
      </p:sp>
      <p:pic>
        <p:nvPicPr>
          <p:cNvPr id="5" name="Picture 14" descr="Diagram&#10;&#10;Description automatically generated">
            <a:extLst>
              <a:ext uri="{FF2B5EF4-FFF2-40B4-BE49-F238E27FC236}">
                <a16:creationId xmlns:a16="http://schemas.microsoft.com/office/drawing/2014/main" id="{EAE9FA4D-4EA7-4606-866F-F8F722D5C187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563" y="2413000"/>
            <a:ext cx="4559925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086989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D5795F8-0733-4C3D-9CD0-E3650E698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3211392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5400"/>
              <a:t>프로젝트 시연 결과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674F1F8-962D-4FF5-B378-D9D2FFDFD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896681"/>
            <a:ext cx="12188952" cy="1961319"/>
          </a:xfrm>
          <a:custGeom>
            <a:avLst/>
            <a:gdLst>
              <a:gd name="connsiteX0" fmla="*/ 0 w 12188952"/>
              <a:gd name="connsiteY0" fmla="*/ 0 h 1961319"/>
              <a:gd name="connsiteX1" fmla="*/ 1996017 w 12188952"/>
              <a:gd name="connsiteY1" fmla="*/ 0 h 1961319"/>
              <a:gd name="connsiteX2" fmla="*/ 2377017 w 12188952"/>
              <a:gd name="connsiteY2" fmla="*/ 263783 h 1961319"/>
              <a:gd name="connsiteX3" fmla="*/ 2385484 w 12188952"/>
              <a:gd name="connsiteY3" fmla="*/ 266713 h 1961319"/>
              <a:gd name="connsiteX4" fmla="*/ 2398184 w 12188952"/>
              <a:gd name="connsiteY4" fmla="*/ 271110 h 1961319"/>
              <a:gd name="connsiteX5" fmla="*/ 2410883 w 12188952"/>
              <a:gd name="connsiteY5" fmla="*/ 275506 h 1961319"/>
              <a:gd name="connsiteX6" fmla="*/ 2421467 w 12188952"/>
              <a:gd name="connsiteY6" fmla="*/ 275506 h 1961319"/>
              <a:gd name="connsiteX7" fmla="*/ 2434167 w 12188952"/>
              <a:gd name="connsiteY7" fmla="*/ 275506 h 1961319"/>
              <a:gd name="connsiteX8" fmla="*/ 2444750 w 12188952"/>
              <a:gd name="connsiteY8" fmla="*/ 271110 h 1961319"/>
              <a:gd name="connsiteX9" fmla="*/ 2457450 w 12188952"/>
              <a:gd name="connsiteY9" fmla="*/ 266713 h 1961319"/>
              <a:gd name="connsiteX10" fmla="*/ 2465917 w 12188952"/>
              <a:gd name="connsiteY10" fmla="*/ 263783 h 1961319"/>
              <a:gd name="connsiteX11" fmla="*/ 2846917 w 12188952"/>
              <a:gd name="connsiteY11" fmla="*/ 0 h 1961319"/>
              <a:gd name="connsiteX12" fmla="*/ 12188952 w 12188952"/>
              <a:gd name="connsiteY12" fmla="*/ 0 h 1961319"/>
              <a:gd name="connsiteX13" fmla="*/ 12188952 w 12188952"/>
              <a:gd name="connsiteY13" fmla="*/ 1264506 h 1961319"/>
              <a:gd name="connsiteX14" fmla="*/ 12188952 w 12188952"/>
              <a:gd name="connsiteY14" fmla="*/ 1917775 h 1961319"/>
              <a:gd name="connsiteX15" fmla="*/ 12188952 w 12188952"/>
              <a:gd name="connsiteY15" fmla="*/ 1961319 h 1961319"/>
              <a:gd name="connsiteX16" fmla="*/ 0 w 12188952"/>
              <a:gd name="connsiteY16" fmla="*/ 1961319 h 1961319"/>
              <a:gd name="connsiteX17" fmla="*/ 0 w 12188952"/>
              <a:gd name="connsiteY17" fmla="*/ 1917775 h 1961319"/>
              <a:gd name="connsiteX18" fmla="*/ 0 w 12188952"/>
              <a:gd name="connsiteY18" fmla="*/ 1264506 h 19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88952" h="1961319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88952" y="0"/>
                </a:lnTo>
                <a:lnTo>
                  <a:pt x="12188952" y="1264506"/>
                </a:lnTo>
                <a:lnTo>
                  <a:pt x="12188952" y="1917775"/>
                </a:lnTo>
                <a:lnTo>
                  <a:pt x="12188952" y="1961319"/>
                </a:lnTo>
                <a:lnTo>
                  <a:pt x="0" y="1961319"/>
                </a:lnTo>
                <a:lnTo>
                  <a:pt x="0" y="1917775"/>
                </a:lnTo>
                <a:lnTo>
                  <a:pt x="0" y="1264506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701CDB4-05E2-481A-9165-2455B6FE2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4">
            <a:extLst>
              <a:ext uri="{FF2B5EF4-FFF2-40B4-BE49-F238E27FC236}">
                <a16:creationId xmlns:a16="http://schemas.microsoft.com/office/drawing/2014/main" id="{93C43E0F-EC0A-4928-BA40-42313C099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22190FD8-417C-4B6B-9204-3989E0238F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4117" y="1251276"/>
            <a:ext cx="4986443" cy="432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6048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277119-B941-4A45-9322-FA2BC135D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DFDB457D-F372-428B-A10D-41080EF93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BF53D37-2621-434D-BB05-B7526F880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4349" y="1819275"/>
            <a:ext cx="3606137" cy="42220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sz="4400"/>
              <a:t>발표를 들어 주셔서 감사합니다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9E9B8A1-6B6A-48EC-84B8-92E6485C36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7827" y="643467"/>
            <a:ext cx="5899339" cy="539789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3423707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2EC587B-7EB8-4A18-852D-DC0725673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kumimoji="1" lang="ko-KR" altLang="en-US"/>
              <a:t>연구 배경</a:t>
            </a:r>
            <a:endParaRPr lang="en-US" altLang="ko-KR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D3C7CD5-05F9-47D3-BE4B-664AD69098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3" y="2413000"/>
            <a:ext cx="3835583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kumimoji="1" lang="ko-KR" altLang="en-US" sz="1600" dirty="0"/>
              <a:t>최근 한류 문화의 열풍으로 인해 외국인들의 한국어에 대한 관심이 높아짐</a:t>
            </a:r>
            <a:r>
              <a:rPr kumimoji="1" lang="en-US" altLang="ko-KR" sz="1600" dirty="0"/>
              <a:t>.</a:t>
            </a:r>
          </a:p>
          <a:p>
            <a:pPr latinLnBrk="0"/>
            <a:r>
              <a:rPr kumimoji="1" lang="ko-KR" altLang="en-US" sz="1600" dirty="0"/>
              <a:t>한국어 특유의 높임말 문화</a:t>
            </a:r>
            <a:r>
              <a:rPr kumimoji="1" lang="en-US" altLang="ko-KR" sz="1600" dirty="0"/>
              <a:t>, </a:t>
            </a:r>
            <a:r>
              <a:rPr kumimoji="1" lang="ko-KR" altLang="en-US" sz="1600" dirty="0"/>
              <a:t>한국어 문법의 불규칙성 등의 진입장벽이 존재함</a:t>
            </a:r>
            <a:r>
              <a:rPr kumimoji="1" lang="en-US" altLang="ko-KR" sz="1600" dirty="0"/>
              <a:t>.</a:t>
            </a:r>
          </a:p>
          <a:p>
            <a:pPr latinLnBrk="0"/>
            <a:r>
              <a:rPr kumimoji="1" lang="ko-KR" altLang="en-US" sz="1600" dirty="0"/>
              <a:t>한국어 공부의 어려움을 해소하고자</a:t>
            </a:r>
            <a:r>
              <a:rPr kumimoji="1" lang="en-US" altLang="ko-KR" sz="1600" dirty="0"/>
              <a:t>, </a:t>
            </a:r>
            <a:r>
              <a:rPr kumimoji="1" lang="ko-KR" altLang="en-US" sz="1600" dirty="0"/>
              <a:t>문장의 시제를 변환할 수 있는 시제 변환기를 개발하고자 함</a:t>
            </a:r>
            <a:r>
              <a:rPr kumimoji="1" lang="en-US" altLang="ko-KR" sz="1600" dirty="0"/>
              <a:t>.</a:t>
            </a:r>
            <a:endParaRPr kumimoji="1" lang="en-US" altLang="ko-Kore-KR" sz="1600" dirty="0"/>
          </a:p>
          <a:p>
            <a:pPr latinLnBrk="0"/>
            <a:r>
              <a:rPr kumimoji="1" lang="en-US" altLang="ko-Kore-KR" sz="1600" dirty="0"/>
              <a:t>Sequence to sequence </a:t>
            </a:r>
            <a:r>
              <a:rPr kumimoji="1" lang="en-US" altLang="ko-Kore-KR" sz="1600" dirty="0" err="1"/>
              <a:t>model</a:t>
            </a:r>
            <a:r>
              <a:rPr kumimoji="1" lang="en-US" altLang="en-US" sz="1600" dirty="0" err="1"/>
              <a:t>을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활용한 </a:t>
            </a:r>
            <a:r>
              <a:rPr kumimoji="1" lang="en-US" altLang="ko-KR" sz="1600" dirty="0" err="1"/>
              <a:t>reconjugator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개발</a:t>
            </a:r>
            <a:endParaRPr kumimoji="1" lang="en-US" altLang="ko-KR" sz="1600" dirty="0"/>
          </a:p>
          <a:p>
            <a:pPr latinLnBrk="0"/>
            <a:endParaRPr lang="en-US" altLang="ko-KR" sz="1600" dirty="0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BA77486E-652A-4682-96EB-18DEE0BBE350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404" y="2413000"/>
            <a:ext cx="5056242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62439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2EC587B-7EB8-4A18-852D-DC0725673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kumimoji="1" lang="ko-KR" altLang="en-US"/>
              <a:t>연구 목표</a:t>
            </a:r>
            <a:endParaRPr lang="en-US" altLang="ko-KR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D3C7CD5-05F9-47D3-BE4B-664AD69098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3" y="2413000"/>
            <a:ext cx="7199220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kumimoji="1" lang="ko-KR" altLang="en-US"/>
              <a:t>임의의 문장에 대하여 높임</a:t>
            </a:r>
            <a:r>
              <a:rPr kumimoji="1" lang="en-US" altLang="ko-KR"/>
              <a:t>, </a:t>
            </a:r>
            <a:r>
              <a:rPr kumimoji="1" lang="ko-KR" altLang="en-US"/>
              <a:t>시제</a:t>
            </a:r>
            <a:r>
              <a:rPr kumimoji="1" lang="en-US" altLang="ko-KR"/>
              <a:t>, </a:t>
            </a:r>
            <a:r>
              <a:rPr kumimoji="1" lang="ko-KR" altLang="en-US"/>
              <a:t>평서문</a:t>
            </a:r>
            <a:r>
              <a:rPr kumimoji="1" lang="en-US" altLang="ko-KR"/>
              <a:t>, </a:t>
            </a:r>
            <a:r>
              <a:rPr kumimoji="1" lang="ko-KR" altLang="en-US"/>
              <a:t>의문문을 변환시켜주는 </a:t>
            </a:r>
            <a:r>
              <a:rPr kumimoji="1" lang="en-US" altLang="ko-KR"/>
              <a:t>Korean reconjugator</a:t>
            </a:r>
            <a:r>
              <a:rPr kumimoji="1" lang="ko-KR" altLang="en-US"/>
              <a:t>를 개발하고자 함</a:t>
            </a:r>
            <a:r>
              <a:rPr kumimoji="1" lang="en-US" altLang="ko-KR"/>
              <a:t>.</a:t>
            </a:r>
          </a:p>
          <a:p>
            <a:pPr latinLnBrk="0"/>
            <a:r>
              <a:rPr kumimoji="1" lang="en-US" altLang="ko-KR"/>
              <a:t>Rule-based</a:t>
            </a:r>
            <a:r>
              <a:rPr kumimoji="1" lang="ko-KR" altLang="en-US"/>
              <a:t>로 </a:t>
            </a:r>
            <a:r>
              <a:rPr kumimoji="1" lang="en-US" altLang="ko-KR"/>
              <a:t>reconjugate</a:t>
            </a:r>
            <a:r>
              <a:rPr kumimoji="1" lang="ko-KR" altLang="en-US"/>
              <a:t>를 하기에는 </a:t>
            </a:r>
            <a:r>
              <a:rPr kumimoji="1" lang="en-US" altLang="ko-KR"/>
              <a:t>8</a:t>
            </a:r>
            <a:r>
              <a:rPr kumimoji="1" lang="ko-KR" altLang="en-US"/>
              <a:t>가지의 </a:t>
            </a:r>
            <a:r>
              <a:rPr kumimoji="1" lang="en-US" altLang="ko-KR"/>
              <a:t>tense</a:t>
            </a:r>
            <a:r>
              <a:rPr kumimoji="1" lang="ko-KR" altLang="en-US"/>
              <a:t>와 </a:t>
            </a:r>
            <a:r>
              <a:rPr kumimoji="1" lang="en-US" altLang="ko-KR"/>
              <a:t>34</a:t>
            </a:r>
            <a:r>
              <a:rPr kumimoji="1" lang="ko-KR" altLang="en-US"/>
              <a:t>개의 </a:t>
            </a:r>
            <a:r>
              <a:rPr kumimoji="1" lang="en-US" altLang="ko-KR"/>
              <a:t>conjugation option </a:t>
            </a:r>
            <a:r>
              <a:rPr kumimoji="1" lang="ko-KR" altLang="en-US"/>
              <a:t>외에도 여러가지 변수가 있어 어려움이 있음</a:t>
            </a:r>
            <a:r>
              <a:rPr kumimoji="1" lang="en-US" altLang="ko-KR"/>
              <a:t>.</a:t>
            </a:r>
          </a:p>
          <a:p>
            <a:pPr latinLnBrk="0"/>
            <a:r>
              <a:rPr kumimoji="1" lang="ko-KR" altLang="en-US"/>
              <a:t>따라서 </a:t>
            </a:r>
            <a:r>
              <a:rPr kumimoji="1" lang="en-US" altLang="ko-KR"/>
              <a:t>Deep Learning</a:t>
            </a:r>
            <a:r>
              <a:rPr kumimoji="1" lang="ko-KR" altLang="en-US"/>
              <a:t>을 통해 </a:t>
            </a:r>
            <a:r>
              <a:rPr kumimoji="1" lang="en-US" altLang="ko-KR"/>
              <a:t>labeling</a:t>
            </a:r>
            <a:r>
              <a:rPr kumimoji="1" lang="ko-KR" altLang="en-US"/>
              <a:t>된 한국어 말뭉치로 학습하여 </a:t>
            </a:r>
            <a:r>
              <a:rPr kumimoji="1" lang="en-US" altLang="ko-KR"/>
              <a:t>conjugation</a:t>
            </a:r>
            <a:r>
              <a:rPr kumimoji="1" lang="ko-KR" altLang="en-US"/>
              <a:t>된 변환 결과를 예측할 수 있는 모델을 만들고자 함</a:t>
            </a:r>
            <a:r>
              <a:rPr kumimoji="1" lang="en-US" altLang="ko-KR"/>
              <a:t>.</a:t>
            </a:r>
            <a:endParaRPr lang="en-US" altLang="ko-KR"/>
          </a:p>
        </p:txBody>
      </p:sp>
      <p:pic>
        <p:nvPicPr>
          <p:cNvPr id="9" name="Picture 5" descr="Table&#10;&#10;Description automatically generated">
            <a:extLst>
              <a:ext uri="{FF2B5EF4-FFF2-40B4-BE49-F238E27FC236}">
                <a16:creationId xmlns:a16="http://schemas.microsoft.com/office/drawing/2014/main" id="{0EABBABC-F211-4FC8-B63D-E42BE6559005}"/>
              </a:ext>
            </a:extLst>
          </p:cNvPr>
          <p:cNvPicPr>
            <a:picLocks noGrp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3" r="5" b="7988"/>
          <a:stretch/>
        </p:blipFill>
        <p:spPr>
          <a:xfrm>
            <a:off x="8466138" y="2458728"/>
            <a:ext cx="2913062" cy="362488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10658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F178F9E-9DF2-4C0B-9D99-D565C43D8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/>
              <a:t>연구 상세 </a:t>
            </a:r>
            <a:r>
              <a:rPr lang="en-US" altLang="ko-KR"/>
              <a:t>– data extract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2035B4-E057-4147-B826-DEB23A5786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3" y="2413000"/>
            <a:ext cx="3835583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1600" dirty="0" err="1"/>
              <a:t>Mirinae</a:t>
            </a:r>
            <a:r>
              <a:rPr lang="ko-KR" altLang="en-US" sz="1600" dirty="0"/>
              <a:t>에서 제공하는 </a:t>
            </a:r>
            <a:r>
              <a:rPr lang="en-US" altLang="ko-KR" sz="1600" dirty="0"/>
              <a:t>pipeline</a:t>
            </a:r>
            <a:r>
              <a:rPr lang="ko-KR" altLang="en-US" sz="1600" dirty="0"/>
              <a:t>에 학습용 데이터를 통과시키면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Khaiii</a:t>
            </a:r>
            <a:r>
              <a:rPr lang="ko-KR" altLang="en-US" sz="1600" dirty="0"/>
              <a:t>를</a:t>
            </a:r>
            <a:r>
              <a:rPr lang="en-US" altLang="ko-KR" sz="1600" dirty="0"/>
              <a:t> </a:t>
            </a:r>
            <a:r>
              <a:rPr lang="ko-KR" altLang="en-US" sz="1600" dirty="0"/>
              <a:t>활용한 형태소 분석 과정을 거친 데이터를 얻을 수 있음</a:t>
            </a:r>
            <a:r>
              <a:rPr lang="en-US" altLang="ko-KR" sz="1600" dirty="0"/>
              <a:t>.</a:t>
            </a:r>
          </a:p>
          <a:p>
            <a:pPr latinLnBrk="0"/>
            <a:r>
              <a:rPr lang="ko-KR" altLang="en-US" sz="1600" dirty="0"/>
              <a:t>이를 </a:t>
            </a:r>
            <a:r>
              <a:rPr lang="en-US" altLang="ko-KR" sz="1600" dirty="0"/>
              <a:t>training data</a:t>
            </a:r>
            <a:r>
              <a:rPr lang="ko-KR" altLang="en-US" sz="1600" dirty="0"/>
              <a:t>로 가공하기 위한</a:t>
            </a:r>
            <a:r>
              <a:rPr lang="en-US" altLang="ko-KR" sz="1600" dirty="0"/>
              <a:t>. Extractor</a:t>
            </a:r>
            <a:r>
              <a:rPr lang="ko-KR" altLang="en-US" sz="1600" dirty="0"/>
              <a:t>를 직접 개발</a:t>
            </a:r>
            <a:endParaRPr lang="en-US" altLang="ko-KR" sz="1600" dirty="0"/>
          </a:p>
        </p:txBody>
      </p:sp>
      <p:pic>
        <p:nvPicPr>
          <p:cNvPr id="5" name="Picture 8" descr="Diagram&#10;&#10;Description automatically generated">
            <a:extLst>
              <a:ext uri="{FF2B5EF4-FFF2-40B4-BE49-F238E27FC236}">
                <a16:creationId xmlns:a16="http://schemas.microsoft.com/office/drawing/2014/main" id="{8236FC05-14C7-41C9-823E-09316DAFBF1B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286" y="2413000"/>
            <a:ext cx="5588479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336757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78F9E-9DF2-4C0B-9D99-D565C43D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연구 상세 </a:t>
            </a:r>
            <a:r>
              <a:rPr lang="en-US" altLang="ko-KR"/>
              <a:t>– data extract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2035B4-E057-4147-B826-DEB23A57860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Extractor</a:t>
            </a:r>
            <a:r>
              <a:rPr lang="ko-KR" altLang="en-US"/>
              <a:t>를 통해 생성된 두가지 데이터 셋을 활용하여 </a:t>
            </a:r>
            <a:r>
              <a:rPr lang="en-US" altLang="ko-KR"/>
              <a:t>fastText</a:t>
            </a:r>
            <a:r>
              <a:rPr lang="ko-KR" altLang="en-US"/>
              <a:t>를 활용하여 </a:t>
            </a:r>
            <a:r>
              <a:rPr lang="en-US" altLang="ko-KR"/>
              <a:t>word embedding</a:t>
            </a:r>
            <a:r>
              <a:rPr lang="ko-KR" altLang="en-US"/>
              <a:t>을 진행하고</a:t>
            </a:r>
            <a:r>
              <a:rPr lang="en-US" altLang="ko-KR"/>
              <a:t>, seq2seq </a:t>
            </a:r>
            <a:r>
              <a:rPr lang="ko-KR" altLang="en-US"/>
              <a:t>모델에 학습시킴</a:t>
            </a:r>
            <a:r>
              <a:rPr lang="en-US" altLang="ko-KR"/>
              <a:t>.</a:t>
            </a:r>
            <a:endParaRPr lang="ko-KR" altLang="en-US" dirty="0"/>
          </a:p>
        </p:txBody>
      </p:sp>
      <p:pic>
        <p:nvPicPr>
          <p:cNvPr id="27" name="Picture 8">
            <a:extLst>
              <a:ext uri="{FF2B5EF4-FFF2-40B4-BE49-F238E27FC236}">
                <a16:creationId xmlns:a16="http://schemas.microsoft.com/office/drawing/2014/main" id="{3A5373B2-D8BB-44B3-BC7C-03D6345F53DE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8075" y="2793949"/>
            <a:ext cx="5194300" cy="2495652"/>
          </a:xfrm>
          <a:prstGeom prst="roundRect">
            <a:avLst>
              <a:gd name="adj" fmla="val 3876"/>
            </a:avLst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873009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63F25-FCDD-42E4-9A52-792712F5B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상세 </a:t>
            </a:r>
            <a:r>
              <a:rPr lang="en-US" altLang="ko-KR" dirty="0"/>
              <a:t>– word embedding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BBF953-90D3-4201-B536-10F811EE7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379305"/>
            <a:ext cx="10554574" cy="3636511"/>
          </a:xfrm>
        </p:spPr>
        <p:txBody>
          <a:bodyPr>
            <a:normAutofit/>
          </a:bodyPr>
          <a:lstStyle/>
          <a:p>
            <a:r>
              <a:rPr lang="ko-KR" altLang="en-US" dirty="0"/>
              <a:t>기존에는 </a:t>
            </a:r>
            <a:r>
              <a:rPr lang="en-US" altLang="ko-KR" dirty="0" err="1"/>
              <a:t>pytorch</a:t>
            </a:r>
            <a:r>
              <a:rPr lang="ko-KR" altLang="en-US" dirty="0"/>
              <a:t>에서 제공하는 </a:t>
            </a:r>
            <a:r>
              <a:rPr lang="en-US" altLang="ko-KR" dirty="0" err="1"/>
              <a:t>nn.embedding</a:t>
            </a:r>
            <a:r>
              <a:rPr lang="en-US" altLang="ko-KR" dirty="0"/>
              <a:t> </a:t>
            </a:r>
            <a:r>
              <a:rPr lang="ko-KR" altLang="en-US" dirty="0"/>
              <a:t>방식을 사용함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약 </a:t>
            </a:r>
            <a:r>
              <a:rPr lang="en-US" altLang="ko-KR" dirty="0"/>
              <a:t>800000</a:t>
            </a:r>
            <a:r>
              <a:rPr lang="ko-KR" altLang="en-US" dirty="0"/>
              <a:t>개 데이터셋 기준 학습시간이 </a:t>
            </a:r>
            <a:r>
              <a:rPr lang="en-US" altLang="ko-KR" dirty="0"/>
              <a:t>10</a:t>
            </a:r>
            <a:r>
              <a:rPr lang="ko-KR" altLang="en-US" dirty="0"/>
              <a:t>시간 초과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Indexing</a:t>
            </a:r>
            <a:r>
              <a:rPr lang="ko-KR" altLang="en-US" dirty="0"/>
              <a:t>과정을 거치지 않은 새로 등장하는 </a:t>
            </a:r>
            <a:r>
              <a:rPr lang="en-US" altLang="ko-KR" dirty="0"/>
              <a:t>word</a:t>
            </a:r>
            <a:r>
              <a:rPr lang="ko-KR" altLang="en-US" dirty="0"/>
              <a:t>에 대하여 예측하지 못함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단점을 보완하기 위해 </a:t>
            </a:r>
            <a:r>
              <a:rPr lang="en-US" altLang="ko-KR" dirty="0" err="1"/>
              <a:t>FastText</a:t>
            </a:r>
            <a:r>
              <a:rPr lang="en-US" altLang="ko-KR" dirty="0"/>
              <a:t> </a:t>
            </a:r>
            <a:r>
              <a:rPr lang="ko-KR" altLang="en-US" dirty="0"/>
              <a:t>도입</a:t>
            </a:r>
            <a:endParaRPr lang="en-US" altLang="ko-KR" dirty="0"/>
          </a:p>
          <a:p>
            <a:pPr lvl="1"/>
            <a:r>
              <a:rPr lang="en-US" altLang="ko-KR" dirty="0"/>
              <a:t>Pre-trained embedding method</a:t>
            </a:r>
            <a:r>
              <a:rPr lang="ko-KR" altLang="en-US" dirty="0"/>
              <a:t>로 시간이 단축됨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OOV(Out of vocabulary)</a:t>
            </a:r>
            <a:r>
              <a:rPr lang="ko-KR" altLang="en-US" dirty="0"/>
              <a:t>를 해결할 수 있음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2094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663F25-FCDD-42E4-9A52-792712F5B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/>
              <a:t>연구 상세 </a:t>
            </a:r>
            <a:r>
              <a:rPr lang="en-US" altLang="ko-KR"/>
              <a:t>– seq2seq model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BBF953-90D3-4201-B536-10F811EE71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3" y="2413000"/>
            <a:ext cx="7199220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dirty="0"/>
              <a:t>일반적으로 </a:t>
            </a:r>
            <a:r>
              <a:rPr lang="en-US" altLang="ko-KR" dirty="0"/>
              <a:t>seq2seq model</a:t>
            </a:r>
            <a:r>
              <a:rPr lang="ko-KR" altLang="en-US" dirty="0"/>
              <a:t>은 </a:t>
            </a:r>
            <a:r>
              <a:rPr lang="en-US" altLang="ko-KR" dirty="0"/>
              <a:t>Encoder</a:t>
            </a:r>
            <a:r>
              <a:rPr lang="ko-KR" altLang="en-US" dirty="0"/>
              <a:t>와 </a:t>
            </a:r>
            <a:r>
              <a:rPr lang="en-US" altLang="ko-KR" dirty="0"/>
              <a:t>Decoder </a:t>
            </a:r>
            <a:r>
              <a:rPr lang="ko-KR" altLang="en-US" dirty="0"/>
              <a:t>구조로 되어있음</a:t>
            </a:r>
            <a:r>
              <a:rPr lang="en-US" altLang="ko-KR" dirty="0"/>
              <a:t>.</a:t>
            </a:r>
          </a:p>
          <a:p>
            <a:pPr lvl="1" latinLnBrk="0"/>
            <a:r>
              <a:rPr lang="ko-KR" altLang="en-US" dirty="0"/>
              <a:t>그러나 </a:t>
            </a:r>
            <a:r>
              <a:rPr lang="en-US" altLang="ko-KR" dirty="0"/>
              <a:t>Encoder</a:t>
            </a:r>
            <a:r>
              <a:rPr lang="ko-KR" altLang="en-US" dirty="0"/>
              <a:t>의 마지막 </a:t>
            </a:r>
            <a:r>
              <a:rPr lang="en-US" altLang="ko-KR" dirty="0"/>
              <a:t>context vector</a:t>
            </a:r>
            <a:r>
              <a:rPr lang="ko-KR" altLang="en-US" dirty="0"/>
              <a:t>는 마지막 </a:t>
            </a:r>
            <a:r>
              <a:rPr lang="en-US" altLang="ko-KR" dirty="0"/>
              <a:t>RNN</a:t>
            </a:r>
            <a:r>
              <a:rPr lang="ko-KR" altLang="en-US" dirty="0"/>
              <a:t>셀의 영향을 가장 크게 함축하고 있어 만족스러운 결과를 얻지 못할 수 있음</a:t>
            </a:r>
            <a:r>
              <a:rPr lang="en-US" altLang="ko-KR" dirty="0"/>
              <a:t>.</a:t>
            </a:r>
          </a:p>
        </p:txBody>
      </p:sp>
      <p:pic>
        <p:nvPicPr>
          <p:cNvPr id="5" name="Picture 10" descr="Diagram&#10;&#10;Description automatically generated">
            <a:extLst>
              <a:ext uri="{FF2B5EF4-FFF2-40B4-BE49-F238E27FC236}">
                <a16:creationId xmlns:a16="http://schemas.microsoft.com/office/drawing/2014/main" id="{AC4E0BCE-6914-414D-A4CC-08FAD12F9080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027" y="3091233"/>
            <a:ext cx="3742441" cy="227573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795695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63F25-FCDD-42E4-9A52-792712F5B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상세 </a:t>
            </a:r>
            <a:r>
              <a:rPr lang="en-US" altLang="ko-KR" dirty="0"/>
              <a:t>– seq2seq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BBF953-90D3-4201-B536-10F811EE71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따라서 </a:t>
            </a:r>
            <a:r>
              <a:rPr lang="en-US" altLang="ko-KR" dirty="0"/>
              <a:t>Context vector</a:t>
            </a:r>
            <a:r>
              <a:rPr lang="ko-KR" altLang="en-US" dirty="0"/>
              <a:t>가 거쳐온 각 </a:t>
            </a:r>
            <a:r>
              <a:rPr lang="en-US" altLang="ko-KR" dirty="0"/>
              <a:t>RNN cell</a:t>
            </a:r>
            <a:r>
              <a:rPr lang="ko-KR" altLang="en-US" dirty="0"/>
              <a:t>에 대한 정보를 </a:t>
            </a:r>
            <a:r>
              <a:rPr lang="en-US" altLang="ko-KR" dirty="0"/>
              <a:t>Decoder </a:t>
            </a:r>
            <a:r>
              <a:rPr lang="ko-KR" altLang="en-US" dirty="0"/>
              <a:t>예측에 있어 고르게 반영될 수 있도록 </a:t>
            </a:r>
            <a:r>
              <a:rPr lang="en-US" altLang="ko-KR" dirty="0"/>
              <a:t>Attention mechanism </a:t>
            </a:r>
            <a:r>
              <a:rPr lang="ko-KR" altLang="en-US" dirty="0"/>
              <a:t>도입</a:t>
            </a:r>
            <a:endParaRPr lang="en-US" altLang="ko-KR" dirty="0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6465AC63-297A-4E4D-A931-DBE8E86BC128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3355" y="2222499"/>
            <a:ext cx="4383395" cy="3999191"/>
          </a:xfrm>
          <a:prstGeom prst="roundRect">
            <a:avLst>
              <a:gd name="adj" fmla="val 3876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296477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63F25-FCDD-42E4-9A52-792712F5B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상세 </a:t>
            </a:r>
            <a:r>
              <a:rPr lang="en-US" altLang="ko-KR" dirty="0"/>
              <a:t>– seq2seq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BBF953-90D3-4201-B536-10F811EE71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6856706" cy="3638763"/>
          </a:xfrm>
        </p:spPr>
        <p:txBody>
          <a:bodyPr/>
          <a:lstStyle/>
          <a:p>
            <a:r>
              <a:rPr lang="ko-KR" altLang="en-US" dirty="0"/>
              <a:t>결과를 더 개선하기 위해 기존의 </a:t>
            </a:r>
            <a:r>
              <a:rPr lang="en-US" altLang="ko-KR" dirty="0"/>
              <a:t>RNN </a:t>
            </a:r>
            <a:r>
              <a:rPr lang="ko-KR" altLang="en-US" dirty="0"/>
              <a:t>셀로 구성되었던 </a:t>
            </a:r>
            <a:r>
              <a:rPr lang="en-US" altLang="ko-KR" dirty="0"/>
              <a:t>model</a:t>
            </a:r>
            <a:r>
              <a:rPr lang="ko-KR" altLang="en-US" dirty="0"/>
              <a:t>을 </a:t>
            </a:r>
            <a:r>
              <a:rPr lang="en-US" altLang="ko-KR" dirty="0"/>
              <a:t>LSTM</a:t>
            </a:r>
            <a:r>
              <a:rPr lang="ko-KR" altLang="en-US" dirty="0"/>
              <a:t>의 간소화된 버전인 </a:t>
            </a:r>
            <a:r>
              <a:rPr lang="en-US" altLang="ko-KR" dirty="0"/>
              <a:t>GRU</a:t>
            </a:r>
            <a:r>
              <a:rPr lang="ko-KR" altLang="en-US" dirty="0"/>
              <a:t>를 사용하여 </a:t>
            </a:r>
            <a:r>
              <a:rPr lang="en-US" altLang="ko-KR" dirty="0"/>
              <a:t>seq2seq model</a:t>
            </a:r>
            <a:r>
              <a:rPr lang="ko-KR" altLang="en-US" dirty="0"/>
              <a:t>을 구성함</a:t>
            </a:r>
            <a:r>
              <a:rPr lang="en-US" altLang="ko-KR" dirty="0"/>
              <a:t>.</a:t>
            </a:r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8F636419-19A7-4C54-82AB-4048FE4FAB2D}"/>
              </a:ext>
            </a:extLst>
          </p:cNvPr>
          <p:cNvPicPr>
            <a:picLocks noGrp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74" b="9974"/>
          <a:stretch/>
        </p:blipFill>
        <p:spPr>
          <a:xfrm>
            <a:off x="7909088" y="2335409"/>
            <a:ext cx="3044857" cy="3971122"/>
          </a:xfrm>
          <a:prstGeom prst="roundRect">
            <a:avLst>
              <a:gd name="adj" fmla="val 4186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5116853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397</Words>
  <Application>Microsoft Office PowerPoint</Application>
  <PresentationFormat>와이드스크린</PresentationFormat>
  <Paragraphs>42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Century Gothic</vt:lpstr>
      <vt:lpstr>Wingdings 2</vt:lpstr>
      <vt:lpstr>명언</vt:lpstr>
      <vt:lpstr>Korean educational reconjugator using NLP</vt:lpstr>
      <vt:lpstr>연구 배경</vt:lpstr>
      <vt:lpstr>연구 목표</vt:lpstr>
      <vt:lpstr>연구 상세 – data extract</vt:lpstr>
      <vt:lpstr>연구 상세 – data extract</vt:lpstr>
      <vt:lpstr>연구 상세 – word embedding</vt:lpstr>
      <vt:lpstr>연구 상세 – seq2seq model</vt:lpstr>
      <vt:lpstr>연구 상세 – seq2seq model</vt:lpstr>
      <vt:lpstr>연구 상세 – seq2seq model</vt:lpstr>
      <vt:lpstr>프로젝트 구조</vt:lpstr>
      <vt:lpstr>프로젝트 구조</vt:lpstr>
      <vt:lpstr>프로젝트 시연 결과</vt:lpstr>
      <vt:lpstr>발표를 들어 주셔서 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Korean educational reconjugator using NLP</dc:title>
  <dc:creator>박기홍</dc:creator>
  <cp:lastModifiedBy>박기홍</cp:lastModifiedBy>
  <cp:revision>1</cp:revision>
  <dcterms:created xsi:type="dcterms:W3CDTF">2020-12-07T15:52:27Z</dcterms:created>
  <dcterms:modified xsi:type="dcterms:W3CDTF">2020-12-07T15:52:53Z</dcterms:modified>
</cp:coreProperties>
</file>