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261" r:id="rId3"/>
    <p:sldId id="281" r:id="rId4"/>
    <p:sldId id="283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6858000" cy="9144000"/>
  <p:embeddedFontLst>
    <p:embeddedFont>
      <p:font typeface="DX시인과나" panose="02020600000000000000" pitchFamily="18" charset="-127"/>
      <p:regular r:id="rId21"/>
    </p:embeddedFont>
    <p:embeddedFont>
      <p:font typeface="KoPub돋움체 Medium" panose="020206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2" autoAdjust="0"/>
    <p:restoredTop sz="95380" autoAdjust="0"/>
  </p:normalViewPr>
  <p:slideViewPr>
    <p:cSldViewPr snapToGrid="0" showGuides="1">
      <p:cViewPr>
        <p:scale>
          <a:sx n="77" d="100"/>
          <a:sy n="77" d="100"/>
        </p:scale>
        <p:origin x="1362" y="2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0360B-ED27-4640-86F2-D0715A3B812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8E8B9-C56F-432A-9A24-416112400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6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E8B9-C56F-432A-9A24-41611240080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53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E8B9-C56F-432A-9A24-41611240080B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0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E8B9-C56F-432A-9A24-41611240080B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430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E8B9-C56F-432A-9A24-41611240080B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716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E8B9-C56F-432A-9A24-41611240080B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3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E8B9-C56F-432A-9A24-41611240080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65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E8B9-C56F-432A-9A24-41611240080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754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E8B9-C56F-432A-9A24-41611240080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43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E8B9-C56F-432A-9A24-41611240080B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719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E8B9-C56F-432A-9A24-41611240080B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04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E8B9-C56F-432A-9A24-41611240080B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97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E8B9-C56F-432A-9A24-41611240080B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68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E8B9-C56F-432A-9A24-41611240080B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85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5E70-80B2-4205-B901-821ED6E94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1BBCF-1756-45CE-8DF3-8043E042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1E1A7-4E40-4922-8CD2-3CC5D2CF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E5910-0560-404E-9182-25A49B6E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28C0D-2155-44E0-926F-2CF1637B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7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0B8FF-C961-44C2-9D7C-F5F1F412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846F0F-3271-4B5D-B3DB-F29ADC638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AFC22-6DF0-4733-9ED3-A7EE5407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AA24A-072D-4B42-969B-99F9150E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8C904-B294-4219-A486-2D237DFB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6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84A3C7-EDB8-4DBA-8FB4-CF1F5EF71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76D2C-209B-4F70-8A81-7874D6ECC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94EC5-A87D-4FC4-A13F-01B392B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393D6-EF88-446F-956C-BC167E47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0812E-94B4-4F47-BDF0-CFAC9728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5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87436-D8C9-4298-A088-534C8F67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92247-18C2-4F84-8FCC-D967B1E3B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033-D8EC-4E75-BB56-2D92D54E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4FB28-F81F-4772-A60F-C6834036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4B5F5-D0E1-4C87-AFC7-DFFF48EB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9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2C5C3-EA8F-432F-8A86-52E742E1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BDF39-1547-4022-AD48-5C3DF77AF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524BB-3D90-48D4-AB58-246F8D3C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85709-86BC-4DA3-A52B-AAE2964C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B552C-95B7-451E-91CF-1EE24768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96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93515-32E1-4240-8BD6-852C1FE5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726F8-FE6E-4363-98BD-698F5B7C0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4C1029-F02B-45CF-BC4B-3CB7CA2C3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04402-7397-494A-96A6-B753F1C1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497F3-4AE5-43D2-9F70-DF6CECEC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8B9A8-88C9-4F1A-B732-9EA3EF2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04F8-6F89-4B72-8971-710AF808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4D8331-2399-4961-A837-AFD7ADF4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BED4E-AA17-40B0-B276-5648A4F9E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E2D0A-562A-4313-A431-FE667F1ED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D5B05-A0C5-4B70-9589-030A797FD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2C870-ED65-4651-B370-61B7E6FE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CBFAB-BA09-46B7-98C9-2C34C7C8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A43D58-0FDE-4D40-894E-2AB5AA02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0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A5C9-F770-4C30-9F54-312EDDC7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F209EB-461E-4415-9D14-CB45A206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E73899-24CA-45B2-B11A-B40B9C93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623AB-7610-41F5-9070-13EB98A5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6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35B5C-D2DB-4C92-85FA-C48B8E4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E014E0-CADB-4212-8615-C905EDF7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5FD7E-C6EE-4806-ACAF-72EACD40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4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7A64-D6AC-4FB4-BC6C-DCFF6F75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88B57-BA2B-4587-9309-DBC85CBD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3441F7-0802-48A1-85D1-9C6760747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6B25D4-A3F5-4B1D-93D8-F5D98371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B9F956-A4A3-4FE8-B7C0-94791830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E58B7-DDDD-40A4-B20A-50FD840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1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3835E-7E23-44E2-9FB8-3C8254DA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968948-E768-45B5-94D6-9AD7A776B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9E111-6C4E-43D3-A444-35C621173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6BA76-30E8-4422-9317-EDE72B2A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262E3A-EB8F-4B08-A56F-A08D581B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E6D66-CA01-40B8-9096-D8FE76FB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43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221FBB-15F0-4DC9-B75A-87819E52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D4332-A565-49FA-8D61-C051EC31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4C400-2005-43AE-BE92-285419282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C34E1-35D1-4C43-905D-28A09BCBD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BBFF5-D48A-4921-9819-14633AA43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8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F0BDB6-6798-40EB-96B5-4AD0F4FECC6E}"/>
              </a:ext>
            </a:extLst>
          </p:cNvPr>
          <p:cNvSpPr/>
          <p:nvPr/>
        </p:nvSpPr>
        <p:spPr>
          <a:xfrm>
            <a:off x="4130565" y="2999389"/>
            <a:ext cx="3930870" cy="859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인사 마스터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93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B43D00-BC95-47E3-8F32-6E67B3BD162D}"/>
              </a:ext>
            </a:extLst>
          </p:cNvPr>
          <p:cNvSpPr/>
          <p:nvPr/>
        </p:nvSpPr>
        <p:spPr>
          <a:xfrm>
            <a:off x="382315" y="194838"/>
            <a:ext cx="5442387" cy="648406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'GRADE_T'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    GS_FCAT-REF_FIELD = 'GRADE'.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    GS_FCAT-REF_TABLE = 'ZT05_0010'.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COLTEXT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직급설명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'RETDT'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REF_FIELD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'RETDT'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REF_TABLE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'ZT05_0010'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COLTEXT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퇴사일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'STATUS'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REF_FIELD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'STATUS'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REF_TABLE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'ZT05_0010'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COLTEXT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재직여부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'STATUS_T'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    GS_FCAT-REF_FIELD = 'STATUS'.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    GS_FCAT-REF_TABLE = 'ZT05_0010'.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COLTEXT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재직여부설명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'PHONE'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REF_FIELD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'PHONE'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REF_TABLE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'ZT05_0010'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COLTEXT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전화번호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</a:p>
          <a:p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'ADDR_H'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REF_FIELD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'ADDR_H'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REF_TABLE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'ZT05_0010'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COLTEXT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자택주소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8F0318-1EF7-491D-8215-9F276E556ABD}"/>
              </a:ext>
            </a:extLst>
          </p:cNvPr>
          <p:cNvSpPr/>
          <p:nvPr/>
        </p:nvSpPr>
        <p:spPr>
          <a:xfrm>
            <a:off x="6048154" y="194839"/>
            <a:ext cx="5442387" cy="371199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SET_ALV_0100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 INITIAL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INSTANCE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CREATE_OBJECT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출력필드 셋팅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MAKE_CATALOG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LAYOUT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셋팅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MAKE_LAYOUT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ALV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출력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DISPLAY_ALV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"REFRESH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REFRESH_0100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3649FD1-54CC-4781-A8C7-ACC3CF928C57}"/>
              </a:ext>
            </a:extLst>
          </p:cNvPr>
          <p:cNvSpPr/>
          <p:nvPr/>
        </p:nvSpPr>
        <p:spPr>
          <a:xfrm>
            <a:off x="6048155" y="4069865"/>
            <a:ext cx="5442387" cy="78491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MAKE_LAYOUT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GS_LAYOUT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CWIDTH_OPT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'A'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유동적으로 변경 됨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C4903D2-80DE-44DC-9C44-D661C161DB26}"/>
              </a:ext>
            </a:extLst>
          </p:cNvPr>
          <p:cNvSpPr/>
          <p:nvPr/>
        </p:nvSpPr>
        <p:spPr>
          <a:xfrm>
            <a:off x="6048155" y="5015143"/>
            <a:ext cx="5442387" cy="166375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DISPLAY_ALV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SET_TABLE_FOR_FIRST_DISPLAY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IS_LAYOUT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GS_LAYOUT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IT_OUTTAB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IT_FIELDCATALOG              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DC582F47-1680-44FA-AA8E-7DE2AF522B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39608" y="4297545"/>
            <a:ext cx="2217894" cy="922737"/>
          </a:xfrm>
          <a:prstGeom prst="bentConnector3">
            <a:avLst>
              <a:gd name="adj1" fmla="val 14101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096ECC9-A445-49FD-AF10-CA4B505B03E0}"/>
              </a:ext>
            </a:extLst>
          </p:cNvPr>
          <p:cNvSpPr/>
          <p:nvPr/>
        </p:nvSpPr>
        <p:spPr>
          <a:xfrm>
            <a:off x="7788613" y="4974062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DISPLAY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메소드 호출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45FF2FA-F53F-424D-89C3-8C75DA3E7E57}"/>
              </a:ext>
            </a:extLst>
          </p:cNvPr>
          <p:cNvSpPr/>
          <p:nvPr/>
        </p:nvSpPr>
        <p:spPr>
          <a:xfrm>
            <a:off x="3574852" y="5945718"/>
            <a:ext cx="2442671" cy="41572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CONTROL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인스턴스를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아웃풋 테이블에 조회되게 하는 메서드</a:t>
            </a:r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B9ECFEE2-5F2C-4731-A113-7D8A524B41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54337" y="2351915"/>
            <a:ext cx="141150" cy="3495107"/>
          </a:xfrm>
          <a:prstGeom prst="bentConnector4">
            <a:avLst>
              <a:gd name="adj1" fmla="val -254500"/>
              <a:gd name="adj2" fmla="val 99632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0D0BD1A-3B41-4D17-AE5D-EA5B93771A78}"/>
              </a:ext>
            </a:extLst>
          </p:cNvPr>
          <p:cNvSpPr/>
          <p:nvPr/>
        </p:nvSpPr>
        <p:spPr>
          <a:xfrm>
            <a:off x="3932460" y="5656728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DISPLAY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메소드 호출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3587EB10-DFF5-4BA2-B4E2-85E73C3D0E6B}"/>
              </a:ext>
            </a:extLst>
          </p:cNvPr>
          <p:cNvCxnSpPr>
            <a:cxnSpLocks/>
            <a:stCxn id="107" idx="1"/>
          </p:cNvCxnSpPr>
          <p:nvPr/>
        </p:nvCxnSpPr>
        <p:spPr>
          <a:xfrm rot="10800000" flipH="1">
            <a:off x="6048154" y="1842858"/>
            <a:ext cx="141151" cy="2619463"/>
          </a:xfrm>
          <a:prstGeom prst="bentConnector4">
            <a:avLst>
              <a:gd name="adj1" fmla="val -113478"/>
              <a:gd name="adj2" fmla="val 99523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0AC9BEC-3AF7-4F86-87BE-C1F418E3DFA5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6251175" y="4069865"/>
            <a:ext cx="2518174" cy="1432202"/>
          </a:xfrm>
          <a:prstGeom prst="bentConnector4">
            <a:avLst>
              <a:gd name="adj1" fmla="val -10860"/>
              <a:gd name="adj2" fmla="val 106840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5DFD065-D733-473F-917D-F0D2E14E62B5}"/>
              </a:ext>
            </a:extLst>
          </p:cNvPr>
          <p:cNvCxnSpPr>
            <a:cxnSpLocks/>
          </p:cNvCxnSpPr>
          <p:nvPr/>
        </p:nvCxnSpPr>
        <p:spPr>
          <a:xfrm rot="10800000">
            <a:off x="3103510" y="194839"/>
            <a:ext cx="3085799" cy="1204757"/>
          </a:xfrm>
          <a:prstGeom prst="bentConnector4">
            <a:avLst>
              <a:gd name="adj1" fmla="val 8529"/>
              <a:gd name="adj2" fmla="val 107100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9F53F53-3A53-4053-8E81-C11B4E40E9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03509" y="6356078"/>
            <a:ext cx="3179496" cy="322823"/>
          </a:xfrm>
          <a:prstGeom prst="bentConnector4">
            <a:avLst>
              <a:gd name="adj1" fmla="val 7207"/>
              <a:gd name="adj2" fmla="val 124568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D99FA7B-8173-4922-88D7-20A5E181E5DF}"/>
              </a:ext>
            </a:extLst>
          </p:cNvPr>
          <p:cNvCxnSpPr>
            <a:cxnSpLocks/>
          </p:cNvCxnSpPr>
          <p:nvPr/>
        </p:nvCxnSpPr>
        <p:spPr>
          <a:xfrm rot="10800000">
            <a:off x="7510263" y="384519"/>
            <a:ext cx="2230897" cy="385363"/>
          </a:xfrm>
          <a:prstGeom prst="bentConnector3">
            <a:avLst>
              <a:gd name="adj1" fmla="val 91267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E42E04-A98A-467C-8382-1D14FECDA3F5}"/>
              </a:ext>
            </a:extLst>
          </p:cNvPr>
          <p:cNvSpPr/>
          <p:nvPr/>
        </p:nvSpPr>
        <p:spPr>
          <a:xfrm>
            <a:off x="7692061" y="389842"/>
            <a:ext cx="1602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CONTAINER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와 </a:t>
            </a:r>
            <a:endParaRPr lang="en-US" altLang="ko-KR" sz="1000" dirty="0">
              <a:solidFill>
                <a:schemeClr val="accent2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253698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B43D00-BC95-47E3-8F32-6E67B3BD162D}"/>
              </a:ext>
            </a:extLst>
          </p:cNvPr>
          <p:cNvSpPr/>
          <p:nvPr/>
        </p:nvSpPr>
        <p:spPr>
          <a:xfrm>
            <a:off x="382315" y="194838"/>
            <a:ext cx="5442387" cy="149711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'SALARY'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REF_FIELD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'SALARY'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REF_TABLE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'ZT05_0010'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'WAERS'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COLTEXT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기본급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8F0318-1EF7-491D-8215-9F276E556ABD}"/>
              </a:ext>
            </a:extLst>
          </p:cNvPr>
          <p:cNvSpPr/>
          <p:nvPr/>
        </p:nvSpPr>
        <p:spPr>
          <a:xfrm>
            <a:off x="6048154" y="194839"/>
            <a:ext cx="5442387" cy="371199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SET_ALV_0100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 INITIAL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INSTANCE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CREATE_OBJECT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출력필드 셋팅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MAKE_CATALOG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LAYOUT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셋팅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MAKE_LAYOUT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ALV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출력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DISPLAY_ALV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"REFRESH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C0C0C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C0C0C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REFRESH_0100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C0C0C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C0C0C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highlight>
                  <a:srgbClr val="C0C0C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3649FD1-54CC-4781-A8C7-ACC3CF928C57}"/>
              </a:ext>
            </a:extLst>
          </p:cNvPr>
          <p:cNvSpPr/>
          <p:nvPr/>
        </p:nvSpPr>
        <p:spPr>
          <a:xfrm>
            <a:off x="6048155" y="4069865"/>
            <a:ext cx="5442387" cy="78491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MAKE_LAYOUT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GS_LAYOUT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CWIDTH_OPT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'A'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유동적으로 변경 됨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C4903D2-80DE-44DC-9C44-D661C161DB26}"/>
              </a:ext>
            </a:extLst>
          </p:cNvPr>
          <p:cNvSpPr/>
          <p:nvPr/>
        </p:nvSpPr>
        <p:spPr>
          <a:xfrm>
            <a:off x="6048155" y="5015143"/>
            <a:ext cx="5442387" cy="166375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DISPLAY_ALV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SET_TABLE_FOR_FIRST_DISPLAY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IS_LAYOUT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GS_LAYOUT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IT_OUTTAB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IT_FIELDCATALOG              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DC582F47-1680-44FA-AA8E-7DE2AF522B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39608" y="4297545"/>
            <a:ext cx="2217894" cy="922737"/>
          </a:xfrm>
          <a:prstGeom prst="bentConnector3">
            <a:avLst>
              <a:gd name="adj1" fmla="val 14101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096ECC9-A445-49FD-AF10-CA4B505B03E0}"/>
              </a:ext>
            </a:extLst>
          </p:cNvPr>
          <p:cNvSpPr/>
          <p:nvPr/>
        </p:nvSpPr>
        <p:spPr>
          <a:xfrm>
            <a:off x="7788613" y="4974062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DISPLAY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메소드 호출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45FF2FA-F53F-424D-89C3-8C75DA3E7E57}"/>
              </a:ext>
            </a:extLst>
          </p:cNvPr>
          <p:cNvSpPr/>
          <p:nvPr/>
        </p:nvSpPr>
        <p:spPr>
          <a:xfrm>
            <a:off x="3561811" y="5893902"/>
            <a:ext cx="2442671" cy="41572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CONTROL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인스턴스를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아웃풋 테이블에 조회되게 하는 메서드</a:t>
            </a:r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B9ECFEE2-5F2C-4731-A113-7D8A524B41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54337" y="2351915"/>
            <a:ext cx="141150" cy="3495107"/>
          </a:xfrm>
          <a:prstGeom prst="bentConnector4">
            <a:avLst>
              <a:gd name="adj1" fmla="val -188396"/>
              <a:gd name="adj2" fmla="val 99632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0D0BD1A-3B41-4D17-AE5D-EA5B93771A78}"/>
              </a:ext>
            </a:extLst>
          </p:cNvPr>
          <p:cNvSpPr/>
          <p:nvPr/>
        </p:nvSpPr>
        <p:spPr>
          <a:xfrm>
            <a:off x="3932460" y="5656728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DISPLAY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메소드 호출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3587EB10-DFF5-4BA2-B4E2-85E73C3D0E6B}"/>
              </a:ext>
            </a:extLst>
          </p:cNvPr>
          <p:cNvCxnSpPr>
            <a:cxnSpLocks/>
            <a:stCxn id="107" idx="1"/>
          </p:cNvCxnSpPr>
          <p:nvPr/>
        </p:nvCxnSpPr>
        <p:spPr>
          <a:xfrm rot="10800000" flipH="1">
            <a:off x="6048154" y="1842858"/>
            <a:ext cx="141151" cy="2619463"/>
          </a:xfrm>
          <a:prstGeom prst="bentConnector4">
            <a:avLst>
              <a:gd name="adj1" fmla="val -113478"/>
              <a:gd name="adj2" fmla="val 99523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0AC9BEC-3AF7-4F86-87BE-C1F418E3DFA5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6251175" y="4069865"/>
            <a:ext cx="2518174" cy="1432202"/>
          </a:xfrm>
          <a:prstGeom prst="bentConnector4">
            <a:avLst>
              <a:gd name="adj1" fmla="val -10860"/>
              <a:gd name="adj2" fmla="val 106840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5DFD065-D733-473F-917D-F0D2E14E62B5}"/>
              </a:ext>
            </a:extLst>
          </p:cNvPr>
          <p:cNvCxnSpPr>
            <a:cxnSpLocks/>
          </p:cNvCxnSpPr>
          <p:nvPr/>
        </p:nvCxnSpPr>
        <p:spPr>
          <a:xfrm rot="10800000">
            <a:off x="3103510" y="194839"/>
            <a:ext cx="3085799" cy="1204757"/>
          </a:xfrm>
          <a:prstGeom prst="bentConnector4">
            <a:avLst>
              <a:gd name="adj1" fmla="val 8529"/>
              <a:gd name="adj2" fmla="val 107100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9F53F53-3A53-4053-8E81-C11B4E40E9FC}"/>
              </a:ext>
            </a:extLst>
          </p:cNvPr>
          <p:cNvCxnSpPr>
            <a:cxnSpLocks/>
            <a:endCxn id="37" idx="1"/>
          </p:cNvCxnSpPr>
          <p:nvPr/>
        </p:nvCxnSpPr>
        <p:spPr>
          <a:xfrm rot="10800000">
            <a:off x="382315" y="943396"/>
            <a:ext cx="5900690" cy="5412685"/>
          </a:xfrm>
          <a:prstGeom prst="bentConnector3">
            <a:avLst>
              <a:gd name="adj1" fmla="val 101660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AF07FF-896E-4258-A4DF-5093706BF1EC}"/>
              </a:ext>
            </a:extLst>
          </p:cNvPr>
          <p:cNvSpPr/>
          <p:nvPr/>
        </p:nvSpPr>
        <p:spPr>
          <a:xfrm>
            <a:off x="378528" y="1851004"/>
            <a:ext cx="5442387" cy="149711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highlight>
                  <a:srgbClr val="C0C0C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REFRESH_0100 </a:t>
            </a:r>
            <a:r>
              <a:rPr lang="en-US" altLang="ko-KR" sz="1000" dirty="0">
                <a:solidFill>
                  <a:schemeClr val="accent3"/>
                </a:solidFill>
                <a:highlight>
                  <a:srgbClr val="C0C0C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REFRESH_TABLE_DISPLAY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IS_STABLE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LS_STBL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I_SOFT_REFRESH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'X'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0D2E97-D64D-4D82-A665-A801446E898E}"/>
              </a:ext>
            </a:extLst>
          </p:cNvPr>
          <p:cNvSpPr/>
          <p:nvPr/>
        </p:nvSpPr>
        <p:spPr>
          <a:xfrm>
            <a:off x="3844777" y="3389197"/>
            <a:ext cx="1876738" cy="43551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라인과 칼럼 위치 기억해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재 조회 이전 위치에 화면 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B752F1-B548-45C0-86F0-F0F75DCEF290}"/>
              </a:ext>
            </a:extLst>
          </p:cNvPr>
          <p:cNvSpPr/>
          <p:nvPr/>
        </p:nvSpPr>
        <p:spPr>
          <a:xfrm>
            <a:off x="1898329" y="3389198"/>
            <a:ext cx="1876738" cy="43551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현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레이아웃 세팅을 그대로 유지하면서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REFRESH</a:t>
            </a:r>
            <a:endParaRPr lang="ko-KR" altLang="en-US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21B4EEB-3771-4BED-BFB6-DCD0830C468A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2168454" y="2720953"/>
            <a:ext cx="472054" cy="864435"/>
          </a:xfrm>
          <a:prstGeom prst="bentConnector2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FC5B650-7419-4EB4-94B0-FED657C8CBFF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>
            <a:off x="2876008" y="1917579"/>
            <a:ext cx="1091173" cy="2723102"/>
          </a:xfrm>
          <a:prstGeom prst="bentConnector4">
            <a:avLst>
              <a:gd name="adj1" fmla="val -10689"/>
              <a:gd name="adj2" fmla="val 35706"/>
            </a:avLst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240039-9FAA-43D9-A98C-9D52BD5609B0}"/>
              </a:ext>
            </a:extLst>
          </p:cNvPr>
          <p:cNvSpPr/>
          <p:nvPr/>
        </p:nvSpPr>
        <p:spPr>
          <a:xfrm>
            <a:off x="1898329" y="4217911"/>
            <a:ext cx="2442671" cy="41572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이미 조회된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OUTPUT TABLE 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다시 조회 시 사용하는 메서드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A4C6B7-E60E-4564-B338-80DCD7C794B0}"/>
              </a:ext>
            </a:extLst>
          </p:cNvPr>
          <p:cNvSpPr/>
          <p:nvPr/>
        </p:nvSpPr>
        <p:spPr>
          <a:xfrm>
            <a:off x="1898329" y="4733507"/>
            <a:ext cx="2442671" cy="25452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OBJECT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생성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데이터만 다시 조회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D6E5AA0-68F2-41E7-8E79-1B49605679D7}"/>
              </a:ext>
            </a:extLst>
          </p:cNvPr>
          <p:cNvCxnSpPr>
            <a:cxnSpLocks/>
          </p:cNvCxnSpPr>
          <p:nvPr/>
        </p:nvCxnSpPr>
        <p:spPr>
          <a:xfrm rot="10800000">
            <a:off x="388146" y="2697336"/>
            <a:ext cx="5801159" cy="317583"/>
          </a:xfrm>
          <a:prstGeom prst="bentConnector5">
            <a:avLst>
              <a:gd name="adj1" fmla="val 75363"/>
              <a:gd name="adj2" fmla="val -620965"/>
              <a:gd name="adj3" fmla="val 103941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0F7177-8997-4844-9340-F8059941B201}"/>
              </a:ext>
            </a:extLst>
          </p:cNvPr>
          <p:cNvSpPr/>
          <p:nvPr/>
        </p:nvSpPr>
        <p:spPr>
          <a:xfrm>
            <a:off x="7692061" y="389842"/>
            <a:ext cx="1602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CONTAINER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와 </a:t>
            </a:r>
            <a:endParaRPr lang="en-US" altLang="ko-KR" sz="1000" dirty="0">
              <a:solidFill>
                <a:schemeClr val="accent2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연결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BE7988C-55A5-4FEF-B300-2C73F169F4DC}"/>
              </a:ext>
            </a:extLst>
          </p:cNvPr>
          <p:cNvCxnSpPr>
            <a:cxnSpLocks/>
          </p:cNvCxnSpPr>
          <p:nvPr/>
        </p:nvCxnSpPr>
        <p:spPr>
          <a:xfrm rot="10800000">
            <a:off x="7510263" y="384519"/>
            <a:ext cx="2230897" cy="385363"/>
          </a:xfrm>
          <a:prstGeom prst="bentConnector3">
            <a:avLst>
              <a:gd name="adj1" fmla="val 91267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6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9062FC-3AAC-4D09-8DEF-127D860406EE}"/>
              </a:ext>
            </a:extLst>
          </p:cNvPr>
          <p:cNvSpPr/>
          <p:nvPr/>
        </p:nvSpPr>
        <p:spPr>
          <a:xfrm>
            <a:off x="6048158" y="3079638"/>
            <a:ext cx="5442387" cy="318431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수행 모드에 따른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IREQUIRED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필드 제어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등록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 시 입사일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퇴직 시 퇴사일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GC_MODE_INSERT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GC_MODE_UPDATE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SCREEN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'GS_DISP_0150-ENTDT'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SCREEN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REQUIRED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GC_MODE_RETIRE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SCREEN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'GS_DISP_0150-RETDT'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SCREEN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REQUIRED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MODIFY SCREEN FROM SCREEN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ENDLOOP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75FEFC-EF10-4B67-823A-F69A224E0528}"/>
              </a:ext>
            </a:extLst>
          </p:cNvPr>
          <p:cNvSpPr/>
          <p:nvPr/>
        </p:nvSpPr>
        <p:spPr>
          <a:xfrm>
            <a:off x="382315" y="380548"/>
            <a:ext cx="5442387" cy="134250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 PF-STATUS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'0150'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 TITLEBAR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'0150'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ENDLOOP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AA0D6-CD72-4A96-8057-21D23AA8A731}"/>
              </a:ext>
            </a:extLst>
          </p:cNvPr>
          <p:cNvSpPr/>
          <p:nvPr/>
        </p:nvSpPr>
        <p:spPr>
          <a:xfrm>
            <a:off x="513550" y="199618"/>
            <a:ext cx="1126015" cy="3240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PBO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C2F1D5-6483-4FEC-8E19-E3F3CB6A8BF5}"/>
              </a:ext>
            </a:extLst>
          </p:cNvPr>
          <p:cNvSpPr/>
          <p:nvPr/>
        </p:nvSpPr>
        <p:spPr>
          <a:xfrm>
            <a:off x="382315" y="1903983"/>
            <a:ext cx="5442387" cy="435996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SET_SCREEN_MODE_0150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LOOP AT SCREEN INTO SCREEN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수행 모드에 따른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필드 제어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GC_MODE_INSERT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SCREEN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'GS_DISP_0150-RETDT'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SCREEN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GC_MODE_UPDATE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SCREEN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'GS_DISP_0150-EMPNO'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SCREEN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SCREEN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'GS_DISP_0150-RETDT'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SCREEN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GC_MODE_RETIRE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SCREEN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'GS_DISP_0150-RETDT'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SCREEN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SCREEN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B949BAF-C271-4D2B-9450-C92EA03B23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005" y="765074"/>
            <a:ext cx="4157155" cy="73526"/>
          </a:xfrm>
          <a:prstGeom prst="bentConnector3">
            <a:avLst>
              <a:gd name="adj1" fmla="val 77682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CD11A5-7A2E-4CCF-BE7E-BC49CD546D57}"/>
              </a:ext>
            </a:extLst>
          </p:cNvPr>
          <p:cNvSpPr/>
          <p:nvPr/>
        </p:nvSpPr>
        <p:spPr>
          <a:xfrm>
            <a:off x="4618923" y="519348"/>
            <a:ext cx="1205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STATUE BAR 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지정</a:t>
            </a: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7A13FB80-71E4-4D5E-87C4-506840A48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4" t="23220" r="18799" b="66135"/>
          <a:stretch/>
        </p:blipFill>
        <p:spPr>
          <a:xfrm>
            <a:off x="6054872" y="361646"/>
            <a:ext cx="3374301" cy="69475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BD7AC78-E219-4B1E-A4DB-F88515BF59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4" t="60582" r="21864" b="28617"/>
          <a:stretch/>
        </p:blipFill>
        <p:spPr>
          <a:xfrm>
            <a:off x="6054872" y="1100965"/>
            <a:ext cx="3374301" cy="74072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9D66BA9-9105-4A2A-A80F-4612E8CCDFE6}"/>
              </a:ext>
            </a:extLst>
          </p:cNvPr>
          <p:cNvCxnSpPr>
            <a:cxnSpLocks/>
          </p:cNvCxnSpPr>
          <p:nvPr/>
        </p:nvCxnSpPr>
        <p:spPr>
          <a:xfrm flipH="1" flipV="1">
            <a:off x="7207068" y="1841694"/>
            <a:ext cx="4238448" cy="3290872"/>
          </a:xfrm>
          <a:prstGeom prst="bentConnector4">
            <a:avLst>
              <a:gd name="adj1" fmla="val -15226"/>
              <a:gd name="adj2" fmla="val 86696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0061C66-A8C8-41A2-9BC6-FA56406458BA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7036128" y="1346413"/>
            <a:ext cx="452651" cy="3013799"/>
          </a:xfrm>
          <a:prstGeom prst="bent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51CE567C-FA3D-4DF1-B5CA-4DF084BC3C9C}"/>
              </a:ext>
            </a:extLst>
          </p:cNvPr>
          <p:cNvCxnSpPr>
            <a:cxnSpLocks/>
            <a:endCxn id="11" idx="1"/>
          </p:cNvCxnSpPr>
          <p:nvPr/>
        </p:nvCxnSpPr>
        <p:spPr>
          <a:xfrm rot="10800000">
            <a:off x="382315" y="4083968"/>
            <a:ext cx="9277032" cy="1172287"/>
          </a:xfrm>
          <a:prstGeom prst="bentConnector5">
            <a:avLst>
              <a:gd name="adj1" fmla="val 8597"/>
              <a:gd name="adj2" fmla="val -112888"/>
              <a:gd name="adj3" fmla="val 10119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341CA0-9FE6-4856-AA12-0BA80FD829F5}"/>
              </a:ext>
            </a:extLst>
          </p:cNvPr>
          <p:cNvSpPr/>
          <p:nvPr/>
        </p:nvSpPr>
        <p:spPr>
          <a:xfrm>
            <a:off x="2898980" y="6321768"/>
            <a:ext cx="30348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수행 모드에 따른 </a:t>
            </a:r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INPUT &amp; REQUIRED FIEDLD 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지정</a:t>
            </a:r>
          </a:p>
        </p:txBody>
      </p:sp>
    </p:spTree>
    <p:extLst>
      <p:ext uri="{BB962C8B-B14F-4D97-AF65-F5344CB8AC3E}">
        <p14:creationId xmlns:p14="http://schemas.microsoft.com/office/powerpoint/2010/main" val="4602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8AEC15-9776-4923-AE76-63F01D1B9D9E}"/>
              </a:ext>
            </a:extLst>
          </p:cNvPr>
          <p:cNvSpPr/>
          <p:nvPr/>
        </p:nvSpPr>
        <p:spPr>
          <a:xfrm>
            <a:off x="6039435" y="360462"/>
            <a:ext cx="5442387" cy="62020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GET_DATA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"CREATE DATA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 err="1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USER_CONFIRM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USING TEXT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Q01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Q03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CHECK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EQ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'1'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"LV_ANSER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인지 아닌지 확인 해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EXIT.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저장할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이관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레코드 생성 정보 적용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ERDAT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DATUM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ERZET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UZEIT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ERNAM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UNAME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"DATA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지정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COMMIT WORK AND WAIT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"DOMAIN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내역 조회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DOMAIN_TEXT_SINGLE_LINE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ROLLBACK WORK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S002 DISPLAY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'E’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75FEFC-EF10-4B67-823A-F69A224E0528}"/>
              </a:ext>
            </a:extLst>
          </p:cNvPr>
          <p:cNvSpPr/>
          <p:nvPr/>
        </p:nvSpPr>
        <p:spPr>
          <a:xfrm>
            <a:off x="382315" y="380548"/>
            <a:ext cx="5442387" cy="157266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EXITS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'BACK'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'EXIT'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'CANC'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PROGRAM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AA0D6-CD72-4A96-8057-21D23AA8A731}"/>
              </a:ext>
            </a:extLst>
          </p:cNvPr>
          <p:cNvSpPr/>
          <p:nvPr/>
        </p:nvSpPr>
        <p:spPr>
          <a:xfrm>
            <a:off x="513550" y="199618"/>
            <a:ext cx="1126015" cy="3240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PAI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5B5423-209B-4A8C-8806-79F2ED54AC6A}"/>
              </a:ext>
            </a:extLst>
          </p:cNvPr>
          <p:cNvSpPr/>
          <p:nvPr/>
        </p:nvSpPr>
        <p:spPr>
          <a:xfrm>
            <a:off x="3103508" y="199618"/>
            <a:ext cx="2242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FUNCTION TYPE E |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설정 시 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CANCEL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이나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EXIT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실행할 수 있음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4ACB6DE-8003-4DC3-A449-D3D33149B587}"/>
              </a:ext>
            </a:extLst>
          </p:cNvPr>
          <p:cNvCxnSpPr>
            <a:cxnSpLocks/>
            <a:stCxn id="8" idx="3"/>
            <a:endCxn id="2" idx="0"/>
          </p:cNvCxnSpPr>
          <p:nvPr/>
        </p:nvCxnSpPr>
        <p:spPr>
          <a:xfrm flipH="1" flipV="1">
            <a:off x="3103509" y="380548"/>
            <a:ext cx="8876962" cy="5886196"/>
          </a:xfrm>
          <a:prstGeom prst="bentConnector4">
            <a:avLst>
              <a:gd name="adj1" fmla="val -1103"/>
              <a:gd name="adj2" fmla="val 103884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7A87A2-245D-4A5A-B208-4917F8A4683B}"/>
              </a:ext>
            </a:extLst>
          </p:cNvPr>
          <p:cNvSpPr/>
          <p:nvPr/>
        </p:nvSpPr>
        <p:spPr>
          <a:xfrm>
            <a:off x="375754" y="2073281"/>
            <a:ext cx="5442387" cy="295280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USER_COMMAND_0150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'SAVE'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GC_MODE_INSERT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GET_DATA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GC_MODE_UPDATE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UPDATE_DATA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GC_MODE_RETIRE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RETIRE_DATA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'CANC1'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289C4BE-6F1F-40A4-8262-BACBD2A87EF8}"/>
              </a:ext>
            </a:extLst>
          </p:cNvPr>
          <p:cNvCxnSpPr>
            <a:cxnSpLocks/>
            <a:endCxn id="25" idx="1"/>
          </p:cNvCxnSpPr>
          <p:nvPr/>
        </p:nvCxnSpPr>
        <p:spPr>
          <a:xfrm rot="10800000">
            <a:off x="375755" y="3549686"/>
            <a:ext cx="9283593" cy="2927766"/>
          </a:xfrm>
          <a:prstGeom prst="bentConnector3">
            <a:avLst>
              <a:gd name="adj1" fmla="val 101390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7CB290-1402-4C6D-B858-98B30EFA48DF}"/>
              </a:ext>
            </a:extLst>
          </p:cNvPr>
          <p:cNvSpPr/>
          <p:nvPr/>
        </p:nvSpPr>
        <p:spPr>
          <a:xfrm>
            <a:off x="237339" y="5911200"/>
            <a:ext cx="5933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SAVE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버튼 을 누를 시 변수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(MODE)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따라 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INSERT (GC_MODE_INSERT),MODIFY ( GC_MODE_UPDATE),</a:t>
            </a:r>
          </a:p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RETIRE (GC_MODE_RETIRE)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로 분개 되도록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'SAVE'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일 경우 수행할 내용에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'MODE'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따른 수행 로직 지정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AC5FF0F-171E-49D3-9297-DF7F01A0C39C}"/>
              </a:ext>
            </a:extLst>
          </p:cNvPr>
          <p:cNvCxnSpPr>
            <a:cxnSpLocks/>
          </p:cNvCxnSpPr>
          <p:nvPr/>
        </p:nvCxnSpPr>
        <p:spPr>
          <a:xfrm rot="10800000">
            <a:off x="2656115" y="3097763"/>
            <a:ext cx="3398223" cy="2749260"/>
          </a:xfrm>
          <a:prstGeom prst="bentConnector3">
            <a:avLst>
              <a:gd name="adj1" fmla="val 77457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A9B43EC-B0E9-44C2-9C26-4D0516A9F483}"/>
              </a:ext>
            </a:extLst>
          </p:cNvPr>
          <p:cNvSpPr/>
          <p:nvPr/>
        </p:nvSpPr>
        <p:spPr>
          <a:xfrm>
            <a:off x="3410829" y="5409506"/>
            <a:ext cx="2892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'SAVE‘ 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일 경우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INSERT (GC_MODE_INSERT)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로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lvl="0"/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DATA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INSERT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하는 로직 수행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8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25D136-E091-4CE9-8B43-D26781331F85}"/>
              </a:ext>
            </a:extLst>
          </p:cNvPr>
          <p:cNvSpPr/>
          <p:nvPr/>
        </p:nvSpPr>
        <p:spPr>
          <a:xfrm>
            <a:off x="379033" y="360462"/>
            <a:ext cx="5442387" cy="19597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USER_CONFIRM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USING  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P_TITLE    P_QUEST 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FUNCTION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'POPUP_TO_CONFIRM'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TITLEBAR     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P_TITLE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TEXT_QUESTION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P_QUEST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TEXT_BUTTON_1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'YES'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ICON_BUTTON_1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'NO'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ANSWER 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8AEC15-9776-4923-AE76-63F01D1B9D9E}"/>
              </a:ext>
            </a:extLst>
          </p:cNvPr>
          <p:cNvSpPr/>
          <p:nvPr/>
        </p:nvSpPr>
        <p:spPr>
          <a:xfrm>
            <a:off x="6039435" y="360462"/>
            <a:ext cx="5442387" cy="626427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GET_DATA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"CREATE DATA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 err="1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USER_CONFIRM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USING TEXT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Q01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Q03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CHECK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EQ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'1'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"LV_ANSER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인지 아닌지 확인 해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EXIT.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저장할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이관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레코드 생성 정보 적용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ERDAT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DATUM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ERZET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UZEIT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ERNAM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UNAME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"DATA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지정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COMMIT WORK AND WAIT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"DOMAIN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내역 조회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DOMAIN_TEXT_SINGLE_LINE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ROLLBACK WORK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S002 DISPLAY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'E’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AC5FF0F-171E-49D3-9297-DF7F01A0C39C}"/>
              </a:ext>
            </a:extLst>
          </p:cNvPr>
          <p:cNvCxnSpPr>
            <a:cxnSpLocks/>
            <a:endCxn id="29" idx="1"/>
          </p:cNvCxnSpPr>
          <p:nvPr/>
        </p:nvCxnSpPr>
        <p:spPr>
          <a:xfrm rot="10800000">
            <a:off x="379033" y="1340338"/>
            <a:ext cx="5660402" cy="16741"/>
          </a:xfrm>
          <a:prstGeom prst="bentConnector5">
            <a:avLst>
              <a:gd name="adj1" fmla="val 1926"/>
              <a:gd name="adj2" fmla="val 6406397"/>
              <a:gd name="adj3" fmla="val 101181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39E26F-748F-4B32-A590-B2A132E9E302}"/>
              </a:ext>
            </a:extLst>
          </p:cNvPr>
          <p:cNvSpPr/>
          <p:nvPr/>
        </p:nvSpPr>
        <p:spPr>
          <a:xfrm>
            <a:off x="379033" y="2372707"/>
            <a:ext cx="5442387" cy="42520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DOMAIN_TEXT_SINGLE_LINE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P_ISTR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TABLE OF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DD07T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HEADER LINE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DD07T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CORRESPONDING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FIELDS OF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WHERE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'ZDEPT_05'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'Z_GRADE_05'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'Z_STATUS_05'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DDLANGUAGE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LANGU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KEY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'ZDEPT_05'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DOMVALUE_L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DEPT_T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KEY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'Z_GRADE_05'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DOMVALUE_L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GRADE_T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KEY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'Z_STATUS_05'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DOMVALUE_L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STATUS_T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503933-EC78-4CF7-A9BC-A95D25EB06B8}"/>
              </a:ext>
            </a:extLst>
          </p:cNvPr>
          <p:cNvSpPr/>
          <p:nvPr/>
        </p:nvSpPr>
        <p:spPr>
          <a:xfrm>
            <a:off x="2048273" y="5703106"/>
            <a:ext cx="39337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DOMAIN </a:t>
            </a:r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에서 지정한 </a:t>
            </a:r>
            <a:endParaRPr lang="en-US" altLang="ko-KR" sz="1000" kern="1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VALUE RANGE DESCRIPTION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을 </a:t>
            </a:r>
            <a:endParaRPr lang="en-US" altLang="ko-KR" sz="10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함께 보여주기 위해</a:t>
            </a:r>
            <a:endParaRPr lang="en-US" altLang="ko-KR" sz="10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해당 정보가 담겨있는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DDO7T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테이블에서</a:t>
            </a:r>
            <a:endParaRPr lang="en-US" altLang="ko-KR" sz="10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입력한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DATA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 해당하는 </a:t>
            </a:r>
            <a:endParaRPr lang="en-US" altLang="ko-KR" sz="10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DOMAIN DESCRIPTION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을 찾아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TOP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에서 선언한 필드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(TEXT)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 지정 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AA8DDBC-F3A3-4062-B5B3-53D5EC34A391}"/>
              </a:ext>
            </a:extLst>
          </p:cNvPr>
          <p:cNvCxnSpPr>
            <a:cxnSpLocks/>
            <a:endCxn id="39" idx="1"/>
          </p:cNvCxnSpPr>
          <p:nvPr/>
        </p:nvCxnSpPr>
        <p:spPr>
          <a:xfrm rot="10800000">
            <a:off x="379034" y="4498722"/>
            <a:ext cx="5716973" cy="1018945"/>
          </a:xfrm>
          <a:prstGeom prst="bentConnector5">
            <a:avLst>
              <a:gd name="adj1" fmla="val 2401"/>
              <a:gd name="adj2" fmla="val -120706"/>
              <a:gd name="adj3" fmla="val 101932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0AEABF-FAC6-4E28-A7BB-B045CF1A95A1}"/>
              </a:ext>
            </a:extLst>
          </p:cNvPr>
          <p:cNvSpPr/>
          <p:nvPr/>
        </p:nvSpPr>
        <p:spPr>
          <a:xfrm>
            <a:off x="2985986" y="647453"/>
            <a:ext cx="2892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사용자가 수행한 행동 </a:t>
            </a:r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(INSERT)</a:t>
            </a:r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을 </a:t>
            </a:r>
            <a:endParaRPr lang="en-US" altLang="ko-KR" sz="1000" kern="1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lvl="0" algn="r"/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SAVE </a:t>
            </a:r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버튼 을 눌러 반영시키기 전에</a:t>
            </a:r>
            <a:endParaRPr lang="en-US" altLang="ko-KR" sz="1000" kern="1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lvl="0" algn="r"/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다시 한번 확인할 수 있도록 </a:t>
            </a:r>
            <a:endParaRPr lang="en-US" altLang="ko-KR" sz="1000" kern="1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lvl="0" algn="r"/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POPUP </a:t>
            </a:r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형태로 </a:t>
            </a:r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USER CONFIRM</a:t>
            </a:r>
          </a:p>
        </p:txBody>
      </p:sp>
    </p:spTree>
    <p:extLst>
      <p:ext uri="{BB962C8B-B14F-4D97-AF65-F5344CB8AC3E}">
        <p14:creationId xmlns:p14="http://schemas.microsoft.com/office/powerpoint/2010/main" val="221568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8AEC15-9776-4923-AE76-63F01D1B9D9E}"/>
              </a:ext>
            </a:extLst>
          </p:cNvPr>
          <p:cNvSpPr/>
          <p:nvPr/>
        </p:nvSpPr>
        <p:spPr>
          <a:xfrm>
            <a:off x="6039435" y="360462"/>
            <a:ext cx="5442387" cy="623939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UPDATE_DATA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"USER CONFIRM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USER_CONFIRM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USING TEXT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Q01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Q03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CHECK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EQ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'1'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"LV_ANSER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인지 아닌지 확인 해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EXIT.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저장할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이관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AEDAT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DATUM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AEZET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UZEIT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AENAM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UNAME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"DATA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지정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UPDATE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성공처리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COMMIT WORK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"DOMAIN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내역 조회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DOMAIN_TEXT_SINGLE_LINE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"ALV TABLE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MODIFY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 종료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실패 처리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ROLLBACK WORK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S002 DISPLAY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'E'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75FEFC-EF10-4B67-823A-F69A224E0528}"/>
              </a:ext>
            </a:extLst>
          </p:cNvPr>
          <p:cNvSpPr/>
          <p:nvPr/>
        </p:nvSpPr>
        <p:spPr>
          <a:xfrm>
            <a:off x="382315" y="380548"/>
            <a:ext cx="5442387" cy="157266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EXITS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'BACK'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'EXIT'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'CANC'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PROGRAM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AA0D6-CD72-4A96-8057-21D23AA8A731}"/>
              </a:ext>
            </a:extLst>
          </p:cNvPr>
          <p:cNvSpPr/>
          <p:nvPr/>
        </p:nvSpPr>
        <p:spPr>
          <a:xfrm>
            <a:off x="513550" y="199618"/>
            <a:ext cx="1126015" cy="3240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PAI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5B5423-209B-4A8C-8806-79F2ED54AC6A}"/>
              </a:ext>
            </a:extLst>
          </p:cNvPr>
          <p:cNvSpPr/>
          <p:nvPr/>
        </p:nvSpPr>
        <p:spPr>
          <a:xfrm>
            <a:off x="3103508" y="199618"/>
            <a:ext cx="2242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FUNCTION TYPE E |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설정 시 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CANCEL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이나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EXIT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실행할 수 있음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4ACB6DE-8003-4DC3-A449-D3D33149B587}"/>
              </a:ext>
            </a:extLst>
          </p:cNvPr>
          <p:cNvCxnSpPr>
            <a:cxnSpLocks/>
            <a:stCxn id="8" idx="3"/>
            <a:endCxn id="2" idx="0"/>
          </p:cNvCxnSpPr>
          <p:nvPr/>
        </p:nvCxnSpPr>
        <p:spPr>
          <a:xfrm flipH="1" flipV="1">
            <a:off x="3103509" y="380548"/>
            <a:ext cx="8876962" cy="5886196"/>
          </a:xfrm>
          <a:prstGeom prst="bentConnector4">
            <a:avLst>
              <a:gd name="adj1" fmla="val -1103"/>
              <a:gd name="adj2" fmla="val 103884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7A87A2-245D-4A5A-B208-4917F8A4683B}"/>
              </a:ext>
            </a:extLst>
          </p:cNvPr>
          <p:cNvSpPr/>
          <p:nvPr/>
        </p:nvSpPr>
        <p:spPr>
          <a:xfrm>
            <a:off x="375754" y="2073281"/>
            <a:ext cx="5442387" cy="295280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USER_COMMAND_0150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'SAVE'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GC_MODE_INSERT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GET_DATA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GC_MODE_UPDATE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UPDATE_DATA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GC_MODE_RETIRE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RETIRE_DATA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'CANC1'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289C4BE-6F1F-40A4-8262-BACBD2A87EF8}"/>
              </a:ext>
            </a:extLst>
          </p:cNvPr>
          <p:cNvCxnSpPr>
            <a:cxnSpLocks/>
            <a:endCxn id="25" idx="1"/>
          </p:cNvCxnSpPr>
          <p:nvPr/>
        </p:nvCxnSpPr>
        <p:spPr>
          <a:xfrm rot="10800000">
            <a:off x="375755" y="3549686"/>
            <a:ext cx="9283593" cy="2927766"/>
          </a:xfrm>
          <a:prstGeom prst="bentConnector3">
            <a:avLst>
              <a:gd name="adj1" fmla="val 101390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7CB290-1402-4C6D-B858-98B30EFA48DF}"/>
              </a:ext>
            </a:extLst>
          </p:cNvPr>
          <p:cNvSpPr/>
          <p:nvPr/>
        </p:nvSpPr>
        <p:spPr>
          <a:xfrm>
            <a:off x="237338" y="5911200"/>
            <a:ext cx="58586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SAVE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버튼 을 누를 시 변수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(MODE)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따라 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INSERT (GC_MODE_INSERT),MODIFY ( GC_MODE_UPDATE)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로 분개 되도록 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RETIRE (GC_MODE_RETIRE)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로 분개 되도록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'SAVE'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일 경우 수행할 내용에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'MODE'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따른 수행 로직 지정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AC5FF0F-171E-49D3-9297-DF7F01A0C39C}"/>
              </a:ext>
            </a:extLst>
          </p:cNvPr>
          <p:cNvCxnSpPr>
            <a:cxnSpLocks/>
          </p:cNvCxnSpPr>
          <p:nvPr/>
        </p:nvCxnSpPr>
        <p:spPr>
          <a:xfrm rot="10800000">
            <a:off x="2848947" y="3549687"/>
            <a:ext cx="3205392" cy="2297337"/>
          </a:xfrm>
          <a:prstGeom prst="bentConnector3">
            <a:avLst>
              <a:gd name="adj1" fmla="val 81632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A9B43EC-B0E9-44C2-9C26-4D0516A9F483}"/>
              </a:ext>
            </a:extLst>
          </p:cNvPr>
          <p:cNvSpPr/>
          <p:nvPr/>
        </p:nvSpPr>
        <p:spPr>
          <a:xfrm>
            <a:off x="3410829" y="5409506"/>
            <a:ext cx="3039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'SAVE‘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일 경우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MODIFY (GC_MODE_MODIFY)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로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lvl="0"/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DATA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INSERT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하는 로직 수행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6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31C2BE-5FA4-4238-B529-52E89869E996}"/>
              </a:ext>
            </a:extLst>
          </p:cNvPr>
          <p:cNvSpPr/>
          <p:nvPr/>
        </p:nvSpPr>
        <p:spPr>
          <a:xfrm>
            <a:off x="6039435" y="360462"/>
            <a:ext cx="5442387" cy="626427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UPDATE_DATA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"USER CONFIRM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USER_CONFIRM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USING TEXT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Q01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Q03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CHECK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EQ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'1'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"LV_ANSER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인지 아닌지 확인 해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EXIT.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저장할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이관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AEDAT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DATUM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AEZET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UZEIT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AENAM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UNAME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"DATA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지정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UPDATE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성공처리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COMMIT WORK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"DOMAIN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내역 조회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DOMAIN_TEXT_SINGLE_LINE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"ALV TABLE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MODIFY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 종료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실패 처리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ROLLBACK WORK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S002 DISPLAY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'E'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25D136-E091-4CE9-8B43-D26781331F85}"/>
              </a:ext>
            </a:extLst>
          </p:cNvPr>
          <p:cNvSpPr/>
          <p:nvPr/>
        </p:nvSpPr>
        <p:spPr>
          <a:xfrm>
            <a:off x="379033" y="360462"/>
            <a:ext cx="5442387" cy="19597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USER_CONFIRM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USING  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P_TITLE    P_QUEST 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FUNCTION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'POPUP_TO_CONFIRM'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TITLEBAR     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P_TITLE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TEXT_QUESTION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P_QUEST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TEXT_BUTTON_1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'YES'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ICON_BUTTON_1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'NO'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ANSWER 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AC5FF0F-171E-49D3-9297-DF7F01A0C39C}"/>
              </a:ext>
            </a:extLst>
          </p:cNvPr>
          <p:cNvCxnSpPr>
            <a:cxnSpLocks/>
            <a:endCxn id="29" idx="1"/>
          </p:cNvCxnSpPr>
          <p:nvPr/>
        </p:nvCxnSpPr>
        <p:spPr>
          <a:xfrm rot="10800000">
            <a:off x="379033" y="1340338"/>
            <a:ext cx="5660402" cy="16741"/>
          </a:xfrm>
          <a:prstGeom prst="bentConnector5">
            <a:avLst>
              <a:gd name="adj1" fmla="val 1926"/>
              <a:gd name="adj2" fmla="val 6406397"/>
              <a:gd name="adj3" fmla="val 101181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39E26F-748F-4B32-A590-B2A132E9E302}"/>
              </a:ext>
            </a:extLst>
          </p:cNvPr>
          <p:cNvSpPr/>
          <p:nvPr/>
        </p:nvSpPr>
        <p:spPr>
          <a:xfrm>
            <a:off x="379033" y="2372707"/>
            <a:ext cx="5442387" cy="42520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DOMAIN_TEXT_SINGLE_LINE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P_ISTR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TABLE OF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DD07T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HEADER LINE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DD07T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CORRESPONDING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FIELDS OF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WHERE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'ZDEPT_05'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'Z_GRADE_05'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'Z_STATUS_05'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DDLANGUAGE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LANGU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KEY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'ZDEPT_05'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DOMVALUE_L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DEPT_T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KEY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'Z_GRADE_05'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DOMVALUE_L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GRADE_T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KEY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'Z_STATUS_05'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DOMVALUE_L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STATUS_T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503933-EC78-4CF7-A9BC-A95D25EB06B8}"/>
              </a:ext>
            </a:extLst>
          </p:cNvPr>
          <p:cNvSpPr/>
          <p:nvPr/>
        </p:nvSpPr>
        <p:spPr>
          <a:xfrm>
            <a:off x="2048273" y="5703106"/>
            <a:ext cx="39337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DOMAIN </a:t>
            </a:r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에서 지정한 </a:t>
            </a:r>
            <a:endParaRPr lang="en-US" altLang="ko-KR" sz="1000" kern="1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VALUE RANGE DESCRIPTION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을 </a:t>
            </a:r>
            <a:endParaRPr lang="en-US" altLang="ko-KR" sz="10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함께 보여주기 위해</a:t>
            </a:r>
            <a:endParaRPr lang="en-US" altLang="ko-KR" sz="10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해당 정보가 담겨있는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DDO7T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테이블에서</a:t>
            </a:r>
            <a:endParaRPr lang="en-US" altLang="ko-KR" sz="10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입력한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DATA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 해당하는 </a:t>
            </a:r>
            <a:endParaRPr lang="en-US" altLang="ko-KR" sz="10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DOMAIN DESCRIPTION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을 찾아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TOP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에서 선언한 필드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(TEXT)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 지정 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AA8DDBC-F3A3-4062-B5B3-53D5EC34A391}"/>
              </a:ext>
            </a:extLst>
          </p:cNvPr>
          <p:cNvCxnSpPr>
            <a:cxnSpLocks/>
            <a:endCxn id="39" idx="1"/>
          </p:cNvCxnSpPr>
          <p:nvPr/>
        </p:nvCxnSpPr>
        <p:spPr>
          <a:xfrm rot="10800000">
            <a:off x="379034" y="4498722"/>
            <a:ext cx="5716973" cy="1018945"/>
          </a:xfrm>
          <a:prstGeom prst="bentConnector5">
            <a:avLst>
              <a:gd name="adj1" fmla="val 2401"/>
              <a:gd name="adj2" fmla="val -120706"/>
              <a:gd name="adj3" fmla="val 101932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0AEABF-FAC6-4E28-A7BB-B045CF1A95A1}"/>
              </a:ext>
            </a:extLst>
          </p:cNvPr>
          <p:cNvSpPr/>
          <p:nvPr/>
        </p:nvSpPr>
        <p:spPr>
          <a:xfrm>
            <a:off x="2985986" y="647453"/>
            <a:ext cx="2892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사용자가 수행한 행동 </a:t>
            </a:r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(MODIFY)</a:t>
            </a:r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을 </a:t>
            </a:r>
            <a:endParaRPr lang="en-US" altLang="ko-KR" sz="1000" kern="1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lvl="0" algn="r"/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SAVE </a:t>
            </a:r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버튼 을 눌러 반영시키기 전에</a:t>
            </a:r>
            <a:endParaRPr lang="en-US" altLang="ko-KR" sz="1000" kern="1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lvl="0" algn="r"/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다시 한번 확인할 수 있도록 </a:t>
            </a:r>
            <a:endParaRPr lang="en-US" altLang="ko-KR" sz="1000" kern="1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lvl="0" algn="r"/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POPUP </a:t>
            </a:r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형태로 </a:t>
            </a:r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USER CONFIRM</a:t>
            </a:r>
          </a:p>
        </p:txBody>
      </p:sp>
    </p:spTree>
    <p:extLst>
      <p:ext uri="{BB962C8B-B14F-4D97-AF65-F5344CB8AC3E}">
        <p14:creationId xmlns:p14="http://schemas.microsoft.com/office/powerpoint/2010/main" val="252530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8AEC15-9776-4923-AE76-63F01D1B9D9E}"/>
              </a:ext>
            </a:extLst>
          </p:cNvPr>
          <p:cNvSpPr/>
          <p:nvPr/>
        </p:nvSpPr>
        <p:spPr>
          <a:xfrm>
            <a:off x="6039435" y="360462"/>
            <a:ext cx="5442387" cy="623939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RETIRE_DATA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ENTDT &gt; 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RETDT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S005 DISPLAY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USER_CONFIRM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USING TEXT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Q01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Q03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CHECK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EQ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'1'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"LV_ANSER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인지 아닌지 확인 해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EXIT.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저장할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이관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AEDAT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DATUM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AEZET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UZEIT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AENAM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UNAME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"DATA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지정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UPDATE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성공처리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COMMIT WORK AND WAIT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DOMAIN_TEXT_SINGLE_LINE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"ALV TABLE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MODIFY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실패 처리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ROLLBACK WORK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S002 DISPLAY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'E'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75FEFC-EF10-4B67-823A-F69A224E0528}"/>
              </a:ext>
            </a:extLst>
          </p:cNvPr>
          <p:cNvSpPr/>
          <p:nvPr/>
        </p:nvSpPr>
        <p:spPr>
          <a:xfrm>
            <a:off x="382315" y="380548"/>
            <a:ext cx="5442387" cy="157266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EXITS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'BACK'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'EXIT'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'CANC'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PROGRAM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AA0D6-CD72-4A96-8057-21D23AA8A731}"/>
              </a:ext>
            </a:extLst>
          </p:cNvPr>
          <p:cNvSpPr/>
          <p:nvPr/>
        </p:nvSpPr>
        <p:spPr>
          <a:xfrm>
            <a:off x="513550" y="199618"/>
            <a:ext cx="1126015" cy="3240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PAI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5B5423-209B-4A8C-8806-79F2ED54AC6A}"/>
              </a:ext>
            </a:extLst>
          </p:cNvPr>
          <p:cNvSpPr/>
          <p:nvPr/>
        </p:nvSpPr>
        <p:spPr>
          <a:xfrm>
            <a:off x="3103508" y="199618"/>
            <a:ext cx="2242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FUNCTION TYPE E |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설정 시 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CANCEL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이나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EXIT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실행할 수 있음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4ACB6DE-8003-4DC3-A449-D3D33149B587}"/>
              </a:ext>
            </a:extLst>
          </p:cNvPr>
          <p:cNvCxnSpPr>
            <a:cxnSpLocks/>
            <a:stCxn id="8" idx="3"/>
            <a:endCxn id="2" idx="0"/>
          </p:cNvCxnSpPr>
          <p:nvPr/>
        </p:nvCxnSpPr>
        <p:spPr>
          <a:xfrm flipH="1" flipV="1">
            <a:off x="3103509" y="380548"/>
            <a:ext cx="8876962" cy="5886196"/>
          </a:xfrm>
          <a:prstGeom prst="bentConnector4">
            <a:avLst>
              <a:gd name="adj1" fmla="val -1103"/>
              <a:gd name="adj2" fmla="val 103884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7A87A2-245D-4A5A-B208-4917F8A4683B}"/>
              </a:ext>
            </a:extLst>
          </p:cNvPr>
          <p:cNvSpPr/>
          <p:nvPr/>
        </p:nvSpPr>
        <p:spPr>
          <a:xfrm>
            <a:off x="375754" y="2073281"/>
            <a:ext cx="5442387" cy="295280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USER_COMMAND_0150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'SAVE'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GC_MODE_INSERT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GET_DATA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GC_MODE_UPDATE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UPDATE_DATA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GC_MODE_RETIRE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RETIRE_DATA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'CANC1'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289C4BE-6F1F-40A4-8262-BACBD2A87EF8}"/>
              </a:ext>
            </a:extLst>
          </p:cNvPr>
          <p:cNvCxnSpPr>
            <a:cxnSpLocks/>
            <a:endCxn id="25" idx="1"/>
          </p:cNvCxnSpPr>
          <p:nvPr/>
        </p:nvCxnSpPr>
        <p:spPr>
          <a:xfrm rot="10800000">
            <a:off x="375755" y="3549686"/>
            <a:ext cx="9283593" cy="2927766"/>
          </a:xfrm>
          <a:prstGeom prst="bentConnector3">
            <a:avLst>
              <a:gd name="adj1" fmla="val 101390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7CB290-1402-4C6D-B858-98B30EFA48DF}"/>
              </a:ext>
            </a:extLst>
          </p:cNvPr>
          <p:cNvSpPr/>
          <p:nvPr/>
        </p:nvSpPr>
        <p:spPr>
          <a:xfrm>
            <a:off x="237339" y="5911200"/>
            <a:ext cx="59892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SAVE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버튼 을 누를 시 변수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(MODE)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따라 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INSERT (GC_MODE_INSERT),MODIFY ( GC_MODE_UPDATE)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로 분개 되도록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RETIRE (GC_MODE_RETIRE)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로 분개 되도록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'SAVE'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일 경우 수행할 내용에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'MODE'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따른 수행 로직 지정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AC5FF0F-171E-49D3-9297-DF7F01A0C39C}"/>
              </a:ext>
            </a:extLst>
          </p:cNvPr>
          <p:cNvCxnSpPr>
            <a:cxnSpLocks/>
          </p:cNvCxnSpPr>
          <p:nvPr/>
        </p:nvCxnSpPr>
        <p:spPr>
          <a:xfrm rot="10800000">
            <a:off x="2805405" y="4018385"/>
            <a:ext cx="3248935" cy="1828641"/>
          </a:xfrm>
          <a:prstGeom prst="bentConnector3">
            <a:avLst>
              <a:gd name="adj1" fmla="val 80442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A9B43EC-B0E9-44C2-9C26-4D0516A9F483}"/>
              </a:ext>
            </a:extLst>
          </p:cNvPr>
          <p:cNvSpPr/>
          <p:nvPr/>
        </p:nvSpPr>
        <p:spPr>
          <a:xfrm>
            <a:off x="3410829" y="5409506"/>
            <a:ext cx="3039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'SAVE‘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일 경우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RETIRE (GC_MODE_RETIRE)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로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lvl="0"/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DATA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INSERT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하는 로직 수행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38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AA7CB2F-31A8-4391-A7D9-D50A92E4BCB0}"/>
              </a:ext>
            </a:extLst>
          </p:cNvPr>
          <p:cNvSpPr/>
          <p:nvPr/>
        </p:nvSpPr>
        <p:spPr>
          <a:xfrm>
            <a:off x="6039435" y="360462"/>
            <a:ext cx="5442387" cy="623939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RETIRE_DATA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ENTDT &gt; 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RETDT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S005 DISPLAY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USER_CONFIRM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USING TEXT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Q01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TEXT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Q03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CHECK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LV_ANSWER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EQ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'1'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"LV_ANSER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인지 아닌지 확인 해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EXIT.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저장할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이관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AEDAT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DATUM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AEZET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UZEIT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AENAM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UNAME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"DATA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지정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UPDATE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성공처리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COMMIT WORK AND WAIT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DOMAIN_TEXT_SINGLE_LINE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"ALV TABLE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MODIFY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실패 처리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ROLLBACK WORK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S002 DISPLAY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'E'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25D136-E091-4CE9-8B43-D26781331F85}"/>
              </a:ext>
            </a:extLst>
          </p:cNvPr>
          <p:cNvSpPr/>
          <p:nvPr/>
        </p:nvSpPr>
        <p:spPr>
          <a:xfrm>
            <a:off x="379033" y="360462"/>
            <a:ext cx="5442387" cy="19597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USER_CONFIRM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USING  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P_TITLE    P_QUEST 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FUNCTION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'POPUP_TO_CONFIRM'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TITLEBAR     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P_TITLE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TEXT_QUESTION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P_QUEST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TEXT_BUTTON_1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'YES'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ICON_BUTTON_1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'NO'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ANSWER 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P_ANSWER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AC5FF0F-171E-49D3-9297-DF7F01A0C39C}"/>
              </a:ext>
            </a:extLst>
          </p:cNvPr>
          <p:cNvCxnSpPr>
            <a:cxnSpLocks/>
            <a:endCxn id="29" idx="1"/>
          </p:cNvCxnSpPr>
          <p:nvPr/>
        </p:nvCxnSpPr>
        <p:spPr>
          <a:xfrm rot="10800000">
            <a:off x="379033" y="1340338"/>
            <a:ext cx="5660402" cy="16741"/>
          </a:xfrm>
          <a:prstGeom prst="bentConnector5">
            <a:avLst>
              <a:gd name="adj1" fmla="val 1926"/>
              <a:gd name="adj2" fmla="val 6406397"/>
              <a:gd name="adj3" fmla="val 101181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39E26F-748F-4B32-A590-B2A132E9E302}"/>
              </a:ext>
            </a:extLst>
          </p:cNvPr>
          <p:cNvSpPr/>
          <p:nvPr/>
        </p:nvSpPr>
        <p:spPr>
          <a:xfrm>
            <a:off x="379033" y="2372707"/>
            <a:ext cx="5442387" cy="42520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DOMAIN_TEXT_SINGLE_LINE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P_ISTR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TABLE OF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DD07T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HEADER LINE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DD07T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CORRESPONDING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FIELDS OF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WHERE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'ZDEPT_05'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'Z_GRADE_05'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'Z_STATUS_05'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DDLANGUAGE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LANGU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KEY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'ZDEPT_05'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DOMVALUE_L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DEPT_T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KEY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'Z_GRADE_05'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DOMVALUE_L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GRADE_T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KEY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'Z_STATUS_05'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DOMVALUE_L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P_ISTR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STATUS_T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503933-EC78-4CF7-A9BC-A95D25EB06B8}"/>
              </a:ext>
            </a:extLst>
          </p:cNvPr>
          <p:cNvSpPr/>
          <p:nvPr/>
        </p:nvSpPr>
        <p:spPr>
          <a:xfrm>
            <a:off x="2048273" y="5703106"/>
            <a:ext cx="39337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DOMAIN </a:t>
            </a:r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에서 지정한 </a:t>
            </a:r>
            <a:endParaRPr lang="en-US" altLang="ko-KR" sz="1000" kern="1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VALUE RANGE DESCRIPTION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을 </a:t>
            </a:r>
            <a:endParaRPr lang="en-US" altLang="ko-KR" sz="10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함께 보여주기 위해</a:t>
            </a:r>
            <a:endParaRPr lang="en-US" altLang="ko-KR" sz="10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해당 정보가 담겨있는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DDO7T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테이블에서</a:t>
            </a:r>
            <a:endParaRPr lang="en-US" altLang="ko-KR" sz="10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입력한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DATA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 해당하는 </a:t>
            </a:r>
            <a:endParaRPr lang="en-US" altLang="ko-KR" sz="10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DOMAIN DESCRIPTION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을 찾아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TOP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에서 선언한 필드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(TEXT)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 지정 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AA8DDBC-F3A3-4062-B5B3-53D5EC34A391}"/>
              </a:ext>
            </a:extLst>
          </p:cNvPr>
          <p:cNvCxnSpPr>
            <a:cxnSpLocks/>
            <a:endCxn id="39" idx="1"/>
          </p:cNvCxnSpPr>
          <p:nvPr/>
        </p:nvCxnSpPr>
        <p:spPr>
          <a:xfrm rot="10800000">
            <a:off x="379034" y="4498722"/>
            <a:ext cx="5716973" cy="1018945"/>
          </a:xfrm>
          <a:prstGeom prst="bentConnector5">
            <a:avLst>
              <a:gd name="adj1" fmla="val 2401"/>
              <a:gd name="adj2" fmla="val -120706"/>
              <a:gd name="adj3" fmla="val 101932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0AEABF-FAC6-4E28-A7BB-B045CF1A95A1}"/>
              </a:ext>
            </a:extLst>
          </p:cNvPr>
          <p:cNvSpPr/>
          <p:nvPr/>
        </p:nvSpPr>
        <p:spPr>
          <a:xfrm>
            <a:off x="2985986" y="647453"/>
            <a:ext cx="2892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사용자가 수행한 행동 </a:t>
            </a:r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(RETIRE)</a:t>
            </a:r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을 </a:t>
            </a:r>
            <a:endParaRPr lang="en-US" altLang="ko-KR" sz="1000" kern="1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lvl="0" algn="r"/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SAVE </a:t>
            </a:r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버튼 을 눌러 반영시키기 전에</a:t>
            </a:r>
            <a:endParaRPr lang="en-US" altLang="ko-KR" sz="1000" kern="1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lvl="0" algn="r"/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다시 한번 확인할 수 있도록 </a:t>
            </a:r>
            <a:endParaRPr lang="en-US" altLang="ko-KR" sz="1000" kern="100" dirty="0">
              <a:solidFill>
                <a:schemeClr val="accent6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lvl="0" algn="r"/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POPUP </a:t>
            </a:r>
            <a:r>
              <a:rPr lang="ko-KR" altLang="en-US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형태로 </a:t>
            </a:r>
            <a:r>
              <a:rPr lang="en-US" altLang="ko-KR" sz="1000" kern="1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USER CONFIRM</a:t>
            </a:r>
          </a:p>
        </p:txBody>
      </p:sp>
    </p:spTree>
    <p:extLst>
      <p:ext uri="{BB962C8B-B14F-4D97-AF65-F5344CB8AC3E}">
        <p14:creationId xmlns:p14="http://schemas.microsoft.com/office/powerpoint/2010/main" val="211206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0D9A47B-CF0E-4DC4-9AB2-1AF4CBF1F401}"/>
              </a:ext>
            </a:extLst>
          </p:cNvPr>
          <p:cNvGrpSpPr/>
          <p:nvPr/>
        </p:nvGrpSpPr>
        <p:grpSpPr>
          <a:xfrm>
            <a:off x="1237559" y="1006071"/>
            <a:ext cx="9716881" cy="4845858"/>
            <a:chOff x="445923" y="1006071"/>
            <a:chExt cx="9716881" cy="484585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C986F4D-545C-4FB8-B27E-52F67378EEDA}"/>
                </a:ext>
              </a:extLst>
            </p:cNvPr>
            <p:cNvGrpSpPr/>
            <p:nvPr/>
          </p:nvGrpSpPr>
          <p:grpSpPr>
            <a:xfrm>
              <a:off x="445923" y="4342878"/>
              <a:ext cx="2448349" cy="1509051"/>
              <a:chOff x="382315" y="1179981"/>
              <a:chExt cx="2448349" cy="150905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19E0BFA-6057-4E99-AEB2-7A5B4BDC78A4}"/>
                  </a:ext>
                </a:extLst>
              </p:cNvPr>
              <p:cNvSpPr/>
              <p:nvPr/>
            </p:nvSpPr>
            <p:spPr>
              <a:xfrm>
                <a:off x="445925" y="1387922"/>
                <a:ext cx="2321128" cy="1301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CUSTOM CONTROL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CUSTOM CONTROL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생성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CONTAINER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 참조 변수 생성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090C68D-0440-434B-8702-1FDFB060058D}"/>
                  </a:ext>
                </a:extLst>
              </p:cNvPr>
              <p:cNvSpPr/>
              <p:nvPr/>
            </p:nvSpPr>
            <p:spPr>
              <a:xfrm>
                <a:off x="382315" y="1179981"/>
                <a:ext cx="2448349" cy="415883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CUSTOM CONTROL</a:t>
                </a:r>
                <a:endPara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78C4E23-FBB7-4CE9-BD2E-A07BDDF3C2E6}"/>
                </a:ext>
              </a:extLst>
            </p:cNvPr>
            <p:cNvGrpSpPr/>
            <p:nvPr/>
          </p:nvGrpSpPr>
          <p:grpSpPr>
            <a:xfrm>
              <a:off x="4113613" y="1008581"/>
              <a:ext cx="2448349" cy="1509051"/>
              <a:chOff x="3349285" y="1179981"/>
              <a:chExt cx="2448349" cy="150905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EA518C2-9657-4981-9EF0-D2AFB2945E3D}"/>
                  </a:ext>
                </a:extLst>
              </p:cNvPr>
              <p:cNvSpPr/>
              <p:nvPr/>
            </p:nvSpPr>
            <p:spPr>
              <a:xfrm>
                <a:off x="3412895" y="1387922"/>
                <a:ext cx="2321128" cy="1301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SCREEN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에서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INPUT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설정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FROM API | DATA </a:t>
                </a:r>
                <a:r>
                  <a:rPr lang="ko-KR" altLang="en-US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호출</a:t>
                </a:r>
                <a:endParaRPr lang="en-US" altLang="ko-KR" sz="12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accent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CREATE OBJET</a:t>
                </a:r>
              </a:p>
              <a:p>
                <a:r>
                  <a:rPr lang="en-US" altLang="ko-KR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ALV DISPLAY </a:t>
                </a:r>
                <a:r>
                  <a:rPr lang="ko-KR" altLang="en-US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호출</a:t>
                </a:r>
                <a:endParaRPr lang="en-US" altLang="ko-KR" sz="12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EVENT </a:t>
                </a:r>
                <a:r>
                  <a:rPr lang="ko-KR" altLang="en-US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실행</a:t>
                </a:r>
                <a:endParaRPr lang="en-US" altLang="ko-KR" sz="12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237F26C-11FB-43C4-A65A-E963677E726B}"/>
                  </a:ext>
                </a:extLst>
              </p:cNvPr>
              <p:cNvSpPr/>
              <p:nvPr/>
            </p:nvSpPr>
            <p:spPr>
              <a:xfrm>
                <a:off x="3349285" y="1179981"/>
                <a:ext cx="2448349" cy="415883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PBO</a:t>
                </a:r>
                <a:endPara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35893CB-326F-48F1-AD45-E9432CCD4EE4}"/>
                </a:ext>
              </a:extLst>
            </p:cNvPr>
            <p:cNvGrpSpPr/>
            <p:nvPr/>
          </p:nvGrpSpPr>
          <p:grpSpPr>
            <a:xfrm>
              <a:off x="445924" y="1006071"/>
              <a:ext cx="2448349" cy="1509051"/>
              <a:chOff x="382315" y="1179981"/>
              <a:chExt cx="2448349" cy="150905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8C608A8-96E7-419B-9D91-A91E0F462110}"/>
                  </a:ext>
                </a:extLst>
              </p:cNvPr>
              <p:cNvSpPr/>
              <p:nvPr/>
            </p:nvSpPr>
            <p:spPr>
              <a:xfrm>
                <a:off x="445925" y="1387922"/>
                <a:ext cx="2321128" cy="1301110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TABLE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 선언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객체 참조 선언 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변수 선언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3F6ED0B-27C6-4CB0-AA42-C5BC990BB1E4}"/>
                  </a:ext>
                </a:extLst>
              </p:cNvPr>
              <p:cNvSpPr/>
              <p:nvPr/>
            </p:nvSpPr>
            <p:spPr>
              <a:xfrm>
                <a:off x="382315" y="1179981"/>
                <a:ext cx="2448349" cy="415883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TOP</a:t>
                </a:r>
                <a:endPara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4F8E5A7-9AB0-474B-9F30-B6209E88B5BC}"/>
                </a:ext>
              </a:extLst>
            </p:cNvPr>
            <p:cNvGrpSpPr/>
            <p:nvPr/>
          </p:nvGrpSpPr>
          <p:grpSpPr>
            <a:xfrm>
              <a:off x="4113612" y="4340368"/>
              <a:ext cx="2448349" cy="1509051"/>
              <a:chOff x="6316254" y="1179980"/>
              <a:chExt cx="2448349" cy="150905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EDEA96-CD50-42C1-AB4D-E38604543631}"/>
                  </a:ext>
                </a:extLst>
              </p:cNvPr>
              <p:cNvSpPr/>
              <p:nvPr/>
            </p:nvSpPr>
            <p:spPr>
              <a:xfrm>
                <a:off x="6379864" y="1387921"/>
                <a:ext cx="2321128" cy="1301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객체 변수 생성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SAP CONTAINER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 생성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ALV GRID CONTROL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생성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DATA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SELECT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ALV DISPLAY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메소드 생성 호출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40E9D6C-CCDE-411D-AEA1-6001C8F37457}"/>
                  </a:ext>
                </a:extLst>
              </p:cNvPr>
              <p:cNvSpPr/>
              <p:nvPr/>
            </p:nvSpPr>
            <p:spPr>
              <a:xfrm>
                <a:off x="6316254" y="1179980"/>
                <a:ext cx="2448349" cy="415883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ALV GRID CONTROL</a:t>
                </a:r>
                <a:endPara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28B4C831-9285-4540-BA7A-48B642CC0AC2}"/>
                </a:ext>
              </a:extLst>
            </p:cNvPr>
            <p:cNvCxnSpPr>
              <a:cxnSpLocks/>
              <a:stCxn id="14" idx="2"/>
              <a:endCxn id="8" idx="1"/>
            </p:cNvCxnSpPr>
            <p:nvPr/>
          </p:nvCxnSpPr>
          <p:spPr>
            <a:xfrm rot="5400000">
              <a:off x="1581789" y="1445376"/>
              <a:ext cx="2683742" cy="4828254"/>
            </a:xfrm>
            <a:prstGeom prst="bentConnector4">
              <a:avLst>
                <a:gd name="adj1" fmla="val 18622"/>
                <a:gd name="adj2" fmla="val 104735"/>
              </a:avLst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9AFFC1AD-82B0-48F6-95D9-628A0B3888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30661" y="1896824"/>
              <a:ext cx="1346561" cy="251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3DD5AE05-4616-4C44-A3A4-E49D22D928E6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2830662" y="5198864"/>
              <a:ext cx="1346561" cy="251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EB945DAF-18B0-4C72-9B6A-A1834EC271A2}"/>
                </a:ext>
              </a:extLst>
            </p:cNvPr>
            <p:cNvCxnSpPr>
              <a:cxnSpLocks/>
              <a:stCxn id="2" idx="0"/>
              <a:endCxn id="20" idx="2"/>
            </p:cNvCxnSpPr>
            <p:nvPr/>
          </p:nvCxnSpPr>
          <p:spPr>
            <a:xfrm rot="5400000" flipH="1" flipV="1">
              <a:off x="756220" y="3429000"/>
              <a:ext cx="1827756" cy="1270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E2849893-D2DD-45E8-A9C3-9B85EE25A746}"/>
                </a:ext>
              </a:extLst>
            </p:cNvPr>
            <p:cNvCxnSpPr>
              <a:cxnSpLocks/>
              <a:stCxn id="6" idx="0"/>
              <a:endCxn id="20" idx="1"/>
            </p:cNvCxnSpPr>
            <p:nvPr/>
          </p:nvCxnSpPr>
          <p:spPr>
            <a:xfrm rot="16200000" flipV="1">
              <a:off x="1685761" y="688341"/>
              <a:ext cx="2475801" cy="4828253"/>
            </a:xfrm>
            <a:prstGeom prst="bentConnector4">
              <a:avLst>
                <a:gd name="adj1" fmla="val 36541"/>
                <a:gd name="adj2" fmla="val 107370"/>
              </a:avLst>
            </a:prstGeom>
            <a:ln w="19050" cap="flat" cmpd="sng" algn="ctr">
              <a:solidFill>
                <a:schemeClr val="bg2">
                  <a:lumMod val="9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3218CF82-6CB5-4005-934A-80A9545008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30661" y="1900588"/>
              <a:ext cx="1346561" cy="251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D23EEA6A-B384-413C-9546-81903206C7E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5491979" y="1867077"/>
              <a:ext cx="1006372" cy="2473291"/>
            </a:xfrm>
            <a:prstGeom prst="bentConnector4">
              <a:avLst>
                <a:gd name="adj1" fmla="val -22715"/>
                <a:gd name="adj2" fmla="val 63152"/>
              </a:avLst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533901C-1568-4FB4-B98A-52E967E96CD7}"/>
                </a:ext>
              </a:extLst>
            </p:cNvPr>
            <p:cNvGrpSpPr/>
            <p:nvPr/>
          </p:nvGrpSpPr>
          <p:grpSpPr>
            <a:xfrm>
              <a:off x="7714455" y="4340368"/>
              <a:ext cx="2448349" cy="1509051"/>
              <a:chOff x="6316254" y="1179980"/>
              <a:chExt cx="2448349" cy="150905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B85BCD3-899F-4EAF-BAEC-3DB41CA54D37}"/>
                  </a:ext>
                </a:extLst>
              </p:cNvPr>
              <p:cNvSpPr/>
              <p:nvPr/>
            </p:nvSpPr>
            <p:spPr>
              <a:xfrm>
                <a:off x="6379864" y="1387921"/>
                <a:ext cx="2321128" cy="1301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EVENT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선언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EVENT HANDLER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 메서드 정의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EVENT HANDLER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메서드 등록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15F0708-776B-4859-B856-6AF85E9357F3}"/>
                  </a:ext>
                </a:extLst>
              </p:cNvPr>
              <p:cNvSpPr/>
              <p:nvPr/>
            </p:nvSpPr>
            <p:spPr>
              <a:xfrm>
                <a:off x="6316254" y="1179980"/>
                <a:ext cx="2448349" cy="415883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CLASS ALV EVENT</a:t>
                </a:r>
                <a:endPara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F4D8FF58-F48B-4DB9-98B0-5ADA77AE623F}"/>
                </a:ext>
              </a:extLst>
            </p:cNvPr>
            <p:cNvCxnSpPr>
              <a:cxnSpLocks/>
              <a:stCxn id="14" idx="2"/>
              <a:endCxn id="81" idx="0"/>
            </p:cNvCxnSpPr>
            <p:nvPr/>
          </p:nvCxnSpPr>
          <p:spPr>
            <a:xfrm rot="16200000" flipH="1">
              <a:off x="6226840" y="1628578"/>
              <a:ext cx="1822736" cy="3600843"/>
            </a:xfrm>
            <a:prstGeom prst="bentConnector3">
              <a:avLst>
                <a:gd name="adj1" fmla="val 27752"/>
              </a:avLst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D75A4F16-1637-4EBA-8421-78C1696FC06D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rot="10800000">
              <a:off x="6498351" y="5198864"/>
              <a:ext cx="1279714" cy="1270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CD93A4D-0EB2-403D-ACEA-A6A350DD0493}"/>
                </a:ext>
              </a:extLst>
            </p:cNvPr>
            <p:cNvSpPr/>
            <p:nvPr/>
          </p:nvSpPr>
          <p:spPr>
            <a:xfrm>
              <a:off x="4108020" y="3859502"/>
              <a:ext cx="2448349" cy="41588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FIELD</a:t>
              </a:r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CATALOG</a:t>
              </a:r>
              <a:endParaRPr lang="ko-KR" altLang="en-US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10FDA0FB-2922-42D9-825B-13DEA38ED6B6}"/>
                </a:ext>
              </a:extLst>
            </p:cNvPr>
            <p:cNvGrpSpPr/>
            <p:nvPr/>
          </p:nvGrpSpPr>
          <p:grpSpPr>
            <a:xfrm>
              <a:off x="7710420" y="1012421"/>
              <a:ext cx="2448349" cy="1509051"/>
              <a:chOff x="3349285" y="1179981"/>
              <a:chExt cx="2448349" cy="150905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A8A2739B-F197-4D21-ADDF-BC2F102AB09B}"/>
                  </a:ext>
                </a:extLst>
              </p:cNvPr>
              <p:cNvSpPr/>
              <p:nvPr/>
            </p:nvSpPr>
            <p:spPr>
              <a:xfrm>
                <a:off x="3412895" y="1387922"/>
                <a:ext cx="2321128" cy="1301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프로그램 실행 시</a:t>
                </a:r>
                <a:endParaRPr lang="en-US" altLang="ko-KR" sz="12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ko-KR" altLang="en-US" sz="1200" dirty="0">
                    <a:solidFill>
                      <a:schemeClr val="accent5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선택 </a:t>
                </a:r>
                <a:r>
                  <a:rPr lang="en-US" altLang="ko-KR" sz="1200" dirty="0">
                    <a:solidFill>
                      <a:schemeClr val="accent5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| ENTER</a:t>
                </a:r>
                <a:r>
                  <a:rPr lang="ko-KR" altLang="en-US" sz="1200" dirty="0">
                    <a:solidFill>
                      <a:schemeClr val="accent5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 시 출력될 </a:t>
                </a:r>
                <a:r>
                  <a:rPr lang="en-US" altLang="ko-KR" sz="1200" dirty="0">
                    <a:solidFill>
                      <a:schemeClr val="accent5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DATA </a:t>
                </a: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1E94E26-237B-4133-B425-696F2624CA24}"/>
                  </a:ext>
                </a:extLst>
              </p:cNvPr>
              <p:cNvSpPr/>
              <p:nvPr/>
            </p:nvSpPr>
            <p:spPr>
              <a:xfrm>
                <a:off x="3349285" y="1179981"/>
                <a:ext cx="2448349" cy="415883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PAI</a:t>
                </a:r>
                <a:endPara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AB986318-9F7D-4E33-843E-35CA2B89B88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478026" y="1894313"/>
              <a:ext cx="1346561" cy="251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EC9D30-FCCB-4966-A9CE-81C06FC9AFC4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68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AE415FFC-145D-48D9-A964-3FE01F9C6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9" b="61447"/>
          <a:stretch/>
        </p:blipFill>
        <p:spPr>
          <a:xfrm>
            <a:off x="6229660" y="4797032"/>
            <a:ext cx="5442388" cy="195661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D45AE577-7050-45A4-9D48-B9DE00AA1C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15634" b="62177"/>
          <a:stretch/>
        </p:blipFill>
        <p:spPr>
          <a:xfrm>
            <a:off x="6229660" y="2626800"/>
            <a:ext cx="5439826" cy="200192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9AAFE8-0EAD-4218-ADDD-93CCA3CB0917}"/>
              </a:ext>
            </a:extLst>
          </p:cNvPr>
          <p:cNvSpPr/>
          <p:nvPr/>
        </p:nvSpPr>
        <p:spPr>
          <a:xfrm>
            <a:off x="459171" y="380547"/>
            <a:ext cx="5442388" cy="3048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REPORT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Z_PTJ01_051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MESSAGE-ID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ZM05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Z_PTJ01_051_TOP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Z_PTJ01_051_C01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Z_PTJ01_051_F01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Z_PTJ01_051_O01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Z_PTJ01_051_IO1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AT SELECTION-SCREEN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START-OF-SELECTION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SELECT_DATA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DOMAIN_TEXT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07665-7445-421E-A3F4-18D8C22C9C58}"/>
              </a:ext>
            </a:extLst>
          </p:cNvPr>
          <p:cNvSpPr/>
          <p:nvPr/>
        </p:nvSpPr>
        <p:spPr>
          <a:xfrm>
            <a:off x="571406" y="200079"/>
            <a:ext cx="1126015" cy="3240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PROGRAM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3CBF8D-ED49-494D-A372-91BFD1F67AE4}"/>
              </a:ext>
            </a:extLst>
          </p:cNvPr>
          <p:cNvSpPr/>
          <p:nvPr/>
        </p:nvSpPr>
        <p:spPr>
          <a:xfrm>
            <a:off x="6229660" y="209205"/>
            <a:ext cx="5442388" cy="224446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SELECT_DATA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CORRESPONDING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FIELDS OF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WHERE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EMPNO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EMPNO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NAME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NAME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ENTDT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ENTDT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RETDT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RETDT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BB8BE11-B6ED-4F44-A7E3-3EB6F763D2E6}"/>
              </a:ext>
            </a:extLst>
          </p:cNvPr>
          <p:cNvCxnSpPr>
            <a:cxnSpLocks/>
            <a:stCxn id="2" idx="1"/>
            <a:endCxn id="11" idx="1"/>
          </p:cNvCxnSpPr>
          <p:nvPr/>
        </p:nvCxnSpPr>
        <p:spPr>
          <a:xfrm rot="10800000" flipV="1">
            <a:off x="459171" y="1904773"/>
            <a:ext cx="12700" cy="3060381"/>
          </a:xfrm>
          <a:prstGeom prst="bentConnector3">
            <a:avLst>
              <a:gd name="adj1" fmla="val 751457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03B20A-FA2D-471F-996E-0CF8472F6F17}"/>
              </a:ext>
            </a:extLst>
          </p:cNvPr>
          <p:cNvSpPr/>
          <p:nvPr/>
        </p:nvSpPr>
        <p:spPr>
          <a:xfrm>
            <a:off x="459171" y="3644920"/>
            <a:ext cx="5442388" cy="264047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SELECTION-SCREEN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BEGIN OF BLOCK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B1 </a:t>
            </a:r>
          </a:p>
          <a:p>
            <a:pPr lvl="0"/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	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FRAME TITLE TEXT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SELECT-OPTIONS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EMPNO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EMPNO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NAME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NAME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DEPT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ENTDT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ENTDT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GRADE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RETDT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RETDT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STATUS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SELECTION-SCREEN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 OF BLOCK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696268-0246-47A2-A819-EB00F934DCCE}"/>
              </a:ext>
            </a:extLst>
          </p:cNvPr>
          <p:cNvSpPr/>
          <p:nvPr/>
        </p:nvSpPr>
        <p:spPr>
          <a:xfrm>
            <a:off x="571406" y="3506885"/>
            <a:ext cx="1126015" cy="3240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TOP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3C404F7-033A-4B47-9C6F-840CF7FB2134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2067330" y="1331438"/>
            <a:ext cx="4162330" cy="98542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74757A-7973-43EE-8E5D-DD0EDD9954A3}"/>
              </a:ext>
            </a:extLst>
          </p:cNvPr>
          <p:cNvSpPr txBox="1"/>
          <p:nvPr/>
        </p:nvSpPr>
        <p:spPr>
          <a:xfrm rot="10800000">
            <a:off x="43761" y="3176624"/>
            <a:ext cx="338554" cy="1788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/>
            <a:r>
              <a:rPr lang="en-US" altLang="ko-KR" sz="1000" kern="100" dirty="0">
                <a:solidFill>
                  <a:srgbClr val="A5A5A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SELECTION SCREEN </a:t>
            </a:r>
            <a:endParaRPr lang="ko-KR" altLang="en-US" sz="1000" dirty="0">
              <a:solidFill>
                <a:srgbClr val="A5A5A5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5DD7C7-517E-4056-ADBF-753F19FFB085}"/>
              </a:ext>
            </a:extLst>
          </p:cNvPr>
          <p:cNvSpPr/>
          <p:nvPr/>
        </p:nvSpPr>
        <p:spPr>
          <a:xfrm>
            <a:off x="3959981" y="777439"/>
            <a:ext cx="22420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SELECTION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OPTION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 에서 입력한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조건 값에 해당하는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DATA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SELECT</a:t>
            </a:r>
          </a:p>
          <a:p>
            <a:pPr algn="r"/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조회 후 이를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ITAB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담아 보여줌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8AA4404-916D-4BDE-A776-378E5CF1A6A2}"/>
              </a:ext>
            </a:extLst>
          </p:cNvPr>
          <p:cNvCxnSpPr>
            <a:cxnSpLocks/>
          </p:cNvCxnSpPr>
          <p:nvPr/>
        </p:nvCxnSpPr>
        <p:spPr>
          <a:xfrm rot="10800000">
            <a:off x="3072882" y="665587"/>
            <a:ext cx="3156778" cy="2841299"/>
          </a:xfrm>
          <a:prstGeom prst="bentConnector3">
            <a:avLst>
              <a:gd name="adj1" fmla="val 69114"/>
            </a:avLst>
          </a:prstGeom>
          <a:ln w="19050" cap="flat" cmpd="sng" algn="ctr">
            <a:solidFill>
              <a:schemeClr val="accent4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2AA0289-4F13-4889-A5AC-B27C6783686D}"/>
              </a:ext>
            </a:extLst>
          </p:cNvPr>
          <p:cNvCxnSpPr>
            <a:cxnSpLocks/>
          </p:cNvCxnSpPr>
          <p:nvPr/>
        </p:nvCxnSpPr>
        <p:spPr>
          <a:xfrm rot="10800000">
            <a:off x="3247054" y="4172405"/>
            <a:ext cx="2955009" cy="15902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4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F563AA7-E2B6-475C-B8CA-EACE97CB6145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V="1">
            <a:off x="7819919" y="1340140"/>
            <a:ext cx="3933976" cy="1672106"/>
          </a:xfrm>
          <a:prstGeom prst="bentConnector5">
            <a:avLst>
              <a:gd name="adj1" fmla="val 443"/>
              <a:gd name="adj2" fmla="val -88902"/>
              <a:gd name="adj3" fmla="val 103755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FB6A26-C600-4BB7-B555-8EBDE5A56B21}"/>
              </a:ext>
            </a:extLst>
          </p:cNvPr>
          <p:cNvSpPr/>
          <p:nvPr/>
        </p:nvSpPr>
        <p:spPr>
          <a:xfrm>
            <a:off x="6266983" y="380547"/>
            <a:ext cx="5442388" cy="585605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DOMAIN_TEXT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FIELD-SYMBOLS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&lt;FS_ISTR&gt;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LV_LINE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I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TABLE OF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DD07T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HEADER LINE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DD07T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CORRESPONDING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FIELDS OF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WHERE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'ZDEPT_05'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'Z_GRADE_05'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'Z_STATUS_05'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AND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DDLANGUAGE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LANGU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LOOP AT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ASSIGNING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&lt;FS_ISTR&gt;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LV_LINE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TABIX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KEY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'ZDEPT_05'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DOMVALUE_L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&lt;FS_ISTR&gt;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&lt;FS_ISTR&gt;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DEPT_T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KEY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'Z_GRADE_05'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DOMVALUE_L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&lt;FS_ISTR&gt;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&lt;FS_ISTR&gt;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GRADE_T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KEY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'Z_STATUS_05'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DOMVALUE_L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&lt;FS_ISTR&gt;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SUBRC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&lt;FS_ISTR&gt;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STATUS_T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LT_DOMAIN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ENDLOOP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9AAFE8-0EAD-4218-ADDD-93CCA3CB0917}"/>
              </a:ext>
            </a:extLst>
          </p:cNvPr>
          <p:cNvSpPr/>
          <p:nvPr/>
        </p:nvSpPr>
        <p:spPr>
          <a:xfrm>
            <a:off x="459171" y="380547"/>
            <a:ext cx="5442388" cy="3048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REPORT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Z_PTJ01_051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MESSAGE-ID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ZM05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Z_PTJ01_051_TOP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Z_PTJ01_051_C01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Z_PTJ01_051_F01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Z_PTJ01_051_O01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Z_PTJ01_051_IO1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AT SELECTION-SCREEN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START-OF-SELECTION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SELECT_DATA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DOMAIN_TEXT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07665-7445-421E-A3F4-18D8C22C9C58}"/>
              </a:ext>
            </a:extLst>
          </p:cNvPr>
          <p:cNvSpPr/>
          <p:nvPr/>
        </p:nvSpPr>
        <p:spPr>
          <a:xfrm>
            <a:off x="571406" y="200079"/>
            <a:ext cx="1126015" cy="3240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PROGRAM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BB8BE11-B6ED-4F44-A7E3-3EB6F763D2E6}"/>
              </a:ext>
            </a:extLst>
          </p:cNvPr>
          <p:cNvCxnSpPr>
            <a:cxnSpLocks/>
            <a:stCxn id="2" idx="1"/>
            <a:endCxn id="11" idx="1"/>
          </p:cNvCxnSpPr>
          <p:nvPr/>
        </p:nvCxnSpPr>
        <p:spPr>
          <a:xfrm rot="10800000" flipV="1">
            <a:off x="459171" y="1904773"/>
            <a:ext cx="12700" cy="3060381"/>
          </a:xfrm>
          <a:prstGeom prst="bentConnector3">
            <a:avLst>
              <a:gd name="adj1" fmla="val 751457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03B20A-FA2D-471F-996E-0CF8472F6F17}"/>
              </a:ext>
            </a:extLst>
          </p:cNvPr>
          <p:cNvSpPr/>
          <p:nvPr/>
        </p:nvSpPr>
        <p:spPr>
          <a:xfrm>
            <a:off x="459171" y="3644920"/>
            <a:ext cx="5442388" cy="264047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SELECTION-SCREEN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BEGIN OF BLOCK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B1 </a:t>
            </a:r>
          </a:p>
          <a:p>
            <a:pPr lvl="0"/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	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WITH FRAME TITLE TEXT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SELECT-OPTIONS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EMPNO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EMPNO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NAME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NAME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DEPT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ENTDT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ENTDT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GRADE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RETDT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RETDT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STATUS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SELECTION-SCREEN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 OF BLOCK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696268-0246-47A2-A819-EB00F934DCCE}"/>
              </a:ext>
            </a:extLst>
          </p:cNvPr>
          <p:cNvSpPr/>
          <p:nvPr/>
        </p:nvSpPr>
        <p:spPr>
          <a:xfrm>
            <a:off x="571406" y="3506885"/>
            <a:ext cx="1126015" cy="3240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TOP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3C404F7-033A-4B47-9C6F-840CF7FB21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28113" y="1904773"/>
            <a:ext cx="4162330" cy="85087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74757A-7973-43EE-8E5D-DD0EDD9954A3}"/>
              </a:ext>
            </a:extLst>
          </p:cNvPr>
          <p:cNvSpPr txBox="1"/>
          <p:nvPr/>
        </p:nvSpPr>
        <p:spPr>
          <a:xfrm rot="10800000">
            <a:off x="43761" y="3176624"/>
            <a:ext cx="338554" cy="1788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/>
            <a:r>
              <a:rPr lang="en-US" altLang="ko-KR" sz="1000" kern="100" dirty="0">
                <a:solidFill>
                  <a:srgbClr val="A5A5A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SELECTION SCREEN </a:t>
            </a:r>
            <a:endParaRPr lang="ko-KR" altLang="en-US" sz="1000" dirty="0">
              <a:solidFill>
                <a:srgbClr val="A5A5A5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5DD7C7-517E-4056-ADBF-753F19FFB085}"/>
              </a:ext>
            </a:extLst>
          </p:cNvPr>
          <p:cNvSpPr/>
          <p:nvPr/>
        </p:nvSpPr>
        <p:spPr>
          <a:xfrm>
            <a:off x="2905240" y="1051229"/>
            <a:ext cx="337976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DOMAIN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에서 지정한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VALUE RANGE DESCRIPTION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을 함께 보여주기 위해</a:t>
            </a:r>
            <a:endParaRPr lang="en-US" altLang="ko-KR" sz="10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해당 정보가 담겨있는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DDO7T 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테이블에서</a:t>
            </a:r>
            <a:endParaRPr lang="en-US" altLang="ko-KR" sz="10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입력한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DATA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 해당하는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DOMAIN DESCRIPTION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을 찾아</a:t>
            </a:r>
            <a:endParaRPr lang="en-US" altLang="ko-KR" sz="10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TOP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에서 선언한 필드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(TEXT)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 지정 </a:t>
            </a:r>
          </a:p>
        </p:txBody>
      </p:sp>
    </p:spTree>
    <p:extLst>
      <p:ext uri="{BB962C8B-B14F-4D97-AF65-F5344CB8AC3E}">
        <p14:creationId xmlns:p14="http://schemas.microsoft.com/office/powerpoint/2010/main" val="84460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4E803-D49D-42FD-AD78-077C122AFD67}"/>
              </a:ext>
            </a:extLst>
          </p:cNvPr>
          <p:cNvSpPr/>
          <p:nvPr/>
        </p:nvSpPr>
        <p:spPr>
          <a:xfrm>
            <a:off x="382315" y="380547"/>
            <a:ext cx="5442387" cy="637310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TABLES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*CONSTANS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프로그램 내에서 변경할 수 없음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CONSTANTS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GC_STATUS_DEFAULT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VALUE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'1'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GC_WARES_DEFAULT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WAERS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VALUE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'JPY'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GC_RETIRE_DEFAULT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VALUE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'3'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GC_MODE_INSERT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C                VALUE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'I'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추가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GC_MODE_UPDATE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C                VALUE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'U'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GC_MODE_RETIRE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C                VALUE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'R'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퇴직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BEGIN OF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"DOMAIN TEXT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STRUCTURE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DEPT_T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DD07T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GRADE_T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DD07T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STATUS_T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DD07T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DDTEXT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 OF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TABLE OF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 출력 용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SCREEN 150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BEGIN OF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STRUCTURE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ZT05_0010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 TYPE C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 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LVC_S_ROID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ROW_ID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 OF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REF TO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CL_GUI_CUSTOM_CONTAINER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GO_ALV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REF TO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CL_GUI_ALV_GRID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UCOMM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LS_STBL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LVC_S_STBL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LVC_T_FCAT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LVC_S_FCAT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GS_LAYOUT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LVC_S_LAYO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747A66-452C-437D-BBC3-ED494BF9B8CA}"/>
              </a:ext>
            </a:extLst>
          </p:cNvPr>
          <p:cNvSpPr/>
          <p:nvPr/>
        </p:nvSpPr>
        <p:spPr>
          <a:xfrm>
            <a:off x="6178205" y="4062038"/>
            <a:ext cx="5442388" cy="253719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USER_COMMAND_0100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'HELLO'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CALL_CREATE_SCREEN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'MODIFY'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GET_SELECTED_ROWS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'GOODBYE'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BYE_RETIRE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EEF41C-CC96-4CC8-AB6F-E6B97C576F8E}"/>
              </a:ext>
            </a:extLst>
          </p:cNvPr>
          <p:cNvSpPr/>
          <p:nvPr/>
        </p:nvSpPr>
        <p:spPr>
          <a:xfrm>
            <a:off x="6178206" y="375367"/>
            <a:ext cx="5442388" cy="165117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EXIT INPUT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'BACK'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'EXIT'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'CANC'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PROGRAM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87465C-73E3-4C9A-987C-A031BD8CC24B}"/>
              </a:ext>
            </a:extLst>
          </p:cNvPr>
          <p:cNvSpPr/>
          <p:nvPr/>
        </p:nvSpPr>
        <p:spPr>
          <a:xfrm>
            <a:off x="3742059" y="353628"/>
            <a:ext cx="2242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FUNCTION TYPE E |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설정 시 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CANCEL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이나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EXIT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실행할 수 있음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BB8BE11-B6ED-4F44-A7E3-3EB6F763D2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43857" y="1864035"/>
            <a:ext cx="3563161" cy="3546035"/>
          </a:xfrm>
          <a:prstGeom prst="bentConnector3">
            <a:avLst>
              <a:gd name="adj1" fmla="val 47795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07665-7445-421E-A3F4-18D8C22C9C58}"/>
              </a:ext>
            </a:extLst>
          </p:cNvPr>
          <p:cNvSpPr/>
          <p:nvPr/>
        </p:nvSpPr>
        <p:spPr>
          <a:xfrm>
            <a:off x="571406" y="200079"/>
            <a:ext cx="1126015" cy="3240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TOP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0A72B25-1CC5-4BB1-A18F-B817EC496D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79081" y="3027883"/>
            <a:ext cx="5580262" cy="1922735"/>
          </a:xfrm>
          <a:prstGeom prst="bentConnector3">
            <a:avLst>
              <a:gd name="adj1" fmla="val 78164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EB5504-D44F-4876-8C32-480B815E33A1}"/>
              </a:ext>
            </a:extLst>
          </p:cNvPr>
          <p:cNvSpPr/>
          <p:nvPr/>
        </p:nvSpPr>
        <p:spPr>
          <a:xfrm>
            <a:off x="5253914" y="2781662"/>
            <a:ext cx="18485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CONTAINER</a:t>
            </a:r>
            <a:r>
              <a:rPr lang="ko-KR" altLang="en-US" sz="1000" dirty="0">
                <a:solidFill>
                  <a:schemeClr val="accent1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 참조 변수를 선언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FDBDBCE-39D1-4513-8E0B-84DB132E08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1838" y="3725496"/>
            <a:ext cx="6387505" cy="1438353"/>
          </a:xfrm>
          <a:prstGeom prst="bentConnector3">
            <a:avLst>
              <a:gd name="adj1" fmla="val 65658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35B096-728B-4E7B-85B2-EFAC31E38A42}"/>
              </a:ext>
            </a:extLst>
          </p:cNvPr>
          <p:cNvSpPr/>
          <p:nvPr/>
        </p:nvSpPr>
        <p:spPr>
          <a:xfrm>
            <a:off x="5384346" y="3436838"/>
            <a:ext cx="19832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컨트롤 참조 변수 선언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8EF4427-9E12-4327-8A71-49498440B347}"/>
              </a:ext>
            </a:extLst>
          </p:cNvPr>
          <p:cNvCxnSpPr>
            <a:cxnSpLocks/>
            <a:endCxn id="16" idx="1"/>
          </p:cNvCxnSpPr>
          <p:nvPr/>
        </p:nvCxnSpPr>
        <p:spPr>
          <a:xfrm rot="10800000">
            <a:off x="6178207" y="1200957"/>
            <a:ext cx="5622329" cy="574821"/>
          </a:xfrm>
          <a:prstGeom prst="bentConnector5">
            <a:avLst>
              <a:gd name="adj1" fmla="val -4880"/>
              <a:gd name="adj2" fmla="val 258370"/>
              <a:gd name="adj3" fmla="val 104066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9F85316-7322-4DA5-920B-CCD6B4974D6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V="1">
            <a:off x="3320851" y="5330636"/>
            <a:ext cx="2857355" cy="79434"/>
          </a:xfrm>
          <a:prstGeom prst="bentConnector3">
            <a:avLst>
              <a:gd name="adj1" fmla="val 22499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F380F12-93BD-4F8E-BD4F-149AAD9F14EA}"/>
              </a:ext>
            </a:extLst>
          </p:cNvPr>
          <p:cNvCxnSpPr>
            <a:cxnSpLocks/>
            <a:endCxn id="44" idx="0"/>
          </p:cNvCxnSpPr>
          <p:nvPr/>
        </p:nvCxnSpPr>
        <p:spPr>
          <a:xfrm rot="5400000">
            <a:off x="8178143" y="2580837"/>
            <a:ext cx="2202458" cy="759945"/>
          </a:xfrm>
          <a:prstGeom prst="bentConnector3">
            <a:avLst>
              <a:gd name="adj1" fmla="val -276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BC1734-270F-4BC9-874D-A3BBE9DF5D34}"/>
              </a:ext>
            </a:extLst>
          </p:cNvPr>
          <p:cNvSpPr/>
          <p:nvPr/>
        </p:nvSpPr>
        <p:spPr>
          <a:xfrm>
            <a:off x="6522244" y="2070724"/>
            <a:ext cx="2405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사용자가 상단의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HELLO | MODIFY | GOODBYE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버튼을 누를 시 처리할 로직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F5E74F-9169-4BED-B371-309CCA1C646C}"/>
              </a:ext>
            </a:extLst>
          </p:cNvPr>
          <p:cNvSpPr/>
          <p:nvPr/>
        </p:nvSpPr>
        <p:spPr>
          <a:xfrm>
            <a:off x="6344111" y="199618"/>
            <a:ext cx="1126015" cy="3240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PAI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07D7FC-F055-44D1-B174-07A295129EFC}"/>
              </a:ext>
            </a:extLst>
          </p:cNvPr>
          <p:cNvSpPr/>
          <p:nvPr/>
        </p:nvSpPr>
        <p:spPr>
          <a:xfrm>
            <a:off x="6343527" y="3914156"/>
            <a:ext cx="1126015" cy="3240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PAI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66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4E803-D49D-42FD-AD78-077C122AFD67}"/>
              </a:ext>
            </a:extLst>
          </p:cNvPr>
          <p:cNvSpPr/>
          <p:nvPr/>
        </p:nvSpPr>
        <p:spPr>
          <a:xfrm>
            <a:off x="382315" y="380547"/>
            <a:ext cx="5442387" cy="162684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CALL_CREATE_SCREEN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GC_STATUS_DEFAULT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WAERS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GC_WARES_DEFAULT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ENTDT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DATUM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GS_DISP_0150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GC_MODE_INSERT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SCREEN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'0150'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STARTING AT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5 5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747A66-452C-437D-BBC3-ED494BF9B8CA}"/>
              </a:ext>
            </a:extLst>
          </p:cNvPr>
          <p:cNvSpPr/>
          <p:nvPr/>
        </p:nvSpPr>
        <p:spPr>
          <a:xfrm>
            <a:off x="6212876" y="380547"/>
            <a:ext cx="5442388" cy="253719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USER_COMMAND_0100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'HELLO'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CALL_CREATE_SCREEN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'MODIFY'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GET_SELECTED_ROWS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'GOODBYE'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BYE_RETIRE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F380F12-93BD-4F8E-BD4F-149AAD9F14EA}"/>
              </a:ext>
            </a:extLst>
          </p:cNvPr>
          <p:cNvCxnSpPr>
            <a:cxnSpLocks/>
          </p:cNvCxnSpPr>
          <p:nvPr/>
        </p:nvCxnSpPr>
        <p:spPr>
          <a:xfrm flipH="1" flipV="1">
            <a:off x="6059991" y="1803100"/>
            <a:ext cx="5767595" cy="76289"/>
          </a:xfrm>
          <a:prstGeom prst="bentConnector5">
            <a:avLst>
              <a:gd name="adj1" fmla="val -3964"/>
              <a:gd name="adj2" fmla="val 2364790"/>
              <a:gd name="adj3" fmla="val 100242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BC1734-270F-4BC9-874D-A3BBE9DF5D34}"/>
              </a:ext>
            </a:extLst>
          </p:cNvPr>
          <p:cNvSpPr/>
          <p:nvPr/>
        </p:nvSpPr>
        <p:spPr>
          <a:xfrm>
            <a:off x="3690033" y="9786"/>
            <a:ext cx="2405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사용자가 상단의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HELLO | MODIFY | GOODBYE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버튼을 누를 시 처리할 로직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A12C627-C338-4069-B28C-D6C814AB4C2D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7068907" y="1563836"/>
            <a:ext cx="511257" cy="3219070"/>
          </a:xfrm>
          <a:prstGeom prst="bentConnector2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D6B5A5-D1CF-4512-967E-DC8A36353F97}"/>
              </a:ext>
            </a:extLst>
          </p:cNvPr>
          <p:cNvSpPr/>
          <p:nvPr/>
        </p:nvSpPr>
        <p:spPr>
          <a:xfrm>
            <a:off x="382315" y="2309112"/>
            <a:ext cx="5442387" cy="43702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GET_SELECTED_ROWS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LT_ROW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LVC_T_ROID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"Assignment of Line Number to Line ID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LS_ROW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LVC_S_ROID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"Assignment of Row Number to Row ID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선택한 라인 확인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GET_SELECTED_ROWS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ET_ROW_NO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LT_ROW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LT_ROW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 INITIAL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S003 DISPLAY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"LINE SELECT ERROR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LT_ROW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LS_ROW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LS_ROW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ROW_ID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GC_MODE_UPDATE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LS_ROW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ROW_ID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SCREEN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'0150'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STARTING AT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5 5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3125679-09E1-4B79-AF70-1A99192D7DA7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 flipV="1">
            <a:off x="3103509" y="1861334"/>
            <a:ext cx="3103508" cy="146060"/>
          </a:xfrm>
          <a:prstGeom prst="bentConnector4">
            <a:avLst>
              <a:gd name="adj1" fmla="val 3627"/>
              <a:gd name="adj2" fmla="val 178256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7EAA7E-ADCA-40D5-8779-BB7280534DC4}"/>
              </a:ext>
            </a:extLst>
          </p:cNvPr>
          <p:cNvSpPr/>
          <p:nvPr/>
        </p:nvSpPr>
        <p:spPr>
          <a:xfrm>
            <a:off x="5784031" y="3429000"/>
            <a:ext cx="3379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ALV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화면 상의 선택한 행을 읽어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해당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ROW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가 몇 번 째  값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(=ROW_ID)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인지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저장하는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TABLE (= LT_ROW)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에서 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ROW_ID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읽어오고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, </a:t>
            </a:r>
          </a:p>
          <a:p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이를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INDEX(LS_ROW-ROW_ID)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로 해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DATA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가 저장된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TABLE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에서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(= ITAB)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그 값을 불러와  </a:t>
            </a:r>
          </a:p>
          <a:p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150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번 화면의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DATA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가 담겨있는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STRUCTURE (=GS_DISP_0150)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이관시켜 줌 </a:t>
            </a:r>
            <a:endParaRPr lang="ko-KR" altLang="en-US" sz="10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A79B05-4E1C-411E-8452-3F429716F77D}"/>
              </a:ext>
            </a:extLst>
          </p:cNvPr>
          <p:cNvSpPr/>
          <p:nvPr/>
        </p:nvSpPr>
        <p:spPr>
          <a:xfrm>
            <a:off x="2521375" y="1499485"/>
            <a:ext cx="33797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HELLO (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사원 등록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)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버튼을 누를 시 송출되는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150 SCREEN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의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STATUS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WAERS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DEFAULT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값으로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사전 지정하며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ENTDT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시스템 날짜로 지정함  </a:t>
            </a:r>
            <a:endParaRPr lang="ko-KR" altLang="en-US" sz="10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FB04CF-848C-43F6-B307-A6622C08A374}"/>
              </a:ext>
            </a:extLst>
          </p:cNvPr>
          <p:cNvSpPr/>
          <p:nvPr/>
        </p:nvSpPr>
        <p:spPr>
          <a:xfrm>
            <a:off x="5784030" y="5932356"/>
            <a:ext cx="33797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150 SCREEN</a:t>
            </a:r>
            <a:r>
              <a:rPr lang="ko-KR" altLang="en-US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에서 </a:t>
            </a:r>
            <a:r>
              <a:rPr lang="en-US" altLang="ko-KR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SAVE </a:t>
            </a:r>
            <a:r>
              <a:rPr lang="ko-KR" altLang="en-US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버튼을 누를 시 </a:t>
            </a:r>
            <a:endParaRPr lang="en-US" altLang="ko-KR" sz="1000" dirty="0">
              <a:solidFill>
                <a:schemeClr val="accent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MODIFY | INSERT | RETIRE </a:t>
            </a:r>
            <a:r>
              <a:rPr lang="ko-KR" altLang="en-US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로 분개 되도록</a:t>
            </a:r>
            <a:endParaRPr lang="en-US" altLang="ko-KR" sz="1000" dirty="0">
              <a:solidFill>
                <a:schemeClr val="accent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사용자의 액션을 변수 </a:t>
            </a:r>
            <a:r>
              <a:rPr lang="en-US" altLang="ko-KR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(MODE)</a:t>
            </a:r>
            <a:r>
              <a:rPr lang="ko-KR" altLang="en-US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 담아 지정 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6B13EB9-1B40-42F2-B21F-9BF57D7C5DE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744954" y="1399247"/>
            <a:ext cx="5039077" cy="4810108"/>
          </a:xfrm>
          <a:prstGeom prst="bentConnector3">
            <a:avLst>
              <a:gd name="adj1" fmla="val 109253"/>
            </a:avLst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7435DA7-C9B6-47B1-8BDA-6B8AD5C4C0B6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5269069" y="3727509"/>
            <a:ext cx="383442" cy="4026251"/>
          </a:xfrm>
          <a:prstGeom prst="bentConnector2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9719EB-4BA3-4A8C-9C6A-8B94AD1CC661}"/>
              </a:ext>
            </a:extLst>
          </p:cNvPr>
          <p:cNvSpPr/>
          <p:nvPr/>
        </p:nvSpPr>
        <p:spPr>
          <a:xfrm>
            <a:off x="6344111" y="199618"/>
            <a:ext cx="1126015" cy="3240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PAI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86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0E5AC1AB-5BBD-45F8-89CE-EFB9B7D9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81600"/>
          <a:stretch/>
        </p:blipFill>
        <p:spPr>
          <a:xfrm>
            <a:off x="382315" y="4951346"/>
            <a:ext cx="5401716" cy="1692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4E803-D49D-42FD-AD78-077C122AFD67}"/>
              </a:ext>
            </a:extLst>
          </p:cNvPr>
          <p:cNvSpPr/>
          <p:nvPr/>
        </p:nvSpPr>
        <p:spPr>
          <a:xfrm>
            <a:off x="382315" y="380547"/>
            <a:ext cx="5442387" cy="447137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BYE_RETIRE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LT_ROW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LVC_T_ROID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"Assignment of Line Number to Line ID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LS_ROW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LVC_S_ROID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"Assignment of Row Number to Row ID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선택한 라인 확인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GET_SELECTED_ROWS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ET_ROW_NO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LT_ROW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LT_ROW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 INITIAL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MESSAGE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S003 DISPLAY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"LINE SELECT ERROR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EXIT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LT_ROW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LS_ROW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READ TABLE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LS_ROW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ROW_ID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MOVE-CORRESPONDING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ISTR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RETDT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DATUM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GC_RETIRE_DEFAULT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GS_DISP_0150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GC_MODE_RETIRE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GS_DISP_0150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LS_ROW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ROW_ID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SCREEN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'0150'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STARTING AT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5 5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747A66-452C-437D-BBC3-ED494BF9B8CA}"/>
              </a:ext>
            </a:extLst>
          </p:cNvPr>
          <p:cNvSpPr/>
          <p:nvPr/>
        </p:nvSpPr>
        <p:spPr>
          <a:xfrm>
            <a:off x="6212876" y="380547"/>
            <a:ext cx="5442388" cy="253719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USER_COMMAND_0100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'HELLO'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CALL_CREATE_SCREEN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'MODIFY'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GET_SELECTED_ROWS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'GOODBYE'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BYE_RETIRE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F380F12-93BD-4F8E-BD4F-149AAD9F14EA}"/>
              </a:ext>
            </a:extLst>
          </p:cNvPr>
          <p:cNvCxnSpPr>
            <a:cxnSpLocks/>
            <a:endCxn id="44" idx="1"/>
          </p:cNvCxnSpPr>
          <p:nvPr/>
        </p:nvCxnSpPr>
        <p:spPr>
          <a:xfrm rot="10800000">
            <a:off x="6212877" y="1649146"/>
            <a:ext cx="5614713" cy="230247"/>
          </a:xfrm>
          <a:prstGeom prst="bentConnector5">
            <a:avLst>
              <a:gd name="adj1" fmla="val -5223"/>
              <a:gd name="adj2" fmla="val 789749"/>
              <a:gd name="adj3" fmla="val 104071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BC1734-270F-4BC9-874D-A3BBE9DF5D34}"/>
              </a:ext>
            </a:extLst>
          </p:cNvPr>
          <p:cNvSpPr/>
          <p:nvPr/>
        </p:nvSpPr>
        <p:spPr>
          <a:xfrm>
            <a:off x="3581338" y="123564"/>
            <a:ext cx="2405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사용자가 상단의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HELLO | MODIFY | GOODBYE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버튼을 누를 시 처리할 로직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A12C627-C338-4069-B28C-D6C814AB4C2D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7068907" y="1563836"/>
            <a:ext cx="511257" cy="3219070"/>
          </a:xfrm>
          <a:prstGeom prst="bentConnector2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7EAA7E-ADCA-40D5-8779-BB7280534DC4}"/>
              </a:ext>
            </a:extLst>
          </p:cNvPr>
          <p:cNvSpPr/>
          <p:nvPr/>
        </p:nvSpPr>
        <p:spPr>
          <a:xfrm>
            <a:off x="5916938" y="3429000"/>
            <a:ext cx="3379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ALV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화면 상의 선택한 행을 읽어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해당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ROW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가 몇 번 째  값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(=ROW_ID)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인지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저장하는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TABLE (= LT_ROW)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에서 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ROW_ID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읽어오고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, </a:t>
            </a:r>
          </a:p>
          <a:p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이를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INDEX(LS_ROW-ROW_ID)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로 해 </a:t>
            </a:r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DATA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가 저장된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TABLE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에서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(= ITAB)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그 값을 불러와  </a:t>
            </a:r>
          </a:p>
          <a:p>
            <a:endParaRPr lang="en-US" altLang="ko-KR" sz="1000" kern="1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150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번 화면의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DATA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가 담겨있는 </a:t>
            </a:r>
            <a:r>
              <a:rPr lang="en-US" altLang="ko-KR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STRUCTURE (=GS_DISP_0150) </a:t>
            </a:r>
            <a:r>
              <a:rPr lang="ko-KR" altLang="en-US" sz="1000" kern="1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이관시켜 줌 </a:t>
            </a:r>
            <a:endParaRPr lang="ko-KR" altLang="en-US" sz="1000" dirty="0">
              <a:solidFill>
                <a:schemeClr val="accent6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FB04CF-848C-43F6-B307-A6622C08A374}"/>
              </a:ext>
            </a:extLst>
          </p:cNvPr>
          <p:cNvSpPr/>
          <p:nvPr/>
        </p:nvSpPr>
        <p:spPr>
          <a:xfrm>
            <a:off x="6279574" y="5923455"/>
            <a:ext cx="33797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150 SCREEN</a:t>
            </a:r>
            <a:r>
              <a:rPr lang="ko-KR" altLang="en-US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에서 </a:t>
            </a:r>
            <a:r>
              <a:rPr lang="en-US" altLang="ko-KR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SAVE </a:t>
            </a:r>
            <a:r>
              <a:rPr lang="ko-KR" altLang="en-US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버튼을 누를 시 </a:t>
            </a:r>
            <a:endParaRPr lang="en-US" altLang="ko-KR" sz="1000" dirty="0">
              <a:solidFill>
                <a:schemeClr val="accent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MODIFY | INSERT | RETIRE </a:t>
            </a:r>
            <a:r>
              <a:rPr lang="ko-KR" altLang="en-US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로 분개 되도록</a:t>
            </a:r>
            <a:endParaRPr lang="en-US" altLang="ko-KR" sz="1000" dirty="0">
              <a:solidFill>
                <a:schemeClr val="accent3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사용자의 액션을 변수 </a:t>
            </a:r>
            <a:r>
              <a:rPr lang="en-US" altLang="ko-KR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(MODE)</a:t>
            </a:r>
            <a:r>
              <a:rPr lang="ko-KR" altLang="en-US" sz="1000" dirty="0">
                <a:solidFill>
                  <a:schemeClr val="accent3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에 담아 지정 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7435DA7-C9B6-47B1-8BDA-6B8AD5C4C0B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3414508" y="4085216"/>
            <a:ext cx="2865067" cy="2115238"/>
          </a:xfrm>
          <a:prstGeom prst="bentConnector3">
            <a:avLst>
              <a:gd name="adj1" fmla="val 11137"/>
            </a:avLst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D8E14D-4A0E-4458-9043-6781A1D3E6A9}"/>
              </a:ext>
            </a:extLst>
          </p:cNvPr>
          <p:cNvSpPr/>
          <p:nvPr/>
        </p:nvSpPr>
        <p:spPr>
          <a:xfrm>
            <a:off x="6344111" y="199618"/>
            <a:ext cx="1126015" cy="3240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PAI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6DEF278-621B-4205-8976-B112CD8419B3}"/>
              </a:ext>
            </a:extLst>
          </p:cNvPr>
          <p:cNvCxnSpPr>
            <a:cxnSpLocks/>
            <a:stCxn id="13" idx="1"/>
            <a:endCxn id="23" idx="3"/>
          </p:cNvCxnSpPr>
          <p:nvPr/>
        </p:nvCxnSpPr>
        <p:spPr>
          <a:xfrm rot="10800000" flipV="1">
            <a:off x="5784031" y="2859611"/>
            <a:ext cx="3875312" cy="2937759"/>
          </a:xfrm>
          <a:prstGeom prst="bentConnector3">
            <a:avLst>
              <a:gd name="adj1" fmla="val 8748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3649FD1-54CC-4781-A8C7-ACC3CF928C57}"/>
              </a:ext>
            </a:extLst>
          </p:cNvPr>
          <p:cNvSpPr/>
          <p:nvPr/>
        </p:nvSpPr>
        <p:spPr>
          <a:xfrm>
            <a:off x="6048157" y="3932985"/>
            <a:ext cx="5442387" cy="78491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MAKE_LAYOUT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GS_LAYOUT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CWIDTH_OPT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'A'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유동적으로 변경 됨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C4903D2-80DE-44DC-9C44-D661C161DB26}"/>
              </a:ext>
            </a:extLst>
          </p:cNvPr>
          <p:cNvSpPr/>
          <p:nvPr/>
        </p:nvSpPr>
        <p:spPr>
          <a:xfrm>
            <a:off x="6048156" y="4813694"/>
            <a:ext cx="5442387" cy="166375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DISPLAY_ALV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SET_TABLE_FOR_FIRST_DISPLAY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IS_LAYOUT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GS_LAYOUT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IT_OUTTAB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IT_FIELDCATALOG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5ECD3D0-AFB7-4F70-AA85-85E2A9D26C25}"/>
              </a:ext>
            </a:extLst>
          </p:cNvPr>
          <p:cNvSpPr/>
          <p:nvPr/>
        </p:nvSpPr>
        <p:spPr>
          <a:xfrm>
            <a:off x="6048157" y="2028526"/>
            <a:ext cx="5442387" cy="177192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CREATE_OBJECT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OBJECT GO_CONT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CONTAINER_NAME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'CC1'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OBJECT GO_ALV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I_PARENT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5D3B2872-7176-492A-A38A-7BC3AB6C1F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1" t="23129" r="10252" b="66259"/>
          <a:stretch/>
        </p:blipFill>
        <p:spPr>
          <a:xfrm>
            <a:off x="6048157" y="401181"/>
            <a:ext cx="3322648" cy="72778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4E803-D49D-42FD-AD78-077C122AFD67}"/>
              </a:ext>
            </a:extLst>
          </p:cNvPr>
          <p:cNvSpPr/>
          <p:nvPr/>
        </p:nvSpPr>
        <p:spPr>
          <a:xfrm>
            <a:off x="382315" y="380547"/>
            <a:ext cx="5442387" cy="211523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STATUS_0100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 PF-STATUS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'0100'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 TITLEBAR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'0100'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*&amp;---------------------------------------------------------------------*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CREATE_ALV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SET_ALV_0100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A21EB8-AB60-4225-B14C-940398415A8C}"/>
              </a:ext>
            </a:extLst>
          </p:cNvPr>
          <p:cNvSpPr/>
          <p:nvPr/>
        </p:nvSpPr>
        <p:spPr>
          <a:xfrm>
            <a:off x="513550" y="199618"/>
            <a:ext cx="1126015" cy="3240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PBO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4A26808-9034-4C10-9089-BC84D68E111A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2413519" y="657546"/>
            <a:ext cx="3634639" cy="107527"/>
          </a:xfrm>
          <a:prstGeom prst="bentConnector3">
            <a:avLst>
              <a:gd name="adj1" fmla="val 41442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9E88A51-278E-43E2-9EA4-1C9D6944D4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5723" y="732924"/>
            <a:ext cx="8633927" cy="904602"/>
          </a:xfrm>
          <a:prstGeom prst="bentConnector3">
            <a:avLst>
              <a:gd name="adj1" fmla="val -5188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D9B9DDB-745A-4DB1-AE7E-68CC9847383B}"/>
              </a:ext>
            </a:extLst>
          </p:cNvPr>
          <p:cNvCxnSpPr>
            <a:cxnSpLocks/>
            <a:stCxn id="3" idx="3"/>
            <a:endCxn id="16" idx="3"/>
          </p:cNvCxnSpPr>
          <p:nvPr/>
        </p:nvCxnSpPr>
        <p:spPr>
          <a:xfrm flipH="1">
            <a:off x="9370805" y="591256"/>
            <a:ext cx="2609666" cy="173816"/>
          </a:xfrm>
          <a:prstGeom prst="bentConnector5">
            <a:avLst>
              <a:gd name="adj1" fmla="val -5185"/>
              <a:gd name="adj2" fmla="val -311259"/>
              <a:gd name="adj3" fmla="val 92803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8F0318-1EF7-491D-8215-9F276E556ABD}"/>
              </a:ext>
            </a:extLst>
          </p:cNvPr>
          <p:cNvSpPr/>
          <p:nvPr/>
        </p:nvSpPr>
        <p:spPr>
          <a:xfrm>
            <a:off x="382315" y="2791684"/>
            <a:ext cx="5442387" cy="36857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SET_ALV_0100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 INITIAL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INSTANCE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CREATE_OBJECT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출력필드 셋팅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MAKE_CATALOG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LAYOUT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셋팅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MAKE_LAYOUT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ALV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출력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DISPLAY_ALV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"REFRESH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REFRESH_0100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CB06632-38CE-4E02-91AD-6C0DEE780260}"/>
              </a:ext>
            </a:extLst>
          </p:cNvPr>
          <p:cNvCxnSpPr>
            <a:cxnSpLocks/>
          </p:cNvCxnSpPr>
          <p:nvPr/>
        </p:nvCxnSpPr>
        <p:spPr>
          <a:xfrm flipH="1">
            <a:off x="9370805" y="636540"/>
            <a:ext cx="2609666" cy="630521"/>
          </a:xfrm>
          <a:prstGeom prst="bentConnector3">
            <a:avLst>
              <a:gd name="adj1" fmla="val -5185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32B8C98B-D6C1-4488-B7D3-E3CFC6E90857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>
            <a:off x="382314" y="1895991"/>
            <a:ext cx="147967" cy="2738579"/>
          </a:xfrm>
          <a:prstGeom prst="bentConnector4">
            <a:avLst>
              <a:gd name="adj1" fmla="val -129271"/>
              <a:gd name="adj2" fmla="val 10091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D0327CE3-BD5A-46FD-95AC-02B5675E95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3" t="60680" r="14008" b="28708"/>
          <a:stretch/>
        </p:blipFill>
        <p:spPr>
          <a:xfrm>
            <a:off x="6048157" y="1168208"/>
            <a:ext cx="3322649" cy="72778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EC0E5836-FFB3-48BF-9EE5-C9D50C9AF206}"/>
              </a:ext>
            </a:extLst>
          </p:cNvPr>
          <p:cNvSpPr/>
          <p:nvPr/>
        </p:nvSpPr>
        <p:spPr>
          <a:xfrm>
            <a:off x="3437718" y="1633669"/>
            <a:ext cx="2436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CONTAINER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와 </a:t>
            </a:r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연결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5692E04-C8B3-4B77-AC0D-8CCDEC59A8F3}"/>
              </a:ext>
            </a:extLst>
          </p:cNvPr>
          <p:cNvSpPr/>
          <p:nvPr/>
        </p:nvSpPr>
        <p:spPr>
          <a:xfrm>
            <a:off x="4618923" y="519348"/>
            <a:ext cx="1205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STATUE BAR 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지정</a:t>
            </a: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FD5B20E7-A61E-4D1F-AB66-6FD462810036}"/>
              </a:ext>
            </a:extLst>
          </p:cNvPr>
          <p:cNvCxnSpPr>
            <a:cxnSpLocks/>
          </p:cNvCxnSpPr>
          <p:nvPr/>
        </p:nvCxnSpPr>
        <p:spPr>
          <a:xfrm rot="10800000">
            <a:off x="7909864" y="2372708"/>
            <a:ext cx="1745797" cy="1486869"/>
          </a:xfrm>
          <a:prstGeom prst="bentConnector3">
            <a:avLst>
              <a:gd name="adj1" fmla="val 18289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39EA713-9DD9-4DF0-BE9F-815D7F964035}"/>
              </a:ext>
            </a:extLst>
          </p:cNvPr>
          <p:cNvSpPr/>
          <p:nvPr/>
        </p:nvSpPr>
        <p:spPr>
          <a:xfrm>
            <a:off x="8035217" y="2144219"/>
            <a:ext cx="14285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SAP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CONTAINER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생성</a:t>
            </a: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BF9BFDCB-A70C-4351-86DA-EAD5F0D079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9132" y="2395254"/>
            <a:ext cx="3726869" cy="116281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A5CBE08-D585-4E77-B844-AE317D9628FB}"/>
              </a:ext>
            </a:extLst>
          </p:cNvPr>
          <p:cNvSpPr/>
          <p:nvPr/>
        </p:nvSpPr>
        <p:spPr>
          <a:xfrm>
            <a:off x="2802242" y="3309930"/>
            <a:ext cx="14285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SAP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CONTAINER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생성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EC4B0B79-5C12-43C0-A319-9D6198ADEA03}"/>
              </a:ext>
            </a:extLst>
          </p:cNvPr>
          <p:cNvCxnSpPr>
            <a:cxnSpLocks/>
          </p:cNvCxnSpPr>
          <p:nvPr/>
        </p:nvCxnSpPr>
        <p:spPr>
          <a:xfrm rot="10800000">
            <a:off x="7842024" y="2979551"/>
            <a:ext cx="1814982" cy="1003467"/>
          </a:xfrm>
          <a:prstGeom prst="bentConnector3">
            <a:avLst>
              <a:gd name="adj1" fmla="val 24296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F446753-4625-4FC6-85E3-9DAAA1E0412C}"/>
              </a:ext>
            </a:extLst>
          </p:cNvPr>
          <p:cNvSpPr/>
          <p:nvPr/>
        </p:nvSpPr>
        <p:spPr>
          <a:xfrm>
            <a:off x="7887006" y="2752355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컨트롤 생성</a:t>
            </a: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FD91120E-504D-410A-BC81-E8510BA4E54A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 flipV="1">
            <a:off x="2391989" y="2914487"/>
            <a:ext cx="3656168" cy="776121"/>
          </a:xfrm>
          <a:prstGeom prst="bentConnector3">
            <a:avLst>
              <a:gd name="adj1" fmla="val 4914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A3FA392-4496-405B-92E3-46AE4F0A8903}"/>
              </a:ext>
            </a:extLst>
          </p:cNvPr>
          <p:cNvSpPr/>
          <p:nvPr/>
        </p:nvSpPr>
        <p:spPr>
          <a:xfrm>
            <a:off x="4499395" y="3455437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컨트롤 생성</a:t>
            </a: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DC582F47-1680-44FA-AA8E-7DE2AF522B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70710" y="4297546"/>
            <a:ext cx="2186792" cy="717596"/>
          </a:xfrm>
          <a:prstGeom prst="bentConnector3">
            <a:avLst>
              <a:gd name="adj1" fmla="val 13590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096ECC9-A445-49FD-AF10-CA4B505B03E0}"/>
              </a:ext>
            </a:extLst>
          </p:cNvPr>
          <p:cNvSpPr/>
          <p:nvPr/>
        </p:nvSpPr>
        <p:spPr>
          <a:xfrm>
            <a:off x="7776586" y="4813694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DISPLAY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메소드 호출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45FF2FA-F53F-424D-89C3-8C75DA3E7E57}"/>
              </a:ext>
            </a:extLst>
          </p:cNvPr>
          <p:cNvSpPr/>
          <p:nvPr/>
        </p:nvSpPr>
        <p:spPr>
          <a:xfrm>
            <a:off x="3382031" y="5103181"/>
            <a:ext cx="2442671" cy="41572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CONTROL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인스턴스를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아웃풋 테이블에 조회되게 하는 메서드</a:t>
            </a:r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B9ECFEE2-5F2C-4731-A113-7D8A524B4131}"/>
              </a:ext>
            </a:extLst>
          </p:cNvPr>
          <p:cNvCxnSpPr>
            <a:cxnSpLocks/>
            <a:stCxn id="109" idx="1"/>
          </p:cNvCxnSpPr>
          <p:nvPr/>
        </p:nvCxnSpPr>
        <p:spPr>
          <a:xfrm rot="10800000">
            <a:off x="2133600" y="4977078"/>
            <a:ext cx="3914556" cy="668496"/>
          </a:xfrm>
          <a:prstGeom prst="bentConnector3">
            <a:avLst>
              <a:gd name="adj1" fmla="val 4712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0D0BD1A-3B41-4D17-AE5D-EA5B93771A78}"/>
              </a:ext>
            </a:extLst>
          </p:cNvPr>
          <p:cNvSpPr/>
          <p:nvPr/>
        </p:nvSpPr>
        <p:spPr>
          <a:xfrm>
            <a:off x="4230838" y="4744127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DISPLAY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메소드 호출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D8CDF49-BF68-403A-8F49-F47B3048FDCF}"/>
              </a:ext>
            </a:extLst>
          </p:cNvPr>
          <p:cNvSpPr/>
          <p:nvPr/>
        </p:nvSpPr>
        <p:spPr>
          <a:xfrm>
            <a:off x="2626618" y="3794184"/>
            <a:ext cx="3265924" cy="22515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조회 데이터를 포함한 </a:t>
            </a:r>
            <a:r>
              <a:rPr lang="ko-KR" altLang="en-US" sz="1000" dirty="0" err="1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인터널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테이블 지정 파라미터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5A8F88D-0585-4DA6-91D1-34045604446D}"/>
              </a:ext>
            </a:extLst>
          </p:cNvPr>
          <p:cNvSpPr/>
          <p:nvPr/>
        </p:nvSpPr>
        <p:spPr>
          <a:xfrm>
            <a:off x="4638351" y="4067129"/>
            <a:ext cx="1254191" cy="22515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= OUTPUT TABLE</a:t>
            </a:r>
            <a:endParaRPr lang="ko-KR" altLang="en-US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3587EB10-DFF5-4BA2-B4E2-85E73C3D0E6B}"/>
              </a:ext>
            </a:extLst>
          </p:cNvPr>
          <p:cNvCxnSpPr>
            <a:cxnSpLocks/>
            <a:stCxn id="107" idx="1"/>
          </p:cNvCxnSpPr>
          <p:nvPr/>
        </p:nvCxnSpPr>
        <p:spPr>
          <a:xfrm rot="10800000" flipV="1">
            <a:off x="2326489" y="4325440"/>
            <a:ext cx="3721669" cy="159532"/>
          </a:xfrm>
          <a:prstGeom prst="bentConnector3">
            <a:avLst>
              <a:gd name="adj1" fmla="val 4705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0AC9BEC-3AF7-4F86-87BE-C1F418E3DFA5}"/>
              </a:ext>
            </a:extLst>
          </p:cNvPr>
          <p:cNvCxnSpPr>
            <a:cxnSpLocks/>
          </p:cNvCxnSpPr>
          <p:nvPr/>
        </p:nvCxnSpPr>
        <p:spPr>
          <a:xfrm flipV="1">
            <a:off x="6251175" y="3916142"/>
            <a:ext cx="2529643" cy="1585924"/>
          </a:xfrm>
          <a:prstGeom prst="bentConnector4">
            <a:avLst>
              <a:gd name="adj1" fmla="val -10112"/>
              <a:gd name="adj2" fmla="val 104216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0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B43D00-BC95-47E3-8F32-6E67B3BD162D}"/>
              </a:ext>
            </a:extLst>
          </p:cNvPr>
          <p:cNvSpPr/>
          <p:nvPr/>
        </p:nvSpPr>
        <p:spPr>
          <a:xfrm>
            <a:off x="382315" y="194838"/>
            <a:ext cx="5442387" cy="648406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MAKE_CATALOG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'EMPNO'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REF_FIELD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'EMPNO'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REF_TABLE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'ZT05_0010'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COLTEXT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사원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'NAME'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REF_FIELD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'NAME'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REF_TABLE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'ZT05_0010'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COLTEXT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이름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'DEPT'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REF_FIELD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'DEPT'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REF_TABLE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'ZT05_0010'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COLTEXT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부서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'DEPT_T'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    GS_FCAT-REF_FIELD = 'DEPT'.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    GS_FCAT-REF_TABLE = 'ZT05_0010'.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COLTEXT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부서설명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</a:p>
          <a:p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'ENTDT'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REF_FIELD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'ENTDT'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REF_TABLE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'ZT05_0010'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COLTEXT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입사일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FIELDNAME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'GRADE'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REF_FIELD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'GRADE'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REF_TABLE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'ZT05_0010'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GS_FCAT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COLTEXT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ko-KR" altLang="en-US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직급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APPEND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GS_FCAT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8F0318-1EF7-491D-8215-9F276E556ABD}"/>
              </a:ext>
            </a:extLst>
          </p:cNvPr>
          <p:cNvSpPr/>
          <p:nvPr/>
        </p:nvSpPr>
        <p:spPr>
          <a:xfrm>
            <a:off x="6048154" y="194839"/>
            <a:ext cx="5442387" cy="371199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SET_ALV_0100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 INITIAL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INSTANCE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CREATE_OBJECT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출력필드 셋팅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MAKE_CATALOG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LAYOUT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셋팅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MAKE_LAYOUT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ALV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출력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DISPLAY_ALV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"REFRESH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REFRESH_0100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3649FD1-54CC-4781-A8C7-ACC3CF928C57}"/>
              </a:ext>
            </a:extLst>
          </p:cNvPr>
          <p:cNvSpPr/>
          <p:nvPr/>
        </p:nvSpPr>
        <p:spPr>
          <a:xfrm>
            <a:off x="6048155" y="4069865"/>
            <a:ext cx="5442387" cy="78491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MAKE_LAYOUT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GS_LAYOUT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CWIDTH_OPT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'A'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유동적으로 변경 됨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C4903D2-80DE-44DC-9C44-D661C161DB26}"/>
              </a:ext>
            </a:extLst>
          </p:cNvPr>
          <p:cNvSpPr/>
          <p:nvPr/>
        </p:nvSpPr>
        <p:spPr>
          <a:xfrm>
            <a:off x="6048155" y="5015143"/>
            <a:ext cx="5442387" cy="166375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DISPLAY_ALV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SET_TABLE_FOR_FIRST_DISPLAY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IS_LAYOUT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GS_LAYOUT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IT_OUTTAB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ITAB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IT_FIELDCATALOG              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GT_FCAT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00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1723D-DD96-49A1-A245-4C42AD3ACF7D}"/>
              </a:ext>
            </a:extLst>
          </p:cNvPr>
          <p:cNvGrpSpPr/>
          <p:nvPr/>
        </p:nvGrpSpPr>
        <p:grpSpPr>
          <a:xfrm>
            <a:off x="9659343" y="104351"/>
            <a:ext cx="2321128" cy="6649298"/>
            <a:chOff x="9650466" y="380546"/>
            <a:chExt cx="2321128" cy="664929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BEFORE OUTPUT.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noFill/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100 PROCESS AFTER INPUT.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USER_COMMAND_0100.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>
                    <a:alpha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alpha val="50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2FBCD-1D13-470F-850A-59BF71C3219F}"/>
                </a:ext>
              </a:extLst>
            </p:cNvPr>
            <p:cNvSpPr/>
            <p:nvPr/>
          </p:nvSpPr>
          <p:spPr>
            <a:xfrm>
              <a:off x="9650466" y="492185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STATUS_0150.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SET_SCREEN_MODE_0150.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2B2BF-8A31-4564-923A-47DFA8B61C22}"/>
                </a:ext>
              </a:extLst>
            </p:cNvPr>
            <p:cNvSpPr/>
            <p:nvPr/>
          </p:nvSpPr>
          <p:spPr>
            <a:xfrm>
              <a:off x="9650466" y="605603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EXITS AT EXIT-COMMAND.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USER_COMMAND_0150.</a:t>
              </a:r>
            </a:p>
          </p:txBody>
        </p:sp>
      </p:grp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DC582F47-1680-44FA-AA8E-7DE2AF522B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39608" y="4297545"/>
            <a:ext cx="2217894" cy="922737"/>
          </a:xfrm>
          <a:prstGeom prst="bentConnector3">
            <a:avLst>
              <a:gd name="adj1" fmla="val 14101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096ECC9-A445-49FD-AF10-CA4B505B03E0}"/>
              </a:ext>
            </a:extLst>
          </p:cNvPr>
          <p:cNvSpPr/>
          <p:nvPr/>
        </p:nvSpPr>
        <p:spPr>
          <a:xfrm>
            <a:off x="7788613" y="4974062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DISPLAY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메소드 호출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45FF2FA-F53F-424D-89C3-8C75DA3E7E57}"/>
              </a:ext>
            </a:extLst>
          </p:cNvPr>
          <p:cNvSpPr/>
          <p:nvPr/>
        </p:nvSpPr>
        <p:spPr>
          <a:xfrm>
            <a:off x="3574852" y="5945718"/>
            <a:ext cx="2442671" cy="41572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CONTROL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인스턴스를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아웃풋 테이블에 조회되게 하는 메서드</a:t>
            </a:r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B9ECFEE2-5F2C-4731-A113-7D8A524B41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54337" y="2351915"/>
            <a:ext cx="141150" cy="3495107"/>
          </a:xfrm>
          <a:prstGeom prst="bentConnector4">
            <a:avLst>
              <a:gd name="adj1" fmla="val -254500"/>
              <a:gd name="adj2" fmla="val 99632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0D0BD1A-3B41-4D17-AE5D-EA5B93771A78}"/>
              </a:ext>
            </a:extLst>
          </p:cNvPr>
          <p:cNvSpPr/>
          <p:nvPr/>
        </p:nvSpPr>
        <p:spPr>
          <a:xfrm>
            <a:off x="3932460" y="5656728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DISPLAY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메소드 호출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3587EB10-DFF5-4BA2-B4E2-85E73C3D0E6B}"/>
              </a:ext>
            </a:extLst>
          </p:cNvPr>
          <p:cNvCxnSpPr>
            <a:cxnSpLocks/>
            <a:stCxn id="107" idx="1"/>
          </p:cNvCxnSpPr>
          <p:nvPr/>
        </p:nvCxnSpPr>
        <p:spPr>
          <a:xfrm rot="10800000" flipH="1">
            <a:off x="6048154" y="1842858"/>
            <a:ext cx="141151" cy="2619463"/>
          </a:xfrm>
          <a:prstGeom prst="bentConnector4">
            <a:avLst>
              <a:gd name="adj1" fmla="val -113478"/>
              <a:gd name="adj2" fmla="val 99523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0AC9BEC-3AF7-4F86-87BE-C1F418E3DFA5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6251175" y="4069865"/>
            <a:ext cx="2518174" cy="1432202"/>
          </a:xfrm>
          <a:prstGeom prst="bentConnector4">
            <a:avLst>
              <a:gd name="adj1" fmla="val -10860"/>
              <a:gd name="adj2" fmla="val 106840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5140D40C-F0BC-4FB0-970C-77A15F656EE9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>
            <a:off x="3103510" y="194839"/>
            <a:ext cx="3085799" cy="1204757"/>
          </a:xfrm>
          <a:prstGeom prst="bentConnector4">
            <a:avLst>
              <a:gd name="adj1" fmla="val 8529"/>
              <a:gd name="adj2" fmla="val 107100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F7E6C72C-53E7-40E3-9A4F-03BF2199FAB9}"/>
              </a:ext>
            </a:extLst>
          </p:cNvPr>
          <p:cNvCxnSpPr>
            <a:cxnSpLocks/>
            <a:endCxn id="37" idx="2"/>
          </p:cNvCxnSpPr>
          <p:nvPr/>
        </p:nvCxnSpPr>
        <p:spPr>
          <a:xfrm rot="10800000" flipV="1">
            <a:off x="3103509" y="6356078"/>
            <a:ext cx="3179496" cy="322823"/>
          </a:xfrm>
          <a:prstGeom prst="bentConnector4">
            <a:avLst>
              <a:gd name="adj1" fmla="val 7207"/>
              <a:gd name="adj2" fmla="val 124568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A46E7071-6B23-4600-9E17-8526AB035CE8}"/>
              </a:ext>
            </a:extLst>
          </p:cNvPr>
          <p:cNvCxnSpPr>
            <a:cxnSpLocks/>
          </p:cNvCxnSpPr>
          <p:nvPr/>
        </p:nvCxnSpPr>
        <p:spPr>
          <a:xfrm rot="10800000">
            <a:off x="7510263" y="384519"/>
            <a:ext cx="2230897" cy="385363"/>
          </a:xfrm>
          <a:prstGeom prst="bentConnector3">
            <a:avLst>
              <a:gd name="adj1" fmla="val 90988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5580390-2C2D-402D-B2ED-0A4A75228DEE}"/>
              </a:ext>
            </a:extLst>
          </p:cNvPr>
          <p:cNvSpPr/>
          <p:nvPr/>
        </p:nvSpPr>
        <p:spPr>
          <a:xfrm>
            <a:off x="7692061" y="389842"/>
            <a:ext cx="1602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CONTAINER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와 </a:t>
            </a:r>
            <a:endParaRPr lang="en-US" altLang="ko-KR" sz="1000" dirty="0">
              <a:solidFill>
                <a:schemeClr val="accent2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150901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16339</Words>
  <Application>Microsoft Office PowerPoint</Application>
  <PresentationFormat>와이드스크린</PresentationFormat>
  <Paragraphs>588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KoPub돋움체 Medium</vt:lpstr>
      <vt:lpstr>DX시인과나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YeaJIn</dc:creator>
  <cp:lastModifiedBy>Kim YeaJIn</cp:lastModifiedBy>
  <cp:revision>79</cp:revision>
  <dcterms:created xsi:type="dcterms:W3CDTF">2020-07-29T03:03:29Z</dcterms:created>
  <dcterms:modified xsi:type="dcterms:W3CDTF">2020-08-03T09:09:19Z</dcterms:modified>
</cp:coreProperties>
</file>