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78" r:id="rId4"/>
    <p:sldId id="261" r:id="rId5"/>
    <p:sldId id="259" r:id="rId6"/>
    <p:sldId id="280" r:id="rId7"/>
    <p:sldId id="281" r:id="rId8"/>
    <p:sldId id="282" r:id="rId9"/>
    <p:sldId id="283" r:id="rId10"/>
    <p:sldId id="285" r:id="rId11"/>
    <p:sldId id="284" r:id="rId12"/>
  </p:sldIdLst>
  <p:sldSz cx="12192000" cy="6858000"/>
  <p:notesSz cx="6858000" cy="9144000"/>
  <p:embeddedFontLst>
    <p:embeddedFont>
      <p:font typeface="DX시인과나" panose="02020600000000000000" pitchFamily="18" charset="-127"/>
      <p:regular r:id="rId13"/>
    </p:embeddedFont>
    <p:embeddedFont>
      <p:font typeface="KoPub돋움체 Medium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2" autoAdjust="0"/>
    <p:restoredTop sz="94660"/>
  </p:normalViewPr>
  <p:slideViewPr>
    <p:cSldViewPr snapToGrid="0" showGuides="1">
      <p:cViewPr>
        <p:scale>
          <a:sx n="76" d="100"/>
          <a:sy n="76" d="100"/>
        </p:scale>
        <p:origin x="1236" y="3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5E70-80B2-4205-B901-821ED6E94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1BBCF-1756-45CE-8DF3-8043E042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1E1A7-4E40-4922-8CD2-3CC5D2CF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E5910-0560-404E-9182-25A49B6E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28C0D-2155-44E0-926F-2CF1637B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7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0B8FF-C961-44C2-9D7C-F5F1F412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846F0F-3271-4B5D-B3DB-F29ADC638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AFC22-6DF0-4733-9ED3-A7EE5407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AA24A-072D-4B42-969B-99F9150E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8C904-B294-4219-A486-2D237DFB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6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84A3C7-EDB8-4DBA-8FB4-CF1F5EF71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276D2C-209B-4F70-8A81-7874D6ECC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94EC5-A87D-4FC4-A13F-01B392BE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393D6-EF88-446F-956C-BC167E47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0812E-94B4-4F47-BDF0-CFAC9728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5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87436-D8C9-4298-A088-534C8F67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92247-18C2-4F84-8FCC-D967B1E3B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6A033-D8EC-4E75-BB56-2D92D54E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4FB28-F81F-4772-A60F-C6834036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4B5F5-D0E1-4C87-AFC7-DFFF48EB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9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2C5C3-EA8F-432F-8A86-52E742E1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BDF39-1547-4022-AD48-5C3DF77AF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524BB-3D90-48D4-AB58-246F8D3C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85709-86BC-4DA3-A52B-AAE2964C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B552C-95B7-451E-91CF-1EE24768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96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93515-32E1-4240-8BD6-852C1FE5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726F8-FE6E-4363-98BD-698F5B7C0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4C1029-F02B-45CF-BC4B-3CB7CA2C3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04402-7397-494A-96A6-B753F1C1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497F3-4AE5-43D2-9F70-DF6CECEC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8B9A8-88C9-4F1A-B732-9EA3EF2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04F8-6F89-4B72-8971-710AF808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4D8331-2399-4961-A837-AFD7ADF4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BED4E-AA17-40B0-B276-5648A4F9E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FE2D0A-562A-4313-A431-FE667F1ED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D5B05-A0C5-4B70-9589-030A797FD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02C870-ED65-4651-B370-61B7E6FE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6CBFAB-BA09-46B7-98C9-2C34C7C8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A43D58-0FDE-4D40-894E-2AB5AA02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0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9A5C9-F770-4C30-9F54-312EDDC7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F209EB-461E-4415-9D14-CB45A206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E73899-24CA-45B2-B11A-B40B9C93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623AB-7610-41F5-9070-13EB98A5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6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35B5C-D2DB-4C92-85FA-C48B8E4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E014E0-CADB-4212-8615-C905EDF7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5FD7E-C6EE-4806-ACAF-72EACD40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4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17A64-D6AC-4FB4-BC6C-DCFF6F75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88B57-BA2B-4587-9309-DBC85CBD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3441F7-0802-48A1-85D1-9C6760747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6B25D4-A3F5-4B1D-93D8-F5D98371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B9F956-A4A3-4FE8-B7C0-94791830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E58B7-DDDD-40A4-B20A-50FD840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1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3835E-7E23-44E2-9FB8-3C8254DA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968948-E768-45B5-94D6-9AD7A776B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9E111-6C4E-43D3-A444-35C621173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6BA76-30E8-4422-9317-EDE72B2A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262E3A-EB8F-4B08-A56F-A08D581B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E6D66-CA01-40B8-9096-D8FE76FB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43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221FBB-15F0-4DC9-B75A-87819E52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D4332-A565-49FA-8D61-C051EC31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4C400-2005-43AE-BE92-285419282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48CD-A812-4845-A7B5-237EA974691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C34E1-35D1-4C43-905D-28A09BCBD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BBFF5-D48A-4921-9819-14633AA43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3456-F364-4AEC-A5AA-4023E1EF8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8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F0BDB6-6798-40EB-96B5-4AD0F4FECC6E}"/>
              </a:ext>
            </a:extLst>
          </p:cNvPr>
          <p:cNvSpPr/>
          <p:nvPr/>
        </p:nvSpPr>
        <p:spPr>
          <a:xfrm>
            <a:off x="4130565" y="2999389"/>
            <a:ext cx="3930870" cy="859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44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4400">
                <a:latin typeface="DX시인과나" panose="02020600000000000000" pitchFamily="18" charset="-127"/>
                <a:ea typeface="DX시인과나" panose="02020600000000000000" pitchFamily="18" charset="-127"/>
              </a:rPr>
              <a:t>GRID (1)</a:t>
            </a:r>
            <a:endParaRPr lang="ko-KR" altLang="en-US" sz="44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93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511A6E9B-324B-48F7-B437-01BFACB95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2" t="26658" r="22050" b="62115"/>
          <a:stretch/>
        </p:blipFill>
        <p:spPr>
          <a:xfrm>
            <a:off x="6290441" y="366129"/>
            <a:ext cx="3241391" cy="75379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BDBBC1-CD39-4636-AED8-A613179672EA}"/>
              </a:ext>
            </a:extLst>
          </p:cNvPr>
          <p:cNvSpPr/>
          <p:nvPr/>
        </p:nvSpPr>
        <p:spPr>
          <a:xfrm>
            <a:off x="6290441" y="4420468"/>
            <a:ext cx="5442388" cy="170126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DISPLAY_ALV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GO_ALV_GRID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SET_TABLE_FOR_FIRST_DISPLAY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I_STRUCTURE_NAME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'SCARR'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IS_VARIANT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GS_VARIANT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I_SAVE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GV_SAVE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IT_OUTTAB      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GT_ITAB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A38349-336C-46E6-9909-2010BC1DBDF1}"/>
              </a:ext>
            </a:extLst>
          </p:cNvPr>
          <p:cNvSpPr/>
          <p:nvPr/>
        </p:nvSpPr>
        <p:spPr>
          <a:xfrm>
            <a:off x="6290441" y="2476288"/>
            <a:ext cx="5442388" cy="157254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CREATE_OBJ 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OBJECT GO_CONTAINER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CONTAINER_NAME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'CONTROL_AREA'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OBJECT GO_ALV_GRID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I_PARENT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GO_CONTAINER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EC9D30-FCCB-4966-A9CE-81C06FC9AFC4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C528E9-669A-4817-A893-C4D80821C30C}"/>
              </a:ext>
            </a:extLst>
          </p:cNvPr>
          <p:cNvSpPr/>
          <p:nvPr/>
        </p:nvSpPr>
        <p:spPr>
          <a:xfrm>
            <a:off x="459171" y="366129"/>
            <a:ext cx="5442388" cy="119634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STATUS_0100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 PF-STATUS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'0100'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 TITLEBAR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'0100'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BD7C8B-ADB0-4C87-91B4-9593B4CBF9F6}"/>
              </a:ext>
            </a:extLst>
          </p:cNvPr>
          <p:cNvSpPr/>
          <p:nvPr/>
        </p:nvSpPr>
        <p:spPr>
          <a:xfrm>
            <a:off x="571405" y="218518"/>
            <a:ext cx="1126015" cy="3240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PBO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7396FA-D17A-41FF-B625-BA03BD4B6176}"/>
              </a:ext>
            </a:extLst>
          </p:cNvPr>
          <p:cNvSpPr/>
          <p:nvPr/>
        </p:nvSpPr>
        <p:spPr>
          <a:xfrm>
            <a:off x="459171" y="1710081"/>
            <a:ext cx="5442388" cy="430010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CREATE_ALV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GO_CONTAINER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 INITIAL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CREATE_OBJ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GS_VARIANT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REPORT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CPROG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GV_SAVE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'A'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DISPLAY_ALV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ELSE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LS_STBL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LVC_S_STBL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LS_STBL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ROW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'X'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LS_STBL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'X'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GO_ALV_GRID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REFRESH_TABLE_DISPLAY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IS_STABLE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LS_STBL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I_SOFT_REFRESH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'X'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     EXCEPTIONS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      finished       = 1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      others         = 2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0152466-E8D4-472F-AFDC-1E8D37A83340}"/>
              </a:ext>
            </a:extLst>
          </p:cNvPr>
          <p:cNvGrpSpPr/>
          <p:nvPr/>
        </p:nvGrpSpPr>
        <p:grpSpPr>
          <a:xfrm>
            <a:off x="9650466" y="380546"/>
            <a:ext cx="2321128" cy="4380942"/>
            <a:chOff x="9650466" y="380546"/>
            <a:chExt cx="2321128" cy="438094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2DD2B0-6E15-4948-AD37-C7CCD40BCB72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6E6FBF2-03D4-46BC-98FF-A85EBAABCBE0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2345E70-F8F6-49AB-92AF-768665FA3B71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AADA48-0625-4297-A466-FB683C67C211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490716E-AA82-40B6-854E-1C32986F07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86593" y="-3764407"/>
            <a:ext cx="501322" cy="8791229"/>
          </a:xfrm>
          <a:prstGeom prst="bentConnector4">
            <a:avLst>
              <a:gd name="adj1" fmla="val -31762"/>
              <a:gd name="adj2" fmla="val 107191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49E70-B84A-4A84-B32D-1FF762E5B4B2}"/>
              </a:ext>
            </a:extLst>
          </p:cNvPr>
          <p:cNvSpPr/>
          <p:nvPr/>
        </p:nvSpPr>
        <p:spPr>
          <a:xfrm>
            <a:off x="2369116" y="941089"/>
            <a:ext cx="2300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STATUS BAR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대한 정의 </a:t>
            </a:r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| </a:t>
            </a:r>
          </a:p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BACK EXIT 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과 </a:t>
            </a:r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TITLE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BAR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대한 정의</a:t>
            </a:r>
            <a:endParaRPr lang="ko-KR" altLang="en-US" sz="10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636F03F-2C65-45F1-ADA1-3564B9B204D5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986455" y="867451"/>
            <a:ext cx="5924682" cy="252477"/>
          </a:xfrm>
          <a:prstGeom prst="bentConnector4">
            <a:avLst>
              <a:gd name="adj1" fmla="val 6094"/>
              <a:gd name="adj2" fmla="val 190543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1A77A32-C6B6-420F-86AD-AD8A35911F1E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 flipV="1">
            <a:off x="4648370" y="-474316"/>
            <a:ext cx="5016494" cy="7952504"/>
          </a:xfrm>
          <a:prstGeom prst="bentConnector4">
            <a:avLst>
              <a:gd name="adj1" fmla="val -8203"/>
              <a:gd name="adj2" fmla="val 112071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A254D3D-9F1C-4BF9-8517-762B095328C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 flipV="1">
            <a:off x="9011635" y="4690505"/>
            <a:ext cx="2521160" cy="1431230"/>
          </a:xfrm>
          <a:prstGeom prst="bentConnector4">
            <a:avLst>
              <a:gd name="adj1" fmla="val -14871"/>
              <a:gd name="adj2" fmla="val 106719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0EA024-61F3-4EC5-B4D4-9EC1899A855A}"/>
              </a:ext>
            </a:extLst>
          </p:cNvPr>
          <p:cNvSpPr/>
          <p:nvPr/>
        </p:nvSpPr>
        <p:spPr>
          <a:xfrm>
            <a:off x="10331275" y="5967257"/>
            <a:ext cx="16257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DISPLAY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메소드 호출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8747A81-995E-4603-B339-9D4500A4D586}"/>
              </a:ext>
            </a:extLst>
          </p:cNvPr>
          <p:cNvSpPr/>
          <p:nvPr/>
        </p:nvSpPr>
        <p:spPr>
          <a:xfrm>
            <a:off x="2341639" y="2941465"/>
            <a:ext cx="2248230" cy="41572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CONTROL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인스턴스를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아웃풋 테이블에 조회되게 하는 메서드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8F87340-46CB-49D4-B1D8-F4D7CB4F21B2}"/>
              </a:ext>
            </a:extLst>
          </p:cNvPr>
          <p:cNvSpPr/>
          <p:nvPr/>
        </p:nvSpPr>
        <p:spPr>
          <a:xfrm>
            <a:off x="9909622" y="5058182"/>
            <a:ext cx="1886183" cy="22515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FIELD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CATALOG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구성 필요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</a:t>
            </a:r>
            <a:endParaRPr lang="ko-KR" altLang="en-US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0EF69C6-7931-4100-A026-5A73A79F555D}"/>
              </a:ext>
            </a:extLst>
          </p:cNvPr>
          <p:cNvSpPr/>
          <p:nvPr/>
        </p:nvSpPr>
        <p:spPr>
          <a:xfrm>
            <a:off x="8529881" y="5325152"/>
            <a:ext cx="3265924" cy="22515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조회 데이터를 포함한 </a:t>
            </a:r>
            <a:r>
              <a:rPr lang="ko-KR" altLang="en-US" sz="1000" dirty="0" err="1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인터널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테이블 지정 파라미터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202B927-9173-4F76-B7F3-C0CE82963D91}"/>
              </a:ext>
            </a:extLst>
          </p:cNvPr>
          <p:cNvSpPr/>
          <p:nvPr/>
        </p:nvSpPr>
        <p:spPr>
          <a:xfrm>
            <a:off x="10560910" y="5613243"/>
            <a:ext cx="1254191" cy="22515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= OUTPUT TABLE</a:t>
            </a:r>
            <a:endParaRPr lang="ko-KR" altLang="en-US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232BD447-7989-4813-8156-97C39AC63575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4589869" y="3149329"/>
            <a:ext cx="1700572" cy="2121773"/>
          </a:xfrm>
          <a:prstGeom prst="bentConnector3">
            <a:avLst>
              <a:gd name="adj1" fmla="val 51483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081320C4-F17F-4AC4-A7CD-68189946F821}"/>
              </a:ext>
            </a:extLst>
          </p:cNvPr>
          <p:cNvCxnSpPr>
            <a:cxnSpLocks/>
          </p:cNvCxnSpPr>
          <p:nvPr/>
        </p:nvCxnSpPr>
        <p:spPr>
          <a:xfrm rot="10800000">
            <a:off x="6545843" y="2888244"/>
            <a:ext cx="3104630" cy="1223405"/>
          </a:xfrm>
          <a:prstGeom prst="bentConnector3">
            <a:avLst>
              <a:gd name="adj1" fmla="val 114999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B5DA883-502C-44F2-AA54-F2B343E517DA}"/>
              </a:ext>
            </a:extLst>
          </p:cNvPr>
          <p:cNvSpPr/>
          <p:nvPr/>
        </p:nvSpPr>
        <p:spPr>
          <a:xfrm>
            <a:off x="8297337" y="3890663"/>
            <a:ext cx="14285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SAP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CONTAINER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생성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4D915B4-D4FF-4B90-B858-EC80794EB31A}"/>
              </a:ext>
            </a:extLst>
          </p:cNvPr>
          <p:cNvSpPr/>
          <p:nvPr/>
        </p:nvSpPr>
        <p:spPr>
          <a:xfrm>
            <a:off x="3180365" y="6157794"/>
            <a:ext cx="24368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CUSTOM CONTAINER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와 </a:t>
            </a:r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연결</a:t>
            </a: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E805E2F5-91F8-413A-BC4B-CE13D9550A4C}"/>
              </a:ext>
            </a:extLst>
          </p:cNvPr>
          <p:cNvCxnSpPr>
            <a:cxnSpLocks/>
          </p:cNvCxnSpPr>
          <p:nvPr/>
        </p:nvCxnSpPr>
        <p:spPr>
          <a:xfrm rot="10800000">
            <a:off x="6341364" y="3484736"/>
            <a:ext cx="3309103" cy="778138"/>
          </a:xfrm>
          <a:prstGeom prst="bentConnector3">
            <a:avLst>
              <a:gd name="adj1" fmla="val 110792"/>
            </a:avLst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1CD834-10AF-4D9A-9F35-8F3CC646C102}"/>
              </a:ext>
            </a:extLst>
          </p:cNvPr>
          <p:cNvSpPr/>
          <p:nvPr/>
        </p:nvSpPr>
        <p:spPr>
          <a:xfrm>
            <a:off x="8300543" y="4079648"/>
            <a:ext cx="1425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컨트롤 생성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E8F13D-CEB4-4D56-8590-F3A5894F29B7}"/>
              </a:ext>
            </a:extLst>
          </p:cNvPr>
          <p:cNvSpPr/>
          <p:nvPr/>
        </p:nvSpPr>
        <p:spPr>
          <a:xfrm>
            <a:off x="6290441" y="1475728"/>
            <a:ext cx="2442671" cy="41572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이미 조회된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OUTPUT TABLE 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다시 조회 시 사용하는 메서드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BD73C93-BE0D-4F4A-9062-ECA9FD8201C8}"/>
              </a:ext>
            </a:extLst>
          </p:cNvPr>
          <p:cNvSpPr/>
          <p:nvPr/>
        </p:nvSpPr>
        <p:spPr>
          <a:xfrm>
            <a:off x="6290440" y="2047204"/>
            <a:ext cx="2442671" cy="25452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OBJECT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생성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데이터만 다시 조회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2FD2F47-ADF0-4CF7-9D8E-FA79FA53F78D}"/>
              </a:ext>
            </a:extLst>
          </p:cNvPr>
          <p:cNvSpPr/>
          <p:nvPr/>
        </p:nvSpPr>
        <p:spPr>
          <a:xfrm>
            <a:off x="4028193" y="5175712"/>
            <a:ext cx="2416631" cy="43551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라인과 칼럼 위치 기억해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재 조회 이전 위치에 화면 조회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3D960C5-1DFE-4520-A665-B8530E04B509}"/>
              </a:ext>
            </a:extLst>
          </p:cNvPr>
          <p:cNvSpPr/>
          <p:nvPr/>
        </p:nvSpPr>
        <p:spPr>
          <a:xfrm>
            <a:off x="2020294" y="5176653"/>
            <a:ext cx="1876738" cy="43551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현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레이아웃 세팅을 그대로 유지하면서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REFRESH</a:t>
            </a:r>
            <a:endParaRPr lang="ko-KR" altLang="en-US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F7CD0074-BEDD-47FA-B791-B77BD5C1DD5E}"/>
              </a:ext>
            </a:extLst>
          </p:cNvPr>
          <p:cNvCxnSpPr>
            <a:cxnSpLocks/>
            <a:stCxn id="85" idx="2"/>
          </p:cNvCxnSpPr>
          <p:nvPr/>
        </p:nvCxnSpPr>
        <p:spPr>
          <a:xfrm rot="5400000" flipH="1">
            <a:off x="3153523" y="3528246"/>
            <a:ext cx="1027595" cy="3138376"/>
          </a:xfrm>
          <a:prstGeom prst="bentConnector4">
            <a:avLst>
              <a:gd name="adj1" fmla="val -22246"/>
              <a:gd name="adj2" fmla="val 40449"/>
            </a:avLst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E0206E7D-EC43-4492-A409-DDF4BEBFF9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80901" y="4494314"/>
            <a:ext cx="472054" cy="864435"/>
          </a:xfrm>
          <a:prstGeom prst="bentConnector2">
            <a:avLst/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6EDDC356-28CF-4906-B351-934D0583AF5F}"/>
              </a:ext>
            </a:extLst>
          </p:cNvPr>
          <p:cNvCxnSpPr>
            <a:cxnSpLocks/>
            <a:stCxn id="84" idx="1"/>
          </p:cNvCxnSpPr>
          <p:nvPr/>
        </p:nvCxnSpPr>
        <p:spPr>
          <a:xfrm rot="10800000" flipV="1">
            <a:off x="4105806" y="2174466"/>
            <a:ext cx="2184634" cy="2076746"/>
          </a:xfrm>
          <a:prstGeom prst="bentConnector3">
            <a:avLst>
              <a:gd name="adj1" fmla="val 43938"/>
            </a:avLst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19D6589F-B5E3-40CE-A0D1-8DE1F4259D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1752" y="1640867"/>
            <a:ext cx="938785" cy="53359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4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0846CA-D3FE-46C0-8B64-D1CF89A47164}"/>
              </a:ext>
            </a:extLst>
          </p:cNvPr>
          <p:cNvSpPr/>
          <p:nvPr/>
        </p:nvSpPr>
        <p:spPr>
          <a:xfrm>
            <a:off x="9650466" y="380546"/>
            <a:ext cx="2321128" cy="973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PROCESS BEFORE OUTPUT.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MODULE STATUS_0100.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MODULE CREATE_ALV.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51138C-E143-4CAB-AEC1-1E5509C4B0E0}"/>
              </a:ext>
            </a:extLst>
          </p:cNvPr>
          <p:cNvSpPr/>
          <p:nvPr/>
        </p:nvSpPr>
        <p:spPr>
          <a:xfrm>
            <a:off x="9650466" y="1514724"/>
            <a:ext cx="2321128" cy="9738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PROCESS AFTER INPUT.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MODULE EXIT AT EXIT-COMMAND.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9D6FF7-F132-4914-B058-27D57D9DE8E6}"/>
              </a:ext>
            </a:extLst>
          </p:cNvPr>
          <p:cNvSpPr/>
          <p:nvPr/>
        </p:nvSpPr>
        <p:spPr>
          <a:xfrm>
            <a:off x="9650466" y="2648902"/>
            <a:ext cx="2321128" cy="973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CUSTOM CONTROL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CUSTOM CONTROL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생성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CONTAINER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참조 변수 생성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688417-1376-43E3-A482-E83AE17F35E4}"/>
              </a:ext>
            </a:extLst>
          </p:cNvPr>
          <p:cNvSpPr/>
          <p:nvPr/>
        </p:nvSpPr>
        <p:spPr>
          <a:xfrm>
            <a:off x="9650466" y="3783080"/>
            <a:ext cx="2321128" cy="978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객체 변수 생성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SAP CONTAINER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생성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CONTROL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생성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DATA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SELECT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DISPLAY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메소드 생성 호출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214FD6-592F-4FCC-A254-2505A75CED1C}"/>
              </a:ext>
            </a:extLst>
          </p:cNvPr>
          <p:cNvSpPr/>
          <p:nvPr/>
        </p:nvSpPr>
        <p:spPr>
          <a:xfrm>
            <a:off x="382315" y="380546"/>
            <a:ext cx="5492968" cy="627737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CREATE_ALV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OUTPUT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"GRID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CONTAINER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연결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GO_CONTAINER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 INITIAL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컨테이너 오브젝트가 한 번 생성되었을 시 다시 생성하지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OBJECT GO_CONTAINER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"SAP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컨테이너 생성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"OBJECT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 후 초기값 설정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CONTAINER_NAME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'CONTROL_AREA'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OBJECT GO_ALV_GRID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 ALV GRID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컨트롤 생성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I_PARENT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GO_CONTAINER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"ALV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 조회되도록 스크린과 연결하는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SAP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컨테이너 지정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GO_ALV_GRID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SET_TABLE_FOR_FIRST_DISPLAY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I_STRUCTURE_NAME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'SCARR'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"DICTIONARY TABLE NAME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IT_OUTTAB      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GT_ITAB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ELSE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LS_STBL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LVC_S_STBL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"STRUCTURE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참조 생성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LS_STBL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ROW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'X'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LS_STBL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'X'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GO_ALV_GRID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REFRESH_TABLE_DISPLAY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IS_STABLE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LS_STBL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I_SOFT_REFRESH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'X'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            EXCEPTIONS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              FINISHED       = 1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              OTHERS         = 2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*&amp;----------------------------------------------------*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FREE_CONTROL_RESOURCE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GO_ALV_GRID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FREE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GO_CONTAINER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FREE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GO_ALV_GRID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GO_CONTAINER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07665-7445-421E-A3F4-18D8C22C9C58}"/>
              </a:ext>
            </a:extLst>
          </p:cNvPr>
          <p:cNvSpPr/>
          <p:nvPr/>
        </p:nvSpPr>
        <p:spPr>
          <a:xfrm>
            <a:off x="571406" y="200079"/>
            <a:ext cx="1126015" cy="3240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PROGRAM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8B3F550-62CF-40A7-8ABD-781A9F8B70AF}"/>
              </a:ext>
            </a:extLst>
          </p:cNvPr>
          <p:cNvCxnSpPr>
            <a:cxnSpLocks/>
          </p:cNvCxnSpPr>
          <p:nvPr/>
        </p:nvCxnSpPr>
        <p:spPr>
          <a:xfrm rot="10800000">
            <a:off x="4030720" y="819808"/>
            <a:ext cx="5619747" cy="2102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4A24FDC-F8D8-43BC-9D94-C5F2B000DDB0}"/>
              </a:ext>
            </a:extLst>
          </p:cNvPr>
          <p:cNvCxnSpPr>
            <a:cxnSpLocks/>
          </p:cNvCxnSpPr>
          <p:nvPr/>
        </p:nvCxnSpPr>
        <p:spPr>
          <a:xfrm rot="10800000">
            <a:off x="3820511" y="1190385"/>
            <a:ext cx="5829955" cy="288237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273E971-8335-409E-AE60-2E4D18657F1D}"/>
              </a:ext>
            </a:extLst>
          </p:cNvPr>
          <p:cNvCxnSpPr>
            <a:cxnSpLocks/>
          </p:cNvCxnSpPr>
          <p:nvPr/>
        </p:nvCxnSpPr>
        <p:spPr>
          <a:xfrm rot="10800000">
            <a:off x="3909848" y="1749972"/>
            <a:ext cx="5740618" cy="2522312"/>
          </a:xfrm>
          <a:prstGeom prst="bentConnector3">
            <a:avLst>
              <a:gd name="adj1" fmla="val 34346"/>
            </a:avLst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1CB5A1B-7E42-4983-8AD7-F8226E270095}"/>
              </a:ext>
            </a:extLst>
          </p:cNvPr>
          <p:cNvCxnSpPr>
            <a:cxnSpLocks/>
          </p:cNvCxnSpPr>
          <p:nvPr/>
        </p:nvCxnSpPr>
        <p:spPr>
          <a:xfrm rot="10800000">
            <a:off x="4582510" y="2207173"/>
            <a:ext cx="5067956" cy="236682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D68B219-9BF4-4E25-9DC3-5AE44F8FC8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38120" y="2123089"/>
            <a:ext cx="5512346" cy="1637295"/>
          </a:xfrm>
          <a:prstGeom prst="bentConnector3">
            <a:avLst>
              <a:gd name="adj1" fmla="val 21018"/>
            </a:avLst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ACB45EF-7AA7-4CB9-9547-FF3B221E1EB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339828" y="2001629"/>
            <a:ext cx="8631766" cy="3571487"/>
          </a:xfrm>
          <a:prstGeom prst="bentConnector3">
            <a:avLst>
              <a:gd name="adj1" fmla="val -1552"/>
            </a:avLst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9D0107-6571-4C11-B6E7-7A9F359EA388}"/>
              </a:ext>
            </a:extLst>
          </p:cNvPr>
          <p:cNvSpPr/>
          <p:nvPr/>
        </p:nvSpPr>
        <p:spPr>
          <a:xfrm>
            <a:off x="3869815" y="1509238"/>
            <a:ext cx="1425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컨트롤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E8C798-E841-46A6-8EFC-98B12BA52313}"/>
              </a:ext>
            </a:extLst>
          </p:cNvPr>
          <p:cNvSpPr/>
          <p:nvPr/>
        </p:nvSpPr>
        <p:spPr>
          <a:xfrm>
            <a:off x="5351561" y="946108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SAP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CONTAINER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086E0F-A6E2-41D4-9E4C-F7133701D464}"/>
              </a:ext>
            </a:extLst>
          </p:cNvPr>
          <p:cNvSpPr/>
          <p:nvPr/>
        </p:nvSpPr>
        <p:spPr>
          <a:xfrm>
            <a:off x="7116488" y="4308008"/>
            <a:ext cx="16257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DISPLAY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메소드 호출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2BB055-DFB2-404B-8A65-C077501CE99A}"/>
              </a:ext>
            </a:extLst>
          </p:cNvPr>
          <p:cNvSpPr/>
          <p:nvPr/>
        </p:nvSpPr>
        <p:spPr>
          <a:xfrm>
            <a:off x="3964196" y="550891"/>
            <a:ext cx="24368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CUSTOM CONTAINER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와 </a:t>
            </a:r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연결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B0281-2556-4AE4-BA4D-38E040E78CFC}"/>
              </a:ext>
            </a:extLst>
          </p:cNvPr>
          <p:cNvSpPr/>
          <p:nvPr/>
        </p:nvSpPr>
        <p:spPr>
          <a:xfrm>
            <a:off x="4719569" y="2423745"/>
            <a:ext cx="1886183" cy="22515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FIELD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CATALOG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구성 필요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</a:t>
            </a:r>
            <a:endParaRPr lang="ko-KR" altLang="en-US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807A9B-5CC0-405E-B818-48D576D9D21C}"/>
              </a:ext>
            </a:extLst>
          </p:cNvPr>
          <p:cNvSpPr/>
          <p:nvPr/>
        </p:nvSpPr>
        <p:spPr>
          <a:xfrm>
            <a:off x="7116488" y="4667802"/>
            <a:ext cx="2442671" cy="41572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CONTROL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인스턴스를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아웃풋 테이블에 조회되게 하는 메서드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E2417B-CE1F-49AD-854E-39A027094364}"/>
              </a:ext>
            </a:extLst>
          </p:cNvPr>
          <p:cNvSpPr/>
          <p:nvPr/>
        </p:nvSpPr>
        <p:spPr>
          <a:xfrm>
            <a:off x="3339828" y="2725463"/>
            <a:ext cx="3265924" cy="22515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조회 데이터를 포함한 </a:t>
            </a:r>
            <a:r>
              <a:rPr lang="ko-KR" altLang="en-US" sz="1000" dirty="0" err="1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인터널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테이블 지정 파라미터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64DA6F-B389-436B-8350-64BC72C83A67}"/>
              </a:ext>
            </a:extLst>
          </p:cNvPr>
          <p:cNvSpPr/>
          <p:nvPr/>
        </p:nvSpPr>
        <p:spPr>
          <a:xfrm>
            <a:off x="5351561" y="2998408"/>
            <a:ext cx="1254191" cy="22515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= OUTPUT TABLE</a:t>
            </a:r>
            <a:endParaRPr lang="ko-KR" altLang="en-US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E0CC6E-75BE-4B70-A528-A2C49992CBD7}"/>
              </a:ext>
            </a:extLst>
          </p:cNvPr>
          <p:cNvSpPr/>
          <p:nvPr/>
        </p:nvSpPr>
        <p:spPr>
          <a:xfrm>
            <a:off x="5351561" y="5326895"/>
            <a:ext cx="3437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CONTROL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과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SAP CONTAINER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리소스를 비워 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548C91-D11F-44A8-B9F9-8239320C4881}"/>
              </a:ext>
            </a:extLst>
          </p:cNvPr>
          <p:cNvSpPr/>
          <p:nvPr/>
        </p:nvSpPr>
        <p:spPr>
          <a:xfrm>
            <a:off x="4163081" y="3820931"/>
            <a:ext cx="2442671" cy="41572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이미 조회된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OUTPUT TABLE 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다시 조회 시 사용하는 메서드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8807C4-07C3-487F-AC98-73A182D21C74}"/>
              </a:ext>
            </a:extLst>
          </p:cNvPr>
          <p:cNvSpPr/>
          <p:nvPr/>
        </p:nvSpPr>
        <p:spPr>
          <a:xfrm>
            <a:off x="4163081" y="4336527"/>
            <a:ext cx="2442671" cy="25452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OBJECT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생성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데이터만 다시 조회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B2223FF-0C05-4EC7-A21B-603F52AC34B2}"/>
              </a:ext>
            </a:extLst>
          </p:cNvPr>
          <p:cNvSpPr/>
          <p:nvPr/>
        </p:nvSpPr>
        <p:spPr>
          <a:xfrm>
            <a:off x="4189120" y="4664838"/>
            <a:ext cx="2416631" cy="43551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라인과 칼럼 위치 기억해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재 조회 이전 위치에 화면 조회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E28405F-9688-4D87-9829-89EFB54F79E3}"/>
              </a:ext>
            </a:extLst>
          </p:cNvPr>
          <p:cNvSpPr/>
          <p:nvPr/>
        </p:nvSpPr>
        <p:spPr>
          <a:xfrm>
            <a:off x="2221075" y="4665542"/>
            <a:ext cx="1876738" cy="43551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현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레이아웃 세팅을 그대로 유지하면서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REFRESH</a:t>
            </a:r>
            <a:endParaRPr lang="ko-KR" altLang="en-US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5F1B666-F474-42B1-856F-ACEB56C824ED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 flipH="1">
            <a:off x="3314450" y="3017372"/>
            <a:ext cx="1027595" cy="3138376"/>
          </a:xfrm>
          <a:prstGeom prst="bentConnector4">
            <a:avLst>
              <a:gd name="adj1" fmla="val -22246"/>
              <a:gd name="adj2" fmla="val 40449"/>
            </a:avLst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E1B990-F35E-4610-B783-39D5C83B3CC6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2491200" y="3997297"/>
            <a:ext cx="472054" cy="864435"/>
          </a:xfrm>
          <a:prstGeom prst="bentConnector2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3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73C7A8-0395-49A2-847A-3E9AB58EB6E3}"/>
              </a:ext>
            </a:extLst>
          </p:cNvPr>
          <p:cNvSpPr/>
          <p:nvPr/>
        </p:nvSpPr>
        <p:spPr>
          <a:xfrm>
            <a:off x="382315" y="318077"/>
            <a:ext cx="3894670" cy="39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Z_0714_0501 </a:t>
            </a:r>
            <a:r>
              <a:rPr lang="ko-KR" altLang="en-US" sz="12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요구 사항 분석</a:t>
            </a:r>
            <a:endParaRPr lang="en-US" altLang="ko-KR" sz="12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835E1E-98AE-4192-B958-35631CF6D8F3}"/>
              </a:ext>
            </a:extLst>
          </p:cNvPr>
          <p:cNvSpPr/>
          <p:nvPr/>
        </p:nvSpPr>
        <p:spPr>
          <a:xfrm>
            <a:off x="382315" y="947793"/>
            <a:ext cx="5640679" cy="128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항공기 정보를 조회할 수 있는 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ALV </a:t>
            </a: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프로그램을 만들어 보자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</a:pP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프로그램은 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SCARR TABLE</a:t>
            </a: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에서 조회한다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.  SO_CAR | CARRID</a:t>
            </a: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조회 조건으로 </a:t>
            </a:r>
            <a:endParaRPr lang="en-US" altLang="ko-KR" sz="1200" kern="100" dirty="0"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사용하여 결과를 출력하며 조회 조건 데이터를 변경할 시 다시 조회할 수 있다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상단의 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STATUS BAR</a:t>
            </a: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EXIT BACK CANC </a:t>
            </a: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선택했을 시 프로그램 종료 또는 호출된 시점으로의 복귀를 수행할 수 있도록 구현한다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FCCBCF0-B0D3-4C8A-9F8C-29150EDD3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66885"/>
              </p:ext>
            </p:extLst>
          </p:nvPr>
        </p:nvGraphicFramePr>
        <p:xfrm>
          <a:off x="464446" y="2469443"/>
          <a:ext cx="5476416" cy="770128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641422">
                  <a:extLst>
                    <a:ext uri="{9D8B030D-6E8A-4147-A177-3AD203B41FA5}">
                      <a16:colId xmlns:a16="http://schemas.microsoft.com/office/drawing/2014/main" val="2624054186"/>
                    </a:ext>
                  </a:extLst>
                </a:gridCol>
                <a:gridCol w="3834994">
                  <a:extLst>
                    <a:ext uri="{9D8B030D-6E8A-4147-A177-3AD203B41FA5}">
                      <a16:colId xmlns:a16="http://schemas.microsoft.com/office/drawing/2014/main" val="3639949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TABLE &amp; STR</a:t>
                      </a:r>
                      <a:endParaRPr lang="ko-KR" sz="1200" b="0" kern="100" dirty="0"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SCARR | GT_ITAB </a:t>
                      </a:r>
                      <a:endParaRPr lang="ko-KR" sz="1200" b="0" kern="100" dirty="0"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9058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SELECT-OPTIONS</a:t>
                      </a:r>
                      <a:endParaRPr lang="ko-KR" sz="1200" b="0" kern="100" dirty="0"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SO_CAR | SO_CAR2  = CARRID</a:t>
                      </a:r>
                      <a:endParaRPr lang="en-US" sz="1200" b="0" kern="100" dirty="0">
                        <a:solidFill>
                          <a:srgbClr val="000000"/>
                        </a:solidFill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65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CUSTOM CONTROL</a:t>
                      </a:r>
                      <a:endParaRPr lang="ko-KR" sz="1200" b="0" kern="100" dirty="0"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CONTROL_AREA</a:t>
                      </a:r>
                      <a:endParaRPr lang="en-US" sz="1200" b="0" kern="100" dirty="0">
                        <a:solidFill>
                          <a:srgbClr val="000000"/>
                        </a:solidFill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9210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COMMAND</a:t>
                      </a:r>
                      <a:endParaRPr lang="ko-KR" sz="1200" b="0" kern="100" dirty="0"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rgbClr val="000000"/>
                          </a:solidFill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BACK | EXIT | CANC </a:t>
                      </a:r>
                      <a:endParaRPr lang="en-US" sz="1200" b="0" kern="100" dirty="0">
                        <a:solidFill>
                          <a:srgbClr val="000000"/>
                        </a:solidFill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5743495"/>
                  </a:ext>
                </a:extLst>
              </a:tr>
            </a:tbl>
          </a:graphicData>
        </a:graphic>
      </p:graphicFrame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A650FC2-934A-4FDB-8EC7-35D99ADC5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37" y="139624"/>
            <a:ext cx="4988134" cy="1285716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05A4E6A1-AF7E-4C69-85AB-AB6B673E85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8"/>
          <a:stretch/>
        </p:blipFill>
        <p:spPr>
          <a:xfrm>
            <a:off x="6548637" y="1588994"/>
            <a:ext cx="4988134" cy="512938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EC69BF-A76C-418B-9AA6-DE3D4D0912C4}"/>
              </a:ext>
            </a:extLst>
          </p:cNvPr>
          <p:cNvSpPr/>
          <p:nvPr/>
        </p:nvSpPr>
        <p:spPr>
          <a:xfrm>
            <a:off x="6553454" y="2985223"/>
            <a:ext cx="4676691" cy="37331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9442D12-4124-4AD6-BC99-E6BEAFD016B9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 flipV="1">
            <a:off x="5936046" y="5623285"/>
            <a:ext cx="607775" cy="52807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5E922C-6639-46B6-AA75-90CE81609192}"/>
              </a:ext>
            </a:extLst>
          </p:cNvPr>
          <p:cNvSpPr/>
          <p:nvPr/>
        </p:nvSpPr>
        <p:spPr>
          <a:xfrm>
            <a:off x="459629" y="5766294"/>
            <a:ext cx="5476416" cy="7701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CUSTOM CONTROL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|</a:t>
            </a:r>
            <a:r>
              <a:rPr lang="en-US" altLang="ko-KR" sz="12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kern="100" dirty="0">
                <a:solidFill>
                  <a:srgbClr val="000000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CONTROL_AREA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1AC9AF-E109-4265-9CDA-44448212FB43}"/>
              </a:ext>
            </a:extLst>
          </p:cNvPr>
          <p:cNvSpPr/>
          <p:nvPr/>
        </p:nvSpPr>
        <p:spPr>
          <a:xfrm>
            <a:off x="6548638" y="1588993"/>
            <a:ext cx="4681508" cy="3985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C77131-BA32-4AE1-B0D6-4E9B3FCB34D1}"/>
              </a:ext>
            </a:extLst>
          </p:cNvPr>
          <p:cNvSpPr/>
          <p:nvPr/>
        </p:nvSpPr>
        <p:spPr>
          <a:xfrm>
            <a:off x="6548637" y="909251"/>
            <a:ext cx="4681508" cy="3993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91B35D-AF9B-4C26-8432-19D6430126CC}"/>
              </a:ext>
            </a:extLst>
          </p:cNvPr>
          <p:cNvSpPr/>
          <p:nvPr/>
        </p:nvSpPr>
        <p:spPr>
          <a:xfrm>
            <a:off x="459629" y="4781651"/>
            <a:ext cx="5476416" cy="7701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COMMAND |</a:t>
            </a:r>
            <a:r>
              <a:rPr lang="en-US" altLang="ko-KR" sz="12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kern="100" dirty="0">
                <a:solidFill>
                  <a:srgbClr val="000000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BACK | EXIT | CANC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B5A7B95-EE63-4512-A179-3C8BEDB6DF06}"/>
              </a:ext>
            </a:extLst>
          </p:cNvPr>
          <p:cNvSpPr/>
          <p:nvPr/>
        </p:nvSpPr>
        <p:spPr>
          <a:xfrm>
            <a:off x="459629" y="3768620"/>
            <a:ext cx="5476416" cy="770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SELECT-OPTIONS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|</a:t>
            </a:r>
            <a:r>
              <a:rPr lang="en-US" altLang="ko-KR" sz="12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kern="100" dirty="0">
                <a:solidFill>
                  <a:srgbClr val="000000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SO_CAR | SO_CAR2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8B1E0AF-E1F5-4554-AF8F-C4BF32A215C7}"/>
              </a:ext>
            </a:extLst>
          </p:cNvPr>
          <p:cNvCxnSpPr>
            <a:cxnSpLocks/>
            <a:stCxn id="26" idx="1"/>
            <a:endCxn id="36" idx="3"/>
          </p:cNvCxnSpPr>
          <p:nvPr/>
        </p:nvCxnSpPr>
        <p:spPr>
          <a:xfrm rot="10800000" flipV="1">
            <a:off x="5936046" y="1788290"/>
            <a:ext cx="612593" cy="337842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2F54A59-8985-46FE-8D98-4F6A661538CD}"/>
              </a:ext>
            </a:extLst>
          </p:cNvPr>
          <p:cNvCxnSpPr>
            <a:cxnSpLocks/>
            <a:stCxn id="28" idx="1"/>
            <a:endCxn id="38" idx="3"/>
          </p:cNvCxnSpPr>
          <p:nvPr/>
        </p:nvCxnSpPr>
        <p:spPr>
          <a:xfrm rot="10800000" flipV="1">
            <a:off x="5936045" y="1108941"/>
            <a:ext cx="612592" cy="3044743"/>
          </a:xfrm>
          <a:prstGeom prst="bentConnector3">
            <a:avLst>
              <a:gd name="adj1" fmla="val 25867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4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73C7A8-0395-49A2-847A-3E9AB58EB6E3}"/>
              </a:ext>
            </a:extLst>
          </p:cNvPr>
          <p:cNvSpPr/>
          <p:nvPr/>
        </p:nvSpPr>
        <p:spPr>
          <a:xfrm>
            <a:off x="382315" y="318077"/>
            <a:ext cx="3894670" cy="39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Z_0714_0501 </a:t>
            </a:r>
            <a:r>
              <a:rPr lang="ko-KR" altLang="en-US" sz="12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요구 사항 분석</a:t>
            </a:r>
            <a:endParaRPr lang="en-US" altLang="ko-KR" sz="12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A650FC2-934A-4FDB-8EC7-35D99ADC5D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37" y="139624"/>
            <a:ext cx="4988134" cy="1285716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05A4E6A1-AF7E-4C69-85AB-AB6B673E85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8"/>
          <a:stretch/>
        </p:blipFill>
        <p:spPr>
          <a:xfrm>
            <a:off x="6548637" y="1588994"/>
            <a:ext cx="4988134" cy="512938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EC69BF-A76C-418B-9AA6-DE3D4D0912C4}"/>
              </a:ext>
            </a:extLst>
          </p:cNvPr>
          <p:cNvSpPr/>
          <p:nvPr/>
        </p:nvSpPr>
        <p:spPr>
          <a:xfrm>
            <a:off x="6553454" y="2985223"/>
            <a:ext cx="4676691" cy="37331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9442D12-4124-4AD6-BC99-E6BEAFD016B9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 flipV="1">
            <a:off x="5936046" y="5623285"/>
            <a:ext cx="607775" cy="52807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5E922C-6639-46B6-AA75-90CE81609192}"/>
              </a:ext>
            </a:extLst>
          </p:cNvPr>
          <p:cNvSpPr/>
          <p:nvPr/>
        </p:nvSpPr>
        <p:spPr>
          <a:xfrm>
            <a:off x="459629" y="5766294"/>
            <a:ext cx="5476416" cy="7701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CUSTOM CONTROL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|</a:t>
            </a:r>
            <a:r>
              <a:rPr lang="en-US" altLang="ko-KR" sz="12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kern="100" dirty="0">
                <a:solidFill>
                  <a:srgbClr val="000000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CONTROL_AREA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1AC9AF-E109-4265-9CDA-44448212FB43}"/>
              </a:ext>
            </a:extLst>
          </p:cNvPr>
          <p:cNvSpPr/>
          <p:nvPr/>
        </p:nvSpPr>
        <p:spPr>
          <a:xfrm>
            <a:off x="6548638" y="1588993"/>
            <a:ext cx="4681508" cy="3985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C77131-BA32-4AE1-B0D6-4E9B3FCB34D1}"/>
              </a:ext>
            </a:extLst>
          </p:cNvPr>
          <p:cNvSpPr/>
          <p:nvPr/>
        </p:nvSpPr>
        <p:spPr>
          <a:xfrm>
            <a:off x="6548637" y="909251"/>
            <a:ext cx="4681508" cy="3993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91B35D-AF9B-4C26-8432-19D6430126CC}"/>
              </a:ext>
            </a:extLst>
          </p:cNvPr>
          <p:cNvSpPr/>
          <p:nvPr/>
        </p:nvSpPr>
        <p:spPr>
          <a:xfrm>
            <a:off x="459629" y="4781651"/>
            <a:ext cx="5476416" cy="7701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COMMAND |</a:t>
            </a:r>
            <a:r>
              <a:rPr lang="en-US" altLang="ko-KR" sz="12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kern="100" dirty="0">
                <a:solidFill>
                  <a:srgbClr val="000000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BACK | EXIT | CANC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B5A7B95-EE63-4512-A179-3C8BEDB6DF06}"/>
              </a:ext>
            </a:extLst>
          </p:cNvPr>
          <p:cNvSpPr/>
          <p:nvPr/>
        </p:nvSpPr>
        <p:spPr>
          <a:xfrm>
            <a:off x="459629" y="3768620"/>
            <a:ext cx="5476416" cy="770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SELECT-OPTIONS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|</a:t>
            </a:r>
            <a:r>
              <a:rPr lang="en-US" altLang="ko-KR" sz="12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kern="100" dirty="0">
                <a:solidFill>
                  <a:srgbClr val="000000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SO_CAR | SO_CAR2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8B1E0AF-E1F5-4554-AF8F-C4BF32A215C7}"/>
              </a:ext>
            </a:extLst>
          </p:cNvPr>
          <p:cNvCxnSpPr>
            <a:cxnSpLocks/>
            <a:stCxn id="26" idx="1"/>
            <a:endCxn id="36" idx="3"/>
          </p:cNvCxnSpPr>
          <p:nvPr/>
        </p:nvCxnSpPr>
        <p:spPr>
          <a:xfrm rot="10800000" flipV="1">
            <a:off x="5936046" y="1788290"/>
            <a:ext cx="612593" cy="337842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2F54A59-8985-46FE-8D98-4F6A661538CD}"/>
              </a:ext>
            </a:extLst>
          </p:cNvPr>
          <p:cNvCxnSpPr>
            <a:cxnSpLocks/>
            <a:stCxn id="28" idx="1"/>
            <a:endCxn id="38" idx="3"/>
          </p:cNvCxnSpPr>
          <p:nvPr/>
        </p:nvCxnSpPr>
        <p:spPr>
          <a:xfrm rot="10800000" flipV="1">
            <a:off x="5936045" y="1108941"/>
            <a:ext cx="612592" cy="3044743"/>
          </a:xfrm>
          <a:prstGeom prst="bentConnector3">
            <a:avLst>
              <a:gd name="adj1" fmla="val 25867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4AC9263C-60EF-4E0B-846A-1B17E7CF8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" y="1116613"/>
            <a:ext cx="5476416" cy="17079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60BAEDA-F571-43F3-9C77-5FCD7FEBE2A5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3120523" y="2824520"/>
            <a:ext cx="3432930" cy="604481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F61CF4-28D9-442C-AF2A-3D9F067DE07B}"/>
              </a:ext>
            </a:extLst>
          </p:cNvPr>
          <p:cNvSpPr/>
          <p:nvPr/>
        </p:nvSpPr>
        <p:spPr>
          <a:xfrm>
            <a:off x="557583" y="2052222"/>
            <a:ext cx="5273770" cy="1863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A544304-70F6-421F-931D-B4AD03CD1240}"/>
              </a:ext>
            </a:extLst>
          </p:cNvPr>
          <p:cNvCxnSpPr>
            <a:cxnSpLocks/>
            <a:stCxn id="28" idx="3"/>
            <a:endCxn id="10" idx="3"/>
          </p:cNvCxnSpPr>
          <p:nvPr/>
        </p:nvCxnSpPr>
        <p:spPr>
          <a:xfrm flipH="1">
            <a:off x="5831353" y="1108942"/>
            <a:ext cx="5398792" cy="1036460"/>
          </a:xfrm>
          <a:prstGeom prst="bentConnector3">
            <a:avLst>
              <a:gd name="adj1" fmla="val -4234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1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0D9A47B-CF0E-4DC4-9AB2-1AF4CBF1F401}"/>
              </a:ext>
            </a:extLst>
          </p:cNvPr>
          <p:cNvGrpSpPr/>
          <p:nvPr/>
        </p:nvGrpSpPr>
        <p:grpSpPr>
          <a:xfrm>
            <a:off x="1237559" y="1006071"/>
            <a:ext cx="9716881" cy="4845858"/>
            <a:chOff x="445923" y="1006071"/>
            <a:chExt cx="9716881" cy="484585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C986F4D-545C-4FB8-B27E-52F67378EEDA}"/>
                </a:ext>
              </a:extLst>
            </p:cNvPr>
            <p:cNvGrpSpPr/>
            <p:nvPr/>
          </p:nvGrpSpPr>
          <p:grpSpPr>
            <a:xfrm>
              <a:off x="445923" y="4342878"/>
              <a:ext cx="2448349" cy="1509051"/>
              <a:chOff x="382315" y="1179981"/>
              <a:chExt cx="2448349" cy="150905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19E0BFA-6057-4E99-AEB2-7A5B4BDC78A4}"/>
                  </a:ext>
                </a:extLst>
              </p:cNvPr>
              <p:cNvSpPr/>
              <p:nvPr/>
            </p:nvSpPr>
            <p:spPr>
              <a:xfrm>
                <a:off x="445925" y="1387922"/>
                <a:ext cx="2321128" cy="1301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200" dirty="0">
                    <a:solidFill>
                      <a:schemeClr val="accent2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CUSTOM CONTROL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CUSTOM CONTROL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생성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CONTAINER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 참조 변수 생성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090C68D-0440-434B-8702-1FDFB060058D}"/>
                  </a:ext>
                </a:extLst>
              </p:cNvPr>
              <p:cNvSpPr/>
              <p:nvPr/>
            </p:nvSpPr>
            <p:spPr>
              <a:xfrm>
                <a:off x="382315" y="1179981"/>
                <a:ext cx="2448349" cy="415883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CUSTOM CONTROL</a:t>
                </a:r>
                <a:endPara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78C4E23-FBB7-4CE9-BD2E-A07BDDF3C2E6}"/>
                </a:ext>
              </a:extLst>
            </p:cNvPr>
            <p:cNvGrpSpPr/>
            <p:nvPr/>
          </p:nvGrpSpPr>
          <p:grpSpPr>
            <a:xfrm>
              <a:off x="4113613" y="1008581"/>
              <a:ext cx="2448349" cy="1509051"/>
              <a:chOff x="3349285" y="1179981"/>
              <a:chExt cx="2448349" cy="150905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EA518C2-9657-4981-9EF0-D2AFB2945E3D}"/>
                  </a:ext>
                </a:extLst>
              </p:cNvPr>
              <p:cNvSpPr/>
              <p:nvPr/>
            </p:nvSpPr>
            <p:spPr>
              <a:xfrm>
                <a:off x="3412895" y="1387922"/>
                <a:ext cx="2321128" cy="1301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SCREEN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에서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INPUT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설정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accent2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FROM API | DATA </a:t>
                </a:r>
                <a:r>
                  <a:rPr lang="ko-KR" altLang="en-US" sz="1200" dirty="0">
                    <a:solidFill>
                      <a:schemeClr val="accent2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호출</a:t>
                </a:r>
                <a:endParaRPr lang="en-US" altLang="ko-KR" sz="1200" dirty="0">
                  <a:solidFill>
                    <a:schemeClr val="accent2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accent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CREATE OBJET</a:t>
                </a:r>
              </a:p>
              <a:p>
                <a:r>
                  <a:rPr lang="en-US" altLang="ko-KR" sz="1200" dirty="0">
                    <a:solidFill>
                      <a:schemeClr val="accent2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ALV DISPLAY </a:t>
                </a:r>
                <a:r>
                  <a:rPr lang="ko-KR" altLang="en-US" sz="1200" dirty="0">
                    <a:solidFill>
                      <a:schemeClr val="accent2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호출</a:t>
                </a:r>
                <a:endParaRPr lang="en-US" altLang="ko-KR" sz="1200" dirty="0">
                  <a:solidFill>
                    <a:schemeClr val="accent2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accent2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EVENT </a:t>
                </a:r>
                <a:r>
                  <a:rPr lang="ko-KR" altLang="en-US" sz="1200" dirty="0">
                    <a:solidFill>
                      <a:schemeClr val="accent2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실행</a:t>
                </a:r>
                <a:endParaRPr lang="en-US" altLang="ko-KR" sz="1200" dirty="0">
                  <a:solidFill>
                    <a:schemeClr val="accent2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237F26C-11FB-43C4-A65A-E963677E726B}"/>
                  </a:ext>
                </a:extLst>
              </p:cNvPr>
              <p:cNvSpPr/>
              <p:nvPr/>
            </p:nvSpPr>
            <p:spPr>
              <a:xfrm>
                <a:off x="3349285" y="1179981"/>
                <a:ext cx="2448349" cy="415883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PBO</a:t>
                </a:r>
                <a:endPara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35893CB-326F-48F1-AD45-E9432CCD4EE4}"/>
                </a:ext>
              </a:extLst>
            </p:cNvPr>
            <p:cNvGrpSpPr/>
            <p:nvPr/>
          </p:nvGrpSpPr>
          <p:grpSpPr>
            <a:xfrm>
              <a:off x="445924" y="1006071"/>
              <a:ext cx="2448349" cy="1509051"/>
              <a:chOff x="382315" y="1179981"/>
              <a:chExt cx="2448349" cy="150905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8C608A8-96E7-419B-9D91-A91E0F462110}"/>
                  </a:ext>
                </a:extLst>
              </p:cNvPr>
              <p:cNvSpPr/>
              <p:nvPr/>
            </p:nvSpPr>
            <p:spPr>
              <a:xfrm>
                <a:off x="445925" y="1387922"/>
                <a:ext cx="2321128" cy="1301110"/>
              </a:xfrm>
              <a:prstGeom prst="rect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TABLE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 선언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객체 참조 선언 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변수 선언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3F6ED0B-27C6-4CB0-AA42-C5BC990BB1E4}"/>
                  </a:ext>
                </a:extLst>
              </p:cNvPr>
              <p:cNvSpPr/>
              <p:nvPr/>
            </p:nvSpPr>
            <p:spPr>
              <a:xfrm>
                <a:off x="382315" y="1179981"/>
                <a:ext cx="2448349" cy="415883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TOP</a:t>
                </a:r>
                <a:endPara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4F8E5A7-9AB0-474B-9F30-B6209E88B5BC}"/>
                </a:ext>
              </a:extLst>
            </p:cNvPr>
            <p:cNvGrpSpPr/>
            <p:nvPr/>
          </p:nvGrpSpPr>
          <p:grpSpPr>
            <a:xfrm>
              <a:off x="4113612" y="4340368"/>
              <a:ext cx="2448349" cy="1509051"/>
              <a:chOff x="6316254" y="1179980"/>
              <a:chExt cx="2448349" cy="150905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EDEA96-CD50-42C1-AB4D-E38604543631}"/>
                  </a:ext>
                </a:extLst>
              </p:cNvPr>
              <p:cNvSpPr/>
              <p:nvPr/>
            </p:nvSpPr>
            <p:spPr>
              <a:xfrm>
                <a:off x="6379864" y="1387921"/>
                <a:ext cx="2321128" cy="13011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객체 변수 생성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SAP CONTAINER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 생성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ALV GRID CONTROL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생성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DATA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SELECT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ALV DISPLAY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메소드 생성 호출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40E9D6C-CCDE-411D-AEA1-6001C8F37457}"/>
                  </a:ext>
                </a:extLst>
              </p:cNvPr>
              <p:cNvSpPr/>
              <p:nvPr/>
            </p:nvSpPr>
            <p:spPr>
              <a:xfrm>
                <a:off x="6316254" y="1179980"/>
                <a:ext cx="2448349" cy="415883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ALV GRID CONTROL</a:t>
                </a:r>
                <a:endPara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</p:grp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28B4C831-9285-4540-BA7A-48B642CC0AC2}"/>
                </a:ext>
              </a:extLst>
            </p:cNvPr>
            <p:cNvCxnSpPr>
              <a:cxnSpLocks/>
              <a:stCxn id="14" idx="2"/>
              <a:endCxn id="8" idx="1"/>
            </p:cNvCxnSpPr>
            <p:nvPr/>
          </p:nvCxnSpPr>
          <p:spPr>
            <a:xfrm rot="5400000">
              <a:off x="1581789" y="1445376"/>
              <a:ext cx="2683742" cy="4828254"/>
            </a:xfrm>
            <a:prstGeom prst="bentConnector4">
              <a:avLst>
                <a:gd name="adj1" fmla="val 18622"/>
                <a:gd name="adj2" fmla="val 104735"/>
              </a:avLst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9AFFC1AD-82B0-48F6-95D9-628A0B3888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830661" y="1896824"/>
              <a:ext cx="1346561" cy="251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3DD5AE05-4616-4C44-A3A4-E49D22D928E6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2830662" y="5198864"/>
              <a:ext cx="1346561" cy="251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EB945DAF-18B0-4C72-9B6A-A1834EC271A2}"/>
                </a:ext>
              </a:extLst>
            </p:cNvPr>
            <p:cNvCxnSpPr>
              <a:cxnSpLocks/>
              <a:stCxn id="2" idx="0"/>
              <a:endCxn id="20" idx="2"/>
            </p:cNvCxnSpPr>
            <p:nvPr/>
          </p:nvCxnSpPr>
          <p:spPr>
            <a:xfrm rot="5400000" flipH="1" flipV="1">
              <a:off x="756220" y="3429000"/>
              <a:ext cx="1827756" cy="1270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bg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E2849893-D2DD-45E8-A9C3-9B85EE25A746}"/>
                </a:ext>
              </a:extLst>
            </p:cNvPr>
            <p:cNvCxnSpPr>
              <a:cxnSpLocks/>
              <a:stCxn id="6" idx="0"/>
              <a:endCxn id="20" idx="1"/>
            </p:cNvCxnSpPr>
            <p:nvPr/>
          </p:nvCxnSpPr>
          <p:spPr>
            <a:xfrm rot="16200000" flipV="1">
              <a:off x="1685761" y="688341"/>
              <a:ext cx="2475801" cy="4828253"/>
            </a:xfrm>
            <a:prstGeom prst="bentConnector4">
              <a:avLst>
                <a:gd name="adj1" fmla="val 36541"/>
                <a:gd name="adj2" fmla="val 107370"/>
              </a:avLst>
            </a:prstGeom>
            <a:ln w="19050" cap="flat" cmpd="sng" algn="ctr">
              <a:solidFill>
                <a:schemeClr val="bg2">
                  <a:lumMod val="9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3218CF82-6CB5-4005-934A-80A9545008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30661" y="1900588"/>
              <a:ext cx="1346561" cy="251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D23EEA6A-B384-413C-9546-81903206C7E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5491979" y="1867077"/>
              <a:ext cx="1006372" cy="2473291"/>
            </a:xfrm>
            <a:prstGeom prst="bentConnector4">
              <a:avLst>
                <a:gd name="adj1" fmla="val -22715"/>
                <a:gd name="adj2" fmla="val 63152"/>
              </a:avLst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533901C-1568-4FB4-B98A-52E967E96CD7}"/>
                </a:ext>
              </a:extLst>
            </p:cNvPr>
            <p:cNvGrpSpPr/>
            <p:nvPr/>
          </p:nvGrpSpPr>
          <p:grpSpPr>
            <a:xfrm>
              <a:off x="7714455" y="4340368"/>
              <a:ext cx="2448349" cy="1509051"/>
              <a:chOff x="6316254" y="1179980"/>
              <a:chExt cx="2448349" cy="150905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6B85BCD3-899F-4EAF-BAEC-3DB41CA54D37}"/>
                  </a:ext>
                </a:extLst>
              </p:cNvPr>
              <p:cNvSpPr/>
              <p:nvPr/>
            </p:nvSpPr>
            <p:spPr>
              <a:xfrm>
                <a:off x="6379864" y="1387921"/>
                <a:ext cx="2321128" cy="1301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EVENT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선언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EVENT HANDLER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 메서드 정의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EVENT HANDLER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메서드 등록</a:t>
                </a:r>
                <a:endParaRPr lang="en-US" altLang="ko-KR" sz="12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15F0708-776B-4859-B856-6AF85E9357F3}"/>
                  </a:ext>
                </a:extLst>
              </p:cNvPr>
              <p:cNvSpPr/>
              <p:nvPr/>
            </p:nvSpPr>
            <p:spPr>
              <a:xfrm>
                <a:off x="6316254" y="1179980"/>
                <a:ext cx="2448349" cy="415883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CLASS ALV EVENT</a:t>
                </a:r>
                <a:endPara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</p:grp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F4D8FF58-F48B-4DB9-98B0-5ADA77AE623F}"/>
                </a:ext>
              </a:extLst>
            </p:cNvPr>
            <p:cNvCxnSpPr>
              <a:cxnSpLocks/>
              <a:stCxn id="14" idx="2"/>
              <a:endCxn id="81" idx="0"/>
            </p:cNvCxnSpPr>
            <p:nvPr/>
          </p:nvCxnSpPr>
          <p:spPr>
            <a:xfrm rot="16200000" flipH="1">
              <a:off x="6226840" y="1628578"/>
              <a:ext cx="1822736" cy="3600843"/>
            </a:xfrm>
            <a:prstGeom prst="bentConnector3">
              <a:avLst>
                <a:gd name="adj1" fmla="val 27752"/>
              </a:avLst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D75A4F16-1637-4EBA-8421-78C1696FC06D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rot="10800000">
              <a:off x="6498351" y="5198864"/>
              <a:ext cx="1279714" cy="1270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CD93A4D-0EB2-403D-ACEA-A6A350DD0493}"/>
                </a:ext>
              </a:extLst>
            </p:cNvPr>
            <p:cNvSpPr/>
            <p:nvPr/>
          </p:nvSpPr>
          <p:spPr>
            <a:xfrm>
              <a:off x="4108020" y="3859502"/>
              <a:ext cx="2448349" cy="415883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FIELD</a:t>
              </a:r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CATALOG</a:t>
              </a:r>
              <a:endParaRPr lang="ko-KR" altLang="en-US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10FDA0FB-2922-42D9-825B-13DEA38ED6B6}"/>
                </a:ext>
              </a:extLst>
            </p:cNvPr>
            <p:cNvGrpSpPr/>
            <p:nvPr/>
          </p:nvGrpSpPr>
          <p:grpSpPr>
            <a:xfrm>
              <a:off x="7710420" y="1012421"/>
              <a:ext cx="2448349" cy="1509051"/>
              <a:chOff x="3349285" y="1179981"/>
              <a:chExt cx="2448349" cy="1509051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A8A2739B-F197-4D21-ADDF-BC2F102AB09B}"/>
                  </a:ext>
                </a:extLst>
              </p:cNvPr>
              <p:cNvSpPr/>
              <p:nvPr/>
            </p:nvSpPr>
            <p:spPr>
              <a:xfrm>
                <a:off x="3412895" y="1387922"/>
                <a:ext cx="2321128" cy="1301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>
                    <a:solidFill>
                      <a:schemeClr val="accent2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프로그램 실행 시</a:t>
                </a:r>
                <a:endParaRPr lang="en-US" altLang="ko-KR" sz="1200" dirty="0">
                  <a:solidFill>
                    <a:schemeClr val="accent2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r>
                  <a:rPr lang="ko-KR" altLang="en-US" sz="1200" dirty="0">
                    <a:solidFill>
                      <a:schemeClr val="accent5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선택 </a:t>
                </a:r>
                <a:r>
                  <a:rPr lang="en-US" altLang="ko-KR" sz="1200" dirty="0">
                    <a:solidFill>
                      <a:schemeClr val="accent5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| ENTER</a:t>
                </a:r>
                <a:r>
                  <a:rPr lang="ko-KR" altLang="en-US" sz="1200" dirty="0">
                    <a:solidFill>
                      <a:schemeClr val="accent5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 시 출력될 </a:t>
                </a:r>
                <a:r>
                  <a:rPr lang="en-US" altLang="ko-KR" sz="1200" dirty="0">
                    <a:solidFill>
                      <a:schemeClr val="accent5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DATA </a:t>
                </a: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1E94E26-237B-4133-B425-696F2624CA24}"/>
                  </a:ext>
                </a:extLst>
              </p:cNvPr>
              <p:cNvSpPr/>
              <p:nvPr/>
            </p:nvSpPr>
            <p:spPr>
              <a:xfrm>
                <a:off x="3349285" y="1179981"/>
                <a:ext cx="2448349" cy="415883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PAI</a:t>
                </a:r>
                <a:endPara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</p:grp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AB986318-9F7D-4E33-843E-35CA2B89B88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478026" y="1894313"/>
              <a:ext cx="1346561" cy="251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EC9D30-FCCB-4966-A9CE-81C06FC9AFC4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68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9AAFE8-0EAD-4218-ADDD-93CCA3CB0917}"/>
              </a:ext>
            </a:extLst>
          </p:cNvPr>
          <p:cNvSpPr/>
          <p:nvPr/>
        </p:nvSpPr>
        <p:spPr>
          <a:xfrm>
            <a:off x="459171" y="380546"/>
            <a:ext cx="5442388" cy="627737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REPORT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Z_0714_0501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*ALV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 위한 사전 작업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INTERNAL TABLE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선언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TABLES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SCARR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GS_SCARR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SCARR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GT_ITAB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TABLE OF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SCARR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GT_ITAB2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LIKE TABLE OF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GS_SCARR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사용자가 수행한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ACTION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 담아두는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선언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UCOMM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오브젝트 생성을 위한 참조 변수 선언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GO_CONTAINER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REF TO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CL_GUI_CUSTOM_CONTAINER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GO_ALV_GRID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REF TO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CL_GUI_ALV_GRID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*SELECT OPTIONS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SELECT-OPTIONS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SO_CAR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GS_SCARR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CARRID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           SO_CAR2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SCARR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CARRID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*SELECT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SCARR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INTO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GT_ITAB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WHERE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CARRID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SO_CAR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"INTERNAL TABLE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 범위의  조건인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 사용함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*&amp;---------------------------------------------------------------------*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STATUS_0100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OUTPUT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"STATUS BAR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정의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 PF-STATUS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'0100'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 TITLEBAR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'0100'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9D6FF7-F132-4914-B058-27D57D9DE8E6}"/>
              </a:ext>
            </a:extLst>
          </p:cNvPr>
          <p:cNvSpPr/>
          <p:nvPr/>
        </p:nvSpPr>
        <p:spPr>
          <a:xfrm>
            <a:off x="9650466" y="2648902"/>
            <a:ext cx="2321128" cy="973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CUSTOM CONTROL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CUSTOM CONTROL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생성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CONTAINER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참조 변수 생성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07665-7445-421E-A3F4-18D8C22C9C58}"/>
              </a:ext>
            </a:extLst>
          </p:cNvPr>
          <p:cNvSpPr/>
          <p:nvPr/>
        </p:nvSpPr>
        <p:spPr>
          <a:xfrm>
            <a:off x="571406" y="200079"/>
            <a:ext cx="1126015" cy="3240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PROGRAM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3CBF8D-ED49-494D-A372-91BFD1F67AE4}"/>
              </a:ext>
            </a:extLst>
          </p:cNvPr>
          <p:cNvSpPr/>
          <p:nvPr/>
        </p:nvSpPr>
        <p:spPr>
          <a:xfrm>
            <a:off x="6178206" y="375366"/>
            <a:ext cx="5442388" cy="205785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EXIT INPUT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FF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"OK_CODE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 통해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STATUS BAR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처리 로직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'BACK'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FREE_CONTROL_RESOURCE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TO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'EXIT'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'CANC'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FREE_CONTROL_RESOURCE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PROGRAM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0846CA-D3FE-46C0-8B64-D1CF89A47164}"/>
              </a:ext>
            </a:extLst>
          </p:cNvPr>
          <p:cNvSpPr/>
          <p:nvPr/>
        </p:nvSpPr>
        <p:spPr>
          <a:xfrm>
            <a:off x="9650466" y="380546"/>
            <a:ext cx="2321128" cy="973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PROCESS BEFORE OUTPUT.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MODULE STATUS_0100.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MODULE CREATE_ALV.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51138C-E143-4CAB-AEC1-1E5509C4B0E0}"/>
              </a:ext>
            </a:extLst>
          </p:cNvPr>
          <p:cNvSpPr/>
          <p:nvPr/>
        </p:nvSpPr>
        <p:spPr>
          <a:xfrm>
            <a:off x="9650466" y="1514724"/>
            <a:ext cx="2321128" cy="9738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PROCESS AFTER INPUT.</a:t>
            </a:r>
          </a:p>
          <a:p>
            <a:r>
              <a:rPr lang="en-US" altLang="ko-KR" sz="1000" dirty="0">
                <a:solidFill>
                  <a:schemeClr val="tx1"/>
                </a:solidFill>
                <a:highlight>
                  <a:srgbClr val="00FFFF"/>
                </a:highlight>
                <a:latin typeface="DX시인과나" panose="02020600000000000000" pitchFamily="18" charset="-127"/>
                <a:ea typeface="DX시인과나" panose="02020600000000000000" pitchFamily="18" charset="-127"/>
              </a:rPr>
              <a:t>MODULE EXIT AT EXIT-COMMAND.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688417-1376-43E3-A482-E83AE17F35E4}"/>
              </a:ext>
            </a:extLst>
          </p:cNvPr>
          <p:cNvSpPr/>
          <p:nvPr/>
        </p:nvSpPr>
        <p:spPr>
          <a:xfrm>
            <a:off x="9650466" y="3783080"/>
            <a:ext cx="2321128" cy="9784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객체 변수 생성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SAP CONTAINER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생성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CONTROL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생성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DATA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SELECT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DISPLAY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메소드 생성 호출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A997D5F-D138-4737-81E1-9560DF72CB04}"/>
              </a:ext>
            </a:extLst>
          </p:cNvPr>
          <p:cNvCxnSpPr>
            <a:cxnSpLocks/>
          </p:cNvCxnSpPr>
          <p:nvPr/>
        </p:nvCxnSpPr>
        <p:spPr>
          <a:xfrm rot="10800000">
            <a:off x="3797986" y="2924409"/>
            <a:ext cx="5852480" cy="100646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FADF39D-E136-40B3-BC91-7D1FF223FAA6}"/>
              </a:ext>
            </a:extLst>
          </p:cNvPr>
          <p:cNvCxnSpPr>
            <a:cxnSpLocks/>
          </p:cNvCxnSpPr>
          <p:nvPr/>
        </p:nvCxnSpPr>
        <p:spPr>
          <a:xfrm rot="10800000">
            <a:off x="4628098" y="2698321"/>
            <a:ext cx="5022370" cy="60326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00C32F4-3DDE-4CB7-94F6-2FA66230206E}"/>
              </a:ext>
            </a:extLst>
          </p:cNvPr>
          <p:cNvCxnSpPr>
            <a:cxnSpLocks/>
          </p:cNvCxnSpPr>
          <p:nvPr/>
        </p:nvCxnSpPr>
        <p:spPr>
          <a:xfrm rot="10800000">
            <a:off x="1261242" y="4120056"/>
            <a:ext cx="8389229" cy="3161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8EF4427-9E12-4327-8A71-49498440B347}"/>
              </a:ext>
            </a:extLst>
          </p:cNvPr>
          <p:cNvCxnSpPr>
            <a:cxnSpLocks/>
            <a:stCxn id="23" idx="0"/>
            <a:endCxn id="23" idx="1"/>
          </p:cNvCxnSpPr>
          <p:nvPr/>
        </p:nvCxnSpPr>
        <p:spPr>
          <a:xfrm rot="16200000" flipH="1" flipV="1">
            <a:off x="7024339" y="-470768"/>
            <a:ext cx="1028927" cy="2721194"/>
          </a:xfrm>
          <a:prstGeom prst="bentConnector4">
            <a:avLst>
              <a:gd name="adj1" fmla="val -22217"/>
              <a:gd name="adj2" fmla="val 108401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D03056A-ACF4-4D62-9D63-46B4FFC226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59479" y="902368"/>
            <a:ext cx="7482003" cy="4599798"/>
          </a:xfrm>
          <a:prstGeom prst="bentConnector3">
            <a:avLst>
              <a:gd name="adj1" fmla="val -12441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87465C-73E3-4C9A-987C-A031BD8CC24B}"/>
              </a:ext>
            </a:extLst>
          </p:cNvPr>
          <p:cNvSpPr/>
          <p:nvPr/>
        </p:nvSpPr>
        <p:spPr>
          <a:xfrm>
            <a:off x="3659478" y="1068123"/>
            <a:ext cx="2242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FUNCTION TYPE E |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설정 시 </a:t>
            </a:r>
            <a:endParaRPr lang="en-US" altLang="ko-KR" sz="1000" kern="100" dirty="0">
              <a:solidFill>
                <a:schemeClr val="accent5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CANCEL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이나 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EXIT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실행할 수 있음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C053DE9-454A-4942-9BCD-DB893220D016}"/>
              </a:ext>
            </a:extLst>
          </p:cNvPr>
          <p:cNvSpPr/>
          <p:nvPr/>
        </p:nvSpPr>
        <p:spPr>
          <a:xfrm>
            <a:off x="3601350" y="5521046"/>
            <a:ext cx="38347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STATUS BAR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대한 정의 </a:t>
            </a:r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| BACK EXIT 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과 </a:t>
            </a:r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TITLE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BAR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대한 정의</a:t>
            </a:r>
            <a:endParaRPr lang="ko-KR" altLang="en-US" sz="10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4BDB3A5-1DC5-415B-8B3C-C345BDE6293E}"/>
              </a:ext>
            </a:extLst>
          </p:cNvPr>
          <p:cNvSpPr/>
          <p:nvPr/>
        </p:nvSpPr>
        <p:spPr>
          <a:xfrm>
            <a:off x="5361832" y="4453780"/>
            <a:ext cx="4504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SELECT-OPTIONS | 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조회조건으로 사용한 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SO_CAR = CARRID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범위로 지정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SCARR 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에서 조회한 후  해당하는 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DATA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GT_ITAB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담음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A9E5D52-BAD6-426D-870A-6ADD56A8BF21}"/>
              </a:ext>
            </a:extLst>
          </p:cNvPr>
          <p:cNvSpPr/>
          <p:nvPr/>
        </p:nvSpPr>
        <p:spPr>
          <a:xfrm>
            <a:off x="7053998" y="3307248"/>
            <a:ext cx="18485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CONTAINER</a:t>
            </a:r>
            <a:r>
              <a:rPr lang="ko-KR" altLang="en-US" sz="1000" dirty="0">
                <a:solidFill>
                  <a:schemeClr val="accent1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 참조 변수를 선언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2E30280-5781-48F1-8B04-02707F0F6A32}"/>
              </a:ext>
            </a:extLst>
          </p:cNvPr>
          <p:cNvSpPr/>
          <p:nvPr/>
        </p:nvSpPr>
        <p:spPr>
          <a:xfrm>
            <a:off x="6672937" y="3930877"/>
            <a:ext cx="19832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컨트롤 참조 변수 선언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BB8BE11-B6ED-4F44-A7E3-3EB6F763D2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43854" y="1805209"/>
            <a:ext cx="3534350" cy="51081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14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A5EBD5-32E2-46DD-9521-94C47FBF2E63}"/>
              </a:ext>
            </a:extLst>
          </p:cNvPr>
          <p:cNvGrpSpPr/>
          <p:nvPr/>
        </p:nvGrpSpPr>
        <p:grpSpPr>
          <a:xfrm>
            <a:off x="9650466" y="380546"/>
            <a:ext cx="2321128" cy="4380942"/>
            <a:chOff x="9650466" y="380546"/>
            <a:chExt cx="2321128" cy="438094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214FD6-592F-4FCC-A254-2505A75CED1C}"/>
              </a:ext>
            </a:extLst>
          </p:cNvPr>
          <p:cNvSpPr/>
          <p:nvPr/>
        </p:nvSpPr>
        <p:spPr>
          <a:xfrm>
            <a:off x="382315" y="380546"/>
            <a:ext cx="5492968" cy="627737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CREATE_ALV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OUTPUT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"GRID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CONTAINER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연결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GO_CONTAINER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IS INITIAL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컨테이너 오브젝트가 한 번 생성되었을 시 다시 생성하지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OBJECT GO_CONTAINER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"SAP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컨테이너 생성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"OBJECT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 후 초기값 설정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CONTAINER_NAME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'CONTROL_AREA'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OBJECT GO_ALV_GRID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 ALV GRID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컨트롤 생성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I_PARENT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GO_CONTAINER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"ALV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 조회되도록 스크린과 연결하는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SAP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컨테이너 지정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GO_ALV_GRID</a:t>
            </a:r>
            <a:r>
              <a:rPr lang="en-US" altLang="ko-KR" sz="1000" dirty="0">
                <a:solidFill>
                  <a:srgbClr val="808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SET_TABLE_FOR_FIRST_DISPLAY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I_STRUCTURE_NAME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'SCARR' 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"DICTIONARY TABLE NAME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CHANGING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IT_OUTTAB                    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GT_ITAB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ELSE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LS_STBL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LVC_S_STBL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"STRUCTURE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참조 생성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LS_STBL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ROW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'X'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LS_STBL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'X'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GO_ALV_GRID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REFRESH_TABLE_DISPLAY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EXPORTING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IS_STABLE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LS_STBL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I_SOFT_REFRESH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'X'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            EXCEPTIONS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              FINISHED       = 1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               OTHERS         = 2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ENDIF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*&amp;----------------------------------------------------*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FREE_CONTROL_RESOURCE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GO_ALV_GRID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FREE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GO_CONTAINER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FREE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GO_ALV_GRID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GO_CONTAINER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07665-7445-421E-A3F4-18D8C22C9C58}"/>
              </a:ext>
            </a:extLst>
          </p:cNvPr>
          <p:cNvSpPr/>
          <p:nvPr/>
        </p:nvSpPr>
        <p:spPr>
          <a:xfrm>
            <a:off x="571406" y="200079"/>
            <a:ext cx="1126015" cy="3240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PROGRAM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8B3F550-62CF-40A7-8ABD-781A9F8B70AF}"/>
              </a:ext>
            </a:extLst>
          </p:cNvPr>
          <p:cNvCxnSpPr>
            <a:cxnSpLocks/>
          </p:cNvCxnSpPr>
          <p:nvPr/>
        </p:nvCxnSpPr>
        <p:spPr>
          <a:xfrm rot="10800000">
            <a:off x="4030720" y="819808"/>
            <a:ext cx="5619747" cy="2102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4A24FDC-F8D8-43BC-9D94-C5F2B000DDB0}"/>
              </a:ext>
            </a:extLst>
          </p:cNvPr>
          <p:cNvCxnSpPr>
            <a:cxnSpLocks/>
          </p:cNvCxnSpPr>
          <p:nvPr/>
        </p:nvCxnSpPr>
        <p:spPr>
          <a:xfrm rot="10800000">
            <a:off x="3820511" y="1190385"/>
            <a:ext cx="5829955" cy="288237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273E971-8335-409E-AE60-2E4D18657F1D}"/>
              </a:ext>
            </a:extLst>
          </p:cNvPr>
          <p:cNvCxnSpPr>
            <a:cxnSpLocks/>
          </p:cNvCxnSpPr>
          <p:nvPr/>
        </p:nvCxnSpPr>
        <p:spPr>
          <a:xfrm rot="10800000">
            <a:off x="3909848" y="1749972"/>
            <a:ext cx="5740618" cy="2522312"/>
          </a:xfrm>
          <a:prstGeom prst="bentConnector3">
            <a:avLst>
              <a:gd name="adj1" fmla="val 34346"/>
            </a:avLst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1CB5A1B-7E42-4983-8AD7-F8226E270095}"/>
              </a:ext>
            </a:extLst>
          </p:cNvPr>
          <p:cNvCxnSpPr>
            <a:cxnSpLocks/>
          </p:cNvCxnSpPr>
          <p:nvPr/>
        </p:nvCxnSpPr>
        <p:spPr>
          <a:xfrm rot="10800000">
            <a:off x="4582510" y="2207173"/>
            <a:ext cx="5067956" cy="236682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D68B219-9BF4-4E25-9DC3-5AE44F8FC8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38120" y="2123089"/>
            <a:ext cx="5512346" cy="1637295"/>
          </a:xfrm>
          <a:prstGeom prst="bentConnector3">
            <a:avLst>
              <a:gd name="adj1" fmla="val 21018"/>
            </a:avLst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ACB45EF-7AA7-4CB9-9547-FF3B221E1EB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339828" y="2001629"/>
            <a:ext cx="8631766" cy="3571487"/>
          </a:xfrm>
          <a:prstGeom prst="bentConnector3">
            <a:avLst>
              <a:gd name="adj1" fmla="val -1552"/>
            </a:avLst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9D0107-6571-4C11-B6E7-7A9F359EA388}"/>
              </a:ext>
            </a:extLst>
          </p:cNvPr>
          <p:cNvSpPr/>
          <p:nvPr/>
        </p:nvSpPr>
        <p:spPr>
          <a:xfrm>
            <a:off x="3869815" y="1509238"/>
            <a:ext cx="1425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컨트롤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E8C798-E841-46A6-8EFC-98B12BA52313}"/>
              </a:ext>
            </a:extLst>
          </p:cNvPr>
          <p:cNvSpPr/>
          <p:nvPr/>
        </p:nvSpPr>
        <p:spPr>
          <a:xfrm>
            <a:off x="5351561" y="946108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SAP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CONTAINER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086E0F-A6E2-41D4-9E4C-F7133701D464}"/>
              </a:ext>
            </a:extLst>
          </p:cNvPr>
          <p:cNvSpPr/>
          <p:nvPr/>
        </p:nvSpPr>
        <p:spPr>
          <a:xfrm>
            <a:off x="7116488" y="4308008"/>
            <a:ext cx="16257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DISPLAY </a:t>
            </a:r>
            <a:r>
              <a:rPr lang="ko-KR" altLang="en-US" sz="1000" dirty="0">
                <a:solidFill>
                  <a:schemeClr val="accent6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메소드 호출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2BB055-DFB2-404B-8A65-C077501CE99A}"/>
              </a:ext>
            </a:extLst>
          </p:cNvPr>
          <p:cNvSpPr/>
          <p:nvPr/>
        </p:nvSpPr>
        <p:spPr>
          <a:xfrm>
            <a:off x="3964196" y="550891"/>
            <a:ext cx="24368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CUSTOM CONTAINER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와 </a:t>
            </a:r>
            <a:r>
              <a:rPr lang="en-US" altLang="ko-KR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</a:t>
            </a:r>
            <a:r>
              <a:rPr lang="ko-KR" altLang="en-US" sz="10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연결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B0281-2556-4AE4-BA4D-38E040E78CFC}"/>
              </a:ext>
            </a:extLst>
          </p:cNvPr>
          <p:cNvSpPr/>
          <p:nvPr/>
        </p:nvSpPr>
        <p:spPr>
          <a:xfrm>
            <a:off x="4719569" y="2423745"/>
            <a:ext cx="1886183" cy="22515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FIELD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CATALOG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구성 필요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</a:t>
            </a:r>
            <a:endParaRPr lang="ko-KR" altLang="en-US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807A9B-5CC0-405E-B818-48D576D9D21C}"/>
              </a:ext>
            </a:extLst>
          </p:cNvPr>
          <p:cNvSpPr/>
          <p:nvPr/>
        </p:nvSpPr>
        <p:spPr>
          <a:xfrm>
            <a:off x="7116488" y="4667802"/>
            <a:ext cx="2442671" cy="41572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CONTROL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인스턴스를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아웃풋 테이블에 조회되게 하는 메서드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E2417B-CE1F-49AD-854E-39A027094364}"/>
              </a:ext>
            </a:extLst>
          </p:cNvPr>
          <p:cNvSpPr/>
          <p:nvPr/>
        </p:nvSpPr>
        <p:spPr>
          <a:xfrm>
            <a:off x="3339828" y="2725463"/>
            <a:ext cx="3265924" cy="22515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조회 데이터를 포함한 </a:t>
            </a:r>
            <a:r>
              <a:rPr lang="ko-KR" altLang="en-US" sz="1000" dirty="0" err="1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인터널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테이블 지정 파라미터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64DA6F-B389-436B-8350-64BC72C83A67}"/>
              </a:ext>
            </a:extLst>
          </p:cNvPr>
          <p:cNvSpPr/>
          <p:nvPr/>
        </p:nvSpPr>
        <p:spPr>
          <a:xfrm>
            <a:off x="5351561" y="2998408"/>
            <a:ext cx="1254191" cy="22515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= OUTPUT TABLE</a:t>
            </a:r>
            <a:endParaRPr lang="ko-KR" altLang="en-US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E0CC6E-75BE-4B70-A528-A2C49992CBD7}"/>
              </a:ext>
            </a:extLst>
          </p:cNvPr>
          <p:cNvSpPr/>
          <p:nvPr/>
        </p:nvSpPr>
        <p:spPr>
          <a:xfrm>
            <a:off x="5351561" y="5326895"/>
            <a:ext cx="3437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CONTROL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과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SAP CONTAINER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리소스를 비워 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548C91-D11F-44A8-B9F9-8239320C4881}"/>
              </a:ext>
            </a:extLst>
          </p:cNvPr>
          <p:cNvSpPr/>
          <p:nvPr/>
        </p:nvSpPr>
        <p:spPr>
          <a:xfrm>
            <a:off x="4163081" y="3820931"/>
            <a:ext cx="2442671" cy="41572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이미 조회된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OUTPUT TABLE 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다시 조회 시 사용하는 메서드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8807C4-07C3-487F-AC98-73A182D21C74}"/>
              </a:ext>
            </a:extLst>
          </p:cNvPr>
          <p:cNvSpPr/>
          <p:nvPr/>
        </p:nvSpPr>
        <p:spPr>
          <a:xfrm>
            <a:off x="4163081" y="4336527"/>
            <a:ext cx="2442671" cy="25452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OBJECT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생성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X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데이터만 다시 조회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B2223FF-0C05-4EC7-A21B-603F52AC34B2}"/>
              </a:ext>
            </a:extLst>
          </p:cNvPr>
          <p:cNvSpPr/>
          <p:nvPr/>
        </p:nvSpPr>
        <p:spPr>
          <a:xfrm>
            <a:off x="4189120" y="4664838"/>
            <a:ext cx="2416631" cy="43551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라인과 칼럼 위치 기억해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재 조회 이전 위치에 화면 조회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E28405F-9688-4D87-9829-89EFB54F79E3}"/>
              </a:ext>
            </a:extLst>
          </p:cNvPr>
          <p:cNvSpPr/>
          <p:nvPr/>
        </p:nvSpPr>
        <p:spPr>
          <a:xfrm>
            <a:off x="2221075" y="4665542"/>
            <a:ext cx="1876738" cy="43551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현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</a:t>
            </a:r>
            <a:r>
              <a:rPr lang="ko-KR" altLang="en-US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레이아웃 세팅을 그대로 유지하면서 </a:t>
            </a:r>
            <a:r>
              <a: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REFRESH</a:t>
            </a:r>
            <a:endParaRPr lang="ko-KR" altLang="en-US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5F1B666-F474-42B1-856F-ACEB56C824ED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 flipH="1">
            <a:off x="3314450" y="3017372"/>
            <a:ext cx="1027595" cy="3138376"/>
          </a:xfrm>
          <a:prstGeom prst="bentConnector4">
            <a:avLst>
              <a:gd name="adj1" fmla="val -22246"/>
              <a:gd name="adj2" fmla="val 40449"/>
            </a:avLst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E1B990-F35E-4610-B783-39D5C83B3CC6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2491200" y="3997297"/>
            <a:ext cx="472054" cy="864435"/>
          </a:xfrm>
          <a:prstGeom prst="bentConnector2">
            <a:avLst/>
          </a:prstGeom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3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0724F3D-FCBA-4FBD-8DB1-3CCAF49C8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3994" r="42616" b="45125"/>
          <a:stretch/>
        </p:blipFill>
        <p:spPr>
          <a:xfrm>
            <a:off x="6543821" y="1567387"/>
            <a:ext cx="4983317" cy="5129381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DE3B684-018A-48B5-85CD-64502C13C0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45" r="16681" b="77608"/>
          <a:stretch/>
        </p:blipFill>
        <p:spPr>
          <a:xfrm>
            <a:off x="6553454" y="162300"/>
            <a:ext cx="4983317" cy="12053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73C7A8-0395-49A2-847A-3E9AB58EB6E3}"/>
              </a:ext>
            </a:extLst>
          </p:cNvPr>
          <p:cNvSpPr/>
          <p:nvPr/>
        </p:nvSpPr>
        <p:spPr>
          <a:xfrm>
            <a:off x="382315" y="318077"/>
            <a:ext cx="3894670" cy="39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Z_0714_0502 </a:t>
            </a:r>
            <a:r>
              <a:rPr lang="ko-KR" altLang="en-US" sz="12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요구 사항 분석</a:t>
            </a:r>
            <a:endParaRPr lang="en-US" altLang="ko-KR" sz="12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835E1E-98AE-4192-B958-35631CF6D8F3}"/>
              </a:ext>
            </a:extLst>
          </p:cNvPr>
          <p:cNvSpPr/>
          <p:nvPr/>
        </p:nvSpPr>
        <p:spPr>
          <a:xfrm>
            <a:off x="382315" y="947793"/>
            <a:ext cx="5640679" cy="158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항공기 정보를 조회할 수 있는 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ALV </a:t>
            </a: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프로그램을 만들어 보자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</a:pP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프로그램은 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SCARR TABLE</a:t>
            </a: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에서 조회한다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.  SO_CAR | CARRID</a:t>
            </a: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조회 조건으로 </a:t>
            </a:r>
            <a:endParaRPr lang="en-US" altLang="ko-KR" sz="1200" kern="100" dirty="0"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사용하여 결과를 출력하며 조회 조건 데이터를 변경할 시 다시 조회할 수 있다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상단의 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STATUS BAR</a:t>
            </a: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EXIT BACK CANC </a:t>
            </a: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선택했을 시 프로그램 종료 또는 호출된 시점으로의 복귀를 수행할 수 있도록 구현한다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현재 프로그램의 경우 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LAYPUY</a:t>
            </a:r>
            <a:r>
              <a:rPr lang="ko-KR" altLang="en-US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을 세팅하고 저장할 수 있도록 한다</a:t>
            </a:r>
            <a:r>
              <a:rPr lang="en-US" altLang="ko-KR" sz="1200" kern="100" dirty="0"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FCCBCF0-B0D3-4C8A-9F8C-29150EDD3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36161"/>
              </p:ext>
            </p:extLst>
          </p:nvPr>
        </p:nvGraphicFramePr>
        <p:xfrm>
          <a:off x="464446" y="2608050"/>
          <a:ext cx="5476416" cy="96266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641422">
                  <a:extLst>
                    <a:ext uri="{9D8B030D-6E8A-4147-A177-3AD203B41FA5}">
                      <a16:colId xmlns:a16="http://schemas.microsoft.com/office/drawing/2014/main" val="2624054186"/>
                    </a:ext>
                  </a:extLst>
                </a:gridCol>
                <a:gridCol w="3834994">
                  <a:extLst>
                    <a:ext uri="{9D8B030D-6E8A-4147-A177-3AD203B41FA5}">
                      <a16:colId xmlns:a16="http://schemas.microsoft.com/office/drawing/2014/main" val="3639949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TABLE &amp; STR</a:t>
                      </a:r>
                      <a:endParaRPr lang="ko-KR" sz="1200" b="0" kern="100" dirty="0"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SCARR | GT_ITAB </a:t>
                      </a:r>
                      <a:endParaRPr lang="ko-KR" sz="1200" b="0" kern="100" dirty="0"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9058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SELECT-OPTIONS</a:t>
                      </a:r>
                      <a:endParaRPr lang="ko-KR" sz="1200" b="0" kern="100" dirty="0"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SO_CAR | SO_CAR2  = CARRID</a:t>
                      </a:r>
                      <a:endParaRPr lang="en-US" sz="1200" b="0" kern="100" dirty="0">
                        <a:solidFill>
                          <a:srgbClr val="000000"/>
                        </a:solidFill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65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CUSTOM CONTROL</a:t>
                      </a:r>
                      <a:endParaRPr lang="ko-KR" sz="1200" b="0" kern="100" dirty="0"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CONTROL_AREA</a:t>
                      </a:r>
                      <a:endParaRPr lang="en-US" sz="1200" b="0" kern="100" dirty="0">
                        <a:solidFill>
                          <a:srgbClr val="000000"/>
                        </a:solidFill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9210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COMMAND</a:t>
                      </a:r>
                      <a:endParaRPr lang="ko-KR" sz="1200" b="0" kern="100" dirty="0"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rgbClr val="000000"/>
                          </a:solidFill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</a:rPr>
                        <a:t>BACK | EXIT | CANC </a:t>
                      </a:r>
                      <a:endParaRPr lang="en-US" sz="1200" b="0" kern="100" dirty="0">
                        <a:solidFill>
                          <a:srgbClr val="000000"/>
                        </a:solidFill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5743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  <a:cs typeface="Times New Roman" panose="02020603050405020304" pitchFamily="18" charset="0"/>
                        </a:rPr>
                        <a:t>LAYOUT</a:t>
                      </a:r>
                      <a:endParaRPr lang="ko-KR" sz="1200" b="0" kern="100" dirty="0">
                        <a:effectLst/>
                        <a:latin typeface="DX시인과나" panose="02020600000000000000" pitchFamily="18" charset="-127"/>
                        <a:ea typeface="DX시인과나" panose="02020600000000000000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DX시인과나" panose="02020600000000000000" pitchFamily="18" charset="-127"/>
                          <a:ea typeface="DX시인과나" panose="02020600000000000000" pitchFamily="18" charset="-127"/>
                          <a:cs typeface="Times New Roman" panose="02020603050405020304" pitchFamily="18" charset="0"/>
                        </a:rPr>
                        <a:t>GV_VARIANT | GV_SAVE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571537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EC69BF-A76C-418B-9AA6-DE3D4D0912C4}"/>
              </a:ext>
            </a:extLst>
          </p:cNvPr>
          <p:cNvSpPr/>
          <p:nvPr/>
        </p:nvSpPr>
        <p:spPr>
          <a:xfrm>
            <a:off x="6553454" y="2985223"/>
            <a:ext cx="4676691" cy="37331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9442D12-4124-4AD6-BC99-E6BEAFD016B9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 flipV="1">
            <a:off x="5936046" y="5623285"/>
            <a:ext cx="607775" cy="52807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5E922C-6639-46B6-AA75-90CE81609192}"/>
              </a:ext>
            </a:extLst>
          </p:cNvPr>
          <p:cNvSpPr/>
          <p:nvPr/>
        </p:nvSpPr>
        <p:spPr>
          <a:xfrm>
            <a:off x="459629" y="5766294"/>
            <a:ext cx="5476416" cy="7701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CUSTOM CONTROL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|</a:t>
            </a:r>
            <a:r>
              <a:rPr lang="en-US" altLang="ko-KR" sz="12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kern="100" dirty="0">
                <a:solidFill>
                  <a:srgbClr val="000000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CONTROL_AREA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1AC9AF-E109-4265-9CDA-44448212FB43}"/>
              </a:ext>
            </a:extLst>
          </p:cNvPr>
          <p:cNvSpPr/>
          <p:nvPr/>
        </p:nvSpPr>
        <p:spPr>
          <a:xfrm>
            <a:off x="6548638" y="1588993"/>
            <a:ext cx="4681508" cy="3985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C77131-BA32-4AE1-B0D6-4E9B3FCB34D1}"/>
              </a:ext>
            </a:extLst>
          </p:cNvPr>
          <p:cNvSpPr/>
          <p:nvPr/>
        </p:nvSpPr>
        <p:spPr>
          <a:xfrm>
            <a:off x="6548637" y="909251"/>
            <a:ext cx="4681508" cy="3993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91B35D-AF9B-4C26-8432-19D6430126CC}"/>
              </a:ext>
            </a:extLst>
          </p:cNvPr>
          <p:cNvSpPr/>
          <p:nvPr/>
        </p:nvSpPr>
        <p:spPr>
          <a:xfrm>
            <a:off x="459629" y="4781651"/>
            <a:ext cx="5476416" cy="7701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COMMAND |</a:t>
            </a:r>
            <a:r>
              <a:rPr lang="en-US" altLang="ko-KR" sz="12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kern="100" dirty="0">
                <a:solidFill>
                  <a:srgbClr val="000000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BACK | EXIT | CANC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B5A7B95-EE63-4512-A179-3C8BEDB6DF06}"/>
              </a:ext>
            </a:extLst>
          </p:cNvPr>
          <p:cNvSpPr/>
          <p:nvPr/>
        </p:nvSpPr>
        <p:spPr>
          <a:xfrm>
            <a:off x="459629" y="3768620"/>
            <a:ext cx="5476416" cy="770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SELECT-OPTIONS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|</a:t>
            </a:r>
            <a:r>
              <a:rPr lang="en-US" altLang="ko-KR" sz="12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kern="100" dirty="0">
                <a:solidFill>
                  <a:srgbClr val="000000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SO_CAR | SO_CAR2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8B1E0AF-E1F5-4554-AF8F-C4BF32A215C7}"/>
              </a:ext>
            </a:extLst>
          </p:cNvPr>
          <p:cNvCxnSpPr>
            <a:cxnSpLocks/>
            <a:stCxn id="26" idx="1"/>
            <a:endCxn id="36" idx="3"/>
          </p:cNvCxnSpPr>
          <p:nvPr/>
        </p:nvCxnSpPr>
        <p:spPr>
          <a:xfrm rot="10800000" flipV="1">
            <a:off x="5936046" y="1788290"/>
            <a:ext cx="612593" cy="337842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2F54A59-8985-46FE-8D98-4F6A661538CD}"/>
              </a:ext>
            </a:extLst>
          </p:cNvPr>
          <p:cNvCxnSpPr>
            <a:cxnSpLocks/>
            <a:stCxn id="28" idx="1"/>
            <a:endCxn id="38" idx="3"/>
          </p:cNvCxnSpPr>
          <p:nvPr/>
        </p:nvCxnSpPr>
        <p:spPr>
          <a:xfrm rot="10800000" flipV="1">
            <a:off x="5936045" y="1108941"/>
            <a:ext cx="612592" cy="3044743"/>
          </a:xfrm>
          <a:prstGeom prst="bentConnector3">
            <a:avLst>
              <a:gd name="adj1" fmla="val 25867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64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09A1391-E976-4190-8FCA-A9691F0EF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3994" r="42616" b="45125"/>
          <a:stretch/>
        </p:blipFill>
        <p:spPr>
          <a:xfrm>
            <a:off x="6543821" y="1567387"/>
            <a:ext cx="4983317" cy="5129381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C828667-D8DC-4F18-8570-D6F79FA2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45" r="16681" b="77608"/>
          <a:stretch/>
        </p:blipFill>
        <p:spPr>
          <a:xfrm>
            <a:off x="6553454" y="162300"/>
            <a:ext cx="4983317" cy="12053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73C7A8-0395-49A2-847A-3E9AB58EB6E3}"/>
              </a:ext>
            </a:extLst>
          </p:cNvPr>
          <p:cNvSpPr/>
          <p:nvPr/>
        </p:nvSpPr>
        <p:spPr>
          <a:xfrm>
            <a:off x="382315" y="318077"/>
            <a:ext cx="3894670" cy="39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Z_0714_0502 </a:t>
            </a:r>
            <a:r>
              <a:rPr lang="ko-KR" altLang="en-US" sz="12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요구 사항 분석</a:t>
            </a:r>
            <a:endParaRPr lang="en-US" altLang="ko-KR" sz="12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EC69BF-A76C-418B-9AA6-DE3D4D0912C4}"/>
              </a:ext>
            </a:extLst>
          </p:cNvPr>
          <p:cNvSpPr/>
          <p:nvPr/>
        </p:nvSpPr>
        <p:spPr>
          <a:xfrm>
            <a:off x="6553454" y="2985223"/>
            <a:ext cx="4676691" cy="373315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9442D12-4124-4AD6-BC99-E6BEAFD016B9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 flipV="1">
            <a:off x="5936046" y="5623285"/>
            <a:ext cx="607775" cy="52807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5E922C-6639-46B6-AA75-90CE81609192}"/>
              </a:ext>
            </a:extLst>
          </p:cNvPr>
          <p:cNvSpPr/>
          <p:nvPr/>
        </p:nvSpPr>
        <p:spPr>
          <a:xfrm>
            <a:off x="459629" y="5766294"/>
            <a:ext cx="5476416" cy="7701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CUSTOM CONTROL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|</a:t>
            </a:r>
            <a:r>
              <a:rPr lang="en-US" altLang="ko-KR" sz="12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kern="100" dirty="0">
                <a:solidFill>
                  <a:srgbClr val="000000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CONTROL_AREA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1AC9AF-E109-4265-9CDA-44448212FB43}"/>
              </a:ext>
            </a:extLst>
          </p:cNvPr>
          <p:cNvSpPr/>
          <p:nvPr/>
        </p:nvSpPr>
        <p:spPr>
          <a:xfrm>
            <a:off x="6548638" y="1588993"/>
            <a:ext cx="4681508" cy="3985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C77131-BA32-4AE1-B0D6-4E9B3FCB34D1}"/>
              </a:ext>
            </a:extLst>
          </p:cNvPr>
          <p:cNvSpPr/>
          <p:nvPr/>
        </p:nvSpPr>
        <p:spPr>
          <a:xfrm>
            <a:off x="6548637" y="909251"/>
            <a:ext cx="4681508" cy="3993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91B35D-AF9B-4C26-8432-19D6430126CC}"/>
              </a:ext>
            </a:extLst>
          </p:cNvPr>
          <p:cNvSpPr/>
          <p:nvPr/>
        </p:nvSpPr>
        <p:spPr>
          <a:xfrm>
            <a:off x="459629" y="4781651"/>
            <a:ext cx="5476416" cy="7701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COMMAND |</a:t>
            </a:r>
            <a:r>
              <a:rPr lang="en-US" altLang="ko-KR" sz="12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kern="100" dirty="0">
                <a:solidFill>
                  <a:srgbClr val="000000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BACK | EXIT | CANC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B5A7B95-EE63-4512-A179-3C8BEDB6DF06}"/>
              </a:ext>
            </a:extLst>
          </p:cNvPr>
          <p:cNvSpPr/>
          <p:nvPr/>
        </p:nvSpPr>
        <p:spPr>
          <a:xfrm>
            <a:off x="459629" y="3768620"/>
            <a:ext cx="5476416" cy="77012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SELECT-OPTIONS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|</a:t>
            </a:r>
            <a:r>
              <a:rPr lang="en-US" altLang="ko-KR" sz="12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kern="100" dirty="0">
                <a:solidFill>
                  <a:srgbClr val="000000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SO_CAR | SO_CAR2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8B1E0AF-E1F5-4554-AF8F-C4BF32A215C7}"/>
              </a:ext>
            </a:extLst>
          </p:cNvPr>
          <p:cNvCxnSpPr>
            <a:cxnSpLocks/>
            <a:stCxn id="26" idx="1"/>
            <a:endCxn id="36" idx="3"/>
          </p:cNvCxnSpPr>
          <p:nvPr/>
        </p:nvCxnSpPr>
        <p:spPr>
          <a:xfrm rot="10800000" flipV="1">
            <a:off x="5936046" y="1788290"/>
            <a:ext cx="612593" cy="337842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2F54A59-8985-46FE-8D98-4F6A661538CD}"/>
              </a:ext>
            </a:extLst>
          </p:cNvPr>
          <p:cNvCxnSpPr>
            <a:cxnSpLocks/>
            <a:stCxn id="28" idx="1"/>
            <a:endCxn id="38" idx="3"/>
          </p:cNvCxnSpPr>
          <p:nvPr/>
        </p:nvCxnSpPr>
        <p:spPr>
          <a:xfrm rot="10800000" flipV="1">
            <a:off x="5936045" y="1108941"/>
            <a:ext cx="612592" cy="3044743"/>
          </a:xfrm>
          <a:prstGeom prst="bentConnector3">
            <a:avLst>
              <a:gd name="adj1" fmla="val 25867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4AC9263C-60EF-4E0B-846A-1B17E7CF8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1" y="851554"/>
            <a:ext cx="5476416" cy="17079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60BAEDA-F571-43F3-9C77-5FCD7FEBE2A5}"/>
              </a:ext>
            </a:extLst>
          </p:cNvPr>
          <p:cNvCxnSpPr>
            <a:cxnSpLocks/>
          </p:cNvCxnSpPr>
          <p:nvPr/>
        </p:nvCxnSpPr>
        <p:spPr>
          <a:xfrm rot="10800000">
            <a:off x="5931227" y="2406694"/>
            <a:ext cx="5345914" cy="2507356"/>
          </a:xfrm>
          <a:prstGeom prst="bentConnector3">
            <a:avLst>
              <a:gd name="adj1" fmla="val -3280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F61CF4-28D9-442C-AF2A-3D9F067DE07B}"/>
              </a:ext>
            </a:extLst>
          </p:cNvPr>
          <p:cNvSpPr/>
          <p:nvPr/>
        </p:nvSpPr>
        <p:spPr>
          <a:xfrm>
            <a:off x="557583" y="2052222"/>
            <a:ext cx="5273770" cy="1863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A544304-70F6-421F-931D-B4AD03CD1240}"/>
              </a:ext>
            </a:extLst>
          </p:cNvPr>
          <p:cNvCxnSpPr>
            <a:cxnSpLocks/>
            <a:stCxn id="28" idx="3"/>
            <a:endCxn id="10" idx="3"/>
          </p:cNvCxnSpPr>
          <p:nvPr/>
        </p:nvCxnSpPr>
        <p:spPr>
          <a:xfrm flipH="1">
            <a:off x="5831353" y="1108942"/>
            <a:ext cx="5398792" cy="1036460"/>
          </a:xfrm>
          <a:prstGeom prst="bentConnector3">
            <a:avLst>
              <a:gd name="adj1" fmla="val -4234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F62781-B195-4868-9773-182C6D9B6F12}"/>
              </a:ext>
            </a:extLst>
          </p:cNvPr>
          <p:cNvSpPr/>
          <p:nvPr/>
        </p:nvSpPr>
        <p:spPr>
          <a:xfrm>
            <a:off x="454811" y="2778878"/>
            <a:ext cx="5476416" cy="7701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LAYOUT |</a:t>
            </a:r>
            <a:r>
              <a:rPr lang="en-US" altLang="ko-KR" sz="1200" dirty="0">
                <a:solidFill>
                  <a:schemeClr val="accent2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kern="100" dirty="0">
                <a:solidFill>
                  <a:srgbClr val="000000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GV_VARIANT | GV_SAVE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BBBFF8-11C9-4A43-91AE-EBE11433F921}"/>
              </a:ext>
            </a:extLst>
          </p:cNvPr>
          <p:cNvSpPr/>
          <p:nvPr/>
        </p:nvSpPr>
        <p:spPr>
          <a:xfrm>
            <a:off x="9863958" y="3275621"/>
            <a:ext cx="362450" cy="39859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996D000-9AF3-477A-BC70-D675678411C9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5931227" y="3163943"/>
            <a:ext cx="4113956" cy="111678"/>
          </a:xfrm>
          <a:prstGeom prst="bentConnector2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15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082C17-92FE-4456-AD26-4BA998D9A0B7}"/>
              </a:ext>
            </a:extLst>
          </p:cNvPr>
          <p:cNvSpPr/>
          <p:nvPr/>
        </p:nvSpPr>
        <p:spPr>
          <a:xfrm>
            <a:off x="6178206" y="2384692"/>
            <a:ext cx="5442387" cy="139777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GET_DATA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FROM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SCARR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INTO TABLE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GT_ITAB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WHERE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CARRID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SO_CAR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</a:t>
            </a:r>
          </a:p>
          <a:p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"INTERNAL TABLE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 범위의  조건인 </a:t>
            </a:r>
            <a:r>
              <a:rPr lang="en-US" altLang="ko-KR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 </a:t>
            </a:r>
            <a:r>
              <a:rPr lang="ko-KR" altLang="en-US" sz="1000" i="1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 사용함</a:t>
            </a:r>
            <a:br>
              <a:rPr lang="ko-KR" altLang="en-US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EEC420E-E193-4829-A6D8-AA15F57B7F12}"/>
              </a:ext>
            </a:extLst>
          </p:cNvPr>
          <p:cNvSpPr/>
          <p:nvPr/>
        </p:nvSpPr>
        <p:spPr>
          <a:xfrm>
            <a:off x="6178205" y="381534"/>
            <a:ext cx="5442388" cy="189843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 EXIT INPUT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CASE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'BACK'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FREE_CONTROL_RESOURCE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TO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WHEN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'EXIT'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OR </a:t>
            </a:r>
            <a:r>
              <a:rPr lang="en-US" altLang="ko-KR" sz="1000" dirty="0">
                <a:solidFill>
                  <a:srgbClr val="4DA61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'CANC'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FREE_CONTROL_RESOURCE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00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LEAVE PROGRAM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ENDCASE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ENDMODULE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  <a:endParaRPr lang="en-US" altLang="ko-KR" sz="10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0F74E-0E9D-490F-BF3A-4D68F960AE1F}"/>
              </a:ext>
            </a:extLst>
          </p:cNvPr>
          <p:cNvSpPr/>
          <p:nvPr/>
        </p:nvSpPr>
        <p:spPr>
          <a:xfrm rot="16200000">
            <a:off x="-319910" y="398740"/>
            <a:ext cx="1022135" cy="38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ALV</a:t>
            </a:r>
            <a:r>
              <a:rPr lang="ko-KR" altLang="en-US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12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GRID  </a:t>
            </a:r>
            <a:endParaRPr lang="ko-KR" altLang="en-US" sz="12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9AAFE8-0EAD-4218-ADDD-93CCA3CB0917}"/>
              </a:ext>
            </a:extLst>
          </p:cNvPr>
          <p:cNvSpPr/>
          <p:nvPr/>
        </p:nvSpPr>
        <p:spPr>
          <a:xfrm>
            <a:off x="459171" y="366128"/>
            <a:ext cx="5442388" cy="2928489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REPORT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Z_0714_0502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INCLUDE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Z_0714_0502_TOP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INCLUDE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Z_0714_0502_O01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INCLUDE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Z_0714_0502_I01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INCLUDE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Z_0714_0502_FO1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INITIALIZATION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AT SELECTION-SCREEN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START-OF-SELECTION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PERFORM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GET_DATA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>
                <a:highlight>
                  <a:srgbClr val="FFFF00"/>
                </a:highlight>
              </a:rPr>
              <a:t> 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END-OF-SELECTION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SCREEN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507665-7445-421E-A3F4-18D8C22C9C58}"/>
              </a:ext>
            </a:extLst>
          </p:cNvPr>
          <p:cNvSpPr/>
          <p:nvPr/>
        </p:nvSpPr>
        <p:spPr>
          <a:xfrm>
            <a:off x="571405" y="218518"/>
            <a:ext cx="1126015" cy="3240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PROGRAM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EDC9C7-7D22-4A09-84BE-D5A07AF91717}"/>
              </a:ext>
            </a:extLst>
          </p:cNvPr>
          <p:cNvGrpSpPr/>
          <p:nvPr/>
        </p:nvGrpSpPr>
        <p:grpSpPr>
          <a:xfrm>
            <a:off x="9650466" y="380546"/>
            <a:ext cx="2321128" cy="4380942"/>
            <a:chOff x="9650466" y="380546"/>
            <a:chExt cx="2321128" cy="438094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19D6FF7-F132-4914-B058-27D57D9DE8E6}"/>
                </a:ext>
              </a:extLst>
            </p:cNvPr>
            <p:cNvSpPr/>
            <p:nvPr/>
          </p:nvSpPr>
          <p:spPr>
            <a:xfrm>
              <a:off x="9650466" y="2648902"/>
              <a:ext cx="2321128" cy="973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2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CUSTOM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참조 변수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0846CA-D3FE-46C0-8B64-D1CF89A47164}"/>
                </a:ext>
              </a:extLst>
            </p:cNvPr>
            <p:cNvSpPr/>
            <p:nvPr/>
          </p:nvSpPr>
          <p:spPr>
            <a:xfrm>
              <a:off x="9650466" y="380546"/>
              <a:ext cx="2321128" cy="9738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BEFORE OUTPUT.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STATUS_0100.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CREATE_ALV.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51138C-E143-4CAB-AEC1-1E5509C4B0E0}"/>
                </a:ext>
              </a:extLst>
            </p:cNvPr>
            <p:cNvSpPr/>
            <p:nvPr/>
          </p:nvSpPr>
          <p:spPr>
            <a:xfrm>
              <a:off x="9650466" y="1514724"/>
              <a:ext cx="2321128" cy="973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PROCESS AFTER INPUT.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MODULE EXIT AT EXIT-COMMAND.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6688417-1376-43E3-A482-E83AE17F35E4}"/>
                </a:ext>
              </a:extLst>
            </p:cNvPr>
            <p:cNvSpPr/>
            <p:nvPr/>
          </p:nvSpPr>
          <p:spPr>
            <a:xfrm>
              <a:off x="9650466" y="3783080"/>
              <a:ext cx="2321128" cy="978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객체 변수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SAP CONTAINER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GRID CONTROL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생성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DATA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SELECT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ALV DISPLAY </a:t>
              </a:r>
              <a:r>
                <a:rPr lang="ko-KR" altLang="en-US" sz="1000" dirty="0">
                  <a:solidFill>
                    <a:schemeClr val="tx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메소드 생성 호출</a:t>
              </a:r>
              <a:endParaRPr lang="en-US" altLang="ko-KR" sz="1000" dirty="0">
                <a:solidFill>
                  <a:schemeClr val="tx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F00C32F4-3DDE-4CB7-94F6-2FA66230206E}"/>
              </a:ext>
            </a:extLst>
          </p:cNvPr>
          <p:cNvCxnSpPr>
            <a:cxnSpLocks/>
          </p:cNvCxnSpPr>
          <p:nvPr/>
        </p:nvCxnSpPr>
        <p:spPr>
          <a:xfrm rot="10800000">
            <a:off x="2040362" y="2537744"/>
            <a:ext cx="7610115" cy="1898438"/>
          </a:xfrm>
          <a:prstGeom prst="bentConnector3">
            <a:avLst>
              <a:gd name="adj1" fmla="val 56077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70CECA-6457-48E9-951D-93CFC5C516B9}"/>
              </a:ext>
            </a:extLst>
          </p:cNvPr>
          <p:cNvSpPr/>
          <p:nvPr/>
        </p:nvSpPr>
        <p:spPr>
          <a:xfrm>
            <a:off x="459171" y="3732475"/>
            <a:ext cx="5442388" cy="279087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TABLES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SCARR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GS_SCARR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SCARR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GT_ITAB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TABLE OF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SCARR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OK_CODE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UCOMM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GO_CONTAINER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REF TO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CL_GUI_CUSTOM_CONTAINER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  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GO_ALV_GRID </a:t>
            </a:r>
            <a:r>
              <a:rPr lang="en-US" altLang="ko-KR" sz="1000" dirty="0">
                <a:solidFill>
                  <a:srgbClr val="0000FF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REF TO 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CL_GUI_ALV_GRID</a:t>
            </a:r>
            <a:r>
              <a:rPr lang="en-US" altLang="ko-KR" sz="1000" dirty="0">
                <a:solidFill>
                  <a:srgbClr val="80008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highlight>
                  <a:srgbClr val="FFFF00"/>
                </a:highlight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GS_VARIANT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DISVARIANT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GV_SAVE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 C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LENGTH </a:t>
            </a:r>
            <a:r>
              <a:rPr lang="en-US" altLang="ko-KR" sz="1000" dirty="0">
                <a:solidFill>
                  <a:srgbClr val="3399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SELECT-OPTIONS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SO_CAR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GS_SCARR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CARRID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                    SO_CAR2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SCARR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CARRID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F6B795-4E20-4101-AD4E-156417FBBC56}"/>
              </a:ext>
            </a:extLst>
          </p:cNvPr>
          <p:cNvSpPr/>
          <p:nvPr/>
        </p:nvSpPr>
        <p:spPr>
          <a:xfrm>
            <a:off x="571405" y="3570447"/>
            <a:ext cx="1126015" cy="3240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TOP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27E01B0-B061-4F76-A1EB-884EC8B58F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4315" y="3305888"/>
            <a:ext cx="6717600" cy="1822022"/>
          </a:xfrm>
          <a:prstGeom prst="bentConnector3">
            <a:avLst>
              <a:gd name="adj1" fmla="val -11176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50A35C5-DFA9-430A-B653-B342B1BE20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4361" y="3944499"/>
            <a:ext cx="5768764" cy="1345439"/>
          </a:xfrm>
          <a:prstGeom prst="bentConnector3">
            <a:avLst>
              <a:gd name="adj1" fmla="val 85892"/>
            </a:avLst>
          </a:prstGeom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4BDB3A5-1DC5-415B-8B3C-C345BDE6293E}"/>
              </a:ext>
            </a:extLst>
          </p:cNvPr>
          <p:cNvSpPr/>
          <p:nvPr/>
        </p:nvSpPr>
        <p:spPr>
          <a:xfrm>
            <a:off x="5286422" y="4436182"/>
            <a:ext cx="4504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SELECT-OPTIONS | 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조회조건으로 사용한 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SO_CAR = CARRID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범위로 지정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SCARR 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에서 조회한 후  해당하는 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DATA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</a:t>
            </a:r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GT_ITAB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에 담음</a:t>
            </a:r>
            <a:endParaRPr lang="ko-KR" altLang="en-US" sz="1000" dirty="0">
              <a:solidFill>
                <a:schemeClr val="accent6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2E30280-5781-48F1-8B04-02707F0F6A32}"/>
              </a:ext>
            </a:extLst>
          </p:cNvPr>
          <p:cNvSpPr/>
          <p:nvPr/>
        </p:nvSpPr>
        <p:spPr>
          <a:xfrm>
            <a:off x="5346112" y="3953578"/>
            <a:ext cx="19832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</a:t>
            </a:r>
            <a:r>
              <a:rPr lang="ko-KR" altLang="en-US" sz="1000" dirty="0">
                <a:solidFill>
                  <a:schemeClr val="accent6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컨트롤 참조 변수 선언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A9E5D52-BAD6-426D-870A-6ADD56A8BF21}"/>
              </a:ext>
            </a:extLst>
          </p:cNvPr>
          <p:cNvSpPr/>
          <p:nvPr/>
        </p:nvSpPr>
        <p:spPr>
          <a:xfrm>
            <a:off x="4594315" y="5126541"/>
            <a:ext cx="18485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CONTAINER</a:t>
            </a:r>
            <a:r>
              <a:rPr lang="ko-KR" altLang="en-US" sz="1000" dirty="0">
                <a:solidFill>
                  <a:schemeClr val="accent1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 참조 변수를 선언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610E1C-6F82-4E85-8304-0B5F1C8BDD04}"/>
              </a:ext>
            </a:extLst>
          </p:cNvPr>
          <p:cNvSpPr/>
          <p:nvPr/>
        </p:nvSpPr>
        <p:spPr>
          <a:xfrm>
            <a:off x="6290443" y="265841"/>
            <a:ext cx="1126015" cy="32405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PAI</a:t>
            </a:r>
            <a:endParaRPr lang="ko-KR" altLang="en-US" sz="12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738B7C09-255A-4F74-95CB-5CC69D2A3958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 flipH="1">
            <a:off x="8739654" y="417159"/>
            <a:ext cx="438817" cy="3703935"/>
          </a:xfrm>
          <a:prstGeom prst="bentConnector4">
            <a:avLst>
              <a:gd name="adj1" fmla="val -10419"/>
              <a:gd name="adj2" fmla="val 34340"/>
            </a:avLst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9C0A13D-11C1-4AD9-B882-EC43405197A3}"/>
              </a:ext>
            </a:extLst>
          </p:cNvPr>
          <p:cNvSpPr/>
          <p:nvPr/>
        </p:nvSpPr>
        <p:spPr>
          <a:xfrm>
            <a:off x="7323889" y="2088424"/>
            <a:ext cx="2242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FUNCTION TYPE E |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설정 시 </a:t>
            </a:r>
            <a:endParaRPr lang="en-US" altLang="ko-KR" sz="1000" kern="100" dirty="0">
              <a:solidFill>
                <a:schemeClr val="accent5"/>
              </a:solidFill>
              <a:latin typeface="DX시인과나" panose="02020600000000000000" pitchFamily="18" charset="-127"/>
              <a:ea typeface="DX시인과나" panose="02020600000000000000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CANCEL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이나 </a:t>
            </a:r>
            <a:r>
              <a:rPr lang="en-US" altLang="ko-KR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EXIT </a:t>
            </a:r>
            <a:r>
              <a:rPr lang="ko-KR" altLang="en-US" sz="1000" kern="100" dirty="0">
                <a:solidFill>
                  <a:schemeClr val="accent5"/>
                </a:solidFill>
                <a:latin typeface="DX시인과나" panose="02020600000000000000" pitchFamily="18" charset="-127"/>
                <a:ea typeface="DX시인과나" panose="02020600000000000000" pitchFamily="18" charset="-127"/>
                <a:cs typeface="Times New Roman" panose="02020603050405020304" pitchFamily="18" charset="0"/>
              </a:rPr>
              <a:t>를 실행할 수 있음</a:t>
            </a:r>
            <a:endParaRPr lang="ko-KR" altLang="en-US" sz="1000" dirty="0">
              <a:solidFill>
                <a:schemeClr val="accent5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19069D6-1DFE-43EE-AB46-151E8C4EB38D}"/>
              </a:ext>
            </a:extLst>
          </p:cNvPr>
          <p:cNvCxnSpPr>
            <a:cxnSpLocks/>
            <a:stCxn id="46" idx="0"/>
          </p:cNvCxnSpPr>
          <p:nvPr/>
        </p:nvCxnSpPr>
        <p:spPr>
          <a:xfrm rot="16200000" flipH="1" flipV="1">
            <a:off x="3579961" y="-502524"/>
            <a:ext cx="4435380" cy="6203496"/>
          </a:xfrm>
          <a:prstGeom prst="bentConnector4">
            <a:avLst>
              <a:gd name="adj1" fmla="val -4727"/>
              <a:gd name="adj2" fmla="val 70611"/>
            </a:avLst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53CE15A-C02D-4D64-BE39-3E8F26AAD7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94289" y="4567028"/>
            <a:ext cx="6675065" cy="989330"/>
          </a:xfrm>
          <a:prstGeom prst="bentConnector3">
            <a:avLst>
              <a:gd name="adj1" fmla="val 1062"/>
            </a:avLst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69C5A3-C030-4DCD-80A6-DEB36FD668DC}"/>
              </a:ext>
            </a:extLst>
          </p:cNvPr>
          <p:cNvSpPr/>
          <p:nvPr/>
        </p:nvSpPr>
        <p:spPr>
          <a:xfrm>
            <a:off x="2900570" y="5567199"/>
            <a:ext cx="2978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LIST VARIANT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를 설정할 변수 지정 </a:t>
            </a:r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| </a:t>
            </a:r>
          </a:p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다음 조회시에도 같은 포맷으로 조회될 수 있도록 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6A56B9-B3A3-49CB-AF53-B53D625B20E7}"/>
              </a:ext>
            </a:extLst>
          </p:cNvPr>
          <p:cNvSpPr/>
          <p:nvPr/>
        </p:nvSpPr>
        <p:spPr>
          <a:xfrm>
            <a:off x="6199946" y="5550716"/>
            <a:ext cx="5442387" cy="97840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FORM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FREE_CONTROL_RESOURCE 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GO_ALV_GRID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FREE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CALL METHOD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GO_CONTAINER</a:t>
            </a:r>
            <a:r>
              <a:rPr lang="en-US" altLang="ko-KR" sz="1000" dirty="0">
                <a:solidFill>
                  <a:srgbClr val="808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FREE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           </a:t>
            </a: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CLEAR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GO_ALV_GRID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 </a:t>
            </a:r>
            <a: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GO_CONTAINER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 sz="100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ENDFORM</a:t>
            </a:r>
            <a:r>
              <a:rPr lang="en-US" altLang="ko-KR" sz="1000" dirty="0">
                <a:solidFill>
                  <a:srgbClr val="80008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000" dirty="0"/>
              <a:t> 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7F896BF-06BF-49B6-8D0A-5F369CB2540A}"/>
              </a:ext>
            </a:extLst>
          </p:cNvPr>
          <p:cNvCxnSpPr>
            <a:cxnSpLocks/>
            <a:endCxn id="8" idx="2"/>
          </p:cNvCxnSpPr>
          <p:nvPr/>
        </p:nvCxnSpPr>
        <p:spPr>
          <a:xfrm rot="5400000">
            <a:off x="6621393" y="3860320"/>
            <a:ext cx="4968552" cy="369057"/>
          </a:xfrm>
          <a:prstGeom prst="bentConnector5">
            <a:avLst>
              <a:gd name="adj1" fmla="val 43327"/>
              <a:gd name="adj2" fmla="val -699278"/>
              <a:gd name="adj3" fmla="val 102824"/>
            </a:avLst>
          </a:prstGeom>
          <a:ln w="19050" cap="flat" cmpd="sng" algn="ctr">
            <a:solidFill>
              <a:schemeClr val="bg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891CA99-68C4-4403-803E-50919846CE8F}"/>
              </a:ext>
            </a:extLst>
          </p:cNvPr>
          <p:cNvSpPr/>
          <p:nvPr/>
        </p:nvSpPr>
        <p:spPr>
          <a:xfrm>
            <a:off x="9791181" y="6226992"/>
            <a:ext cx="21066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ALV GRID CONTROL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과 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SAP CONTAINER </a:t>
            </a:r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리소스를 비워 줌</a:t>
            </a:r>
          </a:p>
        </p:txBody>
      </p:sp>
    </p:spTree>
    <p:extLst>
      <p:ext uri="{BB962C8B-B14F-4D97-AF65-F5344CB8AC3E}">
        <p14:creationId xmlns:p14="http://schemas.microsoft.com/office/powerpoint/2010/main" val="184476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3543</Words>
  <Application>Microsoft Office PowerPoint</Application>
  <PresentationFormat>와이드스크린</PresentationFormat>
  <Paragraphs>244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KoPub돋움체 Medium</vt:lpstr>
      <vt:lpstr>DX시인과나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YeaJIn</dc:creator>
  <cp:lastModifiedBy>Kim YeaJIn</cp:lastModifiedBy>
  <cp:revision>20</cp:revision>
  <dcterms:created xsi:type="dcterms:W3CDTF">2020-07-29T03:03:29Z</dcterms:created>
  <dcterms:modified xsi:type="dcterms:W3CDTF">2020-08-03T11:42:24Z</dcterms:modified>
</cp:coreProperties>
</file>