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7" r:id="rId11"/>
    <p:sldId id="269" r:id="rId12"/>
  </p:sldIdLst>
  <p:sldSz cx="12192000" cy="6858000"/>
  <p:notesSz cx="6858000" cy="9144000"/>
  <p:embeddedFontLst>
    <p:embeddedFont>
      <p:font typeface="KoPub돋움체 Medium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-3510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FFAE5-DAD7-4B1B-B1CE-4082091B9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A68E9-2099-4C3A-A721-E6073CE83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D08F1-FEC2-4171-ADA1-819E02C1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DE481-5256-4740-9C27-6FBA8765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46EED-C089-4286-9621-175E3DBC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D9D92-AFCD-4A93-B7D2-1012AF97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C9C084-87B8-4F92-9928-5DD18B357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15040-F756-4FEF-9A11-1D3ED190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A11C8-9BF1-4AB7-B2A2-1324EE33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00545-2646-4333-AFB5-BE4EDA68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8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4BD6C4-972E-499D-B223-6D7C75501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97D9F2-6C84-4FDD-9ABB-653DED33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B83AD-C125-4064-A0DE-7E0F763E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934C9-797F-4EBB-A0B5-62962212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026C-BE6C-46E0-B795-8CDD2CAA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1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BDE9-8255-4F70-9FD8-C8A17AFD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DE9AD-3E3D-473D-B875-A3DE7143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622D1-E841-4A35-8073-98835D66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F7575-0F29-40DC-A64E-1858A1B5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CACA9-1EAB-4817-AADC-CB3301A2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7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94E77-B915-4688-87D8-8B0F6852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DCC47-E906-4C7B-80F8-2E906079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382E8-0EC1-4191-BE38-130C3725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15EBD-685A-44BC-8228-7FA997F2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C5EFC-8A56-4D05-9DA5-AB840847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3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7D172-D0BC-4BAF-BE8D-F103494B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B5905-27CF-4AA5-B504-3C6E95885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AAF5AF-F9E6-4B23-A8AE-63649B5D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8B96F-45CE-4040-B644-70AD526F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B77B9-DE5A-4BC1-98C2-98C5036B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CFCD8-84C7-4FD8-9B5E-4777C7F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1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3D488-3747-44B4-9D80-3654448E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8B551-5A67-4F74-8427-F682077A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283675-98EB-4424-B939-6505541E1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23043B-D069-4BD6-A2F9-223AFAA3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92E14E-2B43-46A4-9ACA-BD4F081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2EF69C-97B7-4EBF-90DF-08912014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4D5BED-E17D-4F02-897B-26027BA4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2EB14-B40F-4841-921B-4E369AC9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5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1DAC6-04EE-4B12-B187-5982E6B3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CEDBE-D556-4DF1-A081-0861B0D7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76081-899F-470D-8E4C-29EBEFA8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AE7DFC-3805-49D8-9F10-E70F3F2C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7023F4-F3CB-497C-848A-B87171B9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95B71-E6D8-429B-808D-4862ED77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99D49-5B7B-4CAC-AF66-0B2A285D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0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CD797-0FBC-42F6-AE39-9D8F407D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48F60-3530-41D8-96A6-6C646FF8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A52BCE-0B40-4DDC-946E-72DBD6DC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3AB89-F6C6-442D-BDB6-D2340B9C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90F2-E137-426C-B4CC-EE0428E4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7452F-9F72-40A6-A500-729E02A8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6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6E2A8-4F40-46CB-A229-B7AC413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EF891-BC33-42FF-B890-F2CDC652A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DCC49-F174-4F0E-BE2B-9A161DB90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6491B-9785-4188-BFC1-6C2BE928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CB347-131B-46F5-BF65-1038CD22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CFA72-7BA2-46FB-A6A0-1FFF75CC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A4909-DC2B-47E8-BBD7-BE39AADC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7E3E4-00E8-41E7-B991-50785235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07173-618B-42EA-978E-1A731120C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662C-6B20-47AB-A45B-B45B2FDE656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C4577-25D2-4359-BF34-F0D32E16C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DF9E2-EEAE-4687-B53C-A746930BC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B046-7F6A-423F-9D99-F52462AE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4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33D3F54-4C84-4492-9E4A-21ACE3A33A0D}"/>
              </a:ext>
            </a:extLst>
          </p:cNvPr>
          <p:cNvSpPr/>
          <p:nvPr/>
        </p:nvSpPr>
        <p:spPr>
          <a:xfrm>
            <a:off x="3336990" y="2891971"/>
            <a:ext cx="5518020" cy="107405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DISTRIBUTION</a:t>
            </a:r>
            <a:endParaRPr lang="ko-KR" altLang="en-US" sz="3200" dirty="0">
              <a:solidFill>
                <a:schemeClr val="accent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3BC058-0794-4624-AE95-6BE91A93441F}"/>
              </a:ext>
            </a:extLst>
          </p:cNvPr>
          <p:cNvSpPr/>
          <p:nvPr/>
        </p:nvSpPr>
        <p:spPr>
          <a:xfrm rot="16200000">
            <a:off x="-290285" y="508000"/>
            <a:ext cx="1016003" cy="18868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20200822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예진</a:t>
            </a:r>
          </a:p>
        </p:txBody>
      </p:sp>
    </p:spTree>
    <p:extLst>
      <p:ext uri="{BB962C8B-B14F-4D97-AF65-F5344CB8AC3E}">
        <p14:creationId xmlns:p14="http://schemas.microsoft.com/office/powerpoint/2010/main" val="325399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E1907E-F243-4BB0-B995-3F16C4D43BF8}"/>
              </a:ext>
            </a:extLst>
          </p:cNvPr>
          <p:cNvSpPr/>
          <p:nvPr/>
        </p:nvSpPr>
        <p:spPr>
          <a:xfrm>
            <a:off x="364930" y="308113"/>
            <a:ext cx="3180522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DOCUMENT FLOW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MATERIAL DOCUMENT 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77A545-7022-4A27-A1CB-1D23013ADEA5}"/>
              </a:ext>
            </a:extLst>
          </p:cNvPr>
          <p:cNvSpPr/>
          <p:nvPr/>
        </p:nvSpPr>
        <p:spPr>
          <a:xfrm>
            <a:off x="8111648" y="2992527"/>
            <a:ext cx="3765605" cy="4447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VL01N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출고 전기 수행 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EA577A83-731B-4B09-B2D2-7BF6F2949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9"/>
          <a:stretch/>
        </p:blipFill>
        <p:spPr>
          <a:xfrm>
            <a:off x="364930" y="954440"/>
            <a:ext cx="7383059" cy="5268859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81068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E1907E-F243-4BB0-B995-3F16C4D43BF8}"/>
              </a:ext>
            </a:extLst>
          </p:cNvPr>
          <p:cNvSpPr/>
          <p:nvPr/>
        </p:nvSpPr>
        <p:spPr>
          <a:xfrm>
            <a:off x="364930" y="308113"/>
            <a:ext cx="3180522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DOCUMENT FLOW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BILLING DOCUMENT &amp; FI DOCUMENT  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33D6ECA2-B094-4CD9-BF83-23E33219B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1" b="11315"/>
          <a:stretch/>
        </p:blipFill>
        <p:spPr>
          <a:xfrm>
            <a:off x="227051" y="954440"/>
            <a:ext cx="6093067" cy="5287453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A58BF1E-9DD4-4141-96CC-3F43C1E72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75" y="479563"/>
            <a:ext cx="7112874" cy="300563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834E3FF-E193-4253-B45C-5104352AE2A4}"/>
              </a:ext>
            </a:extLst>
          </p:cNvPr>
          <p:cNvSpPr/>
          <p:nvPr/>
        </p:nvSpPr>
        <p:spPr>
          <a:xfrm>
            <a:off x="8108004" y="3633128"/>
            <a:ext cx="3856945" cy="4447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CONDITION TYPE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BILLLING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CONDITION TYPE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별로 계정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NUMBER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MAPPING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01E2C0-48C6-4111-B307-6771A2CED0B9}"/>
              </a:ext>
            </a:extLst>
          </p:cNvPr>
          <p:cNvSpPr/>
          <p:nvPr/>
        </p:nvSpPr>
        <p:spPr>
          <a:xfrm>
            <a:off x="550036" y="5749035"/>
            <a:ext cx="4766129" cy="1545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60BEA-7DA6-4CF5-A5A5-62DC31BC04F3}"/>
              </a:ext>
            </a:extLst>
          </p:cNvPr>
          <p:cNvSpPr/>
          <p:nvPr/>
        </p:nvSpPr>
        <p:spPr>
          <a:xfrm>
            <a:off x="5243676" y="2701035"/>
            <a:ext cx="6264145" cy="1734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3A524B-1946-422B-A259-1D64DF069F49}"/>
              </a:ext>
            </a:extLst>
          </p:cNvPr>
          <p:cNvSpPr/>
          <p:nvPr/>
        </p:nvSpPr>
        <p:spPr>
          <a:xfrm>
            <a:off x="5243675" y="3307927"/>
            <a:ext cx="6264145" cy="1734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26D445-B499-4D42-B619-0ABE1AF577D1}"/>
              </a:ext>
            </a:extLst>
          </p:cNvPr>
          <p:cNvSpPr/>
          <p:nvPr/>
        </p:nvSpPr>
        <p:spPr>
          <a:xfrm>
            <a:off x="550035" y="5279809"/>
            <a:ext cx="4766129" cy="1545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2860A7-F19A-4D97-9FA7-2EBC317A4E2D}"/>
              </a:ext>
            </a:extLst>
          </p:cNvPr>
          <p:cNvSpPr/>
          <p:nvPr/>
        </p:nvSpPr>
        <p:spPr>
          <a:xfrm>
            <a:off x="550034" y="4976382"/>
            <a:ext cx="4766129" cy="15452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06913B-B275-4B81-A211-0AC78016576A}"/>
              </a:ext>
            </a:extLst>
          </p:cNvPr>
          <p:cNvSpPr/>
          <p:nvPr/>
        </p:nvSpPr>
        <p:spPr>
          <a:xfrm>
            <a:off x="5243674" y="3154286"/>
            <a:ext cx="6264145" cy="1734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8D4873-8221-47EC-AC15-7042E3E70CBF}"/>
              </a:ext>
            </a:extLst>
          </p:cNvPr>
          <p:cNvSpPr/>
          <p:nvPr/>
        </p:nvSpPr>
        <p:spPr>
          <a:xfrm>
            <a:off x="550034" y="4810583"/>
            <a:ext cx="4766129" cy="1545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C481CE-3C8E-4F08-946D-3EA6A1C26F9E}"/>
              </a:ext>
            </a:extLst>
          </p:cNvPr>
          <p:cNvSpPr/>
          <p:nvPr/>
        </p:nvSpPr>
        <p:spPr>
          <a:xfrm>
            <a:off x="5243673" y="2975161"/>
            <a:ext cx="6264145" cy="17348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1E5A10-E05C-4652-82DF-576B765CDB54}"/>
              </a:ext>
            </a:extLst>
          </p:cNvPr>
          <p:cNvSpPr/>
          <p:nvPr/>
        </p:nvSpPr>
        <p:spPr>
          <a:xfrm>
            <a:off x="8108003" y="4196397"/>
            <a:ext cx="3856945" cy="44476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VF01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출하 및 운송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|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청구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 의 진행과정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48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3A2A27A-38C6-4958-BDA1-3E7259057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"/>
          <a:stretch/>
        </p:blipFill>
        <p:spPr>
          <a:xfrm>
            <a:off x="1847819" y="454395"/>
            <a:ext cx="8496362" cy="598690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5A20077-0A7D-42E1-9093-A6826FBD707E}"/>
              </a:ext>
            </a:extLst>
          </p:cNvPr>
          <p:cNvSpPr/>
          <p:nvPr/>
        </p:nvSpPr>
        <p:spPr>
          <a:xfrm>
            <a:off x="3058511" y="2165132"/>
            <a:ext cx="861848" cy="66740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027E27C-2D00-4869-B5AA-B36AC447001A}"/>
              </a:ext>
            </a:extLst>
          </p:cNvPr>
          <p:cNvSpPr/>
          <p:nvPr/>
        </p:nvSpPr>
        <p:spPr>
          <a:xfrm>
            <a:off x="5715572" y="2083963"/>
            <a:ext cx="861848" cy="66740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4C32862-C843-4B1D-99AF-29D3CA6D33B7}"/>
              </a:ext>
            </a:extLst>
          </p:cNvPr>
          <p:cNvSpPr/>
          <p:nvPr/>
        </p:nvSpPr>
        <p:spPr>
          <a:xfrm>
            <a:off x="4110403" y="2918849"/>
            <a:ext cx="861848" cy="66740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D8EF1E-1930-4DC6-8CC4-F80ECDA9D37E}"/>
              </a:ext>
            </a:extLst>
          </p:cNvPr>
          <p:cNvSpPr/>
          <p:nvPr/>
        </p:nvSpPr>
        <p:spPr>
          <a:xfrm>
            <a:off x="5858033" y="4010496"/>
            <a:ext cx="861848" cy="66740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8BC4DC-2746-458E-8C49-327C3243DF16}"/>
              </a:ext>
            </a:extLst>
          </p:cNvPr>
          <p:cNvSpPr/>
          <p:nvPr/>
        </p:nvSpPr>
        <p:spPr>
          <a:xfrm>
            <a:off x="3283342" y="4482606"/>
            <a:ext cx="861848" cy="66740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FF4352F-D490-4BBE-BB08-9946E38ED5E5}"/>
              </a:ext>
            </a:extLst>
          </p:cNvPr>
          <p:cNvSpPr/>
          <p:nvPr/>
        </p:nvSpPr>
        <p:spPr>
          <a:xfrm>
            <a:off x="7615888" y="4192713"/>
            <a:ext cx="861848" cy="66740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6718CF-E0EC-4695-9260-6C3453A48069}"/>
              </a:ext>
            </a:extLst>
          </p:cNvPr>
          <p:cNvSpPr/>
          <p:nvPr/>
        </p:nvSpPr>
        <p:spPr>
          <a:xfrm>
            <a:off x="7615888" y="2498835"/>
            <a:ext cx="861848" cy="66740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>
            <a:extLst>
              <a:ext uri="{FF2B5EF4-FFF2-40B4-BE49-F238E27FC236}">
                <a16:creationId xmlns:a16="http://schemas.microsoft.com/office/drawing/2014/main" id="{1718E1E2-DBEB-4C26-A05E-0E486FEA93CF}"/>
              </a:ext>
            </a:extLst>
          </p:cNvPr>
          <p:cNvSpPr/>
          <p:nvPr/>
        </p:nvSpPr>
        <p:spPr>
          <a:xfrm>
            <a:off x="4015867" y="1521037"/>
            <a:ext cx="861848" cy="854357"/>
          </a:xfrm>
          <a:prstGeom prst="hear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2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그룹이(가) 표시된 사진&#10;&#10;자동 생성된 설명">
            <a:extLst>
              <a:ext uri="{FF2B5EF4-FFF2-40B4-BE49-F238E27FC236}">
                <a16:creationId xmlns:a16="http://schemas.microsoft.com/office/drawing/2014/main" id="{E0A65C9D-2C43-41B9-821A-972ED298D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364930" y="849795"/>
            <a:ext cx="8421317" cy="50857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C0F062-EC4E-4428-B62D-46CA8D690C4E}"/>
              </a:ext>
            </a:extLst>
          </p:cNvPr>
          <p:cNvSpPr/>
          <p:nvPr/>
        </p:nvSpPr>
        <p:spPr>
          <a:xfrm>
            <a:off x="364930" y="308113"/>
            <a:ext cx="3180522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OVERVIEW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HEADER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정보와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ITEM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 담고 있는 화면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3B507-B136-411A-B6ED-4718B3CDFF20}"/>
              </a:ext>
            </a:extLst>
          </p:cNvPr>
          <p:cNvSpPr/>
          <p:nvPr/>
        </p:nvSpPr>
        <p:spPr>
          <a:xfrm>
            <a:off x="8061464" y="2059304"/>
            <a:ext cx="3765606" cy="43732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</a:t>
            </a:r>
            <a:r>
              <a:rPr lang="ko-KR" altLang="en-US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 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ORDER </a:t>
            </a:r>
            <a:r>
              <a:rPr lang="ko-KR" altLang="en-US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생성시 입력하는 정보</a:t>
            </a:r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누구에게 어떤 자재를 몇 개를 언제까지 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774E35-E06E-4E43-A5D0-1D8307F1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87373"/>
              </p:ext>
            </p:extLst>
          </p:nvPr>
        </p:nvGraphicFramePr>
        <p:xfrm>
          <a:off x="10334172" y="2607152"/>
          <a:ext cx="1478384" cy="672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384">
                  <a:extLst>
                    <a:ext uri="{9D8B030D-6E8A-4147-A177-3AD203B41FA5}">
                      <a16:colId xmlns:a16="http://schemas.microsoft.com/office/drawing/2014/main" val="3591950804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SOLD TO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288397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MATERIAL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9097171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ORDER QUANTITY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364008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REQ. DELIV.DATE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897835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5BCDA2-C3C7-4585-83B1-77062B056D92}"/>
              </a:ext>
            </a:extLst>
          </p:cNvPr>
          <p:cNvSpPr/>
          <p:nvPr/>
        </p:nvSpPr>
        <p:spPr>
          <a:xfrm>
            <a:off x="399717" y="1493368"/>
            <a:ext cx="1478779" cy="1714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767C7D-515F-45AA-8877-233A4DA9FAEC}"/>
              </a:ext>
            </a:extLst>
          </p:cNvPr>
          <p:cNvSpPr/>
          <p:nvPr/>
        </p:nvSpPr>
        <p:spPr>
          <a:xfrm>
            <a:off x="929804" y="4428724"/>
            <a:ext cx="1187232" cy="4166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B88C2A-2E32-4B30-A6F1-43E664C97020}"/>
              </a:ext>
            </a:extLst>
          </p:cNvPr>
          <p:cNvSpPr/>
          <p:nvPr/>
        </p:nvSpPr>
        <p:spPr>
          <a:xfrm>
            <a:off x="470948" y="2429276"/>
            <a:ext cx="1646088" cy="1714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249FB4-2B02-4164-A02F-00B1D718157C}"/>
              </a:ext>
            </a:extLst>
          </p:cNvPr>
          <p:cNvSpPr/>
          <p:nvPr/>
        </p:nvSpPr>
        <p:spPr>
          <a:xfrm>
            <a:off x="8061464" y="3385709"/>
            <a:ext cx="3765606" cy="71129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SALES ORDER </a:t>
            </a:r>
            <a:r>
              <a:rPr lang="ko-KR" altLang="en-US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 시 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POP UP </a:t>
            </a:r>
            <a:r>
              <a:rPr lang="ko-KR" altLang="en-US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창이 생성</a:t>
            </a:r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SALES ORDER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 시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AREA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필수 조건이기 때문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가격이나 계정 등을 자동 결정해야하기 때문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7198E5-9643-4403-8C5F-4A6403D05701}"/>
              </a:ext>
            </a:extLst>
          </p:cNvPr>
          <p:cNvSpPr/>
          <p:nvPr/>
        </p:nvSpPr>
        <p:spPr>
          <a:xfrm>
            <a:off x="3492443" y="4424174"/>
            <a:ext cx="1014372" cy="4166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AB2323-4E4B-47E6-9BEF-321841D178DD}"/>
              </a:ext>
            </a:extLst>
          </p:cNvPr>
          <p:cNvSpPr/>
          <p:nvPr/>
        </p:nvSpPr>
        <p:spPr>
          <a:xfrm>
            <a:off x="4725533" y="3946277"/>
            <a:ext cx="691350" cy="1507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 날짜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51C1C-B8ED-4B1E-9B81-675FA68D6975}"/>
              </a:ext>
            </a:extLst>
          </p:cNvPr>
          <p:cNvSpPr/>
          <p:nvPr/>
        </p:nvSpPr>
        <p:spPr>
          <a:xfrm>
            <a:off x="602641" y="4893375"/>
            <a:ext cx="957801" cy="1714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ITEM : KEY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367DD5-4307-4173-9C95-E6841CCD792C}"/>
              </a:ext>
            </a:extLst>
          </p:cNvPr>
          <p:cNvSpPr/>
          <p:nvPr/>
        </p:nvSpPr>
        <p:spPr>
          <a:xfrm>
            <a:off x="8044685" y="4203100"/>
            <a:ext cx="3782385" cy="5821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CUST. REFERENCE 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PURCHASING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UNIQUE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 기준이 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33169C-4F4C-465C-9F62-AC1881A7EC64}"/>
              </a:ext>
            </a:extLst>
          </p:cNvPr>
          <p:cNvSpPr/>
          <p:nvPr/>
        </p:nvSpPr>
        <p:spPr>
          <a:xfrm>
            <a:off x="1771361" y="3927624"/>
            <a:ext cx="691350" cy="1507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 날짜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0C9B2A-CA67-471A-85CA-73D4FFD55FA7}"/>
              </a:ext>
            </a:extLst>
          </p:cNvPr>
          <p:cNvSpPr/>
          <p:nvPr/>
        </p:nvSpPr>
        <p:spPr>
          <a:xfrm>
            <a:off x="4523918" y="4424173"/>
            <a:ext cx="547290" cy="41660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9F7080-8B66-4313-AE2C-FC6483DB1B17}"/>
              </a:ext>
            </a:extLst>
          </p:cNvPr>
          <p:cNvSpPr/>
          <p:nvPr/>
        </p:nvSpPr>
        <p:spPr>
          <a:xfrm>
            <a:off x="591816" y="4424172"/>
            <a:ext cx="320885" cy="41660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E61C42-E6E6-4F7F-A34E-9F963FD7F30E}"/>
              </a:ext>
            </a:extLst>
          </p:cNvPr>
          <p:cNvSpPr/>
          <p:nvPr/>
        </p:nvSpPr>
        <p:spPr>
          <a:xfrm>
            <a:off x="1807675" y="4121034"/>
            <a:ext cx="175182" cy="1507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42890B-2DD2-4EC1-949A-E5AB477F61BE}"/>
              </a:ext>
            </a:extLst>
          </p:cNvPr>
          <p:cNvSpPr/>
          <p:nvPr/>
        </p:nvSpPr>
        <p:spPr>
          <a:xfrm>
            <a:off x="8044685" y="4891310"/>
            <a:ext cx="3782385" cy="53468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ITEM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ERP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자재 구분 기준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4CD804E-8F52-42F7-90E6-9EA876D88709}"/>
              </a:ext>
            </a:extLst>
          </p:cNvPr>
          <p:cNvCxnSpPr>
            <a:stCxn id="33" idx="1"/>
            <a:endCxn id="23" idx="1"/>
          </p:cNvCxnSpPr>
          <p:nvPr/>
        </p:nvCxnSpPr>
        <p:spPr>
          <a:xfrm rot="10800000" flipH="1" flipV="1">
            <a:off x="591815" y="4632473"/>
            <a:ext cx="10825" cy="346628"/>
          </a:xfrm>
          <a:prstGeom prst="bentConnector3">
            <a:avLst>
              <a:gd name="adj1" fmla="val -1469062"/>
            </a:avLst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2A9AA5C-5397-4D4B-A867-BC32E72FEFDB}"/>
              </a:ext>
            </a:extLst>
          </p:cNvPr>
          <p:cNvCxnSpPr>
            <a:cxnSpLocks/>
            <a:endCxn id="31" idx="0"/>
          </p:cNvCxnSpPr>
          <p:nvPr/>
        </p:nvCxnSpPr>
        <p:spPr>
          <a:xfrm rot="5400000">
            <a:off x="4771983" y="4146614"/>
            <a:ext cx="303139" cy="2519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98B893-2CCB-45A5-A2D5-2BE430835A2B}"/>
              </a:ext>
            </a:extLst>
          </p:cNvPr>
          <p:cNvSpPr/>
          <p:nvPr/>
        </p:nvSpPr>
        <p:spPr>
          <a:xfrm>
            <a:off x="8046950" y="1414094"/>
            <a:ext cx="3782385" cy="53468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VA03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STANDARD ORDER 8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9E7DDE-FB54-40F9-9A58-55B07C992150}"/>
              </a:ext>
            </a:extLst>
          </p:cNvPr>
          <p:cNvSpPr/>
          <p:nvPr/>
        </p:nvSpPr>
        <p:spPr>
          <a:xfrm>
            <a:off x="399717" y="1814604"/>
            <a:ext cx="2062994" cy="1714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964A7-5BB3-4915-861D-A1779D6ADE6D}"/>
              </a:ext>
            </a:extLst>
          </p:cNvPr>
          <p:cNvSpPr/>
          <p:nvPr/>
        </p:nvSpPr>
        <p:spPr>
          <a:xfrm>
            <a:off x="8046950" y="5532085"/>
            <a:ext cx="3765606" cy="71129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 정보 입력 시 </a:t>
            </a:r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MATERIAL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의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DESCRIPTION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등의 내역과 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REQ.DELIV.DATE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자동 계산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이때 물자가 배송되는 정확한 날짜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83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그룹이(가) 표시된 사진&#10;&#10;자동 생성된 설명">
            <a:extLst>
              <a:ext uri="{FF2B5EF4-FFF2-40B4-BE49-F238E27FC236}">
                <a16:creationId xmlns:a16="http://schemas.microsoft.com/office/drawing/2014/main" id="{5B8A51BF-A2A3-46F3-8793-542EA76A6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3" y="849795"/>
            <a:ext cx="8409764" cy="50857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F70D8E-6D8A-4E1C-A914-1CEE85C93C59}"/>
              </a:ext>
            </a:extLst>
          </p:cNvPr>
          <p:cNvSpPr/>
          <p:nvPr/>
        </p:nvSpPr>
        <p:spPr>
          <a:xfrm>
            <a:off x="1302522" y="3260876"/>
            <a:ext cx="983478" cy="4563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DA906-FE64-4C99-B95B-40FC8B8B5452}"/>
              </a:ext>
            </a:extLst>
          </p:cNvPr>
          <p:cNvSpPr/>
          <p:nvPr/>
        </p:nvSpPr>
        <p:spPr>
          <a:xfrm>
            <a:off x="3260530" y="3260876"/>
            <a:ext cx="983478" cy="4563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C5DB38-0FA8-43C9-BF74-02B554551114}"/>
              </a:ext>
            </a:extLst>
          </p:cNvPr>
          <p:cNvSpPr/>
          <p:nvPr/>
        </p:nvSpPr>
        <p:spPr>
          <a:xfrm>
            <a:off x="8076867" y="1863600"/>
            <a:ext cx="3765605" cy="74045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</a:t>
            </a:r>
            <a:r>
              <a:rPr lang="ko-KR" altLang="en-US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요청한 수량 </a:t>
            </a:r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11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25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 에 요청한 수량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1000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개는 확정된 수량이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해당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수량이 유통될 수 있는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11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27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일로 확정 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8BF4C3-D7C1-436E-AC6C-12472D95B4D1}"/>
              </a:ext>
            </a:extLst>
          </p:cNvPr>
          <p:cNvSpPr/>
          <p:nvPr/>
        </p:nvSpPr>
        <p:spPr>
          <a:xfrm>
            <a:off x="364930" y="308113"/>
            <a:ext cx="3180522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OVERVIEW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HEADER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정보와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ITEM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 담고 있는 화면  </a:t>
            </a:r>
          </a:p>
        </p:txBody>
      </p:sp>
    </p:spTree>
    <p:extLst>
      <p:ext uri="{BB962C8B-B14F-4D97-AF65-F5344CB8AC3E}">
        <p14:creationId xmlns:p14="http://schemas.microsoft.com/office/powerpoint/2010/main" val="345031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7EAF6D55-B703-48CA-A430-F6229FFE9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0" y="880849"/>
            <a:ext cx="8486664" cy="45148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085185-BE23-4947-9E11-22FD6000920A}"/>
              </a:ext>
            </a:extLst>
          </p:cNvPr>
          <p:cNvSpPr/>
          <p:nvPr/>
        </p:nvSpPr>
        <p:spPr>
          <a:xfrm>
            <a:off x="364930" y="308113"/>
            <a:ext cx="3180522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STANDARD ORDER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HEADER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A06C0C-6D8E-4458-B26E-8792CAD5A98F}"/>
              </a:ext>
            </a:extLst>
          </p:cNvPr>
          <p:cNvSpPr/>
          <p:nvPr/>
        </p:nvSpPr>
        <p:spPr>
          <a:xfrm>
            <a:off x="2953159" y="2506738"/>
            <a:ext cx="1530130" cy="1830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2DA180-DABA-42EA-BE7A-A6B3D6A2C25D}"/>
              </a:ext>
            </a:extLst>
          </p:cNvPr>
          <p:cNvSpPr/>
          <p:nvPr/>
        </p:nvSpPr>
        <p:spPr>
          <a:xfrm>
            <a:off x="8076867" y="1863600"/>
            <a:ext cx="3765605" cy="74045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DOCUMENT DATE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계약 일자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</a:t>
            </a:r>
          </a:p>
          <a:p>
            <a:pPr algn="r"/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2A473-D1F6-4DE8-96F5-8C16F517D2A5}"/>
              </a:ext>
            </a:extLst>
          </p:cNvPr>
          <p:cNvSpPr/>
          <p:nvPr/>
        </p:nvSpPr>
        <p:spPr>
          <a:xfrm>
            <a:off x="2948188" y="3101430"/>
            <a:ext cx="2027087" cy="18303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AE3F8F-5665-4A6F-9FBC-EE77E9DD3F51}"/>
              </a:ext>
            </a:extLst>
          </p:cNvPr>
          <p:cNvSpPr/>
          <p:nvPr/>
        </p:nvSpPr>
        <p:spPr>
          <a:xfrm>
            <a:off x="8076866" y="2791666"/>
            <a:ext cx="3765605" cy="74045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CREATED ON</a:t>
            </a:r>
            <a:r>
              <a:rPr lang="ko-KR" altLang="en-US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 일자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 SALES DOCUMENT )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 ( LOGIC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내에서 처리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285271-F318-47A5-BAAD-3E9940AAC908}"/>
              </a:ext>
            </a:extLst>
          </p:cNvPr>
          <p:cNvSpPr/>
          <p:nvPr/>
        </p:nvSpPr>
        <p:spPr>
          <a:xfrm>
            <a:off x="430276" y="2689771"/>
            <a:ext cx="1841557" cy="59469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A4D71E-3223-48E5-B9AA-044E924DF2A5}"/>
              </a:ext>
            </a:extLst>
          </p:cNvPr>
          <p:cNvSpPr/>
          <p:nvPr/>
        </p:nvSpPr>
        <p:spPr>
          <a:xfrm>
            <a:off x="8076865" y="3719732"/>
            <a:ext cx="3765605" cy="44476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AREA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E187497-4BD9-4D73-87D0-A21D3A870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5543"/>
              </p:ext>
            </p:extLst>
          </p:nvPr>
        </p:nvGraphicFramePr>
        <p:xfrm>
          <a:off x="8934169" y="4272170"/>
          <a:ext cx="2908301" cy="839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709">
                  <a:extLst>
                    <a:ext uri="{9D8B030D-6E8A-4147-A177-3AD203B41FA5}">
                      <a16:colId xmlns:a16="http://schemas.microsoft.com/office/drawing/2014/main" val="563136489"/>
                    </a:ext>
                  </a:extLst>
                </a:gridCol>
                <a:gridCol w="1385592">
                  <a:extLst>
                    <a:ext uri="{9D8B030D-6E8A-4147-A177-3AD203B41FA5}">
                      <a16:colId xmlns:a16="http://schemas.microsoft.com/office/drawing/2014/main" val="3385706470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SALES ORGANIZATION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영업조직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0437701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DISTRIBUTION CHANNEL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유통채널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74296202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DIVISION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제품군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83990704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SALES OFFICE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영업소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512820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SALES 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영업 그룹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6939996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4B4F5D-3973-4725-B14B-F147C29EBF52}"/>
              </a:ext>
            </a:extLst>
          </p:cNvPr>
          <p:cNvSpPr/>
          <p:nvPr/>
        </p:nvSpPr>
        <p:spPr>
          <a:xfrm>
            <a:off x="2948187" y="2888159"/>
            <a:ext cx="2027087" cy="18303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0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39482D61-E845-4550-B79C-EDFA55DB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0" y="847207"/>
            <a:ext cx="8486664" cy="45148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6A70B5-B695-4D66-A143-4DE972776380}"/>
              </a:ext>
            </a:extLst>
          </p:cNvPr>
          <p:cNvSpPr/>
          <p:nvPr/>
        </p:nvSpPr>
        <p:spPr>
          <a:xfrm>
            <a:off x="364930" y="308113"/>
            <a:ext cx="3180522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STANDARD ORDER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ITEM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EEA145-3749-49C8-B872-14618E7A7EF7}"/>
              </a:ext>
            </a:extLst>
          </p:cNvPr>
          <p:cNvSpPr/>
          <p:nvPr/>
        </p:nvSpPr>
        <p:spPr>
          <a:xfrm>
            <a:off x="8076862" y="2550257"/>
            <a:ext cx="3765605" cy="40376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ORDER QUANTITY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주문 수량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69680E-50AE-4DE8-903F-3BF5D99D6AB6}"/>
              </a:ext>
            </a:extLst>
          </p:cNvPr>
          <p:cNvSpPr/>
          <p:nvPr/>
        </p:nvSpPr>
        <p:spPr>
          <a:xfrm>
            <a:off x="8046949" y="1495956"/>
            <a:ext cx="3765605" cy="40376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STANDARD ORDER NUMBER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571F6B-CAF6-4F25-A6FC-51C7368C7D4F}"/>
              </a:ext>
            </a:extLst>
          </p:cNvPr>
          <p:cNvSpPr/>
          <p:nvPr/>
        </p:nvSpPr>
        <p:spPr>
          <a:xfrm>
            <a:off x="8076865" y="3719732"/>
            <a:ext cx="3765605" cy="44476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NET</a:t>
            </a:r>
            <a:r>
              <a:rPr lang="ko-KR" altLang="en-US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VALUE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가격 결정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949D3A-B3A3-44DE-8CC4-60160E54A066}"/>
              </a:ext>
            </a:extLst>
          </p:cNvPr>
          <p:cNvSpPr/>
          <p:nvPr/>
        </p:nvSpPr>
        <p:spPr>
          <a:xfrm>
            <a:off x="870910" y="881994"/>
            <a:ext cx="1077900" cy="19878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B814AC-CDB4-49DA-9D47-75E0B481BD66}"/>
              </a:ext>
            </a:extLst>
          </p:cNvPr>
          <p:cNvSpPr/>
          <p:nvPr/>
        </p:nvSpPr>
        <p:spPr>
          <a:xfrm>
            <a:off x="496535" y="2903364"/>
            <a:ext cx="1974079" cy="1987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B8717-AB28-4DF8-B4AD-B15543A45C51}"/>
              </a:ext>
            </a:extLst>
          </p:cNvPr>
          <p:cNvSpPr/>
          <p:nvPr/>
        </p:nvSpPr>
        <p:spPr>
          <a:xfrm>
            <a:off x="496535" y="2689686"/>
            <a:ext cx="2540610" cy="1987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6BB863-0272-406D-9E5E-0E36719BE994}"/>
              </a:ext>
            </a:extLst>
          </p:cNvPr>
          <p:cNvSpPr/>
          <p:nvPr/>
        </p:nvSpPr>
        <p:spPr>
          <a:xfrm>
            <a:off x="496535" y="3581712"/>
            <a:ext cx="2769210" cy="19878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83720-CA6C-46F4-84B7-B226381B9389}"/>
              </a:ext>
            </a:extLst>
          </p:cNvPr>
          <p:cNvSpPr/>
          <p:nvPr/>
        </p:nvSpPr>
        <p:spPr>
          <a:xfrm>
            <a:off x="496535" y="3815282"/>
            <a:ext cx="1795175" cy="16399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ED4C41-4C31-4826-B167-A4321C09C8CA}"/>
              </a:ext>
            </a:extLst>
          </p:cNvPr>
          <p:cNvSpPr/>
          <p:nvPr/>
        </p:nvSpPr>
        <p:spPr>
          <a:xfrm>
            <a:off x="8076864" y="4423754"/>
            <a:ext cx="3765605" cy="44476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PRICING</a:t>
            </a:r>
            <a:r>
              <a:rPr lang="ko-KR" altLang="en-US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DATE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가격 결정 날짜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8E334B-D701-4A53-A1A3-ADB7ACC5044B}"/>
              </a:ext>
            </a:extLst>
          </p:cNvPr>
          <p:cNvSpPr/>
          <p:nvPr/>
        </p:nvSpPr>
        <p:spPr>
          <a:xfrm>
            <a:off x="8076861" y="3082855"/>
            <a:ext cx="3765605" cy="44476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FIRST DELIVERY DATE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요청일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C82F68-25B3-497F-881F-09F253BD462D}"/>
              </a:ext>
            </a:extLst>
          </p:cNvPr>
          <p:cNvSpPr/>
          <p:nvPr/>
        </p:nvSpPr>
        <p:spPr>
          <a:xfrm>
            <a:off x="430275" y="1595858"/>
            <a:ext cx="1583880" cy="1987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FCC4D2-06A3-4ED0-A001-6321CFA981F1}"/>
              </a:ext>
            </a:extLst>
          </p:cNvPr>
          <p:cNvSpPr/>
          <p:nvPr/>
        </p:nvSpPr>
        <p:spPr>
          <a:xfrm>
            <a:off x="8046950" y="2020403"/>
            <a:ext cx="3765605" cy="40376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DOCUMENT ITEM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주문한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METERIAL 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44ED20-34B0-477B-9FBB-A6BAC30CC839}"/>
              </a:ext>
            </a:extLst>
          </p:cNvPr>
          <p:cNvSpPr/>
          <p:nvPr/>
        </p:nvSpPr>
        <p:spPr>
          <a:xfrm>
            <a:off x="8046948" y="962562"/>
            <a:ext cx="3765605" cy="40376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ITEM DATA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ITEM NUMBER :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 | TAN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STANDARD ITEM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46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1DDE2889-C385-4A09-B489-506528605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0" y="962900"/>
            <a:ext cx="8486664" cy="45122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6A70B5-B695-4D66-A143-4DE972776380}"/>
              </a:ext>
            </a:extLst>
          </p:cNvPr>
          <p:cNvSpPr/>
          <p:nvPr/>
        </p:nvSpPr>
        <p:spPr>
          <a:xfrm>
            <a:off x="364930" y="308113"/>
            <a:ext cx="3180522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STANDARD ORDER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ITEM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949D3A-B3A3-44DE-8CC4-60160E54A066}"/>
              </a:ext>
            </a:extLst>
          </p:cNvPr>
          <p:cNvSpPr/>
          <p:nvPr/>
        </p:nvSpPr>
        <p:spPr>
          <a:xfrm>
            <a:off x="890787" y="1009063"/>
            <a:ext cx="1077900" cy="19878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83720-CA6C-46F4-84B7-B226381B9389}"/>
              </a:ext>
            </a:extLst>
          </p:cNvPr>
          <p:cNvSpPr/>
          <p:nvPr/>
        </p:nvSpPr>
        <p:spPr>
          <a:xfrm>
            <a:off x="511443" y="3862605"/>
            <a:ext cx="1859779" cy="1590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ED4C41-4C31-4826-B167-A4321C09C8CA}"/>
              </a:ext>
            </a:extLst>
          </p:cNvPr>
          <p:cNvSpPr/>
          <p:nvPr/>
        </p:nvSpPr>
        <p:spPr>
          <a:xfrm>
            <a:off x="7863173" y="3638975"/>
            <a:ext cx="3765605" cy="44476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000" dirty="0">
              <a:solidFill>
                <a:schemeClr val="tx1"/>
              </a:solidFill>
              <a:highlight>
                <a:srgbClr val="FFFF0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DIVISION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AREA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DIVISION </a:t>
            </a:r>
          </a:p>
          <a:p>
            <a:pPr algn="r"/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E6E39-C819-4F52-8E57-12625282C9E7}"/>
              </a:ext>
            </a:extLst>
          </p:cNvPr>
          <p:cNvSpPr/>
          <p:nvPr/>
        </p:nvSpPr>
        <p:spPr>
          <a:xfrm>
            <a:off x="3117980" y="1108454"/>
            <a:ext cx="1812567" cy="42341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DISPLAY DOCUMENT FLOW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B00493-A68E-41C6-AABA-646B257D173F}"/>
              </a:ext>
            </a:extLst>
          </p:cNvPr>
          <p:cNvSpPr/>
          <p:nvPr/>
        </p:nvSpPr>
        <p:spPr>
          <a:xfrm>
            <a:off x="400456" y="1279957"/>
            <a:ext cx="246327" cy="2519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47BC62B-C109-467C-A80C-F565CD358545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646784" y="1320161"/>
            <a:ext cx="2471199" cy="857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76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B143276-3E35-485A-AEE0-2DBA1044A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8"/>
          <a:stretch/>
        </p:blipFill>
        <p:spPr>
          <a:xfrm>
            <a:off x="311331" y="822508"/>
            <a:ext cx="8514971" cy="57273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948607-ECE3-43D7-B251-89E8CD77CF14}"/>
              </a:ext>
            </a:extLst>
          </p:cNvPr>
          <p:cNvSpPr/>
          <p:nvPr/>
        </p:nvSpPr>
        <p:spPr>
          <a:xfrm>
            <a:off x="3944597" y="2095910"/>
            <a:ext cx="1544106" cy="17939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DELIVERY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DOCUMENT 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96EC87-9553-451C-8843-DE055D96FAE1}"/>
              </a:ext>
            </a:extLst>
          </p:cNvPr>
          <p:cNvSpPr/>
          <p:nvPr/>
        </p:nvSpPr>
        <p:spPr>
          <a:xfrm>
            <a:off x="3944597" y="2575816"/>
            <a:ext cx="1443017" cy="18552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BILLING DOCUMENT 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9347F9-2D10-4561-ADEB-B065F73EE414}"/>
              </a:ext>
            </a:extLst>
          </p:cNvPr>
          <p:cNvSpPr/>
          <p:nvPr/>
        </p:nvSpPr>
        <p:spPr>
          <a:xfrm>
            <a:off x="3944597" y="2815734"/>
            <a:ext cx="1443017" cy="18552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 DOCUMENT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6D2AFF-D6B7-4D98-916F-9A1DEC95A6D7}"/>
              </a:ext>
            </a:extLst>
          </p:cNvPr>
          <p:cNvSpPr/>
          <p:nvPr/>
        </p:nvSpPr>
        <p:spPr>
          <a:xfrm>
            <a:off x="477021" y="2622674"/>
            <a:ext cx="3330770" cy="1507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ECC61A-4B96-4628-BFEB-D71079271A55}"/>
              </a:ext>
            </a:extLst>
          </p:cNvPr>
          <p:cNvSpPr/>
          <p:nvPr/>
        </p:nvSpPr>
        <p:spPr>
          <a:xfrm>
            <a:off x="477021" y="2245372"/>
            <a:ext cx="3330770" cy="15077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6EA842-DD12-471B-BE38-80D7273BC1B3}"/>
              </a:ext>
            </a:extLst>
          </p:cNvPr>
          <p:cNvSpPr/>
          <p:nvPr/>
        </p:nvSpPr>
        <p:spPr>
          <a:xfrm>
            <a:off x="477021" y="2787501"/>
            <a:ext cx="3330770" cy="1507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E1907E-F243-4BB0-B995-3F16C4D43BF8}"/>
              </a:ext>
            </a:extLst>
          </p:cNvPr>
          <p:cNvSpPr/>
          <p:nvPr/>
        </p:nvSpPr>
        <p:spPr>
          <a:xfrm>
            <a:off x="364930" y="308113"/>
            <a:ext cx="3180522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DOCUMENT FLOW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13D01463-88BB-4137-921D-1777ABC44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38" y="110737"/>
            <a:ext cx="3995531" cy="16929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8C82711-DC9C-402F-BE53-9B942309AE88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rot="10800000">
            <a:off x="5387614" y="2908495"/>
            <a:ext cx="2497524" cy="2834024"/>
          </a:xfrm>
          <a:prstGeom prst="bentConnector3">
            <a:avLst>
              <a:gd name="adj1" fmla="val 49419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BFD2D7F-D56C-4D87-93CF-F995EDA8AA2E}"/>
              </a:ext>
            </a:extLst>
          </p:cNvPr>
          <p:cNvCxnSpPr>
            <a:cxnSpLocks/>
            <a:stCxn id="43" idx="1"/>
            <a:endCxn id="7" idx="3"/>
          </p:cNvCxnSpPr>
          <p:nvPr/>
        </p:nvCxnSpPr>
        <p:spPr>
          <a:xfrm rot="10800000">
            <a:off x="5387615" y="2668578"/>
            <a:ext cx="2486593" cy="681295"/>
          </a:xfrm>
          <a:prstGeom prst="bentConnector3">
            <a:avLst>
              <a:gd name="adj1" fmla="val 32197"/>
            </a:avLst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02A8F93-2B0E-4CE6-AE8D-F87F388E4001}"/>
              </a:ext>
            </a:extLst>
          </p:cNvPr>
          <p:cNvCxnSpPr>
            <a:cxnSpLocks/>
            <a:stCxn id="21" idx="1"/>
            <a:endCxn id="5" idx="3"/>
          </p:cNvCxnSpPr>
          <p:nvPr/>
        </p:nvCxnSpPr>
        <p:spPr>
          <a:xfrm rot="10800000" flipV="1">
            <a:off x="5488704" y="957226"/>
            <a:ext cx="2396435" cy="12283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F9542BEB-7CD8-42E9-A187-E4BD8AFD7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38" y="4896029"/>
            <a:ext cx="4006462" cy="169297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3" name="그림 4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067761FB-A705-4018-B691-DE391A68EC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2" b="25128"/>
          <a:stretch/>
        </p:blipFill>
        <p:spPr>
          <a:xfrm>
            <a:off x="7874207" y="1908973"/>
            <a:ext cx="4006462" cy="288179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B76AD4-6053-432A-B69A-EA1E94772B00}"/>
              </a:ext>
            </a:extLst>
          </p:cNvPr>
          <p:cNvSpPr/>
          <p:nvPr/>
        </p:nvSpPr>
        <p:spPr>
          <a:xfrm>
            <a:off x="462579" y="2464876"/>
            <a:ext cx="3330770" cy="1507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9469E5-722C-418B-916A-E354CBA7683B}"/>
              </a:ext>
            </a:extLst>
          </p:cNvPr>
          <p:cNvSpPr/>
          <p:nvPr/>
        </p:nvSpPr>
        <p:spPr>
          <a:xfrm>
            <a:off x="3944597" y="2335898"/>
            <a:ext cx="1674981" cy="17932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MATERIAL DOCUMENT 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0" name="그림 59" descr="스크린샷이(가) 표시된 사진&#10;&#10;자동 생성된 설명">
            <a:extLst>
              <a:ext uri="{FF2B5EF4-FFF2-40B4-BE49-F238E27FC236}">
                <a16:creationId xmlns:a16="http://schemas.microsoft.com/office/drawing/2014/main" id="{8CA4E21C-29BC-4C11-86A9-BE143938D0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"/>
          <a:stretch/>
        </p:blipFill>
        <p:spPr>
          <a:xfrm>
            <a:off x="446549" y="3087885"/>
            <a:ext cx="3967523" cy="336100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3C25294-9E7E-4C85-94C4-8804B14C3770}"/>
              </a:ext>
            </a:extLst>
          </p:cNvPr>
          <p:cNvCxnSpPr>
            <a:cxnSpLocks/>
            <a:stCxn id="55" idx="3"/>
            <a:endCxn id="60" idx="3"/>
          </p:cNvCxnSpPr>
          <p:nvPr/>
        </p:nvCxnSpPr>
        <p:spPr>
          <a:xfrm flipH="1">
            <a:off x="4414072" y="2425559"/>
            <a:ext cx="1205506" cy="2342830"/>
          </a:xfrm>
          <a:prstGeom prst="bentConnector3">
            <a:avLst>
              <a:gd name="adj1" fmla="val -18963"/>
            </a:avLst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3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9FCE71D8-4405-457B-8EC9-71B031DA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0" y="934256"/>
            <a:ext cx="9152105" cy="387791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E1907E-F243-4BB0-B995-3F16C4D43BF8}"/>
              </a:ext>
            </a:extLst>
          </p:cNvPr>
          <p:cNvSpPr/>
          <p:nvPr/>
        </p:nvSpPr>
        <p:spPr>
          <a:xfrm>
            <a:off x="364930" y="308113"/>
            <a:ext cx="3180522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DOCUMENT FLOW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DELIVERY DOCUMENT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77A545-7022-4A27-A1CB-1D23013ADEA5}"/>
              </a:ext>
            </a:extLst>
          </p:cNvPr>
          <p:cNvSpPr/>
          <p:nvPr/>
        </p:nvSpPr>
        <p:spPr>
          <a:xfrm>
            <a:off x="8111648" y="2992527"/>
            <a:ext cx="3765605" cy="44476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VA01 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PURCHASE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ORDER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72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363</Words>
  <Application>Microsoft Office PowerPoint</Application>
  <PresentationFormat>와이드스크린</PresentationFormat>
  <Paragraphs>140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YeaJIn</dc:creator>
  <cp:lastModifiedBy>Kim YeaJIn</cp:lastModifiedBy>
  <cp:revision>30</cp:revision>
  <dcterms:created xsi:type="dcterms:W3CDTF">2020-08-22T04:49:28Z</dcterms:created>
  <dcterms:modified xsi:type="dcterms:W3CDTF">2020-08-22T15:12:14Z</dcterms:modified>
</cp:coreProperties>
</file>