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3"/>
  </p:sldMasterIdLst>
  <p:notesMasterIdLst>
    <p:notesMasterId r:id="rId52"/>
  </p:notesMasterIdLst>
  <p:handoutMasterIdLst>
    <p:handoutMasterId r:id="rId53"/>
  </p:handoutMasterIdLst>
  <p:sldIdLst>
    <p:sldId id="402" r:id="rId4"/>
    <p:sldId id="489" r:id="rId5"/>
    <p:sldId id="510" r:id="rId6"/>
    <p:sldId id="511" r:id="rId7"/>
    <p:sldId id="512" r:id="rId8"/>
    <p:sldId id="515" r:id="rId9"/>
    <p:sldId id="516" r:id="rId10"/>
    <p:sldId id="513" r:id="rId11"/>
    <p:sldId id="550" r:id="rId12"/>
    <p:sldId id="514" r:id="rId13"/>
    <p:sldId id="546" r:id="rId14"/>
    <p:sldId id="547" r:id="rId15"/>
    <p:sldId id="545" r:id="rId16"/>
    <p:sldId id="548" r:id="rId17"/>
    <p:sldId id="549" r:id="rId18"/>
    <p:sldId id="490" r:id="rId19"/>
    <p:sldId id="491" r:id="rId20"/>
    <p:sldId id="536" r:id="rId21"/>
    <p:sldId id="517" r:id="rId22"/>
    <p:sldId id="518" r:id="rId23"/>
    <p:sldId id="519" r:id="rId24"/>
    <p:sldId id="520" r:id="rId25"/>
    <p:sldId id="521" r:id="rId26"/>
    <p:sldId id="522" r:id="rId27"/>
    <p:sldId id="523" r:id="rId28"/>
    <p:sldId id="524" r:id="rId29"/>
    <p:sldId id="525" r:id="rId30"/>
    <p:sldId id="526" r:id="rId31"/>
    <p:sldId id="527" r:id="rId32"/>
    <p:sldId id="528" r:id="rId33"/>
    <p:sldId id="537" r:id="rId34"/>
    <p:sldId id="552" r:id="rId35"/>
    <p:sldId id="529" r:id="rId36"/>
    <p:sldId id="538" r:id="rId37"/>
    <p:sldId id="539" r:id="rId38"/>
    <p:sldId id="541" r:id="rId39"/>
    <p:sldId id="555" r:id="rId40"/>
    <p:sldId id="556" r:id="rId41"/>
    <p:sldId id="542" r:id="rId42"/>
    <p:sldId id="557" r:id="rId43"/>
    <p:sldId id="543" r:id="rId44"/>
    <p:sldId id="558" r:id="rId45"/>
    <p:sldId id="551" r:id="rId46"/>
    <p:sldId id="559" r:id="rId47"/>
    <p:sldId id="560" r:id="rId48"/>
    <p:sldId id="561" r:id="rId49"/>
    <p:sldId id="554" r:id="rId50"/>
    <p:sldId id="553" r:id="rId5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357034DA-E72E-4288-87BD-662C380955B3}">
          <p14:sldIdLst>
            <p14:sldId id="402"/>
            <p14:sldId id="489"/>
            <p14:sldId id="510"/>
            <p14:sldId id="511"/>
            <p14:sldId id="512"/>
            <p14:sldId id="515"/>
            <p14:sldId id="516"/>
            <p14:sldId id="513"/>
            <p14:sldId id="550"/>
            <p14:sldId id="514"/>
            <p14:sldId id="546"/>
            <p14:sldId id="547"/>
            <p14:sldId id="545"/>
            <p14:sldId id="548"/>
            <p14:sldId id="549"/>
            <p14:sldId id="490"/>
            <p14:sldId id="491"/>
            <p14:sldId id="536"/>
            <p14:sldId id="517"/>
            <p14:sldId id="518"/>
            <p14:sldId id="519"/>
            <p14:sldId id="520"/>
            <p14:sldId id="521"/>
            <p14:sldId id="522"/>
            <p14:sldId id="523"/>
            <p14:sldId id="524"/>
            <p14:sldId id="525"/>
            <p14:sldId id="526"/>
            <p14:sldId id="527"/>
            <p14:sldId id="528"/>
            <p14:sldId id="537"/>
            <p14:sldId id="552"/>
            <p14:sldId id="529"/>
            <p14:sldId id="538"/>
            <p14:sldId id="539"/>
            <p14:sldId id="541"/>
            <p14:sldId id="555"/>
            <p14:sldId id="556"/>
          </p14:sldIdLst>
        </p14:section>
        <p14:section name="제목 없는 구역" id="{3F3D5870-2754-45F3-87B6-39B102D30378}">
          <p14:sldIdLst>
            <p14:sldId id="542"/>
            <p14:sldId id="557"/>
            <p14:sldId id="543"/>
            <p14:sldId id="558"/>
            <p14:sldId id="551"/>
            <p14:sldId id="559"/>
            <p14:sldId id="560"/>
            <p14:sldId id="561"/>
            <p14:sldId id="554"/>
            <p14:sldId id="553"/>
          </p14:sldIdLst>
        </p14:section>
      </p14:sectionLst>
    </p:ext>
    <p:ext uri="{EFAFB233-063F-42B5-8137-9DF3F51BA10A}">
      <p15:sldGuideLst xmlns:p15="http://schemas.microsoft.com/office/powerpoint/2012/main">
        <p15:guide id="1" pos="3841" userDrawn="1">
          <p15:clr>
            <a:srgbClr val="A4A3A4"/>
          </p15:clr>
        </p15:guide>
        <p15:guide id="2" orient="horz" pos="2160" userDrawn="1">
          <p15:clr>
            <a:srgbClr val="A4A3A4"/>
          </p15:clr>
        </p15:guide>
        <p15:guide id="3" orient="horz" pos="4319">
          <p15:clr>
            <a:srgbClr val="A4A3A4"/>
          </p15:clr>
        </p15:guide>
        <p15:guide id="4" pos="328">
          <p15:clr>
            <a:srgbClr val="A4A3A4"/>
          </p15:clr>
        </p15:guide>
        <p15:guide id="5" orient="horz" pos="3187">
          <p15:clr>
            <a:srgbClr val="A4A3A4"/>
          </p15:clr>
        </p15:guide>
        <p15:guide id="6" pos="17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D05D"/>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테마 스타일 2 - 강조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5701" autoAdjust="0"/>
  </p:normalViewPr>
  <p:slideViewPr>
    <p:cSldViewPr snapToGrid="0" showGuides="1">
      <p:cViewPr>
        <p:scale>
          <a:sx n="100" d="100"/>
          <a:sy n="100" d="100"/>
        </p:scale>
        <p:origin x="-420" y="-918"/>
      </p:cViewPr>
      <p:guideLst>
        <p:guide pos="3841"/>
        <p:guide orient="horz" pos="2160"/>
        <p:guide orient="horz" pos="4319"/>
        <p:guide pos="328"/>
        <p:guide orient="horz" pos="3187"/>
        <p:guide pos="1761"/>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001" y="6166099"/>
            <a:ext cx="1206434" cy="41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001" y="6166099"/>
            <a:ext cx="1206434" cy="41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001" y="6166099"/>
            <a:ext cx="1206434" cy="41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https://www.sap.com/copyright</a:t>
            </a:r>
            <a:r>
              <a:rPr lang="en-US" sz="800" kern="1200">
                <a:solidFill>
                  <a:schemeClr val="tx1"/>
                </a:solidFill>
                <a:latin typeface="Arial"/>
                <a:ea typeface="Arial Unicode MS" panose="020B0604020202020204" pitchFamily="34" charset="-128"/>
                <a:cs typeface="+mn-cs"/>
              </a:rPr>
              <a:t> for additional trademark information and notices.</a:t>
            </a:r>
            <a:endParaRPr lang="en-US" sz="800" kern="1200" dirty="0">
              <a:solidFill>
                <a:schemeClr val="tx1"/>
              </a:solidFill>
              <a:latin typeface="Arial"/>
              <a:ea typeface="Arial Unicode MS" panose="020B0604020202020204" pitchFamily="34" charset="-128"/>
              <a:cs typeface="+mn-cs"/>
            </a:endParaRP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https://www.sap.com/corporate/de/legal/copyright.html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638" y="2130426"/>
            <a:ext cx="10365899" cy="369332"/>
          </a:xfrm>
        </p:spPr>
        <p:txBody>
          <a:bodyPr/>
          <a:lstStyle/>
          <a:p>
            <a:r>
              <a:rPr lang="ko-KR" altLang="en-US"/>
              <a:t>마스터 제목 스타일 편집</a:t>
            </a:r>
          </a:p>
        </p:txBody>
      </p:sp>
      <p:sp>
        <p:nvSpPr>
          <p:cNvPr id="3" name="부제목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a:xfrm>
            <a:off x="609759" y="6356351"/>
            <a:ext cx="2845541" cy="365125"/>
          </a:xfrm>
          <a:prstGeom prst="rect">
            <a:avLst/>
          </a:prstGeom>
        </p:spPr>
        <p:txBody>
          <a:bodyPr/>
          <a:lstStyle/>
          <a:p>
            <a:fld id="{95C1420D-9983-464F-BC84-0DBD5D12F7F0}" type="datetimeFigureOut">
              <a:rPr lang="ko-KR" altLang="en-US" smtClean="0"/>
              <a:t>2020-09-19</a:t>
            </a:fld>
            <a:endParaRPr lang="ko-KR" altLang="en-US"/>
          </a:p>
        </p:txBody>
      </p:sp>
      <p:sp>
        <p:nvSpPr>
          <p:cNvPr id="5" name="바닥글 개체 틀 4"/>
          <p:cNvSpPr>
            <a:spLocks noGrp="1"/>
          </p:cNvSpPr>
          <p:nvPr>
            <p:ph type="ftr" sz="quarter" idx="11"/>
          </p:nvPr>
        </p:nvSpPr>
        <p:spPr>
          <a:xfrm>
            <a:off x="4166685" y="6356351"/>
            <a:ext cx="3861805"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739875" y="6356351"/>
            <a:ext cx="2845541" cy="365125"/>
          </a:xfrm>
          <a:prstGeom prst="rect">
            <a:avLst/>
          </a:prstGeom>
        </p:spPr>
        <p:txBody>
          <a:bodyPr/>
          <a:lstStyle/>
          <a:p>
            <a:fld id="{C2797290-AB83-4DCE-B6B3-2DEEA1330D06}" type="slidenum">
              <a:rPr lang="ko-KR" altLang="en-US" smtClean="0"/>
              <a:t>‹#›</a:t>
            </a:fld>
            <a:endParaRPr lang="ko-KR" altLang="en-US"/>
          </a:p>
        </p:txBody>
      </p:sp>
    </p:spTree>
    <p:extLst>
      <p:ext uri="{BB962C8B-B14F-4D97-AF65-F5344CB8AC3E}">
        <p14:creationId xmlns:p14="http://schemas.microsoft.com/office/powerpoint/2010/main" val="9163347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759" y="6356351"/>
            <a:ext cx="2845541" cy="365125"/>
          </a:xfrm>
          <a:prstGeom prst="rect">
            <a:avLst/>
          </a:prstGeom>
        </p:spPr>
        <p:txBody>
          <a:bodyPr/>
          <a:lstStyle/>
          <a:p>
            <a:fld id="{95C1420D-9983-464F-BC84-0DBD5D12F7F0}" type="datetimeFigureOut">
              <a:rPr lang="ko-KR" altLang="en-US" smtClean="0"/>
              <a:t>2020-09-19</a:t>
            </a:fld>
            <a:endParaRPr lang="ko-KR" altLang="en-US"/>
          </a:p>
        </p:txBody>
      </p:sp>
      <p:sp>
        <p:nvSpPr>
          <p:cNvPr id="3" name="바닥글 개체 틀 2"/>
          <p:cNvSpPr>
            <a:spLocks noGrp="1"/>
          </p:cNvSpPr>
          <p:nvPr>
            <p:ph type="ftr" sz="quarter" idx="11"/>
          </p:nvPr>
        </p:nvSpPr>
        <p:spPr>
          <a:xfrm>
            <a:off x="4166685" y="6356351"/>
            <a:ext cx="3861805"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8739875" y="6356351"/>
            <a:ext cx="2845541" cy="365125"/>
          </a:xfrm>
          <a:prstGeom prst="rect">
            <a:avLst/>
          </a:prstGeom>
        </p:spPr>
        <p:txBody>
          <a:bodyPr/>
          <a:lstStyle/>
          <a:p>
            <a:fld id="{C2797290-AB83-4DCE-B6B3-2DEEA1330D06}" type="slidenum">
              <a:rPr lang="ko-KR" altLang="en-US" smtClean="0"/>
              <a:t>‹#›</a:t>
            </a:fld>
            <a:endParaRPr lang="ko-KR" altLang="en-US"/>
          </a:p>
        </p:txBody>
      </p:sp>
    </p:spTree>
    <p:extLst>
      <p:ext uri="{BB962C8B-B14F-4D97-AF65-F5344CB8AC3E}">
        <p14:creationId xmlns:p14="http://schemas.microsoft.com/office/powerpoint/2010/main" val="45949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001" y="6166099"/>
            <a:ext cx="1206434" cy="41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23220" y="6217668"/>
            <a:ext cx="1963635"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001" y="6166099"/>
            <a:ext cx="1206434" cy="41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 id="2147483778" r:id="rId28"/>
    <p:sldLayoutId id="2147483779" r:id="rId2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9.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9.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8" Type="http://schemas.openxmlformats.org/officeDocument/2006/relationships/hyperlink" Target="https://www.tcodesearch.com/sap-tcodes/detail?id=SU01" TargetMode="External"/><Relationship Id="rId13" Type="http://schemas.openxmlformats.org/officeDocument/2006/relationships/hyperlink" Target="https://www.tcodesearch.com/sap-tcodes/detail?id=STMS" TargetMode="External"/><Relationship Id="rId18" Type="http://schemas.openxmlformats.org/officeDocument/2006/relationships/hyperlink" Target="https://www.tcodesearch.com/sap-tcodes/detail?id=MMRV" TargetMode="External"/><Relationship Id="rId3" Type="http://schemas.openxmlformats.org/officeDocument/2006/relationships/hyperlink" Target="https://www.tcodesearch.com/transaction-codes/search?module=FI-AR-AR" TargetMode="External"/><Relationship Id="rId7" Type="http://schemas.openxmlformats.org/officeDocument/2006/relationships/hyperlink" Target="https://www.tcodesearch.com/transaction-codes/search?module=BC-DWB-UTL" TargetMode="External"/><Relationship Id="rId12" Type="http://schemas.openxmlformats.org/officeDocument/2006/relationships/hyperlink" Target="https://www.tcodesearch.com/sap-tcodes/detail?id=OB52" TargetMode="External"/><Relationship Id="rId17" Type="http://schemas.openxmlformats.org/officeDocument/2006/relationships/hyperlink" Target="https://www.tcodesearch.com/sap-tcodes/detail?id=MMPV" TargetMode="External"/><Relationship Id="rId2" Type="http://schemas.openxmlformats.org/officeDocument/2006/relationships/hyperlink" Target="https://www.tcodesearch.com/sap-tcodes/detail?id=OBY6" TargetMode="External"/><Relationship Id="rId16" Type="http://schemas.openxmlformats.org/officeDocument/2006/relationships/hyperlink" Target="https://www.tcodesearch.com/transaction-codes/search?module=LO-MD-MM" TargetMode="External"/><Relationship Id="rId20" Type="http://schemas.openxmlformats.org/officeDocument/2006/relationships/hyperlink" Target="https://www.tcodesearch.com/transaction-codes/search?module=MM-IM" TargetMode="External"/><Relationship Id="rId1" Type="http://schemas.openxmlformats.org/officeDocument/2006/relationships/slideLayout" Target="../slideLayouts/slideLayout29.xml"/><Relationship Id="rId6" Type="http://schemas.openxmlformats.org/officeDocument/2006/relationships/hyperlink" Target="https://www.tcodesearch.com/sap-tcodes/detail?id=SE16" TargetMode="External"/><Relationship Id="rId11" Type="http://schemas.openxmlformats.org/officeDocument/2006/relationships/hyperlink" Target="https://www.tcodesearch.com/transaction-codes/search?module=BC-ABA-LA" TargetMode="External"/><Relationship Id="rId5" Type="http://schemas.openxmlformats.org/officeDocument/2006/relationships/hyperlink" Target="https://www.tcodesearch.com/transaction-codes/search?module=BC-DWB-TOO-ABA" TargetMode="External"/><Relationship Id="rId15" Type="http://schemas.openxmlformats.org/officeDocument/2006/relationships/hyperlink" Target="https://www.tcodesearch.com/sap-tcodes/detail?id=MMPI" TargetMode="External"/><Relationship Id="rId10" Type="http://schemas.openxmlformats.org/officeDocument/2006/relationships/hyperlink" Target="https://www.tcodesearch.com/sap-tcodes/detail?id=ST22" TargetMode="External"/><Relationship Id="rId19" Type="http://schemas.openxmlformats.org/officeDocument/2006/relationships/hyperlink" Target="https://www.tcodesearch.com/sap-tcodes/detail?id=OX18" TargetMode="External"/><Relationship Id="rId4" Type="http://schemas.openxmlformats.org/officeDocument/2006/relationships/hyperlink" Target="https://www.tcodesearch.com/sap-tcodes/detail?id=SE38" TargetMode="External"/><Relationship Id="rId9" Type="http://schemas.openxmlformats.org/officeDocument/2006/relationships/hyperlink" Target="https://www.tcodesearch.com/transaction-codes/search?module=BC-SEC-USR-ADM" TargetMode="External"/><Relationship Id="rId14" Type="http://schemas.openxmlformats.org/officeDocument/2006/relationships/hyperlink" Target="https://www.tcodesearch.com/transaction-codes/search?module=BC-CTS-TM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9.xml"/><Relationship Id="rId5"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9.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9.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9.xml"/><Relationship Id="rId5" Type="http://schemas.openxmlformats.org/officeDocument/2006/relationships/image" Target="../media/image49.pn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9.xml"/><Relationship Id="rId5" Type="http://schemas.openxmlformats.org/officeDocument/2006/relationships/image" Target="../media/image53.png"/><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9.xml"/><Relationship Id="rId5" Type="http://schemas.openxmlformats.org/officeDocument/2006/relationships/image" Target="../media/image59.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0.pn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9.xml"/><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9.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bwMode="gray"/>
        <p:txBody>
          <a:bodyPr/>
          <a:lstStyle/>
          <a:p>
            <a:r>
              <a:rPr lang="en-US" dirty="0"/>
              <a:t>Dfocus</a:t>
            </a:r>
          </a:p>
        </p:txBody>
      </p:sp>
      <p:sp>
        <p:nvSpPr>
          <p:cNvPr id="11" name="Title"/>
          <p:cNvSpPr>
            <a:spLocks noGrp="1"/>
          </p:cNvSpPr>
          <p:nvPr>
            <p:ph type="title"/>
          </p:nvPr>
        </p:nvSpPr>
        <p:spPr bwMode="gray"/>
        <p:txBody>
          <a:bodyPr/>
          <a:lstStyle/>
          <a:p>
            <a:r>
              <a:rPr lang="en-US" altLang="ko-KR" dirty="0"/>
              <a:t>Cloud </a:t>
            </a:r>
            <a:r>
              <a:rPr lang="ko-KR" altLang="en-US" dirty="0"/>
              <a:t>과정</a:t>
            </a:r>
            <a:br>
              <a:rPr lang="en-US" dirty="0"/>
            </a:br>
            <a:r>
              <a:rPr lang="ko-KR" altLang="en-US" dirty="0">
                <a:solidFill>
                  <a:schemeClr val="accent1"/>
                </a:solidFill>
              </a:rPr>
              <a:t>실무프로젝트 시나리오</a:t>
            </a:r>
            <a:endParaRPr lang="de-DE" dirty="0">
              <a:solidFill>
                <a:schemeClr val="accent1"/>
              </a:solidFill>
            </a:endParaRPr>
          </a:p>
        </p:txBody>
      </p:sp>
    </p:spTree>
    <p:extLst>
      <p:ext uri="{BB962C8B-B14F-4D97-AF65-F5344CB8AC3E}">
        <p14:creationId xmlns:p14="http://schemas.microsoft.com/office/powerpoint/2010/main" val="33168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RFP</a:t>
            </a:r>
            <a:endParaRPr lang="ko-KR" altLang="en-US" dirty="0"/>
          </a:p>
        </p:txBody>
      </p:sp>
      <p:sp>
        <p:nvSpPr>
          <p:cNvPr id="80" name="TextBox 79"/>
          <p:cNvSpPr txBox="1"/>
          <p:nvPr/>
        </p:nvSpPr>
        <p:spPr>
          <a:xfrm>
            <a:off x="2203507" y="546485"/>
            <a:ext cx="442099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구매관리 </a:t>
            </a:r>
            <a:r>
              <a:rPr lang="en-US" altLang="ko-KR" sz="1800" kern="0" dirty="0">
                <a:ea typeface="Arial Unicode MS" pitchFamily="34" charset="-128"/>
                <a:cs typeface="Arial Unicode MS" pitchFamily="34" charset="-128"/>
              </a:rPr>
              <a:t>Hub Application </a:t>
            </a:r>
            <a:r>
              <a:rPr lang="ko-KR" altLang="en-US" sz="1800" kern="0">
                <a:ea typeface="Arial Unicode MS" pitchFamily="34" charset="-128"/>
                <a:cs typeface="Arial Unicode MS" pitchFamily="34" charset="-128"/>
              </a:rPr>
              <a:t>업무 </a:t>
            </a:r>
            <a:r>
              <a:rPr lang="en-US" altLang="ko-KR" sz="1800" kern="0" dirty="0">
                <a:ea typeface="Arial Unicode MS" pitchFamily="34" charset="-128"/>
                <a:cs typeface="Arial Unicode MS" pitchFamily="34" charset="-128"/>
              </a:rPr>
              <a:t>Flow</a:t>
            </a:r>
            <a:endParaRPr lang="ko-KR" altLang="en-US" sz="1800" kern="0">
              <a:ea typeface="Arial Unicode MS" pitchFamily="34" charset="-128"/>
              <a:cs typeface="Arial Unicode MS" pitchFamily="34" charset="-128"/>
            </a:endParaRPr>
          </a:p>
        </p:txBody>
      </p:sp>
      <p:sp>
        <p:nvSpPr>
          <p:cNvPr id="2" name="직사각형 1"/>
          <p:cNvSpPr/>
          <p:nvPr/>
        </p:nvSpPr>
        <p:spPr>
          <a:xfrm>
            <a:off x="751004" y="1041981"/>
            <a:ext cx="10658024" cy="4832092"/>
          </a:xfrm>
          <a:prstGeom prst="rect">
            <a:avLst/>
          </a:prstGeom>
        </p:spPr>
        <p:txBody>
          <a:bodyPr wrap="square">
            <a:spAutoFit/>
          </a:bodyPr>
          <a:lstStyle/>
          <a:p>
            <a:pPr marL="171450" indent="-79375" fontAlgn="ctr">
              <a:buFont typeface="Arial" panose="020B0604020202020204" pitchFamily="34" charset="0"/>
              <a:buChar char="•"/>
            </a:pPr>
            <a:r>
              <a:rPr lang="ko-KR" altLang="en-US" sz="1400" dirty="0">
                <a:solidFill>
                  <a:srgbClr val="000000"/>
                </a:solidFill>
              </a:rPr>
              <a:t>공급업체별 구매현황</a:t>
            </a:r>
            <a:endParaRPr lang="en-US" altLang="ko-KR" sz="1400" dirty="0">
              <a:solidFill>
                <a:srgbClr val="000000"/>
              </a:solidFill>
            </a:endParaRPr>
          </a:p>
          <a:p>
            <a:pPr marL="171450" indent="-79375" fontAlgn="ctr">
              <a:buFont typeface="Arial" panose="020B0604020202020204" pitchFamily="34" charset="0"/>
              <a:buChar char="•"/>
            </a:pPr>
            <a:endParaRPr lang="en-US" altLang="ko-KR" sz="1400" dirty="0">
              <a:solidFill>
                <a:srgbClr val="000000"/>
              </a:solidFill>
            </a:endParaRPr>
          </a:p>
          <a:p>
            <a:pPr defTabSz="1088558" fontAlgn="b">
              <a:defRPr/>
            </a:pPr>
            <a:r>
              <a:rPr lang="ko-KR" altLang="en-US" sz="1400" dirty="0">
                <a:latin typeface="돋움"/>
              </a:rPr>
              <a:t>공급업체별로 자재가 구매계획에 맞게 구매되었는지 확인하고 전년동월</a:t>
            </a:r>
            <a:r>
              <a:rPr lang="en-US" altLang="ko-KR" sz="1400" dirty="0">
                <a:latin typeface="돋움"/>
              </a:rPr>
              <a:t>,</a:t>
            </a:r>
            <a:r>
              <a:rPr lang="ko-KR" altLang="en-US" sz="1400">
                <a:latin typeface="돋움"/>
              </a:rPr>
              <a:t>전년동기 구매계획대비 실제사용금액 및 달성률을 파악하고 공급업체에서 </a:t>
            </a:r>
            <a:r>
              <a:rPr lang="ko-KR" altLang="en-US" sz="1400" dirty="0">
                <a:latin typeface="돋움"/>
              </a:rPr>
              <a:t>구매되는 자재의 평균단가를 </a:t>
            </a:r>
            <a:r>
              <a:rPr lang="ko-KR" altLang="en-US" sz="1400">
                <a:latin typeface="돋움"/>
              </a:rPr>
              <a:t>파악한다</a:t>
            </a:r>
            <a:r>
              <a:rPr lang="en-US" altLang="ko-KR" sz="1400" dirty="0">
                <a:latin typeface="돋움"/>
              </a:rPr>
              <a:t>.</a:t>
            </a:r>
          </a:p>
          <a:p>
            <a:pPr defTabSz="1088558" fontAlgn="b">
              <a:defRPr/>
            </a:pPr>
            <a:r>
              <a:rPr lang="ko-KR" altLang="en-US" sz="1400" dirty="0">
                <a:solidFill>
                  <a:srgbClr val="000000"/>
                </a:solidFill>
                <a:latin typeface="돋움"/>
              </a:rPr>
              <a:t>소스 정보는 </a:t>
            </a:r>
            <a:endParaRPr lang="en-US" altLang="ko-KR" sz="1400" dirty="0">
              <a:solidFill>
                <a:srgbClr val="000000"/>
              </a:solidFill>
              <a:latin typeface="돋움"/>
            </a:endParaRPr>
          </a:p>
          <a:p>
            <a:pPr defTabSz="1088558" fontAlgn="b">
              <a:defRPr/>
            </a:pPr>
            <a:r>
              <a:rPr lang="en-US" altLang="ko-KR" sz="1400" dirty="0">
                <a:latin typeface="돋움"/>
              </a:rPr>
              <a:t>SAP ERP</a:t>
            </a:r>
            <a:r>
              <a:rPr lang="ko-KR" altLang="en-US" sz="1400">
                <a:latin typeface="돋움"/>
              </a:rPr>
              <a:t> </a:t>
            </a:r>
            <a:r>
              <a:rPr lang="en-US" altLang="ko-KR" sz="1400" dirty="0">
                <a:latin typeface="돋움"/>
              </a:rPr>
              <a:t>– </a:t>
            </a:r>
            <a:r>
              <a:rPr lang="ko-KR" altLang="en-US" sz="1400">
                <a:latin typeface="돋움"/>
              </a:rPr>
              <a:t>구매오더번호</a:t>
            </a:r>
            <a:r>
              <a:rPr lang="en-US" altLang="ko-KR" sz="1400" dirty="0">
                <a:latin typeface="돋움"/>
              </a:rPr>
              <a:t>, </a:t>
            </a:r>
            <a:r>
              <a:rPr lang="ko-KR" altLang="en-US" sz="1400">
                <a:latin typeface="돋움"/>
              </a:rPr>
              <a:t>구매오더품목번호</a:t>
            </a:r>
            <a:r>
              <a:rPr lang="en-US" altLang="ko-KR" sz="1400" dirty="0">
                <a:latin typeface="돋움"/>
              </a:rPr>
              <a:t>, </a:t>
            </a:r>
            <a:r>
              <a:rPr lang="ko-KR" altLang="en-US" sz="1400">
                <a:latin typeface="돋움"/>
              </a:rPr>
              <a:t>공급업체번호</a:t>
            </a:r>
            <a:r>
              <a:rPr lang="en-US" altLang="ko-KR" sz="1400" dirty="0">
                <a:latin typeface="돋움"/>
              </a:rPr>
              <a:t>, </a:t>
            </a:r>
            <a:r>
              <a:rPr lang="ko-KR" altLang="en-US" sz="1400">
                <a:latin typeface="돋움"/>
              </a:rPr>
              <a:t>공급업체명</a:t>
            </a:r>
            <a:r>
              <a:rPr lang="en-US" altLang="ko-KR" sz="1400" dirty="0">
                <a:latin typeface="돋움"/>
              </a:rPr>
              <a:t>, </a:t>
            </a:r>
            <a:r>
              <a:rPr lang="ko-KR" altLang="en-US" sz="1400">
                <a:latin typeface="돋움"/>
              </a:rPr>
              <a:t>공급업체주소</a:t>
            </a:r>
            <a:r>
              <a:rPr lang="en-US" altLang="ko-KR" sz="1400" dirty="0">
                <a:latin typeface="돋움"/>
              </a:rPr>
              <a:t>, </a:t>
            </a:r>
            <a:r>
              <a:rPr lang="ko-KR" altLang="en-US" sz="1400">
                <a:latin typeface="돋움"/>
              </a:rPr>
              <a:t>공급업체전화번호</a:t>
            </a:r>
            <a:r>
              <a:rPr lang="en-US" altLang="ko-KR" sz="1400" dirty="0">
                <a:latin typeface="돋움"/>
              </a:rPr>
              <a:t>, </a:t>
            </a:r>
            <a:r>
              <a:rPr lang="ko-KR" altLang="en-US" sz="1400">
                <a:latin typeface="돋움"/>
              </a:rPr>
              <a:t>자재번호</a:t>
            </a:r>
            <a:r>
              <a:rPr lang="en-US" altLang="ko-KR" sz="1400" dirty="0">
                <a:latin typeface="돋움"/>
              </a:rPr>
              <a:t>, </a:t>
            </a:r>
            <a:r>
              <a:rPr lang="ko-KR" altLang="en-US" sz="1400">
                <a:latin typeface="돋움"/>
              </a:rPr>
              <a:t>자재그룹</a:t>
            </a:r>
            <a:r>
              <a:rPr lang="en-US" altLang="ko-KR" sz="1400" dirty="0">
                <a:latin typeface="돋움"/>
              </a:rPr>
              <a:t>, </a:t>
            </a:r>
            <a:r>
              <a:rPr lang="ko-KR" altLang="en-US" sz="1400">
                <a:latin typeface="돋움"/>
              </a:rPr>
              <a:t>자재명</a:t>
            </a:r>
            <a:r>
              <a:rPr lang="en-US" altLang="ko-KR" sz="1400" dirty="0">
                <a:latin typeface="돋움"/>
              </a:rPr>
              <a:t>, </a:t>
            </a:r>
            <a:r>
              <a:rPr lang="ko-KR" altLang="en-US" sz="1400">
                <a:latin typeface="돋움"/>
              </a:rPr>
              <a:t>자재유형</a:t>
            </a:r>
            <a:r>
              <a:rPr lang="en-US" altLang="ko-KR" sz="1400" dirty="0">
                <a:latin typeface="돋움"/>
              </a:rPr>
              <a:t>, </a:t>
            </a:r>
            <a:r>
              <a:rPr lang="ko-KR" altLang="en-US" sz="1400">
                <a:latin typeface="돋움"/>
              </a:rPr>
              <a:t>자재유형명</a:t>
            </a:r>
            <a:r>
              <a:rPr lang="en-US" altLang="ko-KR" sz="1400" dirty="0">
                <a:latin typeface="돋움"/>
              </a:rPr>
              <a:t>, </a:t>
            </a:r>
            <a:r>
              <a:rPr lang="ko-KR" altLang="en-US" sz="1400">
                <a:latin typeface="돋움"/>
              </a:rPr>
              <a:t>자재그룹명</a:t>
            </a:r>
            <a:r>
              <a:rPr lang="en-US" altLang="ko-KR" sz="1400" dirty="0">
                <a:latin typeface="돋움"/>
              </a:rPr>
              <a:t>, </a:t>
            </a:r>
            <a:r>
              <a:rPr lang="ko-KR" altLang="en-US" sz="1400">
                <a:latin typeface="돋움"/>
              </a:rPr>
              <a:t>구매오더생성일자</a:t>
            </a:r>
            <a:r>
              <a:rPr lang="en-US" altLang="ko-KR" sz="1400" dirty="0">
                <a:latin typeface="돋움"/>
              </a:rPr>
              <a:t>, </a:t>
            </a:r>
            <a:r>
              <a:rPr lang="ko-KR" altLang="en-US" sz="1400">
                <a:latin typeface="돋움"/>
              </a:rPr>
              <a:t>구매오더변경일자</a:t>
            </a:r>
            <a:r>
              <a:rPr lang="en-US" altLang="ko-KR" sz="1400" dirty="0">
                <a:latin typeface="돋움"/>
              </a:rPr>
              <a:t>, </a:t>
            </a:r>
            <a:r>
              <a:rPr lang="ko-KR" altLang="en-US" sz="1400">
                <a:latin typeface="돋움"/>
              </a:rPr>
              <a:t>납품예정일자</a:t>
            </a:r>
            <a:r>
              <a:rPr lang="en-US" altLang="ko-KR" sz="1400" dirty="0">
                <a:latin typeface="돋움"/>
              </a:rPr>
              <a:t>, </a:t>
            </a:r>
            <a:r>
              <a:rPr lang="ko-KR" altLang="en-US" sz="1400">
                <a:latin typeface="돋움"/>
              </a:rPr>
              <a:t>납품입고일자</a:t>
            </a:r>
            <a:r>
              <a:rPr lang="en-US" altLang="ko-KR" sz="1400" dirty="0">
                <a:latin typeface="돋움"/>
              </a:rPr>
              <a:t>, </a:t>
            </a:r>
            <a:r>
              <a:rPr lang="ko-KR" altLang="en-US" sz="1400">
                <a:latin typeface="돋움"/>
              </a:rPr>
              <a:t>납품입고수량</a:t>
            </a:r>
            <a:r>
              <a:rPr lang="en-US" altLang="ko-KR" sz="1400" dirty="0">
                <a:latin typeface="돋움"/>
              </a:rPr>
              <a:t>, </a:t>
            </a:r>
            <a:r>
              <a:rPr lang="ko-KR" altLang="en-US" sz="1400">
                <a:latin typeface="돋움"/>
              </a:rPr>
              <a:t>구매오더단가</a:t>
            </a:r>
            <a:r>
              <a:rPr lang="en-US" altLang="ko-KR" sz="1400" dirty="0">
                <a:latin typeface="돋움"/>
              </a:rPr>
              <a:t>, </a:t>
            </a:r>
            <a:r>
              <a:rPr lang="ko-KR" altLang="en-US" sz="1400">
                <a:latin typeface="돋움"/>
              </a:rPr>
              <a:t>총구매금액</a:t>
            </a:r>
            <a:r>
              <a:rPr lang="en-US" altLang="ko-KR" sz="1400" dirty="0">
                <a:latin typeface="돋움"/>
              </a:rPr>
              <a:t>, </a:t>
            </a:r>
            <a:r>
              <a:rPr lang="ko-KR" altLang="en-US" sz="1400">
                <a:latin typeface="돋움"/>
              </a:rPr>
              <a:t>통화단위</a:t>
            </a:r>
            <a:r>
              <a:rPr lang="en-US" altLang="ko-KR" sz="1400" dirty="0">
                <a:latin typeface="돋움"/>
              </a:rPr>
              <a:t>, </a:t>
            </a:r>
            <a:r>
              <a:rPr lang="ko-KR" altLang="en-US" sz="1400">
                <a:latin typeface="돋움"/>
              </a:rPr>
              <a:t>수량단위</a:t>
            </a:r>
            <a:r>
              <a:rPr lang="en-US" altLang="ko-KR" sz="1400" dirty="0">
                <a:latin typeface="돋움"/>
              </a:rPr>
              <a:t>(</a:t>
            </a:r>
            <a:r>
              <a:rPr lang="ko-KR" altLang="en-US" sz="1400">
                <a:latin typeface="돋움"/>
              </a:rPr>
              <a:t>구매오더단위</a:t>
            </a:r>
            <a:r>
              <a:rPr lang="en-US" altLang="ko-KR" sz="1400" dirty="0">
                <a:latin typeface="돋움"/>
              </a:rPr>
              <a:t>), </a:t>
            </a:r>
            <a:r>
              <a:rPr lang="ko-KR" altLang="en-US" sz="1400">
                <a:latin typeface="돋움"/>
              </a:rPr>
              <a:t>구매조직</a:t>
            </a:r>
            <a:r>
              <a:rPr lang="en-US" altLang="ko-KR" sz="1400" dirty="0">
                <a:latin typeface="돋움"/>
              </a:rPr>
              <a:t>, </a:t>
            </a:r>
            <a:r>
              <a:rPr lang="ko-KR" altLang="en-US" sz="1400">
                <a:latin typeface="돋움"/>
              </a:rPr>
              <a:t>플랜트</a:t>
            </a:r>
            <a:endParaRPr lang="en-US" altLang="ko-KR" sz="1400" dirty="0">
              <a:latin typeface="돋움"/>
            </a:endParaRPr>
          </a:p>
          <a:p>
            <a:pPr defTabSz="1088558" fontAlgn="b">
              <a:defRPr/>
            </a:pPr>
            <a:r>
              <a:rPr lang="ko-KR" altLang="en-US" sz="1400" dirty="0">
                <a:latin typeface="돋움"/>
              </a:rPr>
              <a:t>외부 엑셀 데이터 </a:t>
            </a:r>
            <a:r>
              <a:rPr lang="en-US" altLang="ko-KR" sz="1400" dirty="0">
                <a:latin typeface="돋움"/>
              </a:rPr>
              <a:t>– </a:t>
            </a:r>
            <a:r>
              <a:rPr lang="ko-KR" altLang="en-US" sz="1400">
                <a:latin typeface="돋움"/>
              </a:rPr>
              <a:t>총구매계획금액</a:t>
            </a:r>
            <a:r>
              <a:rPr lang="en-US" altLang="ko-KR" sz="1400" dirty="0">
                <a:latin typeface="돋움"/>
              </a:rPr>
              <a:t>, </a:t>
            </a:r>
            <a:r>
              <a:rPr lang="ko-KR" altLang="en-US" sz="1400">
                <a:latin typeface="돋움"/>
              </a:rPr>
              <a:t>구매계획수량</a:t>
            </a:r>
            <a:r>
              <a:rPr lang="en-US" altLang="ko-KR" sz="1400" dirty="0">
                <a:latin typeface="돋움"/>
              </a:rPr>
              <a:t>,</a:t>
            </a:r>
            <a:r>
              <a:rPr lang="ko-KR" altLang="en-US" sz="1400">
                <a:latin typeface="돋움"/>
              </a:rPr>
              <a:t> 구매계획년월</a:t>
            </a:r>
            <a:r>
              <a:rPr lang="en-US" altLang="ko-KR" sz="1400" dirty="0">
                <a:latin typeface="돋움"/>
              </a:rPr>
              <a:t>, </a:t>
            </a:r>
            <a:r>
              <a:rPr lang="ko-KR" altLang="en-US" sz="1400">
                <a:latin typeface="돋움"/>
              </a:rPr>
              <a:t>구매계획자재번호</a:t>
            </a:r>
            <a:r>
              <a:rPr lang="en-US" altLang="ko-KR" sz="1400" dirty="0">
                <a:latin typeface="돋움"/>
              </a:rPr>
              <a:t>, </a:t>
            </a:r>
            <a:r>
              <a:rPr lang="ko-KR" altLang="en-US" sz="1400">
                <a:latin typeface="돋움"/>
              </a:rPr>
              <a:t>구매계획단가</a:t>
            </a:r>
            <a:r>
              <a:rPr lang="en-US" altLang="ko-KR" sz="1400" dirty="0">
                <a:latin typeface="돋움"/>
              </a:rPr>
              <a:t>, </a:t>
            </a:r>
            <a:endParaRPr lang="en-US" altLang="ko-KR" sz="1400" dirty="0">
              <a:solidFill>
                <a:srgbClr val="000000"/>
              </a:solidFill>
            </a:endParaRPr>
          </a:p>
          <a:p>
            <a:pPr defTabSz="1088558" fontAlgn="b">
              <a:defRPr/>
            </a:pPr>
            <a:endParaRPr lang="en-US" altLang="ko-KR" sz="1400" dirty="0">
              <a:solidFill>
                <a:srgbClr val="000000"/>
              </a:solidFill>
            </a:endParaRPr>
          </a:p>
          <a:p>
            <a:pPr defTabSz="1088558" fontAlgn="b">
              <a:defRPr/>
            </a:pPr>
            <a:r>
              <a:rPr lang="ko-KR" altLang="en-US" sz="1400" dirty="0">
                <a:solidFill>
                  <a:srgbClr val="000000"/>
                </a:solidFill>
              </a:rPr>
              <a:t>지표 및 산식은</a:t>
            </a:r>
            <a:endParaRPr lang="en-US" altLang="ko-KR" sz="1400" dirty="0">
              <a:solidFill>
                <a:srgbClr val="000000"/>
              </a:solidFill>
            </a:endParaRPr>
          </a:p>
          <a:p>
            <a:pPr defTabSz="1088558" fontAlgn="b">
              <a:defRPr/>
            </a:pPr>
            <a:r>
              <a:rPr lang="ko-KR" altLang="en-US" sz="1400" dirty="0" err="1">
                <a:solidFill>
                  <a:srgbClr val="000000"/>
                </a:solidFill>
              </a:rPr>
              <a:t>구매오더단가</a:t>
            </a:r>
            <a:r>
              <a:rPr lang="en-US" altLang="ko-KR" sz="1400" dirty="0">
                <a:solidFill>
                  <a:srgbClr val="000000"/>
                </a:solidFill>
              </a:rPr>
              <a:t>, </a:t>
            </a:r>
            <a:r>
              <a:rPr lang="ko-KR" altLang="en-US" sz="1400">
                <a:solidFill>
                  <a:srgbClr val="000000"/>
                </a:solidFill>
              </a:rPr>
              <a:t>총구매금액</a:t>
            </a:r>
            <a:r>
              <a:rPr lang="en-US" altLang="ko-KR" sz="1400" dirty="0">
                <a:solidFill>
                  <a:srgbClr val="000000"/>
                </a:solidFill>
              </a:rPr>
              <a:t>, </a:t>
            </a:r>
            <a:r>
              <a:rPr lang="ko-KR" altLang="en-US" sz="1400">
                <a:solidFill>
                  <a:srgbClr val="000000"/>
                </a:solidFill>
              </a:rPr>
              <a:t>납품입고수량</a:t>
            </a:r>
            <a:r>
              <a:rPr lang="en-US" altLang="ko-KR" sz="1400" dirty="0">
                <a:solidFill>
                  <a:srgbClr val="000000"/>
                </a:solidFill>
              </a:rPr>
              <a:t>, </a:t>
            </a:r>
            <a:r>
              <a:rPr lang="ko-KR" altLang="en-US" sz="1400">
                <a:solidFill>
                  <a:srgbClr val="000000"/>
                </a:solidFill>
              </a:rPr>
              <a:t>구매계획단가</a:t>
            </a:r>
            <a:r>
              <a:rPr lang="en-US" altLang="ko-KR" sz="1400" dirty="0">
                <a:solidFill>
                  <a:srgbClr val="000000"/>
                </a:solidFill>
              </a:rPr>
              <a:t>, </a:t>
            </a:r>
            <a:r>
              <a:rPr lang="ko-KR" altLang="en-US" sz="1400">
                <a:solidFill>
                  <a:srgbClr val="000000"/>
                </a:solidFill>
              </a:rPr>
              <a:t>구매계획수량</a:t>
            </a:r>
            <a:endParaRPr lang="en-US" altLang="ko-KR" sz="1400" dirty="0">
              <a:solidFill>
                <a:srgbClr val="000000"/>
              </a:solidFill>
            </a:endParaRPr>
          </a:p>
          <a:p>
            <a:pPr defTabSz="1088558" fontAlgn="b">
              <a:defRPr/>
            </a:pPr>
            <a:r>
              <a:rPr lang="ko-KR" altLang="en-US" sz="1400" dirty="0">
                <a:solidFill>
                  <a:srgbClr val="000000"/>
                </a:solidFill>
              </a:rPr>
              <a:t>구매계획차액 </a:t>
            </a:r>
            <a:r>
              <a:rPr lang="en-US" altLang="ko-KR" sz="1400" dirty="0">
                <a:solidFill>
                  <a:srgbClr val="000000"/>
                </a:solidFill>
              </a:rPr>
              <a:t>= </a:t>
            </a:r>
            <a:r>
              <a:rPr lang="ko-KR" altLang="en-US" sz="1400">
                <a:solidFill>
                  <a:srgbClr val="000000"/>
                </a:solidFill>
              </a:rPr>
              <a:t>총구매계획금액 </a:t>
            </a:r>
            <a:r>
              <a:rPr lang="en-US" altLang="ko-KR" sz="1400" dirty="0">
                <a:solidFill>
                  <a:srgbClr val="000000"/>
                </a:solidFill>
              </a:rPr>
              <a:t>– </a:t>
            </a:r>
            <a:r>
              <a:rPr lang="ko-KR" altLang="en-US" sz="1400">
                <a:solidFill>
                  <a:srgbClr val="000000"/>
                </a:solidFill>
              </a:rPr>
              <a:t>총구 매금액 </a:t>
            </a:r>
          </a:p>
          <a:p>
            <a:pPr defTabSz="1088558" fontAlgn="b">
              <a:defRPr/>
            </a:pPr>
            <a:r>
              <a:rPr lang="ko-KR" altLang="en-US" sz="1400" dirty="0" err="1">
                <a:solidFill>
                  <a:srgbClr val="000000"/>
                </a:solidFill>
              </a:rPr>
              <a:t>총구매계획금액</a:t>
            </a:r>
            <a:r>
              <a:rPr lang="ko-KR" altLang="en-US" sz="1400" dirty="0">
                <a:solidFill>
                  <a:srgbClr val="000000"/>
                </a:solidFill>
              </a:rPr>
              <a:t> </a:t>
            </a:r>
            <a:r>
              <a:rPr lang="en-US" altLang="ko-KR" sz="1400" dirty="0">
                <a:solidFill>
                  <a:srgbClr val="000000"/>
                </a:solidFill>
              </a:rPr>
              <a:t>= </a:t>
            </a:r>
            <a:r>
              <a:rPr lang="ko-KR" altLang="en-US" sz="1400">
                <a:solidFill>
                  <a:srgbClr val="000000"/>
                </a:solidFill>
              </a:rPr>
              <a:t>구매계획수량 * 구매계획단가 </a:t>
            </a:r>
          </a:p>
          <a:p>
            <a:pPr defTabSz="1088558" fontAlgn="b">
              <a:defRPr/>
            </a:pPr>
            <a:r>
              <a:rPr lang="ko-KR" altLang="en-US" sz="1400" dirty="0" err="1">
                <a:solidFill>
                  <a:srgbClr val="000000"/>
                </a:solidFill>
              </a:rPr>
              <a:t>계획금액대비달성률</a:t>
            </a:r>
            <a:r>
              <a:rPr lang="ko-KR" altLang="en-US" sz="1400" dirty="0">
                <a:solidFill>
                  <a:srgbClr val="000000"/>
                </a:solidFill>
              </a:rPr>
              <a:t> </a:t>
            </a:r>
            <a:r>
              <a:rPr lang="en-US" altLang="ko-KR" sz="1400" dirty="0">
                <a:solidFill>
                  <a:srgbClr val="000000"/>
                </a:solidFill>
              </a:rPr>
              <a:t>= (</a:t>
            </a:r>
            <a:r>
              <a:rPr lang="ko-KR" altLang="en-US" sz="1400">
                <a:solidFill>
                  <a:srgbClr val="000000"/>
                </a:solidFill>
              </a:rPr>
              <a:t>총구매금액 </a:t>
            </a:r>
            <a:r>
              <a:rPr lang="en-US" altLang="ko-KR" sz="1400" dirty="0">
                <a:solidFill>
                  <a:srgbClr val="000000"/>
                </a:solidFill>
              </a:rPr>
              <a:t>/ </a:t>
            </a:r>
            <a:r>
              <a:rPr lang="ko-KR" altLang="en-US" sz="1400">
                <a:solidFill>
                  <a:srgbClr val="000000"/>
                </a:solidFill>
              </a:rPr>
              <a:t>총구매계획금액</a:t>
            </a:r>
            <a:r>
              <a:rPr lang="en-US" altLang="ko-KR" sz="1400" dirty="0">
                <a:solidFill>
                  <a:srgbClr val="000000"/>
                </a:solidFill>
              </a:rPr>
              <a:t>) * 100</a:t>
            </a:r>
          </a:p>
          <a:p>
            <a:pPr defTabSz="1088558" fontAlgn="b">
              <a:defRPr/>
            </a:pPr>
            <a:r>
              <a:rPr lang="ko-KR" altLang="en-US" sz="1400" dirty="0" err="1">
                <a:solidFill>
                  <a:srgbClr val="000000"/>
                </a:solidFill>
              </a:rPr>
              <a:t>수량달성률</a:t>
            </a:r>
            <a:r>
              <a:rPr lang="ko-KR" altLang="en-US" sz="1400" dirty="0">
                <a:solidFill>
                  <a:srgbClr val="000000"/>
                </a:solidFill>
              </a:rPr>
              <a:t> </a:t>
            </a:r>
            <a:r>
              <a:rPr lang="en-US" altLang="ko-KR" sz="1400" dirty="0">
                <a:solidFill>
                  <a:srgbClr val="000000"/>
                </a:solidFill>
              </a:rPr>
              <a:t>= (</a:t>
            </a:r>
            <a:r>
              <a:rPr lang="ko-KR" altLang="en-US" sz="1400">
                <a:solidFill>
                  <a:srgbClr val="000000"/>
                </a:solidFill>
              </a:rPr>
              <a:t>납품입고수량 </a:t>
            </a:r>
            <a:r>
              <a:rPr lang="en-US" altLang="ko-KR" sz="1400" dirty="0">
                <a:solidFill>
                  <a:srgbClr val="000000"/>
                </a:solidFill>
              </a:rPr>
              <a:t>/ </a:t>
            </a:r>
            <a:r>
              <a:rPr lang="ko-KR" altLang="en-US" sz="1400">
                <a:solidFill>
                  <a:srgbClr val="000000"/>
                </a:solidFill>
              </a:rPr>
              <a:t>구매계획수량</a:t>
            </a:r>
            <a:r>
              <a:rPr lang="en-US" altLang="ko-KR" sz="1400" dirty="0">
                <a:solidFill>
                  <a:srgbClr val="000000"/>
                </a:solidFill>
              </a:rPr>
              <a:t>) * 100 </a:t>
            </a:r>
          </a:p>
          <a:p>
            <a:pPr defTabSz="1088558" fontAlgn="b">
              <a:defRPr/>
            </a:pPr>
            <a:endParaRPr lang="en-US" altLang="ko-KR" sz="1400" dirty="0">
              <a:solidFill>
                <a:srgbClr val="000000"/>
              </a:solidFill>
            </a:endParaRPr>
          </a:p>
          <a:p>
            <a:pPr defTabSz="1088558" fontAlgn="b">
              <a:defRPr/>
            </a:pPr>
            <a:r>
              <a:rPr lang="ko-KR" altLang="en-US" sz="1400" dirty="0">
                <a:solidFill>
                  <a:srgbClr val="000000"/>
                </a:solidFill>
              </a:rPr>
              <a:t>분석 </a:t>
            </a:r>
            <a:r>
              <a:rPr lang="en-US" altLang="ko-KR" sz="1400" dirty="0">
                <a:solidFill>
                  <a:srgbClr val="000000"/>
                </a:solidFill>
              </a:rPr>
              <a:t>Dimension</a:t>
            </a:r>
            <a:r>
              <a:rPr lang="ko-KR" altLang="en-US" sz="1400">
                <a:solidFill>
                  <a:srgbClr val="000000"/>
                </a:solidFill>
              </a:rPr>
              <a:t>은 </a:t>
            </a:r>
            <a:r>
              <a:rPr lang="ko-KR" altLang="en-US" sz="1400">
                <a:latin typeface="돋움"/>
              </a:rPr>
              <a:t>구매오더번호</a:t>
            </a:r>
            <a:r>
              <a:rPr lang="en-US" altLang="ko-KR" sz="1400" dirty="0">
                <a:latin typeface="돋움"/>
              </a:rPr>
              <a:t>, </a:t>
            </a:r>
            <a:r>
              <a:rPr lang="ko-KR" altLang="en-US" sz="1400">
                <a:latin typeface="돋움"/>
              </a:rPr>
              <a:t>구매오더품목번호</a:t>
            </a:r>
            <a:r>
              <a:rPr lang="en-US" altLang="ko-KR" sz="1400" dirty="0">
                <a:latin typeface="돋움"/>
              </a:rPr>
              <a:t>, </a:t>
            </a:r>
            <a:r>
              <a:rPr lang="ko-KR" altLang="en-US" sz="1400">
                <a:latin typeface="돋움"/>
              </a:rPr>
              <a:t>외부자재번호</a:t>
            </a:r>
            <a:r>
              <a:rPr lang="en-US" altLang="ko-KR" sz="1400" dirty="0">
                <a:latin typeface="돋움"/>
              </a:rPr>
              <a:t>, </a:t>
            </a:r>
            <a:r>
              <a:rPr lang="ko-KR" altLang="en-US" sz="1400">
                <a:latin typeface="돋움"/>
              </a:rPr>
              <a:t>자재번호 </a:t>
            </a:r>
            <a:r>
              <a:rPr lang="en-US" altLang="ko-KR" sz="1400" dirty="0">
                <a:latin typeface="돋움"/>
              </a:rPr>
              <a:t>– </a:t>
            </a:r>
            <a:r>
              <a:rPr lang="ko-KR" altLang="en-US" sz="1400">
                <a:latin typeface="돋움"/>
              </a:rPr>
              <a:t>자재그룹</a:t>
            </a:r>
            <a:r>
              <a:rPr lang="en-US" altLang="ko-KR" sz="1400" dirty="0">
                <a:latin typeface="돋움"/>
              </a:rPr>
              <a:t>, </a:t>
            </a:r>
            <a:r>
              <a:rPr lang="ko-KR" altLang="en-US" sz="1400">
                <a:latin typeface="돋움"/>
              </a:rPr>
              <a:t>자재그룹명</a:t>
            </a:r>
            <a:r>
              <a:rPr lang="en-US" altLang="ko-KR" sz="1400" dirty="0">
                <a:latin typeface="돋움"/>
              </a:rPr>
              <a:t>, </a:t>
            </a:r>
            <a:r>
              <a:rPr lang="ko-KR" altLang="en-US" sz="1400">
                <a:latin typeface="돋움"/>
              </a:rPr>
              <a:t>자재명</a:t>
            </a:r>
            <a:r>
              <a:rPr lang="en-US" altLang="ko-KR" sz="1400" dirty="0">
                <a:latin typeface="돋움"/>
              </a:rPr>
              <a:t>, </a:t>
            </a:r>
            <a:r>
              <a:rPr lang="ko-KR" altLang="en-US" sz="1400">
                <a:latin typeface="돋움"/>
              </a:rPr>
              <a:t>자재유형</a:t>
            </a:r>
            <a:r>
              <a:rPr lang="en-US" altLang="ko-KR" sz="1400" dirty="0">
                <a:latin typeface="돋움"/>
              </a:rPr>
              <a:t>, </a:t>
            </a:r>
            <a:r>
              <a:rPr lang="ko-KR" altLang="en-US" sz="1400">
                <a:latin typeface="돋움"/>
              </a:rPr>
              <a:t>자재유형명</a:t>
            </a:r>
            <a:r>
              <a:rPr lang="en-US" altLang="ko-KR" sz="1400" dirty="0">
                <a:latin typeface="돋움"/>
              </a:rPr>
              <a:t>, </a:t>
            </a:r>
            <a:r>
              <a:rPr lang="ko-KR" altLang="en-US" sz="1400">
                <a:latin typeface="돋움"/>
              </a:rPr>
              <a:t>공급업체번호</a:t>
            </a:r>
            <a:r>
              <a:rPr lang="en-US" altLang="ko-KR" sz="1400" dirty="0">
                <a:latin typeface="돋움"/>
              </a:rPr>
              <a:t>  - </a:t>
            </a:r>
            <a:r>
              <a:rPr lang="ko-KR" altLang="en-US" sz="1400">
                <a:latin typeface="돋움"/>
              </a:rPr>
              <a:t>공급업체명</a:t>
            </a:r>
            <a:r>
              <a:rPr lang="en-US" altLang="ko-KR" sz="1400" dirty="0">
                <a:latin typeface="돋움"/>
              </a:rPr>
              <a:t>, </a:t>
            </a:r>
            <a:r>
              <a:rPr lang="ko-KR" altLang="en-US" sz="1400">
                <a:latin typeface="돋움"/>
              </a:rPr>
              <a:t>공급업체주소</a:t>
            </a:r>
            <a:r>
              <a:rPr lang="en-US" altLang="ko-KR" sz="1400" dirty="0">
                <a:latin typeface="돋움"/>
              </a:rPr>
              <a:t>, </a:t>
            </a:r>
            <a:r>
              <a:rPr lang="ko-KR" altLang="en-US" sz="1400">
                <a:latin typeface="돋움"/>
              </a:rPr>
              <a:t>공급업체전화번호</a:t>
            </a:r>
            <a:r>
              <a:rPr lang="en-US" altLang="ko-KR" sz="1400" dirty="0">
                <a:latin typeface="돋움"/>
              </a:rPr>
              <a:t>, </a:t>
            </a:r>
            <a:r>
              <a:rPr lang="ko-KR" altLang="en-US" sz="1400">
                <a:latin typeface="돋움"/>
              </a:rPr>
              <a:t>수량단위</a:t>
            </a:r>
            <a:r>
              <a:rPr lang="en-US" altLang="ko-KR" sz="1400" dirty="0">
                <a:latin typeface="돋움"/>
              </a:rPr>
              <a:t>(</a:t>
            </a:r>
            <a:r>
              <a:rPr lang="ko-KR" altLang="en-US" sz="1400">
                <a:latin typeface="돋움"/>
              </a:rPr>
              <a:t>구매오더단위</a:t>
            </a:r>
            <a:r>
              <a:rPr lang="en-US" altLang="ko-KR" sz="1400" dirty="0">
                <a:latin typeface="돋움"/>
              </a:rPr>
              <a:t>), </a:t>
            </a:r>
            <a:r>
              <a:rPr lang="ko-KR" altLang="en-US" sz="1400">
                <a:latin typeface="돋움"/>
              </a:rPr>
              <a:t>통화단위</a:t>
            </a:r>
            <a:r>
              <a:rPr lang="en-US" altLang="ko-KR" sz="1400" dirty="0">
                <a:latin typeface="돋움"/>
              </a:rPr>
              <a:t>(USD), </a:t>
            </a:r>
            <a:r>
              <a:rPr lang="ko-KR" altLang="en-US" sz="1400">
                <a:latin typeface="돋움"/>
              </a:rPr>
              <a:t>플랜트</a:t>
            </a:r>
            <a:r>
              <a:rPr lang="en-US" altLang="ko-KR" sz="1400" dirty="0">
                <a:latin typeface="돋움"/>
              </a:rPr>
              <a:t>, </a:t>
            </a:r>
            <a:r>
              <a:rPr lang="ko-KR" altLang="en-US" sz="1400">
                <a:latin typeface="돋움"/>
              </a:rPr>
              <a:t>구매조직 이며 일자 관련 정보로는 구매오더생성일자</a:t>
            </a:r>
            <a:r>
              <a:rPr lang="en-US" altLang="ko-KR" sz="1400" dirty="0">
                <a:latin typeface="돋움"/>
              </a:rPr>
              <a:t>, </a:t>
            </a:r>
            <a:r>
              <a:rPr lang="ko-KR" altLang="en-US" sz="1400">
                <a:latin typeface="돋움"/>
              </a:rPr>
              <a:t>납품예정일자</a:t>
            </a:r>
            <a:r>
              <a:rPr lang="en-US" altLang="ko-KR" sz="1400" dirty="0">
                <a:latin typeface="돋움"/>
              </a:rPr>
              <a:t>, </a:t>
            </a:r>
            <a:r>
              <a:rPr lang="ko-KR" altLang="en-US" sz="1400">
                <a:latin typeface="돋움"/>
              </a:rPr>
              <a:t>납품입고일자</a:t>
            </a:r>
            <a:r>
              <a:rPr lang="en-US" altLang="ko-KR" sz="1400" dirty="0">
                <a:latin typeface="돋움"/>
              </a:rPr>
              <a:t>, </a:t>
            </a:r>
            <a:r>
              <a:rPr lang="ko-KR" altLang="en-US" sz="1400">
                <a:latin typeface="돋움"/>
              </a:rPr>
              <a:t>구매계획년월</a:t>
            </a:r>
            <a:endParaRPr lang="en-US" altLang="ko-KR" sz="1400" dirty="0">
              <a:latin typeface="돋움"/>
            </a:endParaRPr>
          </a:p>
          <a:p>
            <a:pPr defTabSz="1088558" fontAlgn="b">
              <a:defRPr/>
            </a:pPr>
            <a:r>
              <a:rPr lang="ko-KR" altLang="en-US" sz="1400" dirty="0">
                <a:solidFill>
                  <a:srgbClr val="000000"/>
                </a:solidFill>
              </a:rPr>
              <a:t>각 일자를 기준으로 분기</a:t>
            </a:r>
            <a:r>
              <a:rPr lang="en-US" altLang="ko-KR" sz="1400" dirty="0">
                <a:solidFill>
                  <a:srgbClr val="000000"/>
                </a:solidFill>
              </a:rPr>
              <a:t>, </a:t>
            </a:r>
            <a:r>
              <a:rPr lang="ko-KR" altLang="en-US" sz="1400">
                <a:solidFill>
                  <a:srgbClr val="000000"/>
                </a:solidFill>
              </a:rPr>
              <a:t>월</a:t>
            </a:r>
            <a:r>
              <a:rPr lang="en-US" altLang="ko-KR" sz="1400" dirty="0">
                <a:solidFill>
                  <a:srgbClr val="000000"/>
                </a:solidFill>
              </a:rPr>
              <a:t>, </a:t>
            </a:r>
            <a:r>
              <a:rPr lang="ko-KR" altLang="en-US" sz="1400">
                <a:solidFill>
                  <a:srgbClr val="000000"/>
                </a:solidFill>
              </a:rPr>
              <a:t>년도 </a:t>
            </a:r>
            <a:r>
              <a:rPr lang="en-US" altLang="ko-KR" sz="1400" dirty="0">
                <a:solidFill>
                  <a:srgbClr val="000000"/>
                </a:solidFill>
              </a:rPr>
              <a:t>Dimension </a:t>
            </a:r>
            <a:r>
              <a:rPr lang="ko-KR" altLang="en-US" sz="1400">
                <a:solidFill>
                  <a:srgbClr val="000000"/>
                </a:solidFill>
              </a:rPr>
              <a:t>을 생성해야 한다</a:t>
            </a:r>
            <a:endParaRPr lang="en-US" altLang="ko-KR" sz="1400" dirty="0">
              <a:solidFill>
                <a:srgbClr val="000000"/>
              </a:solidFill>
            </a:endParaRPr>
          </a:p>
          <a:p>
            <a:pPr marL="171450" indent="-79375" fontAlgn="ctr">
              <a:buFont typeface="Arial" panose="020B0604020202020204" pitchFamily="34" charset="0"/>
              <a:buChar char="•"/>
            </a:pPr>
            <a:endParaRPr lang="en-US" altLang="ko-KR" sz="1400" dirty="0">
              <a:solidFill>
                <a:srgbClr val="000000"/>
              </a:solidFill>
            </a:endParaRPr>
          </a:p>
        </p:txBody>
      </p:sp>
    </p:spTree>
    <p:extLst>
      <p:ext uri="{BB962C8B-B14F-4D97-AF65-F5344CB8AC3E}">
        <p14:creationId xmlns:p14="http://schemas.microsoft.com/office/powerpoint/2010/main" val="11835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RFP</a:t>
            </a:r>
            <a:endParaRPr lang="ko-KR" altLang="en-US" dirty="0"/>
          </a:p>
        </p:txBody>
      </p:sp>
      <p:sp>
        <p:nvSpPr>
          <p:cNvPr id="80" name="TextBox 79"/>
          <p:cNvSpPr txBox="1"/>
          <p:nvPr/>
        </p:nvSpPr>
        <p:spPr>
          <a:xfrm>
            <a:off x="2203507" y="546485"/>
            <a:ext cx="442099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구매관리 </a:t>
            </a:r>
            <a:r>
              <a:rPr lang="en-US" altLang="ko-KR" sz="1800" kern="0" dirty="0">
                <a:ea typeface="Arial Unicode MS" pitchFamily="34" charset="-128"/>
                <a:cs typeface="Arial Unicode MS" pitchFamily="34" charset="-128"/>
              </a:rPr>
              <a:t>Hub Application </a:t>
            </a:r>
            <a:r>
              <a:rPr lang="ko-KR" altLang="en-US" sz="1800" kern="0">
                <a:ea typeface="Arial Unicode MS" pitchFamily="34" charset="-128"/>
                <a:cs typeface="Arial Unicode MS" pitchFamily="34" charset="-128"/>
              </a:rPr>
              <a:t>업무 </a:t>
            </a:r>
            <a:r>
              <a:rPr lang="en-US" altLang="ko-KR" sz="1800" kern="0" dirty="0">
                <a:ea typeface="Arial Unicode MS" pitchFamily="34" charset="-128"/>
                <a:cs typeface="Arial Unicode MS" pitchFamily="34" charset="-128"/>
              </a:rPr>
              <a:t>Flow</a:t>
            </a:r>
            <a:endParaRPr lang="ko-KR" altLang="en-US" sz="1800" kern="0">
              <a:ea typeface="Arial Unicode MS" pitchFamily="34" charset="-128"/>
              <a:cs typeface="Arial Unicode MS" pitchFamily="34" charset="-128"/>
            </a:endParaRPr>
          </a:p>
        </p:txBody>
      </p:sp>
      <p:sp>
        <p:nvSpPr>
          <p:cNvPr id="2" name="직사각형 1"/>
          <p:cNvSpPr/>
          <p:nvPr/>
        </p:nvSpPr>
        <p:spPr>
          <a:xfrm>
            <a:off x="751004" y="1041981"/>
            <a:ext cx="10658024" cy="5478423"/>
          </a:xfrm>
          <a:prstGeom prst="rect">
            <a:avLst/>
          </a:prstGeom>
        </p:spPr>
        <p:txBody>
          <a:bodyPr wrap="square">
            <a:spAutoFit/>
          </a:bodyPr>
          <a:lstStyle/>
          <a:p>
            <a:pPr marL="171450" indent="-79375" fontAlgn="ctr">
              <a:buFont typeface="Arial" panose="020B0604020202020204" pitchFamily="34" charset="0"/>
              <a:buChar char="•"/>
            </a:pPr>
            <a:r>
              <a:rPr lang="ko-KR" altLang="en-US" sz="1400" dirty="0">
                <a:solidFill>
                  <a:srgbClr val="000000"/>
                </a:solidFill>
              </a:rPr>
              <a:t>공급업체별 납기적중률 분석</a:t>
            </a:r>
            <a:endParaRPr lang="en-US" altLang="ko-KR" sz="1400" dirty="0">
              <a:solidFill>
                <a:srgbClr val="000000"/>
              </a:solidFill>
            </a:endParaRPr>
          </a:p>
          <a:p>
            <a:pPr marL="171450" indent="-79375" fontAlgn="ctr">
              <a:buFont typeface="Arial" panose="020B0604020202020204" pitchFamily="34" charset="0"/>
              <a:buChar char="•"/>
            </a:pPr>
            <a:endParaRPr lang="en-US" altLang="ko-KR" sz="1400" dirty="0">
              <a:solidFill>
                <a:srgbClr val="000000"/>
              </a:solidFill>
            </a:endParaRPr>
          </a:p>
          <a:p>
            <a:pPr defTabSz="1088558" fontAlgn="b">
              <a:defRPr/>
            </a:pPr>
            <a:r>
              <a:rPr lang="ko-KR" altLang="en-US" sz="1400" dirty="0">
                <a:latin typeface="돋움"/>
              </a:rPr>
              <a:t>구매입고 후 구매 오더에 맞게 공급업체별 자재의 납기일과 수량이 준수됐는지 파악한다</a:t>
            </a:r>
            <a:r>
              <a:rPr lang="en-US" altLang="ko-KR" sz="1400" dirty="0">
                <a:latin typeface="돋움"/>
              </a:rPr>
              <a:t>.  </a:t>
            </a:r>
            <a:r>
              <a:rPr lang="ko-KR" altLang="en-US" sz="1400">
                <a:latin typeface="돋움"/>
              </a:rPr>
              <a:t>공급업체 </a:t>
            </a:r>
            <a:r>
              <a:rPr lang="ko-KR" altLang="en-US" sz="1400" dirty="0">
                <a:latin typeface="돋움"/>
              </a:rPr>
              <a:t>평가의 기준 요소에 </a:t>
            </a:r>
            <a:r>
              <a:rPr lang="ko-KR" altLang="en-US" sz="1400">
                <a:latin typeface="돋움"/>
              </a:rPr>
              <a:t>활용된다</a:t>
            </a:r>
            <a:r>
              <a:rPr lang="en-US" altLang="ko-KR" sz="1400" dirty="0">
                <a:latin typeface="돋움"/>
              </a:rPr>
              <a:t>.</a:t>
            </a:r>
          </a:p>
          <a:p>
            <a:pPr defTabSz="1088558" fontAlgn="b">
              <a:defRPr/>
            </a:pPr>
            <a:r>
              <a:rPr lang="ko-KR" altLang="en-US" sz="1400" dirty="0">
                <a:latin typeface="돋움"/>
              </a:rPr>
              <a:t>소스 정보는</a:t>
            </a:r>
            <a:endParaRPr lang="en-US" altLang="ko-KR" sz="1400" dirty="0">
              <a:latin typeface="돋움"/>
            </a:endParaRPr>
          </a:p>
          <a:p>
            <a:pPr defTabSz="1088558" fontAlgn="b">
              <a:defRPr/>
            </a:pPr>
            <a:r>
              <a:rPr lang="en-US" altLang="ko-KR" sz="1400" dirty="0">
                <a:latin typeface="돋움"/>
              </a:rPr>
              <a:t>SAP ERP</a:t>
            </a:r>
            <a:r>
              <a:rPr lang="ko-KR" altLang="en-US" sz="1400">
                <a:latin typeface="돋움"/>
              </a:rPr>
              <a:t> </a:t>
            </a:r>
            <a:r>
              <a:rPr lang="en-US" altLang="ko-KR" sz="1400" dirty="0">
                <a:latin typeface="돋움"/>
              </a:rPr>
              <a:t>- </a:t>
            </a:r>
            <a:r>
              <a:rPr lang="ko-KR" altLang="en-US" sz="1400">
                <a:latin typeface="돋움"/>
              </a:rPr>
              <a:t>구매오더번호</a:t>
            </a:r>
            <a:r>
              <a:rPr lang="en-US" altLang="ko-KR" sz="1400" dirty="0">
                <a:latin typeface="돋움"/>
              </a:rPr>
              <a:t>, </a:t>
            </a:r>
            <a:r>
              <a:rPr lang="ko-KR" altLang="en-US" sz="1400">
                <a:latin typeface="돋움"/>
              </a:rPr>
              <a:t>구매오더품목번호</a:t>
            </a:r>
            <a:r>
              <a:rPr lang="en-US" altLang="ko-KR" sz="1400" dirty="0">
                <a:latin typeface="돋움"/>
              </a:rPr>
              <a:t>, </a:t>
            </a:r>
            <a:r>
              <a:rPr lang="ko-KR" altLang="en-US" sz="1400">
                <a:latin typeface="돋움"/>
              </a:rPr>
              <a:t>구매오더생성일자</a:t>
            </a:r>
            <a:r>
              <a:rPr lang="en-US" altLang="ko-KR" sz="1400" dirty="0">
                <a:latin typeface="돋움"/>
              </a:rPr>
              <a:t>, </a:t>
            </a:r>
            <a:r>
              <a:rPr lang="ko-KR" altLang="en-US" sz="1400">
                <a:latin typeface="돋움"/>
              </a:rPr>
              <a:t>구매오더변경일자</a:t>
            </a:r>
            <a:r>
              <a:rPr lang="en-US" altLang="ko-KR" sz="1400" dirty="0">
                <a:latin typeface="돋움"/>
              </a:rPr>
              <a:t>, </a:t>
            </a:r>
            <a:r>
              <a:rPr lang="ko-KR" altLang="en-US" sz="1400">
                <a:latin typeface="돋움"/>
              </a:rPr>
              <a:t>공급업체번호</a:t>
            </a:r>
            <a:r>
              <a:rPr lang="en-US" altLang="ko-KR" sz="1400" dirty="0">
                <a:latin typeface="돋움"/>
              </a:rPr>
              <a:t>, </a:t>
            </a:r>
            <a:r>
              <a:rPr lang="ko-KR" altLang="en-US" sz="1400">
                <a:latin typeface="돋움"/>
              </a:rPr>
              <a:t>공급업체명</a:t>
            </a:r>
            <a:r>
              <a:rPr lang="en-US" altLang="ko-KR" sz="1400" dirty="0">
                <a:latin typeface="돋움"/>
              </a:rPr>
              <a:t>, </a:t>
            </a:r>
            <a:r>
              <a:rPr lang="ko-KR" altLang="en-US" sz="1400">
                <a:latin typeface="돋움"/>
              </a:rPr>
              <a:t>자재번호</a:t>
            </a:r>
            <a:r>
              <a:rPr lang="en-US" altLang="ko-KR" sz="1400" dirty="0">
                <a:latin typeface="돋움"/>
              </a:rPr>
              <a:t>, </a:t>
            </a:r>
            <a:r>
              <a:rPr lang="ko-KR" altLang="en-US" sz="1400">
                <a:latin typeface="돋움"/>
              </a:rPr>
              <a:t>자재명</a:t>
            </a:r>
            <a:r>
              <a:rPr lang="en-US" altLang="ko-KR" sz="1400" dirty="0">
                <a:latin typeface="돋움"/>
              </a:rPr>
              <a:t>, </a:t>
            </a:r>
            <a:r>
              <a:rPr lang="ko-KR" altLang="en-US" sz="1400">
                <a:latin typeface="돋움"/>
              </a:rPr>
              <a:t>납품예정수량</a:t>
            </a:r>
            <a:r>
              <a:rPr lang="en-US" altLang="ko-KR" sz="1400" dirty="0">
                <a:latin typeface="돋움"/>
              </a:rPr>
              <a:t>, </a:t>
            </a:r>
            <a:r>
              <a:rPr lang="ko-KR" altLang="en-US" sz="1400">
                <a:latin typeface="돋움"/>
              </a:rPr>
              <a:t>납품입고수량</a:t>
            </a:r>
            <a:r>
              <a:rPr lang="en-US" altLang="ko-KR" sz="1400" dirty="0">
                <a:latin typeface="돋움"/>
              </a:rPr>
              <a:t>, </a:t>
            </a:r>
            <a:r>
              <a:rPr lang="ko-KR" altLang="en-US" sz="1400">
                <a:latin typeface="돋움"/>
              </a:rPr>
              <a:t>납품예정일자</a:t>
            </a:r>
            <a:r>
              <a:rPr lang="en-US" altLang="ko-KR" sz="1400" dirty="0">
                <a:latin typeface="돋움"/>
              </a:rPr>
              <a:t>, </a:t>
            </a:r>
            <a:r>
              <a:rPr lang="ko-KR" altLang="en-US" sz="1400">
                <a:latin typeface="돋움"/>
              </a:rPr>
              <a:t>납품입고일자</a:t>
            </a:r>
            <a:r>
              <a:rPr lang="en-US" altLang="ko-KR" sz="1400" dirty="0">
                <a:latin typeface="돋움"/>
              </a:rPr>
              <a:t>, </a:t>
            </a:r>
            <a:r>
              <a:rPr lang="ko-KR" altLang="en-US" sz="1400">
                <a:latin typeface="돋움"/>
              </a:rPr>
              <a:t>구매오더단위</a:t>
            </a:r>
            <a:r>
              <a:rPr lang="en-US" altLang="ko-KR" sz="1400" dirty="0">
                <a:latin typeface="돋움"/>
              </a:rPr>
              <a:t>(</a:t>
            </a:r>
            <a:r>
              <a:rPr lang="ko-KR" altLang="en-US" sz="1400">
                <a:latin typeface="돋움"/>
              </a:rPr>
              <a:t>수량단위</a:t>
            </a:r>
            <a:r>
              <a:rPr lang="en-US" altLang="ko-KR" sz="1400" dirty="0">
                <a:latin typeface="돋움"/>
              </a:rPr>
              <a:t>), </a:t>
            </a:r>
            <a:r>
              <a:rPr lang="ko-KR" altLang="en-US" sz="1400">
                <a:latin typeface="돋움"/>
              </a:rPr>
              <a:t>구매조직</a:t>
            </a:r>
            <a:r>
              <a:rPr lang="en-US" altLang="ko-KR" sz="1400" dirty="0">
                <a:latin typeface="돋움"/>
              </a:rPr>
              <a:t>, </a:t>
            </a:r>
            <a:r>
              <a:rPr lang="ko-KR" altLang="en-US" sz="1400">
                <a:latin typeface="돋움"/>
              </a:rPr>
              <a:t>플랜트</a:t>
            </a:r>
            <a:r>
              <a:rPr lang="en-US" altLang="ko-KR" sz="1400" dirty="0">
                <a:latin typeface="돋움"/>
              </a:rPr>
              <a:t>, </a:t>
            </a:r>
            <a:r>
              <a:rPr lang="ko-KR" altLang="en-US" sz="1400">
                <a:latin typeface="돋움"/>
              </a:rPr>
              <a:t>납품일정라인</a:t>
            </a:r>
            <a:endParaRPr lang="en-US" altLang="ko-KR" sz="1400" dirty="0">
              <a:latin typeface="돋움"/>
            </a:endParaRPr>
          </a:p>
          <a:p>
            <a:pPr defTabSz="1088558" fontAlgn="b">
              <a:defRPr/>
            </a:pPr>
            <a:endParaRPr lang="en-US" altLang="ko-KR" sz="1400" dirty="0">
              <a:latin typeface="돋움"/>
            </a:endParaRPr>
          </a:p>
          <a:p>
            <a:pPr defTabSz="1088558" fontAlgn="b">
              <a:defRPr/>
            </a:pPr>
            <a:r>
              <a:rPr lang="ko-KR" altLang="en-US" sz="1400" dirty="0">
                <a:solidFill>
                  <a:srgbClr val="000000"/>
                </a:solidFill>
              </a:rPr>
              <a:t>지표 및 산식은</a:t>
            </a:r>
            <a:endParaRPr lang="en-US" altLang="ko-KR" sz="1400" dirty="0">
              <a:solidFill>
                <a:srgbClr val="000000"/>
              </a:solidFill>
            </a:endParaRPr>
          </a:p>
          <a:p>
            <a:pPr defTabSz="1088558" fontAlgn="b">
              <a:defRPr/>
            </a:pPr>
            <a:r>
              <a:rPr lang="ko-KR" altLang="en-US" sz="1400" dirty="0">
                <a:latin typeface="돋움"/>
              </a:rPr>
              <a:t>납품예정수량</a:t>
            </a:r>
            <a:r>
              <a:rPr lang="en-US" altLang="ko-KR" sz="1400" dirty="0">
                <a:latin typeface="돋움"/>
              </a:rPr>
              <a:t>: </a:t>
            </a:r>
            <a:r>
              <a:rPr lang="ko-KR" altLang="en-US" sz="1400">
                <a:latin typeface="돋움"/>
              </a:rPr>
              <a:t>구매오더 총 수량</a:t>
            </a:r>
            <a:r>
              <a:rPr lang="en-US" altLang="ko-KR" sz="1400" dirty="0">
                <a:latin typeface="돋움"/>
              </a:rPr>
              <a:t>,  </a:t>
            </a:r>
            <a:r>
              <a:rPr lang="ko-KR" altLang="en-US" sz="1400">
                <a:latin typeface="돋움"/>
              </a:rPr>
              <a:t>납품입고수량</a:t>
            </a:r>
            <a:r>
              <a:rPr lang="en-US" altLang="ko-KR" sz="1400" dirty="0">
                <a:latin typeface="돋움"/>
              </a:rPr>
              <a:t>: </a:t>
            </a:r>
            <a:r>
              <a:rPr lang="ko-KR" altLang="en-US" sz="1400">
                <a:latin typeface="돋움"/>
              </a:rPr>
              <a:t>구매오더 실 수량</a:t>
            </a:r>
            <a:r>
              <a:rPr lang="en-US" altLang="ko-KR" sz="1400" dirty="0">
                <a:latin typeface="돋움"/>
              </a:rPr>
              <a:t>, </a:t>
            </a:r>
            <a:r>
              <a:rPr lang="ko-KR" altLang="en-US" sz="1400">
                <a:latin typeface="돋움"/>
              </a:rPr>
              <a:t>구매오더당 </a:t>
            </a:r>
            <a:r>
              <a:rPr lang="ko-KR" altLang="en-US" sz="1400" dirty="0">
                <a:latin typeface="돋움"/>
              </a:rPr>
              <a:t>품목 수</a:t>
            </a:r>
            <a:endParaRPr lang="en-US" altLang="ko-KR" sz="1400" dirty="0">
              <a:solidFill>
                <a:srgbClr val="000000"/>
              </a:solidFill>
            </a:endParaRPr>
          </a:p>
          <a:p>
            <a:pPr defTabSz="1088558" fontAlgn="b">
              <a:defRPr/>
            </a:pPr>
            <a:r>
              <a:rPr lang="ko-KR" altLang="en-US" sz="1400" dirty="0" err="1">
                <a:latin typeface="돋움"/>
              </a:rPr>
              <a:t>미입고수량</a:t>
            </a:r>
            <a:r>
              <a:rPr lang="en-US" altLang="ko-KR" sz="1400" dirty="0">
                <a:latin typeface="돋움"/>
              </a:rPr>
              <a:t>: </a:t>
            </a:r>
            <a:r>
              <a:rPr lang="ko-KR" altLang="en-US" sz="1400">
                <a:latin typeface="돋움"/>
              </a:rPr>
              <a:t>납품예정 수량 </a:t>
            </a:r>
            <a:r>
              <a:rPr lang="en-US" altLang="ko-KR" sz="1400" dirty="0">
                <a:latin typeface="돋움"/>
              </a:rPr>
              <a:t>– </a:t>
            </a:r>
            <a:r>
              <a:rPr lang="ko-KR" altLang="en-US" sz="1400">
                <a:latin typeface="돋움"/>
              </a:rPr>
              <a:t>납품입고수량</a:t>
            </a:r>
            <a:endParaRPr lang="en-US" altLang="ko-KR" sz="1400" dirty="0">
              <a:latin typeface="돋움"/>
            </a:endParaRPr>
          </a:p>
          <a:p>
            <a:pPr defTabSz="1088558" fontAlgn="b">
              <a:defRPr/>
            </a:pPr>
            <a:r>
              <a:rPr lang="ko-KR" altLang="en-US" sz="1400" dirty="0">
                <a:latin typeface="돋움"/>
              </a:rPr>
              <a:t>납기차이일수 </a:t>
            </a:r>
            <a:r>
              <a:rPr lang="en-US" altLang="ko-KR" sz="1400" dirty="0">
                <a:latin typeface="돋움"/>
              </a:rPr>
              <a:t>: </a:t>
            </a:r>
            <a:r>
              <a:rPr lang="ko-KR" altLang="en-US" sz="1400">
                <a:latin typeface="돋움"/>
              </a:rPr>
              <a:t>납품입고일자 </a:t>
            </a:r>
            <a:r>
              <a:rPr lang="en-US" altLang="ko-KR" sz="1400" dirty="0">
                <a:latin typeface="돋움"/>
              </a:rPr>
              <a:t>– </a:t>
            </a:r>
            <a:r>
              <a:rPr lang="ko-KR" altLang="en-US" sz="1400">
                <a:latin typeface="돋움"/>
              </a:rPr>
              <a:t>남품예정일자</a:t>
            </a:r>
            <a:endParaRPr lang="en-US" altLang="ko-KR" sz="1400" dirty="0">
              <a:latin typeface="돋움"/>
            </a:endParaRPr>
          </a:p>
          <a:p>
            <a:pPr defTabSz="1088558" fontAlgn="b">
              <a:defRPr/>
            </a:pPr>
            <a:r>
              <a:rPr lang="ko-KR" altLang="en-US" sz="1400" dirty="0">
                <a:latin typeface="돋움"/>
              </a:rPr>
              <a:t>수량적중률 </a:t>
            </a:r>
            <a:r>
              <a:rPr lang="en-US" altLang="ko-KR" sz="1400" dirty="0">
                <a:latin typeface="돋움"/>
              </a:rPr>
              <a:t>: </a:t>
            </a:r>
            <a:r>
              <a:rPr lang="ko-KR" altLang="en-US" sz="1400">
                <a:latin typeface="돋움"/>
              </a:rPr>
              <a:t>수량적중여부가 </a:t>
            </a:r>
            <a:r>
              <a:rPr lang="en-US" altLang="ko-KR" sz="1400" dirty="0">
                <a:latin typeface="돋움"/>
              </a:rPr>
              <a:t>Y</a:t>
            </a:r>
            <a:r>
              <a:rPr lang="ko-KR" altLang="en-US" sz="1400">
                <a:latin typeface="돋움"/>
              </a:rPr>
              <a:t>인 것</a:t>
            </a:r>
            <a:r>
              <a:rPr lang="en-US" altLang="ko-KR" sz="1400" dirty="0">
                <a:latin typeface="돋움"/>
              </a:rPr>
              <a:t> /</a:t>
            </a:r>
            <a:r>
              <a:rPr lang="ko-KR" altLang="en-US" sz="1400">
                <a:latin typeface="돋움"/>
              </a:rPr>
              <a:t>구매오더당 품목수</a:t>
            </a:r>
            <a:r>
              <a:rPr lang="en-US" altLang="ko-KR" sz="1400" dirty="0">
                <a:latin typeface="돋움"/>
              </a:rPr>
              <a:t>* 100 (%)</a:t>
            </a:r>
          </a:p>
          <a:p>
            <a:pPr defTabSz="1088558" fontAlgn="b">
              <a:defRPr/>
            </a:pPr>
            <a:r>
              <a:rPr lang="ko-KR" altLang="en-US" sz="1400" dirty="0">
                <a:latin typeface="돋움"/>
              </a:rPr>
              <a:t>날짜적중률</a:t>
            </a:r>
            <a:r>
              <a:rPr lang="en-US" altLang="ko-KR" sz="1400" dirty="0">
                <a:latin typeface="돋움"/>
              </a:rPr>
              <a:t>: </a:t>
            </a:r>
            <a:r>
              <a:rPr lang="ko-KR" altLang="en-US" sz="1400">
                <a:latin typeface="돋움"/>
              </a:rPr>
              <a:t>날짜적중여부가 </a:t>
            </a:r>
            <a:r>
              <a:rPr lang="en-US" altLang="ko-KR" sz="1400" dirty="0">
                <a:latin typeface="돋움"/>
              </a:rPr>
              <a:t>on time </a:t>
            </a:r>
            <a:r>
              <a:rPr lang="ko-KR" altLang="en-US" sz="1400">
                <a:latin typeface="돋움"/>
              </a:rPr>
              <a:t>인 것 </a:t>
            </a:r>
            <a:r>
              <a:rPr lang="en-US" altLang="ko-KR" sz="1400" dirty="0">
                <a:latin typeface="돋움"/>
              </a:rPr>
              <a:t>/</a:t>
            </a:r>
            <a:r>
              <a:rPr lang="ko-KR" altLang="en-US" sz="1400">
                <a:latin typeface="돋움"/>
              </a:rPr>
              <a:t>구매오더당 품목수</a:t>
            </a:r>
            <a:r>
              <a:rPr lang="en-US" altLang="ko-KR" sz="1400" dirty="0">
                <a:latin typeface="돋움"/>
              </a:rPr>
              <a:t>* 100 (%)</a:t>
            </a:r>
          </a:p>
          <a:p>
            <a:pPr defTabSz="1088558" fontAlgn="b">
              <a:defRPr/>
            </a:pPr>
            <a:r>
              <a:rPr lang="ko-KR" altLang="en-US" sz="1400" dirty="0">
                <a:latin typeface="돋움"/>
              </a:rPr>
              <a:t>납기적중률 </a:t>
            </a:r>
            <a:r>
              <a:rPr lang="en-US" altLang="ko-KR" sz="1400" dirty="0">
                <a:latin typeface="돋움"/>
              </a:rPr>
              <a:t>: </a:t>
            </a:r>
            <a:r>
              <a:rPr lang="ko-KR" altLang="en-US" sz="1400">
                <a:latin typeface="돋움"/>
              </a:rPr>
              <a:t>공급업체 당 수량적중여부가 </a:t>
            </a:r>
            <a:r>
              <a:rPr lang="en-US" altLang="ko-KR" sz="1400" dirty="0">
                <a:latin typeface="돋움"/>
              </a:rPr>
              <a:t>Y</a:t>
            </a:r>
            <a:r>
              <a:rPr lang="ko-KR" altLang="en-US" sz="1400">
                <a:latin typeface="돋움"/>
              </a:rPr>
              <a:t>이고 날짜적중여부가 </a:t>
            </a:r>
            <a:r>
              <a:rPr lang="en-US" altLang="ko-KR" sz="1400" dirty="0">
                <a:latin typeface="돋움"/>
              </a:rPr>
              <a:t>on time</a:t>
            </a:r>
            <a:r>
              <a:rPr lang="ko-KR" altLang="en-US" sz="1400">
                <a:latin typeface="돋움"/>
              </a:rPr>
              <a:t>인 자재 경우 </a:t>
            </a:r>
            <a:r>
              <a:rPr lang="en-US" altLang="ko-KR" sz="1400" dirty="0">
                <a:latin typeface="돋움"/>
              </a:rPr>
              <a:t>/</a:t>
            </a:r>
            <a:r>
              <a:rPr lang="ko-KR" altLang="en-US" sz="1400">
                <a:latin typeface="돋움"/>
              </a:rPr>
              <a:t> 구매오더당 품목수</a:t>
            </a:r>
            <a:r>
              <a:rPr lang="en-US" altLang="ko-KR" sz="1400" dirty="0">
                <a:latin typeface="돋움"/>
              </a:rPr>
              <a:t>* 100 (%)</a:t>
            </a:r>
          </a:p>
          <a:p>
            <a:pPr defTabSz="1088558" fontAlgn="b">
              <a:defRPr/>
            </a:pPr>
            <a:r>
              <a:rPr lang="en-US" altLang="ko-KR" sz="1400" dirty="0">
                <a:latin typeface="돋움"/>
              </a:rPr>
              <a:t> </a:t>
            </a:r>
          </a:p>
          <a:p>
            <a:pPr defTabSz="1088558" fontAlgn="b">
              <a:defRPr/>
            </a:pPr>
            <a:r>
              <a:rPr lang="en-US" altLang="ko-KR" sz="1400" dirty="0">
                <a:latin typeface="돋움"/>
              </a:rPr>
              <a:t>Dimension</a:t>
            </a:r>
          </a:p>
          <a:p>
            <a:pPr defTabSz="1088558" fontAlgn="b">
              <a:defRPr/>
            </a:pPr>
            <a:r>
              <a:rPr lang="ko-KR" altLang="en-US" sz="1400" dirty="0">
                <a:latin typeface="돋움"/>
              </a:rPr>
              <a:t>구매 오더 번호</a:t>
            </a:r>
            <a:r>
              <a:rPr lang="en-US" altLang="ko-KR" sz="1400" dirty="0">
                <a:latin typeface="돋움"/>
              </a:rPr>
              <a:t>, </a:t>
            </a:r>
            <a:r>
              <a:rPr lang="ko-KR" altLang="en-US" sz="1400">
                <a:latin typeface="돋움"/>
              </a:rPr>
              <a:t>구매오더품목번호</a:t>
            </a:r>
            <a:r>
              <a:rPr lang="en-US" altLang="ko-KR" sz="1400" dirty="0">
                <a:latin typeface="돋움"/>
              </a:rPr>
              <a:t>, </a:t>
            </a:r>
            <a:r>
              <a:rPr lang="ko-KR" altLang="en-US" sz="1400">
                <a:latin typeface="돋움"/>
              </a:rPr>
              <a:t>수량적중 여부</a:t>
            </a:r>
            <a:r>
              <a:rPr lang="en-US" altLang="ko-KR" sz="1400" dirty="0">
                <a:latin typeface="돋움"/>
              </a:rPr>
              <a:t>, </a:t>
            </a:r>
            <a:r>
              <a:rPr lang="ko-KR" altLang="en-US" sz="1400">
                <a:latin typeface="돋움"/>
              </a:rPr>
              <a:t>날짜적중 여부</a:t>
            </a:r>
            <a:r>
              <a:rPr lang="en-US" altLang="ko-KR" sz="1400" dirty="0">
                <a:latin typeface="돋움"/>
              </a:rPr>
              <a:t>, </a:t>
            </a:r>
            <a:r>
              <a:rPr lang="ko-KR" altLang="en-US" sz="1400">
                <a:latin typeface="돋움"/>
              </a:rPr>
              <a:t>구매조직</a:t>
            </a:r>
            <a:r>
              <a:rPr lang="en-US" altLang="ko-KR" sz="1400" dirty="0">
                <a:latin typeface="돋움"/>
              </a:rPr>
              <a:t>, </a:t>
            </a:r>
            <a:r>
              <a:rPr lang="ko-KR" altLang="en-US" sz="1400">
                <a:latin typeface="돋움"/>
              </a:rPr>
              <a:t>플랜트</a:t>
            </a:r>
            <a:r>
              <a:rPr lang="en-US" altLang="ko-KR" sz="1400" dirty="0">
                <a:latin typeface="돋움"/>
              </a:rPr>
              <a:t>, </a:t>
            </a:r>
          </a:p>
          <a:p>
            <a:pPr defTabSz="1088558" fontAlgn="b">
              <a:defRPr/>
            </a:pPr>
            <a:r>
              <a:rPr lang="ko-KR" altLang="en-US" sz="1400" dirty="0">
                <a:latin typeface="돋움"/>
              </a:rPr>
              <a:t>납기적중여부</a:t>
            </a:r>
            <a:r>
              <a:rPr lang="en-US" altLang="ko-KR" sz="1400" dirty="0">
                <a:latin typeface="돋움"/>
              </a:rPr>
              <a:t>: </a:t>
            </a:r>
            <a:r>
              <a:rPr lang="ko-KR" altLang="en-US" sz="1400">
                <a:latin typeface="돋움"/>
              </a:rPr>
              <a:t>수량적중과 날짜적중여부에 대한 총 적중</a:t>
            </a:r>
            <a:r>
              <a:rPr lang="en-US" altLang="ko-KR" sz="1400" dirty="0">
                <a:latin typeface="돋움"/>
              </a:rPr>
              <a:t>, </a:t>
            </a:r>
            <a:r>
              <a:rPr lang="ko-KR" altLang="en-US" sz="1400">
                <a:latin typeface="돋움"/>
              </a:rPr>
              <a:t>자재번호 </a:t>
            </a:r>
            <a:r>
              <a:rPr lang="en-US" altLang="ko-KR" sz="1400" dirty="0">
                <a:latin typeface="돋움"/>
              </a:rPr>
              <a:t>– </a:t>
            </a:r>
            <a:r>
              <a:rPr lang="ko-KR" altLang="en-US" sz="1400">
                <a:latin typeface="돋움"/>
              </a:rPr>
              <a:t>자재그룹</a:t>
            </a:r>
            <a:r>
              <a:rPr lang="en-US" altLang="ko-KR" sz="1400" dirty="0">
                <a:latin typeface="돋움"/>
              </a:rPr>
              <a:t>, </a:t>
            </a:r>
            <a:r>
              <a:rPr lang="ko-KR" altLang="en-US" sz="1400">
                <a:latin typeface="돋움"/>
              </a:rPr>
              <a:t>자재명</a:t>
            </a:r>
            <a:r>
              <a:rPr lang="en-US" altLang="ko-KR" sz="1400" dirty="0">
                <a:latin typeface="돋움"/>
              </a:rPr>
              <a:t>, </a:t>
            </a:r>
            <a:r>
              <a:rPr lang="ko-KR" altLang="en-US" sz="1400">
                <a:latin typeface="돋움"/>
              </a:rPr>
              <a:t>공급업체번호  </a:t>
            </a:r>
            <a:r>
              <a:rPr lang="en-US" altLang="ko-KR" sz="1400" dirty="0">
                <a:latin typeface="돋움"/>
              </a:rPr>
              <a:t>- </a:t>
            </a:r>
            <a:r>
              <a:rPr lang="ko-KR" altLang="en-US" sz="1400">
                <a:latin typeface="돋움"/>
              </a:rPr>
              <a:t>공급업체명</a:t>
            </a:r>
            <a:r>
              <a:rPr lang="en-US" altLang="ko-KR" sz="1400" dirty="0">
                <a:latin typeface="돋움"/>
              </a:rPr>
              <a:t>, </a:t>
            </a:r>
            <a:r>
              <a:rPr lang="ko-KR" altLang="en-US" sz="1400">
                <a:latin typeface="돋움"/>
              </a:rPr>
              <a:t>수량단위</a:t>
            </a:r>
            <a:r>
              <a:rPr lang="en-US" altLang="ko-KR" sz="1400" dirty="0">
                <a:latin typeface="돋움"/>
              </a:rPr>
              <a:t>-</a:t>
            </a:r>
            <a:r>
              <a:rPr lang="ko-KR" altLang="en-US" sz="1400">
                <a:latin typeface="돋움"/>
              </a:rPr>
              <a:t>구매오더단위</a:t>
            </a:r>
            <a:r>
              <a:rPr lang="en-US" altLang="ko-KR" sz="1400" dirty="0">
                <a:latin typeface="돋움"/>
              </a:rPr>
              <a:t>, </a:t>
            </a:r>
            <a:r>
              <a:rPr lang="ko-KR" altLang="en-US" sz="1400">
                <a:latin typeface="돋움"/>
              </a:rPr>
              <a:t>납기차이일수</a:t>
            </a:r>
            <a:r>
              <a:rPr lang="en-US" altLang="ko-KR" sz="1400" dirty="0">
                <a:latin typeface="돋움"/>
              </a:rPr>
              <a:t>,  </a:t>
            </a:r>
            <a:r>
              <a:rPr lang="ko-KR" altLang="en-US" sz="1400">
                <a:latin typeface="돋움"/>
              </a:rPr>
              <a:t>납품일정라인</a:t>
            </a:r>
            <a:r>
              <a:rPr lang="en-US" altLang="ko-KR" sz="1400" dirty="0">
                <a:latin typeface="돋움"/>
              </a:rPr>
              <a:t>, </a:t>
            </a:r>
            <a:r>
              <a:rPr lang="ko-KR" altLang="en-US" sz="1400">
                <a:latin typeface="돋움"/>
              </a:rPr>
              <a:t>일자 관련 정보는 납품예정일자</a:t>
            </a:r>
            <a:r>
              <a:rPr lang="en-US" altLang="ko-KR" sz="1400" dirty="0">
                <a:latin typeface="돋움"/>
              </a:rPr>
              <a:t>, </a:t>
            </a:r>
            <a:r>
              <a:rPr lang="ko-KR" altLang="en-US" sz="1400">
                <a:latin typeface="돋움"/>
              </a:rPr>
              <a:t>납품입고일자</a:t>
            </a:r>
            <a:r>
              <a:rPr lang="en-US" altLang="ko-KR" sz="1400" dirty="0">
                <a:latin typeface="돋움"/>
              </a:rPr>
              <a:t>, </a:t>
            </a:r>
            <a:r>
              <a:rPr lang="ko-KR" altLang="en-US" sz="1400">
                <a:latin typeface="돋움"/>
              </a:rPr>
              <a:t>구매오더생성일자 이며</a:t>
            </a:r>
            <a:endParaRPr lang="en-US" altLang="ko-KR" sz="1400" dirty="0">
              <a:latin typeface="돋움"/>
            </a:endParaRPr>
          </a:p>
          <a:p>
            <a:pPr defTabSz="1088558" fontAlgn="b">
              <a:defRPr/>
            </a:pPr>
            <a:r>
              <a:rPr lang="ko-KR" altLang="en-US" sz="1400" dirty="0">
                <a:solidFill>
                  <a:srgbClr val="000000"/>
                </a:solidFill>
              </a:rPr>
              <a:t>각 일자를 기준으로 분기</a:t>
            </a:r>
            <a:r>
              <a:rPr lang="en-US" altLang="ko-KR" sz="1400" dirty="0">
                <a:solidFill>
                  <a:srgbClr val="000000"/>
                </a:solidFill>
              </a:rPr>
              <a:t>, </a:t>
            </a:r>
            <a:r>
              <a:rPr lang="ko-KR" altLang="en-US" sz="1400">
                <a:solidFill>
                  <a:srgbClr val="000000"/>
                </a:solidFill>
              </a:rPr>
              <a:t>월</a:t>
            </a:r>
            <a:r>
              <a:rPr lang="en-US" altLang="ko-KR" sz="1400" dirty="0">
                <a:solidFill>
                  <a:srgbClr val="000000"/>
                </a:solidFill>
              </a:rPr>
              <a:t>, </a:t>
            </a:r>
            <a:r>
              <a:rPr lang="ko-KR" altLang="en-US" sz="1400">
                <a:solidFill>
                  <a:srgbClr val="000000"/>
                </a:solidFill>
              </a:rPr>
              <a:t>년도 </a:t>
            </a:r>
            <a:r>
              <a:rPr lang="en-US" altLang="ko-KR" sz="1400" dirty="0">
                <a:solidFill>
                  <a:srgbClr val="000000"/>
                </a:solidFill>
              </a:rPr>
              <a:t>Dimension </a:t>
            </a:r>
            <a:r>
              <a:rPr lang="ko-KR" altLang="en-US" sz="1400">
                <a:solidFill>
                  <a:srgbClr val="000000"/>
                </a:solidFill>
              </a:rPr>
              <a:t>을 생성해야 한다</a:t>
            </a:r>
            <a:endParaRPr lang="en-US" altLang="ko-KR" sz="1400" dirty="0">
              <a:solidFill>
                <a:srgbClr val="000000"/>
              </a:solidFill>
            </a:endParaRPr>
          </a:p>
          <a:p>
            <a:pPr defTabSz="1088558" fontAlgn="b">
              <a:defRPr/>
            </a:pPr>
            <a:endParaRPr lang="ko-KR" altLang="en-US" sz="1400" dirty="0">
              <a:latin typeface="돋움"/>
            </a:endParaRPr>
          </a:p>
          <a:p>
            <a:pPr defTabSz="1088558" fontAlgn="b">
              <a:defRPr/>
            </a:pPr>
            <a:r>
              <a:rPr lang="ko-KR" altLang="en-US" sz="1400" dirty="0">
                <a:latin typeface="돋움"/>
              </a:rPr>
              <a:t>기타 </a:t>
            </a:r>
            <a:endParaRPr lang="en-US" altLang="ko-KR" sz="1400" dirty="0">
              <a:latin typeface="돋움"/>
            </a:endParaRPr>
          </a:p>
          <a:p>
            <a:pPr defTabSz="1088558" fontAlgn="b">
              <a:defRPr/>
            </a:pPr>
            <a:r>
              <a:rPr lang="ko-KR" altLang="en-US" sz="1400" dirty="0">
                <a:latin typeface="돋움"/>
              </a:rPr>
              <a:t>수량적중여부 </a:t>
            </a:r>
            <a:r>
              <a:rPr lang="en-US" altLang="ko-KR" sz="1400" dirty="0">
                <a:latin typeface="돋움"/>
              </a:rPr>
              <a:t>: </a:t>
            </a:r>
            <a:r>
              <a:rPr lang="ko-KR" altLang="en-US" sz="1400">
                <a:latin typeface="돋움"/>
              </a:rPr>
              <a:t>미입고수량 값이 </a:t>
            </a:r>
            <a:r>
              <a:rPr lang="en-US" altLang="ko-KR" sz="1400" dirty="0">
                <a:latin typeface="돋움"/>
              </a:rPr>
              <a:t>0</a:t>
            </a:r>
            <a:r>
              <a:rPr lang="ko-KR" altLang="en-US" sz="1400">
                <a:latin typeface="돋움"/>
              </a:rPr>
              <a:t>이면 </a:t>
            </a:r>
            <a:r>
              <a:rPr lang="en-US" altLang="ko-KR" sz="1400" dirty="0">
                <a:latin typeface="돋움"/>
              </a:rPr>
              <a:t>Y, </a:t>
            </a:r>
            <a:r>
              <a:rPr lang="ko-KR" altLang="en-US" sz="1400">
                <a:latin typeface="돋움"/>
              </a:rPr>
              <a:t>그 외 </a:t>
            </a:r>
            <a:r>
              <a:rPr lang="en-US" altLang="ko-KR" sz="1400" dirty="0">
                <a:latin typeface="돋움"/>
              </a:rPr>
              <a:t>N</a:t>
            </a:r>
          </a:p>
          <a:p>
            <a:pPr defTabSz="1088558" fontAlgn="b">
              <a:defRPr/>
            </a:pPr>
            <a:r>
              <a:rPr lang="ko-KR" altLang="en-US" sz="1400" dirty="0">
                <a:latin typeface="돋움"/>
              </a:rPr>
              <a:t>날짜적중여부 </a:t>
            </a:r>
            <a:r>
              <a:rPr lang="en-US" altLang="ko-KR" sz="1400" dirty="0">
                <a:latin typeface="돋움"/>
              </a:rPr>
              <a:t>: </a:t>
            </a:r>
            <a:r>
              <a:rPr lang="ko-KR" altLang="en-US" sz="1400">
                <a:latin typeface="돋움"/>
              </a:rPr>
              <a:t>납기차이일수가 </a:t>
            </a:r>
            <a:r>
              <a:rPr lang="en-US" altLang="ko-KR" sz="1400" dirty="0">
                <a:latin typeface="돋움"/>
              </a:rPr>
              <a:t>-</a:t>
            </a:r>
            <a:r>
              <a:rPr lang="ko-KR" altLang="en-US" sz="1400">
                <a:latin typeface="돋움"/>
              </a:rPr>
              <a:t>이면</a:t>
            </a:r>
            <a:r>
              <a:rPr lang="en-US" altLang="ko-KR" sz="1400" dirty="0">
                <a:latin typeface="돋움"/>
              </a:rPr>
              <a:t>erlier,0</a:t>
            </a:r>
            <a:r>
              <a:rPr lang="ko-KR" altLang="en-US" sz="1400">
                <a:latin typeface="돋움"/>
              </a:rPr>
              <a:t>이면 </a:t>
            </a:r>
            <a:r>
              <a:rPr lang="en-US" altLang="ko-KR" sz="1400" dirty="0">
                <a:latin typeface="돋움"/>
              </a:rPr>
              <a:t>on time,+</a:t>
            </a:r>
            <a:r>
              <a:rPr lang="ko-KR" altLang="en-US" sz="1400">
                <a:latin typeface="돋움"/>
              </a:rPr>
              <a:t>이면 </a:t>
            </a:r>
            <a:r>
              <a:rPr lang="en-US" altLang="ko-KR" sz="1400" dirty="0">
                <a:latin typeface="돋움"/>
              </a:rPr>
              <a:t>late</a:t>
            </a:r>
            <a:r>
              <a:rPr lang="ko-KR" altLang="en-US" sz="1400">
                <a:latin typeface="돋움"/>
              </a:rPr>
              <a:t>를</a:t>
            </a:r>
            <a:r>
              <a:rPr lang="en-US" altLang="ko-KR" sz="1400" dirty="0">
                <a:latin typeface="돋움"/>
              </a:rPr>
              <a:t> </a:t>
            </a:r>
            <a:r>
              <a:rPr lang="ko-KR" altLang="en-US" sz="1400">
                <a:latin typeface="돋움"/>
              </a:rPr>
              <a:t>출력</a:t>
            </a:r>
            <a:endParaRPr lang="en-US" altLang="ko-KR" sz="1400" dirty="0">
              <a:latin typeface="돋움"/>
            </a:endParaRPr>
          </a:p>
          <a:p>
            <a:pPr defTabSz="1088558" fontAlgn="b">
              <a:defRPr/>
            </a:pPr>
            <a:r>
              <a:rPr lang="ko-KR" altLang="en-US" sz="1400" dirty="0">
                <a:latin typeface="돋움"/>
              </a:rPr>
              <a:t>납기적중여부 </a:t>
            </a:r>
            <a:r>
              <a:rPr lang="en-US" altLang="ko-KR" sz="1400" dirty="0">
                <a:latin typeface="돋움"/>
              </a:rPr>
              <a:t>: </a:t>
            </a:r>
            <a:r>
              <a:rPr lang="ko-KR" altLang="en-US" sz="1400">
                <a:latin typeface="돋움"/>
              </a:rPr>
              <a:t>수량적중여부가 </a:t>
            </a:r>
            <a:r>
              <a:rPr lang="en-US" altLang="ko-KR" sz="1400" dirty="0">
                <a:latin typeface="돋움"/>
              </a:rPr>
              <a:t>Y</a:t>
            </a:r>
            <a:r>
              <a:rPr lang="ko-KR" altLang="en-US" sz="1400">
                <a:latin typeface="돋움"/>
              </a:rPr>
              <a:t>이고</a:t>
            </a:r>
            <a:r>
              <a:rPr lang="en-US" altLang="ko-KR" sz="1400" dirty="0">
                <a:latin typeface="돋움"/>
              </a:rPr>
              <a:t>,</a:t>
            </a:r>
            <a:r>
              <a:rPr lang="ko-KR" altLang="en-US" sz="1400">
                <a:latin typeface="돋움"/>
              </a:rPr>
              <a:t> 날짜적중여부가 </a:t>
            </a:r>
            <a:r>
              <a:rPr lang="en-US" altLang="ko-KR" sz="1400" dirty="0">
                <a:latin typeface="돋움"/>
              </a:rPr>
              <a:t>on time </a:t>
            </a:r>
            <a:r>
              <a:rPr lang="ko-KR" altLang="en-US" sz="1400">
                <a:latin typeface="돋움"/>
              </a:rPr>
              <a:t>이면 </a:t>
            </a:r>
            <a:r>
              <a:rPr lang="en-US" altLang="ko-KR" sz="1400" dirty="0">
                <a:latin typeface="돋움"/>
              </a:rPr>
              <a:t>Y,</a:t>
            </a:r>
            <a:r>
              <a:rPr lang="ko-KR" altLang="en-US" sz="1400">
                <a:latin typeface="돋움"/>
              </a:rPr>
              <a:t>그 외 </a:t>
            </a:r>
            <a:r>
              <a:rPr lang="en-US" altLang="ko-KR" sz="1400" dirty="0">
                <a:latin typeface="돋움"/>
              </a:rPr>
              <a:t>N</a:t>
            </a:r>
          </a:p>
        </p:txBody>
      </p:sp>
    </p:spTree>
    <p:extLst>
      <p:ext uri="{BB962C8B-B14F-4D97-AF65-F5344CB8AC3E}">
        <p14:creationId xmlns:p14="http://schemas.microsoft.com/office/powerpoint/2010/main" val="3469923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RFP</a:t>
            </a:r>
            <a:endParaRPr lang="ko-KR" altLang="en-US" dirty="0"/>
          </a:p>
        </p:txBody>
      </p:sp>
      <p:sp>
        <p:nvSpPr>
          <p:cNvPr id="80" name="TextBox 79"/>
          <p:cNvSpPr txBox="1"/>
          <p:nvPr/>
        </p:nvSpPr>
        <p:spPr>
          <a:xfrm>
            <a:off x="2203507" y="546485"/>
            <a:ext cx="442099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구매관리 </a:t>
            </a:r>
            <a:r>
              <a:rPr lang="en-US" altLang="ko-KR" sz="1800" kern="0" dirty="0">
                <a:ea typeface="Arial Unicode MS" pitchFamily="34" charset="-128"/>
                <a:cs typeface="Arial Unicode MS" pitchFamily="34" charset="-128"/>
              </a:rPr>
              <a:t>Hub Application </a:t>
            </a:r>
            <a:r>
              <a:rPr lang="ko-KR" altLang="en-US" sz="1800" kern="0">
                <a:ea typeface="Arial Unicode MS" pitchFamily="34" charset="-128"/>
                <a:cs typeface="Arial Unicode MS" pitchFamily="34" charset="-128"/>
              </a:rPr>
              <a:t>업무 </a:t>
            </a:r>
            <a:r>
              <a:rPr lang="en-US" altLang="ko-KR" sz="1800" kern="0" dirty="0">
                <a:ea typeface="Arial Unicode MS" pitchFamily="34" charset="-128"/>
                <a:cs typeface="Arial Unicode MS" pitchFamily="34" charset="-128"/>
              </a:rPr>
              <a:t>Flow</a:t>
            </a:r>
            <a:endParaRPr lang="ko-KR" altLang="en-US" sz="1800" kern="0">
              <a:ea typeface="Arial Unicode MS" pitchFamily="34" charset="-128"/>
              <a:cs typeface="Arial Unicode MS" pitchFamily="34" charset="-128"/>
            </a:endParaRPr>
          </a:p>
        </p:txBody>
      </p:sp>
      <p:sp>
        <p:nvSpPr>
          <p:cNvPr id="2" name="직사각형 1"/>
          <p:cNvSpPr/>
          <p:nvPr/>
        </p:nvSpPr>
        <p:spPr>
          <a:xfrm>
            <a:off x="751004" y="1041981"/>
            <a:ext cx="10658024" cy="6124754"/>
          </a:xfrm>
          <a:prstGeom prst="rect">
            <a:avLst/>
          </a:prstGeom>
        </p:spPr>
        <p:txBody>
          <a:bodyPr wrap="square">
            <a:spAutoFit/>
          </a:bodyPr>
          <a:lstStyle/>
          <a:p>
            <a:pPr marL="171450" indent="-79375" fontAlgn="ctr">
              <a:buFont typeface="Arial" panose="020B0604020202020204" pitchFamily="34" charset="0"/>
              <a:buChar char="•"/>
            </a:pPr>
            <a:r>
              <a:rPr lang="ko-KR" altLang="en-US" sz="1400" dirty="0" err="1">
                <a:solidFill>
                  <a:srgbClr val="000000"/>
                </a:solidFill>
              </a:rPr>
              <a:t>자재별</a:t>
            </a:r>
            <a:r>
              <a:rPr lang="ko-KR" altLang="en-US" sz="1400" dirty="0">
                <a:solidFill>
                  <a:srgbClr val="000000"/>
                </a:solidFill>
              </a:rPr>
              <a:t> 구매단가 추이 분석</a:t>
            </a:r>
            <a:endParaRPr lang="en-US" altLang="ko-KR" sz="1400" dirty="0">
              <a:solidFill>
                <a:srgbClr val="000000"/>
              </a:solidFill>
            </a:endParaRPr>
          </a:p>
          <a:p>
            <a:pPr marL="171450" indent="-79375" fontAlgn="ctr">
              <a:buFont typeface="Arial" panose="020B0604020202020204" pitchFamily="34" charset="0"/>
              <a:buChar char="•"/>
            </a:pPr>
            <a:endParaRPr lang="en-US" altLang="ko-KR" sz="1400" dirty="0">
              <a:solidFill>
                <a:srgbClr val="000000"/>
              </a:solidFill>
            </a:endParaRPr>
          </a:p>
          <a:p>
            <a:pPr defTabSz="1088558" fontAlgn="b">
              <a:defRPr/>
            </a:pPr>
            <a:r>
              <a:rPr lang="ko-KR" altLang="en-US" sz="1400" dirty="0">
                <a:latin typeface="돋움"/>
              </a:rPr>
              <a:t>공급업체별 자재와 외부시장 자재의 월평균단가의 </a:t>
            </a:r>
            <a:r>
              <a:rPr lang="ko-KR" altLang="en-US" sz="1400" dirty="0" err="1">
                <a:latin typeface="돋움"/>
              </a:rPr>
              <a:t>시계열</a:t>
            </a:r>
            <a:r>
              <a:rPr lang="ko-KR" altLang="en-US" sz="1400" dirty="0">
                <a:latin typeface="돋움"/>
              </a:rPr>
              <a:t> 추세를 비교함으로써 공급업체선정에 참고할 수 있는 지표를 제공한다</a:t>
            </a:r>
            <a:r>
              <a:rPr lang="en-US" altLang="ko-KR" sz="1400" dirty="0">
                <a:latin typeface="돋움"/>
              </a:rPr>
              <a:t>.</a:t>
            </a:r>
          </a:p>
          <a:p>
            <a:pPr defTabSz="1088558" fontAlgn="b">
              <a:defRPr/>
            </a:pPr>
            <a:r>
              <a:rPr lang="ko-KR" altLang="en-US" sz="1400" dirty="0">
                <a:latin typeface="돋움"/>
              </a:rPr>
              <a:t>공급업체별 자재의 </a:t>
            </a:r>
            <a:r>
              <a:rPr lang="ko-KR" altLang="en-US" sz="1400" dirty="0" err="1">
                <a:latin typeface="돋움"/>
              </a:rPr>
              <a:t>전월대비</a:t>
            </a:r>
            <a:r>
              <a:rPr lang="ko-KR" altLang="en-US" sz="1400" dirty="0">
                <a:latin typeface="돋움"/>
              </a:rPr>
              <a:t> 인상인하율을 보여준다</a:t>
            </a:r>
            <a:r>
              <a:rPr lang="en-US" altLang="ko-KR" sz="1400" dirty="0">
                <a:latin typeface="돋움"/>
              </a:rPr>
              <a:t>. </a:t>
            </a:r>
            <a:r>
              <a:rPr lang="ko-KR" altLang="en-US" sz="1400">
                <a:latin typeface="돋움"/>
              </a:rPr>
              <a:t>공급업체별 </a:t>
            </a:r>
            <a:r>
              <a:rPr lang="ko-KR" altLang="en-US" sz="1400" dirty="0">
                <a:latin typeface="돋움"/>
              </a:rPr>
              <a:t>자재의 연별 인상인하율을 통해 향후 구매계획수립에 도움을 준다</a:t>
            </a:r>
            <a:endParaRPr lang="en-US" altLang="ko-KR" sz="1400" dirty="0">
              <a:latin typeface="돋움"/>
            </a:endParaRPr>
          </a:p>
          <a:p>
            <a:pPr defTabSz="1088558" fontAlgn="b">
              <a:defRPr/>
            </a:pPr>
            <a:r>
              <a:rPr lang="ko-KR" altLang="en-US" sz="1400" dirty="0">
                <a:latin typeface="돋움"/>
              </a:rPr>
              <a:t>소스 정보는</a:t>
            </a:r>
            <a:endParaRPr lang="en-US" altLang="ko-KR" sz="1400" dirty="0">
              <a:latin typeface="돋움"/>
            </a:endParaRPr>
          </a:p>
          <a:p>
            <a:pPr defTabSz="1088558" fontAlgn="b">
              <a:defRPr/>
            </a:pPr>
            <a:r>
              <a:rPr lang="en-US" altLang="ko-KR" sz="1400" dirty="0">
                <a:latin typeface="돋움"/>
              </a:rPr>
              <a:t>SAP ERP – </a:t>
            </a:r>
            <a:r>
              <a:rPr lang="ko-KR" altLang="en-US" sz="1400">
                <a:latin typeface="돋움"/>
              </a:rPr>
              <a:t>공급업체번호</a:t>
            </a:r>
            <a:r>
              <a:rPr lang="en-US" altLang="ko-KR" sz="1400" dirty="0">
                <a:latin typeface="돋움"/>
              </a:rPr>
              <a:t>, </a:t>
            </a:r>
            <a:r>
              <a:rPr lang="ko-KR" altLang="en-US" sz="1400">
                <a:latin typeface="돋움"/>
              </a:rPr>
              <a:t>자재번호</a:t>
            </a:r>
            <a:r>
              <a:rPr lang="en-US" altLang="ko-KR" sz="1400" dirty="0">
                <a:latin typeface="돋움"/>
              </a:rPr>
              <a:t>, </a:t>
            </a:r>
            <a:r>
              <a:rPr lang="ko-KR" altLang="en-US" sz="1400">
                <a:latin typeface="돋움"/>
              </a:rPr>
              <a:t>납품입고일자</a:t>
            </a:r>
            <a:r>
              <a:rPr lang="en-US" altLang="ko-KR" sz="1400" dirty="0">
                <a:latin typeface="돋움"/>
              </a:rPr>
              <a:t>, </a:t>
            </a:r>
            <a:r>
              <a:rPr lang="ko-KR" altLang="en-US" sz="1400">
                <a:latin typeface="돋움"/>
              </a:rPr>
              <a:t>구매문서번호</a:t>
            </a:r>
            <a:r>
              <a:rPr lang="en-US" altLang="ko-KR" sz="1400" dirty="0">
                <a:latin typeface="돋움"/>
              </a:rPr>
              <a:t>, </a:t>
            </a:r>
            <a:r>
              <a:rPr lang="ko-KR" altLang="en-US" sz="1400">
                <a:latin typeface="돋움"/>
              </a:rPr>
              <a:t>구매오더품목번호</a:t>
            </a:r>
            <a:r>
              <a:rPr lang="en-US" altLang="ko-KR" sz="1400" dirty="0">
                <a:latin typeface="돋움"/>
              </a:rPr>
              <a:t>, </a:t>
            </a:r>
            <a:r>
              <a:rPr lang="ko-KR" altLang="en-US" sz="1400">
                <a:latin typeface="돋움"/>
              </a:rPr>
              <a:t>총구매금액</a:t>
            </a:r>
            <a:r>
              <a:rPr lang="en-US" altLang="ko-KR" sz="1400" dirty="0">
                <a:latin typeface="돋움"/>
              </a:rPr>
              <a:t>, </a:t>
            </a:r>
            <a:r>
              <a:rPr lang="ko-KR" altLang="en-US" sz="1400">
                <a:latin typeface="돋움"/>
              </a:rPr>
              <a:t>납품입고수량</a:t>
            </a:r>
            <a:r>
              <a:rPr lang="en-US" altLang="ko-KR" sz="1400" dirty="0">
                <a:latin typeface="돋움"/>
              </a:rPr>
              <a:t>, </a:t>
            </a:r>
            <a:r>
              <a:rPr lang="ko-KR" altLang="en-US" sz="1400">
                <a:latin typeface="돋움"/>
              </a:rPr>
              <a:t>통화</a:t>
            </a:r>
            <a:endParaRPr lang="en-US" altLang="ko-KR" sz="1400" dirty="0">
              <a:latin typeface="돋움"/>
            </a:endParaRPr>
          </a:p>
          <a:p>
            <a:pPr defTabSz="1088558" fontAlgn="b">
              <a:defRPr/>
            </a:pPr>
            <a:r>
              <a:rPr lang="ko-KR" altLang="en-US" sz="1400" dirty="0">
                <a:latin typeface="돋움"/>
              </a:rPr>
              <a:t>외부데이터 </a:t>
            </a:r>
            <a:r>
              <a:rPr lang="en-US" altLang="ko-KR" sz="1400" dirty="0">
                <a:latin typeface="돋움"/>
              </a:rPr>
              <a:t>– </a:t>
            </a:r>
            <a:r>
              <a:rPr lang="ko-KR" altLang="en-US" sz="1400">
                <a:latin typeface="돋움"/>
              </a:rPr>
              <a:t>시장자재명</a:t>
            </a:r>
            <a:r>
              <a:rPr lang="en-US" altLang="ko-KR" sz="1400" dirty="0">
                <a:latin typeface="돋움"/>
              </a:rPr>
              <a:t>, </a:t>
            </a:r>
            <a:r>
              <a:rPr lang="ko-KR" altLang="en-US" sz="1400">
                <a:latin typeface="돋움"/>
              </a:rPr>
              <a:t>시장평균단가</a:t>
            </a:r>
            <a:r>
              <a:rPr lang="en-US" altLang="ko-KR" sz="1400" dirty="0">
                <a:latin typeface="돋움"/>
              </a:rPr>
              <a:t>, </a:t>
            </a:r>
            <a:r>
              <a:rPr lang="ko-KR" altLang="en-US" sz="1400">
                <a:latin typeface="돋움"/>
              </a:rPr>
              <a:t>시장단가생성년월</a:t>
            </a:r>
            <a:endParaRPr lang="en-US" altLang="ko-KR" sz="1400" dirty="0">
              <a:latin typeface="돋움"/>
            </a:endParaRPr>
          </a:p>
          <a:p>
            <a:pPr defTabSz="1088558" fontAlgn="b">
              <a:defRPr/>
            </a:pPr>
            <a:endParaRPr lang="en-US" altLang="ko-KR" sz="1400" dirty="0">
              <a:latin typeface="돋움"/>
            </a:endParaRPr>
          </a:p>
          <a:p>
            <a:pPr defTabSz="1088558" fontAlgn="b">
              <a:defRPr/>
            </a:pPr>
            <a:r>
              <a:rPr lang="ko-KR" altLang="en-US" sz="1400" dirty="0">
                <a:solidFill>
                  <a:srgbClr val="000000"/>
                </a:solidFill>
              </a:rPr>
              <a:t>지표 및 산식은</a:t>
            </a:r>
            <a:endParaRPr lang="en-US" altLang="ko-KR" sz="1400" dirty="0">
              <a:solidFill>
                <a:srgbClr val="000000"/>
              </a:solidFill>
            </a:endParaRPr>
          </a:p>
          <a:p>
            <a:pPr defTabSz="1088558" fontAlgn="b">
              <a:defRPr/>
            </a:pPr>
            <a:r>
              <a:rPr lang="ko-KR" altLang="en-US" sz="1400" dirty="0" err="1">
                <a:latin typeface="돋움"/>
              </a:rPr>
              <a:t>총구매금액</a:t>
            </a:r>
            <a:r>
              <a:rPr lang="ko-KR" altLang="en-US" sz="1400" dirty="0">
                <a:latin typeface="돋움"/>
              </a:rPr>
              <a:t> </a:t>
            </a:r>
            <a:r>
              <a:rPr lang="en-US" altLang="ko-KR" sz="1400" dirty="0">
                <a:latin typeface="돋움"/>
              </a:rPr>
              <a:t>: </a:t>
            </a:r>
            <a:r>
              <a:rPr lang="ko-KR" altLang="en-US" sz="1400">
                <a:latin typeface="돋움"/>
              </a:rPr>
              <a:t>구매오더당 자재의 총 구매금액</a:t>
            </a:r>
            <a:endParaRPr lang="en-US" altLang="ko-KR" sz="1400" dirty="0">
              <a:latin typeface="돋움"/>
            </a:endParaRPr>
          </a:p>
          <a:p>
            <a:pPr defTabSz="1088558" fontAlgn="b">
              <a:defRPr/>
            </a:pPr>
            <a:r>
              <a:rPr lang="ko-KR" altLang="en-US" sz="1400" dirty="0">
                <a:latin typeface="돋움"/>
              </a:rPr>
              <a:t>납품입고수량 </a:t>
            </a:r>
            <a:r>
              <a:rPr lang="en-US" altLang="ko-KR" sz="1400" dirty="0">
                <a:latin typeface="돋움"/>
              </a:rPr>
              <a:t>: </a:t>
            </a:r>
            <a:r>
              <a:rPr lang="ko-KR" altLang="en-US" sz="1400">
                <a:latin typeface="돋움"/>
              </a:rPr>
              <a:t>실제 입고된 자재의 수량</a:t>
            </a:r>
            <a:endParaRPr lang="en-US" altLang="ko-KR" sz="1400" dirty="0">
              <a:latin typeface="돋움"/>
            </a:endParaRPr>
          </a:p>
          <a:p>
            <a:pPr defTabSz="1088558" fontAlgn="b">
              <a:defRPr/>
            </a:pPr>
            <a:r>
              <a:rPr lang="ko-KR" altLang="en-US" sz="1400" dirty="0">
                <a:latin typeface="돋움"/>
              </a:rPr>
              <a:t>구매평균단가 </a:t>
            </a:r>
            <a:r>
              <a:rPr lang="en-US" altLang="ko-KR" sz="1400" dirty="0">
                <a:latin typeface="돋움"/>
              </a:rPr>
              <a:t>=</a:t>
            </a:r>
            <a:r>
              <a:rPr lang="ko-KR" altLang="en-US" sz="1400">
                <a:latin typeface="돋움"/>
              </a:rPr>
              <a:t> 월내 실구매단가 </a:t>
            </a:r>
            <a:r>
              <a:rPr lang="en-US" altLang="ko-KR" sz="1400" dirty="0">
                <a:latin typeface="돋움"/>
              </a:rPr>
              <a:t>SUM</a:t>
            </a:r>
            <a:r>
              <a:rPr lang="ko-KR" altLang="en-US" sz="1400">
                <a:latin typeface="돋움"/>
              </a:rPr>
              <a:t> </a:t>
            </a:r>
            <a:r>
              <a:rPr lang="en-US" altLang="ko-KR" sz="1400" dirty="0">
                <a:latin typeface="돋움"/>
              </a:rPr>
              <a:t>/ </a:t>
            </a:r>
            <a:r>
              <a:rPr lang="ko-KR" altLang="en-US" sz="1400">
                <a:latin typeface="돋움"/>
              </a:rPr>
              <a:t>월내 실구매단가 갯수</a:t>
            </a:r>
            <a:endParaRPr lang="en-US" altLang="ko-KR" sz="1400" dirty="0">
              <a:latin typeface="돋움"/>
            </a:endParaRPr>
          </a:p>
          <a:p>
            <a:pPr defTabSz="1088558" fontAlgn="b">
              <a:defRPr/>
            </a:pPr>
            <a:r>
              <a:rPr lang="ko-KR" altLang="en-US" sz="1400" dirty="0" err="1">
                <a:latin typeface="돋움"/>
              </a:rPr>
              <a:t>전월평균단가</a:t>
            </a:r>
            <a:r>
              <a:rPr lang="ko-KR" altLang="en-US" sz="1400" dirty="0">
                <a:latin typeface="돋움"/>
              </a:rPr>
              <a:t> </a:t>
            </a:r>
            <a:r>
              <a:rPr lang="en-US" altLang="ko-KR" sz="1400" dirty="0">
                <a:latin typeface="돋움"/>
              </a:rPr>
              <a:t>: </a:t>
            </a:r>
            <a:r>
              <a:rPr lang="ko-KR" altLang="en-US" sz="1400">
                <a:latin typeface="돋움"/>
              </a:rPr>
              <a:t>전월의 구매평균단가</a:t>
            </a:r>
            <a:endParaRPr lang="en-US" altLang="ko-KR" sz="1400" dirty="0">
              <a:latin typeface="돋움"/>
            </a:endParaRPr>
          </a:p>
          <a:p>
            <a:pPr defTabSz="1088558" fontAlgn="b">
              <a:defRPr/>
            </a:pPr>
            <a:r>
              <a:rPr lang="ko-KR" altLang="en-US" sz="1400" dirty="0">
                <a:latin typeface="돋움"/>
              </a:rPr>
              <a:t>시장평균단가 </a:t>
            </a:r>
            <a:r>
              <a:rPr lang="en-US" altLang="ko-KR" sz="1400" dirty="0">
                <a:latin typeface="돋움"/>
              </a:rPr>
              <a:t>: </a:t>
            </a:r>
            <a:r>
              <a:rPr lang="ko-KR" altLang="en-US" sz="1400">
                <a:latin typeface="돋움"/>
              </a:rPr>
              <a:t>시장에서 생성된 월평균단가</a:t>
            </a:r>
            <a:endParaRPr lang="en-US" altLang="ko-KR" sz="1400" dirty="0">
              <a:latin typeface="돋움"/>
            </a:endParaRPr>
          </a:p>
          <a:p>
            <a:pPr defTabSz="1088558" fontAlgn="b">
              <a:defRPr/>
            </a:pPr>
            <a:r>
              <a:rPr lang="ko-KR" altLang="en-US" sz="1400" dirty="0">
                <a:latin typeface="돋움"/>
              </a:rPr>
              <a:t>인상인하율</a:t>
            </a:r>
            <a:r>
              <a:rPr lang="en-US" altLang="ko-KR" sz="1400" dirty="0">
                <a:latin typeface="돋움"/>
              </a:rPr>
              <a:t>(</a:t>
            </a:r>
            <a:r>
              <a:rPr lang="ko-KR" altLang="en-US" sz="1400">
                <a:latin typeface="돋움"/>
              </a:rPr>
              <a:t>전월대비</a:t>
            </a:r>
            <a:r>
              <a:rPr lang="en-US" altLang="ko-KR" sz="1400" dirty="0">
                <a:latin typeface="돋움"/>
              </a:rPr>
              <a:t>) % = (</a:t>
            </a:r>
            <a:r>
              <a:rPr lang="ko-KR" altLang="en-US" sz="1400">
                <a:latin typeface="돋움"/>
              </a:rPr>
              <a:t>당월평균단가 </a:t>
            </a:r>
            <a:r>
              <a:rPr lang="en-US" altLang="ko-KR" sz="1400" dirty="0">
                <a:latin typeface="돋움"/>
              </a:rPr>
              <a:t>– </a:t>
            </a:r>
            <a:r>
              <a:rPr lang="ko-KR" altLang="en-US" sz="1400">
                <a:latin typeface="돋움"/>
              </a:rPr>
              <a:t>전월평균단가</a:t>
            </a:r>
            <a:r>
              <a:rPr lang="en-US" altLang="ko-KR" sz="1400" dirty="0">
                <a:latin typeface="돋움"/>
              </a:rPr>
              <a:t>)</a:t>
            </a:r>
            <a:r>
              <a:rPr lang="ko-KR" altLang="en-US" sz="1400">
                <a:latin typeface="돋움"/>
              </a:rPr>
              <a:t> </a:t>
            </a:r>
            <a:r>
              <a:rPr lang="en-US" altLang="ko-KR" sz="1400" dirty="0">
                <a:latin typeface="돋움"/>
              </a:rPr>
              <a:t>/ </a:t>
            </a:r>
            <a:r>
              <a:rPr lang="ko-KR" altLang="en-US" sz="1400">
                <a:latin typeface="돋움"/>
              </a:rPr>
              <a:t>전월평균단가 </a:t>
            </a:r>
            <a:r>
              <a:rPr lang="en-US" altLang="ko-KR" sz="1400" dirty="0">
                <a:latin typeface="돋움"/>
              </a:rPr>
              <a:t>* 100 </a:t>
            </a:r>
          </a:p>
          <a:p>
            <a:pPr defTabSz="1088558" fontAlgn="b">
              <a:defRPr/>
            </a:pPr>
            <a:r>
              <a:rPr lang="ko-KR" altLang="en-US" sz="1400" dirty="0">
                <a:latin typeface="돋움"/>
              </a:rPr>
              <a:t>인상인하율</a:t>
            </a:r>
            <a:r>
              <a:rPr lang="en-US" altLang="ko-KR" sz="1400" dirty="0">
                <a:latin typeface="돋움"/>
              </a:rPr>
              <a:t>(</a:t>
            </a:r>
            <a:r>
              <a:rPr lang="ko-KR" altLang="en-US" sz="1400">
                <a:latin typeface="돋움"/>
              </a:rPr>
              <a:t>전년대비</a:t>
            </a:r>
            <a:r>
              <a:rPr lang="en-US" altLang="ko-KR" sz="1400" dirty="0">
                <a:latin typeface="돋움"/>
              </a:rPr>
              <a:t>) % = (</a:t>
            </a:r>
            <a:r>
              <a:rPr lang="ko-KR" altLang="en-US" sz="1400">
                <a:latin typeface="돋움"/>
              </a:rPr>
              <a:t>당해 최종 구매평균단가 </a:t>
            </a:r>
            <a:r>
              <a:rPr lang="en-US" altLang="ko-KR" sz="1400" dirty="0">
                <a:latin typeface="돋움"/>
              </a:rPr>
              <a:t>- </a:t>
            </a:r>
            <a:r>
              <a:rPr lang="ko-KR" altLang="en-US" sz="1400">
                <a:latin typeface="돋움"/>
              </a:rPr>
              <a:t>전년 최종 구매평균단가</a:t>
            </a:r>
            <a:r>
              <a:rPr lang="en-US" altLang="ko-KR" sz="1400" dirty="0">
                <a:latin typeface="돋움"/>
              </a:rPr>
              <a:t>) / </a:t>
            </a:r>
            <a:r>
              <a:rPr lang="ko-KR" altLang="en-US" sz="1400">
                <a:latin typeface="돋움"/>
              </a:rPr>
              <a:t>전년 최종 구매평균단가 </a:t>
            </a:r>
            <a:r>
              <a:rPr lang="en-US" altLang="ko-KR" sz="1400" dirty="0">
                <a:latin typeface="돋움"/>
              </a:rPr>
              <a:t>* 100</a:t>
            </a:r>
          </a:p>
          <a:p>
            <a:pPr defTabSz="1088558" fontAlgn="b">
              <a:defRPr/>
            </a:pPr>
            <a:r>
              <a:rPr lang="en-US" altLang="ko-KR" sz="1400" dirty="0">
                <a:latin typeface="돋움"/>
              </a:rPr>
              <a:t> </a:t>
            </a:r>
          </a:p>
          <a:p>
            <a:pPr defTabSz="1088558" fontAlgn="b">
              <a:defRPr/>
            </a:pPr>
            <a:r>
              <a:rPr lang="en-US" altLang="ko-KR" sz="1400" dirty="0">
                <a:latin typeface="돋움"/>
              </a:rPr>
              <a:t>Dimension</a:t>
            </a:r>
          </a:p>
          <a:p>
            <a:pPr defTabSz="1088558" fontAlgn="b">
              <a:defRPr/>
            </a:pPr>
            <a:r>
              <a:rPr lang="ko-KR" altLang="en-US" sz="1400" dirty="0">
                <a:latin typeface="돋움"/>
              </a:rPr>
              <a:t>통화</a:t>
            </a:r>
            <a:r>
              <a:rPr lang="en-US" altLang="ko-KR" sz="1400" dirty="0">
                <a:latin typeface="돋움"/>
              </a:rPr>
              <a:t>(USD), </a:t>
            </a:r>
            <a:r>
              <a:rPr lang="ko-KR" altLang="en-US" sz="1400">
                <a:latin typeface="돋움"/>
              </a:rPr>
              <a:t>자재번호</a:t>
            </a:r>
            <a:r>
              <a:rPr lang="en-US" altLang="ko-KR" sz="1400" dirty="0">
                <a:latin typeface="돋움"/>
              </a:rPr>
              <a:t>, </a:t>
            </a:r>
            <a:r>
              <a:rPr lang="ko-KR" altLang="en-US" sz="1400">
                <a:latin typeface="돋움"/>
              </a:rPr>
              <a:t>공급업체번호 납품입고년월</a:t>
            </a:r>
            <a:r>
              <a:rPr lang="en-US" altLang="ko-KR" sz="1400" dirty="0">
                <a:latin typeface="돋움"/>
              </a:rPr>
              <a:t> </a:t>
            </a:r>
            <a:r>
              <a:rPr lang="ko-KR" altLang="en-US" sz="1400">
                <a:latin typeface="돋움"/>
              </a:rPr>
              <a:t>이며</a:t>
            </a:r>
            <a:endParaRPr lang="ko-KR" altLang="en-US" sz="1400" dirty="0">
              <a:latin typeface="돋움"/>
            </a:endParaRPr>
          </a:p>
          <a:p>
            <a:pPr defTabSz="1088558" fontAlgn="b">
              <a:defRPr/>
            </a:pPr>
            <a:r>
              <a:rPr lang="ko-KR" altLang="en-US" sz="1400" dirty="0">
                <a:solidFill>
                  <a:srgbClr val="000000"/>
                </a:solidFill>
              </a:rPr>
              <a:t>각 일자를 기준으로 분기</a:t>
            </a:r>
            <a:r>
              <a:rPr lang="en-US" altLang="ko-KR" sz="1400" dirty="0">
                <a:solidFill>
                  <a:srgbClr val="000000"/>
                </a:solidFill>
              </a:rPr>
              <a:t>, </a:t>
            </a:r>
            <a:r>
              <a:rPr lang="ko-KR" altLang="en-US" sz="1400">
                <a:solidFill>
                  <a:srgbClr val="000000"/>
                </a:solidFill>
              </a:rPr>
              <a:t>월</a:t>
            </a:r>
            <a:r>
              <a:rPr lang="en-US" altLang="ko-KR" sz="1400" dirty="0">
                <a:solidFill>
                  <a:srgbClr val="000000"/>
                </a:solidFill>
              </a:rPr>
              <a:t>, </a:t>
            </a:r>
            <a:r>
              <a:rPr lang="ko-KR" altLang="en-US" sz="1400">
                <a:solidFill>
                  <a:srgbClr val="000000"/>
                </a:solidFill>
              </a:rPr>
              <a:t>년도 </a:t>
            </a:r>
            <a:r>
              <a:rPr lang="en-US" altLang="ko-KR" sz="1400" dirty="0">
                <a:solidFill>
                  <a:srgbClr val="000000"/>
                </a:solidFill>
              </a:rPr>
              <a:t>Dimension </a:t>
            </a:r>
            <a:r>
              <a:rPr lang="ko-KR" altLang="en-US" sz="1400">
                <a:solidFill>
                  <a:srgbClr val="000000"/>
                </a:solidFill>
              </a:rPr>
              <a:t>을 생성해야 한다</a:t>
            </a:r>
            <a:endParaRPr lang="en-US" altLang="ko-KR" sz="1400" dirty="0">
              <a:solidFill>
                <a:srgbClr val="000000"/>
              </a:solidFill>
            </a:endParaRPr>
          </a:p>
          <a:p>
            <a:pPr defTabSz="1088558" fontAlgn="b">
              <a:defRPr/>
            </a:pPr>
            <a:endParaRPr lang="ko-KR" altLang="en-US" sz="1400" dirty="0">
              <a:latin typeface="돋움"/>
            </a:endParaRPr>
          </a:p>
          <a:p>
            <a:pPr defTabSz="1088558" fontAlgn="b">
              <a:defRPr/>
            </a:pPr>
            <a:r>
              <a:rPr lang="ko-KR" altLang="en-US" sz="1400" dirty="0">
                <a:latin typeface="돋움"/>
              </a:rPr>
              <a:t>기타 </a:t>
            </a:r>
            <a:endParaRPr lang="en-US" altLang="ko-KR" sz="1400" dirty="0">
              <a:latin typeface="돋움"/>
            </a:endParaRPr>
          </a:p>
          <a:p>
            <a:pPr defTabSz="1088558" fontAlgn="b">
              <a:defRPr/>
            </a:pPr>
            <a:r>
              <a:rPr lang="ko-KR" altLang="en-US" sz="1400" dirty="0">
                <a:latin typeface="돋움"/>
              </a:rPr>
              <a:t>수량적중여부 </a:t>
            </a:r>
            <a:r>
              <a:rPr lang="en-US" altLang="ko-KR" sz="1400" dirty="0">
                <a:latin typeface="돋움"/>
              </a:rPr>
              <a:t>: </a:t>
            </a:r>
            <a:r>
              <a:rPr lang="ko-KR" altLang="en-US" sz="1400">
                <a:latin typeface="돋움"/>
              </a:rPr>
              <a:t>미입고수량 값이 </a:t>
            </a:r>
            <a:r>
              <a:rPr lang="en-US" altLang="ko-KR" sz="1400" dirty="0">
                <a:latin typeface="돋움"/>
              </a:rPr>
              <a:t>0</a:t>
            </a:r>
            <a:r>
              <a:rPr lang="ko-KR" altLang="en-US" sz="1400">
                <a:latin typeface="돋움"/>
              </a:rPr>
              <a:t>이면 </a:t>
            </a:r>
            <a:r>
              <a:rPr lang="en-US" altLang="ko-KR" sz="1400" dirty="0">
                <a:latin typeface="돋움"/>
              </a:rPr>
              <a:t>Y, </a:t>
            </a:r>
            <a:r>
              <a:rPr lang="ko-KR" altLang="en-US" sz="1400">
                <a:latin typeface="돋움"/>
              </a:rPr>
              <a:t>그 외 </a:t>
            </a:r>
            <a:r>
              <a:rPr lang="en-US" altLang="ko-KR" sz="1400" dirty="0">
                <a:latin typeface="돋움"/>
              </a:rPr>
              <a:t>N</a:t>
            </a:r>
          </a:p>
          <a:p>
            <a:pPr defTabSz="1088558" fontAlgn="b">
              <a:defRPr/>
            </a:pPr>
            <a:r>
              <a:rPr lang="ko-KR" altLang="en-US" sz="1400" dirty="0">
                <a:latin typeface="돋움"/>
              </a:rPr>
              <a:t>날짜적중여부 </a:t>
            </a:r>
            <a:r>
              <a:rPr lang="en-US" altLang="ko-KR" sz="1400" dirty="0">
                <a:latin typeface="돋움"/>
              </a:rPr>
              <a:t>: </a:t>
            </a:r>
            <a:r>
              <a:rPr lang="ko-KR" altLang="en-US" sz="1400">
                <a:latin typeface="돋움"/>
              </a:rPr>
              <a:t>납기차이일수가 </a:t>
            </a:r>
            <a:r>
              <a:rPr lang="en-US" altLang="ko-KR" sz="1400" dirty="0">
                <a:latin typeface="돋움"/>
              </a:rPr>
              <a:t>-</a:t>
            </a:r>
            <a:r>
              <a:rPr lang="ko-KR" altLang="en-US" sz="1400">
                <a:latin typeface="돋움"/>
              </a:rPr>
              <a:t>이면</a:t>
            </a:r>
            <a:r>
              <a:rPr lang="en-US" altLang="ko-KR" sz="1400" dirty="0">
                <a:latin typeface="돋움"/>
              </a:rPr>
              <a:t>erlier,0</a:t>
            </a:r>
            <a:r>
              <a:rPr lang="ko-KR" altLang="en-US" sz="1400">
                <a:latin typeface="돋움"/>
              </a:rPr>
              <a:t>이면 </a:t>
            </a:r>
            <a:r>
              <a:rPr lang="en-US" altLang="ko-KR" sz="1400" dirty="0">
                <a:latin typeface="돋움"/>
              </a:rPr>
              <a:t>on time,+</a:t>
            </a:r>
            <a:r>
              <a:rPr lang="ko-KR" altLang="en-US" sz="1400">
                <a:latin typeface="돋움"/>
              </a:rPr>
              <a:t>이면 </a:t>
            </a:r>
            <a:r>
              <a:rPr lang="en-US" altLang="ko-KR" sz="1400" dirty="0">
                <a:latin typeface="돋움"/>
              </a:rPr>
              <a:t>late</a:t>
            </a:r>
            <a:r>
              <a:rPr lang="ko-KR" altLang="en-US" sz="1400">
                <a:latin typeface="돋움"/>
              </a:rPr>
              <a:t>를</a:t>
            </a:r>
            <a:r>
              <a:rPr lang="en-US" altLang="ko-KR" sz="1400" dirty="0">
                <a:latin typeface="돋움"/>
              </a:rPr>
              <a:t> </a:t>
            </a:r>
            <a:r>
              <a:rPr lang="ko-KR" altLang="en-US" sz="1400">
                <a:latin typeface="돋움"/>
              </a:rPr>
              <a:t>출력</a:t>
            </a:r>
            <a:endParaRPr lang="en-US" altLang="ko-KR" sz="1400" dirty="0">
              <a:latin typeface="돋움"/>
            </a:endParaRPr>
          </a:p>
          <a:p>
            <a:pPr defTabSz="1088558" fontAlgn="b">
              <a:defRPr/>
            </a:pPr>
            <a:r>
              <a:rPr lang="ko-KR" altLang="en-US" sz="1400" dirty="0">
                <a:latin typeface="돋움"/>
              </a:rPr>
              <a:t>납기적중여부 </a:t>
            </a:r>
            <a:r>
              <a:rPr lang="en-US" altLang="ko-KR" sz="1400" dirty="0">
                <a:latin typeface="돋움"/>
              </a:rPr>
              <a:t>: </a:t>
            </a:r>
            <a:r>
              <a:rPr lang="ko-KR" altLang="en-US" sz="1400">
                <a:latin typeface="돋움"/>
              </a:rPr>
              <a:t>수량적중여부가 </a:t>
            </a:r>
            <a:r>
              <a:rPr lang="en-US" altLang="ko-KR" sz="1400" dirty="0">
                <a:latin typeface="돋움"/>
              </a:rPr>
              <a:t>Y</a:t>
            </a:r>
            <a:r>
              <a:rPr lang="ko-KR" altLang="en-US" sz="1400">
                <a:latin typeface="돋움"/>
              </a:rPr>
              <a:t>이고</a:t>
            </a:r>
            <a:r>
              <a:rPr lang="en-US" altLang="ko-KR" sz="1400" dirty="0">
                <a:latin typeface="돋움"/>
              </a:rPr>
              <a:t>,</a:t>
            </a:r>
            <a:r>
              <a:rPr lang="ko-KR" altLang="en-US" sz="1400">
                <a:latin typeface="돋움"/>
              </a:rPr>
              <a:t> 날짜적중여부가 </a:t>
            </a:r>
            <a:r>
              <a:rPr lang="en-US" altLang="ko-KR" sz="1400" dirty="0">
                <a:latin typeface="돋움"/>
              </a:rPr>
              <a:t>on time </a:t>
            </a:r>
            <a:r>
              <a:rPr lang="ko-KR" altLang="en-US" sz="1400">
                <a:latin typeface="돋움"/>
              </a:rPr>
              <a:t>이면 </a:t>
            </a:r>
            <a:r>
              <a:rPr lang="en-US" altLang="ko-KR" sz="1400" dirty="0">
                <a:latin typeface="돋움"/>
              </a:rPr>
              <a:t>Y,</a:t>
            </a:r>
            <a:r>
              <a:rPr lang="ko-KR" altLang="en-US" sz="1400">
                <a:latin typeface="돋움"/>
              </a:rPr>
              <a:t>그 외 </a:t>
            </a:r>
            <a:r>
              <a:rPr lang="en-US" altLang="ko-KR" sz="1400" dirty="0">
                <a:latin typeface="돋움"/>
              </a:rPr>
              <a:t>N</a:t>
            </a:r>
          </a:p>
          <a:p>
            <a:pPr defTabSz="1088558" fontAlgn="b">
              <a:defRPr/>
            </a:pPr>
            <a:endParaRPr lang="ko-KR" altLang="en-US" sz="1400" dirty="0">
              <a:latin typeface="돋움"/>
            </a:endParaRPr>
          </a:p>
          <a:p>
            <a:pPr defTabSz="1088558" fontAlgn="b">
              <a:defRPr/>
            </a:pPr>
            <a:endParaRPr lang="en-US" altLang="ko-KR" sz="1400" dirty="0">
              <a:latin typeface="돋움"/>
            </a:endParaRPr>
          </a:p>
          <a:p>
            <a:pPr marL="92075" fontAlgn="ctr"/>
            <a:endParaRPr lang="en-US" altLang="ko-KR" sz="1400" dirty="0">
              <a:solidFill>
                <a:srgbClr val="000000"/>
              </a:solidFill>
            </a:endParaRPr>
          </a:p>
        </p:txBody>
      </p:sp>
    </p:spTree>
    <p:extLst>
      <p:ext uri="{BB962C8B-B14F-4D97-AF65-F5344CB8AC3E}">
        <p14:creationId xmlns:p14="http://schemas.microsoft.com/office/powerpoint/2010/main" val="26300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RFP</a:t>
            </a:r>
            <a:endParaRPr lang="ko-KR" altLang="en-US" dirty="0"/>
          </a:p>
        </p:txBody>
      </p:sp>
      <p:sp>
        <p:nvSpPr>
          <p:cNvPr id="80" name="TextBox 79"/>
          <p:cNvSpPr txBox="1"/>
          <p:nvPr/>
        </p:nvSpPr>
        <p:spPr>
          <a:xfrm>
            <a:off x="2203507" y="546485"/>
            <a:ext cx="442099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영업관리 </a:t>
            </a:r>
            <a:r>
              <a:rPr lang="en-US" altLang="ko-KR" sz="1800" kern="0" dirty="0">
                <a:ea typeface="Arial Unicode MS" pitchFamily="34" charset="-128"/>
                <a:cs typeface="Arial Unicode MS" pitchFamily="34" charset="-128"/>
              </a:rPr>
              <a:t>Hub Application </a:t>
            </a:r>
            <a:r>
              <a:rPr lang="ko-KR" altLang="en-US" sz="1800" kern="0">
                <a:ea typeface="Arial Unicode MS" pitchFamily="34" charset="-128"/>
                <a:cs typeface="Arial Unicode MS" pitchFamily="34" charset="-128"/>
              </a:rPr>
              <a:t>업무 </a:t>
            </a:r>
            <a:r>
              <a:rPr lang="en-US" altLang="ko-KR" sz="1800" kern="0" dirty="0">
                <a:ea typeface="Arial Unicode MS" pitchFamily="34" charset="-128"/>
                <a:cs typeface="Arial Unicode MS" pitchFamily="34" charset="-128"/>
              </a:rPr>
              <a:t>Flow</a:t>
            </a:r>
            <a:endParaRPr lang="ko-KR" altLang="en-US" sz="1800" kern="0">
              <a:ea typeface="Arial Unicode MS" pitchFamily="34" charset="-128"/>
              <a:cs typeface="Arial Unicode MS" pitchFamily="34" charset="-128"/>
            </a:endParaRPr>
          </a:p>
        </p:txBody>
      </p:sp>
      <p:sp>
        <p:nvSpPr>
          <p:cNvPr id="7" name="직사각형 6"/>
          <p:cNvSpPr/>
          <p:nvPr/>
        </p:nvSpPr>
        <p:spPr>
          <a:xfrm>
            <a:off x="751004" y="1041981"/>
            <a:ext cx="10658024" cy="5693866"/>
          </a:xfrm>
          <a:prstGeom prst="rect">
            <a:avLst/>
          </a:prstGeom>
        </p:spPr>
        <p:txBody>
          <a:bodyPr wrap="square">
            <a:spAutoFit/>
          </a:bodyPr>
          <a:lstStyle/>
          <a:p>
            <a:pPr marL="171450" indent="-79375" fontAlgn="ctr">
              <a:buFont typeface="Arial" panose="020B0604020202020204" pitchFamily="34" charset="0"/>
              <a:buChar char="•"/>
            </a:pPr>
            <a:r>
              <a:rPr lang="ko-KR" altLang="en-US" sz="1400" dirty="0">
                <a:solidFill>
                  <a:srgbClr val="000000"/>
                </a:solidFill>
              </a:rPr>
              <a:t> 매출구조의 변화 </a:t>
            </a:r>
            <a:r>
              <a:rPr lang="en-US" altLang="ko-KR" sz="1400" dirty="0">
                <a:solidFill>
                  <a:srgbClr val="000000"/>
                </a:solidFill>
              </a:rPr>
              <a:t>Trend </a:t>
            </a:r>
            <a:r>
              <a:rPr lang="ko-KR" altLang="en-US" sz="1400" dirty="0">
                <a:solidFill>
                  <a:srgbClr val="000000"/>
                </a:solidFill>
              </a:rPr>
              <a:t>분석 </a:t>
            </a:r>
            <a:r>
              <a:rPr lang="en-US" altLang="ko-KR" sz="1400" dirty="0">
                <a:solidFill>
                  <a:srgbClr val="000000"/>
                </a:solidFill>
              </a:rPr>
              <a:t>(</a:t>
            </a:r>
            <a:r>
              <a:rPr lang="ko-KR" altLang="en-US" sz="1400" dirty="0">
                <a:solidFill>
                  <a:srgbClr val="000000"/>
                </a:solidFill>
              </a:rPr>
              <a:t>제품군</a:t>
            </a:r>
            <a:r>
              <a:rPr lang="en-US" altLang="ko-KR" sz="1400" dirty="0">
                <a:solidFill>
                  <a:srgbClr val="000000"/>
                </a:solidFill>
              </a:rPr>
              <a:t>, </a:t>
            </a:r>
            <a:r>
              <a:rPr lang="ko-KR" altLang="en-US" sz="1400" dirty="0">
                <a:solidFill>
                  <a:srgbClr val="000000"/>
                </a:solidFill>
              </a:rPr>
              <a:t>경쟁사</a:t>
            </a:r>
            <a:r>
              <a:rPr lang="en-US" altLang="ko-KR" sz="1400" dirty="0">
                <a:solidFill>
                  <a:srgbClr val="000000"/>
                </a:solidFill>
              </a:rPr>
              <a:t>, </a:t>
            </a:r>
            <a:r>
              <a:rPr lang="en-US" altLang="ko-KR" sz="1400" dirty="0" err="1">
                <a:solidFill>
                  <a:srgbClr val="000000"/>
                </a:solidFill>
              </a:rPr>
              <a:t>etc</a:t>
            </a:r>
            <a:r>
              <a:rPr lang="en-US" altLang="ko-KR" sz="1400" dirty="0">
                <a:solidFill>
                  <a:srgbClr val="000000"/>
                </a:solidFill>
              </a:rPr>
              <a:t>)</a:t>
            </a:r>
          </a:p>
          <a:p>
            <a:pPr marL="171450" indent="-79375" fontAlgn="ctr">
              <a:buFont typeface="Arial" panose="020B0604020202020204" pitchFamily="34" charset="0"/>
              <a:buChar char="•"/>
            </a:pPr>
            <a:endParaRPr lang="en-US" altLang="ko-KR" sz="1400" dirty="0">
              <a:solidFill>
                <a:srgbClr val="000000"/>
              </a:solidFill>
            </a:endParaRPr>
          </a:p>
          <a:p>
            <a:pPr defTabSz="1088558" fontAlgn="b">
              <a:defRPr/>
            </a:pPr>
            <a:r>
              <a:rPr lang="ko-KR" altLang="en-US" sz="1400" dirty="0">
                <a:latin typeface="돋움"/>
              </a:rPr>
              <a:t>고객별 판매현황을 통해 고객</a:t>
            </a:r>
            <a:r>
              <a:rPr lang="en-US" altLang="ko-KR" sz="1400" dirty="0">
                <a:latin typeface="돋움"/>
              </a:rPr>
              <a:t>, </a:t>
            </a:r>
            <a:r>
              <a:rPr lang="ko-KR" altLang="en-US" sz="1400" dirty="0">
                <a:latin typeface="돋움"/>
              </a:rPr>
              <a:t>제품</a:t>
            </a:r>
            <a:r>
              <a:rPr lang="en-US" altLang="ko-KR" sz="1400" dirty="0">
                <a:latin typeface="돋움"/>
              </a:rPr>
              <a:t>, </a:t>
            </a:r>
            <a:r>
              <a:rPr lang="ko-KR" altLang="en-US" sz="1400" dirty="0">
                <a:latin typeface="돋움"/>
              </a:rPr>
              <a:t>판매계획수량</a:t>
            </a:r>
            <a:r>
              <a:rPr lang="en-US" altLang="ko-KR" sz="1400" dirty="0">
                <a:latin typeface="돋움"/>
              </a:rPr>
              <a:t>, </a:t>
            </a:r>
            <a:r>
              <a:rPr lang="ko-KR" altLang="en-US" sz="1400" dirty="0">
                <a:latin typeface="돋움"/>
              </a:rPr>
              <a:t>판매계획금액</a:t>
            </a:r>
            <a:r>
              <a:rPr lang="en-US" altLang="ko-KR" sz="1400" dirty="0">
                <a:latin typeface="돋움"/>
              </a:rPr>
              <a:t>, </a:t>
            </a:r>
            <a:r>
              <a:rPr lang="ko-KR" altLang="en-US" sz="1400" dirty="0">
                <a:latin typeface="돋움"/>
              </a:rPr>
              <a:t>매출수량</a:t>
            </a:r>
            <a:r>
              <a:rPr lang="en-US" altLang="ko-KR" sz="1400" dirty="0">
                <a:latin typeface="돋움"/>
              </a:rPr>
              <a:t>, </a:t>
            </a:r>
            <a:r>
              <a:rPr lang="ko-KR" altLang="en-US" sz="1400" dirty="0">
                <a:latin typeface="돋움"/>
              </a:rPr>
              <a:t>매출금액</a:t>
            </a:r>
            <a:r>
              <a:rPr lang="en-US" altLang="ko-KR" sz="1400" dirty="0">
                <a:latin typeface="돋움"/>
              </a:rPr>
              <a:t>, </a:t>
            </a:r>
            <a:r>
              <a:rPr lang="ko-KR" altLang="en-US" sz="1400" dirty="0">
                <a:latin typeface="돋움"/>
              </a:rPr>
              <a:t>판매 금액과 수량에 대한 </a:t>
            </a:r>
            <a:r>
              <a:rPr lang="ko-KR" altLang="en-US" sz="1400" dirty="0" err="1">
                <a:latin typeface="돋움"/>
              </a:rPr>
              <a:t>달성률을</a:t>
            </a:r>
            <a:r>
              <a:rPr lang="ko-KR" altLang="en-US" sz="1400" dirty="0">
                <a:latin typeface="돋움"/>
              </a:rPr>
              <a:t> 보여주고 이를 기반으로 판매계획 대비 실적을 분석하고자 한다</a:t>
            </a:r>
            <a:r>
              <a:rPr lang="en-US" altLang="ko-KR" sz="1400" dirty="0">
                <a:latin typeface="돋움"/>
              </a:rPr>
              <a:t>. </a:t>
            </a:r>
            <a:r>
              <a:rPr lang="ko-KR" altLang="en-US" sz="1400" dirty="0">
                <a:latin typeface="돋움"/>
              </a:rPr>
              <a:t>판매 계획 수립과 매출 목표 달성에 도움이 되고자 한다</a:t>
            </a:r>
            <a:r>
              <a:rPr lang="en-US" altLang="ko-KR" sz="1400" dirty="0">
                <a:latin typeface="돋움"/>
              </a:rPr>
              <a:t>.</a:t>
            </a:r>
          </a:p>
          <a:p>
            <a:pPr defTabSz="1088558" fontAlgn="b">
              <a:defRPr/>
            </a:pPr>
            <a:r>
              <a:rPr lang="ko-KR" altLang="en-US" sz="1400" dirty="0">
                <a:solidFill>
                  <a:srgbClr val="000000"/>
                </a:solidFill>
                <a:latin typeface="돋움"/>
              </a:rPr>
              <a:t>소스 정보는 </a:t>
            </a:r>
            <a:endParaRPr lang="en-US" altLang="ko-KR" sz="1400" dirty="0">
              <a:solidFill>
                <a:srgbClr val="000000"/>
              </a:solidFill>
              <a:latin typeface="돋움"/>
            </a:endParaRPr>
          </a:p>
          <a:p>
            <a:pPr defTabSz="1088558" fontAlgn="b">
              <a:defRPr/>
            </a:pPr>
            <a:r>
              <a:rPr lang="en-US" altLang="ko-KR" sz="1400" dirty="0">
                <a:latin typeface="돋움"/>
              </a:rPr>
              <a:t>SAP ERP</a:t>
            </a:r>
            <a:r>
              <a:rPr lang="ko-KR" altLang="en-US" sz="1400" dirty="0">
                <a:latin typeface="돋움"/>
              </a:rPr>
              <a:t> </a:t>
            </a:r>
            <a:r>
              <a:rPr lang="en-US" altLang="ko-KR" sz="1400" dirty="0">
                <a:latin typeface="돋움"/>
              </a:rPr>
              <a:t>–</a:t>
            </a:r>
            <a:r>
              <a:rPr lang="ko-KR" altLang="en-US" sz="1400" dirty="0" err="1">
                <a:latin typeface="돋움"/>
              </a:rPr>
              <a:t>대금청구서조회</a:t>
            </a:r>
            <a:r>
              <a:rPr lang="en-US" altLang="ko-KR" sz="1400" dirty="0">
                <a:latin typeface="돋움"/>
              </a:rPr>
              <a:t>(VF03) </a:t>
            </a:r>
            <a:r>
              <a:rPr lang="ko-KR" altLang="en-US" sz="1400" dirty="0">
                <a:latin typeface="돋움"/>
              </a:rPr>
              <a:t>화면에서 데이터 추출하여 고객별 판매현황 기준으로 삼고 </a:t>
            </a:r>
            <a:r>
              <a:rPr lang="en-US" altLang="ko-KR" sz="1400" dirty="0">
                <a:latin typeface="돋움"/>
              </a:rPr>
              <a:t>ERP </a:t>
            </a:r>
            <a:r>
              <a:rPr lang="ko-KR" altLang="en-US" sz="1400" dirty="0">
                <a:latin typeface="돋움"/>
              </a:rPr>
              <a:t>시스템에서 </a:t>
            </a:r>
            <a:r>
              <a:rPr lang="en-US" altLang="ko-KR" sz="1400" dirty="0">
                <a:latin typeface="돋움"/>
              </a:rPr>
              <a:t>MM</a:t>
            </a:r>
            <a:r>
              <a:rPr lang="ko-KR" altLang="en-US" sz="1400" dirty="0">
                <a:latin typeface="돋움"/>
              </a:rPr>
              <a:t>에서 </a:t>
            </a:r>
            <a:r>
              <a:rPr lang="ko-KR" altLang="en-US" sz="1400" dirty="0" err="1">
                <a:latin typeface="돋움"/>
              </a:rPr>
              <a:t>제품군데이터</a:t>
            </a:r>
            <a:r>
              <a:rPr lang="en-US" altLang="ko-KR" sz="1400" dirty="0">
                <a:latin typeface="돋움"/>
              </a:rPr>
              <a:t>, </a:t>
            </a:r>
            <a:r>
              <a:rPr lang="ko-KR" altLang="en-US" sz="1400" dirty="0">
                <a:latin typeface="돋움"/>
              </a:rPr>
              <a:t>대금청구서의 매출액 데이터 추출</a:t>
            </a:r>
          </a:p>
          <a:p>
            <a:pPr defTabSz="1088558" fontAlgn="b">
              <a:defRPr/>
            </a:pPr>
            <a:r>
              <a:rPr lang="ko-KR" altLang="en-US" sz="1400" dirty="0">
                <a:latin typeface="돋움"/>
              </a:rPr>
              <a:t>외부 데이터 </a:t>
            </a:r>
            <a:r>
              <a:rPr lang="en-US" altLang="ko-KR" sz="1400" dirty="0">
                <a:latin typeface="돋움"/>
              </a:rPr>
              <a:t>- Flat File</a:t>
            </a:r>
            <a:r>
              <a:rPr lang="ko-KR" altLang="en-US" sz="1400" dirty="0">
                <a:latin typeface="돋움"/>
              </a:rPr>
              <a:t>에서 판매계획수량</a:t>
            </a:r>
            <a:r>
              <a:rPr lang="en-US" altLang="ko-KR" sz="1400" dirty="0">
                <a:latin typeface="돋움"/>
              </a:rPr>
              <a:t>,</a:t>
            </a:r>
            <a:r>
              <a:rPr lang="ko-KR" altLang="en-US" sz="1400" dirty="0">
                <a:latin typeface="돋움"/>
              </a:rPr>
              <a:t>금액 데이터 추출</a:t>
            </a:r>
            <a:endParaRPr lang="en-US" altLang="ko-KR" sz="1400" dirty="0">
              <a:latin typeface="돋움"/>
            </a:endParaRPr>
          </a:p>
          <a:p>
            <a:pPr defTabSz="1088558" fontAlgn="b">
              <a:defRPr/>
            </a:pPr>
            <a:r>
              <a:rPr lang="ko-KR" altLang="en-US" sz="1400" dirty="0">
                <a:latin typeface="돋움"/>
              </a:rPr>
              <a:t>타사비교 자료는 마케팅 팀에서 엑셀로 제공 </a:t>
            </a:r>
            <a:r>
              <a:rPr lang="en-US" altLang="ko-KR" sz="1400" dirty="0">
                <a:latin typeface="돋움"/>
              </a:rPr>
              <a:t>: </a:t>
            </a:r>
            <a:r>
              <a:rPr lang="ko-KR" altLang="en-US" sz="1400" dirty="0">
                <a:latin typeface="돋움"/>
              </a:rPr>
              <a:t>타사 제품군</a:t>
            </a:r>
            <a:r>
              <a:rPr lang="en-US" altLang="ko-KR" sz="1400" dirty="0">
                <a:latin typeface="돋움"/>
              </a:rPr>
              <a:t>, </a:t>
            </a:r>
            <a:r>
              <a:rPr lang="ko-KR" altLang="en-US" sz="1400" dirty="0">
                <a:latin typeface="돋움"/>
              </a:rPr>
              <a:t>타사 </a:t>
            </a:r>
            <a:r>
              <a:rPr lang="ko-KR" altLang="en-US" sz="1400" dirty="0" err="1">
                <a:latin typeface="돋움"/>
              </a:rPr>
              <a:t>제품군별</a:t>
            </a:r>
            <a:r>
              <a:rPr lang="ko-KR" altLang="en-US" sz="1400" dirty="0">
                <a:latin typeface="돋움"/>
              </a:rPr>
              <a:t> 매출액</a:t>
            </a:r>
          </a:p>
          <a:p>
            <a:pPr defTabSz="1088558" fontAlgn="b">
              <a:defRPr/>
            </a:pPr>
            <a:endParaRPr lang="ko-KR" altLang="en-US" sz="1400" dirty="0">
              <a:latin typeface="돋움"/>
            </a:endParaRPr>
          </a:p>
          <a:p>
            <a:pPr defTabSz="1088558" fontAlgn="b">
              <a:defRPr/>
            </a:pPr>
            <a:r>
              <a:rPr lang="ko-KR" altLang="en-US" sz="1400" dirty="0">
                <a:solidFill>
                  <a:srgbClr val="000000"/>
                </a:solidFill>
              </a:rPr>
              <a:t>지표 및 산식은</a:t>
            </a:r>
            <a:endParaRPr lang="en-US" altLang="ko-KR" sz="1400" dirty="0">
              <a:solidFill>
                <a:srgbClr val="000000"/>
              </a:solidFill>
            </a:endParaRPr>
          </a:p>
          <a:p>
            <a:pPr defTabSz="1088558" fontAlgn="b">
              <a:defRPr/>
            </a:pPr>
            <a:r>
              <a:rPr lang="ko-KR" altLang="en-US" sz="1400" dirty="0">
                <a:solidFill>
                  <a:srgbClr val="000000"/>
                </a:solidFill>
              </a:rPr>
              <a:t>당사 매출액 </a:t>
            </a:r>
            <a:r>
              <a:rPr lang="en-US" altLang="ko-KR" sz="1400" dirty="0">
                <a:solidFill>
                  <a:srgbClr val="000000"/>
                </a:solidFill>
              </a:rPr>
              <a:t>= </a:t>
            </a:r>
            <a:r>
              <a:rPr lang="ko-KR" altLang="en-US" sz="1400" dirty="0">
                <a:solidFill>
                  <a:srgbClr val="000000"/>
                </a:solidFill>
              </a:rPr>
              <a:t>대금청구서 </a:t>
            </a:r>
            <a:r>
              <a:rPr lang="en-US" altLang="ko-KR" sz="1400" dirty="0">
                <a:solidFill>
                  <a:srgbClr val="000000"/>
                </a:solidFill>
              </a:rPr>
              <a:t>Net Value</a:t>
            </a:r>
            <a:r>
              <a:rPr lang="ko-KR" altLang="en-US" sz="1400" dirty="0">
                <a:solidFill>
                  <a:srgbClr val="000000"/>
                </a:solidFill>
              </a:rPr>
              <a:t>의 총 금액</a:t>
            </a:r>
          </a:p>
          <a:p>
            <a:pPr defTabSz="1088558" fontAlgn="b">
              <a:defRPr/>
            </a:pPr>
            <a:r>
              <a:rPr lang="ko-KR" altLang="en-US" sz="1400" dirty="0">
                <a:solidFill>
                  <a:srgbClr val="000000"/>
                </a:solidFill>
              </a:rPr>
              <a:t>타사 매출액 </a:t>
            </a:r>
            <a:r>
              <a:rPr lang="en-US" altLang="ko-KR" sz="1400" dirty="0">
                <a:solidFill>
                  <a:srgbClr val="000000"/>
                </a:solidFill>
              </a:rPr>
              <a:t>= Flat File </a:t>
            </a:r>
            <a:r>
              <a:rPr lang="ko-KR" altLang="en-US" sz="1400" dirty="0">
                <a:solidFill>
                  <a:srgbClr val="000000"/>
                </a:solidFill>
              </a:rPr>
              <a:t>내 매출액</a:t>
            </a:r>
          </a:p>
          <a:p>
            <a:pPr defTabSz="1088558" fontAlgn="b">
              <a:defRPr/>
            </a:pPr>
            <a:r>
              <a:rPr lang="ko-KR" altLang="en-US" sz="1400" dirty="0">
                <a:solidFill>
                  <a:srgbClr val="000000"/>
                </a:solidFill>
              </a:rPr>
              <a:t>매출액 성장률 </a:t>
            </a:r>
            <a:r>
              <a:rPr lang="en-US" altLang="ko-KR" sz="1400" dirty="0">
                <a:solidFill>
                  <a:srgbClr val="000000"/>
                </a:solidFill>
              </a:rPr>
              <a:t>(%)= (</a:t>
            </a:r>
            <a:r>
              <a:rPr lang="ko-KR" altLang="en-US" sz="1400" dirty="0">
                <a:solidFill>
                  <a:srgbClr val="000000"/>
                </a:solidFill>
              </a:rPr>
              <a:t>기준기간 매출액 </a:t>
            </a:r>
            <a:r>
              <a:rPr lang="en-US" altLang="ko-KR" sz="1400" dirty="0">
                <a:solidFill>
                  <a:srgbClr val="000000"/>
                </a:solidFill>
              </a:rPr>
              <a:t>– </a:t>
            </a:r>
            <a:r>
              <a:rPr lang="ko-KR" altLang="en-US" sz="1400" dirty="0">
                <a:solidFill>
                  <a:srgbClr val="000000"/>
                </a:solidFill>
              </a:rPr>
              <a:t>비교기간 매출액</a:t>
            </a:r>
            <a:r>
              <a:rPr lang="en-US" altLang="ko-KR" sz="1400" dirty="0">
                <a:solidFill>
                  <a:srgbClr val="000000"/>
                </a:solidFill>
              </a:rPr>
              <a:t>) / </a:t>
            </a:r>
            <a:r>
              <a:rPr lang="ko-KR" altLang="en-US" sz="1400" dirty="0">
                <a:solidFill>
                  <a:srgbClr val="000000"/>
                </a:solidFill>
              </a:rPr>
              <a:t>비교기간 매출액 * </a:t>
            </a:r>
            <a:r>
              <a:rPr lang="en-US" altLang="ko-KR" sz="1400" dirty="0">
                <a:solidFill>
                  <a:srgbClr val="000000"/>
                </a:solidFill>
              </a:rPr>
              <a:t>100// </a:t>
            </a:r>
            <a:r>
              <a:rPr lang="ko-KR" altLang="en-US" sz="1400" dirty="0">
                <a:solidFill>
                  <a:srgbClr val="000000"/>
                </a:solidFill>
              </a:rPr>
              <a:t>비교기간 </a:t>
            </a:r>
            <a:r>
              <a:rPr lang="en-US" altLang="ko-KR" sz="1400" dirty="0">
                <a:solidFill>
                  <a:srgbClr val="000000"/>
                </a:solidFill>
              </a:rPr>
              <a:t>: </a:t>
            </a:r>
            <a:r>
              <a:rPr lang="ko-KR" altLang="en-US" sz="1400" dirty="0">
                <a:solidFill>
                  <a:srgbClr val="000000"/>
                </a:solidFill>
              </a:rPr>
              <a:t>전년동월 </a:t>
            </a:r>
            <a:r>
              <a:rPr lang="en-US" altLang="ko-KR" sz="1400" dirty="0">
                <a:solidFill>
                  <a:srgbClr val="000000"/>
                </a:solidFill>
              </a:rPr>
              <a:t>, </a:t>
            </a:r>
            <a:r>
              <a:rPr lang="ko-KR" altLang="en-US" sz="1400" dirty="0">
                <a:solidFill>
                  <a:srgbClr val="000000"/>
                </a:solidFill>
              </a:rPr>
              <a:t>전월대비</a:t>
            </a:r>
            <a:endParaRPr lang="en-US" altLang="ko-KR" sz="1400" dirty="0">
              <a:solidFill>
                <a:srgbClr val="000000"/>
              </a:solidFill>
            </a:endParaRPr>
          </a:p>
          <a:p>
            <a:pPr defTabSz="1088558" fontAlgn="b">
              <a:defRPr/>
            </a:pPr>
            <a:r>
              <a:rPr lang="ko-KR" altLang="en-US" sz="1400" dirty="0">
                <a:solidFill>
                  <a:srgbClr val="000000"/>
                </a:solidFill>
              </a:rPr>
              <a:t>점유율 </a:t>
            </a:r>
            <a:r>
              <a:rPr lang="en-US" altLang="ko-KR" sz="1400" dirty="0">
                <a:solidFill>
                  <a:srgbClr val="000000"/>
                </a:solidFill>
              </a:rPr>
              <a:t>(%) = </a:t>
            </a:r>
            <a:r>
              <a:rPr lang="ko-KR" altLang="en-US" sz="1400" dirty="0">
                <a:solidFill>
                  <a:srgbClr val="000000"/>
                </a:solidFill>
              </a:rPr>
              <a:t>기준기간 각사매출액 </a:t>
            </a:r>
            <a:r>
              <a:rPr lang="en-US" altLang="ko-KR" sz="1400" dirty="0">
                <a:solidFill>
                  <a:srgbClr val="000000"/>
                </a:solidFill>
              </a:rPr>
              <a:t>/ </a:t>
            </a:r>
            <a:r>
              <a:rPr lang="ko-KR" altLang="en-US" sz="1400" dirty="0">
                <a:solidFill>
                  <a:srgbClr val="000000"/>
                </a:solidFill>
              </a:rPr>
              <a:t>기준기간 총 매출액</a:t>
            </a:r>
          </a:p>
          <a:p>
            <a:pPr defTabSz="1088558" fontAlgn="b">
              <a:defRPr/>
            </a:pPr>
            <a:r>
              <a:rPr lang="ko-KR" altLang="en-US" sz="1400" dirty="0">
                <a:solidFill>
                  <a:srgbClr val="000000"/>
                </a:solidFill>
              </a:rPr>
              <a:t>평균 매출액 </a:t>
            </a:r>
            <a:r>
              <a:rPr lang="en-US" altLang="ko-KR" sz="1400" dirty="0">
                <a:solidFill>
                  <a:srgbClr val="000000"/>
                </a:solidFill>
              </a:rPr>
              <a:t>= </a:t>
            </a:r>
            <a:r>
              <a:rPr lang="ko-KR" altLang="en-US" sz="1400" dirty="0">
                <a:solidFill>
                  <a:srgbClr val="000000"/>
                </a:solidFill>
              </a:rPr>
              <a:t>해당기간 당사와 타사의 매출액 평균 </a:t>
            </a:r>
            <a:r>
              <a:rPr lang="en-US" altLang="ko-KR" sz="1400" dirty="0">
                <a:solidFill>
                  <a:srgbClr val="000000"/>
                </a:solidFill>
              </a:rPr>
              <a:t>// </a:t>
            </a:r>
            <a:r>
              <a:rPr lang="ko-KR" altLang="en-US" sz="1400" dirty="0">
                <a:solidFill>
                  <a:srgbClr val="000000"/>
                </a:solidFill>
              </a:rPr>
              <a:t>식 자사매출 </a:t>
            </a:r>
            <a:r>
              <a:rPr lang="en-US" altLang="ko-KR" sz="1400" dirty="0">
                <a:solidFill>
                  <a:srgbClr val="000000"/>
                </a:solidFill>
              </a:rPr>
              <a:t>/ </a:t>
            </a:r>
            <a:r>
              <a:rPr lang="ko-KR" altLang="en-US" sz="1400" dirty="0">
                <a:solidFill>
                  <a:srgbClr val="000000"/>
                </a:solidFill>
              </a:rPr>
              <a:t>업계전체매출</a:t>
            </a:r>
            <a:r>
              <a:rPr lang="en-US" altLang="ko-KR" sz="1400" dirty="0">
                <a:solidFill>
                  <a:srgbClr val="000000"/>
                </a:solidFill>
              </a:rPr>
              <a:t>(</a:t>
            </a:r>
            <a:r>
              <a:rPr lang="ko-KR" altLang="en-US" sz="1400" dirty="0" err="1">
                <a:solidFill>
                  <a:srgbClr val="000000"/>
                </a:solidFill>
              </a:rPr>
              <a:t>우리회사포함</a:t>
            </a:r>
            <a:r>
              <a:rPr lang="en-US" altLang="ko-KR" sz="1400" dirty="0">
                <a:solidFill>
                  <a:srgbClr val="000000"/>
                </a:solidFill>
              </a:rPr>
              <a:t>)</a:t>
            </a:r>
            <a:endParaRPr lang="ko-KR" altLang="en-US" sz="1400" dirty="0">
              <a:solidFill>
                <a:srgbClr val="000000"/>
              </a:solidFill>
            </a:endParaRPr>
          </a:p>
          <a:p>
            <a:pPr defTabSz="1088558" fontAlgn="b">
              <a:defRPr/>
            </a:pPr>
            <a:r>
              <a:rPr lang="ko-KR" altLang="en-US" sz="1400" dirty="0">
                <a:solidFill>
                  <a:srgbClr val="000000"/>
                </a:solidFill>
              </a:rPr>
              <a:t>평균 성장률 </a:t>
            </a:r>
            <a:r>
              <a:rPr lang="en-US" altLang="ko-KR" sz="1400" dirty="0">
                <a:solidFill>
                  <a:srgbClr val="000000"/>
                </a:solidFill>
              </a:rPr>
              <a:t>(%) = </a:t>
            </a:r>
            <a:r>
              <a:rPr lang="ko-KR" altLang="en-US" sz="1400" dirty="0">
                <a:solidFill>
                  <a:srgbClr val="000000"/>
                </a:solidFill>
              </a:rPr>
              <a:t>해당기간 당사와 타사의 성장률 평균</a:t>
            </a:r>
          </a:p>
          <a:p>
            <a:pPr defTabSz="1088558" fontAlgn="b">
              <a:defRPr/>
            </a:pPr>
            <a:endParaRPr lang="en-US" altLang="ko-KR" sz="1400" dirty="0">
              <a:solidFill>
                <a:srgbClr val="000000"/>
              </a:solidFill>
            </a:endParaRPr>
          </a:p>
          <a:p>
            <a:pPr defTabSz="1088558" fontAlgn="b">
              <a:defRPr/>
            </a:pPr>
            <a:r>
              <a:rPr lang="ko-KR" altLang="en-US" sz="1400" dirty="0">
                <a:solidFill>
                  <a:srgbClr val="000000"/>
                </a:solidFill>
              </a:rPr>
              <a:t>분석 </a:t>
            </a:r>
            <a:r>
              <a:rPr lang="en-US" altLang="ko-KR" sz="1400" dirty="0">
                <a:solidFill>
                  <a:srgbClr val="000000"/>
                </a:solidFill>
              </a:rPr>
              <a:t>Dimension</a:t>
            </a:r>
            <a:r>
              <a:rPr lang="ko-KR" altLang="en-US" sz="1400" dirty="0">
                <a:solidFill>
                  <a:srgbClr val="000000"/>
                </a:solidFill>
              </a:rPr>
              <a:t>은 </a:t>
            </a:r>
            <a:r>
              <a:rPr lang="ko-KR" altLang="en-US" sz="1400" dirty="0">
                <a:latin typeface="돋움"/>
              </a:rPr>
              <a:t>제품군 </a:t>
            </a:r>
            <a:r>
              <a:rPr lang="en-US" altLang="ko-KR" sz="1400" dirty="0">
                <a:latin typeface="돋움"/>
              </a:rPr>
              <a:t>(</a:t>
            </a:r>
            <a:r>
              <a:rPr lang="ko-KR" altLang="en-US" sz="1400" dirty="0">
                <a:latin typeface="돋움"/>
              </a:rPr>
              <a:t>자재 마스터 내 제품군</a:t>
            </a:r>
            <a:r>
              <a:rPr lang="en-US" altLang="ko-KR" sz="1400" dirty="0">
                <a:latin typeface="돋움"/>
              </a:rPr>
              <a:t>), </a:t>
            </a:r>
            <a:r>
              <a:rPr lang="ko-KR" altLang="en-US" sz="1400" dirty="0" err="1">
                <a:latin typeface="돋움"/>
              </a:rPr>
              <a:t>대금청구달력년월</a:t>
            </a:r>
            <a:r>
              <a:rPr lang="en-US" altLang="ko-KR" sz="1400" dirty="0">
                <a:latin typeface="돋움"/>
              </a:rPr>
              <a:t>, </a:t>
            </a:r>
            <a:r>
              <a:rPr lang="ko-KR" altLang="en-US" sz="1400" dirty="0" err="1">
                <a:latin typeface="돋움"/>
              </a:rPr>
              <a:t>대금청구달력년분기</a:t>
            </a:r>
            <a:r>
              <a:rPr lang="en-US" altLang="ko-KR" sz="1400" dirty="0">
                <a:latin typeface="돋움"/>
              </a:rPr>
              <a:t>, </a:t>
            </a:r>
            <a:r>
              <a:rPr lang="ko-KR" altLang="en-US" sz="1400" dirty="0" err="1">
                <a:latin typeface="돋움"/>
              </a:rPr>
              <a:t>대금청구달력년</a:t>
            </a:r>
            <a:r>
              <a:rPr lang="en-US" altLang="ko-KR" sz="1400" dirty="0">
                <a:latin typeface="돋움"/>
              </a:rPr>
              <a:t>, </a:t>
            </a:r>
            <a:r>
              <a:rPr lang="ko-KR" altLang="en-US" sz="1400" dirty="0">
                <a:latin typeface="돋움"/>
              </a:rPr>
              <a:t> 통화</a:t>
            </a:r>
            <a:endParaRPr lang="en-US" altLang="ko-KR" sz="1400" dirty="0">
              <a:latin typeface="돋움"/>
            </a:endParaRPr>
          </a:p>
          <a:p>
            <a:pPr defTabSz="914400" fontAlgn="base">
              <a:spcBef>
                <a:spcPct val="0"/>
              </a:spcBef>
              <a:spcAft>
                <a:spcPct val="0"/>
              </a:spcAft>
              <a:defRPr/>
            </a:pPr>
            <a:r>
              <a:rPr lang="ko-KR" altLang="en-US" sz="1400" kern="0" dirty="0">
                <a:solidFill>
                  <a:srgbClr val="000000"/>
                </a:solidFill>
                <a:latin typeface="맑은 고딕"/>
                <a:ea typeface="맑은 고딕"/>
              </a:rPr>
              <a:t>고객</a:t>
            </a:r>
            <a:r>
              <a:rPr lang="en-US" altLang="ko-KR" sz="1400" kern="0" dirty="0">
                <a:solidFill>
                  <a:srgbClr val="000000"/>
                </a:solidFill>
                <a:latin typeface="맑은 고딕"/>
                <a:ea typeface="맑은 고딕"/>
              </a:rPr>
              <a:t>, </a:t>
            </a:r>
            <a:r>
              <a:rPr lang="ko-KR" altLang="en-US" sz="1400" kern="0" dirty="0">
                <a:solidFill>
                  <a:srgbClr val="000000"/>
                </a:solidFill>
                <a:latin typeface="맑은 고딕"/>
                <a:ea typeface="맑은 고딕"/>
              </a:rPr>
              <a:t>자재</a:t>
            </a:r>
            <a:r>
              <a:rPr lang="en-US" altLang="ko-KR" sz="1400" kern="0" dirty="0">
                <a:solidFill>
                  <a:srgbClr val="000000"/>
                </a:solidFill>
                <a:latin typeface="맑은 고딕"/>
                <a:ea typeface="맑은 고딕"/>
              </a:rPr>
              <a:t>, </a:t>
            </a:r>
            <a:r>
              <a:rPr lang="ko-KR" altLang="en-US" sz="1400" kern="0" dirty="0" err="1">
                <a:solidFill>
                  <a:srgbClr val="000000"/>
                </a:solidFill>
                <a:latin typeface="맑은 고딕"/>
                <a:ea typeface="맑은 고딕"/>
              </a:rPr>
              <a:t>대금청구서번호</a:t>
            </a:r>
            <a:r>
              <a:rPr lang="en-US" altLang="ko-KR" sz="1400" kern="0" dirty="0">
                <a:solidFill>
                  <a:srgbClr val="000000"/>
                </a:solidFill>
                <a:latin typeface="맑은 고딕"/>
                <a:ea typeface="맑은 고딕"/>
              </a:rPr>
              <a:t>, </a:t>
            </a:r>
            <a:r>
              <a:rPr lang="ko-KR" altLang="en-US" sz="1400" kern="0" dirty="0" err="1">
                <a:solidFill>
                  <a:srgbClr val="000000"/>
                </a:solidFill>
                <a:latin typeface="맑은 고딕"/>
                <a:ea typeface="맑은 고딕"/>
              </a:rPr>
              <a:t>대금청구서품목번호</a:t>
            </a:r>
            <a:r>
              <a:rPr lang="en-US" altLang="ko-KR" sz="1400" kern="0" dirty="0">
                <a:solidFill>
                  <a:srgbClr val="000000"/>
                </a:solidFill>
                <a:latin typeface="맑은 고딕"/>
                <a:ea typeface="맑은 고딕"/>
              </a:rPr>
              <a:t>, </a:t>
            </a:r>
            <a:r>
              <a:rPr lang="ko-KR" altLang="en-US" sz="1400" kern="0" dirty="0">
                <a:solidFill>
                  <a:srgbClr val="000000"/>
                </a:solidFill>
                <a:latin typeface="맑은 고딕"/>
                <a:ea typeface="맑은 고딕"/>
              </a:rPr>
              <a:t>고객연락처</a:t>
            </a:r>
            <a:r>
              <a:rPr lang="en-US" altLang="ko-KR" sz="1400" kern="0" dirty="0">
                <a:solidFill>
                  <a:srgbClr val="000000"/>
                </a:solidFill>
                <a:latin typeface="맑은 고딕"/>
                <a:ea typeface="맑은 고딕"/>
              </a:rPr>
              <a:t>, </a:t>
            </a:r>
            <a:r>
              <a:rPr lang="ko-KR" altLang="en-US" sz="1400" kern="0" dirty="0">
                <a:solidFill>
                  <a:srgbClr val="000000"/>
                </a:solidFill>
                <a:latin typeface="맑은 고딕"/>
                <a:ea typeface="맑은 고딕"/>
              </a:rPr>
              <a:t>고객주소</a:t>
            </a:r>
            <a:r>
              <a:rPr lang="en-US" altLang="ko-KR" sz="1400" kern="0" dirty="0">
                <a:solidFill>
                  <a:srgbClr val="000000"/>
                </a:solidFill>
                <a:latin typeface="맑은 고딕"/>
                <a:ea typeface="맑은 고딕"/>
              </a:rPr>
              <a:t>, </a:t>
            </a:r>
            <a:r>
              <a:rPr lang="ko-KR" altLang="en-US" sz="1400" kern="0" dirty="0">
                <a:solidFill>
                  <a:srgbClr val="000000"/>
                </a:solidFill>
                <a:latin typeface="맑은 고딕"/>
                <a:ea typeface="맑은 고딕"/>
              </a:rPr>
              <a:t>고객국가</a:t>
            </a:r>
            <a:r>
              <a:rPr lang="en-US" altLang="ko-KR" sz="1400" kern="0" dirty="0">
                <a:solidFill>
                  <a:srgbClr val="000000"/>
                </a:solidFill>
                <a:latin typeface="맑은 고딕"/>
                <a:ea typeface="맑은 고딕"/>
              </a:rPr>
              <a:t>, </a:t>
            </a:r>
            <a:r>
              <a:rPr lang="ko-KR" altLang="en-US" sz="1400" kern="0" dirty="0" err="1">
                <a:solidFill>
                  <a:srgbClr val="000000"/>
                </a:solidFill>
                <a:latin typeface="맑은 고딕"/>
                <a:ea typeface="맑은 고딕"/>
              </a:rPr>
              <a:t>대금청구달력년</a:t>
            </a:r>
            <a:r>
              <a:rPr lang="en-US" altLang="ko-KR" sz="1400" kern="0" dirty="0">
                <a:solidFill>
                  <a:srgbClr val="000000"/>
                </a:solidFill>
                <a:latin typeface="맑은 고딕"/>
                <a:ea typeface="맑은 고딕"/>
              </a:rPr>
              <a:t>, </a:t>
            </a:r>
            <a:r>
              <a:rPr lang="ko-KR" altLang="en-US" sz="1400" kern="0" dirty="0" err="1">
                <a:solidFill>
                  <a:srgbClr val="000000"/>
                </a:solidFill>
                <a:latin typeface="맑은 고딕"/>
                <a:ea typeface="맑은 고딕"/>
              </a:rPr>
              <a:t>대금청구달력년분기</a:t>
            </a:r>
            <a:r>
              <a:rPr lang="en-US" altLang="ko-KR" sz="1400" kern="0" dirty="0">
                <a:solidFill>
                  <a:srgbClr val="000000"/>
                </a:solidFill>
                <a:latin typeface="맑은 고딕"/>
                <a:ea typeface="맑은 고딕"/>
              </a:rPr>
              <a:t>, </a:t>
            </a:r>
            <a:r>
              <a:rPr lang="ko-KR" altLang="en-US" sz="1400" kern="0" dirty="0" err="1">
                <a:solidFill>
                  <a:srgbClr val="000000"/>
                </a:solidFill>
                <a:latin typeface="맑은 고딕"/>
                <a:ea typeface="맑은 고딕"/>
              </a:rPr>
              <a:t>대금청구달력년월</a:t>
            </a:r>
            <a:r>
              <a:rPr lang="en-US" altLang="ko-KR" sz="1400" kern="0" dirty="0">
                <a:solidFill>
                  <a:srgbClr val="000000"/>
                </a:solidFill>
                <a:latin typeface="맑은 고딕"/>
                <a:ea typeface="맑은 고딕"/>
              </a:rPr>
              <a:t>, </a:t>
            </a:r>
            <a:r>
              <a:rPr lang="ko-KR" altLang="en-US" sz="1400" kern="0" dirty="0">
                <a:solidFill>
                  <a:srgbClr val="000000"/>
                </a:solidFill>
                <a:latin typeface="맑은 고딕"/>
                <a:ea typeface="맑은 고딕"/>
              </a:rPr>
              <a:t>실제 </a:t>
            </a:r>
            <a:r>
              <a:rPr lang="en-US" altLang="ko-KR" sz="1400" kern="0" dirty="0">
                <a:solidFill>
                  <a:srgbClr val="000000"/>
                </a:solidFill>
                <a:latin typeface="맑은 고딕"/>
                <a:ea typeface="맑은 고딕"/>
              </a:rPr>
              <a:t>/ </a:t>
            </a:r>
            <a:r>
              <a:rPr lang="ko-KR" altLang="en-US" sz="1400" kern="0" dirty="0">
                <a:solidFill>
                  <a:srgbClr val="000000"/>
                </a:solidFill>
                <a:latin typeface="맑은 고딕"/>
                <a:ea typeface="맑은 고딕"/>
              </a:rPr>
              <a:t>계획 </a:t>
            </a:r>
            <a:r>
              <a:rPr lang="ko-KR" altLang="en-US" sz="1400" kern="0" dirty="0" err="1">
                <a:solidFill>
                  <a:srgbClr val="000000"/>
                </a:solidFill>
                <a:latin typeface="맑은 고딕"/>
                <a:ea typeface="맑은 고딕"/>
              </a:rPr>
              <a:t>구분자</a:t>
            </a:r>
            <a:r>
              <a:rPr lang="en-US" altLang="ko-KR" sz="1400" kern="0" dirty="0">
                <a:solidFill>
                  <a:srgbClr val="000000"/>
                </a:solidFill>
                <a:latin typeface="맑은 고딕"/>
                <a:ea typeface="맑은 고딕"/>
              </a:rPr>
              <a:t>, </a:t>
            </a:r>
            <a:r>
              <a:rPr lang="ko-KR" altLang="en-US" sz="1400" dirty="0">
                <a:latin typeface="맑은 고딕" panose="020B0503020000020004" pitchFamily="50" charset="-127"/>
                <a:ea typeface="맑은 고딕" panose="020B0503020000020004" pitchFamily="50" charset="-127"/>
              </a:rPr>
              <a:t> </a:t>
            </a:r>
            <a:r>
              <a:rPr lang="ko-KR" altLang="en-US" sz="1400" dirty="0" err="1">
                <a:latin typeface="맑은 고딕" panose="020B0503020000020004" pitchFamily="50" charset="-127"/>
                <a:ea typeface="맑은 고딕" panose="020B0503020000020004" pitchFamily="50" charset="-127"/>
              </a:rPr>
              <a:t>대금청구수량단위</a:t>
            </a:r>
            <a:r>
              <a:rPr lang="en-US" altLang="ko-KR" sz="1400" dirty="0">
                <a:latin typeface="맑은 고딕" panose="020B0503020000020004" pitchFamily="50" charset="-127"/>
                <a:ea typeface="맑은 고딕" panose="020B0503020000020004" pitchFamily="50" charset="-127"/>
              </a:rPr>
              <a:t>, </a:t>
            </a:r>
            <a:r>
              <a:rPr lang="en-US" altLang="ko-KR" sz="1400" kern="0" dirty="0">
                <a:solidFill>
                  <a:srgbClr val="000000"/>
                </a:solidFill>
                <a:latin typeface="맑은 고딕" panose="020B0503020000020004" pitchFamily="50" charset="-127"/>
                <a:ea typeface="맑은 고딕" panose="020B0503020000020004" pitchFamily="50" charset="-127"/>
              </a:rPr>
              <a:t> </a:t>
            </a:r>
            <a:r>
              <a:rPr lang="ko-KR" altLang="en-US" sz="1400" kern="0" dirty="0">
                <a:solidFill>
                  <a:srgbClr val="000000"/>
                </a:solidFill>
                <a:latin typeface="맑은 고딕" panose="020B0503020000020004" pitchFamily="50" charset="-127"/>
                <a:ea typeface="맑은 고딕" panose="020B0503020000020004" pitchFamily="50" charset="-127"/>
              </a:rPr>
              <a:t>통화</a:t>
            </a:r>
            <a:endParaRPr lang="en-US" altLang="ko-KR" sz="1400" kern="0" dirty="0">
              <a:solidFill>
                <a:srgbClr val="000000"/>
              </a:solidFill>
              <a:latin typeface="맑은 고딕"/>
              <a:ea typeface="맑은 고딕"/>
            </a:endParaRPr>
          </a:p>
          <a:p>
            <a:pPr defTabSz="1088558" fontAlgn="b">
              <a:defRPr/>
            </a:pPr>
            <a:endParaRPr lang="ko-KR" altLang="en-US" sz="1400" dirty="0">
              <a:latin typeface="돋움"/>
            </a:endParaRPr>
          </a:p>
          <a:p>
            <a:pPr defTabSz="1088558" fontAlgn="b">
              <a:defRPr/>
            </a:pPr>
            <a:r>
              <a:rPr lang="ko-KR" altLang="en-US" sz="1400" dirty="0">
                <a:solidFill>
                  <a:srgbClr val="000000"/>
                </a:solidFill>
              </a:rPr>
              <a:t>각 월을 기준으로 분기</a:t>
            </a:r>
            <a:r>
              <a:rPr lang="en-US" altLang="ko-KR" sz="1400" dirty="0">
                <a:solidFill>
                  <a:srgbClr val="000000"/>
                </a:solidFill>
              </a:rPr>
              <a:t>, </a:t>
            </a:r>
            <a:r>
              <a:rPr lang="ko-KR" altLang="en-US" sz="1400" dirty="0">
                <a:solidFill>
                  <a:srgbClr val="000000"/>
                </a:solidFill>
              </a:rPr>
              <a:t>월</a:t>
            </a:r>
            <a:r>
              <a:rPr lang="en-US" altLang="ko-KR" sz="1400" dirty="0">
                <a:solidFill>
                  <a:srgbClr val="000000"/>
                </a:solidFill>
              </a:rPr>
              <a:t>, </a:t>
            </a:r>
            <a:r>
              <a:rPr lang="ko-KR" altLang="en-US" sz="1400" dirty="0">
                <a:solidFill>
                  <a:srgbClr val="000000"/>
                </a:solidFill>
              </a:rPr>
              <a:t>년도 </a:t>
            </a:r>
            <a:r>
              <a:rPr lang="en-US" altLang="ko-KR" sz="1400" dirty="0">
                <a:solidFill>
                  <a:srgbClr val="000000"/>
                </a:solidFill>
              </a:rPr>
              <a:t>Dimension </a:t>
            </a:r>
            <a:r>
              <a:rPr lang="ko-KR" altLang="en-US" sz="1400" dirty="0">
                <a:solidFill>
                  <a:srgbClr val="000000"/>
                </a:solidFill>
              </a:rPr>
              <a:t>을 생성해야 한다</a:t>
            </a:r>
            <a:endParaRPr lang="en-US" altLang="ko-KR" sz="1400" dirty="0">
              <a:solidFill>
                <a:srgbClr val="000000"/>
              </a:solidFill>
            </a:endParaRPr>
          </a:p>
          <a:p>
            <a:pPr defTabSz="1088558" fontAlgn="b">
              <a:defRPr/>
            </a:pPr>
            <a:r>
              <a:rPr lang="ko-KR" altLang="en-US" sz="1400" dirty="0">
                <a:solidFill>
                  <a:srgbClr val="000000"/>
                </a:solidFill>
              </a:rPr>
              <a:t>기타사항</a:t>
            </a:r>
            <a:endParaRPr lang="en-US" altLang="ko-KR" sz="1400" dirty="0">
              <a:solidFill>
                <a:srgbClr val="000000"/>
              </a:solidFill>
            </a:endParaRPr>
          </a:p>
          <a:p>
            <a:pPr defTabSz="1088558" fontAlgn="b">
              <a:defRPr/>
            </a:pPr>
            <a:r>
              <a:rPr lang="ko-KR" altLang="en-US" sz="1400" kern="0" dirty="0">
                <a:solidFill>
                  <a:srgbClr val="000000"/>
                </a:solidFill>
                <a:latin typeface="맑은 고딕"/>
                <a:ea typeface="맑은 고딕"/>
              </a:rPr>
              <a:t>매출수량은 대금청구서의 기본 단위로 </a:t>
            </a:r>
            <a:r>
              <a:rPr lang="ko-KR" altLang="en-US" sz="1400" kern="0" dirty="0" err="1">
                <a:solidFill>
                  <a:srgbClr val="000000"/>
                </a:solidFill>
                <a:latin typeface="맑은 고딕"/>
                <a:ea typeface="맑은 고딕"/>
              </a:rPr>
              <a:t>수량계산한다</a:t>
            </a:r>
            <a:r>
              <a:rPr lang="en-US" altLang="ko-KR" sz="1400" kern="0" dirty="0">
                <a:solidFill>
                  <a:srgbClr val="000000"/>
                </a:solidFill>
                <a:latin typeface="맑은 고딕"/>
                <a:ea typeface="맑은 고딕"/>
              </a:rPr>
              <a:t>. </a:t>
            </a:r>
            <a:r>
              <a:rPr lang="ko-KR" altLang="en-US" sz="1400" dirty="0">
                <a:solidFill>
                  <a:srgbClr val="000000"/>
                </a:solidFill>
              </a:rPr>
              <a:t>매출 </a:t>
            </a:r>
            <a:r>
              <a:rPr lang="ko-KR" altLang="en-US" sz="1400" dirty="0" err="1">
                <a:solidFill>
                  <a:srgbClr val="000000"/>
                </a:solidFill>
              </a:rPr>
              <a:t>성장율</a:t>
            </a:r>
            <a:r>
              <a:rPr lang="ko-KR" altLang="en-US" sz="1400" dirty="0">
                <a:solidFill>
                  <a:srgbClr val="000000"/>
                </a:solidFill>
              </a:rPr>
              <a:t>  </a:t>
            </a:r>
            <a:r>
              <a:rPr lang="en-US" altLang="ko-KR" sz="1400" dirty="0">
                <a:solidFill>
                  <a:srgbClr val="000000"/>
                </a:solidFill>
              </a:rPr>
              <a:t>-</a:t>
            </a:r>
            <a:r>
              <a:rPr lang="ko-KR" altLang="en-US" sz="1400" dirty="0">
                <a:solidFill>
                  <a:srgbClr val="000000"/>
                </a:solidFill>
              </a:rPr>
              <a:t>이면 빨간색 </a:t>
            </a:r>
            <a:r>
              <a:rPr lang="ko-KR" altLang="en-US" sz="1400" dirty="0" err="1">
                <a:solidFill>
                  <a:srgbClr val="000000"/>
                </a:solidFill>
              </a:rPr>
              <a:t>백컬러</a:t>
            </a:r>
            <a:r>
              <a:rPr lang="en-US" altLang="ko-KR" sz="1400" dirty="0">
                <a:solidFill>
                  <a:srgbClr val="000000"/>
                </a:solidFill>
              </a:rPr>
              <a:t>, </a:t>
            </a:r>
            <a:r>
              <a:rPr lang="ko-KR" altLang="en-US" sz="1400" dirty="0">
                <a:solidFill>
                  <a:srgbClr val="000000"/>
                </a:solidFill>
              </a:rPr>
              <a:t>통화 단위 다를 시 </a:t>
            </a:r>
            <a:r>
              <a:rPr lang="en-US" altLang="ko-KR" sz="1400" dirty="0">
                <a:solidFill>
                  <a:srgbClr val="000000"/>
                </a:solidFill>
              </a:rPr>
              <a:t>USD</a:t>
            </a:r>
            <a:r>
              <a:rPr lang="ko-KR" altLang="en-US" sz="1400" dirty="0">
                <a:solidFill>
                  <a:srgbClr val="000000"/>
                </a:solidFill>
              </a:rPr>
              <a:t>로 </a:t>
            </a:r>
            <a:r>
              <a:rPr lang="ko-KR" altLang="en-US" sz="1400" dirty="0" err="1">
                <a:solidFill>
                  <a:srgbClr val="000000"/>
                </a:solidFill>
              </a:rPr>
              <a:t>컨버젼한다</a:t>
            </a:r>
            <a:r>
              <a:rPr lang="en-US" altLang="ko-KR" sz="1400" dirty="0">
                <a:solidFill>
                  <a:srgbClr val="000000"/>
                </a:solidFill>
              </a:rPr>
              <a:t>.</a:t>
            </a:r>
          </a:p>
          <a:p>
            <a:pPr defTabSz="1088558" fontAlgn="b">
              <a:defRPr/>
            </a:pPr>
            <a:endParaRPr lang="en-US" altLang="ko-KR" sz="1400" dirty="0">
              <a:solidFill>
                <a:srgbClr val="000000"/>
              </a:solidFill>
            </a:endParaRPr>
          </a:p>
        </p:txBody>
      </p:sp>
      <p:sp>
        <p:nvSpPr>
          <p:cNvPr id="2" name="TextBox 1">
            <a:extLst>
              <a:ext uri="{FF2B5EF4-FFF2-40B4-BE49-F238E27FC236}">
                <a16:creationId xmlns:a16="http://schemas.microsoft.com/office/drawing/2014/main" id="{793EEF73-DEEB-45F0-ADCD-A543F28E6280}"/>
              </a:ext>
            </a:extLst>
          </p:cNvPr>
          <p:cNvSpPr txBox="1"/>
          <p:nvPr/>
        </p:nvSpPr>
        <p:spPr>
          <a:xfrm>
            <a:off x="5191125" y="1190625"/>
            <a:ext cx="2152650" cy="1246495"/>
          </a:xfrm>
          <a:prstGeom prst="rect">
            <a:avLst/>
          </a:prstGeom>
          <a:solidFill>
            <a:schemeClr val="accent1">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err="1">
                <a:ea typeface="Arial Unicode MS" pitchFamily="34" charset="-128"/>
                <a:cs typeface="Arial Unicode MS" pitchFamily="34" charset="-128"/>
              </a:rPr>
              <a:t>모수</a:t>
            </a:r>
            <a:r>
              <a:rPr lang="ko-KR" altLang="en-US" sz="1800" kern="0" dirty="0">
                <a:ea typeface="Arial Unicode MS" pitchFamily="34" charset="-128"/>
                <a:cs typeface="Arial Unicode MS" pitchFamily="34" charset="-128"/>
              </a:rPr>
              <a:t> </a:t>
            </a:r>
            <a:r>
              <a:rPr lang="en-US" altLang="ko-KR" sz="1800" kern="0" dirty="0">
                <a:ea typeface="Arial Unicode MS" pitchFamily="34" charset="-128"/>
                <a:cs typeface="Arial Unicode MS" pitchFamily="34" charset="-128"/>
              </a:rPr>
              <a:t>: </a:t>
            </a:r>
            <a:r>
              <a:rPr lang="ko-KR" altLang="en-US" sz="1800" kern="0" dirty="0">
                <a:ea typeface="Arial Unicode MS" pitchFamily="34" charset="-128"/>
                <a:cs typeface="Arial Unicode MS" pitchFamily="34" charset="-128"/>
              </a:rPr>
              <a:t>빌링이 </a:t>
            </a:r>
            <a:r>
              <a:rPr lang="ko-KR" altLang="en-US" sz="1800" kern="0" dirty="0" err="1">
                <a:ea typeface="Arial Unicode MS" pitchFamily="34" charset="-128"/>
                <a:cs typeface="Arial Unicode MS" pitchFamily="34" charset="-128"/>
              </a:rPr>
              <a:t>완료된것</a:t>
            </a:r>
            <a:endParaRPr lang="en-US" altLang="ko-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a:t>
            </a:r>
            <a:r>
              <a:rPr lang="ko-KR" altLang="en-US" sz="1800" kern="0" dirty="0" err="1">
                <a:ea typeface="Arial Unicode MS" pitchFamily="34" charset="-128"/>
                <a:cs typeface="Arial Unicode MS" pitchFamily="34" charset="-128"/>
              </a:rPr>
              <a:t>파셜빌링이</a:t>
            </a:r>
            <a:r>
              <a:rPr lang="ko-KR" altLang="en-US" sz="1800" kern="0" dirty="0">
                <a:ea typeface="Arial Unicode MS" pitchFamily="34" charset="-128"/>
                <a:cs typeface="Arial Unicode MS" pitchFamily="34" charset="-128"/>
              </a:rPr>
              <a:t> </a:t>
            </a:r>
            <a:r>
              <a:rPr lang="ko-KR" altLang="en-US" sz="1800" kern="0" dirty="0" err="1">
                <a:ea typeface="Arial Unicode MS" pitchFamily="34" charset="-128"/>
                <a:cs typeface="Arial Unicode MS" pitchFamily="34" charset="-128"/>
              </a:rPr>
              <a:t>된것도</a:t>
            </a:r>
            <a:r>
              <a:rPr lang="ko-KR" altLang="en-US" sz="1800" kern="0" dirty="0">
                <a:ea typeface="Arial Unicode MS" pitchFamily="34" charset="-128"/>
                <a:cs typeface="Arial Unicode MS" pitchFamily="34" charset="-128"/>
              </a:rPr>
              <a:t> 포함</a:t>
            </a:r>
            <a:r>
              <a:rPr lang="en-US" altLang="ko-KR" sz="1800" kern="0" dirty="0">
                <a:ea typeface="Arial Unicode MS" pitchFamily="34" charset="-128"/>
                <a:cs typeface="Arial Unicode MS" pitchFamily="34" charset="-128"/>
              </a:rPr>
              <a:t>.</a:t>
            </a:r>
            <a:endParaRPr lang="ko-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60473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RFP</a:t>
            </a:r>
            <a:endParaRPr lang="ko-KR" altLang="en-US" dirty="0"/>
          </a:p>
        </p:txBody>
      </p:sp>
      <p:sp>
        <p:nvSpPr>
          <p:cNvPr id="80" name="TextBox 79"/>
          <p:cNvSpPr txBox="1"/>
          <p:nvPr/>
        </p:nvSpPr>
        <p:spPr>
          <a:xfrm>
            <a:off x="2203507" y="546485"/>
            <a:ext cx="442099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영업관리 </a:t>
            </a:r>
            <a:r>
              <a:rPr lang="en-US" altLang="ko-KR" sz="1800" kern="0" dirty="0">
                <a:ea typeface="Arial Unicode MS" pitchFamily="34" charset="-128"/>
                <a:cs typeface="Arial Unicode MS" pitchFamily="34" charset="-128"/>
              </a:rPr>
              <a:t>Hub Application </a:t>
            </a:r>
            <a:r>
              <a:rPr lang="ko-KR" altLang="en-US" sz="1800" kern="0">
                <a:ea typeface="Arial Unicode MS" pitchFamily="34" charset="-128"/>
                <a:cs typeface="Arial Unicode MS" pitchFamily="34" charset="-128"/>
              </a:rPr>
              <a:t>업무 </a:t>
            </a:r>
            <a:r>
              <a:rPr lang="en-US" altLang="ko-KR" sz="1800" kern="0" dirty="0">
                <a:ea typeface="Arial Unicode MS" pitchFamily="34" charset="-128"/>
                <a:cs typeface="Arial Unicode MS" pitchFamily="34" charset="-128"/>
              </a:rPr>
              <a:t>Flow</a:t>
            </a:r>
            <a:endParaRPr lang="ko-KR" altLang="en-US" sz="1800" kern="0">
              <a:ea typeface="Arial Unicode MS" pitchFamily="34" charset="-128"/>
              <a:cs typeface="Arial Unicode MS" pitchFamily="34" charset="-128"/>
            </a:endParaRPr>
          </a:p>
        </p:txBody>
      </p:sp>
      <p:sp>
        <p:nvSpPr>
          <p:cNvPr id="7" name="직사각형 6"/>
          <p:cNvSpPr/>
          <p:nvPr/>
        </p:nvSpPr>
        <p:spPr>
          <a:xfrm>
            <a:off x="751004" y="1041981"/>
            <a:ext cx="10658024" cy="6124754"/>
          </a:xfrm>
          <a:prstGeom prst="rect">
            <a:avLst/>
          </a:prstGeom>
        </p:spPr>
        <p:txBody>
          <a:bodyPr wrap="square">
            <a:spAutoFit/>
          </a:bodyPr>
          <a:lstStyle/>
          <a:p>
            <a:pPr marL="171450" indent="-79375" fontAlgn="ctr">
              <a:buFont typeface="Arial" panose="020B0604020202020204" pitchFamily="34" charset="0"/>
              <a:buChar char="•"/>
            </a:pPr>
            <a:r>
              <a:rPr lang="ko-KR" altLang="en-US" sz="1400" dirty="0">
                <a:solidFill>
                  <a:srgbClr val="000000"/>
                </a:solidFill>
              </a:rPr>
              <a:t> 고객별 제품별 납기 적중률 분석</a:t>
            </a:r>
            <a:endParaRPr lang="en-US" altLang="ko-KR" sz="1400" dirty="0">
              <a:solidFill>
                <a:srgbClr val="000000"/>
              </a:solidFill>
            </a:endParaRPr>
          </a:p>
          <a:p>
            <a:pPr marL="171450" indent="-79375" fontAlgn="ctr">
              <a:buFont typeface="Arial" panose="020B0604020202020204" pitchFamily="34" charset="0"/>
              <a:buChar char="•"/>
            </a:pPr>
            <a:endParaRPr lang="en-US" altLang="ko-KR" sz="1400" dirty="0">
              <a:solidFill>
                <a:srgbClr val="000000"/>
              </a:solidFill>
            </a:endParaRPr>
          </a:p>
          <a:p>
            <a:pPr defTabSz="1088558" fontAlgn="b">
              <a:defRPr/>
            </a:pPr>
            <a:r>
              <a:rPr lang="ko-KR" altLang="en-US" sz="1400" dirty="0">
                <a:latin typeface="돋움"/>
              </a:rPr>
              <a:t>고객별 제품별로 납기 적중률을 산출해내어 세부적으로 분석한다</a:t>
            </a:r>
            <a:r>
              <a:rPr lang="en-US" altLang="ko-KR" sz="1400" dirty="0">
                <a:latin typeface="돋움"/>
              </a:rPr>
              <a:t>.  </a:t>
            </a:r>
            <a:r>
              <a:rPr lang="ko-KR" altLang="en-US" sz="1400" dirty="0">
                <a:latin typeface="돋움"/>
              </a:rPr>
              <a:t>고객별 제품별 납기 적중률을 분석하여 납기의 정확성을 개선하고 고객의 만족도를 높인다</a:t>
            </a:r>
            <a:r>
              <a:rPr lang="en-US" altLang="ko-KR" sz="1400" dirty="0">
                <a:latin typeface="돋움"/>
              </a:rPr>
              <a:t>.</a:t>
            </a:r>
          </a:p>
          <a:p>
            <a:pPr defTabSz="1088558" fontAlgn="b">
              <a:defRPr/>
            </a:pPr>
            <a:r>
              <a:rPr lang="ko-KR" altLang="en-US" sz="1400" dirty="0">
                <a:solidFill>
                  <a:srgbClr val="000000"/>
                </a:solidFill>
                <a:latin typeface="돋움"/>
              </a:rPr>
              <a:t>소스 정보는 </a:t>
            </a:r>
            <a:endParaRPr lang="en-US" altLang="ko-KR" sz="1400" dirty="0">
              <a:solidFill>
                <a:srgbClr val="000000"/>
              </a:solidFill>
              <a:latin typeface="돋움"/>
            </a:endParaRPr>
          </a:p>
          <a:p>
            <a:pPr defTabSz="1088558" fontAlgn="b">
              <a:defRPr/>
            </a:pPr>
            <a:r>
              <a:rPr lang="en-US" altLang="ko-KR" sz="1400" dirty="0">
                <a:latin typeface="돋움"/>
              </a:rPr>
              <a:t>SAP ERP</a:t>
            </a:r>
            <a:r>
              <a:rPr lang="ko-KR" altLang="en-US" sz="1400" dirty="0">
                <a:latin typeface="돋움"/>
              </a:rPr>
              <a:t> </a:t>
            </a:r>
            <a:r>
              <a:rPr lang="en-US" altLang="ko-KR" sz="1400" dirty="0">
                <a:latin typeface="돋움"/>
              </a:rPr>
              <a:t>– </a:t>
            </a:r>
            <a:r>
              <a:rPr lang="ko-KR" altLang="en-US" sz="1400" dirty="0" err="1">
                <a:latin typeface="돋움"/>
              </a:rPr>
              <a:t>판매오더</a:t>
            </a:r>
            <a:r>
              <a:rPr lang="en-US" altLang="ko-KR" sz="1400" dirty="0">
                <a:latin typeface="돋움"/>
              </a:rPr>
              <a:t>, </a:t>
            </a:r>
            <a:r>
              <a:rPr lang="ko-KR" altLang="en-US" sz="1400" dirty="0">
                <a:latin typeface="돋움"/>
              </a:rPr>
              <a:t>납품문서 조회화면에서 데이터 추출</a:t>
            </a:r>
          </a:p>
          <a:p>
            <a:pPr defTabSz="1088558" fontAlgn="b">
              <a:defRPr/>
            </a:pPr>
            <a:endParaRPr lang="ko-KR" altLang="en-US" sz="1400" dirty="0">
              <a:latin typeface="돋움"/>
            </a:endParaRPr>
          </a:p>
          <a:p>
            <a:pPr defTabSz="1088558" fontAlgn="b">
              <a:defRPr/>
            </a:pPr>
            <a:r>
              <a:rPr lang="ko-KR" altLang="en-US" sz="1400" dirty="0">
                <a:solidFill>
                  <a:srgbClr val="000000"/>
                </a:solidFill>
              </a:rPr>
              <a:t>지표 및 산식은</a:t>
            </a:r>
            <a:endParaRPr lang="en-US" altLang="ko-KR" sz="1400" dirty="0">
              <a:solidFill>
                <a:srgbClr val="000000"/>
              </a:solidFill>
            </a:endParaRPr>
          </a:p>
          <a:p>
            <a:pPr defTabSz="1088558" fontAlgn="b">
              <a:defRPr/>
            </a:pPr>
            <a:r>
              <a:rPr lang="ko-KR" altLang="en-US" sz="1400" dirty="0">
                <a:solidFill>
                  <a:srgbClr val="000000"/>
                </a:solidFill>
              </a:rPr>
              <a:t> 납품실제수량 </a:t>
            </a:r>
            <a:r>
              <a:rPr lang="en-US" altLang="ko-KR" sz="1400" dirty="0">
                <a:solidFill>
                  <a:srgbClr val="000000"/>
                </a:solidFill>
              </a:rPr>
              <a:t>: </a:t>
            </a:r>
            <a:r>
              <a:rPr lang="ko-KR" altLang="en-US" sz="1400" dirty="0">
                <a:solidFill>
                  <a:srgbClr val="000000"/>
                </a:solidFill>
              </a:rPr>
              <a:t>납품문서 내 </a:t>
            </a:r>
            <a:r>
              <a:rPr lang="ko-KR" altLang="en-US" sz="1400" dirty="0" err="1">
                <a:solidFill>
                  <a:srgbClr val="000000"/>
                </a:solidFill>
              </a:rPr>
              <a:t>납품실제수량</a:t>
            </a:r>
            <a:r>
              <a:rPr lang="ko-KR" altLang="en-US" sz="1400" dirty="0">
                <a:solidFill>
                  <a:srgbClr val="000000"/>
                </a:solidFill>
              </a:rPr>
              <a:t> </a:t>
            </a:r>
            <a:r>
              <a:rPr lang="en-US" altLang="ko-KR" sz="1400" dirty="0">
                <a:solidFill>
                  <a:srgbClr val="000000"/>
                </a:solidFill>
              </a:rPr>
              <a:t>(</a:t>
            </a:r>
            <a:r>
              <a:rPr lang="ko-KR" altLang="en-US" sz="1400" dirty="0">
                <a:solidFill>
                  <a:srgbClr val="000000"/>
                </a:solidFill>
              </a:rPr>
              <a:t>납품문서 단위</a:t>
            </a:r>
            <a:r>
              <a:rPr lang="en-US" altLang="ko-KR" sz="1400" dirty="0">
                <a:solidFill>
                  <a:srgbClr val="000000"/>
                </a:solidFill>
              </a:rPr>
              <a:t>)</a:t>
            </a:r>
          </a:p>
          <a:p>
            <a:pPr defTabSz="1088558" fontAlgn="b">
              <a:defRPr/>
            </a:pPr>
            <a:r>
              <a:rPr lang="en-US" altLang="ko-KR" sz="1400" dirty="0">
                <a:solidFill>
                  <a:srgbClr val="000000"/>
                </a:solidFill>
              </a:rPr>
              <a:t> </a:t>
            </a:r>
            <a:r>
              <a:rPr lang="ko-KR" altLang="en-US" sz="1400" dirty="0">
                <a:solidFill>
                  <a:srgbClr val="000000"/>
                </a:solidFill>
              </a:rPr>
              <a:t>판매수량 </a:t>
            </a:r>
            <a:r>
              <a:rPr lang="en-US" altLang="ko-KR" sz="1400" dirty="0">
                <a:solidFill>
                  <a:srgbClr val="000000"/>
                </a:solidFill>
              </a:rPr>
              <a:t>: </a:t>
            </a:r>
            <a:r>
              <a:rPr lang="ko-KR" altLang="en-US" sz="1400" dirty="0" err="1">
                <a:solidFill>
                  <a:srgbClr val="000000"/>
                </a:solidFill>
              </a:rPr>
              <a:t>판매오더</a:t>
            </a:r>
            <a:r>
              <a:rPr lang="ko-KR" altLang="en-US" sz="1400" dirty="0">
                <a:solidFill>
                  <a:srgbClr val="000000"/>
                </a:solidFill>
              </a:rPr>
              <a:t> 내 판매수량 </a:t>
            </a:r>
            <a:r>
              <a:rPr lang="en-US" altLang="ko-KR" sz="1400" dirty="0">
                <a:solidFill>
                  <a:srgbClr val="000000"/>
                </a:solidFill>
              </a:rPr>
              <a:t>(</a:t>
            </a:r>
            <a:r>
              <a:rPr lang="ko-KR" altLang="en-US" sz="1400" dirty="0" err="1">
                <a:solidFill>
                  <a:srgbClr val="FF0000"/>
                </a:solidFill>
                <a:highlight>
                  <a:srgbClr val="FFFF00"/>
                </a:highlight>
              </a:rPr>
              <a:t>판매오더</a:t>
            </a:r>
            <a:r>
              <a:rPr lang="ko-KR" altLang="en-US" sz="1400" dirty="0">
                <a:solidFill>
                  <a:srgbClr val="000000"/>
                </a:solidFill>
              </a:rPr>
              <a:t> 단위</a:t>
            </a:r>
            <a:r>
              <a:rPr lang="en-US" altLang="ko-KR" sz="1400" dirty="0">
                <a:solidFill>
                  <a:srgbClr val="000000"/>
                </a:solidFill>
              </a:rPr>
              <a:t>)</a:t>
            </a:r>
          </a:p>
          <a:p>
            <a:pPr defTabSz="1088558" fontAlgn="b">
              <a:defRPr/>
            </a:pPr>
            <a:r>
              <a:rPr lang="en-US" altLang="ko-KR" sz="1400" dirty="0">
                <a:solidFill>
                  <a:srgbClr val="000000"/>
                </a:solidFill>
              </a:rPr>
              <a:t> </a:t>
            </a:r>
            <a:r>
              <a:rPr lang="ko-KR" altLang="en-US" sz="1400" dirty="0">
                <a:solidFill>
                  <a:srgbClr val="000000"/>
                </a:solidFill>
              </a:rPr>
              <a:t>일자지연 수 </a:t>
            </a:r>
            <a:r>
              <a:rPr lang="en-US" altLang="ko-KR" sz="1400" dirty="0">
                <a:solidFill>
                  <a:srgbClr val="000000"/>
                </a:solidFill>
              </a:rPr>
              <a:t>: </a:t>
            </a:r>
            <a:r>
              <a:rPr lang="ko-KR" altLang="en-US" sz="1400" dirty="0">
                <a:solidFill>
                  <a:srgbClr val="000000"/>
                </a:solidFill>
              </a:rPr>
              <a:t>판매</a:t>
            </a:r>
            <a:r>
              <a:rPr lang="en-US" altLang="ko-KR" sz="1400" dirty="0">
                <a:solidFill>
                  <a:srgbClr val="000000"/>
                </a:solidFill>
              </a:rPr>
              <a:t>(</a:t>
            </a:r>
            <a:r>
              <a:rPr lang="ko-KR" altLang="en-US" sz="1400" dirty="0">
                <a:solidFill>
                  <a:srgbClr val="000000"/>
                </a:solidFill>
              </a:rPr>
              <a:t>납품</a:t>
            </a:r>
            <a:r>
              <a:rPr lang="en-US" altLang="ko-KR" sz="1400" dirty="0">
                <a:solidFill>
                  <a:srgbClr val="000000"/>
                </a:solidFill>
              </a:rPr>
              <a:t>)</a:t>
            </a:r>
            <a:r>
              <a:rPr lang="ko-KR" altLang="en-US" sz="1400" dirty="0">
                <a:solidFill>
                  <a:srgbClr val="000000"/>
                </a:solidFill>
              </a:rPr>
              <a:t>계획일자 </a:t>
            </a:r>
            <a:r>
              <a:rPr lang="en-US" altLang="ko-KR" sz="1400" dirty="0">
                <a:solidFill>
                  <a:srgbClr val="000000"/>
                </a:solidFill>
              </a:rPr>
              <a:t>– </a:t>
            </a:r>
            <a:r>
              <a:rPr lang="ko-KR" altLang="en-US" sz="1400" dirty="0" err="1">
                <a:solidFill>
                  <a:srgbClr val="000000"/>
                </a:solidFill>
              </a:rPr>
              <a:t>납품실제일자</a:t>
            </a:r>
            <a:r>
              <a:rPr lang="ko-KR" altLang="en-US" sz="1400" dirty="0">
                <a:solidFill>
                  <a:srgbClr val="000000"/>
                </a:solidFill>
              </a:rPr>
              <a:t> </a:t>
            </a:r>
            <a:r>
              <a:rPr lang="en-US" altLang="ko-KR" sz="1400" dirty="0">
                <a:solidFill>
                  <a:srgbClr val="000000"/>
                </a:solidFill>
              </a:rPr>
              <a:t>-&gt; </a:t>
            </a:r>
            <a:r>
              <a:rPr lang="ko-KR" altLang="en-US" sz="1400" dirty="0">
                <a:solidFill>
                  <a:srgbClr val="000000"/>
                </a:solidFill>
              </a:rPr>
              <a:t>납품계획일자는 오더에서</a:t>
            </a:r>
            <a:r>
              <a:rPr lang="en-US" altLang="ko-KR" sz="1400" dirty="0">
                <a:solidFill>
                  <a:srgbClr val="000000"/>
                </a:solidFill>
              </a:rPr>
              <a:t>(</a:t>
            </a:r>
            <a:r>
              <a:rPr lang="ko-KR" altLang="en-US" sz="1400" dirty="0">
                <a:solidFill>
                  <a:srgbClr val="000000"/>
                </a:solidFill>
              </a:rPr>
              <a:t>이 항목은 수정이 불가능하기 때문에 오더에서 </a:t>
            </a:r>
            <a:r>
              <a:rPr lang="en-US" altLang="ko-KR" sz="1400" dirty="0">
                <a:solidFill>
                  <a:srgbClr val="000000"/>
                </a:solidFill>
              </a:rPr>
              <a:t>)</a:t>
            </a:r>
          </a:p>
          <a:p>
            <a:pPr defTabSz="1088558" fontAlgn="b">
              <a:defRPr/>
            </a:pPr>
            <a:r>
              <a:rPr lang="ko-KR" altLang="en-US" sz="1400" dirty="0">
                <a:solidFill>
                  <a:srgbClr val="000000"/>
                </a:solidFill>
              </a:rPr>
              <a:t> 수량차이 수 </a:t>
            </a:r>
            <a:r>
              <a:rPr lang="en-US" altLang="ko-KR" sz="1400" dirty="0">
                <a:solidFill>
                  <a:srgbClr val="000000"/>
                </a:solidFill>
              </a:rPr>
              <a:t>: </a:t>
            </a:r>
            <a:r>
              <a:rPr lang="ko-KR" altLang="en-US" sz="1400" dirty="0">
                <a:solidFill>
                  <a:srgbClr val="000000"/>
                </a:solidFill>
              </a:rPr>
              <a:t>판매수량</a:t>
            </a:r>
            <a:r>
              <a:rPr lang="en-US" altLang="ko-KR" sz="1400" dirty="0">
                <a:solidFill>
                  <a:srgbClr val="000000"/>
                </a:solidFill>
              </a:rPr>
              <a:t>(</a:t>
            </a:r>
            <a:r>
              <a:rPr lang="ko-KR" altLang="en-US" sz="1400" dirty="0" err="1">
                <a:solidFill>
                  <a:srgbClr val="000000"/>
                </a:solidFill>
                <a:highlight>
                  <a:srgbClr val="FFFF00"/>
                </a:highlight>
              </a:rPr>
              <a:t>계획납품일자가</a:t>
            </a:r>
            <a:r>
              <a:rPr lang="ko-KR" altLang="en-US" sz="1400" dirty="0">
                <a:solidFill>
                  <a:srgbClr val="000000"/>
                </a:solidFill>
                <a:highlight>
                  <a:srgbClr val="FFFF00"/>
                </a:highlight>
              </a:rPr>
              <a:t> 지난 판매 수량만</a:t>
            </a:r>
            <a:r>
              <a:rPr lang="en-US" altLang="ko-KR" sz="1400" dirty="0">
                <a:solidFill>
                  <a:srgbClr val="000000"/>
                </a:solidFill>
                <a:highlight>
                  <a:srgbClr val="FFFF00"/>
                </a:highlight>
              </a:rPr>
              <a:t>)</a:t>
            </a:r>
            <a:r>
              <a:rPr lang="ko-KR" altLang="en-US" sz="1400" dirty="0">
                <a:solidFill>
                  <a:srgbClr val="000000"/>
                </a:solidFill>
              </a:rPr>
              <a:t> </a:t>
            </a:r>
            <a:r>
              <a:rPr lang="en-US" altLang="ko-KR" sz="1400" dirty="0">
                <a:solidFill>
                  <a:srgbClr val="000000"/>
                </a:solidFill>
              </a:rPr>
              <a:t>– </a:t>
            </a:r>
            <a:r>
              <a:rPr lang="ko-KR" altLang="en-US" sz="1400" dirty="0" err="1">
                <a:solidFill>
                  <a:srgbClr val="000000"/>
                </a:solidFill>
              </a:rPr>
              <a:t>납품실제수량</a:t>
            </a:r>
            <a:endParaRPr lang="ko-KR" altLang="en-US" sz="1400" dirty="0">
              <a:solidFill>
                <a:srgbClr val="000000"/>
              </a:solidFill>
            </a:endParaRPr>
          </a:p>
          <a:p>
            <a:pPr defTabSz="1088558" fontAlgn="b">
              <a:defRPr/>
            </a:pPr>
            <a:r>
              <a:rPr lang="ko-KR" altLang="en-US" sz="1400" dirty="0">
                <a:solidFill>
                  <a:srgbClr val="000000"/>
                </a:solidFill>
              </a:rPr>
              <a:t> 납품수량적중률 </a:t>
            </a:r>
            <a:r>
              <a:rPr lang="en-US" altLang="ko-KR" sz="1400" dirty="0">
                <a:solidFill>
                  <a:srgbClr val="000000"/>
                </a:solidFill>
              </a:rPr>
              <a:t>(%) : </a:t>
            </a:r>
            <a:r>
              <a:rPr lang="ko-KR" altLang="en-US" sz="1400" dirty="0" err="1">
                <a:solidFill>
                  <a:srgbClr val="000000"/>
                </a:solidFill>
                <a:highlight>
                  <a:srgbClr val="FFFF00"/>
                </a:highlight>
              </a:rPr>
              <a:t>납품실제수량</a:t>
            </a:r>
            <a:r>
              <a:rPr lang="ko-KR" altLang="en-US" sz="1400" dirty="0">
                <a:solidFill>
                  <a:srgbClr val="000000"/>
                </a:solidFill>
                <a:highlight>
                  <a:srgbClr val="FFFF00"/>
                </a:highlight>
              </a:rPr>
              <a:t> </a:t>
            </a:r>
            <a:r>
              <a:rPr lang="en-US" altLang="ko-KR" sz="1400" dirty="0">
                <a:solidFill>
                  <a:srgbClr val="000000"/>
                </a:solidFill>
                <a:highlight>
                  <a:srgbClr val="FFFF00"/>
                </a:highlight>
              </a:rPr>
              <a:t>/ </a:t>
            </a:r>
            <a:r>
              <a:rPr lang="ko-KR" altLang="en-US" sz="1400" dirty="0">
                <a:solidFill>
                  <a:srgbClr val="000000"/>
                </a:solidFill>
                <a:highlight>
                  <a:srgbClr val="FFFF00"/>
                </a:highlight>
              </a:rPr>
              <a:t>판매수량</a:t>
            </a:r>
            <a:r>
              <a:rPr lang="en-US" altLang="ko-KR" sz="1400" dirty="0">
                <a:solidFill>
                  <a:srgbClr val="000000"/>
                </a:solidFill>
                <a:highlight>
                  <a:srgbClr val="FFFF00"/>
                </a:highlight>
              </a:rPr>
              <a:t>(</a:t>
            </a:r>
            <a:r>
              <a:rPr lang="ko-KR" altLang="en-US" sz="1400" dirty="0" err="1">
                <a:solidFill>
                  <a:srgbClr val="000000"/>
                </a:solidFill>
                <a:highlight>
                  <a:srgbClr val="FFFF00"/>
                </a:highlight>
              </a:rPr>
              <a:t>계획납품일자가</a:t>
            </a:r>
            <a:r>
              <a:rPr lang="ko-KR" altLang="en-US" sz="1400" dirty="0">
                <a:solidFill>
                  <a:srgbClr val="000000"/>
                </a:solidFill>
                <a:highlight>
                  <a:srgbClr val="FFFF00"/>
                </a:highlight>
              </a:rPr>
              <a:t> 지난 판매 수량만</a:t>
            </a:r>
            <a:r>
              <a:rPr lang="en-US" altLang="ko-KR" sz="1400" dirty="0">
                <a:solidFill>
                  <a:srgbClr val="000000"/>
                </a:solidFill>
                <a:highlight>
                  <a:srgbClr val="FFFF00"/>
                </a:highlight>
              </a:rPr>
              <a:t>)</a:t>
            </a:r>
            <a:r>
              <a:rPr lang="ko-KR" altLang="en-US" sz="1400" dirty="0">
                <a:solidFill>
                  <a:srgbClr val="000000"/>
                </a:solidFill>
                <a:highlight>
                  <a:srgbClr val="FFFF00"/>
                </a:highlight>
              </a:rPr>
              <a:t> * </a:t>
            </a:r>
            <a:r>
              <a:rPr lang="en-US" altLang="ko-KR" sz="1400" dirty="0">
                <a:solidFill>
                  <a:srgbClr val="000000"/>
                </a:solidFill>
                <a:highlight>
                  <a:srgbClr val="FFFF00"/>
                </a:highlight>
              </a:rPr>
              <a:t>100</a:t>
            </a:r>
          </a:p>
          <a:p>
            <a:pPr defTabSz="1088558" fontAlgn="b">
              <a:defRPr/>
            </a:pPr>
            <a:r>
              <a:rPr lang="ko-KR" altLang="en-US" sz="1400" dirty="0">
                <a:solidFill>
                  <a:srgbClr val="000000"/>
                </a:solidFill>
                <a:highlight>
                  <a:srgbClr val="FFFF00"/>
                </a:highlight>
              </a:rPr>
              <a:t>납기적중률</a:t>
            </a:r>
            <a:r>
              <a:rPr lang="en-US" altLang="ko-KR" sz="1400" dirty="0">
                <a:solidFill>
                  <a:srgbClr val="000000"/>
                </a:solidFill>
                <a:highlight>
                  <a:srgbClr val="FFFF00"/>
                </a:highlight>
              </a:rPr>
              <a:t>-</a:t>
            </a:r>
            <a:r>
              <a:rPr lang="ko-KR" altLang="en-US" sz="1400" dirty="0">
                <a:solidFill>
                  <a:srgbClr val="000000"/>
                </a:solidFill>
                <a:highlight>
                  <a:srgbClr val="FFFF00"/>
                </a:highlight>
              </a:rPr>
              <a:t>수량기준</a:t>
            </a:r>
            <a:r>
              <a:rPr lang="en-US" altLang="ko-KR" sz="1400" dirty="0">
                <a:solidFill>
                  <a:srgbClr val="000000"/>
                </a:solidFill>
                <a:highlight>
                  <a:srgbClr val="FFFF00"/>
                </a:highlight>
              </a:rPr>
              <a:t>(%)</a:t>
            </a:r>
            <a:r>
              <a:rPr lang="ko-KR" altLang="en-US" sz="1400" dirty="0">
                <a:solidFill>
                  <a:srgbClr val="000000"/>
                </a:solidFill>
                <a:highlight>
                  <a:srgbClr val="FFFF00"/>
                </a:highlight>
              </a:rPr>
              <a:t> </a:t>
            </a:r>
            <a:r>
              <a:rPr lang="en-US" altLang="ko-KR" sz="1400" dirty="0">
                <a:solidFill>
                  <a:srgbClr val="000000"/>
                </a:solidFill>
                <a:highlight>
                  <a:srgbClr val="FFFF00"/>
                </a:highlight>
              </a:rPr>
              <a:t>: </a:t>
            </a:r>
            <a:r>
              <a:rPr lang="ko-KR" altLang="en-US" sz="1400" dirty="0" err="1">
                <a:solidFill>
                  <a:srgbClr val="000000"/>
                </a:solidFill>
                <a:highlight>
                  <a:srgbClr val="FFFF00"/>
                </a:highlight>
              </a:rPr>
              <a:t>납기내실제납품수량</a:t>
            </a:r>
            <a:r>
              <a:rPr lang="ko-KR" altLang="en-US" sz="1400" dirty="0">
                <a:solidFill>
                  <a:srgbClr val="000000"/>
                </a:solidFill>
                <a:highlight>
                  <a:srgbClr val="FFFF00"/>
                </a:highlight>
              </a:rPr>
              <a:t> </a:t>
            </a:r>
            <a:r>
              <a:rPr lang="en-US" altLang="ko-KR" sz="1400" dirty="0">
                <a:solidFill>
                  <a:srgbClr val="000000"/>
                </a:solidFill>
                <a:highlight>
                  <a:srgbClr val="FFFF00"/>
                </a:highlight>
              </a:rPr>
              <a:t>/ </a:t>
            </a:r>
            <a:r>
              <a:rPr lang="ko-KR" altLang="en-US" sz="1400" dirty="0">
                <a:solidFill>
                  <a:srgbClr val="000000"/>
                </a:solidFill>
                <a:highlight>
                  <a:srgbClr val="FFFF00"/>
                </a:highlight>
              </a:rPr>
              <a:t>전체 납품수량 </a:t>
            </a:r>
            <a:r>
              <a:rPr lang="en-US" altLang="ko-KR" sz="1400" dirty="0">
                <a:solidFill>
                  <a:srgbClr val="000000"/>
                </a:solidFill>
                <a:highlight>
                  <a:srgbClr val="FFFF00"/>
                </a:highlight>
              </a:rPr>
              <a:t>* 100 </a:t>
            </a:r>
          </a:p>
          <a:p>
            <a:pPr defTabSz="1088558" fontAlgn="b">
              <a:defRPr/>
            </a:pPr>
            <a:r>
              <a:rPr lang="ko-KR" altLang="en-US" sz="1400" dirty="0">
                <a:solidFill>
                  <a:srgbClr val="000000"/>
                </a:solidFill>
                <a:highlight>
                  <a:srgbClr val="FFFF00"/>
                </a:highlight>
              </a:rPr>
              <a:t>납기적중률</a:t>
            </a:r>
            <a:r>
              <a:rPr lang="en-US" altLang="ko-KR" sz="1400" dirty="0">
                <a:solidFill>
                  <a:srgbClr val="000000"/>
                </a:solidFill>
                <a:highlight>
                  <a:srgbClr val="FFFF00"/>
                </a:highlight>
              </a:rPr>
              <a:t>-</a:t>
            </a:r>
            <a:r>
              <a:rPr lang="ko-KR" altLang="en-US" sz="1400" dirty="0">
                <a:solidFill>
                  <a:srgbClr val="000000"/>
                </a:solidFill>
                <a:highlight>
                  <a:srgbClr val="FFFF00"/>
                </a:highlight>
              </a:rPr>
              <a:t>문서기준</a:t>
            </a:r>
            <a:r>
              <a:rPr lang="en-US" altLang="ko-KR" sz="1400" dirty="0">
                <a:solidFill>
                  <a:srgbClr val="000000"/>
                </a:solidFill>
                <a:highlight>
                  <a:srgbClr val="FFFF00"/>
                </a:highlight>
              </a:rPr>
              <a:t>(%)</a:t>
            </a:r>
            <a:r>
              <a:rPr lang="ko-KR" altLang="en-US" sz="1400" dirty="0">
                <a:solidFill>
                  <a:srgbClr val="000000"/>
                </a:solidFill>
                <a:highlight>
                  <a:srgbClr val="FFFF00"/>
                </a:highlight>
              </a:rPr>
              <a:t> </a:t>
            </a:r>
            <a:r>
              <a:rPr lang="en-US" altLang="ko-KR" sz="1400" dirty="0">
                <a:solidFill>
                  <a:srgbClr val="000000"/>
                </a:solidFill>
                <a:highlight>
                  <a:srgbClr val="FFFF00"/>
                </a:highlight>
              </a:rPr>
              <a:t>: </a:t>
            </a:r>
            <a:r>
              <a:rPr lang="ko-KR" altLang="en-US" sz="1400" dirty="0">
                <a:solidFill>
                  <a:srgbClr val="000000"/>
                </a:solidFill>
                <a:highlight>
                  <a:srgbClr val="FFFF00"/>
                </a:highlight>
              </a:rPr>
              <a:t>납기내 실제 납품된 </a:t>
            </a:r>
            <a:r>
              <a:rPr lang="ko-KR" altLang="en-US" sz="1400" dirty="0" err="1">
                <a:solidFill>
                  <a:srgbClr val="000000"/>
                </a:solidFill>
                <a:highlight>
                  <a:srgbClr val="FFFF00"/>
                </a:highlight>
              </a:rPr>
              <a:t>딜리버리문서</a:t>
            </a:r>
            <a:r>
              <a:rPr lang="ko-KR" altLang="en-US" sz="1400" dirty="0">
                <a:solidFill>
                  <a:srgbClr val="000000"/>
                </a:solidFill>
                <a:highlight>
                  <a:srgbClr val="FFFF00"/>
                </a:highlight>
              </a:rPr>
              <a:t> 개수 </a:t>
            </a:r>
            <a:r>
              <a:rPr lang="en-US" altLang="ko-KR" sz="1400" dirty="0">
                <a:solidFill>
                  <a:srgbClr val="000000"/>
                </a:solidFill>
                <a:highlight>
                  <a:srgbClr val="FFFF00"/>
                </a:highlight>
              </a:rPr>
              <a:t>/ </a:t>
            </a:r>
            <a:r>
              <a:rPr lang="ko-KR" altLang="en-US" sz="1400" dirty="0">
                <a:solidFill>
                  <a:srgbClr val="000000"/>
                </a:solidFill>
                <a:highlight>
                  <a:srgbClr val="FFFF00"/>
                </a:highlight>
              </a:rPr>
              <a:t>실제 납품된 </a:t>
            </a:r>
            <a:r>
              <a:rPr lang="ko-KR" altLang="en-US" sz="1400" dirty="0" err="1">
                <a:solidFill>
                  <a:srgbClr val="000000"/>
                </a:solidFill>
                <a:highlight>
                  <a:srgbClr val="FFFF00"/>
                </a:highlight>
              </a:rPr>
              <a:t>딜리버리</a:t>
            </a:r>
            <a:r>
              <a:rPr lang="ko-KR" altLang="en-US" sz="1400" dirty="0">
                <a:solidFill>
                  <a:srgbClr val="000000"/>
                </a:solidFill>
                <a:highlight>
                  <a:srgbClr val="FFFF00"/>
                </a:highlight>
              </a:rPr>
              <a:t> 문서 개수 </a:t>
            </a:r>
            <a:r>
              <a:rPr lang="en-US" altLang="ko-KR" sz="1400" dirty="0">
                <a:solidFill>
                  <a:srgbClr val="000000"/>
                </a:solidFill>
                <a:highlight>
                  <a:srgbClr val="FFFF00"/>
                </a:highlight>
              </a:rPr>
              <a:t>* 100</a:t>
            </a:r>
          </a:p>
          <a:p>
            <a:pPr defTabSz="1088558" fontAlgn="b">
              <a:defRPr/>
            </a:pPr>
            <a:endParaRPr lang="en-US" altLang="ko-KR" sz="1400" dirty="0">
              <a:solidFill>
                <a:srgbClr val="000000"/>
              </a:solidFill>
              <a:highlight>
                <a:srgbClr val="FFFF00"/>
              </a:highlight>
            </a:endParaRPr>
          </a:p>
          <a:p>
            <a:pPr defTabSz="1088558" fontAlgn="b">
              <a:defRPr/>
            </a:pPr>
            <a:r>
              <a:rPr lang="en-US" altLang="ko-KR" sz="1400" dirty="0">
                <a:solidFill>
                  <a:srgbClr val="000000"/>
                </a:solidFill>
              </a:rPr>
              <a:t> </a:t>
            </a:r>
            <a:r>
              <a:rPr lang="ko-KR" altLang="en-US" sz="1400" dirty="0" err="1">
                <a:solidFill>
                  <a:srgbClr val="000000"/>
                </a:solidFill>
              </a:rPr>
              <a:t>판매총오더</a:t>
            </a:r>
            <a:r>
              <a:rPr lang="ko-KR" altLang="en-US" sz="1400" dirty="0">
                <a:solidFill>
                  <a:srgbClr val="000000"/>
                </a:solidFill>
              </a:rPr>
              <a:t> 수 </a:t>
            </a:r>
            <a:r>
              <a:rPr lang="en-US" altLang="ko-KR" sz="1400" dirty="0">
                <a:solidFill>
                  <a:srgbClr val="000000"/>
                </a:solidFill>
              </a:rPr>
              <a:t>(</a:t>
            </a:r>
            <a:r>
              <a:rPr lang="ko-KR" altLang="en-US" sz="1400" dirty="0" err="1">
                <a:solidFill>
                  <a:srgbClr val="000000"/>
                </a:solidFill>
              </a:rPr>
              <a:t>판매오더</a:t>
            </a:r>
            <a:r>
              <a:rPr lang="ko-KR" altLang="en-US" sz="1400" dirty="0">
                <a:solidFill>
                  <a:srgbClr val="000000"/>
                </a:solidFill>
              </a:rPr>
              <a:t> 기준</a:t>
            </a:r>
            <a:r>
              <a:rPr lang="en-US" altLang="ko-KR" sz="1400" dirty="0">
                <a:solidFill>
                  <a:srgbClr val="000000"/>
                </a:solidFill>
              </a:rPr>
              <a:t>) (</a:t>
            </a:r>
            <a:r>
              <a:rPr lang="ko-KR" altLang="en-US" sz="1400" dirty="0" err="1">
                <a:solidFill>
                  <a:srgbClr val="000000"/>
                </a:solidFill>
                <a:highlight>
                  <a:srgbClr val="FFFF00"/>
                </a:highlight>
              </a:rPr>
              <a:t>계획납품일자가</a:t>
            </a:r>
            <a:r>
              <a:rPr lang="ko-KR" altLang="en-US" sz="1400" dirty="0">
                <a:solidFill>
                  <a:srgbClr val="000000"/>
                </a:solidFill>
                <a:highlight>
                  <a:srgbClr val="FFFF00"/>
                </a:highlight>
              </a:rPr>
              <a:t> 지난 판매 수량만</a:t>
            </a:r>
            <a:r>
              <a:rPr lang="en-US" altLang="ko-KR" sz="1400" dirty="0">
                <a:solidFill>
                  <a:srgbClr val="000000"/>
                </a:solidFill>
                <a:highlight>
                  <a:srgbClr val="FFFF00"/>
                </a:highlight>
              </a:rPr>
              <a:t>?)</a:t>
            </a:r>
            <a:endParaRPr lang="en-US" altLang="ko-KR" sz="1400" dirty="0">
              <a:solidFill>
                <a:srgbClr val="000000"/>
              </a:solidFill>
            </a:endParaRPr>
          </a:p>
          <a:p>
            <a:pPr defTabSz="1088558" fontAlgn="b">
              <a:defRPr/>
            </a:pPr>
            <a:endParaRPr lang="en-US" altLang="ko-KR" sz="1400" dirty="0">
              <a:solidFill>
                <a:srgbClr val="000000"/>
              </a:solidFill>
            </a:endParaRPr>
          </a:p>
          <a:p>
            <a:pPr defTabSz="1088558" fontAlgn="b">
              <a:defRPr/>
            </a:pPr>
            <a:r>
              <a:rPr lang="ko-KR" altLang="en-US" sz="1400" dirty="0">
                <a:solidFill>
                  <a:srgbClr val="000000"/>
                </a:solidFill>
              </a:rPr>
              <a:t>분석 </a:t>
            </a:r>
            <a:r>
              <a:rPr lang="en-US" altLang="ko-KR" sz="1400" dirty="0">
                <a:solidFill>
                  <a:srgbClr val="000000"/>
                </a:solidFill>
              </a:rPr>
              <a:t>Dimension</a:t>
            </a:r>
            <a:r>
              <a:rPr lang="ko-KR" altLang="en-US" sz="1400" dirty="0">
                <a:solidFill>
                  <a:srgbClr val="000000"/>
                </a:solidFill>
              </a:rPr>
              <a:t>은 </a:t>
            </a:r>
            <a:r>
              <a:rPr lang="ko-KR" altLang="en-US" sz="1400" dirty="0" err="1">
                <a:latin typeface="돋움"/>
              </a:rPr>
              <a:t>판매오더번</a:t>
            </a:r>
            <a:r>
              <a:rPr lang="en-US" altLang="ko-KR" sz="1400" dirty="0">
                <a:latin typeface="돋움"/>
              </a:rPr>
              <a:t>, </a:t>
            </a:r>
            <a:r>
              <a:rPr lang="ko-KR" altLang="en-US" sz="1400" dirty="0">
                <a:latin typeface="돋움"/>
              </a:rPr>
              <a:t>납품문서번호</a:t>
            </a:r>
            <a:r>
              <a:rPr lang="en-US" altLang="ko-KR" sz="1400" dirty="0">
                <a:latin typeface="돋움"/>
              </a:rPr>
              <a:t>, </a:t>
            </a:r>
            <a:r>
              <a:rPr lang="ko-KR" altLang="en-US" sz="1400" dirty="0">
                <a:latin typeface="돋움"/>
              </a:rPr>
              <a:t>고객</a:t>
            </a:r>
            <a:r>
              <a:rPr lang="en-US" altLang="ko-KR" sz="1400" dirty="0">
                <a:latin typeface="돋움"/>
              </a:rPr>
              <a:t>, </a:t>
            </a:r>
            <a:r>
              <a:rPr lang="ko-KR" altLang="en-US" sz="1400" dirty="0">
                <a:latin typeface="돋움"/>
              </a:rPr>
              <a:t>판매고객</a:t>
            </a:r>
            <a:r>
              <a:rPr lang="en-US" altLang="ko-KR" sz="1400" dirty="0">
                <a:latin typeface="돋움"/>
              </a:rPr>
              <a:t>, </a:t>
            </a:r>
            <a:r>
              <a:rPr lang="ko-KR" altLang="en-US" sz="1400" dirty="0">
                <a:latin typeface="돋움"/>
              </a:rPr>
              <a:t>자재</a:t>
            </a:r>
            <a:r>
              <a:rPr lang="en-US" altLang="ko-KR" sz="1400" dirty="0">
                <a:latin typeface="돋움"/>
              </a:rPr>
              <a:t>, </a:t>
            </a:r>
            <a:r>
              <a:rPr lang="ko-KR" altLang="en-US" sz="1400" dirty="0">
                <a:latin typeface="돋움"/>
              </a:rPr>
              <a:t>자재플랜트</a:t>
            </a:r>
            <a:r>
              <a:rPr lang="en-US" altLang="ko-KR" sz="1400" dirty="0">
                <a:latin typeface="돋움"/>
              </a:rPr>
              <a:t>, </a:t>
            </a:r>
            <a:r>
              <a:rPr lang="ko-KR" altLang="en-US" sz="1400" dirty="0">
                <a:latin typeface="돋움"/>
              </a:rPr>
              <a:t>타임타입</a:t>
            </a:r>
            <a:r>
              <a:rPr lang="en-US" altLang="ko-KR" sz="1400" dirty="0">
                <a:latin typeface="돋움"/>
              </a:rPr>
              <a:t>, </a:t>
            </a:r>
            <a:r>
              <a:rPr lang="ko-KR" altLang="en-US" sz="1400" dirty="0">
                <a:latin typeface="돋움"/>
              </a:rPr>
              <a:t>수량타입</a:t>
            </a:r>
            <a:r>
              <a:rPr lang="en-US" altLang="ko-KR" sz="1400" dirty="0">
                <a:latin typeface="돋움"/>
              </a:rPr>
              <a:t>, DP</a:t>
            </a:r>
            <a:r>
              <a:rPr lang="ko-KR" altLang="en-US" sz="1400" dirty="0">
                <a:latin typeface="돋움"/>
              </a:rPr>
              <a:t>타입</a:t>
            </a:r>
            <a:r>
              <a:rPr lang="en-US" altLang="ko-KR" sz="1400" dirty="0">
                <a:latin typeface="돋움"/>
              </a:rPr>
              <a:t>, </a:t>
            </a:r>
            <a:r>
              <a:rPr lang="ko-KR" altLang="en-US" sz="1400" dirty="0">
                <a:latin typeface="돋움"/>
              </a:rPr>
              <a:t>납품요청일자 </a:t>
            </a:r>
            <a:r>
              <a:rPr lang="en-US" altLang="ko-KR" sz="1400" dirty="0">
                <a:latin typeface="돋움"/>
              </a:rPr>
              <a:t>(</a:t>
            </a:r>
            <a:r>
              <a:rPr lang="ko-KR" altLang="en-US" sz="1400" dirty="0" err="1">
                <a:latin typeface="돋움"/>
              </a:rPr>
              <a:t>판매오더</a:t>
            </a:r>
            <a:r>
              <a:rPr lang="ko-KR" altLang="en-US" sz="1400" dirty="0">
                <a:latin typeface="돋움"/>
              </a:rPr>
              <a:t> 기준</a:t>
            </a:r>
            <a:r>
              <a:rPr lang="en-US" altLang="ko-KR" sz="1400" dirty="0">
                <a:latin typeface="돋움"/>
              </a:rPr>
              <a:t>), </a:t>
            </a:r>
            <a:r>
              <a:rPr lang="ko-KR" altLang="en-US" sz="1400" dirty="0" err="1">
                <a:latin typeface="돋움"/>
              </a:rPr>
              <a:t>납품실제일자</a:t>
            </a:r>
            <a:r>
              <a:rPr lang="ko-KR" altLang="en-US" sz="1400" dirty="0">
                <a:latin typeface="돋움"/>
              </a:rPr>
              <a:t> </a:t>
            </a:r>
            <a:r>
              <a:rPr lang="en-US" altLang="ko-KR" sz="1400" dirty="0">
                <a:latin typeface="돋움"/>
              </a:rPr>
              <a:t>(</a:t>
            </a:r>
            <a:r>
              <a:rPr lang="ko-KR" altLang="en-US" sz="1400" dirty="0">
                <a:latin typeface="돋움"/>
              </a:rPr>
              <a:t>납품문서 기준</a:t>
            </a:r>
            <a:r>
              <a:rPr lang="en-US" altLang="ko-KR" sz="1400" dirty="0">
                <a:latin typeface="돋움"/>
              </a:rPr>
              <a:t>),  </a:t>
            </a:r>
            <a:r>
              <a:rPr lang="ko-KR" altLang="en-US" sz="1400" dirty="0" err="1">
                <a:latin typeface="돋움"/>
              </a:rPr>
              <a:t>납품요청달력년</a:t>
            </a:r>
            <a:r>
              <a:rPr lang="en-US" altLang="ko-KR" sz="1400" dirty="0">
                <a:latin typeface="돋움"/>
              </a:rPr>
              <a:t>, </a:t>
            </a:r>
            <a:r>
              <a:rPr lang="ko-KR" altLang="en-US" sz="1400" dirty="0" err="1">
                <a:latin typeface="돋움"/>
              </a:rPr>
              <a:t>납품요청달력년월</a:t>
            </a:r>
            <a:r>
              <a:rPr lang="ko-KR" altLang="en-US" sz="1400" dirty="0">
                <a:latin typeface="돋움"/>
              </a:rPr>
              <a:t> </a:t>
            </a:r>
            <a:r>
              <a:rPr lang="en-US" altLang="ko-KR" sz="1400" dirty="0">
                <a:latin typeface="돋움"/>
              </a:rPr>
              <a:t>(</a:t>
            </a:r>
            <a:r>
              <a:rPr lang="ko-KR" altLang="en-US" sz="1400" dirty="0">
                <a:latin typeface="돋움"/>
              </a:rPr>
              <a:t>납품요청일자 기준</a:t>
            </a:r>
            <a:r>
              <a:rPr lang="en-US" altLang="ko-KR" sz="1400" dirty="0">
                <a:latin typeface="돋움"/>
              </a:rPr>
              <a:t>), </a:t>
            </a:r>
            <a:r>
              <a:rPr lang="ko-KR" altLang="en-US" sz="1400" dirty="0" err="1">
                <a:latin typeface="돋움"/>
              </a:rPr>
              <a:t>납품실제달력년</a:t>
            </a:r>
            <a:r>
              <a:rPr lang="en-US" altLang="ko-KR" sz="1400" dirty="0">
                <a:latin typeface="돋움"/>
              </a:rPr>
              <a:t>, </a:t>
            </a:r>
            <a:r>
              <a:rPr lang="ko-KR" altLang="en-US" sz="1400" dirty="0" err="1">
                <a:latin typeface="돋움"/>
              </a:rPr>
              <a:t>납품실제달력년월</a:t>
            </a:r>
            <a:r>
              <a:rPr lang="en-US" altLang="ko-KR" sz="1400" dirty="0">
                <a:latin typeface="돋움"/>
              </a:rPr>
              <a:t>(</a:t>
            </a:r>
            <a:r>
              <a:rPr lang="ko-KR" altLang="en-US" sz="1400" dirty="0" err="1">
                <a:latin typeface="돋움"/>
              </a:rPr>
              <a:t>납품실제일자</a:t>
            </a:r>
            <a:r>
              <a:rPr lang="ko-KR" altLang="en-US" sz="1400" dirty="0">
                <a:latin typeface="돋움"/>
              </a:rPr>
              <a:t> 기준</a:t>
            </a:r>
            <a:r>
              <a:rPr lang="en-US" altLang="ko-KR" sz="1400" dirty="0">
                <a:latin typeface="돋움"/>
              </a:rPr>
              <a:t>),  </a:t>
            </a:r>
            <a:r>
              <a:rPr lang="ko-KR" altLang="en-US" sz="1400" dirty="0" err="1">
                <a:latin typeface="돋움"/>
              </a:rPr>
              <a:t>판매오더생성일</a:t>
            </a:r>
            <a:r>
              <a:rPr lang="en-US" altLang="ko-KR" sz="1400" dirty="0">
                <a:latin typeface="돋움"/>
              </a:rPr>
              <a:t>, </a:t>
            </a:r>
            <a:r>
              <a:rPr lang="ko-KR" altLang="en-US" sz="1400" dirty="0" err="1">
                <a:latin typeface="돋움"/>
              </a:rPr>
              <a:t>판매오더수량단위</a:t>
            </a:r>
            <a:r>
              <a:rPr lang="en-US" altLang="ko-KR" sz="1400" dirty="0">
                <a:latin typeface="돋움"/>
              </a:rPr>
              <a:t>, </a:t>
            </a:r>
            <a:r>
              <a:rPr lang="ko-KR" altLang="en-US" sz="1400" dirty="0" err="1">
                <a:latin typeface="돋움"/>
              </a:rPr>
              <a:t>납품문서수량단위</a:t>
            </a:r>
            <a:endParaRPr lang="ko-KR" altLang="en-US" sz="1400" dirty="0">
              <a:latin typeface="돋움"/>
            </a:endParaRPr>
          </a:p>
          <a:p>
            <a:pPr defTabSz="1088558" fontAlgn="b">
              <a:defRPr/>
            </a:pPr>
            <a:r>
              <a:rPr lang="ko-KR" altLang="en-US" sz="1400" dirty="0">
                <a:solidFill>
                  <a:srgbClr val="000000"/>
                </a:solidFill>
              </a:rPr>
              <a:t>각 월을 기준으로 분기</a:t>
            </a:r>
            <a:r>
              <a:rPr lang="en-US" altLang="ko-KR" sz="1400" dirty="0">
                <a:solidFill>
                  <a:srgbClr val="000000"/>
                </a:solidFill>
              </a:rPr>
              <a:t>, </a:t>
            </a:r>
            <a:r>
              <a:rPr lang="ko-KR" altLang="en-US" sz="1400" dirty="0">
                <a:solidFill>
                  <a:srgbClr val="000000"/>
                </a:solidFill>
              </a:rPr>
              <a:t>월</a:t>
            </a:r>
            <a:r>
              <a:rPr lang="en-US" altLang="ko-KR" sz="1400" dirty="0">
                <a:solidFill>
                  <a:srgbClr val="000000"/>
                </a:solidFill>
              </a:rPr>
              <a:t>, </a:t>
            </a:r>
            <a:r>
              <a:rPr lang="ko-KR" altLang="en-US" sz="1400" dirty="0">
                <a:solidFill>
                  <a:srgbClr val="000000"/>
                </a:solidFill>
              </a:rPr>
              <a:t>년도 </a:t>
            </a:r>
            <a:r>
              <a:rPr lang="en-US" altLang="ko-KR" sz="1400" dirty="0">
                <a:solidFill>
                  <a:srgbClr val="000000"/>
                </a:solidFill>
              </a:rPr>
              <a:t>Dimension </a:t>
            </a:r>
            <a:r>
              <a:rPr lang="ko-KR" altLang="en-US" sz="1400" dirty="0">
                <a:solidFill>
                  <a:srgbClr val="000000"/>
                </a:solidFill>
              </a:rPr>
              <a:t>을 생성해야 한다</a:t>
            </a:r>
            <a:endParaRPr lang="en-US" altLang="ko-KR" sz="1400" dirty="0">
              <a:solidFill>
                <a:srgbClr val="000000"/>
              </a:solidFill>
            </a:endParaRPr>
          </a:p>
          <a:p>
            <a:pPr defTabSz="1088558" fontAlgn="b">
              <a:defRPr/>
            </a:pPr>
            <a:endParaRPr lang="en-US" altLang="ko-KR" sz="1400" dirty="0">
              <a:solidFill>
                <a:srgbClr val="000000"/>
              </a:solidFill>
            </a:endParaRPr>
          </a:p>
          <a:p>
            <a:pPr defTabSz="1088558" fontAlgn="b">
              <a:defRPr/>
            </a:pPr>
            <a:r>
              <a:rPr lang="ko-KR" altLang="en-US" sz="1400" dirty="0">
                <a:solidFill>
                  <a:srgbClr val="000000"/>
                </a:solidFill>
              </a:rPr>
              <a:t>기타사항</a:t>
            </a:r>
            <a:endParaRPr lang="en-US" altLang="ko-KR" sz="1400" dirty="0">
              <a:solidFill>
                <a:srgbClr val="000000"/>
              </a:solidFill>
            </a:endParaRPr>
          </a:p>
          <a:p>
            <a:pPr defTabSz="1088558" fontAlgn="b">
              <a:defRPr/>
            </a:pPr>
            <a:r>
              <a:rPr lang="ko-KR" altLang="en-US" sz="1400" kern="0" dirty="0">
                <a:solidFill>
                  <a:srgbClr val="000000"/>
                </a:solidFill>
                <a:latin typeface="맑은 고딕"/>
                <a:ea typeface="맑은 고딕"/>
              </a:rPr>
              <a:t>납기적중률 시간 관련 차원은 </a:t>
            </a:r>
            <a:r>
              <a:rPr lang="en-US" altLang="ko-KR" sz="1400" kern="0" dirty="0">
                <a:solidFill>
                  <a:srgbClr val="000000"/>
                </a:solidFill>
                <a:latin typeface="맑은 고딕"/>
                <a:ea typeface="맑은 고딕"/>
              </a:rPr>
              <a:t>On-time, Late, Early</a:t>
            </a:r>
            <a:r>
              <a:rPr lang="ko-KR" altLang="en-US" sz="1400" kern="0" dirty="0">
                <a:solidFill>
                  <a:srgbClr val="000000"/>
                </a:solidFill>
                <a:latin typeface="맑은 고딕"/>
                <a:ea typeface="맑은 고딕"/>
              </a:rPr>
              <a:t>로 구분</a:t>
            </a:r>
            <a:r>
              <a:rPr lang="en-US" altLang="ko-KR" sz="1400" kern="0" dirty="0">
                <a:solidFill>
                  <a:srgbClr val="000000"/>
                </a:solidFill>
                <a:latin typeface="맑은 고딕"/>
                <a:ea typeface="맑은 고딕"/>
              </a:rPr>
              <a:t>, </a:t>
            </a:r>
            <a:r>
              <a:rPr lang="ko-KR" altLang="en-US" sz="1400" kern="0" dirty="0" err="1">
                <a:solidFill>
                  <a:srgbClr val="000000"/>
                </a:solidFill>
                <a:latin typeface="맑은 고딕"/>
                <a:ea typeface="맑은 고딕"/>
              </a:rPr>
              <a:t>납기적중</a:t>
            </a:r>
            <a:r>
              <a:rPr lang="ko-KR" altLang="en-US" sz="1400" kern="0" dirty="0">
                <a:solidFill>
                  <a:srgbClr val="000000"/>
                </a:solidFill>
                <a:latin typeface="맑은 고딕"/>
                <a:ea typeface="맑은 고딕"/>
              </a:rPr>
              <a:t> 수량 관련 차원 </a:t>
            </a:r>
            <a:r>
              <a:rPr lang="en-US" altLang="ko-KR" sz="1400" kern="0" dirty="0">
                <a:solidFill>
                  <a:srgbClr val="000000"/>
                </a:solidFill>
                <a:latin typeface="맑은 고딕"/>
                <a:ea typeface="맑은 고딕"/>
              </a:rPr>
              <a:t>Equal, less, more</a:t>
            </a:r>
          </a:p>
          <a:p>
            <a:pPr defTabSz="1088558" fontAlgn="b">
              <a:defRPr/>
            </a:pPr>
            <a:r>
              <a:rPr lang="en-US" altLang="ko-KR" sz="1400" kern="0" dirty="0">
                <a:solidFill>
                  <a:srgbClr val="000000"/>
                </a:solidFill>
                <a:latin typeface="맑은 고딕"/>
                <a:ea typeface="맑은 고딕"/>
              </a:rPr>
              <a:t>Delivery Precision </a:t>
            </a:r>
            <a:r>
              <a:rPr lang="ko-KR" altLang="en-US" sz="1400" kern="0" dirty="0">
                <a:solidFill>
                  <a:srgbClr val="000000"/>
                </a:solidFill>
                <a:latin typeface="맑은 고딕"/>
                <a:ea typeface="맑은 고딕"/>
              </a:rPr>
              <a:t>관련 구분은 </a:t>
            </a:r>
            <a:r>
              <a:rPr lang="en-US" altLang="ko-KR" sz="1400" kern="0" dirty="0">
                <a:solidFill>
                  <a:srgbClr val="000000"/>
                </a:solidFill>
                <a:latin typeface="맑은 고딕"/>
                <a:ea typeface="맑은 고딕"/>
              </a:rPr>
              <a:t>On-time, Not on-time</a:t>
            </a:r>
            <a:endParaRPr lang="en-US" altLang="ko-KR" sz="1400" dirty="0">
              <a:solidFill>
                <a:srgbClr val="000000"/>
              </a:solidFill>
            </a:endParaRPr>
          </a:p>
          <a:p>
            <a:pPr defTabSz="1088558" fontAlgn="b">
              <a:defRPr/>
            </a:pPr>
            <a:endParaRPr lang="en-US" altLang="ko-KR" sz="1400" dirty="0">
              <a:solidFill>
                <a:srgbClr val="000000"/>
              </a:solidFill>
            </a:endParaRPr>
          </a:p>
        </p:txBody>
      </p:sp>
    </p:spTree>
    <p:extLst>
      <p:ext uri="{BB962C8B-B14F-4D97-AF65-F5344CB8AC3E}">
        <p14:creationId xmlns:p14="http://schemas.microsoft.com/office/powerpoint/2010/main" val="3044314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RFP</a:t>
            </a:r>
            <a:endParaRPr lang="ko-KR" altLang="en-US" dirty="0"/>
          </a:p>
        </p:txBody>
      </p:sp>
      <p:sp>
        <p:nvSpPr>
          <p:cNvPr id="80" name="TextBox 79"/>
          <p:cNvSpPr txBox="1"/>
          <p:nvPr/>
        </p:nvSpPr>
        <p:spPr>
          <a:xfrm>
            <a:off x="2203507" y="546485"/>
            <a:ext cx="442099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영업관리 </a:t>
            </a:r>
            <a:r>
              <a:rPr lang="en-US" altLang="ko-KR" sz="1800" kern="0" dirty="0">
                <a:ea typeface="Arial Unicode MS" pitchFamily="34" charset="-128"/>
                <a:cs typeface="Arial Unicode MS" pitchFamily="34" charset="-128"/>
              </a:rPr>
              <a:t>Hub Application </a:t>
            </a:r>
            <a:r>
              <a:rPr lang="ko-KR" altLang="en-US" sz="1800" kern="0">
                <a:ea typeface="Arial Unicode MS" pitchFamily="34" charset="-128"/>
                <a:cs typeface="Arial Unicode MS" pitchFamily="34" charset="-128"/>
              </a:rPr>
              <a:t>업무 </a:t>
            </a:r>
            <a:r>
              <a:rPr lang="en-US" altLang="ko-KR" sz="1800" kern="0" dirty="0">
                <a:ea typeface="Arial Unicode MS" pitchFamily="34" charset="-128"/>
                <a:cs typeface="Arial Unicode MS" pitchFamily="34" charset="-128"/>
              </a:rPr>
              <a:t>Flow</a:t>
            </a:r>
            <a:endParaRPr lang="ko-KR" altLang="en-US" sz="1800" kern="0">
              <a:ea typeface="Arial Unicode MS" pitchFamily="34" charset="-128"/>
              <a:cs typeface="Arial Unicode MS" pitchFamily="34" charset="-128"/>
            </a:endParaRPr>
          </a:p>
        </p:txBody>
      </p:sp>
      <p:sp>
        <p:nvSpPr>
          <p:cNvPr id="7" name="직사각형 6"/>
          <p:cNvSpPr/>
          <p:nvPr/>
        </p:nvSpPr>
        <p:spPr>
          <a:xfrm>
            <a:off x="751004" y="1041981"/>
            <a:ext cx="10658024" cy="5047536"/>
          </a:xfrm>
          <a:prstGeom prst="rect">
            <a:avLst/>
          </a:prstGeom>
        </p:spPr>
        <p:txBody>
          <a:bodyPr wrap="square">
            <a:spAutoFit/>
          </a:bodyPr>
          <a:lstStyle/>
          <a:p>
            <a:pPr marL="171450" indent="-79375" fontAlgn="ctr">
              <a:buFont typeface="Arial" panose="020B0604020202020204" pitchFamily="34" charset="0"/>
              <a:buChar char="•"/>
            </a:pPr>
            <a:r>
              <a:rPr lang="ko-KR" altLang="en-US" sz="1400" dirty="0">
                <a:solidFill>
                  <a:srgbClr val="000000"/>
                </a:solidFill>
              </a:rPr>
              <a:t> 판매제품별 판매단가 인상</a:t>
            </a:r>
            <a:r>
              <a:rPr lang="en-US" altLang="ko-KR" sz="1400" dirty="0">
                <a:solidFill>
                  <a:srgbClr val="000000"/>
                </a:solidFill>
              </a:rPr>
              <a:t>/</a:t>
            </a:r>
            <a:r>
              <a:rPr lang="ko-KR" altLang="en-US" sz="1400" dirty="0">
                <a:solidFill>
                  <a:srgbClr val="000000"/>
                </a:solidFill>
              </a:rPr>
              <a:t>인하율 분석</a:t>
            </a:r>
            <a:endParaRPr lang="en-US" altLang="ko-KR" sz="1400" dirty="0">
              <a:solidFill>
                <a:srgbClr val="000000"/>
              </a:solidFill>
            </a:endParaRPr>
          </a:p>
          <a:p>
            <a:pPr marL="171450" indent="-79375" fontAlgn="ctr">
              <a:buFont typeface="Arial" panose="020B0604020202020204" pitchFamily="34" charset="0"/>
              <a:buChar char="•"/>
            </a:pPr>
            <a:endParaRPr lang="en-US" altLang="ko-KR" sz="1400" dirty="0">
              <a:solidFill>
                <a:srgbClr val="000000"/>
              </a:solidFill>
            </a:endParaRPr>
          </a:p>
          <a:p>
            <a:pPr defTabSz="1088558" fontAlgn="b">
              <a:defRPr/>
            </a:pPr>
            <a:r>
              <a:rPr lang="ko-KR" altLang="en-US" sz="1400" dirty="0">
                <a:latin typeface="돋움"/>
              </a:rPr>
              <a:t>판매제품별 판매단가 인상</a:t>
            </a:r>
            <a:r>
              <a:rPr lang="en-US" altLang="ko-KR" sz="1400" dirty="0">
                <a:latin typeface="돋움"/>
              </a:rPr>
              <a:t>/</a:t>
            </a:r>
            <a:r>
              <a:rPr lang="ko-KR" altLang="en-US" sz="1400" dirty="0">
                <a:latin typeface="돋움"/>
              </a:rPr>
              <a:t>인하율 분석을 통해 판매계획 수립 시 합리적인 기준단가 책정이 가능하다</a:t>
            </a:r>
            <a:r>
              <a:rPr lang="en-US" altLang="ko-KR" sz="1400" dirty="0">
                <a:latin typeface="돋움"/>
              </a:rPr>
              <a:t>. </a:t>
            </a:r>
            <a:r>
              <a:rPr lang="ko-KR" altLang="en-US" sz="1400" dirty="0">
                <a:latin typeface="돋움"/>
              </a:rPr>
              <a:t>개별 고객에게 제품별 프로모션 제공을 함으로써 고객관리를 더 효율적으로 할 수 있다</a:t>
            </a:r>
            <a:r>
              <a:rPr lang="en-US" altLang="ko-KR" sz="1400" dirty="0">
                <a:latin typeface="돋움"/>
              </a:rPr>
              <a:t>. </a:t>
            </a:r>
            <a:r>
              <a:rPr lang="ko-KR" altLang="en-US" sz="1400" dirty="0">
                <a:latin typeface="돋움"/>
              </a:rPr>
              <a:t>이를 통해 향후 판매전략 설정에 대한 통찰력을 얻을 수 있다</a:t>
            </a:r>
            <a:r>
              <a:rPr lang="en-US" altLang="ko-KR" sz="1400" dirty="0">
                <a:latin typeface="돋움"/>
              </a:rPr>
              <a:t>.</a:t>
            </a:r>
          </a:p>
          <a:p>
            <a:pPr defTabSz="1088558" fontAlgn="b">
              <a:defRPr/>
            </a:pPr>
            <a:endParaRPr lang="en-US" altLang="ko-KR" sz="1400" dirty="0">
              <a:latin typeface="돋움"/>
            </a:endParaRPr>
          </a:p>
          <a:p>
            <a:pPr defTabSz="1088558" fontAlgn="b">
              <a:defRPr/>
            </a:pPr>
            <a:r>
              <a:rPr lang="ko-KR" altLang="en-US" sz="1400" dirty="0">
                <a:solidFill>
                  <a:srgbClr val="000000"/>
                </a:solidFill>
                <a:latin typeface="돋움"/>
              </a:rPr>
              <a:t>소스 정보는 </a:t>
            </a:r>
            <a:endParaRPr lang="en-US" altLang="ko-KR" sz="1400" dirty="0">
              <a:solidFill>
                <a:srgbClr val="000000"/>
              </a:solidFill>
              <a:latin typeface="돋움"/>
            </a:endParaRPr>
          </a:p>
          <a:p>
            <a:pPr defTabSz="1088558" fontAlgn="b">
              <a:defRPr/>
            </a:pPr>
            <a:r>
              <a:rPr lang="en-US" altLang="ko-KR" sz="1400" dirty="0">
                <a:latin typeface="돋움"/>
              </a:rPr>
              <a:t>SAP ERP</a:t>
            </a:r>
            <a:r>
              <a:rPr lang="ko-KR" altLang="en-US" sz="1400" dirty="0">
                <a:latin typeface="돋움"/>
              </a:rPr>
              <a:t> </a:t>
            </a:r>
            <a:r>
              <a:rPr lang="en-US" altLang="ko-KR" sz="1400" dirty="0">
                <a:latin typeface="돋움"/>
              </a:rPr>
              <a:t>–</a:t>
            </a:r>
            <a:r>
              <a:rPr lang="ko-KR" altLang="en-US" sz="1400" dirty="0" err="1">
                <a:latin typeface="돋움"/>
              </a:rPr>
              <a:t>판매오더조회</a:t>
            </a:r>
            <a:r>
              <a:rPr lang="ko-KR" altLang="en-US" sz="1400" dirty="0">
                <a:latin typeface="돋움"/>
              </a:rPr>
              <a:t> 화면에서 데이터 추출</a:t>
            </a:r>
          </a:p>
          <a:p>
            <a:pPr defTabSz="1088558" fontAlgn="b">
              <a:defRPr/>
            </a:pPr>
            <a:endParaRPr lang="ko-KR" altLang="en-US" sz="1400" dirty="0">
              <a:latin typeface="돋움"/>
            </a:endParaRPr>
          </a:p>
          <a:p>
            <a:pPr defTabSz="1088558" fontAlgn="b">
              <a:defRPr/>
            </a:pPr>
            <a:r>
              <a:rPr lang="ko-KR" altLang="en-US" sz="1400" dirty="0">
                <a:solidFill>
                  <a:srgbClr val="000000"/>
                </a:solidFill>
              </a:rPr>
              <a:t>지표 및 산식은</a:t>
            </a:r>
            <a:endParaRPr lang="en-US" altLang="ko-KR" sz="1400" dirty="0">
              <a:solidFill>
                <a:srgbClr val="000000"/>
              </a:solidFill>
            </a:endParaRPr>
          </a:p>
          <a:p>
            <a:pPr defTabSz="1088558" fontAlgn="b">
              <a:defRPr/>
            </a:pPr>
            <a:r>
              <a:rPr lang="ko-KR" altLang="en-US" sz="1400" dirty="0">
                <a:solidFill>
                  <a:srgbClr val="000000"/>
                </a:solidFill>
              </a:rPr>
              <a:t> 판매단가 인상</a:t>
            </a:r>
            <a:r>
              <a:rPr lang="en-US" altLang="ko-KR" sz="1400" dirty="0">
                <a:solidFill>
                  <a:srgbClr val="000000"/>
                </a:solidFill>
              </a:rPr>
              <a:t>/</a:t>
            </a:r>
            <a:r>
              <a:rPr lang="ko-KR" altLang="en-US" sz="1400" dirty="0">
                <a:solidFill>
                  <a:srgbClr val="000000"/>
                </a:solidFill>
              </a:rPr>
              <a:t>인하율</a:t>
            </a:r>
            <a:r>
              <a:rPr lang="en-US" altLang="ko-KR" sz="1400" dirty="0">
                <a:solidFill>
                  <a:srgbClr val="000000"/>
                </a:solidFill>
              </a:rPr>
              <a:t>(%): (</a:t>
            </a:r>
            <a:r>
              <a:rPr lang="ko-KR" altLang="en-US" sz="1400" dirty="0">
                <a:solidFill>
                  <a:srgbClr val="000000"/>
                </a:solidFill>
              </a:rPr>
              <a:t>당월 평균 판매단가</a:t>
            </a:r>
            <a:r>
              <a:rPr lang="en-US" altLang="ko-KR" sz="1400" dirty="0">
                <a:solidFill>
                  <a:srgbClr val="000000"/>
                </a:solidFill>
              </a:rPr>
              <a:t>-</a:t>
            </a:r>
            <a:r>
              <a:rPr lang="ko-KR" altLang="en-US" sz="1400" dirty="0">
                <a:solidFill>
                  <a:srgbClr val="000000"/>
                </a:solidFill>
              </a:rPr>
              <a:t>전월 평균 판매단가</a:t>
            </a:r>
            <a:r>
              <a:rPr lang="en-US" altLang="ko-KR" sz="1400" dirty="0">
                <a:solidFill>
                  <a:srgbClr val="000000"/>
                </a:solidFill>
              </a:rPr>
              <a:t>)/</a:t>
            </a:r>
            <a:r>
              <a:rPr lang="ko-KR" altLang="en-US" sz="1400" dirty="0">
                <a:solidFill>
                  <a:srgbClr val="000000"/>
                </a:solidFill>
              </a:rPr>
              <a:t>전월 평균 판매단가 * </a:t>
            </a:r>
            <a:r>
              <a:rPr lang="en-US" altLang="ko-KR" sz="1400" dirty="0">
                <a:solidFill>
                  <a:srgbClr val="000000"/>
                </a:solidFill>
              </a:rPr>
              <a:t>100</a:t>
            </a:r>
          </a:p>
          <a:p>
            <a:pPr defTabSz="1088558" fontAlgn="b">
              <a:defRPr/>
            </a:pPr>
            <a:r>
              <a:rPr lang="en-US" altLang="ko-KR" sz="1400" dirty="0">
                <a:solidFill>
                  <a:srgbClr val="000000"/>
                </a:solidFill>
              </a:rPr>
              <a:t> </a:t>
            </a:r>
            <a:r>
              <a:rPr lang="ko-KR" altLang="en-US" sz="1400" dirty="0">
                <a:solidFill>
                  <a:srgbClr val="000000"/>
                </a:solidFill>
              </a:rPr>
              <a:t>판매단가 </a:t>
            </a:r>
            <a:r>
              <a:rPr lang="en-US" altLang="ko-KR" sz="1400" dirty="0">
                <a:solidFill>
                  <a:srgbClr val="000000"/>
                </a:solidFill>
              </a:rPr>
              <a:t>: </a:t>
            </a:r>
            <a:r>
              <a:rPr lang="ko-KR" altLang="en-US" sz="1400" dirty="0" err="1">
                <a:solidFill>
                  <a:srgbClr val="000000"/>
                </a:solidFill>
              </a:rPr>
              <a:t>판매오더</a:t>
            </a:r>
            <a:r>
              <a:rPr lang="ko-KR" altLang="en-US" sz="1400" dirty="0">
                <a:solidFill>
                  <a:srgbClr val="000000"/>
                </a:solidFill>
              </a:rPr>
              <a:t> 기준 판매금액</a:t>
            </a:r>
            <a:r>
              <a:rPr lang="en-US" altLang="ko-KR" sz="1400" dirty="0">
                <a:solidFill>
                  <a:srgbClr val="000000"/>
                </a:solidFill>
              </a:rPr>
              <a:t>/</a:t>
            </a:r>
            <a:r>
              <a:rPr lang="ko-KR" altLang="en-US" sz="1400" dirty="0">
                <a:solidFill>
                  <a:srgbClr val="000000"/>
                </a:solidFill>
              </a:rPr>
              <a:t>판매수량</a:t>
            </a:r>
          </a:p>
          <a:p>
            <a:pPr defTabSz="1088558" fontAlgn="b">
              <a:defRPr/>
            </a:pPr>
            <a:r>
              <a:rPr lang="ko-KR" altLang="en-US" sz="1400" dirty="0">
                <a:solidFill>
                  <a:srgbClr val="000000"/>
                </a:solidFill>
              </a:rPr>
              <a:t> 판매금액 </a:t>
            </a:r>
            <a:r>
              <a:rPr lang="en-US" altLang="ko-KR" sz="1400" dirty="0">
                <a:solidFill>
                  <a:srgbClr val="000000"/>
                </a:solidFill>
              </a:rPr>
              <a:t>: </a:t>
            </a:r>
            <a:r>
              <a:rPr lang="ko-KR" altLang="en-US" sz="1400" dirty="0" err="1">
                <a:solidFill>
                  <a:srgbClr val="000000"/>
                </a:solidFill>
              </a:rPr>
              <a:t>판매오더</a:t>
            </a:r>
            <a:r>
              <a:rPr lang="ko-KR" altLang="en-US" sz="1400" dirty="0">
                <a:solidFill>
                  <a:srgbClr val="000000"/>
                </a:solidFill>
              </a:rPr>
              <a:t> 기준 판매금액</a:t>
            </a:r>
          </a:p>
          <a:p>
            <a:pPr defTabSz="1088558" fontAlgn="b">
              <a:defRPr/>
            </a:pPr>
            <a:r>
              <a:rPr lang="ko-KR" altLang="en-US" sz="1400" dirty="0">
                <a:solidFill>
                  <a:srgbClr val="000000"/>
                </a:solidFill>
              </a:rPr>
              <a:t> 판매수량 </a:t>
            </a:r>
            <a:r>
              <a:rPr lang="en-US" altLang="ko-KR" sz="1400" dirty="0">
                <a:solidFill>
                  <a:srgbClr val="000000"/>
                </a:solidFill>
              </a:rPr>
              <a:t>: </a:t>
            </a:r>
            <a:r>
              <a:rPr lang="ko-KR" altLang="en-US" sz="1400" dirty="0" err="1">
                <a:solidFill>
                  <a:srgbClr val="000000"/>
                </a:solidFill>
              </a:rPr>
              <a:t>판매오더</a:t>
            </a:r>
            <a:r>
              <a:rPr lang="ko-KR" altLang="en-US" sz="1400" dirty="0">
                <a:solidFill>
                  <a:srgbClr val="000000"/>
                </a:solidFill>
              </a:rPr>
              <a:t> 기준 판매수량</a:t>
            </a:r>
          </a:p>
          <a:p>
            <a:pPr defTabSz="1088558" fontAlgn="b">
              <a:defRPr/>
            </a:pPr>
            <a:r>
              <a:rPr lang="ko-KR" altLang="en-US" sz="1400" dirty="0">
                <a:solidFill>
                  <a:srgbClr val="000000"/>
                </a:solidFill>
              </a:rPr>
              <a:t> </a:t>
            </a:r>
            <a:r>
              <a:rPr lang="ko-KR" altLang="en-US" sz="1400" dirty="0" err="1">
                <a:solidFill>
                  <a:srgbClr val="000000"/>
                </a:solidFill>
              </a:rPr>
              <a:t>전월판매단가</a:t>
            </a:r>
            <a:r>
              <a:rPr lang="ko-KR" altLang="en-US" sz="1400" dirty="0">
                <a:solidFill>
                  <a:srgbClr val="000000"/>
                </a:solidFill>
              </a:rPr>
              <a:t> </a:t>
            </a:r>
            <a:r>
              <a:rPr lang="en-US" altLang="ko-KR" sz="1400" dirty="0">
                <a:solidFill>
                  <a:srgbClr val="000000"/>
                </a:solidFill>
              </a:rPr>
              <a:t>: </a:t>
            </a:r>
            <a:r>
              <a:rPr lang="ko-KR" altLang="en-US" sz="1400" dirty="0">
                <a:solidFill>
                  <a:srgbClr val="000000"/>
                </a:solidFill>
              </a:rPr>
              <a:t>전월 기준 판매단가</a:t>
            </a:r>
          </a:p>
          <a:p>
            <a:pPr defTabSz="1088558" fontAlgn="b">
              <a:defRPr/>
            </a:pPr>
            <a:endParaRPr lang="en-US" altLang="ko-KR" sz="1400" dirty="0">
              <a:solidFill>
                <a:srgbClr val="000000"/>
              </a:solidFill>
            </a:endParaRPr>
          </a:p>
          <a:p>
            <a:pPr defTabSz="1088558" fontAlgn="b">
              <a:defRPr/>
            </a:pPr>
            <a:r>
              <a:rPr lang="ko-KR" altLang="en-US" sz="1400" dirty="0">
                <a:solidFill>
                  <a:srgbClr val="000000"/>
                </a:solidFill>
              </a:rPr>
              <a:t>분석 </a:t>
            </a:r>
            <a:r>
              <a:rPr lang="en-US" altLang="ko-KR" sz="1400" dirty="0">
                <a:solidFill>
                  <a:srgbClr val="000000"/>
                </a:solidFill>
              </a:rPr>
              <a:t>Dimension</a:t>
            </a:r>
            <a:r>
              <a:rPr lang="ko-KR" altLang="en-US" sz="1400" dirty="0">
                <a:solidFill>
                  <a:srgbClr val="000000"/>
                </a:solidFill>
              </a:rPr>
              <a:t>은 </a:t>
            </a:r>
            <a:r>
              <a:rPr lang="ko-KR" altLang="en-US" sz="1400" dirty="0">
                <a:latin typeface="돋움"/>
              </a:rPr>
              <a:t> 고객</a:t>
            </a:r>
            <a:r>
              <a:rPr lang="en-US" altLang="ko-KR" sz="1400" dirty="0">
                <a:latin typeface="돋움"/>
              </a:rPr>
              <a:t>, </a:t>
            </a:r>
            <a:r>
              <a:rPr lang="ko-KR" altLang="en-US" sz="1400" dirty="0">
                <a:latin typeface="돋움"/>
              </a:rPr>
              <a:t>자재</a:t>
            </a:r>
            <a:r>
              <a:rPr lang="en-US" altLang="ko-KR" sz="1400" dirty="0">
                <a:latin typeface="돋움"/>
              </a:rPr>
              <a:t>, </a:t>
            </a:r>
            <a:r>
              <a:rPr lang="ko-KR" altLang="en-US" sz="1400" dirty="0">
                <a:latin typeface="돋움"/>
              </a:rPr>
              <a:t>자재플랜트</a:t>
            </a:r>
            <a:r>
              <a:rPr lang="en-US" altLang="ko-KR" sz="1400" dirty="0">
                <a:latin typeface="돋움"/>
              </a:rPr>
              <a:t>, </a:t>
            </a:r>
            <a:r>
              <a:rPr lang="ko-KR" altLang="en-US" sz="1400" dirty="0" err="1">
                <a:latin typeface="돋움"/>
              </a:rPr>
              <a:t>판매오더수량단위</a:t>
            </a:r>
            <a:r>
              <a:rPr lang="en-US" altLang="ko-KR" sz="1400" dirty="0">
                <a:latin typeface="돋움"/>
              </a:rPr>
              <a:t>, </a:t>
            </a:r>
            <a:r>
              <a:rPr lang="ko-KR" altLang="en-US" sz="1400" dirty="0">
                <a:latin typeface="돋움"/>
              </a:rPr>
              <a:t>통화</a:t>
            </a:r>
            <a:r>
              <a:rPr lang="en-US" altLang="ko-KR" sz="1400" dirty="0">
                <a:latin typeface="돋움"/>
              </a:rPr>
              <a:t>, </a:t>
            </a:r>
            <a:r>
              <a:rPr lang="ko-KR" altLang="en-US" sz="1400" dirty="0" err="1">
                <a:latin typeface="돋움"/>
              </a:rPr>
              <a:t>판매오더달력월</a:t>
            </a:r>
            <a:r>
              <a:rPr lang="en-US" altLang="ko-KR" sz="1400" dirty="0">
                <a:latin typeface="돋움"/>
              </a:rPr>
              <a:t>, </a:t>
            </a:r>
            <a:r>
              <a:rPr lang="ko-KR" altLang="en-US" sz="1400" dirty="0" err="1">
                <a:latin typeface="돋움"/>
              </a:rPr>
              <a:t>판매오더달력년</a:t>
            </a:r>
            <a:r>
              <a:rPr lang="en-US" altLang="ko-KR" sz="1400" dirty="0">
                <a:latin typeface="돋움"/>
              </a:rPr>
              <a:t>, </a:t>
            </a:r>
            <a:r>
              <a:rPr lang="ko-KR" altLang="en-US" sz="1400" dirty="0" err="1">
                <a:latin typeface="돋움"/>
              </a:rPr>
              <a:t>판매오더달력년월</a:t>
            </a:r>
            <a:r>
              <a:rPr lang="en-US" altLang="ko-KR" sz="1400" dirty="0">
                <a:latin typeface="돋움"/>
              </a:rPr>
              <a:t>, </a:t>
            </a:r>
            <a:r>
              <a:rPr lang="ko-KR" altLang="en-US" sz="1400" dirty="0" err="1">
                <a:latin typeface="돋움"/>
              </a:rPr>
              <a:t>판매오더달력년분기</a:t>
            </a:r>
            <a:endParaRPr lang="ko-KR" altLang="en-US" sz="1400" dirty="0">
              <a:latin typeface="돋움"/>
            </a:endParaRPr>
          </a:p>
          <a:p>
            <a:pPr defTabSz="1088558" fontAlgn="b">
              <a:defRPr/>
            </a:pPr>
            <a:r>
              <a:rPr lang="ko-KR" altLang="en-US" sz="1400" dirty="0">
                <a:solidFill>
                  <a:srgbClr val="000000"/>
                </a:solidFill>
              </a:rPr>
              <a:t>각 월을 기준으로 분기</a:t>
            </a:r>
            <a:r>
              <a:rPr lang="en-US" altLang="ko-KR" sz="1400" dirty="0">
                <a:solidFill>
                  <a:srgbClr val="000000"/>
                </a:solidFill>
              </a:rPr>
              <a:t>, </a:t>
            </a:r>
            <a:r>
              <a:rPr lang="ko-KR" altLang="en-US" sz="1400" dirty="0">
                <a:solidFill>
                  <a:srgbClr val="000000"/>
                </a:solidFill>
              </a:rPr>
              <a:t>월</a:t>
            </a:r>
            <a:r>
              <a:rPr lang="en-US" altLang="ko-KR" sz="1400" dirty="0">
                <a:solidFill>
                  <a:srgbClr val="000000"/>
                </a:solidFill>
              </a:rPr>
              <a:t>, </a:t>
            </a:r>
            <a:r>
              <a:rPr lang="ko-KR" altLang="en-US" sz="1400" dirty="0">
                <a:solidFill>
                  <a:srgbClr val="000000"/>
                </a:solidFill>
              </a:rPr>
              <a:t>년도 </a:t>
            </a:r>
            <a:r>
              <a:rPr lang="en-US" altLang="ko-KR" sz="1400" dirty="0">
                <a:solidFill>
                  <a:srgbClr val="000000"/>
                </a:solidFill>
              </a:rPr>
              <a:t>Dimension </a:t>
            </a:r>
            <a:r>
              <a:rPr lang="ko-KR" altLang="en-US" sz="1400" dirty="0">
                <a:solidFill>
                  <a:srgbClr val="000000"/>
                </a:solidFill>
              </a:rPr>
              <a:t>을 생성해야 한다</a:t>
            </a:r>
            <a:endParaRPr lang="en-US" altLang="ko-KR" sz="1400" dirty="0">
              <a:solidFill>
                <a:srgbClr val="000000"/>
              </a:solidFill>
            </a:endParaRPr>
          </a:p>
          <a:p>
            <a:pPr defTabSz="1088558" fontAlgn="b">
              <a:defRPr/>
            </a:pPr>
            <a:endParaRPr lang="en-US" altLang="ko-KR" sz="1400" dirty="0">
              <a:solidFill>
                <a:srgbClr val="000000"/>
              </a:solidFill>
            </a:endParaRPr>
          </a:p>
          <a:p>
            <a:pPr defTabSz="1088558" fontAlgn="b">
              <a:defRPr/>
            </a:pPr>
            <a:r>
              <a:rPr lang="ko-KR" altLang="en-US" sz="1400" dirty="0">
                <a:solidFill>
                  <a:srgbClr val="000000"/>
                </a:solidFill>
              </a:rPr>
              <a:t>기타사항</a:t>
            </a:r>
            <a:endParaRPr lang="en-US" altLang="ko-KR" sz="1400" dirty="0">
              <a:solidFill>
                <a:srgbClr val="000000"/>
              </a:solidFill>
            </a:endParaRPr>
          </a:p>
          <a:p>
            <a:pPr defTabSz="1088558" fontAlgn="b">
              <a:defRPr/>
            </a:pPr>
            <a:r>
              <a:rPr lang="ko-KR" altLang="en-US" sz="1400" kern="0" dirty="0">
                <a:solidFill>
                  <a:srgbClr val="000000"/>
                </a:solidFill>
                <a:latin typeface="맑은 고딕"/>
                <a:ea typeface="맑은 고딕"/>
              </a:rPr>
              <a:t> 판매단가 통화는 </a:t>
            </a:r>
            <a:r>
              <a:rPr lang="en-US" altLang="ko-KR" sz="1400" kern="0" dirty="0">
                <a:solidFill>
                  <a:srgbClr val="000000"/>
                </a:solidFill>
                <a:latin typeface="맑은 고딕"/>
                <a:ea typeface="맑은 고딕"/>
              </a:rPr>
              <a:t>USD </a:t>
            </a:r>
            <a:r>
              <a:rPr lang="ko-KR" altLang="en-US" sz="1400" kern="0" dirty="0">
                <a:solidFill>
                  <a:srgbClr val="000000"/>
                </a:solidFill>
                <a:latin typeface="맑은 고딕"/>
                <a:ea typeface="맑은 고딕"/>
              </a:rPr>
              <a:t>기준으로 하고</a:t>
            </a:r>
            <a:r>
              <a:rPr lang="en-US" altLang="ko-KR" sz="1400" kern="0" dirty="0">
                <a:solidFill>
                  <a:srgbClr val="000000"/>
                </a:solidFill>
                <a:latin typeface="맑은 고딕"/>
                <a:ea typeface="맑은 고딕"/>
              </a:rPr>
              <a:t>,  </a:t>
            </a:r>
            <a:r>
              <a:rPr lang="ko-KR" altLang="en-US" sz="1400" kern="0" dirty="0">
                <a:solidFill>
                  <a:srgbClr val="000000"/>
                </a:solidFill>
                <a:latin typeface="맑은 고딕"/>
                <a:ea typeface="맑은 고딕"/>
              </a:rPr>
              <a:t>판매단가 인상</a:t>
            </a:r>
            <a:r>
              <a:rPr lang="en-US" altLang="ko-KR" sz="1400" kern="0" dirty="0">
                <a:solidFill>
                  <a:srgbClr val="000000"/>
                </a:solidFill>
                <a:latin typeface="맑은 고딕"/>
                <a:ea typeface="맑은 고딕"/>
              </a:rPr>
              <a:t>/</a:t>
            </a:r>
            <a:r>
              <a:rPr lang="ko-KR" altLang="en-US" sz="1400" kern="0" dirty="0">
                <a:solidFill>
                  <a:srgbClr val="000000"/>
                </a:solidFill>
                <a:latin typeface="맑은 고딕"/>
                <a:ea typeface="맑은 고딕"/>
              </a:rPr>
              <a:t>인하율은 소수점 둘째 자리까지</a:t>
            </a:r>
            <a:r>
              <a:rPr lang="en-US" altLang="ko-KR" sz="1400" kern="0" dirty="0">
                <a:solidFill>
                  <a:srgbClr val="000000"/>
                </a:solidFill>
                <a:latin typeface="맑은 고딕"/>
                <a:ea typeface="맑은 고딕"/>
              </a:rPr>
              <a:t>, </a:t>
            </a:r>
            <a:r>
              <a:rPr lang="ko-KR" altLang="en-US" sz="1400" kern="0" dirty="0">
                <a:solidFill>
                  <a:srgbClr val="000000"/>
                </a:solidFill>
                <a:latin typeface="맑은 고딕"/>
                <a:ea typeface="맑은 고딕"/>
              </a:rPr>
              <a:t>판매제품단위와 수량은 </a:t>
            </a:r>
            <a:r>
              <a:rPr lang="ko-KR" altLang="en-US" sz="1400" kern="0" dirty="0" err="1">
                <a:solidFill>
                  <a:srgbClr val="000000"/>
                </a:solidFill>
                <a:latin typeface="맑은 고딕"/>
                <a:ea typeface="맑은 고딕"/>
              </a:rPr>
              <a:t>판매오더</a:t>
            </a:r>
            <a:r>
              <a:rPr lang="ko-KR" altLang="en-US" sz="1400" kern="0" dirty="0">
                <a:solidFill>
                  <a:srgbClr val="000000"/>
                </a:solidFill>
                <a:latin typeface="맑은 고딕"/>
                <a:ea typeface="맑은 고딕"/>
              </a:rPr>
              <a:t> 판매기준 단위와 수량으로 정의한다</a:t>
            </a:r>
            <a:r>
              <a:rPr lang="en-US" altLang="ko-KR" sz="1400" kern="0" dirty="0">
                <a:solidFill>
                  <a:srgbClr val="000000"/>
                </a:solidFill>
                <a:latin typeface="맑은 고딕"/>
                <a:ea typeface="맑은 고딕"/>
              </a:rPr>
              <a:t>.  </a:t>
            </a:r>
            <a:r>
              <a:rPr lang="ko-KR" altLang="en-US" sz="1400" kern="0" dirty="0">
                <a:solidFill>
                  <a:srgbClr val="000000"/>
                </a:solidFill>
                <a:latin typeface="맑은 고딕"/>
                <a:ea typeface="맑은 고딕"/>
              </a:rPr>
              <a:t>전월 판매단가 정보가 존재하지 않는 경우 그 전월 판매단가 정보를 가져와 적용한다</a:t>
            </a:r>
            <a:r>
              <a:rPr lang="en-US" altLang="ko-KR" sz="1400" kern="0" dirty="0">
                <a:solidFill>
                  <a:srgbClr val="000000"/>
                </a:solidFill>
                <a:latin typeface="맑은 고딕"/>
                <a:ea typeface="맑은 고딕"/>
              </a:rPr>
              <a:t>. </a:t>
            </a:r>
          </a:p>
          <a:p>
            <a:pPr defTabSz="1088558" fontAlgn="b">
              <a:defRPr/>
            </a:pPr>
            <a:endParaRPr lang="en-US" altLang="ko-KR" sz="1400" dirty="0">
              <a:solidFill>
                <a:srgbClr val="000000"/>
              </a:solidFill>
            </a:endParaRPr>
          </a:p>
        </p:txBody>
      </p:sp>
    </p:spTree>
    <p:extLst>
      <p:ext uri="{BB962C8B-B14F-4D97-AF65-F5344CB8AC3E}">
        <p14:creationId xmlns:p14="http://schemas.microsoft.com/office/powerpoint/2010/main" val="220062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en-US" dirty="0"/>
              <a:t>Insert page title (sentence case)</a:t>
            </a:r>
          </a:p>
        </p:txBody>
      </p:sp>
      <p:pic>
        <p:nvPicPr>
          <p:cNvPr id="3" name="Picture Placeholder 4">
            <a:extLst>
              <a:ext uri="{FF2B5EF4-FFF2-40B4-BE49-F238E27FC236}">
                <a16:creationId xmlns:a16="http://schemas.microsoft.com/office/drawing/2014/main" id="{290ABE08-CA86-493F-980F-32B8B9D57C9F}"/>
              </a:ext>
            </a:extLst>
          </p:cNvPr>
          <p:cNvPicPr>
            <a:picLocks noChangeAspect="1"/>
          </p:cNvPicPr>
          <p:nvPr/>
        </p:nvPicPr>
        <p:blipFill>
          <a:blip r:embed="rId2" cstate="screen">
            <a:alphaModFix amt="30000"/>
            <a:extLst>
              <a:ext uri="{28A0092B-C50C-407E-A947-70E740481C1C}">
                <a14:useLocalDpi xmlns:a14="http://schemas.microsoft.com/office/drawing/2010/main"/>
              </a:ext>
            </a:extLst>
          </a:blip>
          <a:srcRect/>
          <a:stretch>
            <a:fillRect/>
          </a:stretch>
        </p:blipFill>
        <p:spPr>
          <a:xfrm>
            <a:off x="-349" y="0"/>
            <a:ext cx="12195175" cy="6858000"/>
          </a:xfrm>
          <a:prstGeom prst="rect">
            <a:avLst/>
          </a:prstGeom>
          <a:solidFill>
            <a:schemeClr val="tx1"/>
          </a:solidFill>
        </p:spPr>
      </p:pic>
      <p:sp>
        <p:nvSpPr>
          <p:cNvPr id="4" name="Divider">
            <a:extLst>
              <a:ext uri="{FF2B5EF4-FFF2-40B4-BE49-F238E27FC236}">
                <a16:creationId xmlns:a16="http://schemas.microsoft.com/office/drawing/2014/main" id="{20AA1502-8699-4B69-9CCA-8FD08FDEFEBB}"/>
              </a:ext>
            </a:extLst>
          </p:cNvPr>
          <p:cNvSpPr txBox="1">
            <a:spLocks/>
          </p:cNvSpPr>
          <p:nvPr/>
        </p:nvSpPr>
        <p:spPr bwMode="black">
          <a:xfrm>
            <a:off x="418191" y="2967335"/>
            <a:ext cx="11185200" cy="923330"/>
          </a:xfrm>
          <a:prstGeom prst="rect">
            <a:avLst/>
          </a:prstGeom>
        </p:spPr>
        <p:txBody>
          <a:bodyPr vert="horz" wrap="square" lIns="0" tIns="0" rIns="0" bIns="0" rtlCol="0" anchor="t" anchorCtr="0">
            <a:spAutoFit/>
          </a:bodyPr>
          <a:lstStyle>
            <a:lvl1pPr algn="l" defTabSz="1088558" rtl="0" eaLnBrk="1" latinLnBrk="1" hangingPunct="1">
              <a:spcBef>
                <a:spcPct val="0"/>
              </a:spcBef>
              <a:buNone/>
              <a:defRPr sz="2400" b="1" kern="1200" baseline="0">
                <a:solidFill>
                  <a:schemeClr val="tx1"/>
                </a:solidFill>
                <a:latin typeface="+mj-lt"/>
                <a:ea typeface="+mj-ea"/>
                <a:cs typeface="+mj-cs"/>
              </a:defRPr>
            </a:lvl1pPr>
          </a:lstStyle>
          <a:p>
            <a:pPr algn="ctr"/>
            <a:r>
              <a:rPr lang="ko-KR" altLang="en-US" sz="6000" dirty="0">
                <a:solidFill>
                  <a:srgbClr val="FFC000"/>
                </a:solidFill>
              </a:rPr>
              <a:t>관련정보</a:t>
            </a:r>
            <a:endParaRPr lang="en-US" dirty="0">
              <a:solidFill>
                <a:schemeClr val="bg1"/>
              </a:solidFill>
            </a:endParaRPr>
          </a:p>
        </p:txBody>
      </p:sp>
    </p:spTree>
    <p:extLst>
      <p:ext uri="{BB962C8B-B14F-4D97-AF65-F5344CB8AC3E}">
        <p14:creationId xmlns:p14="http://schemas.microsoft.com/office/powerpoint/2010/main" val="3672779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914638" y="2130426"/>
            <a:ext cx="10365899" cy="738664"/>
          </a:xfrm>
        </p:spPr>
        <p:txBody>
          <a:bodyPr/>
          <a:lstStyle/>
          <a:p>
            <a:r>
              <a:rPr lang="en-US" altLang="ko-KR" dirty="0"/>
              <a:t>BAPI Function </a:t>
            </a:r>
            <a:br>
              <a:rPr lang="en-US" altLang="ko-KR" dirty="0"/>
            </a:br>
            <a:r>
              <a:rPr lang="en-US" altLang="ko-KR" dirty="0"/>
              <a:t>including Dataset example</a:t>
            </a:r>
            <a:endParaRPr lang="ko-KR" altLang="en-US" dirty="0"/>
          </a:p>
        </p:txBody>
      </p:sp>
      <p:sp>
        <p:nvSpPr>
          <p:cNvPr id="3" name="부제목 2"/>
          <p:cNvSpPr>
            <a:spLocks noGrp="1"/>
          </p:cNvSpPr>
          <p:nvPr>
            <p:ph type="subTitle" idx="1"/>
          </p:nvPr>
        </p:nvSpPr>
        <p:spPr/>
        <p:txBody>
          <a:bodyPr/>
          <a:lstStyle/>
          <a:p>
            <a:r>
              <a:rPr lang="en-US" altLang="ko-KR" dirty="0"/>
              <a:t>CLOUD </a:t>
            </a:r>
            <a:r>
              <a:rPr lang="ko-KR" altLang="en-US" dirty="0"/>
              <a:t>교육과정</a:t>
            </a:r>
          </a:p>
        </p:txBody>
      </p:sp>
    </p:spTree>
    <p:extLst>
      <p:ext uri="{BB962C8B-B14F-4D97-AF65-F5344CB8AC3E}">
        <p14:creationId xmlns:p14="http://schemas.microsoft.com/office/powerpoint/2010/main" val="2886514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6465" y="732495"/>
            <a:ext cx="10188713" cy="567847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목적 </a:t>
            </a:r>
            <a:r>
              <a:rPr lang="en-US" altLang="ko-KR" sz="1800" kern="0" dirty="0">
                <a:ea typeface="Arial Unicode MS" pitchFamily="34" charset="-128"/>
                <a:cs typeface="Arial Unicode MS" pitchFamily="34" charset="-128"/>
              </a:rPr>
              <a:t>:  Track1.  </a:t>
            </a:r>
            <a:r>
              <a:rPr lang="ko-KR" altLang="en-US" sz="1800" kern="0" dirty="0">
                <a:ea typeface="Arial Unicode MS" pitchFamily="34" charset="-128"/>
                <a:cs typeface="Arial Unicode MS" pitchFamily="34" charset="-128"/>
              </a:rPr>
              <a:t>구매 </a:t>
            </a:r>
            <a:r>
              <a:rPr lang="en-US" altLang="ko-KR" sz="1800" kern="0" dirty="0">
                <a:ea typeface="Arial Unicode MS" pitchFamily="34" charset="-128"/>
                <a:cs typeface="Arial Unicode MS" pitchFamily="34" charset="-128"/>
              </a:rPr>
              <a:t>Hub Application </a:t>
            </a:r>
            <a:r>
              <a:rPr lang="ko-KR" altLang="en-US" sz="1800" kern="0" dirty="0">
                <a:ea typeface="Arial Unicode MS" pitchFamily="34" charset="-128"/>
                <a:cs typeface="Arial Unicode MS" pitchFamily="34" charset="-128"/>
              </a:rPr>
              <a:t>에 필요한 </a:t>
            </a:r>
            <a:r>
              <a:rPr lang="en-US" altLang="ko-KR" sz="1800" kern="0" dirty="0">
                <a:ea typeface="Arial Unicode MS" pitchFamily="34" charset="-128"/>
                <a:cs typeface="Arial Unicode MS" pitchFamily="34" charset="-128"/>
              </a:rPr>
              <a:t>BAPI</a:t>
            </a:r>
            <a:r>
              <a:rPr lang="ko-KR" altLang="en-US" sz="1800" kern="0" dirty="0">
                <a:ea typeface="Arial Unicode MS" pitchFamily="34" charset="-128"/>
                <a:cs typeface="Arial Unicode MS" pitchFamily="34" charset="-128"/>
              </a:rPr>
              <a:t>에 대한 이해</a:t>
            </a:r>
            <a:endParaRPr lang="en-US" altLang="ko-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altLang="ko-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Supplier Description Change</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BP</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BAPI_BUPA_CENTRAL_CHANGE</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ZFM_UPDATE_BP_DESC</a:t>
            </a:r>
          </a:p>
          <a:p>
            <a:pPr fontAlgn="base">
              <a:spcBef>
                <a:spcPct val="50000"/>
              </a:spcBef>
              <a:spcAft>
                <a:spcPct val="0"/>
              </a:spcAft>
              <a:buClr>
                <a:srgbClr val="F0AB00"/>
              </a:buClr>
              <a:buSzPct val="80000"/>
            </a:pP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Supplier Address Change</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BP</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BAPI_BUPA_ADDRESS_CHANGE</a:t>
            </a:r>
          </a:p>
          <a:p>
            <a:pPr fontAlgn="base">
              <a:spcBef>
                <a:spcPct val="50000"/>
              </a:spcBef>
              <a:spcAft>
                <a:spcPct val="0"/>
              </a:spcAft>
              <a:buClr>
                <a:srgbClr val="F0AB00"/>
              </a:buClr>
              <a:buSzPct val="80000"/>
            </a:pPr>
            <a:r>
              <a:rPr lang="ko-KR" altLang="en-US" sz="1200" kern="0" dirty="0">
                <a:ea typeface="Arial Unicode MS" pitchFamily="34" charset="-128"/>
                <a:cs typeface="Arial Unicode MS" pitchFamily="34" charset="-128"/>
              </a:rPr>
              <a:t>테스트 프로그램 없음</a:t>
            </a: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Purchasing Price Update</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BAPI_PRICES_CONDITIONS</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ZEDU_2ND_PURCHASING_PRICE00</a:t>
            </a:r>
          </a:p>
          <a:p>
            <a:pPr fontAlgn="base">
              <a:spcBef>
                <a:spcPct val="50000"/>
              </a:spcBef>
              <a:spcAft>
                <a:spcPct val="0"/>
              </a:spcAft>
              <a:buClr>
                <a:srgbClr val="F0AB00"/>
              </a:buClr>
              <a:buSzPct val="80000"/>
            </a:pP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200" kern="0" dirty="0" err="1">
                <a:ea typeface="Arial Unicode MS" pitchFamily="34" charset="-128"/>
                <a:cs typeface="Arial Unicode MS" pitchFamily="34" charset="-128"/>
              </a:rPr>
              <a:t>Sourcelist</a:t>
            </a:r>
            <a:r>
              <a:rPr lang="en-US" altLang="ko-KR" sz="1200" kern="0" dirty="0">
                <a:ea typeface="Arial Unicode MS" pitchFamily="34" charset="-128"/>
                <a:cs typeface="Arial Unicode MS" pitchFamily="34" charset="-128"/>
              </a:rPr>
              <a:t> create</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ME_DIRECT_INPUT_SOURCE_LIST</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ZEDU_2ND_PURCHASING_SOURCE</a:t>
            </a:r>
          </a:p>
          <a:p>
            <a:pPr fontAlgn="base">
              <a:spcBef>
                <a:spcPct val="50000"/>
              </a:spcBef>
              <a:spcAft>
                <a:spcPct val="0"/>
              </a:spcAft>
              <a:buClr>
                <a:srgbClr val="F0AB00"/>
              </a:buClr>
              <a:buSzPct val="80000"/>
            </a:pPr>
            <a:endParaRPr lang="en-US" altLang="ko-KR" sz="1200" kern="0" dirty="0">
              <a:ea typeface="Arial Unicode MS" pitchFamily="34" charset="-128"/>
              <a:cs typeface="Arial Unicode MS" pitchFamily="34" charset="-128"/>
            </a:endParaRPr>
          </a:p>
        </p:txBody>
      </p:sp>
      <p:sp>
        <p:nvSpPr>
          <p:cNvPr id="6" name="TextBox 5"/>
          <p:cNvSpPr txBox="1"/>
          <p:nvPr/>
        </p:nvSpPr>
        <p:spPr>
          <a:xfrm>
            <a:off x="5960821" y="1240327"/>
            <a:ext cx="3458361" cy="517064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200" kern="0" dirty="0" err="1">
                <a:ea typeface="Arial Unicode MS" pitchFamily="34" charset="-128"/>
                <a:cs typeface="Arial Unicode MS" pitchFamily="34" charset="-128"/>
              </a:rPr>
              <a:t>구매오더</a:t>
            </a:r>
            <a:r>
              <a:rPr lang="ko-KR" altLang="en-US" sz="1200" kern="0" dirty="0">
                <a:ea typeface="Arial Unicode MS" pitchFamily="34" charset="-128"/>
                <a:cs typeface="Arial Unicode MS" pitchFamily="34" charset="-128"/>
              </a:rPr>
              <a:t> 상세조회</a:t>
            </a: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MM23N</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BAPI_PO_GETDETAIL1</a:t>
            </a:r>
          </a:p>
          <a:p>
            <a:pPr fontAlgn="base">
              <a:spcBef>
                <a:spcPct val="50000"/>
              </a:spcBef>
              <a:spcAft>
                <a:spcPct val="0"/>
              </a:spcAft>
              <a:buClr>
                <a:srgbClr val="F0AB00"/>
              </a:buClr>
              <a:buSzPct val="80000"/>
            </a:pPr>
            <a:r>
              <a:rPr lang="ko-KR" altLang="en-US" sz="1200" kern="0" dirty="0">
                <a:ea typeface="Arial Unicode MS" pitchFamily="34" charset="-128"/>
                <a:cs typeface="Arial Unicode MS" pitchFamily="34" charset="-128"/>
              </a:rPr>
              <a:t>테스트 프로그램  없음</a:t>
            </a: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ko-KR" altLang="en-US" sz="1200" kern="0" dirty="0" err="1">
                <a:ea typeface="Arial Unicode MS" pitchFamily="34" charset="-128"/>
                <a:cs typeface="Arial Unicode MS" pitchFamily="34" charset="-128"/>
              </a:rPr>
              <a:t>구매오더</a:t>
            </a:r>
            <a:r>
              <a:rPr lang="ko-KR" altLang="en-US" sz="1200" kern="0" dirty="0">
                <a:ea typeface="Arial Unicode MS" pitchFamily="34" charset="-128"/>
                <a:cs typeface="Arial Unicode MS" pitchFamily="34" charset="-128"/>
              </a:rPr>
              <a:t> 수정 </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ME22N/MM23N</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BAPI_PO_CHANGE</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ZEDU_2ND_PURCHASING_ORDER_CHG</a:t>
            </a:r>
          </a:p>
          <a:p>
            <a:pPr fontAlgn="base">
              <a:spcBef>
                <a:spcPct val="50000"/>
              </a:spcBef>
              <a:spcAft>
                <a:spcPct val="0"/>
              </a:spcAft>
              <a:buClr>
                <a:srgbClr val="F0AB00"/>
              </a:buClr>
              <a:buSzPct val="80000"/>
            </a:pP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ko-KR" altLang="en-US" sz="1200" kern="0" dirty="0" err="1">
                <a:ea typeface="Arial Unicode MS" pitchFamily="34" charset="-128"/>
                <a:cs typeface="Arial Unicode MS" pitchFamily="34" charset="-128"/>
              </a:rPr>
              <a:t>구매오더</a:t>
            </a:r>
            <a:r>
              <a:rPr lang="ko-KR" altLang="en-US" sz="1200" kern="0" dirty="0">
                <a:ea typeface="Arial Unicode MS" pitchFamily="34" charset="-128"/>
                <a:cs typeface="Arial Unicode MS" pitchFamily="34" charset="-128"/>
              </a:rPr>
              <a:t> 입고 </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MIGO</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BAPI_GOODSMVT_CREATE</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ZFM_TRANSFER_POSTING</a:t>
            </a:r>
          </a:p>
          <a:p>
            <a:pPr fontAlgn="base">
              <a:spcBef>
                <a:spcPct val="50000"/>
              </a:spcBef>
              <a:spcAft>
                <a:spcPct val="0"/>
              </a:spcAft>
              <a:buClr>
                <a:srgbClr val="F0AB00"/>
              </a:buClr>
              <a:buSzPct val="80000"/>
            </a:pP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ko-KR" altLang="en-US" sz="1200" kern="0" dirty="0" err="1">
                <a:ea typeface="Arial Unicode MS" pitchFamily="34" charset="-128"/>
                <a:cs typeface="Arial Unicode MS" pitchFamily="34" charset="-128"/>
              </a:rPr>
              <a:t>구매오더</a:t>
            </a:r>
            <a:r>
              <a:rPr lang="ko-KR" altLang="en-US" sz="1200" kern="0" dirty="0">
                <a:ea typeface="Arial Unicode MS" pitchFamily="34" charset="-128"/>
                <a:cs typeface="Arial Unicode MS" pitchFamily="34" charset="-128"/>
              </a:rPr>
              <a:t> 송장처리  </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MIRO</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BAPI_INCOMINGINVOICE_CREATE</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ZEDU_2ND_PURCHASING_INVOICE</a:t>
            </a:r>
            <a:endParaRPr lang="ko-KR" altLang="en-US" sz="12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6498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p:cNvSpPr>
          <p:nvPr/>
        </p:nvSpPr>
        <p:spPr bwMode="black">
          <a:xfrm>
            <a:off x="504001" y="504000"/>
            <a:ext cx="11186476" cy="369332"/>
          </a:xfrm>
          <a:prstGeom prst="rect">
            <a:avLst/>
          </a:prstGeom>
        </p:spPr>
        <p:txBody>
          <a:bodyPr vert="horz" wrap="square" lIns="0" tIns="0" rIns="0" bIns="0" rtlCol="0" anchor="t" anchorCtr="0">
            <a:spAutoFit/>
          </a:bodyPr>
          <a:lstStyle>
            <a:lvl1pPr algn="l" defTabSz="1088558" rtl="0" eaLnBrk="1" latinLnBrk="1" hangingPunct="1">
              <a:spcBef>
                <a:spcPct val="0"/>
              </a:spcBef>
              <a:buNone/>
              <a:defRPr sz="2400" b="1" kern="1200" baseline="0">
                <a:solidFill>
                  <a:schemeClr val="tx1"/>
                </a:solidFill>
                <a:latin typeface="+mj-lt"/>
                <a:ea typeface="+mj-ea"/>
                <a:cs typeface="+mj-cs"/>
              </a:defRPr>
            </a:lvl1pPr>
          </a:lstStyle>
          <a:p>
            <a:pPr marL="0" marR="0" lvl="0" indent="0" algn="l" defTabSz="1088558" rtl="0" eaLnBrk="1" fontAlgn="auto" latinLnBrk="1" hangingPunct="1">
              <a:lnSpc>
                <a:spcPct val="100000"/>
              </a:lnSpc>
              <a:spcBef>
                <a:spcPct val="0"/>
              </a:spcBef>
              <a:spcAft>
                <a:spcPts val="0"/>
              </a:spcAft>
              <a:buClrTx/>
              <a:buSzTx/>
              <a:buFontTx/>
              <a:buNone/>
              <a:tabLst/>
              <a:defRPr/>
            </a:pPr>
            <a:r>
              <a:rPr kumimoji="0" lang="en-US" altLang="ko-KR" sz="2400" b="1" i="0" u="none" strike="noStrike" kern="1200" cap="none" spc="0" normalizeH="0" baseline="0" noProof="0" dirty="0">
                <a:ln>
                  <a:noFill/>
                </a:ln>
                <a:solidFill>
                  <a:srgbClr val="000000"/>
                </a:solidFill>
                <a:effectLst/>
                <a:uLnTx/>
                <a:uFillTx/>
                <a:latin typeface="Arial"/>
                <a:ea typeface="+mj-ea"/>
                <a:cs typeface="+mj-cs"/>
              </a:rPr>
              <a:t>How to Test</a:t>
            </a:r>
            <a:r>
              <a:rPr kumimoji="0" lang="en-US" altLang="ko-KR" sz="2400" b="1" i="0" u="none" strike="noStrike" kern="1200" cap="none" spc="0" normalizeH="0" noProof="0" dirty="0">
                <a:ln>
                  <a:noFill/>
                </a:ln>
                <a:solidFill>
                  <a:srgbClr val="000000"/>
                </a:solidFill>
                <a:effectLst/>
                <a:uLnTx/>
                <a:uFillTx/>
                <a:latin typeface="Arial"/>
                <a:ea typeface="+mj-ea"/>
                <a:cs typeface="+mj-cs"/>
              </a:rPr>
              <a:t> BAPI </a:t>
            </a:r>
            <a:endParaRPr kumimoji="0" lang="ko-KR" altLang="en-US" sz="2400" b="1" i="0" u="none" strike="noStrike" kern="1200" cap="none" spc="0" normalizeH="0" baseline="0" noProof="0" dirty="0">
              <a:ln>
                <a:noFill/>
              </a:ln>
              <a:solidFill>
                <a:srgbClr val="000000"/>
              </a:solidFill>
              <a:effectLst/>
              <a:uLnTx/>
              <a:uFillTx/>
              <a:latin typeface="Arial"/>
              <a:ea typeface="+mj-ea"/>
              <a:cs typeface="+mj-cs"/>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7437" b="53552"/>
          <a:stretch/>
        </p:blipFill>
        <p:spPr bwMode="auto">
          <a:xfrm>
            <a:off x="540250" y="3356992"/>
            <a:ext cx="5202494" cy="239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239" y="1383615"/>
            <a:ext cx="4941587"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0" y="1484784"/>
            <a:ext cx="5238744" cy="1568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81098" y="1300118"/>
            <a:ext cx="1889813" cy="415498"/>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ko-KR" dirty="0"/>
              <a:t>T-code : SE37</a:t>
            </a:r>
            <a:endParaRPr lang="ko-KR" altLang="en-US" dirty="0"/>
          </a:p>
        </p:txBody>
      </p:sp>
      <p:cxnSp>
        <p:nvCxnSpPr>
          <p:cNvPr id="6" name="직선 화살표 연결선 5"/>
          <p:cNvCxnSpPr/>
          <p:nvPr/>
        </p:nvCxnSpPr>
        <p:spPr>
          <a:xfrm flipV="1">
            <a:off x="3312553" y="2564904"/>
            <a:ext cx="2881070" cy="25922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309859" y="2914795"/>
            <a:ext cx="3386440" cy="27699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ko-KR" sz="1200" dirty="0"/>
              <a:t>Test</a:t>
            </a:r>
            <a:r>
              <a:rPr lang="ko-KR" altLang="en-US" sz="1200" dirty="0"/>
              <a:t>에 필요한 </a:t>
            </a:r>
            <a:r>
              <a:rPr lang="en-US" altLang="ko-KR" sz="1200" dirty="0"/>
              <a:t>BAPI</a:t>
            </a:r>
            <a:r>
              <a:rPr lang="ko-KR" altLang="en-US" sz="1200" dirty="0"/>
              <a:t>의 순서를 차례로 나열한다</a:t>
            </a:r>
            <a:r>
              <a:rPr lang="en-US" altLang="ko-KR" sz="1200" dirty="0"/>
              <a:t>.</a:t>
            </a:r>
            <a:endParaRPr lang="ko-KR" altLang="en-US" sz="1200" dirty="0"/>
          </a:p>
        </p:txBody>
      </p:sp>
    </p:spTree>
    <p:extLst>
      <p:ext uri="{BB962C8B-B14F-4D97-AF65-F5344CB8AC3E}">
        <p14:creationId xmlns:p14="http://schemas.microsoft.com/office/powerpoint/2010/main" val="154413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en-US" dirty="0"/>
              <a:t>Insert page title (sentence case)</a:t>
            </a:r>
          </a:p>
        </p:txBody>
      </p:sp>
      <p:pic>
        <p:nvPicPr>
          <p:cNvPr id="3" name="Picture Placeholder 4">
            <a:extLst>
              <a:ext uri="{FF2B5EF4-FFF2-40B4-BE49-F238E27FC236}">
                <a16:creationId xmlns:a16="http://schemas.microsoft.com/office/drawing/2014/main" id="{290ABE08-CA86-493F-980F-32B8B9D57C9F}"/>
              </a:ext>
            </a:extLst>
          </p:cNvPr>
          <p:cNvPicPr>
            <a:picLocks noChangeAspect="1"/>
          </p:cNvPicPr>
          <p:nvPr/>
        </p:nvPicPr>
        <p:blipFill>
          <a:blip r:embed="rId2" cstate="screen">
            <a:alphaModFix amt="30000"/>
            <a:extLst>
              <a:ext uri="{28A0092B-C50C-407E-A947-70E740481C1C}">
                <a14:useLocalDpi xmlns:a14="http://schemas.microsoft.com/office/drawing/2010/main"/>
              </a:ext>
            </a:extLst>
          </a:blip>
          <a:srcRect/>
          <a:stretch>
            <a:fillRect/>
          </a:stretch>
        </p:blipFill>
        <p:spPr>
          <a:xfrm>
            <a:off x="-349" y="0"/>
            <a:ext cx="12195175" cy="6858000"/>
          </a:xfrm>
          <a:prstGeom prst="rect">
            <a:avLst/>
          </a:prstGeom>
          <a:solidFill>
            <a:schemeClr val="tx1"/>
          </a:solidFill>
        </p:spPr>
      </p:pic>
      <p:sp>
        <p:nvSpPr>
          <p:cNvPr id="4" name="Divider">
            <a:extLst>
              <a:ext uri="{FF2B5EF4-FFF2-40B4-BE49-F238E27FC236}">
                <a16:creationId xmlns:a16="http://schemas.microsoft.com/office/drawing/2014/main" id="{20AA1502-8699-4B69-9CCA-8FD08FDEFEBB}"/>
              </a:ext>
            </a:extLst>
          </p:cNvPr>
          <p:cNvSpPr txBox="1">
            <a:spLocks/>
          </p:cNvSpPr>
          <p:nvPr/>
        </p:nvSpPr>
        <p:spPr bwMode="black">
          <a:xfrm>
            <a:off x="418191" y="2967335"/>
            <a:ext cx="11185200" cy="923330"/>
          </a:xfrm>
          <a:prstGeom prst="rect">
            <a:avLst/>
          </a:prstGeom>
        </p:spPr>
        <p:txBody>
          <a:bodyPr vert="horz" wrap="square" lIns="0" tIns="0" rIns="0" bIns="0" rtlCol="0" anchor="t" anchorCtr="0">
            <a:spAutoFit/>
          </a:bodyPr>
          <a:lstStyle>
            <a:lvl1pPr algn="l" defTabSz="1088558" rtl="0" eaLnBrk="1" latinLnBrk="1" hangingPunct="1">
              <a:spcBef>
                <a:spcPct val="0"/>
              </a:spcBef>
              <a:buNone/>
              <a:defRPr sz="2400" b="1" kern="1200" baseline="0">
                <a:solidFill>
                  <a:schemeClr val="tx1"/>
                </a:solidFill>
                <a:latin typeface="+mj-lt"/>
                <a:ea typeface="+mj-ea"/>
                <a:cs typeface="+mj-cs"/>
              </a:defRPr>
            </a:lvl1pPr>
          </a:lstStyle>
          <a:p>
            <a:pPr algn="ctr"/>
            <a:r>
              <a:rPr lang="ko-KR" altLang="en-US" sz="6000" dirty="0">
                <a:solidFill>
                  <a:srgbClr val="FFC000"/>
                </a:solidFill>
              </a:rPr>
              <a:t>프로젝트 </a:t>
            </a:r>
            <a:r>
              <a:rPr lang="ko-KR" altLang="en-US" sz="6000" dirty="0">
                <a:solidFill>
                  <a:schemeClr val="bg1"/>
                </a:solidFill>
              </a:rPr>
              <a:t>개요</a:t>
            </a:r>
            <a:endParaRPr lang="en-US" dirty="0">
              <a:solidFill>
                <a:schemeClr val="bg1"/>
              </a:solidFill>
            </a:endParaRPr>
          </a:p>
        </p:txBody>
      </p:sp>
    </p:spTree>
    <p:extLst>
      <p:ext uri="{BB962C8B-B14F-4D97-AF65-F5344CB8AC3E}">
        <p14:creationId xmlns:p14="http://schemas.microsoft.com/office/powerpoint/2010/main" val="3317564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1423125" y="2461750"/>
            <a:ext cx="1560764" cy="588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구매자재정보</a:t>
            </a:r>
            <a:endParaRPr lang="en-US" altLang="ko-KR" sz="900" dirty="0">
              <a:solidFill>
                <a:srgbClr val="000000"/>
              </a:solidFill>
            </a:endParaRPr>
          </a:p>
          <a:p>
            <a:pPr algn="ctr" defTabSz="1088776" latinLnBrk="0"/>
            <a:r>
              <a:rPr lang="en-US" altLang="ko-KR" sz="900" dirty="0">
                <a:solidFill>
                  <a:srgbClr val="000000"/>
                </a:solidFill>
              </a:rPr>
              <a:t>(</a:t>
            </a:r>
            <a:r>
              <a:rPr lang="ko-KR" altLang="en-US" sz="900" dirty="0">
                <a:solidFill>
                  <a:srgbClr val="000000"/>
                </a:solidFill>
              </a:rPr>
              <a:t>이름</a:t>
            </a:r>
            <a:r>
              <a:rPr lang="en-US" altLang="ko-KR" sz="900" dirty="0">
                <a:solidFill>
                  <a:srgbClr val="000000"/>
                </a:solidFill>
              </a:rPr>
              <a:t>,</a:t>
            </a:r>
            <a:r>
              <a:rPr lang="ko-KR" altLang="en-US" sz="900" dirty="0">
                <a:solidFill>
                  <a:srgbClr val="000000"/>
                </a:solidFill>
              </a:rPr>
              <a:t>단위</a:t>
            </a:r>
            <a:r>
              <a:rPr lang="en-US" altLang="ko-KR" sz="900" dirty="0">
                <a:solidFill>
                  <a:srgbClr val="000000"/>
                </a:solidFill>
              </a:rPr>
              <a:t>,</a:t>
            </a:r>
            <a:r>
              <a:rPr lang="ko-KR" altLang="en-US" sz="900" dirty="0">
                <a:solidFill>
                  <a:srgbClr val="000000"/>
                </a:solidFill>
              </a:rPr>
              <a:t>자재유형 </a:t>
            </a:r>
            <a:r>
              <a:rPr lang="en-US" altLang="ko-KR" sz="900" dirty="0">
                <a:solidFill>
                  <a:srgbClr val="000000"/>
                </a:solidFill>
              </a:rPr>
              <a:t>etc..)</a:t>
            </a:r>
          </a:p>
        </p:txBody>
      </p:sp>
      <p:sp>
        <p:nvSpPr>
          <p:cNvPr id="9" name="직사각형 8"/>
          <p:cNvSpPr/>
          <p:nvPr/>
        </p:nvSpPr>
        <p:spPr>
          <a:xfrm>
            <a:off x="1423125" y="1731168"/>
            <a:ext cx="1560764" cy="59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공급업체정보</a:t>
            </a:r>
            <a:endParaRPr lang="en-US" altLang="ko-KR" sz="900" dirty="0">
              <a:solidFill>
                <a:srgbClr val="000000"/>
              </a:solidFill>
            </a:endParaRPr>
          </a:p>
          <a:p>
            <a:pPr algn="ctr" defTabSz="1088776" latinLnBrk="0"/>
            <a:r>
              <a:rPr lang="en-US" altLang="ko-KR" sz="900" dirty="0">
                <a:solidFill>
                  <a:srgbClr val="000000"/>
                </a:solidFill>
              </a:rPr>
              <a:t>(</a:t>
            </a:r>
            <a:r>
              <a:rPr lang="ko-KR" altLang="en-US" sz="900" dirty="0">
                <a:solidFill>
                  <a:srgbClr val="000000"/>
                </a:solidFill>
              </a:rPr>
              <a:t>주소</a:t>
            </a:r>
            <a:r>
              <a:rPr lang="en-US" altLang="ko-KR" sz="900" dirty="0">
                <a:solidFill>
                  <a:srgbClr val="000000"/>
                </a:solidFill>
              </a:rPr>
              <a:t>,</a:t>
            </a:r>
            <a:r>
              <a:rPr lang="ko-KR" altLang="en-US" sz="900" dirty="0">
                <a:solidFill>
                  <a:srgbClr val="000000"/>
                </a:solidFill>
              </a:rPr>
              <a:t>전화번호</a:t>
            </a:r>
            <a:r>
              <a:rPr lang="en-US" altLang="ko-KR" sz="900" dirty="0">
                <a:solidFill>
                  <a:srgbClr val="000000"/>
                </a:solidFill>
              </a:rPr>
              <a:t>, </a:t>
            </a:r>
            <a:r>
              <a:rPr lang="ko-KR" altLang="en-US" sz="900" dirty="0">
                <a:solidFill>
                  <a:srgbClr val="000000"/>
                </a:solidFill>
              </a:rPr>
              <a:t>회사명 </a:t>
            </a:r>
            <a:r>
              <a:rPr lang="en-US" altLang="ko-KR" sz="900" dirty="0">
                <a:solidFill>
                  <a:srgbClr val="000000"/>
                </a:solidFill>
              </a:rPr>
              <a:t>etc..)</a:t>
            </a:r>
          </a:p>
        </p:txBody>
      </p:sp>
      <p:sp>
        <p:nvSpPr>
          <p:cNvPr id="10" name="직사각형 9"/>
          <p:cNvSpPr/>
          <p:nvPr/>
        </p:nvSpPr>
        <p:spPr>
          <a:xfrm>
            <a:off x="1423125" y="3448570"/>
            <a:ext cx="137922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자재소요량 계산</a:t>
            </a:r>
            <a:endParaRPr lang="en-US" altLang="ko-KR" sz="900" dirty="0">
              <a:solidFill>
                <a:srgbClr val="000000"/>
              </a:solidFill>
            </a:endParaRPr>
          </a:p>
        </p:txBody>
      </p:sp>
      <p:sp>
        <p:nvSpPr>
          <p:cNvPr id="11" name="직사각형 10"/>
          <p:cNvSpPr/>
          <p:nvPr/>
        </p:nvSpPr>
        <p:spPr>
          <a:xfrm>
            <a:off x="1423125" y="3999701"/>
            <a:ext cx="137922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구매요청서 생성</a:t>
            </a:r>
            <a:endParaRPr lang="en-US" altLang="ko-KR" sz="900" dirty="0">
              <a:solidFill>
                <a:srgbClr val="000000"/>
              </a:solidFill>
            </a:endParaRPr>
          </a:p>
        </p:txBody>
      </p:sp>
      <p:sp>
        <p:nvSpPr>
          <p:cNvPr id="12" name="직사각형 11"/>
          <p:cNvSpPr/>
          <p:nvPr/>
        </p:nvSpPr>
        <p:spPr>
          <a:xfrm>
            <a:off x="1423125" y="4550833"/>
            <a:ext cx="1377745"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공급업체 연결 완료</a:t>
            </a:r>
            <a:endParaRPr lang="en-US" altLang="ko-KR" sz="900" dirty="0">
              <a:solidFill>
                <a:srgbClr val="000000"/>
              </a:solidFill>
            </a:endParaRPr>
          </a:p>
        </p:txBody>
      </p:sp>
      <p:sp>
        <p:nvSpPr>
          <p:cNvPr id="13" name="직사각형 12"/>
          <p:cNvSpPr/>
          <p:nvPr/>
        </p:nvSpPr>
        <p:spPr>
          <a:xfrm>
            <a:off x="3333308" y="3438202"/>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err="1">
                <a:solidFill>
                  <a:srgbClr val="000000"/>
                </a:solidFill>
              </a:rPr>
              <a:t>구매오더</a:t>
            </a:r>
            <a:r>
              <a:rPr lang="ko-KR" altLang="en-US" sz="900" dirty="0">
                <a:solidFill>
                  <a:srgbClr val="000000"/>
                </a:solidFill>
              </a:rPr>
              <a:t> 생성</a:t>
            </a:r>
            <a:endParaRPr lang="en-US" altLang="ko-KR" sz="900" dirty="0">
              <a:solidFill>
                <a:srgbClr val="000000"/>
              </a:solidFill>
            </a:endParaRPr>
          </a:p>
        </p:txBody>
      </p:sp>
      <p:sp>
        <p:nvSpPr>
          <p:cNvPr id="14" name="직사각형 13"/>
          <p:cNvSpPr/>
          <p:nvPr/>
        </p:nvSpPr>
        <p:spPr bwMode="gray">
          <a:xfrm>
            <a:off x="350982" y="1161018"/>
            <a:ext cx="704434" cy="2080122"/>
          </a:xfrm>
          <a:prstGeom prst="rect">
            <a:avLst/>
          </a:prstGeom>
          <a:noFill/>
          <a:ln w="9525" algn="ctr">
            <a:solidFill>
              <a:schemeClr val="tx1"/>
            </a:solidFill>
            <a:miter lim="800000"/>
            <a:headEnd/>
            <a:tailEnd/>
          </a:ln>
        </p:spPr>
        <p:txBody>
          <a:bodyPr lIns="90000" tIns="72000" rIns="90000" bIns="72000" rtlCol="0" anchor="ctr"/>
          <a:lstStyle/>
          <a:p>
            <a:pPr algn="ctr" fontAlgn="base" latinLnBrk="0">
              <a:spcBef>
                <a:spcPct val="50000"/>
              </a:spcBef>
              <a:spcAft>
                <a:spcPct val="0"/>
              </a:spcAft>
              <a:buClr>
                <a:srgbClr val="F0AB00"/>
              </a:buClr>
              <a:buSzPct val="80000"/>
            </a:pPr>
            <a:r>
              <a:rPr lang="ko-KR" altLang="en-US" sz="1200" b="1" i="1" kern="0" dirty="0">
                <a:solidFill>
                  <a:srgbClr val="000000"/>
                </a:solidFill>
                <a:ea typeface="Arial Unicode MS" pitchFamily="34" charset="-128"/>
                <a:cs typeface="Arial Unicode MS" pitchFamily="34" charset="-128"/>
              </a:rPr>
              <a:t>기준</a:t>
            </a:r>
            <a:endParaRPr lang="en-US" altLang="ko-KR" sz="1200" b="1" i="1" kern="0" dirty="0">
              <a:solidFill>
                <a:srgbClr val="000000"/>
              </a:solidFill>
              <a:ea typeface="Arial Unicode MS" pitchFamily="34" charset="-128"/>
              <a:cs typeface="Arial Unicode MS" pitchFamily="34" charset="-128"/>
            </a:endParaRPr>
          </a:p>
          <a:p>
            <a:pPr algn="ctr" fontAlgn="base" latinLnBrk="0">
              <a:spcBef>
                <a:spcPct val="50000"/>
              </a:spcBef>
              <a:spcAft>
                <a:spcPct val="0"/>
              </a:spcAft>
              <a:buClr>
                <a:srgbClr val="F0AB00"/>
              </a:buClr>
              <a:buSzPct val="80000"/>
            </a:pPr>
            <a:r>
              <a:rPr lang="ko-KR" altLang="en-US" sz="1200" b="1" i="1" kern="0" dirty="0">
                <a:solidFill>
                  <a:srgbClr val="000000"/>
                </a:solidFill>
                <a:ea typeface="Arial Unicode MS" pitchFamily="34" charset="-128"/>
                <a:cs typeface="Arial Unicode MS" pitchFamily="34" charset="-128"/>
              </a:rPr>
              <a:t>정보</a:t>
            </a:r>
          </a:p>
        </p:txBody>
      </p:sp>
      <p:sp>
        <p:nvSpPr>
          <p:cNvPr id="15" name="직사각형 14"/>
          <p:cNvSpPr/>
          <p:nvPr/>
        </p:nvSpPr>
        <p:spPr bwMode="gray">
          <a:xfrm>
            <a:off x="350982" y="3241144"/>
            <a:ext cx="704434" cy="3195865"/>
          </a:xfrm>
          <a:prstGeom prst="rect">
            <a:avLst/>
          </a:prstGeom>
          <a:noFill/>
          <a:ln w="9525" algn="ctr">
            <a:solidFill>
              <a:schemeClr val="tx1"/>
            </a:solidFill>
            <a:miter lim="800000"/>
            <a:headEnd/>
            <a:tailEnd/>
          </a:ln>
        </p:spPr>
        <p:txBody>
          <a:bodyPr lIns="90000" tIns="72000" rIns="90000" bIns="72000" rtlCol="0" anchor="ctr"/>
          <a:lstStyle/>
          <a:p>
            <a:pPr algn="ctr" fontAlgn="base" latinLnBrk="0">
              <a:spcBef>
                <a:spcPct val="50000"/>
              </a:spcBef>
              <a:spcAft>
                <a:spcPct val="0"/>
              </a:spcAft>
              <a:buClr>
                <a:srgbClr val="F0AB00"/>
              </a:buClr>
              <a:buSzPct val="80000"/>
            </a:pPr>
            <a:r>
              <a:rPr lang="ko-KR" altLang="en-US" sz="1200" b="1" i="1" kern="0" dirty="0">
                <a:solidFill>
                  <a:srgbClr val="000000"/>
                </a:solidFill>
                <a:ea typeface="Arial Unicode MS" pitchFamily="34" charset="-128"/>
                <a:cs typeface="Arial Unicode MS" pitchFamily="34" charset="-128"/>
              </a:rPr>
              <a:t>실행</a:t>
            </a:r>
            <a:endParaRPr lang="en-US" altLang="ko-KR" sz="1200" b="1" i="1" kern="0" dirty="0">
              <a:solidFill>
                <a:srgbClr val="000000"/>
              </a:solidFill>
              <a:ea typeface="Arial Unicode MS" pitchFamily="34" charset="-128"/>
              <a:cs typeface="Arial Unicode MS" pitchFamily="34" charset="-128"/>
            </a:endParaRPr>
          </a:p>
          <a:p>
            <a:pPr algn="ctr" fontAlgn="base" latinLnBrk="0">
              <a:spcBef>
                <a:spcPct val="50000"/>
              </a:spcBef>
              <a:spcAft>
                <a:spcPct val="0"/>
              </a:spcAft>
              <a:buClr>
                <a:srgbClr val="F0AB00"/>
              </a:buClr>
              <a:buSzPct val="80000"/>
            </a:pPr>
            <a:r>
              <a:rPr lang="ko-KR" altLang="en-US" sz="1200" b="1" i="1" kern="0" dirty="0">
                <a:solidFill>
                  <a:srgbClr val="000000"/>
                </a:solidFill>
                <a:ea typeface="Arial Unicode MS" pitchFamily="34" charset="-128"/>
                <a:cs typeface="Arial Unicode MS" pitchFamily="34" charset="-128"/>
              </a:rPr>
              <a:t>정보</a:t>
            </a:r>
          </a:p>
        </p:txBody>
      </p:sp>
      <p:sp>
        <p:nvSpPr>
          <p:cNvPr id="16" name="다이아몬드 15"/>
          <p:cNvSpPr/>
          <p:nvPr/>
        </p:nvSpPr>
        <p:spPr>
          <a:xfrm>
            <a:off x="9652147" y="3311460"/>
            <a:ext cx="1655480" cy="585680"/>
          </a:xfrm>
          <a:prstGeom prst="diamond">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납품 정보  확정</a:t>
            </a:r>
          </a:p>
        </p:txBody>
      </p:sp>
      <p:sp>
        <p:nvSpPr>
          <p:cNvPr id="17" name="직사각형 16"/>
          <p:cNvSpPr/>
          <p:nvPr/>
        </p:nvSpPr>
        <p:spPr>
          <a:xfrm>
            <a:off x="7835764" y="3438203"/>
            <a:ext cx="1329812" cy="3276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en-US" altLang="ko-KR" sz="900" dirty="0">
                <a:solidFill>
                  <a:srgbClr val="000000"/>
                </a:solidFill>
              </a:rPr>
              <a:t> </a:t>
            </a:r>
            <a:r>
              <a:rPr lang="ko-KR" altLang="en-US" sz="900" dirty="0">
                <a:solidFill>
                  <a:srgbClr val="000000"/>
                </a:solidFill>
              </a:rPr>
              <a:t>구매예정정보 공유</a:t>
            </a:r>
            <a:endParaRPr lang="en-US" altLang="ko-KR" sz="900" dirty="0">
              <a:solidFill>
                <a:srgbClr val="000000"/>
              </a:solidFill>
            </a:endParaRPr>
          </a:p>
        </p:txBody>
      </p:sp>
      <p:sp>
        <p:nvSpPr>
          <p:cNvPr id="18" name="직사각형 17"/>
          <p:cNvSpPr/>
          <p:nvPr/>
        </p:nvSpPr>
        <p:spPr>
          <a:xfrm>
            <a:off x="7835764" y="3982060"/>
            <a:ext cx="1329812" cy="329199"/>
          </a:xfrm>
          <a:prstGeom prst="rect">
            <a:avLst/>
          </a:prstGeom>
          <a:gradFill flip="none" rotWithShape="1">
            <a:gsLst>
              <a:gs pos="0">
                <a:schemeClr val="accent1"/>
              </a:gs>
              <a:gs pos="39999">
                <a:schemeClr val="accent1"/>
              </a:gs>
              <a:gs pos="70000">
                <a:schemeClr val="accent4"/>
              </a:gs>
              <a:gs pos="100000">
                <a:schemeClr val="accent4"/>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en-US" altLang="ko-KR" sz="900" dirty="0">
                <a:solidFill>
                  <a:srgbClr val="000000"/>
                </a:solidFill>
              </a:rPr>
              <a:t> </a:t>
            </a:r>
            <a:r>
              <a:rPr lang="ko-KR" altLang="en-US" sz="900" dirty="0">
                <a:solidFill>
                  <a:srgbClr val="000000"/>
                </a:solidFill>
              </a:rPr>
              <a:t>구매납품정보 조정 </a:t>
            </a:r>
            <a:r>
              <a:rPr lang="en-US" altLang="ko-KR" sz="900" dirty="0" err="1">
                <a:solidFill>
                  <a:srgbClr val="000000"/>
                </a:solidFill>
              </a:rPr>
              <a:t>staus</a:t>
            </a:r>
            <a:endParaRPr lang="en-US" altLang="ko-KR" sz="900" dirty="0">
              <a:solidFill>
                <a:srgbClr val="000000"/>
              </a:solidFill>
            </a:endParaRPr>
          </a:p>
        </p:txBody>
      </p:sp>
      <p:sp>
        <p:nvSpPr>
          <p:cNvPr id="19" name="직사각형 18"/>
          <p:cNvSpPr/>
          <p:nvPr/>
        </p:nvSpPr>
        <p:spPr>
          <a:xfrm>
            <a:off x="3230131" y="1731167"/>
            <a:ext cx="1560764" cy="588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구매자재 가격정보</a:t>
            </a:r>
            <a:endParaRPr lang="en-US" altLang="ko-KR" sz="900" dirty="0">
              <a:solidFill>
                <a:srgbClr val="000000"/>
              </a:solidFill>
            </a:endParaRPr>
          </a:p>
          <a:p>
            <a:pPr algn="ctr" defTabSz="1088776" latinLnBrk="0"/>
            <a:r>
              <a:rPr lang="en-US" altLang="ko-KR" sz="900" dirty="0">
                <a:solidFill>
                  <a:srgbClr val="000000"/>
                </a:solidFill>
              </a:rPr>
              <a:t>(</a:t>
            </a:r>
            <a:r>
              <a:rPr lang="ko-KR" altLang="en-US" sz="900" dirty="0">
                <a:solidFill>
                  <a:srgbClr val="000000"/>
                </a:solidFill>
              </a:rPr>
              <a:t>가격정보</a:t>
            </a:r>
            <a:r>
              <a:rPr lang="en-US" altLang="ko-KR" sz="900" dirty="0">
                <a:solidFill>
                  <a:srgbClr val="000000"/>
                </a:solidFill>
              </a:rPr>
              <a:t>, </a:t>
            </a:r>
            <a:r>
              <a:rPr lang="ko-KR" altLang="en-US" sz="900" dirty="0">
                <a:solidFill>
                  <a:srgbClr val="000000"/>
                </a:solidFill>
              </a:rPr>
              <a:t>가격단위</a:t>
            </a:r>
            <a:r>
              <a:rPr lang="en-US" altLang="ko-KR" sz="900" dirty="0">
                <a:solidFill>
                  <a:srgbClr val="000000"/>
                </a:solidFill>
              </a:rPr>
              <a:t>, </a:t>
            </a:r>
            <a:r>
              <a:rPr lang="ko-KR" altLang="en-US" sz="900" dirty="0">
                <a:solidFill>
                  <a:srgbClr val="000000"/>
                </a:solidFill>
              </a:rPr>
              <a:t>구매단위</a:t>
            </a:r>
            <a:r>
              <a:rPr lang="en-US" altLang="ko-KR" sz="900" dirty="0">
                <a:solidFill>
                  <a:srgbClr val="000000"/>
                </a:solidFill>
              </a:rPr>
              <a:t>, </a:t>
            </a:r>
            <a:r>
              <a:rPr lang="en-US" altLang="ko-KR" sz="900" dirty="0" err="1">
                <a:solidFill>
                  <a:srgbClr val="000000"/>
                </a:solidFill>
              </a:rPr>
              <a:t>ert</a:t>
            </a:r>
            <a:r>
              <a:rPr lang="en-US" altLang="ko-KR" sz="900" dirty="0">
                <a:solidFill>
                  <a:srgbClr val="000000"/>
                </a:solidFill>
              </a:rPr>
              <a:t>)</a:t>
            </a:r>
          </a:p>
        </p:txBody>
      </p:sp>
      <p:sp>
        <p:nvSpPr>
          <p:cNvPr id="20" name="직사각형 19"/>
          <p:cNvSpPr/>
          <p:nvPr/>
        </p:nvSpPr>
        <p:spPr>
          <a:xfrm>
            <a:off x="3230131" y="2461750"/>
            <a:ext cx="1560764" cy="59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en-US" altLang="ko-KR" sz="900" dirty="0">
                <a:solidFill>
                  <a:srgbClr val="000000"/>
                </a:solidFill>
              </a:rPr>
              <a:t>Souring</a:t>
            </a:r>
            <a:r>
              <a:rPr lang="ko-KR" altLang="en-US" sz="900" dirty="0">
                <a:solidFill>
                  <a:srgbClr val="000000"/>
                </a:solidFill>
              </a:rPr>
              <a:t> 정보</a:t>
            </a:r>
            <a:endParaRPr lang="en-US" altLang="ko-KR" sz="900" dirty="0">
              <a:solidFill>
                <a:srgbClr val="000000"/>
              </a:solidFill>
            </a:endParaRPr>
          </a:p>
          <a:p>
            <a:pPr algn="ctr" defTabSz="1088776" latinLnBrk="0"/>
            <a:r>
              <a:rPr lang="en-US" altLang="ko-KR" sz="900" dirty="0">
                <a:solidFill>
                  <a:srgbClr val="000000"/>
                </a:solidFill>
              </a:rPr>
              <a:t>(</a:t>
            </a:r>
            <a:r>
              <a:rPr lang="ko-KR" altLang="en-US" sz="900" dirty="0" err="1">
                <a:solidFill>
                  <a:srgbClr val="000000"/>
                </a:solidFill>
              </a:rPr>
              <a:t>납품자재별</a:t>
            </a:r>
            <a:r>
              <a:rPr lang="ko-KR" altLang="en-US" sz="900" dirty="0">
                <a:solidFill>
                  <a:srgbClr val="000000"/>
                </a:solidFill>
              </a:rPr>
              <a:t> 공급업체</a:t>
            </a:r>
            <a:r>
              <a:rPr lang="en-US" altLang="ko-KR" sz="900" dirty="0">
                <a:solidFill>
                  <a:srgbClr val="000000"/>
                </a:solidFill>
              </a:rPr>
              <a:t>, </a:t>
            </a:r>
            <a:r>
              <a:rPr lang="ko-KR" altLang="en-US" sz="900" dirty="0">
                <a:solidFill>
                  <a:srgbClr val="000000"/>
                </a:solidFill>
              </a:rPr>
              <a:t>유효기간 </a:t>
            </a:r>
            <a:r>
              <a:rPr lang="en-US" altLang="ko-KR" sz="900" dirty="0">
                <a:solidFill>
                  <a:srgbClr val="000000"/>
                </a:solidFill>
              </a:rPr>
              <a:t> </a:t>
            </a:r>
            <a:r>
              <a:rPr lang="en-US" altLang="ko-KR" sz="900" dirty="0" err="1">
                <a:solidFill>
                  <a:srgbClr val="000000"/>
                </a:solidFill>
              </a:rPr>
              <a:t>etc</a:t>
            </a:r>
            <a:r>
              <a:rPr lang="en-US" altLang="ko-KR" sz="900" dirty="0">
                <a:solidFill>
                  <a:srgbClr val="000000"/>
                </a:solidFill>
              </a:rPr>
              <a:t> )</a:t>
            </a:r>
          </a:p>
        </p:txBody>
      </p:sp>
      <p:sp>
        <p:nvSpPr>
          <p:cNvPr id="21" name="직사각형 20"/>
          <p:cNvSpPr/>
          <p:nvPr/>
        </p:nvSpPr>
        <p:spPr>
          <a:xfrm>
            <a:off x="3333308" y="3983595"/>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err="1">
                <a:solidFill>
                  <a:srgbClr val="000000"/>
                </a:solidFill>
              </a:rPr>
              <a:t>구매오더</a:t>
            </a:r>
            <a:r>
              <a:rPr lang="ko-KR" altLang="en-US" sz="900" dirty="0">
                <a:solidFill>
                  <a:srgbClr val="000000"/>
                </a:solidFill>
              </a:rPr>
              <a:t> 납품일정 </a:t>
            </a:r>
            <a:r>
              <a:rPr lang="en-US" altLang="ko-KR" sz="900" dirty="0">
                <a:solidFill>
                  <a:srgbClr val="000000"/>
                </a:solidFill>
              </a:rPr>
              <a:t>update</a:t>
            </a:r>
          </a:p>
        </p:txBody>
      </p:sp>
      <p:cxnSp>
        <p:nvCxnSpPr>
          <p:cNvPr id="22" name="직선 화살표 연결선 21"/>
          <p:cNvCxnSpPr>
            <a:stCxn id="10" idx="2"/>
            <a:endCxn id="11" idx="0"/>
          </p:cNvCxnSpPr>
          <p:nvPr/>
        </p:nvCxnSpPr>
        <p:spPr>
          <a:xfrm>
            <a:off x="2112735" y="3776234"/>
            <a:ext cx="0" cy="223471"/>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11" idx="2"/>
            <a:endCxn id="12" idx="0"/>
          </p:cNvCxnSpPr>
          <p:nvPr/>
        </p:nvCxnSpPr>
        <p:spPr>
          <a:xfrm flipH="1">
            <a:off x="2111998" y="4327361"/>
            <a:ext cx="738" cy="223472"/>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4" name="꺾인 연결선 23"/>
          <p:cNvCxnSpPr>
            <a:stCxn id="12" idx="3"/>
            <a:endCxn id="13" idx="1"/>
          </p:cNvCxnSpPr>
          <p:nvPr/>
        </p:nvCxnSpPr>
        <p:spPr>
          <a:xfrm flipV="1">
            <a:off x="2800871" y="3602035"/>
            <a:ext cx="532439" cy="1112631"/>
          </a:xfrm>
          <a:prstGeom prst="bentConnector3">
            <a:avLst>
              <a:gd name="adj1" fmla="val 50000"/>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stCxn id="13" idx="3"/>
            <a:endCxn id="17" idx="1"/>
          </p:cNvCxnSpPr>
          <p:nvPr/>
        </p:nvCxnSpPr>
        <p:spPr>
          <a:xfrm>
            <a:off x="4780204" y="3602036"/>
            <a:ext cx="3055562" cy="1"/>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6" name="직사각형 25"/>
          <p:cNvSpPr/>
          <p:nvPr/>
        </p:nvSpPr>
        <p:spPr>
          <a:xfrm>
            <a:off x="3333308" y="4899918"/>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구매 오더 확정</a:t>
            </a:r>
            <a:endParaRPr lang="en-US" altLang="ko-KR" sz="900" dirty="0">
              <a:solidFill>
                <a:srgbClr val="000000"/>
              </a:solidFill>
            </a:endParaRPr>
          </a:p>
        </p:txBody>
      </p:sp>
      <p:cxnSp>
        <p:nvCxnSpPr>
          <p:cNvPr id="27" name="꺾인 연결선 26"/>
          <p:cNvCxnSpPr>
            <a:stCxn id="17" idx="3"/>
            <a:endCxn id="16" idx="1"/>
          </p:cNvCxnSpPr>
          <p:nvPr/>
        </p:nvCxnSpPr>
        <p:spPr>
          <a:xfrm>
            <a:off x="9165577" y="3602037"/>
            <a:ext cx="486569" cy="2267"/>
          </a:xfrm>
          <a:prstGeom prst="bentConnector3">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8" name="꺾인 연결선 27"/>
          <p:cNvCxnSpPr>
            <a:stCxn id="16" idx="3"/>
            <a:endCxn id="26" idx="3"/>
          </p:cNvCxnSpPr>
          <p:nvPr/>
        </p:nvCxnSpPr>
        <p:spPr>
          <a:xfrm flipH="1">
            <a:off x="4780204" y="3604300"/>
            <a:ext cx="6527423" cy="1459448"/>
          </a:xfrm>
          <a:prstGeom prst="bentConnector3">
            <a:avLst>
              <a:gd name="adj1" fmla="val -350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9" name="꺾인 연결선 28"/>
          <p:cNvCxnSpPr>
            <a:stCxn id="16" idx="2"/>
            <a:endCxn id="18" idx="3"/>
          </p:cNvCxnSpPr>
          <p:nvPr/>
        </p:nvCxnSpPr>
        <p:spPr>
          <a:xfrm rot="5400000">
            <a:off x="9697973" y="3364743"/>
            <a:ext cx="249516" cy="1314310"/>
          </a:xfrm>
          <a:prstGeom prst="bentConnector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0" name="꺾인 연결선 29"/>
          <p:cNvCxnSpPr>
            <a:stCxn id="21" idx="0"/>
            <a:endCxn id="13" idx="2"/>
          </p:cNvCxnSpPr>
          <p:nvPr/>
        </p:nvCxnSpPr>
        <p:spPr>
          <a:xfrm rot="5400000" flipH="1" flipV="1">
            <a:off x="3947891" y="3874732"/>
            <a:ext cx="217733" cy="12701"/>
          </a:xfrm>
          <a:prstGeom prst="bentConnector3">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7835764" y="5243881"/>
            <a:ext cx="1329812" cy="3276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확정된 </a:t>
            </a:r>
            <a:r>
              <a:rPr lang="ko-KR" altLang="en-US" sz="900" dirty="0" err="1">
                <a:solidFill>
                  <a:srgbClr val="000000"/>
                </a:solidFill>
              </a:rPr>
              <a:t>구매오더정보</a:t>
            </a:r>
            <a:r>
              <a:rPr lang="ko-KR" altLang="en-US" sz="900" dirty="0">
                <a:solidFill>
                  <a:srgbClr val="000000"/>
                </a:solidFill>
              </a:rPr>
              <a:t> 공유</a:t>
            </a:r>
            <a:endParaRPr lang="en-US" altLang="ko-KR" sz="900" dirty="0">
              <a:solidFill>
                <a:srgbClr val="000000"/>
              </a:solidFill>
            </a:endParaRPr>
          </a:p>
        </p:txBody>
      </p:sp>
      <p:sp>
        <p:nvSpPr>
          <p:cNvPr id="32" name="직사각형 31"/>
          <p:cNvSpPr/>
          <p:nvPr/>
        </p:nvSpPr>
        <p:spPr>
          <a:xfrm>
            <a:off x="9877476" y="5239721"/>
            <a:ext cx="1329812" cy="327660"/>
          </a:xfrm>
          <a:prstGeom prst="rect">
            <a:avLst/>
          </a:prstGeom>
          <a:gradFill flip="none" rotWithShape="1">
            <a:gsLst>
              <a:gs pos="0">
                <a:schemeClr val="accent1"/>
              </a:gs>
              <a:gs pos="39999">
                <a:schemeClr val="accent1"/>
              </a:gs>
              <a:gs pos="70000">
                <a:schemeClr val="accent4"/>
              </a:gs>
              <a:gs pos="100000">
                <a:schemeClr val="accent4"/>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err="1">
                <a:solidFill>
                  <a:srgbClr val="000000"/>
                </a:solidFill>
              </a:rPr>
              <a:t>구매오더</a:t>
            </a:r>
            <a:r>
              <a:rPr lang="ko-KR" altLang="en-US" sz="900" dirty="0">
                <a:solidFill>
                  <a:srgbClr val="000000"/>
                </a:solidFill>
              </a:rPr>
              <a:t> </a:t>
            </a:r>
            <a:r>
              <a:rPr lang="en-US" altLang="ko-KR" sz="900" dirty="0">
                <a:solidFill>
                  <a:srgbClr val="000000"/>
                </a:solidFill>
              </a:rPr>
              <a:t>status update</a:t>
            </a:r>
          </a:p>
        </p:txBody>
      </p:sp>
      <p:sp>
        <p:nvSpPr>
          <p:cNvPr id="33" name="다이아몬드 32"/>
          <p:cNvSpPr/>
          <p:nvPr/>
        </p:nvSpPr>
        <p:spPr>
          <a:xfrm>
            <a:off x="9718520" y="5790588"/>
            <a:ext cx="1655480" cy="585680"/>
          </a:xfrm>
          <a:prstGeom prst="diamond">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선적완료</a:t>
            </a:r>
          </a:p>
        </p:txBody>
      </p:sp>
      <p:cxnSp>
        <p:nvCxnSpPr>
          <p:cNvPr id="34" name="꺾인 연결선 33"/>
          <p:cNvCxnSpPr>
            <a:stCxn id="31" idx="3"/>
            <a:endCxn id="32" idx="1"/>
          </p:cNvCxnSpPr>
          <p:nvPr/>
        </p:nvCxnSpPr>
        <p:spPr>
          <a:xfrm flipV="1">
            <a:off x="9165579" y="5403551"/>
            <a:ext cx="711899" cy="4160"/>
          </a:xfrm>
          <a:prstGeom prst="bentConnector3">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a:stCxn id="32" idx="2"/>
            <a:endCxn id="33" idx="0"/>
          </p:cNvCxnSpPr>
          <p:nvPr/>
        </p:nvCxnSpPr>
        <p:spPr>
          <a:xfrm>
            <a:off x="10542382" y="5567385"/>
            <a:ext cx="3878" cy="223207"/>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6" name="직사각형 35"/>
          <p:cNvSpPr/>
          <p:nvPr/>
        </p:nvSpPr>
        <p:spPr>
          <a:xfrm>
            <a:off x="1423125" y="5503160"/>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재고정보</a:t>
            </a:r>
            <a:r>
              <a:rPr lang="en-US" altLang="ko-KR" sz="900" dirty="0">
                <a:solidFill>
                  <a:srgbClr val="000000"/>
                </a:solidFill>
              </a:rPr>
              <a:t>Update</a:t>
            </a:r>
          </a:p>
        </p:txBody>
      </p:sp>
      <p:sp>
        <p:nvSpPr>
          <p:cNvPr id="37" name="직사각형 36"/>
          <p:cNvSpPr/>
          <p:nvPr/>
        </p:nvSpPr>
        <p:spPr>
          <a:xfrm>
            <a:off x="3333308" y="5503160"/>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구매입고처리</a:t>
            </a:r>
            <a:endParaRPr lang="en-US" altLang="ko-KR" sz="900" dirty="0">
              <a:solidFill>
                <a:srgbClr val="000000"/>
              </a:solidFill>
            </a:endParaRPr>
          </a:p>
        </p:txBody>
      </p:sp>
      <p:sp>
        <p:nvSpPr>
          <p:cNvPr id="38" name="직사각형 37"/>
          <p:cNvSpPr/>
          <p:nvPr/>
        </p:nvSpPr>
        <p:spPr>
          <a:xfrm>
            <a:off x="1423125" y="6046368"/>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회계정보 </a:t>
            </a:r>
            <a:r>
              <a:rPr lang="en-US" altLang="ko-KR" sz="900" dirty="0">
                <a:solidFill>
                  <a:srgbClr val="000000"/>
                </a:solidFill>
              </a:rPr>
              <a:t>Update</a:t>
            </a:r>
          </a:p>
        </p:txBody>
      </p:sp>
      <p:cxnSp>
        <p:nvCxnSpPr>
          <p:cNvPr id="39" name="직선 화살표 연결선 38"/>
          <p:cNvCxnSpPr>
            <a:stCxn id="37" idx="1"/>
            <a:endCxn id="36" idx="3"/>
          </p:cNvCxnSpPr>
          <p:nvPr/>
        </p:nvCxnSpPr>
        <p:spPr>
          <a:xfrm flipH="1">
            <a:off x="2870019" y="5666990"/>
            <a:ext cx="463289" cy="0"/>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0" name="직사각형 39"/>
          <p:cNvSpPr/>
          <p:nvPr/>
        </p:nvSpPr>
        <p:spPr>
          <a:xfrm>
            <a:off x="3333308" y="6032554"/>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en-US" altLang="ko-KR" sz="900" dirty="0">
                <a:solidFill>
                  <a:srgbClr val="000000"/>
                </a:solidFill>
              </a:rPr>
              <a:t>Invoice </a:t>
            </a:r>
            <a:r>
              <a:rPr lang="ko-KR" altLang="en-US" sz="900" dirty="0">
                <a:solidFill>
                  <a:srgbClr val="000000"/>
                </a:solidFill>
              </a:rPr>
              <a:t>발행</a:t>
            </a:r>
            <a:endParaRPr lang="en-US" altLang="ko-KR" sz="900" dirty="0">
              <a:solidFill>
                <a:srgbClr val="000000"/>
              </a:solidFill>
            </a:endParaRPr>
          </a:p>
        </p:txBody>
      </p:sp>
      <p:cxnSp>
        <p:nvCxnSpPr>
          <p:cNvPr id="41" name="직선 화살표 연결선 40"/>
          <p:cNvCxnSpPr>
            <a:stCxn id="36" idx="2"/>
            <a:endCxn id="38" idx="0"/>
          </p:cNvCxnSpPr>
          <p:nvPr/>
        </p:nvCxnSpPr>
        <p:spPr>
          <a:xfrm>
            <a:off x="2146572" y="5830820"/>
            <a:ext cx="0" cy="215548"/>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stCxn id="40" idx="1"/>
            <a:endCxn id="38" idx="3"/>
          </p:cNvCxnSpPr>
          <p:nvPr/>
        </p:nvCxnSpPr>
        <p:spPr>
          <a:xfrm flipH="1">
            <a:off x="2870019" y="6196384"/>
            <a:ext cx="463289" cy="13814"/>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28540" y="2578443"/>
            <a:ext cx="232436" cy="161583"/>
          </a:xfrm>
          <a:prstGeom prst="rect">
            <a:avLst/>
          </a:prstGeom>
          <a:noFill/>
        </p:spPr>
        <p:txBody>
          <a:bodyPr wrap="non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Yes</a:t>
            </a:r>
            <a:endParaRPr lang="ko-KR" altLang="en-US" sz="1050" kern="0" dirty="0" err="1">
              <a:solidFill>
                <a:srgbClr val="000000"/>
              </a:solidFill>
              <a:ea typeface="Arial Unicode MS" pitchFamily="34" charset="-128"/>
              <a:cs typeface="Arial Unicode MS" pitchFamily="34" charset="-128"/>
            </a:endParaRPr>
          </a:p>
        </p:txBody>
      </p:sp>
      <p:sp>
        <p:nvSpPr>
          <p:cNvPr id="44" name="TextBox 43"/>
          <p:cNvSpPr txBox="1"/>
          <p:nvPr/>
        </p:nvSpPr>
        <p:spPr>
          <a:xfrm>
            <a:off x="11392718" y="5929531"/>
            <a:ext cx="173124" cy="161583"/>
          </a:xfrm>
          <a:prstGeom prst="rect">
            <a:avLst/>
          </a:prstGeom>
          <a:noFill/>
        </p:spPr>
        <p:txBody>
          <a:bodyPr wrap="non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No</a:t>
            </a:r>
            <a:endParaRPr lang="ko-KR" altLang="en-US" sz="1050" kern="0" dirty="0" err="1">
              <a:solidFill>
                <a:srgbClr val="000000"/>
              </a:solidFill>
              <a:ea typeface="Arial Unicode MS" pitchFamily="34" charset="-128"/>
              <a:cs typeface="Arial Unicode MS" pitchFamily="34" charset="-128"/>
            </a:endParaRPr>
          </a:p>
        </p:txBody>
      </p:sp>
      <p:cxnSp>
        <p:nvCxnSpPr>
          <p:cNvPr id="45" name="꺾인 연결선 44"/>
          <p:cNvCxnSpPr>
            <a:stCxn id="33" idx="3"/>
            <a:endCxn id="32" idx="3"/>
          </p:cNvCxnSpPr>
          <p:nvPr/>
        </p:nvCxnSpPr>
        <p:spPr>
          <a:xfrm flipH="1" flipV="1">
            <a:off x="11207287" y="5403555"/>
            <a:ext cx="166713" cy="679877"/>
          </a:xfrm>
          <a:prstGeom prst="bentConnector3">
            <a:avLst>
              <a:gd name="adj1" fmla="val -13712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546260" y="3969568"/>
            <a:ext cx="173124" cy="161583"/>
          </a:xfrm>
          <a:prstGeom prst="rect">
            <a:avLst/>
          </a:prstGeom>
          <a:noFill/>
        </p:spPr>
        <p:txBody>
          <a:bodyPr wrap="non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No</a:t>
            </a:r>
            <a:endParaRPr lang="ko-KR" altLang="en-US" sz="1050" kern="0" dirty="0" err="1">
              <a:solidFill>
                <a:srgbClr val="000000"/>
              </a:solidFill>
              <a:ea typeface="Arial Unicode MS" pitchFamily="34" charset="-128"/>
              <a:cs typeface="Arial Unicode MS" pitchFamily="34" charset="-128"/>
            </a:endParaRPr>
          </a:p>
        </p:txBody>
      </p:sp>
      <p:sp>
        <p:nvSpPr>
          <p:cNvPr id="47" name="TextBox 46"/>
          <p:cNvSpPr txBox="1"/>
          <p:nvPr/>
        </p:nvSpPr>
        <p:spPr>
          <a:xfrm>
            <a:off x="9391113" y="5924465"/>
            <a:ext cx="232436" cy="161583"/>
          </a:xfrm>
          <a:prstGeom prst="rect">
            <a:avLst/>
          </a:prstGeom>
          <a:noFill/>
        </p:spPr>
        <p:txBody>
          <a:bodyPr wrap="non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Yes</a:t>
            </a:r>
            <a:endParaRPr lang="ko-KR" altLang="en-US" sz="1050" kern="0" dirty="0" err="1">
              <a:solidFill>
                <a:srgbClr val="000000"/>
              </a:solidFill>
              <a:ea typeface="Arial Unicode MS" pitchFamily="34" charset="-128"/>
              <a:cs typeface="Arial Unicode MS" pitchFamily="34" charset="-128"/>
            </a:endParaRPr>
          </a:p>
        </p:txBody>
      </p:sp>
      <p:sp>
        <p:nvSpPr>
          <p:cNvPr id="48" name="직사각형 47"/>
          <p:cNvSpPr/>
          <p:nvPr/>
        </p:nvSpPr>
        <p:spPr>
          <a:xfrm>
            <a:off x="7835764" y="1845272"/>
            <a:ext cx="1329812" cy="349444"/>
          </a:xfrm>
          <a:prstGeom prst="rect">
            <a:avLst/>
          </a:prstGeom>
          <a:gradFill flip="none" rotWithShape="1">
            <a:gsLst>
              <a:gs pos="0">
                <a:schemeClr val="accent1"/>
              </a:gs>
              <a:gs pos="39999">
                <a:schemeClr val="accent1"/>
              </a:gs>
              <a:gs pos="70000">
                <a:schemeClr val="accent4"/>
              </a:gs>
              <a:gs pos="100000">
                <a:schemeClr val="accent4"/>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가격정보</a:t>
            </a:r>
            <a:r>
              <a:rPr lang="en-US" altLang="ko-KR" sz="900" dirty="0">
                <a:solidFill>
                  <a:srgbClr val="000000"/>
                </a:solidFill>
              </a:rPr>
              <a:t>Status</a:t>
            </a:r>
          </a:p>
        </p:txBody>
      </p:sp>
      <p:sp>
        <p:nvSpPr>
          <p:cNvPr id="49" name="직사각형 48"/>
          <p:cNvSpPr/>
          <p:nvPr/>
        </p:nvSpPr>
        <p:spPr>
          <a:xfrm>
            <a:off x="7835764" y="2589295"/>
            <a:ext cx="1329812" cy="349444"/>
          </a:xfrm>
          <a:prstGeom prst="rect">
            <a:avLst/>
          </a:prstGeom>
          <a:gradFill flip="none" rotWithShape="1">
            <a:gsLst>
              <a:gs pos="0">
                <a:schemeClr val="accent1"/>
              </a:gs>
              <a:gs pos="39999">
                <a:schemeClr val="accent1"/>
              </a:gs>
              <a:gs pos="70000">
                <a:schemeClr val="accent4"/>
              </a:gs>
              <a:gs pos="100000">
                <a:schemeClr val="accent4"/>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1088776" latinLnBrk="0"/>
            <a:r>
              <a:rPr lang="en-US" altLang="ko-KR" sz="900" dirty="0">
                <a:solidFill>
                  <a:srgbClr val="000000"/>
                </a:solidFill>
              </a:rPr>
              <a:t> </a:t>
            </a:r>
            <a:r>
              <a:rPr lang="ko-KR" altLang="en-US" sz="900" dirty="0">
                <a:solidFill>
                  <a:srgbClr val="000000"/>
                </a:solidFill>
              </a:rPr>
              <a:t>신규제품정보</a:t>
            </a:r>
            <a:br>
              <a:rPr lang="en-US" altLang="ko-KR" sz="900" dirty="0">
                <a:solidFill>
                  <a:srgbClr val="000000"/>
                </a:solidFill>
              </a:rPr>
            </a:br>
            <a:r>
              <a:rPr lang="ko-KR" altLang="en-US" sz="900" dirty="0">
                <a:solidFill>
                  <a:srgbClr val="000000"/>
                </a:solidFill>
              </a:rPr>
              <a:t>납품업체공모</a:t>
            </a:r>
            <a:endParaRPr lang="en-US" altLang="ko-KR" sz="900" dirty="0">
              <a:solidFill>
                <a:srgbClr val="000000"/>
              </a:solidFill>
            </a:endParaRPr>
          </a:p>
        </p:txBody>
      </p:sp>
      <p:cxnSp>
        <p:nvCxnSpPr>
          <p:cNvPr id="50" name="꺾인 연결선 49"/>
          <p:cNvCxnSpPr>
            <a:stCxn id="33" idx="1"/>
            <a:endCxn id="37" idx="3"/>
          </p:cNvCxnSpPr>
          <p:nvPr/>
        </p:nvCxnSpPr>
        <p:spPr>
          <a:xfrm rot="10800000">
            <a:off x="4780202" y="5666990"/>
            <a:ext cx="4938318" cy="416438"/>
          </a:xfrm>
          <a:prstGeom prst="bentConnector3">
            <a:avLst>
              <a:gd name="adj1" fmla="val 50000"/>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1" name="다이아몬드 50"/>
          <p:cNvSpPr/>
          <p:nvPr/>
        </p:nvSpPr>
        <p:spPr>
          <a:xfrm>
            <a:off x="6353514" y="4463463"/>
            <a:ext cx="1329813" cy="410191"/>
          </a:xfrm>
          <a:prstGeom prst="diamond">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승인</a:t>
            </a:r>
          </a:p>
        </p:txBody>
      </p:sp>
      <p:cxnSp>
        <p:nvCxnSpPr>
          <p:cNvPr id="52" name="꺾인 연결선 51"/>
          <p:cNvCxnSpPr>
            <a:stCxn id="51" idx="1"/>
            <a:endCxn id="21" idx="2"/>
          </p:cNvCxnSpPr>
          <p:nvPr/>
        </p:nvCxnSpPr>
        <p:spPr>
          <a:xfrm rot="10800000">
            <a:off x="4056758" y="4311255"/>
            <a:ext cx="2296759" cy="357300"/>
          </a:xfrm>
          <a:prstGeom prst="bentConnector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048595" y="4475313"/>
            <a:ext cx="232436" cy="161583"/>
          </a:xfrm>
          <a:prstGeom prst="rect">
            <a:avLst/>
          </a:prstGeom>
          <a:noFill/>
        </p:spPr>
        <p:txBody>
          <a:bodyPr wrap="non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Yes</a:t>
            </a:r>
            <a:endParaRPr lang="ko-KR" altLang="en-US" sz="1050" kern="0" dirty="0" err="1">
              <a:solidFill>
                <a:srgbClr val="000000"/>
              </a:solidFill>
              <a:ea typeface="Arial Unicode MS" pitchFamily="34" charset="-128"/>
              <a:cs typeface="Arial Unicode MS" pitchFamily="34" charset="-128"/>
            </a:endParaRPr>
          </a:p>
        </p:txBody>
      </p:sp>
      <p:sp>
        <p:nvSpPr>
          <p:cNvPr id="54" name="TextBox 53"/>
          <p:cNvSpPr txBox="1"/>
          <p:nvPr/>
        </p:nvSpPr>
        <p:spPr>
          <a:xfrm>
            <a:off x="8353769" y="4474698"/>
            <a:ext cx="204288" cy="161583"/>
          </a:xfrm>
          <a:prstGeom prst="rect">
            <a:avLst/>
          </a:prstGeom>
          <a:noFill/>
        </p:spPr>
        <p:txBody>
          <a:bodyPr wrap="squar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No</a:t>
            </a:r>
            <a:endParaRPr lang="ko-KR" altLang="en-US" sz="1050" kern="0" dirty="0" err="1">
              <a:solidFill>
                <a:srgbClr val="000000"/>
              </a:solidFill>
              <a:ea typeface="Arial Unicode MS" pitchFamily="34" charset="-128"/>
              <a:cs typeface="Arial Unicode MS" pitchFamily="34" charset="-128"/>
            </a:endParaRPr>
          </a:p>
        </p:txBody>
      </p:sp>
      <p:sp>
        <p:nvSpPr>
          <p:cNvPr id="55" name="다이아몬드 54"/>
          <p:cNvSpPr/>
          <p:nvPr/>
        </p:nvSpPr>
        <p:spPr>
          <a:xfrm>
            <a:off x="6353407" y="2554852"/>
            <a:ext cx="1329813" cy="410191"/>
          </a:xfrm>
          <a:prstGeom prst="diamond">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승인</a:t>
            </a:r>
          </a:p>
        </p:txBody>
      </p:sp>
      <p:cxnSp>
        <p:nvCxnSpPr>
          <p:cNvPr id="56" name="꺾인 연결선 55"/>
          <p:cNvCxnSpPr>
            <a:stCxn id="18" idx="1"/>
            <a:endCxn id="51" idx="0"/>
          </p:cNvCxnSpPr>
          <p:nvPr/>
        </p:nvCxnSpPr>
        <p:spPr>
          <a:xfrm rot="10800000" flipV="1">
            <a:off x="7018422" y="4146659"/>
            <a:ext cx="817343" cy="316803"/>
          </a:xfrm>
          <a:prstGeom prst="bentConnector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57" name="꺾인 연결선 56"/>
          <p:cNvCxnSpPr>
            <a:stCxn id="51" idx="3"/>
            <a:endCxn id="18" idx="2"/>
          </p:cNvCxnSpPr>
          <p:nvPr/>
        </p:nvCxnSpPr>
        <p:spPr>
          <a:xfrm flipV="1">
            <a:off x="7683327" y="4311255"/>
            <a:ext cx="817343" cy="357300"/>
          </a:xfrm>
          <a:prstGeom prst="bentConnector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8" name="다이아몬드 57"/>
          <p:cNvSpPr/>
          <p:nvPr/>
        </p:nvSpPr>
        <p:spPr>
          <a:xfrm>
            <a:off x="6344353" y="1814900"/>
            <a:ext cx="1338866" cy="410191"/>
          </a:xfrm>
          <a:prstGeom prst="diamond">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승인</a:t>
            </a:r>
          </a:p>
        </p:txBody>
      </p:sp>
      <p:cxnSp>
        <p:nvCxnSpPr>
          <p:cNvPr id="59" name="꺾인 연결선 58"/>
          <p:cNvCxnSpPr>
            <a:stCxn id="55" idx="1"/>
            <a:endCxn id="20" idx="3"/>
          </p:cNvCxnSpPr>
          <p:nvPr/>
        </p:nvCxnSpPr>
        <p:spPr>
          <a:xfrm rot="10800000">
            <a:off x="4790898" y="2759948"/>
            <a:ext cx="1562511" cy="1"/>
          </a:xfrm>
          <a:prstGeom prst="bentConnector3">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60" name="꺾인 연결선 59"/>
          <p:cNvCxnSpPr>
            <a:stCxn id="58" idx="1"/>
            <a:endCxn id="19" idx="3"/>
          </p:cNvCxnSpPr>
          <p:nvPr/>
        </p:nvCxnSpPr>
        <p:spPr>
          <a:xfrm rot="10800000" flipV="1">
            <a:off x="4790900" y="2019997"/>
            <a:ext cx="1553456" cy="5547"/>
          </a:xfrm>
          <a:prstGeom prst="bentConnector3">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61" name="직사각형 60"/>
          <p:cNvSpPr/>
          <p:nvPr/>
        </p:nvSpPr>
        <p:spPr>
          <a:xfrm>
            <a:off x="9877476" y="2591003"/>
            <a:ext cx="1329812" cy="349444"/>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en-US" altLang="ko-KR" sz="900" dirty="0">
                <a:solidFill>
                  <a:srgbClr val="000000"/>
                </a:solidFill>
              </a:rPr>
              <a:t> </a:t>
            </a:r>
            <a:r>
              <a:rPr lang="ko-KR" altLang="en-US" sz="900" dirty="0">
                <a:solidFill>
                  <a:srgbClr val="000000"/>
                </a:solidFill>
              </a:rPr>
              <a:t>신규제품납품신청</a:t>
            </a:r>
            <a:endParaRPr lang="en-US" altLang="ko-KR" sz="900" dirty="0">
              <a:solidFill>
                <a:srgbClr val="000000"/>
              </a:solidFill>
            </a:endParaRPr>
          </a:p>
        </p:txBody>
      </p:sp>
      <p:sp>
        <p:nvSpPr>
          <p:cNvPr id="62" name="직사각형 61"/>
          <p:cNvSpPr/>
          <p:nvPr/>
        </p:nvSpPr>
        <p:spPr>
          <a:xfrm>
            <a:off x="9877476" y="1848487"/>
            <a:ext cx="1329812" cy="349444"/>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가격변경신청</a:t>
            </a:r>
            <a:endParaRPr lang="en-US" altLang="ko-KR" sz="900" dirty="0">
              <a:solidFill>
                <a:srgbClr val="000000"/>
              </a:solidFill>
            </a:endParaRPr>
          </a:p>
        </p:txBody>
      </p:sp>
      <p:cxnSp>
        <p:nvCxnSpPr>
          <p:cNvPr id="63" name="직선 화살표 연결선 62"/>
          <p:cNvCxnSpPr>
            <a:stCxn id="62" idx="1"/>
            <a:endCxn id="48" idx="3"/>
          </p:cNvCxnSpPr>
          <p:nvPr/>
        </p:nvCxnSpPr>
        <p:spPr>
          <a:xfrm flipH="1" flipV="1">
            <a:off x="9165579" y="2019997"/>
            <a:ext cx="711899" cy="3215"/>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a:stCxn id="61" idx="1"/>
            <a:endCxn id="49" idx="3"/>
          </p:cNvCxnSpPr>
          <p:nvPr/>
        </p:nvCxnSpPr>
        <p:spPr>
          <a:xfrm flipH="1" flipV="1">
            <a:off x="9165579" y="2764017"/>
            <a:ext cx="711899" cy="1708"/>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65" name="꺾인 연결선 64"/>
          <p:cNvCxnSpPr>
            <a:stCxn id="48" idx="1"/>
            <a:endCxn id="58" idx="3"/>
          </p:cNvCxnSpPr>
          <p:nvPr/>
        </p:nvCxnSpPr>
        <p:spPr>
          <a:xfrm rot="10800000" flipV="1">
            <a:off x="7683222" y="2019995"/>
            <a:ext cx="152545" cy="1"/>
          </a:xfrm>
          <a:prstGeom prst="bentConnector3">
            <a:avLst/>
          </a:prstGeom>
          <a:ln w="19050">
            <a:solidFill>
              <a:schemeClr val="tx1"/>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66" name="꺾인 연결선 65"/>
          <p:cNvCxnSpPr>
            <a:stCxn id="49" idx="1"/>
            <a:endCxn id="55" idx="3"/>
          </p:cNvCxnSpPr>
          <p:nvPr/>
        </p:nvCxnSpPr>
        <p:spPr>
          <a:xfrm rot="10800000">
            <a:off x="7683220" y="2759949"/>
            <a:ext cx="152544" cy="4073"/>
          </a:xfrm>
          <a:prstGeom prst="bentConnector3">
            <a:avLst/>
          </a:prstGeom>
          <a:ln w="19050">
            <a:solidFill>
              <a:schemeClr val="tx1"/>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67" name="꺾인 연결선 66"/>
          <p:cNvCxnSpPr>
            <a:stCxn id="55" idx="2"/>
            <a:endCxn id="49" idx="2"/>
          </p:cNvCxnSpPr>
          <p:nvPr/>
        </p:nvCxnSpPr>
        <p:spPr>
          <a:xfrm rot="5400000" flipH="1" flipV="1">
            <a:off x="7746342" y="2210712"/>
            <a:ext cx="26300" cy="1482357"/>
          </a:xfrm>
          <a:prstGeom prst="bentConnector3">
            <a:avLst>
              <a:gd name="adj1" fmla="val -86920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68" name="꺾인 연결선 67"/>
          <p:cNvCxnSpPr>
            <a:stCxn id="58" idx="2"/>
            <a:endCxn id="48" idx="2"/>
          </p:cNvCxnSpPr>
          <p:nvPr/>
        </p:nvCxnSpPr>
        <p:spPr>
          <a:xfrm rot="5400000" flipH="1" flipV="1">
            <a:off x="7742041" y="1466463"/>
            <a:ext cx="30374" cy="1486884"/>
          </a:xfrm>
          <a:prstGeom prst="bentConnector3">
            <a:avLst>
              <a:gd name="adj1" fmla="val -752617"/>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990398" y="1837632"/>
            <a:ext cx="232436" cy="161583"/>
          </a:xfrm>
          <a:prstGeom prst="rect">
            <a:avLst/>
          </a:prstGeom>
          <a:noFill/>
        </p:spPr>
        <p:txBody>
          <a:bodyPr wrap="non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Yes</a:t>
            </a:r>
            <a:endParaRPr lang="ko-KR" altLang="en-US" sz="1050" kern="0" dirty="0" err="1">
              <a:solidFill>
                <a:srgbClr val="000000"/>
              </a:solidFill>
              <a:ea typeface="Arial Unicode MS" pitchFamily="34" charset="-128"/>
              <a:cs typeface="Arial Unicode MS" pitchFamily="34" charset="-128"/>
            </a:endParaRPr>
          </a:p>
        </p:txBody>
      </p:sp>
      <p:sp>
        <p:nvSpPr>
          <p:cNvPr id="70" name="TextBox 69"/>
          <p:cNvSpPr txBox="1"/>
          <p:nvPr/>
        </p:nvSpPr>
        <p:spPr>
          <a:xfrm>
            <a:off x="7036082" y="3010308"/>
            <a:ext cx="204288" cy="161583"/>
          </a:xfrm>
          <a:prstGeom prst="rect">
            <a:avLst/>
          </a:prstGeom>
          <a:noFill/>
        </p:spPr>
        <p:txBody>
          <a:bodyPr wrap="squar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No</a:t>
            </a:r>
            <a:endParaRPr lang="ko-KR" altLang="en-US" sz="1050" kern="0" dirty="0" err="1">
              <a:solidFill>
                <a:srgbClr val="000000"/>
              </a:solidFill>
              <a:ea typeface="Arial Unicode MS" pitchFamily="34" charset="-128"/>
              <a:cs typeface="Arial Unicode MS" pitchFamily="34" charset="-128"/>
            </a:endParaRPr>
          </a:p>
        </p:txBody>
      </p:sp>
      <p:sp>
        <p:nvSpPr>
          <p:cNvPr id="71" name="TextBox 70"/>
          <p:cNvSpPr txBox="1"/>
          <p:nvPr/>
        </p:nvSpPr>
        <p:spPr>
          <a:xfrm>
            <a:off x="7036419" y="2280490"/>
            <a:ext cx="204288" cy="161583"/>
          </a:xfrm>
          <a:prstGeom prst="rect">
            <a:avLst/>
          </a:prstGeom>
          <a:noFill/>
        </p:spPr>
        <p:txBody>
          <a:bodyPr wrap="squar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No</a:t>
            </a:r>
            <a:endParaRPr lang="ko-KR" altLang="en-US" sz="1050" kern="0" dirty="0" err="1">
              <a:solidFill>
                <a:srgbClr val="000000"/>
              </a:solidFill>
              <a:ea typeface="Arial Unicode MS" pitchFamily="34" charset="-128"/>
              <a:cs typeface="Arial Unicode MS" pitchFamily="34" charset="-128"/>
            </a:endParaRPr>
          </a:p>
        </p:txBody>
      </p:sp>
      <p:sp>
        <p:nvSpPr>
          <p:cNvPr id="72" name="직사각형 71"/>
          <p:cNvSpPr/>
          <p:nvPr/>
        </p:nvSpPr>
        <p:spPr bwMode="gray">
          <a:xfrm>
            <a:off x="5812304" y="1149790"/>
            <a:ext cx="5902859" cy="5287215"/>
          </a:xfrm>
          <a:prstGeom prst="rect">
            <a:avLst/>
          </a:prstGeom>
          <a:noFill/>
          <a:ln w="19050">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lIns="71983" tIns="71983" rIns="71983" bIns="71983" rtlCol="0" anchor="t"/>
          <a:lstStyle/>
          <a:p>
            <a:pPr defTabSz="1088776" latinLnBrk="0"/>
            <a:endParaRPr lang="ko-KR" altLang="en-US" sz="1100" b="1" dirty="0" err="1">
              <a:solidFill>
                <a:srgbClr val="000000">
                  <a:lumMod val="65000"/>
                  <a:lumOff val="35000"/>
                </a:srgbClr>
              </a:solidFill>
            </a:endParaRPr>
          </a:p>
        </p:txBody>
      </p:sp>
      <p:sp>
        <p:nvSpPr>
          <p:cNvPr id="73" name="직사각형 72"/>
          <p:cNvSpPr/>
          <p:nvPr/>
        </p:nvSpPr>
        <p:spPr bwMode="gray">
          <a:xfrm>
            <a:off x="1109736" y="1161022"/>
            <a:ext cx="4557713" cy="5287215"/>
          </a:xfrm>
          <a:prstGeom prst="rect">
            <a:avLst/>
          </a:prstGeom>
          <a:noFill/>
          <a:ln w="19050">
            <a:solidFill>
              <a:srgbClr val="1A9898"/>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defTabSz="1088776" latinLnBrk="0"/>
            <a:endParaRPr lang="ko-KR" altLang="en-US" sz="1400" b="1" kern="0" dirty="0" err="1">
              <a:solidFill>
                <a:srgbClr val="1A9898"/>
              </a:solidFill>
              <a:ea typeface="BentonSans" charset="0"/>
              <a:cs typeface="BentonSans" charset="0"/>
            </a:endParaRPr>
          </a:p>
        </p:txBody>
      </p:sp>
      <p:sp>
        <p:nvSpPr>
          <p:cNvPr id="74" name="직사각형 73"/>
          <p:cNvSpPr/>
          <p:nvPr/>
        </p:nvSpPr>
        <p:spPr>
          <a:xfrm>
            <a:off x="1100231" y="1178645"/>
            <a:ext cx="4471923" cy="461665"/>
          </a:xfrm>
          <a:prstGeom prst="rect">
            <a:avLst/>
          </a:prstGeom>
        </p:spPr>
        <p:txBody>
          <a:bodyPr wrap="square">
            <a:spAutoFit/>
          </a:bodyPr>
          <a:lstStyle/>
          <a:p>
            <a:pPr defTabSz="1088776" latinLnBrk="0"/>
            <a:r>
              <a:rPr lang="en-US" altLang="ko-KR" sz="1200" b="1" kern="0" dirty="0">
                <a:solidFill>
                  <a:srgbClr val="1A9898"/>
                </a:solidFill>
                <a:ea typeface="BentonSans" charset="0"/>
                <a:cs typeface="BentonSans" charset="0"/>
              </a:rPr>
              <a:t>SAP S/4HANA</a:t>
            </a:r>
            <a:br>
              <a:rPr lang="en-US" altLang="ko-KR" sz="1200" b="1" kern="0" dirty="0">
                <a:solidFill>
                  <a:srgbClr val="1A9898"/>
                </a:solidFill>
                <a:ea typeface="BentonSans" charset="0"/>
                <a:cs typeface="BentonSans" charset="0"/>
              </a:rPr>
            </a:br>
            <a:r>
              <a:rPr lang="en-US" altLang="ko-KR" sz="1200" kern="0" dirty="0" err="1">
                <a:solidFill>
                  <a:srgbClr val="1A9898"/>
                </a:solidFill>
                <a:ea typeface="BentonSans" charset="0"/>
                <a:cs typeface="BentonSans" charset="0"/>
              </a:rPr>
              <a:t>on-premise</a:t>
            </a:r>
            <a:endParaRPr lang="en-US" altLang="ko-KR" sz="1200" kern="0" dirty="0">
              <a:solidFill>
                <a:srgbClr val="1A9898"/>
              </a:solidFill>
              <a:ea typeface="BentonSans" charset="0"/>
              <a:cs typeface="BentonSans" charset="0"/>
            </a:endParaRPr>
          </a:p>
        </p:txBody>
      </p:sp>
      <p:pic>
        <p:nvPicPr>
          <p:cNvPr id="75" name="Picture 116"/>
          <p:cNvPicPr>
            <a:picLocks noChangeAspect="1"/>
          </p:cNvPicPr>
          <p:nvPr/>
        </p:nvPicPr>
        <p:blipFill>
          <a:blip r:embed="rId2"/>
          <a:stretch>
            <a:fillRect/>
          </a:stretch>
        </p:blipFill>
        <p:spPr>
          <a:xfrm>
            <a:off x="5961941" y="1278922"/>
            <a:ext cx="1669476" cy="132135"/>
          </a:xfrm>
          <a:prstGeom prst="rect">
            <a:avLst/>
          </a:prstGeom>
        </p:spPr>
      </p:pic>
      <p:cxnSp>
        <p:nvCxnSpPr>
          <p:cNvPr id="76" name="꺾인 연결선 75"/>
          <p:cNvCxnSpPr>
            <a:stCxn id="26" idx="2"/>
            <a:endCxn id="31" idx="1"/>
          </p:cNvCxnSpPr>
          <p:nvPr/>
        </p:nvCxnSpPr>
        <p:spPr>
          <a:xfrm rot="16200000" flipH="1">
            <a:off x="5856195" y="3428143"/>
            <a:ext cx="180133" cy="3779009"/>
          </a:xfrm>
          <a:prstGeom prst="bentConnector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77" name="직선 화살표 연결선 76"/>
          <p:cNvCxnSpPr>
            <a:stCxn id="26" idx="2"/>
            <a:endCxn id="37" idx="0"/>
          </p:cNvCxnSpPr>
          <p:nvPr/>
        </p:nvCxnSpPr>
        <p:spPr>
          <a:xfrm>
            <a:off x="4056755" y="5227578"/>
            <a:ext cx="0" cy="275582"/>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78" name="직사각형 77"/>
          <p:cNvSpPr/>
          <p:nvPr/>
        </p:nvSpPr>
        <p:spPr bwMode="gray">
          <a:xfrm>
            <a:off x="10526311" y="466253"/>
            <a:ext cx="1188851" cy="244444"/>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latinLnBrk="0">
              <a:spcBef>
                <a:spcPct val="50000"/>
              </a:spcBef>
              <a:spcAft>
                <a:spcPct val="0"/>
              </a:spcAft>
              <a:buClr>
                <a:srgbClr val="F0AB00"/>
              </a:buClr>
              <a:buSzPct val="80000"/>
            </a:pPr>
            <a:r>
              <a:rPr lang="en-US" altLang="ko-KR" sz="1100" kern="0" dirty="0">
                <a:solidFill>
                  <a:srgbClr val="FFFFFF"/>
                </a:solidFill>
                <a:ea typeface="Arial Unicode MS" pitchFamily="34" charset="-128"/>
                <a:cs typeface="Arial Unicode MS" pitchFamily="34" charset="-128"/>
              </a:rPr>
              <a:t>Owner</a:t>
            </a:r>
            <a:endParaRPr lang="ko-KR" altLang="en-US" sz="1100" kern="0" dirty="0" err="1">
              <a:solidFill>
                <a:srgbClr val="FFFFFF"/>
              </a:solidFill>
              <a:ea typeface="Arial Unicode MS" pitchFamily="34" charset="-128"/>
              <a:cs typeface="Arial Unicode MS" pitchFamily="34" charset="-128"/>
            </a:endParaRPr>
          </a:p>
        </p:txBody>
      </p:sp>
      <p:sp>
        <p:nvSpPr>
          <p:cNvPr id="79" name="직사각형 78"/>
          <p:cNvSpPr/>
          <p:nvPr/>
        </p:nvSpPr>
        <p:spPr bwMode="gray">
          <a:xfrm>
            <a:off x="10526311" y="792178"/>
            <a:ext cx="1188851" cy="244444"/>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fontAlgn="base" latinLnBrk="0">
              <a:spcBef>
                <a:spcPct val="50000"/>
              </a:spcBef>
              <a:spcAft>
                <a:spcPct val="0"/>
              </a:spcAft>
              <a:buClr>
                <a:srgbClr val="F0AB00"/>
              </a:buClr>
              <a:buSzPct val="80000"/>
            </a:pPr>
            <a:r>
              <a:rPr lang="ko-KR" altLang="en-US" sz="1100" kern="0" dirty="0">
                <a:solidFill>
                  <a:srgbClr val="FFFFFF"/>
                </a:solidFill>
                <a:ea typeface="Arial Unicode MS" pitchFamily="34" charset="-128"/>
                <a:cs typeface="Arial Unicode MS" pitchFamily="34" charset="-128"/>
              </a:rPr>
              <a:t>공급업체</a:t>
            </a:r>
          </a:p>
        </p:txBody>
      </p:sp>
      <p:sp>
        <p:nvSpPr>
          <p:cNvPr id="80" name="TextBox 79"/>
          <p:cNvSpPr txBox="1"/>
          <p:nvPr/>
        </p:nvSpPr>
        <p:spPr>
          <a:xfrm>
            <a:off x="297573" y="433699"/>
            <a:ext cx="8008836" cy="323165"/>
          </a:xfrm>
          <a:prstGeom prst="rect">
            <a:avLst/>
          </a:prstGeom>
          <a:noFill/>
        </p:spPr>
        <p:txBody>
          <a:bodyPr wrap="square" lIns="0" tIns="0" rIns="0" bIns="0" rtlCol="0">
            <a:spAutoFit/>
          </a:bodyPr>
          <a:lstStyle/>
          <a:p>
            <a:pPr defTabSz="1088776" fontAlgn="base" latinLnBrk="0">
              <a:spcBef>
                <a:spcPct val="50000"/>
              </a:spcBef>
              <a:spcAft>
                <a:spcPct val="0"/>
              </a:spcAft>
              <a:buClr>
                <a:srgbClr val="F0AB00"/>
              </a:buClr>
              <a:buSzPct val="80000"/>
            </a:pPr>
            <a:r>
              <a:rPr lang="ko-KR" altLang="en-US" kern="0" dirty="0">
                <a:solidFill>
                  <a:srgbClr val="000000"/>
                </a:solidFill>
                <a:ea typeface="Arial Unicode MS" pitchFamily="34" charset="-128"/>
                <a:cs typeface="Arial Unicode MS" pitchFamily="34" charset="-128"/>
              </a:rPr>
              <a:t>구매관리 </a:t>
            </a:r>
            <a:r>
              <a:rPr lang="en-US" altLang="ko-KR" kern="0" dirty="0">
                <a:solidFill>
                  <a:srgbClr val="000000"/>
                </a:solidFill>
                <a:ea typeface="Arial Unicode MS" pitchFamily="34" charset="-128"/>
                <a:cs typeface="Arial Unicode MS" pitchFamily="34" charset="-128"/>
              </a:rPr>
              <a:t>Hub Application </a:t>
            </a:r>
            <a:r>
              <a:rPr lang="ko-KR" altLang="en-US" kern="0" dirty="0">
                <a:solidFill>
                  <a:srgbClr val="000000"/>
                </a:solidFill>
                <a:ea typeface="Arial Unicode MS" pitchFamily="34" charset="-128"/>
                <a:cs typeface="Arial Unicode MS" pitchFamily="34" charset="-128"/>
              </a:rPr>
              <a:t>업무 </a:t>
            </a:r>
            <a:r>
              <a:rPr lang="en-US" altLang="ko-KR" kern="0" dirty="0">
                <a:solidFill>
                  <a:srgbClr val="000000"/>
                </a:solidFill>
                <a:ea typeface="Arial Unicode MS" pitchFamily="34" charset="-128"/>
                <a:cs typeface="Arial Unicode MS" pitchFamily="34" charset="-128"/>
              </a:rPr>
              <a:t>Flow</a:t>
            </a:r>
            <a:endParaRPr lang="ko-KR" altLang="en-US" kern="0" dirty="0">
              <a:solidFill>
                <a:srgbClr val="000000"/>
              </a:solidFill>
              <a:ea typeface="Arial Unicode MS" pitchFamily="34" charset="-128"/>
              <a:cs typeface="Arial Unicode MS" pitchFamily="34" charset="-128"/>
            </a:endParaRPr>
          </a:p>
        </p:txBody>
      </p:sp>
      <p:sp>
        <p:nvSpPr>
          <p:cNvPr id="4" name="TextBox 3"/>
          <p:cNvSpPr txBox="1"/>
          <p:nvPr/>
        </p:nvSpPr>
        <p:spPr>
          <a:xfrm>
            <a:off x="3232270" y="3363932"/>
            <a:ext cx="851195"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ME21N ~23N</a:t>
            </a:r>
            <a:endParaRPr lang="ko-KR" altLang="en-US" sz="1100" kern="0" dirty="0" err="1">
              <a:ea typeface="Arial Unicode MS" pitchFamily="34" charset="-128"/>
              <a:cs typeface="Arial Unicode MS" pitchFamily="34" charset="-128"/>
            </a:endParaRPr>
          </a:p>
        </p:txBody>
      </p:sp>
      <p:sp>
        <p:nvSpPr>
          <p:cNvPr id="81" name="TextBox 80"/>
          <p:cNvSpPr txBox="1"/>
          <p:nvPr/>
        </p:nvSpPr>
        <p:spPr>
          <a:xfrm>
            <a:off x="4178949" y="3861205"/>
            <a:ext cx="812723"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ME21N~23N</a:t>
            </a:r>
            <a:endParaRPr lang="ko-KR" altLang="en-US" sz="1100" kern="0" dirty="0" err="1">
              <a:ea typeface="Arial Unicode MS" pitchFamily="34" charset="-128"/>
              <a:cs typeface="Arial Unicode MS" pitchFamily="34" charset="-128"/>
            </a:endParaRPr>
          </a:p>
        </p:txBody>
      </p:sp>
      <p:sp>
        <p:nvSpPr>
          <p:cNvPr id="82" name="TextBox 81"/>
          <p:cNvSpPr txBox="1"/>
          <p:nvPr/>
        </p:nvSpPr>
        <p:spPr>
          <a:xfrm>
            <a:off x="4301989" y="5407714"/>
            <a:ext cx="373500"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MIGO</a:t>
            </a:r>
            <a:endParaRPr lang="ko-KR" altLang="en-US" sz="1100" kern="0" dirty="0" err="1">
              <a:ea typeface="Arial Unicode MS" pitchFamily="34" charset="-128"/>
              <a:cs typeface="Arial Unicode MS" pitchFamily="34" charset="-128"/>
            </a:endParaRPr>
          </a:p>
        </p:txBody>
      </p:sp>
      <p:sp>
        <p:nvSpPr>
          <p:cNvPr id="83" name="TextBox 82"/>
          <p:cNvSpPr txBox="1"/>
          <p:nvPr/>
        </p:nvSpPr>
        <p:spPr>
          <a:xfrm>
            <a:off x="4281565" y="5907869"/>
            <a:ext cx="367088"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MIRO</a:t>
            </a:r>
            <a:endParaRPr lang="ko-KR" altLang="en-US" sz="1100" kern="0" dirty="0" err="1">
              <a:ea typeface="Arial Unicode MS" pitchFamily="34" charset="-128"/>
              <a:cs typeface="Arial Unicode MS" pitchFamily="34" charset="-128"/>
            </a:endParaRPr>
          </a:p>
        </p:txBody>
      </p:sp>
      <p:sp>
        <p:nvSpPr>
          <p:cNvPr id="84" name="TextBox 83"/>
          <p:cNvSpPr txBox="1"/>
          <p:nvPr/>
        </p:nvSpPr>
        <p:spPr>
          <a:xfrm>
            <a:off x="664098" y="2972907"/>
            <a:ext cx="1817805" cy="507831"/>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MD01 – All material per plant</a:t>
            </a:r>
            <a:br>
              <a:rPr lang="en-US" altLang="ko-KR" sz="1100" kern="0" dirty="0">
                <a:ea typeface="Arial Unicode MS" pitchFamily="34" charset="-128"/>
                <a:cs typeface="Arial Unicode MS" pitchFamily="34" charset="-128"/>
              </a:rPr>
            </a:br>
            <a:r>
              <a:rPr lang="en-US" altLang="ko-KR" sz="1100" kern="0" dirty="0">
                <a:ea typeface="Arial Unicode MS" pitchFamily="34" charset="-128"/>
                <a:cs typeface="Arial Unicode MS" pitchFamily="34" charset="-128"/>
              </a:rPr>
              <a:t>MD02 – Single material</a:t>
            </a:r>
            <a:br>
              <a:rPr lang="en-US" altLang="ko-KR" sz="1100" kern="0" dirty="0">
                <a:ea typeface="Arial Unicode MS" pitchFamily="34" charset="-128"/>
                <a:cs typeface="Arial Unicode MS" pitchFamily="34" charset="-128"/>
              </a:rPr>
            </a:br>
            <a:r>
              <a:rPr lang="en-US" altLang="ko-KR" sz="1100" kern="0" dirty="0">
                <a:ea typeface="Arial Unicode MS" pitchFamily="34" charset="-128"/>
                <a:cs typeface="Arial Unicode MS" pitchFamily="34" charset="-128"/>
              </a:rPr>
              <a:t>MD05 – Display MRP</a:t>
            </a:r>
            <a:endParaRPr lang="ko-KR" altLang="en-US" sz="1100" kern="0" dirty="0" err="1">
              <a:ea typeface="Arial Unicode MS" pitchFamily="34" charset="-128"/>
              <a:cs typeface="Arial Unicode MS" pitchFamily="34" charset="-128"/>
            </a:endParaRPr>
          </a:p>
        </p:txBody>
      </p:sp>
      <p:sp>
        <p:nvSpPr>
          <p:cNvPr id="86" name="TextBox 85"/>
          <p:cNvSpPr txBox="1"/>
          <p:nvPr/>
        </p:nvSpPr>
        <p:spPr>
          <a:xfrm>
            <a:off x="1360057" y="3884929"/>
            <a:ext cx="889667"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ME51N ~ 53N</a:t>
            </a:r>
            <a:endParaRPr lang="ko-KR" altLang="en-US" sz="1100" kern="0" dirty="0" err="1">
              <a:ea typeface="Arial Unicode MS" pitchFamily="34" charset="-128"/>
              <a:cs typeface="Arial Unicode MS" pitchFamily="34" charset="-128"/>
            </a:endParaRPr>
          </a:p>
        </p:txBody>
      </p:sp>
      <p:sp>
        <p:nvSpPr>
          <p:cNvPr id="87" name="TextBox 86"/>
          <p:cNvSpPr txBox="1"/>
          <p:nvPr/>
        </p:nvSpPr>
        <p:spPr>
          <a:xfrm>
            <a:off x="1360057" y="1634399"/>
            <a:ext cx="189154"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BP</a:t>
            </a:r>
            <a:endParaRPr lang="ko-KR" altLang="en-US" sz="1100" kern="0" dirty="0" err="1">
              <a:ea typeface="Arial Unicode MS" pitchFamily="34" charset="-128"/>
              <a:cs typeface="Arial Unicode MS" pitchFamily="34" charset="-128"/>
            </a:endParaRPr>
          </a:p>
        </p:txBody>
      </p:sp>
      <p:sp>
        <p:nvSpPr>
          <p:cNvPr id="88" name="TextBox 87"/>
          <p:cNvSpPr txBox="1"/>
          <p:nvPr/>
        </p:nvSpPr>
        <p:spPr>
          <a:xfrm>
            <a:off x="1360057" y="2385575"/>
            <a:ext cx="706925"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MM01 ~ 03</a:t>
            </a:r>
          </a:p>
        </p:txBody>
      </p:sp>
      <p:sp>
        <p:nvSpPr>
          <p:cNvPr id="89" name="TextBox 88"/>
          <p:cNvSpPr txBox="1"/>
          <p:nvPr/>
        </p:nvSpPr>
        <p:spPr>
          <a:xfrm>
            <a:off x="3230132" y="2409166"/>
            <a:ext cx="852798"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ME01/  ME03</a:t>
            </a:r>
            <a:endParaRPr lang="ko-KR" altLang="en-US" sz="1100" kern="0" dirty="0" err="1">
              <a:ea typeface="Arial Unicode MS" pitchFamily="34" charset="-128"/>
              <a:cs typeface="Arial Unicode MS" pitchFamily="34" charset="-128"/>
            </a:endParaRPr>
          </a:p>
        </p:txBody>
      </p:sp>
      <p:sp>
        <p:nvSpPr>
          <p:cNvPr id="90" name="TextBox 89"/>
          <p:cNvSpPr txBox="1"/>
          <p:nvPr/>
        </p:nvSpPr>
        <p:spPr>
          <a:xfrm>
            <a:off x="3187650" y="1333646"/>
            <a:ext cx="684483" cy="423193"/>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ME11 ~ 13</a:t>
            </a:r>
          </a:p>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ME1L</a:t>
            </a:r>
            <a:endParaRPr lang="ko-KR" altLang="en-US" sz="1100" kern="0" dirty="0" err="1">
              <a:ea typeface="Arial Unicode MS" pitchFamily="34" charset="-128"/>
              <a:cs typeface="Arial Unicode MS" pitchFamily="34" charset="-128"/>
            </a:endParaRPr>
          </a:p>
        </p:txBody>
      </p:sp>
      <p:sp>
        <p:nvSpPr>
          <p:cNvPr id="5" name="TextBox 4"/>
          <p:cNvSpPr txBox="1"/>
          <p:nvPr/>
        </p:nvSpPr>
        <p:spPr>
          <a:xfrm>
            <a:off x="6742357" y="1526678"/>
            <a:ext cx="498014" cy="246221"/>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altLang="ko-KR" sz="1600" b="1" kern="0" dirty="0">
                <a:ea typeface="Arial Unicode MS" pitchFamily="34" charset="-128"/>
                <a:cs typeface="Arial Unicode MS" pitchFamily="34" charset="-128"/>
              </a:rPr>
              <a:t>T1</a:t>
            </a:r>
            <a:endParaRPr lang="ko-KR" altLang="en-US" sz="1600" b="1" kern="0" dirty="0" err="1">
              <a:ea typeface="Arial Unicode MS" pitchFamily="34" charset="-128"/>
              <a:cs typeface="Arial Unicode MS" pitchFamily="34" charset="-128"/>
            </a:endParaRPr>
          </a:p>
        </p:txBody>
      </p:sp>
      <p:sp>
        <p:nvSpPr>
          <p:cNvPr id="91" name="TextBox 90"/>
          <p:cNvSpPr txBox="1"/>
          <p:nvPr/>
        </p:nvSpPr>
        <p:spPr>
          <a:xfrm>
            <a:off x="6660440" y="2385575"/>
            <a:ext cx="498014" cy="246221"/>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altLang="ko-KR" sz="1600" b="1" kern="0" dirty="0">
                <a:ea typeface="Arial Unicode MS" pitchFamily="34" charset="-128"/>
                <a:cs typeface="Arial Unicode MS" pitchFamily="34" charset="-128"/>
              </a:rPr>
              <a:t>T2</a:t>
            </a:r>
            <a:endParaRPr lang="ko-KR" altLang="en-US" sz="1600" b="1" kern="0" dirty="0" err="1">
              <a:ea typeface="Arial Unicode MS" pitchFamily="34" charset="-128"/>
              <a:cs typeface="Arial Unicode MS" pitchFamily="34" charset="-128"/>
            </a:endParaRPr>
          </a:p>
        </p:txBody>
      </p:sp>
      <p:sp>
        <p:nvSpPr>
          <p:cNvPr id="92" name="TextBox 91"/>
          <p:cNvSpPr txBox="1"/>
          <p:nvPr/>
        </p:nvSpPr>
        <p:spPr>
          <a:xfrm>
            <a:off x="6693110" y="4220435"/>
            <a:ext cx="498014" cy="246221"/>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altLang="ko-KR" sz="1600" b="1" kern="0" dirty="0">
                <a:ea typeface="Arial Unicode MS" pitchFamily="34" charset="-128"/>
                <a:cs typeface="Arial Unicode MS" pitchFamily="34" charset="-128"/>
              </a:rPr>
              <a:t>T3</a:t>
            </a:r>
            <a:endParaRPr lang="ko-KR" altLang="en-US" sz="1600" b="1" kern="0" dirty="0" err="1">
              <a:ea typeface="Arial Unicode MS" pitchFamily="34" charset="-128"/>
              <a:cs typeface="Arial Unicode MS" pitchFamily="34" charset="-128"/>
            </a:endParaRPr>
          </a:p>
        </p:txBody>
      </p:sp>
      <p:sp>
        <p:nvSpPr>
          <p:cNvPr id="93" name="TextBox 92"/>
          <p:cNvSpPr txBox="1"/>
          <p:nvPr/>
        </p:nvSpPr>
        <p:spPr>
          <a:xfrm>
            <a:off x="6358591" y="5528912"/>
            <a:ext cx="498014" cy="246221"/>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altLang="ko-KR" sz="1600" b="1" kern="0" dirty="0">
                <a:ea typeface="Arial Unicode MS" pitchFamily="34" charset="-128"/>
                <a:cs typeface="Arial Unicode MS" pitchFamily="34" charset="-128"/>
              </a:rPr>
              <a:t>T4</a:t>
            </a:r>
            <a:endParaRPr lang="ko-KR" altLang="en-US" sz="1600" b="1" kern="0" dirty="0" err="1">
              <a:ea typeface="Arial Unicode MS" pitchFamily="34" charset="-128"/>
              <a:cs typeface="Arial Unicode MS" pitchFamily="34" charset="-128"/>
            </a:endParaRPr>
          </a:p>
        </p:txBody>
      </p:sp>
      <p:sp>
        <p:nvSpPr>
          <p:cNvPr id="94" name="TextBox 93"/>
          <p:cNvSpPr txBox="1"/>
          <p:nvPr/>
        </p:nvSpPr>
        <p:spPr>
          <a:xfrm>
            <a:off x="4800120" y="6064096"/>
            <a:ext cx="498014" cy="246221"/>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altLang="ko-KR" sz="1600" b="1" kern="0" dirty="0">
                <a:ea typeface="Arial Unicode MS" pitchFamily="34" charset="-128"/>
                <a:cs typeface="Arial Unicode MS" pitchFamily="34" charset="-128"/>
              </a:rPr>
              <a:t>T5</a:t>
            </a:r>
            <a:endParaRPr lang="ko-KR" altLang="en-US" sz="1600" b="1" kern="0" dirty="0" err="1">
              <a:ea typeface="Arial Unicode MS" pitchFamily="34" charset="-128"/>
              <a:cs typeface="Arial Unicode MS" pitchFamily="34" charset="-128"/>
            </a:endParaRPr>
          </a:p>
        </p:txBody>
      </p:sp>
      <p:sp>
        <p:nvSpPr>
          <p:cNvPr id="95" name="TextBox 94"/>
          <p:cNvSpPr txBox="1"/>
          <p:nvPr/>
        </p:nvSpPr>
        <p:spPr>
          <a:xfrm>
            <a:off x="1201201" y="5402265"/>
            <a:ext cx="961802"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MMBE / MB5B </a:t>
            </a:r>
            <a:endParaRPr lang="ko-KR" altLang="en-US" sz="1100" kern="0" dirty="0" err="1">
              <a:ea typeface="Arial Unicode MS" pitchFamily="34" charset="-128"/>
              <a:cs typeface="Arial Unicode MS" pitchFamily="34" charset="-128"/>
            </a:endParaRPr>
          </a:p>
        </p:txBody>
      </p:sp>
      <p:cxnSp>
        <p:nvCxnSpPr>
          <p:cNvPr id="3" name="직선 화살표 연결선 2"/>
          <p:cNvCxnSpPr/>
          <p:nvPr/>
        </p:nvCxnSpPr>
        <p:spPr>
          <a:xfrm flipV="1">
            <a:off x="4800120" y="1756839"/>
            <a:ext cx="1161821" cy="16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타원 95"/>
          <p:cNvSpPr/>
          <p:nvPr/>
        </p:nvSpPr>
        <p:spPr bwMode="gray">
          <a:xfrm>
            <a:off x="4992824" y="1468431"/>
            <a:ext cx="631601" cy="304468"/>
          </a:xfrm>
          <a:prstGeom prst="ellipse">
            <a:avLst/>
          </a:prstGeom>
          <a:solidFill>
            <a:srgbClr val="92D05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400" b="0" i="0" u="none" strike="noStrike" kern="0" cap="none" spc="0" normalizeH="0" baseline="0" noProof="0" dirty="0">
                <a:ln>
                  <a:noFill/>
                </a:ln>
                <a:effectLst/>
                <a:uLnTx/>
                <a:uFillTx/>
                <a:ea typeface="Arial Unicode MS" pitchFamily="34" charset="-128"/>
                <a:cs typeface="Arial Unicode MS" pitchFamily="34" charset="-128"/>
              </a:rPr>
              <a:t>R1</a:t>
            </a:r>
            <a:endParaRPr kumimoji="0" lang="ko-KR" altLang="en-US" sz="14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8" name="직선 화살표 연결선 97"/>
          <p:cNvCxnSpPr/>
          <p:nvPr/>
        </p:nvCxnSpPr>
        <p:spPr>
          <a:xfrm flipV="1">
            <a:off x="4819017" y="2478885"/>
            <a:ext cx="1161821" cy="16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7" name="타원 96"/>
          <p:cNvSpPr/>
          <p:nvPr/>
        </p:nvSpPr>
        <p:spPr bwMode="gray">
          <a:xfrm>
            <a:off x="4982333" y="2283318"/>
            <a:ext cx="631601" cy="304468"/>
          </a:xfrm>
          <a:prstGeom prst="ellipse">
            <a:avLst/>
          </a:prstGeom>
          <a:solidFill>
            <a:srgbClr val="92D05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400" b="0" i="0" u="none" strike="noStrike" kern="0" cap="none" spc="0" normalizeH="0" baseline="0" noProof="0" dirty="0">
                <a:ln>
                  <a:noFill/>
                </a:ln>
                <a:effectLst/>
                <a:uLnTx/>
                <a:uFillTx/>
                <a:ea typeface="Arial Unicode MS" pitchFamily="34" charset="-128"/>
                <a:cs typeface="Arial Unicode MS" pitchFamily="34" charset="-128"/>
              </a:rPr>
              <a:t>R2</a:t>
            </a:r>
            <a:endParaRPr kumimoji="0" lang="ko-KR" altLang="en-US"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9" name="타원 98"/>
          <p:cNvSpPr/>
          <p:nvPr/>
        </p:nvSpPr>
        <p:spPr bwMode="gray">
          <a:xfrm>
            <a:off x="5108275" y="3420993"/>
            <a:ext cx="631601" cy="304468"/>
          </a:xfrm>
          <a:prstGeom prst="ellipse">
            <a:avLst/>
          </a:prstGeom>
          <a:solidFill>
            <a:srgbClr val="92D05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400" b="0" i="0" u="none" strike="noStrike" kern="0" cap="none" spc="0" normalizeH="0" baseline="0" noProof="0" dirty="0">
                <a:ln>
                  <a:noFill/>
                </a:ln>
                <a:effectLst/>
                <a:uLnTx/>
                <a:uFillTx/>
                <a:ea typeface="Arial Unicode MS" pitchFamily="34" charset="-128"/>
                <a:cs typeface="Arial Unicode MS" pitchFamily="34" charset="-128"/>
              </a:rPr>
              <a:t>R3</a:t>
            </a:r>
            <a:endParaRPr kumimoji="0" lang="ko-KR" altLang="en-US"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타원 99"/>
          <p:cNvSpPr/>
          <p:nvPr/>
        </p:nvSpPr>
        <p:spPr bwMode="gray">
          <a:xfrm>
            <a:off x="5152804" y="5175337"/>
            <a:ext cx="631601" cy="304468"/>
          </a:xfrm>
          <a:prstGeom prst="ellipse">
            <a:avLst/>
          </a:prstGeom>
          <a:solidFill>
            <a:srgbClr val="92D05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400" b="0" i="0" u="none" strike="noStrike" kern="0" cap="none" spc="0" normalizeH="0" baseline="0" noProof="0" dirty="0">
                <a:ln>
                  <a:noFill/>
                </a:ln>
                <a:effectLst/>
                <a:uLnTx/>
                <a:uFillTx/>
                <a:ea typeface="Arial Unicode MS" pitchFamily="34" charset="-128"/>
                <a:cs typeface="Arial Unicode MS" pitchFamily="34" charset="-128"/>
              </a:rPr>
              <a:t>R3</a:t>
            </a:r>
            <a:endParaRPr kumimoji="0" lang="ko-KR" altLang="en-US"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1" name="타원 100"/>
          <p:cNvSpPr/>
          <p:nvPr/>
        </p:nvSpPr>
        <p:spPr bwMode="gray">
          <a:xfrm>
            <a:off x="6102477" y="622486"/>
            <a:ext cx="631601" cy="304468"/>
          </a:xfrm>
          <a:prstGeom prst="ellipse">
            <a:avLst/>
          </a:prstGeom>
          <a:solidFill>
            <a:srgbClr val="92D05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400" b="0" i="0" u="none" strike="noStrike" kern="0" cap="none" spc="0" normalizeH="0" baseline="0" noProof="0" dirty="0">
                <a:ln>
                  <a:noFill/>
                </a:ln>
                <a:effectLst/>
                <a:uLnTx/>
                <a:uFillTx/>
                <a:ea typeface="Arial Unicode MS" pitchFamily="34" charset="-128"/>
                <a:cs typeface="Arial Unicode MS" pitchFamily="34" charset="-128"/>
              </a:rPr>
              <a:t>RX</a:t>
            </a:r>
            <a:endParaRPr kumimoji="0" lang="ko-KR" altLang="en-US"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p:cNvSpPr txBox="1"/>
          <p:nvPr/>
        </p:nvSpPr>
        <p:spPr>
          <a:xfrm>
            <a:off x="6889120" y="672820"/>
            <a:ext cx="1260140"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400" kern="0" dirty="0">
                <a:ea typeface="Arial Unicode MS" pitchFamily="34" charset="-128"/>
                <a:cs typeface="Arial Unicode MS" pitchFamily="34" charset="-128"/>
              </a:rPr>
              <a:t>Read BAPI</a:t>
            </a:r>
            <a:endParaRPr lang="ko-KR" altLang="en-US" sz="1400" kern="0" dirty="0" err="1">
              <a:ea typeface="Arial Unicode MS" pitchFamily="34" charset="-128"/>
              <a:cs typeface="Arial Unicode MS" pitchFamily="34" charset="-128"/>
            </a:endParaRPr>
          </a:p>
        </p:txBody>
      </p:sp>
      <p:sp>
        <p:nvSpPr>
          <p:cNvPr id="102" name="TextBox 101"/>
          <p:cNvSpPr txBox="1"/>
          <p:nvPr/>
        </p:nvSpPr>
        <p:spPr>
          <a:xfrm>
            <a:off x="8251663" y="637874"/>
            <a:ext cx="498014" cy="246221"/>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altLang="ko-KR" sz="1600" b="1" kern="0" dirty="0">
                <a:ea typeface="Arial Unicode MS" pitchFamily="34" charset="-128"/>
                <a:cs typeface="Arial Unicode MS" pitchFamily="34" charset="-128"/>
              </a:rPr>
              <a:t>X</a:t>
            </a:r>
            <a:endParaRPr lang="ko-KR" altLang="en-US" sz="1600" b="1" kern="0" dirty="0" err="1">
              <a:ea typeface="Arial Unicode MS" pitchFamily="34" charset="-128"/>
              <a:cs typeface="Arial Unicode MS" pitchFamily="34" charset="-128"/>
            </a:endParaRPr>
          </a:p>
        </p:txBody>
      </p:sp>
      <p:sp>
        <p:nvSpPr>
          <p:cNvPr id="103" name="TextBox 102"/>
          <p:cNvSpPr txBox="1"/>
          <p:nvPr/>
        </p:nvSpPr>
        <p:spPr>
          <a:xfrm>
            <a:off x="8852080" y="679487"/>
            <a:ext cx="1260140"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400" kern="0" dirty="0">
                <a:ea typeface="Arial Unicode MS" pitchFamily="34" charset="-128"/>
                <a:cs typeface="Arial Unicode MS" pitchFamily="34" charset="-128"/>
              </a:rPr>
              <a:t>Update BAPI</a:t>
            </a:r>
            <a:endParaRPr lang="ko-KR" alt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501514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AP MRP (Material Requirement Planning) Tutorial: MD01, MD02, MD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91" y="1399034"/>
            <a:ext cx="5090916" cy="2619773"/>
          </a:xfrm>
          <a:prstGeom prst="rect">
            <a:avLst/>
          </a:prstGeom>
          <a:noFill/>
          <a:extLst>
            <a:ext uri="{909E8E84-426E-40DD-AFC4-6F175D3DCCD1}">
              <a14:hiddenFill xmlns:a14="http://schemas.microsoft.com/office/drawing/2010/main">
                <a:solidFill>
                  <a:srgbClr val="FFFFFF"/>
                </a:solidFill>
              </a14:hiddenFill>
            </a:ext>
          </a:extLst>
        </p:spPr>
      </p:pic>
      <p:sp>
        <p:nvSpPr>
          <p:cNvPr id="5" name="제목 2"/>
          <p:cNvSpPr txBox="1">
            <a:spLocks/>
          </p:cNvSpPr>
          <p:nvPr/>
        </p:nvSpPr>
        <p:spPr bwMode="black">
          <a:xfrm>
            <a:off x="504001" y="504000"/>
            <a:ext cx="11186476" cy="369332"/>
          </a:xfrm>
          <a:prstGeom prst="rect">
            <a:avLst/>
          </a:prstGeom>
        </p:spPr>
        <p:txBody>
          <a:bodyPr vert="horz" wrap="square" lIns="0" tIns="0" rIns="0" bIns="0" rtlCol="0" anchor="t" anchorCtr="0">
            <a:spAutoFit/>
          </a:bodyPr>
          <a:lstStyle>
            <a:lvl1pPr algn="l" defTabSz="1088558" rtl="0" eaLnBrk="1" latinLnBrk="1" hangingPunct="1">
              <a:spcBef>
                <a:spcPct val="0"/>
              </a:spcBef>
              <a:buNone/>
              <a:defRPr sz="2400" b="1" kern="1200" baseline="0">
                <a:solidFill>
                  <a:schemeClr val="tx1"/>
                </a:solidFill>
                <a:latin typeface="+mj-lt"/>
                <a:ea typeface="+mj-ea"/>
                <a:cs typeface="+mj-cs"/>
              </a:defRPr>
            </a:lvl1pPr>
          </a:lstStyle>
          <a:p>
            <a:pPr marL="0" marR="0" lvl="0" indent="0" algn="l" defTabSz="1088558" rtl="0" eaLnBrk="1" fontAlgn="auto" latinLnBrk="1" hangingPunct="1">
              <a:lnSpc>
                <a:spcPct val="100000"/>
              </a:lnSpc>
              <a:spcBef>
                <a:spcPct val="0"/>
              </a:spcBef>
              <a:spcAft>
                <a:spcPts val="0"/>
              </a:spcAft>
              <a:buClrTx/>
              <a:buSzTx/>
              <a:buFontTx/>
              <a:buNone/>
              <a:tabLst/>
              <a:defRPr/>
            </a:pPr>
            <a:r>
              <a:rPr kumimoji="0" lang="en-US" altLang="ko-KR" sz="2400" b="1" i="0" u="none" strike="noStrike" kern="1200" cap="none" spc="0" normalizeH="0" baseline="0" noProof="0" dirty="0">
                <a:ln>
                  <a:noFill/>
                </a:ln>
                <a:solidFill>
                  <a:srgbClr val="000000"/>
                </a:solidFill>
                <a:effectLst/>
                <a:uLnTx/>
                <a:uFillTx/>
                <a:latin typeface="Arial"/>
                <a:ea typeface="+mj-ea"/>
                <a:cs typeface="+mj-cs"/>
              </a:rPr>
              <a:t>How to Run MRP</a:t>
            </a:r>
            <a:endParaRPr kumimoji="0" lang="ko-KR" altLang="en-US" sz="2400" b="1" i="0" u="none" strike="noStrike" kern="1200" cap="none" spc="0" normalizeH="0" baseline="0" noProof="0" dirty="0">
              <a:ln>
                <a:noFill/>
              </a:ln>
              <a:solidFill>
                <a:srgbClr val="000000"/>
              </a:solidFill>
              <a:effectLst/>
              <a:uLnTx/>
              <a:uFillTx/>
              <a:latin typeface="Arial"/>
              <a:ea typeface="+mj-ea"/>
              <a:cs typeface="+mj-cs"/>
            </a:endParaRPr>
          </a:p>
        </p:txBody>
      </p:sp>
      <p:sp>
        <p:nvSpPr>
          <p:cNvPr id="3" name="TextBox 2"/>
          <p:cNvSpPr txBox="1"/>
          <p:nvPr/>
        </p:nvSpPr>
        <p:spPr>
          <a:xfrm>
            <a:off x="838538" y="4221088"/>
            <a:ext cx="4023858" cy="1708160"/>
          </a:xfrm>
          <a:prstGeom prst="rect">
            <a:avLst/>
          </a:prstGeom>
          <a:noFill/>
        </p:spPr>
        <p:txBody>
          <a:bodyPr wrap="none" rtlCol="0">
            <a:spAutoFit/>
          </a:bodyPr>
          <a:lstStyle/>
          <a:p>
            <a:r>
              <a:rPr lang="en-US" altLang="ko-KR" dirty="0"/>
              <a:t>MD02 : Single Material</a:t>
            </a:r>
          </a:p>
          <a:p>
            <a:r>
              <a:rPr lang="en-US" altLang="ko-KR" dirty="0"/>
              <a:t>MD01 : all materials in one plant</a:t>
            </a:r>
          </a:p>
          <a:p>
            <a:endParaRPr lang="en-US" altLang="ko-KR" dirty="0"/>
          </a:p>
          <a:p>
            <a:r>
              <a:rPr lang="en-US" altLang="ko-KR" dirty="0"/>
              <a:t>Display MRP</a:t>
            </a:r>
          </a:p>
          <a:p>
            <a:r>
              <a:rPr lang="en-US" altLang="ko-KR" dirty="0"/>
              <a:t>MD04 / MD05</a:t>
            </a:r>
            <a:endParaRPr lang="ko-KR" altLang="en-US" dirty="0"/>
          </a:p>
        </p:txBody>
      </p:sp>
    </p:spTree>
    <p:extLst>
      <p:ext uri="{BB962C8B-B14F-4D97-AF65-F5344CB8AC3E}">
        <p14:creationId xmlns:p14="http://schemas.microsoft.com/office/powerpoint/2010/main" val="695815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504001" y="504000"/>
            <a:ext cx="11186476" cy="369332"/>
          </a:xfrm>
        </p:spPr>
        <p:txBody>
          <a:bodyPr/>
          <a:lstStyle/>
          <a:p>
            <a:r>
              <a:rPr lang="en-US" altLang="ko-KR" dirty="0"/>
              <a:t>How to Convert Purchase Requisition to Purchase Order in SAP</a:t>
            </a:r>
            <a:endParaRPr lang="ko-KR" altLang="en-US" dirty="0"/>
          </a:p>
        </p:txBody>
      </p:sp>
      <p:pic>
        <p:nvPicPr>
          <p:cNvPr id="2050" name="Picture 2" descr="https://www.guru99.com/images/sap/2013/05/052013_0711_12Howtocon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82" y="1556792"/>
            <a:ext cx="5444803" cy="216024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81" y="4005064"/>
            <a:ext cx="5332619"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6097588" y="1552929"/>
            <a:ext cx="5545721" cy="161582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ko-KR" sz="1100" dirty="0"/>
              <a:t>Step 1)</a:t>
            </a:r>
          </a:p>
          <a:p>
            <a:endParaRPr lang="en-US" altLang="ko-KR" sz="1100" dirty="0"/>
          </a:p>
          <a:p>
            <a:pPr marL="228600" indent="-228600">
              <a:buFont typeface="+mj-lt"/>
              <a:buAutoNum type="arabicPeriod"/>
            </a:pPr>
            <a:r>
              <a:rPr lang="en-US" altLang="ko-KR" sz="1100" dirty="0"/>
              <a:t>Execute transaction code ME21N.</a:t>
            </a:r>
          </a:p>
          <a:p>
            <a:pPr marL="228600" indent="-228600">
              <a:buFont typeface="+mj-lt"/>
              <a:buAutoNum type="arabicPeriod"/>
            </a:pPr>
            <a:r>
              <a:rPr lang="en-US" altLang="ko-KR" sz="1100" dirty="0"/>
              <a:t>Choose the appropriate purchase order type: in our case NB – standard PO.</a:t>
            </a:r>
          </a:p>
          <a:p>
            <a:pPr marL="228600" indent="-228600">
              <a:buFont typeface="+mj-lt"/>
              <a:buAutoNum type="arabicPeriod"/>
            </a:pPr>
            <a:r>
              <a:rPr lang="en-US" altLang="ko-KR" sz="1100" dirty="0"/>
              <a:t>Organizational levels: enter them according to needs.</a:t>
            </a:r>
          </a:p>
          <a:p>
            <a:pPr marL="228600" indent="-228600">
              <a:buFont typeface="+mj-lt"/>
              <a:buAutoNum type="arabicPeriod"/>
            </a:pPr>
            <a:r>
              <a:rPr lang="en-US" altLang="ko-KR" sz="1100" dirty="0"/>
              <a:t>Purchase requisition: enter the purchase requisition number released in the previous lesson.</a:t>
            </a:r>
          </a:p>
          <a:p>
            <a:pPr marL="228600" indent="-228600">
              <a:buFont typeface="+mj-lt"/>
              <a:buAutoNum type="arabicPeriod"/>
            </a:pPr>
            <a:r>
              <a:rPr lang="en-US" altLang="ko-KR" sz="1100" dirty="0"/>
              <a:t>Hit ENTER. You may have to hit ENTER quite a few times to go through several warning messages</a:t>
            </a:r>
            <a:endParaRPr lang="ko-KR" altLang="en-US" sz="1100" dirty="0"/>
          </a:p>
        </p:txBody>
      </p:sp>
      <p:sp>
        <p:nvSpPr>
          <p:cNvPr id="5" name="직사각형 4"/>
          <p:cNvSpPr/>
          <p:nvPr/>
        </p:nvSpPr>
        <p:spPr>
          <a:xfrm>
            <a:off x="6001552" y="4425570"/>
            <a:ext cx="5641757" cy="144655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ko-KR" sz="1100" dirty="0"/>
              <a:t>Step 2)</a:t>
            </a:r>
          </a:p>
          <a:p>
            <a:endParaRPr lang="en-US" altLang="ko-KR" sz="1100" dirty="0"/>
          </a:p>
          <a:p>
            <a:pPr marL="228600" indent="-228600">
              <a:buFont typeface="+mj-lt"/>
              <a:buAutoNum type="arabicPeriod"/>
            </a:pPr>
            <a:r>
              <a:rPr lang="en-US" altLang="ko-KR" sz="1100" dirty="0"/>
              <a:t>PO quantity: you can see that the PO quantity is rounded down to 2 PAL. That is because we have entered 30pcs on PR, and we have set our order unit to be PAL in our info record, so we have to order in pallets, and system rounds it down.</a:t>
            </a:r>
          </a:p>
          <a:p>
            <a:pPr marL="228600" indent="-228600">
              <a:buFont typeface="+mj-lt"/>
              <a:buAutoNum type="arabicPeriod"/>
            </a:pPr>
            <a:r>
              <a:rPr lang="en-US" altLang="ko-KR" sz="1100" dirty="0"/>
              <a:t>Net price: net price field is being populated from purchase info record.</a:t>
            </a:r>
          </a:p>
          <a:p>
            <a:pPr marL="228600" indent="-228600">
              <a:buFont typeface="+mj-lt"/>
              <a:buAutoNum type="arabicPeriod"/>
            </a:pPr>
            <a:r>
              <a:rPr lang="en-US" altLang="ko-KR" sz="1100" dirty="0"/>
              <a:t> Save the PO and you are finished with converting a purchase requisition into the purchase order.</a:t>
            </a:r>
            <a:endParaRPr lang="ko-KR" altLang="en-US" sz="1100" dirty="0"/>
          </a:p>
        </p:txBody>
      </p:sp>
    </p:spTree>
    <p:extLst>
      <p:ext uri="{BB962C8B-B14F-4D97-AF65-F5344CB8AC3E}">
        <p14:creationId xmlns:p14="http://schemas.microsoft.com/office/powerpoint/2010/main" val="3027427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31483" y="260648"/>
            <a:ext cx="9315460" cy="1384995"/>
          </a:xfrm>
          <a:prstGeom prst="rect">
            <a:avLst/>
          </a:prstGeom>
        </p:spPr>
        <p:txBody>
          <a:bodyPr wrap="square">
            <a:spAutoFit/>
          </a:bodyPr>
          <a:lstStyle/>
          <a:p>
            <a:r>
              <a:rPr lang="en-US" altLang="ko-KR" dirty="0"/>
              <a:t>(T1) </a:t>
            </a:r>
            <a:r>
              <a:rPr lang="ko-KR" altLang="en-US" dirty="0"/>
              <a:t>구매가격정보 수정</a:t>
            </a:r>
            <a:endParaRPr lang="en-US" altLang="ko-KR" dirty="0"/>
          </a:p>
          <a:p>
            <a:pPr marL="742950" lvl="1" indent="-285750">
              <a:buFont typeface="Wingdings" panose="05000000000000000000" pitchFamily="2" charset="2"/>
              <a:buChar char="§"/>
            </a:pPr>
            <a:r>
              <a:rPr lang="en-US" altLang="ko-KR" dirty="0"/>
              <a:t>T-code : ME11 (</a:t>
            </a:r>
            <a:r>
              <a:rPr lang="ko-KR" altLang="en-US" dirty="0"/>
              <a:t>생성</a:t>
            </a:r>
            <a:r>
              <a:rPr lang="en-US" altLang="ko-KR" dirty="0"/>
              <a:t>), ME12(</a:t>
            </a:r>
            <a:r>
              <a:rPr lang="ko-KR" altLang="en-US" dirty="0"/>
              <a:t>수정</a:t>
            </a:r>
            <a:r>
              <a:rPr lang="en-US" altLang="ko-KR" dirty="0"/>
              <a:t>), ME13(</a:t>
            </a:r>
            <a:r>
              <a:rPr lang="ko-KR" altLang="en-US" dirty="0"/>
              <a:t>조회</a:t>
            </a:r>
            <a:r>
              <a:rPr lang="en-US" altLang="ko-KR" dirty="0"/>
              <a:t>)</a:t>
            </a:r>
          </a:p>
          <a:p>
            <a:pPr marL="742950" lvl="1" indent="-285750">
              <a:buFont typeface="Wingdings" panose="05000000000000000000" pitchFamily="2" charset="2"/>
              <a:buChar char="§"/>
            </a:pPr>
            <a:r>
              <a:rPr lang="en-US" altLang="ko-KR" dirty="0"/>
              <a:t>BAPI : BAPI_PRICES_CONDITIONS  (ME12)</a:t>
            </a:r>
          </a:p>
          <a:p>
            <a:pPr marL="742950" lvl="1" indent="-285750">
              <a:buFont typeface="Wingdings" panose="05000000000000000000" pitchFamily="2" charset="2"/>
              <a:buChar char="§"/>
            </a:pPr>
            <a:r>
              <a:rPr lang="ko-KR" altLang="en-US" dirty="0"/>
              <a:t>참고 프로그램 </a:t>
            </a:r>
            <a:r>
              <a:rPr lang="en-US" altLang="ko-KR" dirty="0"/>
              <a:t>: ZEDU_2ND_PURCHASING_PRICE00</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043" y="2085955"/>
            <a:ext cx="3345800" cy="194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518" y="2219476"/>
            <a:ext cx="6530426" cy="3945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3624" y="4465443"/>
            <a:ext cx="5663393" cy="101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직선 화살표 연결선 4"/>
          <p:cNvCxnSpPr/>
          <p:nvPr/>
        </p:nvCxnSpPr>
        <p:spPr>
          <a:xfrm flipH="1" flipV="1">
            <a:off x="3216517" y="2746801"/>
            <a:ext cx="3553320" cy="1944216"/>
          </a:xfrm>
          <a:prstGeom prst="straightConnector1">
            <a:avLst/>
          </a:prstGeom>
          <a:ln w="254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935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31483" y="260648"/>
            <a:ext cx="9315460" cy="1061829"/>
          </a:xfrm>
          <a:prstGeom prst="rect">
            <a:avLst/>
          </a:prstGeom>
        </p:spPr>
        <p:txBody>
          <a:bodyPr wrap="square">
            <a:spAutoFit/>
          </a:bodyPr>
          <a:lstStyle/>
          <a:p>
            <a:r>
              <a:rPr lang="en-US" altLang="ko-KR" dirty="0"/>
              <a:t>(T1) </a:t>
            </a:r>
            <a:r>
              <a:rPr lang="ko-KR" altLang="en-US" dirty="0"/>
              <a:t>구매가격정보 수정</a:t>
            </a:r>
            <a:endParaRPr lang="en-US" altLang="ko-KR" dirty="0"/>
          </a:p>
          <a:p>
            <a:pPr marL="742950" lvl="1" indent="-285750">
              <a:buFont typeface="Wingdings" panose="05000000000000000000" pitchFamily="2" charset="2"/>
              <a:buChar char="§"/>
            </a:pPr>
            <a:r>
              <a:rPr lang="en-US" altLang="ko-KR" dirty="0"/>
              <a:t>T-code : ME11 (</a:t>
            </a:r>
            <a:r>
              <a:rPr lang="ko-KR" altLang="en-US" dirty="0"/>
              <a:t>생성</a:t>
            </a:r>
            <a:r>
              <a:rPr lang="en-US" altLang="ko-KR" dirty="0"/>
              <a:t>), ME12(</a:t>
            </a:r>
            <a:r>
              <a:rPr lang="ko-KR" altLang="en-US" dirty="0"/>
              <a:t>수정</a:t>
            </a:r>
            <a:r>
              <a:rPr lang="en-US" altLang="ko-KR" dirty="0"/>
              <a:t>), ME13(</a:t>
            </a:r>
            <a:r>
              <a:rPr lang="ko-KR" altLang="en-US" dirty="0"/>
              <a:t>조회</a:t>
            </a:r>
            <a:r>
              <a:rPr lang="en-US" altLang="ko-KR" dirty="0"/>
              <a:t>)</a:t>
            </a:r>
          </a:p>
          <a:p>
            <a:pPr marL="742950" lvl="1" indent="-285750">
              <a:buFont typeface="Wingdings" panose="05000000000000000000" pitchFamily="2" charset="2"/>
              <a:buChar char="§"/>
            </a:pPr>
            <a:r>
              <a:rPr lang="en-US" altLang="ko-KR" dirty="0"/>
              <a:t>BAPI : BAPI_PRICES_CONDITIONS  (ME12)</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05" y="1520690"/>
            <a:ext cx="3732927" cy="2255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a:xfrm>
            <a:off x="3888767" y="1541233"/>
            <a:ext cx="4511108" cy="3985706"/>
          </a:xfrm>
          <a:prstGeom prst="rect">
            <a:avLst/>
          </a:prstGeom>
        </p:spPr>
        <p:txBody>
          <a:bodyPr wrap="square">
            <a:spAutoFit/>
          </a:bodyPr>
          <a:lstStyle/>
          <a:p>
            <a:r>
              <a:rPr lang="en-US" altLang="ko-KR" sz="1100" dirty="0"/>
              <a:t>* Condition Table A018</a:t>
            </a:r>
          </a:p>
          <a:p>
            <a:r>
              <a:rPr lang="en-US" altLang="ko-KR" sz="1100" dirty="0" err="1"/>
              <a:t>wa_bapicondct</a:t>
            </a:r>
            <a:r>
              <a:rPr lang="en-US" altLang="ko-KR" sz="1100" dirty="0"/>
              <a:t>-operation = '004'. "Change</a:t>
            </a:r>
          </a:p>
          <a:p>
            <a:r>
              <a:rPr lang="en-US" altLang="ko-KR" sz="1100" dirty="0" err="1"/>
              <a:t>wa_bapicondct-cond_usage</a:t>
            </a:r>
            <a:r>
              <a:rPr lang="en-US" altLang="ko-KR" sz="1100" dirty="0"/>
              <a:t> = 'A'. "Pricing</a:t>
            </a:r>
          </a:p>
          <a:p>
            <a:r>
              <a:rPr lang="en-US" altLang="ko-KR" sz="1100" dirty="0" err="1"/>
              <a:t>wa_bapicondct-table_no</a:t>
            </a:r>
            <a:r>
              <a:rPr lang="en-US" altLang="ko-KR" sz="1100" dirty="0"/>
              <a:t> = '018'.</a:t>
            </a:r>
          </a:p>
          <a:p>
            <a:r>
              <a:rPr lang="en-US" altLang="ko-KR" sz="1100" dirty="0" err="1"/>
              <a:t>wa_bapicondct-applicatio</a:t>
            </a:r>
            <a:r>
              <a:rPr lang="en-US" altLang="ko-KR" sz="1100" dirty="0"/>
              <a:t> = 'M '. "Purchase</a:t>
            </a:r>
          </a:p>
          <a:p>
            <a:r>
              <a:rPr lang="en-US" altLang="ko-KR" sz="1100" dirty="0" err="1"/>
              <a:t>wa_bapicondct-cond_type</a:t>
            </a:r>
            <a:r>
              <a:rPr lang="en-US" altLang="ko-KR" sz="1100" dirty="0"/>
              <a:t> = 'PPR0'.</a:t>
            </a:r>
          </a:p>
          <a:p>
            <a:r>
              <a:rPr lang="en-US" altLang="ko-KR" sz="1100" dirty="0" err="1"/>
              <a:t>wa_bapicondct-varkey</a:t>
            </a:r>
            <a:r>
              <a:rPr lang="en-US" altLang="ko-KR" sz="1100" dirty="0"/>
              <a:t> = </a:t>
            </a:r>
            <a:r>
              <a:rPr lang="en-US" altLang="ko-KR" sz="1100" dirty="0" err="1"/>
              <a:t>h_varkey</a:t>
            </a:r>
            <a:r>
              <a:rPr lang="en-US" altLang="ko-KR" sz="1100" dirty="0"/>
              <a:t>.</a:t>
            </a:r>
          </a:p>
          <a:p>
            <a:r>
              <a:rPr lang="en-US" altLang="ko-KR" sz="1100" dirty="0" err="1"/>
              <a:t>wa_bapicondct-valid_to</a:t>
            </a:r>
            <a:r>
              <a:rPr lang="en-US" altLang="ko-KR" sz="1100" dirty="0"/>
              <a:t> = ‘99991231'.</a:t>
            </a:r>
          </a:p>
          <a:p>
            <a:r>
              <a:rPr lang="en-US" altLang="ko-KR" sz="1100" dirty="0" err="1"/>
              <a:t>wa_bapicondct-valid_from</a:t>
            </a:r>
            <a:r>
              <a:rPr lang="en-US" altLang="ko-KR" sz="1100" dirty="0"/>
              <a:t> = ‘20190920'.</a:t>
            </a:r>
          </a:p>
          <a:p>
            <a:r>
              <a:rPr lang="en-US" altLang="ko-KR" sz="1100" dirty="0" err="1"/>
              <a:t>wa_bapicondct-cond_no</a:t>
            </a:r>
            <a:r>
              <a:rPr lang="en-US" altLang="ko-KR" sz="1100" dirty="0"/>
              <a:t> = (</a:t>
            </a:r>
            <a:r>
              <a:rPr lang="ko-KR" altLang="en-US" sz="1100" dirty="0"/>
              <a:t>수정할 번호</a:t>
            </a:r>
            <a:r>
              <a:rPr lang="en-US" altLang="ko-KR" sz="1100" dirty="0"/>
              <a:t>)</a:t>
            </a:r>
          </a:p>
          <a:p>
            <a:endParaRPr lang="en-US" altLang="ko-KR" sz="1100" dirty="0"/>
          </a:p>
          <a:p>
            <a:r>
              <a:rPr lang="en-US" altLang="ko-KR" sz="1100" dirty="0"/>
              <a:t>* KONH</a:t>
            </a:r>
          </a:p>
          <a:p>
            <a:r>
              <a:rPr lang="en-US" altLang="ko-KR" sz="1100" dirty="0" err="1"/>
              <a:t>wa_bapicondhd</a:t>
            </a:r>
            <a:r>
              <a:rPr lang="en-US" altLang="ko-KR" sz="1100" dirty="0"/>
              <a:t>-operation = '004'. “Change</a:t>
            </a:r>
          </a:p>
          <a:p>
            <a:r>
              <a:rPr lang="en-US" altLang="ko-KR" sz="1100" dirty="0" err="1"/>
              <a:t>wa_bapicondhd-cond_no</a:t>
            </a:r>
            <a:r>
              <a:rPr lang="en-US" altLang="ko-KR" sz="1100" dirty="0"/>
              <a:t> = (</a:t>
            </a:r>
            <a:r>
              <a:rPr lang="ko-KR" altLang="en-US" sz="1100" dirty="0"/>
              <a:t>수정할 번호</a:t>
            </a:r>
            <a:r>
              <a:rPr lang="en-US" altLang="ko-KR" sz="1100" dirty="0"/>
              <a:t>) </a:t>
            </a:r>
          </a:p>
          <a:p>
            <a:r>
              <a:rPr lang="en-US" altLang="ko-KR" sz="1100" dirty="0" err="1"/>
              <a:t>wa_bapicondhd-created_by</a:t>
            </a:r>
            <a:r>
              <a:rPr lang="en-US" altLang="ko-KR" sz="1100" dirty="0"/>
              <a:t> = </a:t>
            </a:r>
            <a:r>
              <a:rPr lang="en-US" altLang="ko-KR" sz="1100" dirty="0" err="1"/>
              <a:t>sy-uname</a:t>
            </a:r>
            <a:r>
              <a:rPr lang="en-US" altLang="ko-KR" sz="1100" dirty="0"/>
              <a:t>.</a:t>
            </a:r>
          </a:p>
          <a:p>
            <a:r>
              <a:rPr lang="en-US" altLang="ko-KR" sz="1100" dirty="0" err="1"/>
              <a:t>wa_bapicondhd-creat_date</a:t>
            </a:r>
            <a:r>
              <a:rPr lang="en-US" altLang="ko-KR" sz="1100" dirty="0"/>
              <a:t> = </a:t>
            </a:r>
            <a:r>
              <a:rPr lang="en-US" altLang="ko-KR" sz="1100" dirty="0" err="1"/>
              <a:t>sy</a:t>
            </a:r>
            <a:r>
              <a:rPr lang="en-US" altLang="ko-KR" sz="1100" dirty="0"/>
              <a:t>-datum.</a:t>
            </a:r>
          </a:p>
          <a:p>
            <a:r>
              <a:rPr lang="en-US" altLang="ko-KR" sz="1100" dirty="0" err="1"/>
              <a:t>wa_bapicondhd-cond_usage</a:t>
            </a:r>
            <a:r>
              <a:rPr lang="en-US" altLang="ko-KR" sz="1100" dirty="0"/>
              <a:t> = 'A'.</a:t>
            </a:r>
          </a:p>
          <a:p>
            <a:r>
              <a:rPr lang="en-US" altLang="ko-KR" sz="1100" dirty="0" err="1"/>
              <a:t>wa_bapicondhd-table_no</a:t>
            </a:r>
            <a:r>
              <a:rPr lang="en-US" altLang="ko-KR" sz="1100" dirty="0"/>
              <a:t> = '018'.</a:t>
            </a:r>
          </a:p>
          <a:p>
            <a:r>
              <a:rPr lang="en-US" altLang="ko-KR" sz="1100" dirty="0" err="1"/>
              <a:t>wa_bapicondhd-applicatio</a:t>
            </a:r>
            <a:r>
              <a:rPr lang="en-US" altLang="ko-KR" sz="1100" dirty="0"/>
              <a:t> = 'M '.</a:t>
            </a:r>
          </a:p>
          <a:p>
            <a:r>
              <a:rPr lang="en-US" altLang="ko-KR" sz="1100" dirty="0" err="1"/>
              <a:t>wa_bapicondhd-cond_type</a:t>
            </a:r>
            <a:r>
              <a:rPr lang="en-US" altLang="ko-KR" sz="1100" dirty="0"/>
              <a:t> = ‘PPR0'.</a:t>
            </a:r>
          </a:p>
          <a:p>
            <a:r>
              <a:rPr lang="en-US" altLang="ko-KR" sz="1100" dirty="0" err="1"/>
              <a:t>wa_bapicondhd-varkey</a:t>
            </a:r>
            <a:r>
              <a:rPr lang="en-US" altLang="ko-KR" sz="1100" dirty="0"/>
              <a:t> = </a:t>
            </a:r>
            <a:r>
              <a:rPr lang="en-US" altLang="ko-KR" sz="1100" dirty="0" err="1"/>
              <a:t>h_varkey</a:t>
            </a:r>
            <a:r>
              <a:rPr lang="en-US" altLang="ko-KR" sz="1100" dirty="0"/>
              <a:t>.</a:t>
            </a:r>
          </a:p>
          <a:p>
            <a:r>
              <a:rPr lang="en-US" altLang="ko-KR" sz="1100" dirty="0" err="1"/>
              <a:t>wa_bapicondhd-valid_from</a:t>
            </a:r>
            <a:r>
              <a:rPr lang="en-US" altLang="ko-KR" sz="1100" dirty="0"/>
              <a:t> = '20190920'.</a:t>
            </a:r>
          </a:p>
          <a:p>
            <a:r>
              <a:rPr lang="en-US" altLang="ko-KR" sz="1100" dirty="0" err="1"/>
              <a:t>wa_bapicondhd-valid_to</a:t>
            </a:r>
            <a:r>
              <a:rPr lang="en-US" altLang="ko-KR" sz="1100" dirty="0"/>
              <a:t> = ‘99991231'.</a:t>
            </a:r>
          </a:p>
        </p:txBody>
      </p:sp>
      <p:sp>
        <p:nvSpPr>
          <p:cNvPr id="6" name="직사각형 5"/>
          <p:cNvSpPr/>
          <p:nvPr/>
        </p:nvSpPr>
        <p:spPr>
          <a:xfrm>
            <a:off x="7636727" y="1317500"/>
            <a:ext cx="4511108" cy="2462213"/>
          </a:xfrm>
          <a:prstGeom prst="rect">
            <a:avLst/>
          </a:prstGeom>
        </p:spPr>
        <p:txBody>
          <a:bodyPr wrap="square">
            <a:spAutoFit/>
          </a:bodyPr>
          <a:lstStyle/>
          <a:p>
            <a:r>
              <a:rPr lang="en-US" altLang="ko-KR" sz="1100" dirty="0" err="1"/>
              <a:t>wa_bapicondit</a:t>
            </a:r>
            <a:r>
              <a:rPr lang="en-US" altLang="ko-KR" sz="1100" dirty="0"/>
              <a:t>-operation = '004'.</a:t>
            </a:r>
          </a:p>
          <a:p>
            <a:r>
              <a:rPr lang="en-US" altLang="ko-KR" sz="1100" dirty="0" err="1"/>
              <a:t>wa_bapicondit-cond_no</a:t>
            </a:r>
            <a:r>
              <a:rPr lang="en-US" altLang="ko-KR" sz="1100" dirty="0"/>
              <a:t> = '(</a:t>
            </a:r>
            <a:r>
              <a:rPr lang="ko-KR" altLang="en-US" sz="1100" dirty="0"/>
              <a:t>수정할 번호</a:t>
            </a:r>
            <a:r>
              <a:rPr lang="en-US" altLang="ko-KR" sz="1100" dirty="0"/>
              <a:t>)'.</a:t>
            </a:r>
          </a:p>
          <a:p>
            <a:r>
              <a:rPr lang="en-US" altLang="ko-KR" sz="1100" dirty="0" err="1"/>
              <a:t>wa_bapicondit-cond_count</a:t>
            </a:r>
            <a:r>
              <a:rPr lang="en-US" altLang="ko-KR" sz="1100" dirty="0"/>
              <a:t> = '01'.</a:t>
            </a:r>
          </a:p>
          <a:p>
            <a:r>
              <a:rPr lang="en-US" altLang="ko-KR" sz="1100" dirty="0" err="1"/>
              <a:t>wa_bapicondit-applicatio</a:t>
            </a:r>
            <a:r>
              <a:rPr lang="en-US" altLang="ko-KR" sz="1100" dirty="0"/>
              <a:t> = 'M '.</a:t>
            </a:r>
          </a:p>
          <a:p>
            <a:r>
              <a:rPr lang="en-US" altLang="ko-KR" sz="1100" dirty="0" err="1"/>
              <a:t>wa_bapicondit-cond_type</a:t>
            </a:r>
            <a:r>
              <a:rPr lang="en-US" altLang="ko-KR" sz="1100" dirty="0"/>
              <a:t> = ' PPR0 '.</a:t>
            </a:r>
          </a:p>
          <a:p>
            <a:r>
              <a:rPr lang="en-US" altLang="ko-KR" sz="1100" dirty="0" err="1"/>
              <a:t>wa_bapicondit-scaletype</a:t>
            </a:r>
            <a:r>
              <a:rPr lang="en-US" altLang="ko-KR" sz="1100" dirty="0"/>
              <a:t> = 'A'. "STFKZ</a:t>
            </a:r>
          </a:p>
          <a:p>
            <a:r>
              <a:rPr lang="en-US" altLang="ko-KR" sz="1100" dirty="0"/>
              <a:t>*</a:t>
            </a:r>
            <a:r>
              <a:rPr lang="en-US" altLang="ko-KR" sz="1100" dirty="0" err="1"/>
              <a:t>wa_bapicondit-scalebasin</a:t>
            </a:r>
            <a:r>
              <a:rPr lang="en-US" altLang="ko-KR" sz="1100" dirty="0"/>
              <a:t> = 'C'. "KZBZG</a:t>
            </a:r>
          </a:p>
          <a:p>
            <a:r>
              <a:rPr lang="en-US" altLang="ko-KR" sz="1100" dirty="0"/>
              <a:t>*</a:t>
            </a:r>
            <a:r>
              <a:rPr lang="en-US" altLang="ko-KR" sz="1100" dirty="0" err="1"/>
              <a:t>wa_bapicondit-scale_qty</a:t>
            </a:r>
            <a:r>
              <a:rPr lang="en-US" altLang="ko-KR" sz="1100" dirty="0"/>
              <a:t> = '1'. "KSTBM</a:t>
            </a:r>
          </a:p>
          <a:p>
            <a:r>
              <a:rPr lang="en-US" altLang="ko-KR" sz="1100" dirty="0" err="1"/>
              <a:t>wa_bapicondit-cond_p_unt</a:t>
            </a:r>
            <a:r>
              <a:rPr lang="en-US" altLang="ko-KR" sz="1100" dirty="0"/>
              <a:t> = ‘1'. "KPEIN</a:t>
            </a:r>
          </a:p>
          <a:p>
            <a:r>
              <a:rPr lang="en-US" altLang="ko-KR" sz="1100" dirty="0" err="1"/>
              <a:t>wa_bapicondit-cond_unit</a:t>
            </a:r>
            <a:r>
              <a:rPr lang="en-US" altLang="ko-KR" sz="1100" dirty="0"/>
              <a:t> = :’C’. "KMEIN</a:t>
            </a:r>
          </a:p>
          <a:p>
            <a:r>
              <a:rPr lang="en-US" altLang="ko-KR" sz="1100" dirty="0" err="1"/>
              <a:t>wa_bapicondit-calctypcon</a:t>
            </a:r>
            <a:r>
              <a:rPr lang="en-US" altLang="ko-KR" sz="1100" dirty="0"/>
              <a:t> = 'C'. "KRECH</a:t>
            </a:r>
          </a:p>
          <a:p>
            <a:r>
              <a:rPr lang="en-US" altLang="ko-KR" sz="1100" dirty="0" err="1"/>
              <a:t>wa_bapicondit-cond_value</a:t>
            </a:r>
            <a:r>
              <a:rPr lang="en-US" altLang="ko-KR" sz="1100" dirty="0"/>
              <a:t> = '123.45'.</a:t>
            </a:r>
          </a:p>
          <a:p>
            <a:r>
              <a:rPr lang="en-US" altLang="ko-KR" sz="1100" dirty="0" err="1"/>
              <a:t>wa_bapicondit-condcurr</a:t>
            </a:r>
            <a:r>
              <a:rPr lang="en-US" altLang="ko-KR" sz="1100" dirty="0"/>
              <a:t> = ‘USD'.</a:t>
            </a:r>
          </a:p>
          <a:p>
            <a:endParaRPr lang="en-US" altLang="ko-KR" sz="1100" dirty="0"/>
          </a:p>
        </p:txBody>
      </p:sp>
    </p:spTree>
    <p:extLst>
      <p:ext uri="{BB962C8B-B14F-4D97-AF65-F5344CB8AC3E}">
        <p14:creationId xmlns:p14="http://schemas.microsoft.com/office/powerpoint/2010/main" val="91635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31483" y="260648"/>
            <a:ext cx="9192236" cy="1384995"/>
          </a:xfrm>
          <a:prstGeom prst="rect">
            <a:avLst/>
          </a:prstGeom>
        </p:spPr>
        <p:txBody>
          <a:bodyPr wrap="square">
            <a:spAutoFit/>
          </a:bodyPr>
          <a:lstStyle/>
          <a:p>
            <a:r>
              <a:rPr lang="en-US" altLang="ko-KR" dirty="0"/>
              <a:t>(T2) Source</a:t>
            </a:r>
            <a:r>
              <a:rPr lang="ko-KR" altLang="en-US" dirty="0"/>
              <a:t> </a:t>
            </a:r>
            <a:r>
              <a:rPr lang="en-US" altLang="ko-KR" dirty="0"/>
              <a:t>List </a:t>
            </a:r>
            <a:r>
              <a:rPr lang="ko-KR" altLang="en-US" dirty="0"/>
              <a:t>생성 </a:t>
            </a:r>
            <a:endParaRPr lang="en-US" altLang="ko-KR" dirty="0"/>
          </a:p>
          <a:p>
            <a:r>
              <a:rPr lang="en-US" altLang="ko-KR" dirty="0"/>
              <a:t>T-code : ME01	/ ME03</a:t>
            </a:r>
          </a:p>
          <a:p>
            <a:r>
              <a:rPr lang="en-US" altLang="ko-KR" dirty="0"/>
              <a:t>BAPI : ME_DIRECT_INPUT_SOURCE_LIST</a:t>
            </a:r>
          </a:p>
          <a:p>
            <a:r>
              <a:rPr lang="ko-KR" altLang="en-US" dirty="0"/>
              <a:t>참조할 프로그램 </a:t>
            </a:r>
            <a:r>
              <a:rPr lang="en-US" altLang="ko-KR" dirty="0"/>
              <a:t>: ZEDU_2ND_PURCHASING_SOURCE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12" y="1802613"/>
            <a:ext cx="9415966" cy="4008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a:xfrm>
            <a:off x="7270845" y="2350507"/>
            <a:ext cx="4705748" cy="3970318"/>
          </a:xfrm>
          <a:prstGeom prst="rect">
            <a:avLst/>
          </a:prstGeom>
        </p:spPr>
        <p:txBody>
          <a:bodyPr wrap="square">
            <a:spAutoFit/>
          </a:bodyPr>
          <a:lstStyle/>
          <a:p>
            <a:r>
              <a:rPr lang="en-US" altLang="ko-KR" sz="1050" dirty="0"/>
              <a:t>call function 'ME_INITIALIZE_SOURCE_LIST‘.</a:t>
            </a:r>
          </a:p>
          <a:p>
            <a:endParaRPr lang="en-US" altLang="ko-KR" sz="1050" i="1" dirty="0"/>
          </a:p>
          <a:p>
            <a:r>
              <a:rPr lang="en-US" altLang="ko-KR" sz="1050" i="1" dirty="0"/>
              <a:t>call function 'ME_DIRECT_INPUT_SOURCE_LIST'</a:t>
            </a:r>
            <a:br>
              <a:rPr lang="en-US" altLang="ko-KR" sz="1050" i="1" dirty="0"/>
            </a:br>
            <a:r>
              <a:rPr lang="en-US" altLang="ko-KR" sz="1050" i="1" dirty="0"/>
              <a:t>exporting</a:t>
            </a:r>
            <a:br>
              <a:rPr lang="en-US" altLang="ko-KR" sz="1050" i="1" dirty="0"/>
            </a:br>
            <a:r>
              <a:rPr lang="en-US" altLang="ko-KR" sz="1050" i="1" dirty="0" err="1"/>
              <a:t>i_matnr</a:t>
            </a:r>
            <a:r>
              <a:rPr lang="en-US" altLang="ko-KR" sz="1050" i="1" dirty="0"/>
              <a:t> = </a:t>
            </a:r>
            <a:r>
              <a:rPr lang="en-US" altLang="ko-KR" sz="1050" i="1" dirty="0" err="1"/>
              <a:t>gs_source_list</a:t>
            </a:r>
            <a:r>
              <a:rPr lang="en-US" altLang="ko-KR" sz="1050" i="1" dirty="0"/>
              <a:t>-material</a:t>
            </a:r>
            <a:br>
              <a:rPr lang="en-US" altLang="ko-KR" sz="1050" i="1" dirty="0"/>
            </a:br>
            <a:r>
              <a:rPr lang="en-US" altLang="ko-KR" sz="1050" i="1" dirty="0" err="1"/>
              <a:t>i_werks</a:t>
            </a:r>
            <a:r>
              <a:rPr lang="en-US" altLang="ko-KR" sz="1050" i="1" dirty="0"/>
              <a:t> = </a:t>
            </a:r>
            <a:r>
              <a:rPr lang="en-US" altLang="ko-KR" sz="1050" i="1" dirty="0" err="1"/>
              <a:t>gs_source_list</a:t>
            </a:r>
            <a:r>
              <a:rPr lang="en-US" altLang="ko-KR" sz="1050" i="1" dirty="0"/>
              <a:t>-plant</a:t>
            </a:r>
            <a:br>
              <a:rPr lang="en-US" altLang="ko-KR" sz="1050" i="1" dirty="0"/>
            </a:br>
            <a:r>
              <a:rPr lang="en-US" altLang="ko-KR" sz="1050" i="1" dirty="0" err="1"/>
              <a:t>i_vorga</a:t>
            </a:r>
            <a:r>
              <a:rPr lang="en-US" altLang="ko-KR" sz="1050" i="1" dirty="0"/>
              <a:t> = </a:t>
            </a:r>
            <a:r>
              <a:rPr lang="en-US" altLang="ko-KR" sz="1050" i="1" dirty="0" err="1"/>
              <a:t>gc_b</a:t>
            </a:r>
            <a:br>
              <a:rPr lang="en-US" altLang="ko-KR" sz="1050" i="1" dirty="0"/>
            </a:br>
            <a:r>
              <a:rPr lang="en-US" altLang="ko-KR" sz="1050" i="1" dirty="0"/>
              <a:t>tables</a:t>
            </a:r>
            <a:br>
              <a:rPr lang="en-US" altLang="ko-KR" sz="1050" i="1" dirty="0"/>
            </a:br>
            <a:r>
              <a:rPr lang="en-US" altLang="ko-KR" sz="1050" i="1" dirty="0" err="1"/>
              <a:t>t_eord</a:t>
            </a:r>
            <a:r>
              <a:rPr lang="en-US" altLang="ko-KR" sz="1050" i="1" dirty="0"/>
              <a:t> = </a:t>
            </a:r>
            <a:r>
              <a:rPr lang="en-US" altLang="ko-KR" sz="1050" i="1" dirty="0" err="1"/>
              <a:t>lt_eordu</a:t>
            </a:r>
            <a:br>
              <a:rPr lang="en-US" altLang="ko-KR" sz="1050" i="1" dirty="0"/>
            </a:br>
            <a:r>
              <a:rPr lang="en-US" altLang="ko-KR" sz="1050" i="1" dirty="0"/>
              <a:t>exceptions</a:t>
            </a:r>
            <a:br>
              <a:rPr lang="en-US" altLang="ko-KR" sz="1050" i="1" dirty="0"/>
            </a:br>
            <a:r>
              <a:rPr lang="en-US" altLang="ko-KR" sz="1050" i="1" dirty="0" err="1"/>
              <a:t>plant_missing</a:t>
            </a:r>
            <a:r>
              <a:rPr lang="en-US" altLang="ko-KR" sz="1050" i="1" dirty="0"/>
              <a:t> = 1</a:t>
            </a:r>
            <a:br>
              <a:rPr lang="en-US" altLang="ko-KR" sz="1050" i="1" dirty="0"/>
            </a:br>
            <a:r>
              <a:rPr lang="en-US" altLang="ko-KR" sz="1050" i="1" dirty="0" err="1"/>
              <a:t>material_missing</a:t>
            </a:r>
            <a:r>
              <a:rPr lang="en-US" altLang="ko-KR" sz="1050" i="1" dirty="0"/>
              <a:t> = 2</a:t>
            </a:r>
            <a:br>
              <a:rPr lang="en-US" altLang="ko-KR" sz="1050" i="1" dirty="0"/>
            </a:br>
            <a:endParaRPr lang="en-US" altLang="ko-KR" sz="1050" i="1" dirty="0"/>
          </a:p>
          <a:p>
            <a:r>
              <a:rPr lang="en-US" altLang="ko-KR" sz="1050" i="1" dirty="0" err="1"/>
              <a:t>error_message</a:t>
            </a:r>
            <a:r>
              <a:rPr lang="en-US" altLang="ko-KR" sz="1050" i="1" dirty="0"/>
              <a:t> = 4others = 3.</a:t>
            </a:r>
          </a:p>
          <a:p>
            <a:br>
              <a:rPr lang="en-US" altLang="ko-KR" sz="1050" i="1" dirty="0"/>
            </a:br>
            <a:endParaRPr lang="en-US" altLang="ko-KR" sz="1050" i="1" dirty="0"/>
          </a:p>
          <a:p>
            <a:r>
              <a:rPr lang="en-US" altLang="ko-KR" sz="1050" i="1" dirty="0"/>
              <a:t>if </a:t>
            </a:r>
            <a:r>
              <a:rPr lang="en-US" altLang="ko-KR" sz="1050" i="1" dirty="0" err="1"/>
              <a:t>sy-subrc</a:t>
            </a:r>
            <a:r>
              <a:rPr lang="en-US" altLang="ko-KR" sz="1050" i="1" dirty="0"/>
              <a:t> = 0.</a:t>
            </a:r>
          </a:p>
          <a:p>
            <a:r>
              <a:rPr lang="en-US" altLang="ko-KR" sz="1050" i="1" dirty="0"/>
              <a:t>call function 'ME_POST_SOURCE_LIST_NEW'.</a:t>
            </a:r>
            <a:br>
              <a:rPr lang="en-US" altLang="ko-KR" sz="1050" i="1" dirty="0"/>
            </a:br>
            <a:br>
              <a:rPr lang="en-US" altLang="ko-KR" sz="1050" i="1" dirty="0"/>
            </a:br>
            <a:r>
              <a:rPr lang="en-US" altLang="ko-KR" sz="1050" i="1" dirty="0"/>
              <a:t>call function 'BAPI_TRANSACTION_COMMIT'.</a:t>
            </a:r>
          </a:p>
          <a:p>
            <a:r>
              <a:rPr lang="en-US" altLang="ko-KR" sz="1050" i="1" dirty="0"/>
              <a:t>else.</a:t>
            </a:r>
          </a:p>
          <a:p>
            <a:r>
              <a:rPr lang="en-US" altLang="ko-KR" sz="1050" i="1" dirty="0"/>
              <a:t>** Raise Error </a:t>
            </a:r>
            <a:r>
              <a:rPr lang="en-US" altLang="ko-KR" sz="1050" i="1" dirty="0" err="1"/>
              <a:t>mesage</a:t>
            </a:r>
            <a:br>
              <a:rPr lang="en-US" altLang="ko-KR" sz="1050" i="1" dirty="0"/>
            </a:br>
            <a:endParaRPr lang="en-US" altLang="ko-KR" sz="1050" i="1" dirty="0"/>
          </a:p>
          <a:p>
            <a:r>
              <a:rPr lang="en-US" altLang="ko-KR" sz="1050" i="1" dirty="0" err="1"/>
              <a:t>endif</a:t>
            </a:r>
            <a:r>
              <a:rPr lang="en-US" altLang="ko-KR" sz="1050" i="1" dirty="0"/>
              <a:t>.</a:t>
            </a:r>
          </a:p>
        </p:txBody>
      </p:sp>
      <p:sp>
        <p:nvSpPr>
          <p:cNvPr id="3" name="직사각형 2"/>
          <p:cNvSpPr/>
          <p:nvPr/>
        </p:nvSpPr>
        <p:spPr bwMode="gray">
          <a:xfrm>
            <a:off x="644384" y="3687594"/>
            <a:ext cx="5858176" cy="360040"/>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직사각형 16"/>
          <p:cNvSpPr/>
          <p:nvPr/>
        </p:nvSpPr>
        <p:spPr bwMode="gray">
          <a:xfrm>
            <a:off x="644384" y="4335666"/>
            <a:ext cx="5858176" cy="180020"/>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직사각형 17"/>
          <p:cNvSpPr/>
          <p:nvPr/>
        </p:nvSpPr>
        <p:spPr bwMode="gray">
          <a:xfrm>
            <a:off x="644384" y="5487794"/>
            <a:ext cx="5858176" cy="180020"/>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34843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C2797290-AB83-4DCE-B6B3-2DEEA1330D06}" type="slidenum">
              <a:rPr lang="ko-KR" altLang="en-US" smtClean="0"/>
              <a:t>26</a:t>
            </a:fld>
            <a:endParaRPr lang="ko-KR" altLang="en-US"/>
          </a:p>
        </p:txBody>
      </p:sp>
      <p:sp>
        <p:nvSpPr>
          <p:cNvPr id="3" name="직사각형 2"/>
          <p:cNvSpPr/>
          <p:nvPr/>
        </p:nvSpPr>
        <p:spPr>
          <a:xfrm>
            <a:off x="1199768" y="188640"/>
            <a:ext cx="6097588" cy="6017032"/>
          </a:xfrm>
          <a:prstGeom prst="rect">
            <a:avLst/>
          </a:prstGeom>
        </p:spPr>
        <p:txBody>
          <a:bodyPr>
            <a:spAutoFit/>
          </a:bodyPr>
          <a:lstStyle/>
          <a:p>
            <a:r>
              <a:rPr lang="en-US" altLang="ko-KR" sz="1100" dirty="0" err="1"/>
              <a:t>p_werks</a:t>
            </a:r>
            <a:r>
              <a:rPr lang="en-US" altLang="ko-KR" sz="1100" dirty="0"/>
              <a:t> TYPE </a:t>
            </a:r>
            <a:r>
              <a:rPr lang="en-US" altLang="ko-KR" sz="1100" dirty="0" err="1"/>
              <a:t>eord-werks</a:t>
            </a:r>
            <a:endParaRPr lang="en-US" altLang="ko-KR" sz="1100" dirty="0"/>
          </a:p>
          <a:p>
            <a:r>
              <a:rPr lang="en-US" altLang="ko-KR" sz="1100" dirty="0" err="1"/>
              <a:t>p_lifnr</a:t>
            </a:r>
            <a:r>
              <a:rPr lang="en-US" altLang="ko-KR" sz="1100" dirty="0"/>
              <a:t> TYPE </a:t>
            </a:r>
            <a:r>
              <a:rPr lang="en-US" altLang="ko-KR" sz="1100" dirty="0" err="1"/>
              <a:t>eord-lifnr</a:t>
            </a:r>
            <a:endParaRPr lang="en-US" altLang="ko-KR" sz="1100" dirty="0"/>
          </a:p>
          <a:p>
            <a:r>
              <a:rPr lang="en-US" altLang="ko-KR" sz="1100" dirty="0" err="1"/>
              <a:t>p_ekorg</a:t>
            </a:r>
            <a:r>
              <a:rPr lang="en-US" altLang="ko-KR" sz="1100" dirty="0"/>
              <a:t> TYPE </a:t>
            </a:r>
            <a:r>
              <a:rPr lang="en-US" altLang="ko-KR" sz="1100" dirty="0" err="1"/>
              <a:t>eord-ekorg</a:t>
            </a:r>
            <a:endParaRPr lang="en-US" altLang="ko-KR" sz="1100" dirty="0"/>
          </a:p>
          <a:p>
            <a:r>
              <a:rPr lang="en-US" altLang="ko-KR" sz="1100" dirty="0" err="1"/>
              <a:t>p_feskz</a:t>
            </a:r>
            <a:r>
              <a:rPr lang="en-US" altLang="ko-KR" sz="1100" dirty="0"/>
              <a:t> TYPE rm06w-feskz</a:t>
            </a:r>
          </a:p>
          <a:p>
            <a:r>
              <a:rPr lang="en-US" altLang="ko-KR" sz="1100" dirty="0" err="1"/>
              <a:t>p_autet</a:t>
            </a:r>
            <a:r>
              <a:rPr lang="en-US" altLang="ko-KR" sz="1100" dirty="0"/>
              <a:t> TYPE </a:t>
            </a:r>
            <a:r>
              <a:rPr lang="en-US" altLang="ko-KR" sz="1100" dirty="0" err="1"/>
              <a:t>eord-autet</a:t>
            </a:r>
            <a:r>
              <a:rPr lang="en-US" altLang="ko-KR" sz="1100" dirty="0"/>
              <a:t> .</a:t>
            </a:r>
          </a:p>
          <a:p>
            <a:r>
              <a:rPr lang="en-US" altLang="ko-KR" sz="1100" dirty="0"/>
              <a:t>DATA : </a:t>
            </a:r>
            <a:r>
              <a:rPr lang="en-US" altLang="ko-KR" sz="1100" dirty="0" err="1"/>
              <a:t>lt_eord</a:t>
            </a:r>
            <a:r>
              <a:rPr lang="en-US" altLang="ko-KR" sz="1100" dirty="0"/>
              <a:t> TYPE TABLE OF </a:t>
            </a:r>
            <a:r>
              <a:rPr lang="en-US" altLang="ko-KR" sz="1100" dirty="0" err="1"/>
              <a:t>eordu</a:t>
            </a:r>
            <a:r>
              <a:rPr lang="en-US" altLang="ko-KR" sz="1100" dirty="0"/>
              <a:t> ,</a:t>
            </a:r>
          </a:p>
          <a:p>
            <a:r>
              <a:rPr lang="en-US" altLang="ko-KR" sz="1100" dirty="0" err="1"/>
              <a:t>lwa_eord</a:t>
            </a:r>
            <a:r>
              <a:rPr lang="en-US" altLang="ko-KR" sz="1100" dirty="0"/>
              <a:t> TYPE </a:t>
            </a:r>
            <a:r>
              <a:rPr lang="en-US" altLang="ko-KR" sz="1100" dirty="0" err="1"/>
              <a:t>eordu</a:t>
            </a:r>
            <a:r>
              <a:rPr lang="en-US" altLang="ko-KR" sz="1100" dirty="0"/>
              <a:t> .</a:t>
            </a:r>
          </a:p>
          <a:p>
            <a:r>
              <a:rPr lang="en-US" altLang="ko-KR" sz="1100" dirty="0"/>
              <a:t>CLEAR </a:t>
            </a:r>
            <a:r>
              <a:rPr lang="en-US" altLang="ko-KR" sz="1100" dirty="0" err="1"/>
              <a:t>lwa_eord</a:t>
            </a:r>
            <a:r>
              <a:rPr lang="en-US" altLang="ko-KR" sz="1100" dirty="0"/>
              <a:t> .</a:t>
            </a:r>
          </a:p>
          <a:p>
            <a:r>
              <a:rPr lang="en-US" altLang="ko-KR" sz="1100" dirty="0" err="1"/>
              <a:t>lwa_eord</a:t>
            </a:r>
            <a:r>
              <a:rPr lang="en-US" altLang="ko-KR" sz="1100" dirty="0"/>
              <a:t>-MATNR = </a:t>
            </a:r>
            <a:r>
              <a:rPr lang="en-US" altLang="ko-KR" sz="1100" dirty="0" err="1"/>
              <a:t>p_matnr</a:t>
            </a:r>
            <a:r>
              <a:rPr lang="en-US" altLang="ko-KR" sz="1100" dirty="0"/>
              <a:t> .</a:t>
            </a:r>
          </a:p>
          <a:p>
            <a:r>
              <a:rPr lang="en-US" altLang="ko-KR" sz="1100" dirty="0" err="1"/>
              <a:t>lwa_eord</a:t>
            </a:r>
            <a:r>
              <a:rPr lang="en-US" altLang="ko-KR" sz="1100" dirty="0"/>
              <a:t>-WERKS = </a:t>
            </a:r>
            <a:r>
              <a:rPr lang="en-US" altLang="ko-KR" sz="1100" dirty="0" err="1"/>
              <a:t>p_werks</a:t>
            </a:r>
            <a:r>
              <a:rPr lang="en-US" altLang="ko-KR" sz="1100" dirty="0"/>
              <a:t> .</a:t>
            </a:r>
          </a:p>
          <a:p>
            <a:r>
              <a:rPr lang="en-US" altLang="ko-KR" sz="1100" dirty="0" err="1"/>
              <a:t>lwa_eord-vdatu</a:t>
            </a:r>
            <a:r>
              <a:rPr lang="en-US" altLang="ko-KR" sz="1100" dirty="0"/>
              <a:t> = </a:t>
            </a:r>
            <a:r>
              <a:rPr lang="en-US" altLang="ko-KR" sz="1100" dirty="0" err="1"/>
              <a:t>sy</a:t>
            </a:r>
            <a:r>
              <a:rPr lang="en-US" altLang="ko-KR" sz="1100" dirty="0"/>
              <a:t>-datum .</a:t>
            </a:r>
          </a:p>
          <a:p>
            <a:r>
              <a:rPr lang="en-US" altLang="ko-KR" sz="1100" dirty="0" err="1"/>
              <a:t>lwa_eord-bdatu</a:t>
            </a:r>
            <a:r>
              <a:rPr lang="en-US" altLang="ko-KR" sz="1100" dirty="0"/>
              <a:t> = '99991201' .</a:t>
            </a:r>
          </a:p>
          <a:p>
            <a:r>
              <a:rPr lang="en-US" altLang="ko-KR" sz="1100" dirty="0" err="1"/>
              <a:t>lwa_eord-lifnr</a:t>
            </a:r>
            <a:r>
              <a:rPr lang="en-US" altLang="ko-KR" sz="1100" dirty="0"/>
              <a:t> = </a:t>
            </a:r>
            <a:r>
              <a:rPr lang="en-US" altLang="ko-KR" sz="1100" dirty="0" err="1"/>
              <a:t>p_lifnr</a:t>
            </a:r>
            <a:r>
              <a:rPr lang="en-US" altLang="ko-KR" sz="1100" dirty="0"/>
              <a:t> .</a:t>
            </a:r>
          </a:p>
          <a:p>
            <a:r>
              <a:rPr lang="en-US" altLang="ko-KR" sz="1100" dirty="0" err="1"/>
              <a:t>lwa_eord-ekorg</a:t>
            </a:r>
            <a:r>
              <a:rPr lang="en-US" altLang="ko-KR" sz="1100" dirty="0"/>
              <a:t> = </a:t>
            </a:r>
            <a:r>
              <a:rPr lang="en-US" altLang="ko-KR" sz="1100" dirty="0" err="1"/>
              <a:t>p_ekorg</a:t>
            </a:r>
            <a:r>
              <a:rPr lang="en-US" altLang="ko-KR" sz="1100" dirty="0"/>
              <a:t> .</a:t>
            </a:r>
          </a:p>
          <a:p>
            <a:r>
              <a:rPr lang="en-US" altLang="ko-KR" sz="1100" dirty="0" err="1"/>
              <a:t>lwa_eord-autet</a:t>
            </a:r>
            <a:r>
              <a:rPr lang="en-US" altLang="ko-KR" sz="1100" dirty="0"/>
              <a:t> = </a:t>
            </a:r>
            <a:r>
              <a:rPr lang="en-US" altLang="ko-KR" sz="1100" dirty="0" err="1"/>
              <a:t>p_autet</a:t>
            </a:r>
            <a:r>
              <a:rPr lang="en-US" altLang="ko-KR" sz="1100" dirty="0"/>
              <a:t> .</a:t>
            </a:r>
          </a:p>
          <a:p>
            <a:r>
              <a:rPr lang="en-US" altLang="ko-KR" sz="1100" dirty="0" err="1"/>
              <a:t>lwa_eord-kz</a:t>
            </a:r>
            <a:r>
              <a:rPr lang="en-US" altLang="ko-KR" sz="1100" dirty="0"/>
              <a:t> = 'I' . "I for insert</a:t>
            </a:r>
          </a:p>
          <a:p>
            <a:r>
              <a:rPr lang="en-US" altLang="ko-KR" sz="1100" dirty="0"/>
              <a:t>APPEND </a:t>
            </a:r>
            <a:r>
              <a:rPr lang="en-US" altLang="ko-KR" sz="1100" dirty="0" err="1"/>
              <a:t>lwa_eord</a:t>
            </a:r>
            <a:r>
              <a:rPr lang="en-US" altLang="ko-KR" sz="1100" dirty="0"/>
              <a:t> TO </a:t>
            </a:r>
            <a:r>
              <a:rPr lang="en-US" altLang="ko-KR" sz="1100" dirty="0" err="1"/>
              <a:t>lt_eord</a:t>
            </a:r>
            <a:r>
              <a:rPr lang="en-US" altLang="ko-KR" sz="1100" dirty="0"/>
              <a:t> .</a:t>
            </a:r>
          </a:p>
          <a:p>
            <a:r>
              <a:rPr lang="en-US" altLang="ko-KR" sz="1100" dirty="0"/>
              <a:t>CALL FUNCTION 'ME_INITIALIZE_SOURCE_LIST' .</a:t>
            </a:r>
          </a:p>
          <a:p>
            <a:r>
              <a:rPr lang="en-US" altLang="ko-KR" sz="1100" dirty="0"/>
              <a:t>CALL FUNCTION 'ME_DIRECT_INPUT_SOURCE_LIST'</a:t>
            </a:r>
          </a:p>
          <a:p>
            <a:r>
              <a:rPr lang="en-US" altLang="ko-KR" sz="1100" dirty="0"/>
              <a:t>EXPORTING</a:t>
            </a:r>
          </a:p>
          <a:p>
            <a:r>
              <a:rPr lang="en-US" altLang="ko-KR" sz="1100" dirty="0" err="1"/>
              <a:t>i_matnr</a:t>
            </a:r>
            <a:r>
              <a:rPr lang="en-US" altLang="ko-KR" sz="1100" dirty="0"/>
              <a:t> = </a:t>
            </a:r>
            <a:r>
              <a:rPr lang="en-US" altLang="ko-KR" sz="1100" dirty="0" err="1"/>
              <a:t>p_matnr</a:t>
            </a:r>
            <a:endParaRPr lang="en-US" altLang="ko-KR" sz="1100" dirty="0"/>
          </a:p>
          <a:p>
            <a:r>
              <a:rPr lang="en-US" altLang="ko-KR" sz="1100" dirty="0" err="1"/>
              <a:t>i_werks</a:t>
            </a:r>
            <a:r>
              <a:rPr lang="en-US" altLang="ko-KR" sz="1100" dirty="0"/>
              <a:t> = </a:t>
            </a:r>
            <a:r>
              <a:rPr lang="en-US" altLang="ko-KR" sz="1100" dirty="0" err="1"/>
              <a:t>p_werks</a:t>
            </a:r>
            <a:endParaRPr lang="en-US" altLang="ko-KR" sz="1100" dirty="0"/>
          </a:p>
          <a:p>
            <a:r>
              <a:rPr lang="en-US" altLang="ko-KR" sz="1100" dirty="0"/>
              <a:t>TABLES</a:t>
            </a:r>
          </a:p>
          <a:p>
            <a:r>
              <a:rPr lang="en-US" altLang="ko-KR" sz="1100" dirty="0" err="1"/>
              <a:t>t_eord</a:t>
            </a:r>
            <a:r>
              <a:rPr lang="en-US" altLang="ko-KR" sz="1100" dirty="0"/>
              <a:t> = </a:t>
            </a:r>
            <a:r>
              <a:rPr lang="en-US" altLang="ko-KR" sz="1100" dirty="0" err="1"/>
              <a:t>lt_eord</a:t>
            </a:r>
            <a:endParaRPr lang="en-US" altLang="ko-KR" sz="1100" dirty="0"/>
          </a:p>
          <a:p>
            <a:r>
              <a:rPr lang="en-US" altLang="ko-KR" sz="1100" dirty="0"/>
              <a:t>EXCEPTIONS</a:t>
            </a:r>
          </a:p>
          <a:p>
            <a:r>
              <a:rPr lang="en-US" altLang="ko-KR" sz="1100" dirty="0" err="1"/>
              <a:t>plant_missing</a:t>
            </a:r>
            <a:r>
              <a:rPr lang="en-US" altLang="ko-KR" sz="1100" dirty="0"/>
              <a:t> = 1</a:t>
            </a:r>
          </a:p>
          <a:p>
            <a:r>
              <a:rPr lang="en-US" altLang="ko-KR" sz="1100" dirty="0" err="1"/>
              <a:t>material_missing</a:t>
            </a:r>
            <a:r>
              <a:rPr lang="en-US" altLang="ko-KR" sz="1100" dirty="0"/>
              <a:t> = 2</a:t>
            </a:r>
          </a:p>
          <a:p>
            <a:r>
              <a:rPr lang="en-US" altLang="ko-KR" sz="1100" dirty="0"/>
              <a:t>OTHERS = 3.</a:t>
            </a:r>
          </a:p>
          <a:p>
            <a:r>
              <a:rPr lang="en-US" altLang="ko-KR" sz="1100" dirty="0"/>
              <a:t>IF </a:t>
            </a:r>
            <a:r>
              <a:rPr lang="en-US" altLang="ko-KR" sz="1100" dirty="0" err="1"/>
              <a:t>sy-subrc</a:t>
            </a:r>
            <a:r>
              <a:rPr lang="en-US" altLang="ko-KR" sz="1100" dirty="0"/>
              <a:t> &lt;&gt; 0.</a:t>
            </a:r>
          </a:p>
          <a:p>
            <a:r>
              <a:rPr lang="en-US" altLang="ko-KR" sz="1100" dirty="0"/>
              <a:t>MESSAGE ID </a:t>
            </a:r>
            <a:r>
              <a:rPr lang="en-US" altLang="ko-KR" sz="1100" dirty="0" err="1"/>
              <a:t>sy-msgid</a:t>
            </a:r>
            <a:r>
              <a:rPr lang="en-US" altLang="ko-KR" sz="1100" dirty="0"/>
              <a:t> TYPE </a:t>
            </a:r>
            <a:r>
              <a:rPr lang="en-US" altLang="ko-KR" sz="1100" dirty="0" err="1"/>
              <a:t>sy-msgty</a:t>
            </a:r>
            <a:r>
              <a:rPr lang="en-US" altLang="ko-KR" sz="1100" dirty="0"/>
              <a:t> NUMBER </a:t>
            </a:r>
            <a:r>
              <a:rPr lang="en-US" altLang="ko-KR" sz="1100" dirty="0" err="1"/>
              <a:t>sy-msgno</a:t>
            </a:r>
            <a:endParaRPr lang="en-US" altLang="ko-KR" sz="1100" dirty="0"/>
          </a:p>
          <a:p>
            <a:r>
              <a:rPr lang="en-US" altLang="ko-KR" sz="1100" dirty="0"/>
              <a:t>WITH sy-msgv1 sy-msgv2 sy-msgv3 sy-msgv4.</a:t>
            </a:r>
          </a:p>
          <a:p>
            <a:r>
              <a:rPr lang="en-US" altLang="ko-KR" sz="1100" dirty="0"/>
              <a:t>ENDIF.</a:t>
            </a:r>
          </a:p>
          <a:p>
            <a:r>
              <a:rPr lang="en-US" altLang="ko-KR" sz="1100" dirty="0"/>
              <a:t>CALL FUNCTION 'ME_POST_SOURCE_LIST_NEW'</a:t>
            </a:r>
          </a:p>
          <a:p>
            <a:r>
              <a:rPr lang="en-US" altLang="ko-KR" sz="1100" dirty="0"/>
              <a:t>EXPORTING</a:t>
            </a:r>
          </a:p>
          <a:p>
            <a:r>
              <a:rPr lang="en-US" altLang="ko-KR" sz="1100" dirty="0" err="1"/>
              <a:t>i_matnr</a:t>
            </a:r>
            <a:r>
              <a:rPr lang="en-US" altLang="ko-KR" sz="1100" dirty="0"/>
              <a:t> = </a:t>
            </a:r>
            <a:r>
              <a:rPr lang="en-US" altLang="ko-KR" sz="1100" dirty="0" err="1"/>
              <a:t>p_matnr</a:t>
            </a:r>
            <a:r>
              <a:rPr lang="en-US" altLang="ko-KR" sz="1100" dirty="0"/>
              <a:t>.</a:t>
            </a:r>
          </a:p>
        </p:txBody>
      </p:sp>
    </p:spTree>
    <p:extLst>
      <p:ext uri="{BB962C8B-B14F-4D97-AF65-F5344CB8AC3E}">
        <p14:creationId xmlns:p14="http://schemas.microsoft.com/office/powerpoint/2010/main" val="182873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31483" y="260648"/>
            <a:ext cx="11620316" cy="1061829"/>
          </a:xfrm>
          <a:prstGeom prst="rect">
            <a:avLst/>
          </a:prstGeom>
        </p:spPr>
        <p:txBody>
          <a:bodyPr wrap="square">
            <a:spAutoFit/>
          </a:bodyPr>
          <a:lstStyle/>
          <a:p>
            <a:r>
              <a:rPr lang="en-US" altLang="ko-KR" dirty="0"/>
              <a:t>(T3) </a:t>
            </a:r>
            <a:r>
              <a:rPr lang="ko-KR" altLang="en-US" dirty="0" err="1"/>
              <a:t>구매오더를</a:t>
            </a:r>
            <a:r>
              <a:rPr lang="ko-KR" altLang="en-US" dirty="0"/>
              <a:t> </a:t>
            </a:r>
            <a:r>
              <a:rPr lang="en-US" altLang="ko-KR" dirty="0"/>
              <a:t> </a:t>
            </a:r>
            <a:r>
              <a:rPr lang="ko-KR" altLang="en-US" dirty="0" err="1"/>
              <a:t>수정할때</a:t>
            </a:r>
            <a:r>
              <a:rPr lang="ko-KR" altLang="en-US" dirty="0"/>
              <a:t> </a:t>
            </a:r>
            <a:endParaRPr lang="en-US" altLang="ko-KR" dirty="0"/>
          </a:p>
          <a:p>
            <a:r>
              <a:rPr lang="en-US" altLang="ko-KR" dirty="0"/>
              <a:t>T-code : ME22N / ME23N</a:t>
            </a:r>
          </a:p>
          <a:p>
            <a:r>
              <a:rPr lang="en-US" altLang="ko-KR" dirty="0"/>
              <a:t>BAPI : BAPI_PO_CHANGE ( </a:t>
            </a:r>
            <a:r>
              <a:rPr lang="ko-KR" altLang="en-US" dirty="0"/>
              <a:t>프로그램 참조 </a:t>
            </a:r>
            <a:r>
              <a:rPr lang="en-US" altLang="ko-KR" dirty="0"/>
              <a:t>: ZEDU_2ND_PURCHASING_ORDER_CHG) </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483" y="1412776"/>
            <a:ext cx="6827180"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a:xfrm>
            <a:off x="431483" y="2276872"/>
            <a:ext cx="278503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527519" y="4293096"/>
            <a:ext cx="278503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7922266" y="2284062"/>
            <a:ext cx="3581400" cy="212365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ko-KR" sz="1100" dirty="0" err="1">
                <a:solidFill>
                  <a:schemeClr val="dk1"/>
                </a:solidFill>
              </a:rPr>
              <a:t>purchaseorder</a:t>
            </a:r>
            <a:r>
              <a:rPr lang="en-US" altLang="ko-KR" sz="1100" dirty="0">
                <a:solidFill>
                  <a:schemeClr val="dk1"/>
                </a:solidFill>
              </a:rPr>
              <a:t>  =  4500003804</a:t>
            </a:r>
          </a:p>
          <a:p>
            <a:r>
              <a:rPr lang="en-US" altLang="ko-KR" sz="1100" dirty="0" err="1">
                <a:solidFill>
                  <a:schemeClr val="dk1"/>
                </a:solidFill>
              </a:rPr>
              <a:t>poschedules-po_item</a:t>
            </a:r>
            <a:r>
              <a:rPr lang="en-US" altLang="ko-KR" sz="1100" dirty="0">
                <a:solidFill>
                  <a:schemeClr val="dk1"/>
                </a:solidFill>
              </a:rPr>
              <a:t>  = 10 </a:t>
            </a:r>
            <a:br>
              <a:rPr lang="en-US" altLang="ko-KR" sz="1100" dirty="0">
                <a:solidFill>
                  <a:schemeClr val="dk1"/>
                </a:solidFill>
              </a:rPr>
            </a:br>
            <a:r>
              <a:rPr lang="en-US" altLang="ko-KR" sz="1100" dirty="0" err="1">
                <a:solidFill>
                  <a:schemeClr val="dk1"/>
                </a:solidFill>
              </a:rPr>
              <a:t>poschedules</a:t>
            </a:r>
            <a:r>
              <a:rPr lang="en-US" altLang="ko-KR" sz="1100" dirty="0">
                <a:solidFill>
                  <a:schemeClr val="dk1"/>
                </a:solidFill>
              </a:rPr>
              <a:t>- </a:t>
            </a:r>
            <a:r>
              <a:rPr lang="en-US" altLang="ko-KR" sz="1100" dirty="0" err="1">
                <a:solidFill>
                  <a:schemeClr val="dk1"/>
                </a:solidFill>
              </a:rPr>
              <a:t>sched_line</a:t>
            </a:r>
            <a:r>
              <a:rPr lang="en-US" altLang="ko-KR" sz="1100" dirty="0">
                <a:solidFill>
                  <a:schemeClr val="dk1"/>
                </a:solidFill>
              </a:rPr>
              <a:t> = 1</a:t>
            </a:r>
          </a:p>
          <a:p>
            <a:r>
              <a:rPr lang="en-US" altLang="ko-KR" sz="1100" dirty="0" err="1">
                <a:solidFill>
                  <a:schemeClr val="dk1"/>
                </a:solidFill>
              </a:rPr>
              <a:t>poschedules-delivery_date</a:t>
            </a:r>
            <a:r>
              <a:rPr lang="en-US" altLang="ko-KR" sz="1100" dirty="0">
                <a:solidFill>
                  <a:schemeClr val="dk1"/>
                </a:solidFill>
              </a:rPr>
              <a:t> = 20190910</a:t>
            </a:r>
          </a:p>
          <a:p>
            <a:endParaRPr lang="en-US" altLang="ko-KR" sz="1100" dirty="0">
              <a:solidFill>
                <a:schemeClr val="dk1"/>
              </a:solidFill>
            </a:endParaRPr>
          </a:p>
          <a:p>
            <a:r>
              <a:rPr lang="en-US" altLang="ko-KR" sz="1100" dirty="0" err="1">
                <a:solidFill>
                  <a:schemeClr val="dk1"/>
                </a:solidFill>
              </a:rPr>
              <a:t>poschedulesx-po_item</a:t>
            </a:r>
            <a:r>
              <a:rPr lang="en-US" altLang="ko-KR" sz="1100" dirty="0">
                <a:solidFill>
                  <a:schemeClr val="dk1"/>
                </a:solidFill>
              </a:rPr>
              <a:t>     = 10.</a:t>
            </a:r>
            <a:br>
              <a:rPr lang="en-US" altLang="ko-KR" sz="1100" dirty="0">
                <a:solidFill>
                  <a:schemeClr val="dk1"/>
                </a:solidFill>
              </a:rPr>
            </a:br>
            <a:r>
              <a:rPr lang="en-US" altLang="ko-KR" sz="1100" dirty="0" err="1">
                <a:solidFill>
                  <a:schemeClr val="dk1"/>
                </a:solidFill>
              </a:rPr>
              <a:t>poschedulesx-sched_line</a:t>
            </a:r>
            <a:r>
              <a:rPr lang="en-US" altLang="ko-KR" sz="1100" dirty="0">
                <a:solidFill>
                  <a:schemeClr val="dk1"/>
                </a:solidFill>
              </a:rPr>
              <a:t>  = 1.</a:t>
            </a:r>
            <a:br>
              <a:rPr lang="en-US" altLang="ko-KR" sz="1100" dirty="0">
                <a:solidFill>
                  <a:schemeClr val="dk1"/>
                </a:solidFill>
              </a:rPr>
            </a:br>
            <a:r>
              <a:rPr lang="en-US" altLang="ko-KR" sz="1100" dirty="0" err="1">
                <a:solidFill>
                  <a:schemeClr val="dk1"/>
                </a:solidFill>
              </a:rPr>
              <a:t>poschedulesx-po_itemx</a:t>
            </a:r>
            <a:r>
              <a:rPr lang="en-US" altLang="ko-KR" sz="1100" dirty="0">
                <a:solidFill>
                  <a:schemeClr val="dk1"/>
                </a:solidFill>
              </a:rPr>
              <a:t>    = X.</a:t>
            </a:r>
            <a:br>
              <a:rPr lang="en-US" altLang="ko-KR" sz="1100" dirty="0">
                <a:solidFill>
                  <a:schemeClr val="dk1"/>
                </a:solidFill>
              </a:rPr>
            </a:br>
            <a:r>
              <a:rPr lang="en-US" altLang="ko-KR" sz="1100" dirty="0" err="1">
                <a:solidFill>
                  <a:schemeClr val="dk1"/>
                </a:solidFill>
              </a:rPr>
              <a:t>poschedulesx-sched_linex</a:t>
            </a:r>
            <a:r>
              <a:rPr lang="en-US" altLang="ko-KR" sz="1100" dirty="0">
                <a:solidFill>
                  <a:schemeClr val="dk1"/>
                </a:solidFill>
              </a:rPr>
              <a:t> = X.</a:t>
            </a:r>
            <a:br>
              <a:rPr lang="en-US" altLang="ko-KR" sz="1100" dirty="0">
                <a:solidFill>
                  <a:schemeClr val="dk1"/>
                </a:solidFill>
              </a:rPr>
            </a:br>
            <a:r>
              <a:rPr lang="en-US" altLang="ko-KR" sz="1100" dirty="0" err="1">
                <a:solidFill>
                  <a:schemeClr val="dk1"/>
                </a:solidFill>
              </a:rPr>
              <a:t>poschedulesx-delivery_date</a:t>
            </a:r>
            <a:r>
              <a:rPr lang="en-US" altLang="ko-KR" sz="1100" dirty="0">
                <a:solidFill>
                  <a:schemeClr val="dk1"/>
                </a:solidFill>
              </a:rPr>
              <a:t>  = X. </a:t>
            </a:r>
          </a:p>
          <a:p>
            <a:endParaRPr lang="en-US" altLang="ko-KR" sz="1100" dirty="0">
              <a:solidFill>
                <a:schemeClr val="dk1"/>
              </a:solidFill>
            </a:endParaRPr>
          </a:p>
          <a:p>
            <a:endParaRPr lang="ko-KR" altLang="en-US" sz="1100" dirty="0">
              <a:solidFill>
                <a:schemeClr val="dk1"/>
              </a:solidFill>
            </a:endParaRPr>
          </a:p>
        </p:txBody>
      </p:sp>
    </p:spTree>
    <p:extLst>
      <p:ext uri="{BB962C8B-B14F-4D97-AF65-F5344CB8AC3E}">
        <p14:creationId xmlns:p14="http://schemas.microsoft.com/office/powerpoint/2010/main" val="1004508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31483" y="260648"/>
            <a:ext cx="6097588" cy="1384995"/>
          </a:xfrm>
          <a:prstGeom prst="rect">
            <a:avLst/>
          </a:prstGeom>
        </p:spPr>
        <p:txBody>
          <a:bodyPr>
            <a:spAutoFit/>
          </a:bodyPr>
          <a:lstStyle/>
          <a:p>
            <a:r>
              <a:rPr lang="en-US" altLang="ko-KR" dirty="0"/>
              <a:t>(T4) </a:t>
            </a:r>
            <a:r>
              <a:rPr lang="ko-KR" altLang="en-US" dirty="0" err="1"/>
              <a:t>구매오더를</a:t>
            </a:r>
            <a:r>
              <a:rPr lang="ko-KR" altLang="en-US" dirty="0"/>
              <a:t> </a:t>
            </a:r>
            <a:r>
              <a:rPr lang="ko-KR" altLang="en-US" dirty="0" err="1"/>
              <a:t>입고시킬때</a:t>
            </a:r>
            <a:r>
              <a:rPr lang="ko-KR" altLang="en-US" dirty="0"/>
              <a:t> </a:t>
            </a:r>
            <a:endParaRPr lang="en-US" altLang="ko-KR" dirty="0"/>
          </a:p>
          <a:p>
            <a:r>
              <a:rPr lang="en-US" altLang="ko-KR" dirty="0"/>
              <a:t>T-code : MIGO</a:t>
            </a:r>
          </a:p>
          <a:p>
            <a:r>
              <a:rPr lang="en-US" altLang="ko-KR" dirty="0"/>
              <a:t>BAPI : BAPI_GOODSMVT_CREATE</a:t>
            </a:r>
          </a:p>
          <a:p>
            <a:r>
              <a:rPr lang="ko-KR" altLang="en-US" dirty="0"/>
              <a:t>참고 프로그램 </a:t>
            </a:r>
            <a:r>
              <a:rPr lang="en-US" altLang="ko-KR" dirty="0"/>
              <a:t>: ZFM_TRANSFER_POSTING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48" y="1484784"/>
            <a:ext cx="5704348" cy="2828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a:xfrm>
            <a:off x="6097587" y="1556793"/>
            <a:ext cx="6097588" cy="2400657"/>
          </a:xfrm>
          <a:prstGeom prst="rect">
            <a:avLst/>
          </a:prstGeom>
        </p:spPr>
        <p:txBody>
          <a:bodyPr>
            <a:spAutoFit/>
          </a:bodyPr>
          <a:lstStyle/>
          <a:p>
            <a:pPr marL="171450" indent="-171450">
              <a:buFont typeface="Arial" charset="0"/>
              <a:buChar char="•"/>
            </a:pPr>
            <a:r>
              <a:rPr lang="en-US" altLang="ko-KR" sz="1000" dirty="0"/>
              <a:t>GMCODE Table T158G –</a:t>
            </a:r>
          </a:p>
          <a:p>
            <a:pPr marL="171450" indent="-171450">
              <a:buFont typeface="Arial" charset="0"/>
              <a:buChar char="•"/>
            </a:pPr>
            <a:r>
              <a:rPr lang="en-US" altLang="ko-KR" sz="1000" dirty="0"/>
              <a:t>     01 - Goods Receipts for Purchase Order</a:t>
            </a:r>
          </a:p>
          <a:p>
            <a:r>
              <a:rPr lang="en-US" altLang="ko-KR" sz="1000" dirty="0"/>
              <a:t>*        02 - Goods Receipts for Prod Order</a:t>
            </a:r>
          </a:p>
          <a:p>
            <a:r>
              <a:rPr lang="en-US" altLang="ko-KR" sz="1000" dirty="0"/>
              <a:t>*        03 - Goods Issue</a:t>
            </a:r>
          </a:p>
          <a:p>
            <a:r>
              <a:rPr lang="en-US" altLang="ko-KR" sz="1000" dirty="0"/>
              <a:t>*        04 - Transfer Posting</a:t>
            </a:r>
          </a:p>
          <a:p>
            <a:r>
              <a:rPr lang="en-US" altLang="ko-KR" sz="1000" dirty="0"/>
              <a:t>*        05 -  Enter Other Goods Receipt</a:t>
            </a:r>
          </a:p>
          <a:p>
            <a:r>
              <a:rPr lang="en-US" altLang="ko-KR" sz="1000" dirty="0"/>
              <a:t>*        *</a:t>
            </a:r>
          </a:p>
          <a:p>
            <a:r>
              <a:rPr lang="en-US" altLang="ko-KR" sz="1000" dirty="0"/>
              <a:t>* Movement Indicator</a:t>
            </a:r>
          </a:p>
          <a:p>
            <a:r>
              <a:rPr lang="en-US" altLang="ko-KR" sz="1000" dirty="0"/>
              <a:t>*      Goods movement w/o reference</a:t>
            </a:r>
          </a:p>
          <a:p>
            <a:r>
              <a:rPr lang="en-US" altLang="ko-KR" sz="1000" dirty="0"/>
              <a:t>*  B - Goods movement for purchase order</a:t>
            </a:r>
          </a:p>
          <a:p>
            <a:r>
              <a:rPr lang="en-US" altLang="ko-KR" sz="1000" dirty="0"/>
              <a:t>*  F - Goods movement for production order</a:t>
            </a:r>
          </a:p>
          <a:p>
            <a:r>
              <a:rPr lang="en-US" altLang="ko-KR" sz="1000" dirty="0"/>
              <a:t>*  L - Goods movement for delivery note</a:t>
            </a:r>
          </a:p>
          <a:p>
            <a:r>
              <a:rPr lang="en-US" altLang="ko-KR" sz="1000" dirty="0"/>
              <a:t>*  K - Goods movement for </a:t>
            </a:r>
            <a:r>
              <a:rPr lang="en-US" altLang="ko-KR" sz="1000" dirty="0" err="1"/>
              <a:t>kanban</a:t>
            </a:r>
            <a:r>
              <a:rPr lang="en-US" altLang="ko-KR" sz="1000" dirty="0"/>
              <a:t> requirement (WM - internal only)</a:t>
            </a:r>
          </a:p>
          <a:p>
            <a:r>
              <a:rPr lang="en-US" altLang="ko-KR" sz="1000" dirty="0"/>
              <a:t>*  O - Subsequent adjustment of "material-provided" consumption</a:t>
            </a:r>
          </a:p>
          <a:p>
            <a:r>
              <a:rPr lang="en-US" altLang="ko-KR" sz="1000" dirty="0"/>
              <a:t>*  W - Subsequent adjustment of proportion/product unit material</a:t>
            </a:r>
            <a:endParaRPr lang="ko-KR" altLang="en-US" sz="1000"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983" y="4380327"/>
            <a:ext cx="2954809" cy="640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83" y="5114524"/>
            <a:ext cx="9750715" cy="992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077" y="6193135"/>
            <a:ext cx="9723121" cy="368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타원 7"/>
          <p:cNvSpPr/>
          <p:nvPr/>
        </p:nvSpPr>
        <p:spPr>
          <a:xfrm>
            <a:off x="9842979" y="6309321"/>
            <a:ext cx="576214" cy="251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p:cNvSpPr/>
          <p:nvPr/>
        </p:nvSpPr>
        <p:spPr>
          <a:xfrm>
            <a:off x="350851" y="6309320"/>
            <a:ext cx="576214" cy="251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p:cNvSpPr/>
          <p:nvPr/>
        </p:nvSpPr>
        <p:spPr>
          <a:xfrm>
            <a:off x="9842979" y="5855602"/>
            <a:ext cx="576214" cy="2518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358984" y="2492896"/>
            <a:ext cx="4394105" cy="264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402538" y="3501008"/>
            <a:ext cx="4350551" cy="132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6694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31483" y="260648"/>
            <a:ext cx="11428245" cy="1384995"/>
          </a:xfrm>
          <a:prstGeom prst="rect">
            <a:avLst/>
          </a:prstGeom>
        </p:spPr>
        <p:txBody>
          <a:bodyPr wrap="square">
            <a:spAutoFit/>
          </a:bodyPr>
          <a:lstStyle/>
          <a:p>
            <a:r>
              <a:rPr lang="en-US" altLang="ko-KR" dirty="0"/>
              <a:t>(T5) </a:t>
            </a:r>
            <a:r>
              <a:rPr lang="ko-KR" altLang="en-US" dirty="0" err="1"/>
              <a:t>구매오더를</a:t>
            </a:r>
            <a:r>
              <a:rPr lang="ko-KR" altLang="en-US" dirty="0"/>
              <a:t> 송장 </a:t>
            </a:r>
            <a:r>
              <a:rPr lang="ko-KR" altLang="en-US" dirty="0" err="1"/>
              <a:t>만들때</a:t>
            </a:r>
            <a:r>
              <a:rPr lang="ko-KR" altLang="en-US" dirty="0"/>
              <a:t> </a:t>
            </a:r>
            <a:endParaRPr lang="en-US" altLang="ko-KR" dirty="0"/>
          </a:p>
          <a:p>
            <a:r>
              <a:rPr lang="en-US" altLang="ko-KR" dirty="0"/>
              <a:t>T-code : MIRO</a:t>
            </a:r>
          </a:p>
          <a:p>
            <a:r>
              <a:rPr lang="en-US" altLang="ko-KR" dirty="0"/>
              <a:t>BAPI : BAPI_INCOMINGINVOICE_CREATE</a:t>
            </a:r>
          </a:p>
          <a:p>
            <a:r>
              <a:rPr lang="ko-KR" altLang="en-US" dirty="0"/>
              <a:t>참조할 프로그램 </a:t>
            </a:r>
            <a:r>
              <a:rPr lang="en-US" altLang="ko-KR" dirty="0"/>
              <a:t>: ZEDU_2ND_PURCHASING_INVOICE</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83" y="1553547"/>
            <a:ext cx="9485136" cy="344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527520" y="2648259"/>
            <a:ext cx="4394105" cy="264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431484" y="3429000"/>
            <a:ext cx="4394105" cy="264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5521373" y="2348880"/>
            <a:ext cx="6097588" cy="364715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ko-KR" sz="1100" dirty="0" err="1"/>
              <a:t>headerdata-invoice_ind</a:t>
            </a:r>
            <a:r>
              <a:rPr lang="en-US" altLang="ko-KR" sz="1100" dirty="0"/>
              <a:t>  = 'X'.          " </a:t>
            </a:r>
            <a:r>
              <a:rPr lang="en-US" altLang="ko-KR" sz="1100" dirty="0" err="1"/>
              <a:t>Factura</a:t>
            </a:r>
            <a:endParaRPr lang="en-US" altLang="ko-KR" sz="1100" dirty="0"/>
          </a:p>
          <a:p>
            <a:r>
              <a:rPr lang="en-US" altLang="ko-KR" sz="1100" dirty="0"/>
              <a:t> </a:t>
            </a:r>
            <a:r>
              <a:rPr lang="en-US" altLang="ko-KR" sz="1100" dirty="0" err="1"/>
              <a:t>headerdata-doc_type</a:t>
            </a:r>
            <a:r>
              <a:rPr lang="en-US" altLang="ko-KR" sz="1100" dirty="0"/>
              <a:t>     = 'KR'.         " </a:t>
            </a:r>
            <a:r>
              <a:rPr lang="en-US" altLang="ko-KR" sz="1100" dirty="0" err="1"/>
              <a:t>Tipo</a:t>
            </a:r>
            <a:r>
              <a:rPr lang="en-US" altLang="ko-KR" sz="1100" dirty="0"/>
              <a:t> Doc.</a:t>
            </a:r>
          </a:p>
          <a:p>
            <a:r>
              <a:rPr lang="en-US" altLang="ko-KR" sz="1100" dirty="0"/>
              <a:t> </a:t>
            </a:r>
            <a:r>
              <a:rPr lang="en-US" altLang="ko-KR" sz="1100" dirty="0" err="1"/>
              <a:t>headerdata-doc_date</a:t>
            </a:r>
            <a:r>
              <a:rPr lang="en-US" altLang="ko-KR" sz="1100" dirty="0"/>
              <a:t>     = </a:t>
            </a:r>
            <a:r>
              <a:rPr lang="en-US" altLang="ko-KR" sz="1100" dirty="0" err="1"/>
              <a:t>sy</a:t>
            </a:r>
            <a:r>
              <a:rPr lang="en-US" altLang="ko-KR" sz="1100" dirty="0"/>
              <a:t>-datum.     " Data Doc.</a:t>
            </a:r>
          </a:p>
          <a:p>
            <a:r>
              <a:rPr lang="en-US" altLang="ko-KR" sz="1100" dirty="0"/>
              <a:t> </a:t>
            </a:r>
            <a:r>
              <a:rPr lang="en-US" altLang="ko-KR" sz="1100" dirty="0" err="1"/>
              <a:t>headerdata-pstng_date</a:t>
            </a:r>
            <a:r>
              <a:rPr lang="en-US" altLang="ko-KR" sz="1100" dirty="0"/>
              <a:t>   = </a:t>
            </a:r>
            <a:r>
              <a:rPr lang="en-US" altLang="ko-KR" sz="1100" dirty="0" err="1"/>
              <a:t>sy</a:t>
            </a:r>
            <a:r>
              <a:rPr lang="en-US" altLang="ko-KR" sz="1100" dirty="0"/>
              <a:t>-datum.     " Data </a:t>
            </a:r>
            <a:r>
              <a:rPr lang="en-US" altLang="ko-KR" sz="1100" dirty="0" err="1"/>
              <a:t>Lançamento</a:t>
            </a:r>
            <a:endParaRPr lang="en-US" altLang="ko-KR" sz="1100" dirty="0"/>
          </a:p>
          <a:p>
            <a:r>
              <a:rPr lang="en-US" altLang="ko-KR" sz="1100" dirty="0"/>
              <a:t> </a:t>
            </a:r>
            <a:r>
              <a:rPr lang="en-US" altLang="ko-KR" sz="1100" dirty="0" err="1"/>
              <a:t>headerdata-ref_doc_no</a:t>
            </a:r>
            <a:r>
              <a:rPr lang="en-US" altLang="ko-KR" sz="1100" dirty="0"/>
              <a:t>   = 'Teste BAPI'. " </a:t>
            </a:r>
            <a:r>
              <a:rPr lang="en-US" altLang="ko-KR" sz="1100" dirty="0" err="1"/>
              <a:t>Referência</a:t>
            </a:r>
            <a:endParaRPr lang="en-US" altLang="ko-KR" sz="1100" dirty="0"/>
          </a:p>
          <a:p>
            <a:r>
              <a:rPr lang="en-US" altLang="ko-KR" sz="1100" dirty="0"/>
              <a:t> </a:t>
            </a:r>
            <a:r>
              <a:rPr lang="en-US" altLang="ko-KR" sz="1100" dirty="0" err="1"/>
              <a:t>headerdata-comp_code</a:t>
            </a:r>
            <a:r>
              <a:rPr lang="en-US" altLang="ko-KR" sz="1100" dirty="0"/>
              <a:t>    = '1710'.       " </a:t>
            </a:r>
            <a:r>
              <a:rPr lang="en-US" altLang="ko-KR" sz="1100" dirty="0" err="1"/>
              <a:t>Empresa</a:t>
            </a:r>
            <a:endParaRPr lang="en-US" altLang="ko-KR" sz="1100" dirty="0"/>
          </a:p>
          <a:p>
            <a:r>
              <a:rPr lang="en-US" altLang="ko-KR" sz="1100" dirty="0"/>
              <a:t> </a:t>
            </a:r>
            <a:r>
              <a:rPr lang="en-US" altLang="ko-KR" sz="1100" dirty="0" err="1"/>
              <a:t>headerdata</a:t>
            </a:r>
            <a:r>
              <a:rPr lang="en-US" altLang="ko-KR" sz="1100" dirty="0"/>
              <a:t>-currency     = 'USD'.        " </a:t>
            </a:r>
            <a:r>
              <a:rPr lang="en-US" altLang="ko-KR" sz="1100" dirty="0" err="1"/>
              <a:t>Moeda</a:t>
            </a:r>
            <a:endParaRPr lang="en-US" altLang="ko-KR" sz="1100" dirty="0"/>
          </a:p>
          <a:p>
            <a:r>
              <a:rPr lang="en-US" altLang="ko-KR" sz="1100" dirty="0"/>
              <a:t> </a:t>
            </a:r>
            <a:r>
              <a:rPr lang="en-US" altLang="ko-KR" sz="1100" dirty="0" err="1"/>
              <a:t>headerdata-gross_amount</a:t>
            </a:r>
            <a:r>
              <a:rPr lang="en-US" altLang="ko-KR" sz="1100" dirty="0"/>
              <a:t> = '102.80'.     " </a:t>
            </a:r>
            <a:r>
              <a:rPr lang="en-US" altLang="ko-KR" sz="1100" dirty="0" err="1"/>
              <a:t>Montante</a:t>
            </a:r>
            <a:endParaRPr lang="en-US" altLang="ko-KR" sz="1100" dirty="0"/>
          </a:p>
          <a:p>
            <a:r>
              <a:rPr lang="en-US" altLang="ko-KR" sz="1100" dirty="0"/>
              <a:t> </a:t>
            </a:r>
            <a:r>
              <a:rPr lang="en-US" altLang="ko-KR" sz="1100" dirty="0" err="1"/>
              <a:t>headerdata-calc_tax_ind</a:t>
            </a:r>
            <a:r>
              <a:rPr lang="en-US" altLang="ko-KR" sz="1100" dirty="0"/>
              <a:t> = 'X'.          " </a:t>
            </a:r>
            <a:r>
              <a:rPr lang="en-US" altLang="ko-KR" sz="1100" dirty="0" err="1"/>
              <a:t>Calcular</a:t>
            </a:r>
            <a:r>
              <a:rPr lang="en-US" altLang="ko-KR" sz="1100" dirty="0"/>
              <a:t> IVA</a:t>
            </a:r>
          </a:p>
          <a:p>
            <a:r>
              <a:rPr lang="en-US" altLang="ko-KR" sz="1100" dirty="0"/>
              <a:t> </a:t>
            </a:r>
            <a:r>
              <a:rPr lang="en-US" altLang="ko-KR" sz="1100" dirty="0" err="1"/>
              <a:t>headerdata-bus_area</a:t>
            </a:r>
            <a:r>
              <a:rPr lang="en-US" altLang="ko-KR" sz="1100" dirty="0"/>
              <a:t>     = 'H10'.       " </a:t>
            </a:r>
            <a:r>
              <a:rPr lang="en-US" altLang="ko-KR" sz="1100" dirty="0" err="1"/>
              <a:t>Divisão</a:t>
            </a:r>
            <a:endParaRPr lang="en-US" altLang="ko-KR" sz="1100" dirty="0"/>
          </a:p>
          <a:p>
            <a:r>
              <a:rPr lang="en-US" altLang="ko-KR" sz="1100" dirty="0"/>
              <a:t>  </a:t>
            </a:r>
          </a:p>
          <a:p>
            <a:endParaRPr lang="en-US" altLang="ko-KR" sz="1100" dirty="0"/>
          </a:p>
          <a:p>
            <a:r>
              <a:rPr lang="en-US" altLang="ko-KR" sz="1100" dirty="0"/>
              <a:t> </a:t>
            </a:r>
            <a:r>
              <a:rPr lang="en-US" altLang="ko-KR" sz="1100" dirty="0" err="1"/>
              <a:t>itemdata-invoice_doc_item</a:t>
            </a:r>
            <a:r>
              <a:rPr lang="en-US" altLang="ko-KR" sz="1100" dirty="0"/>
              <a:t> = '000001'.     " Item</a:t>
            </a:r>
          </a:p>
          <a:p>
            <a:r>
              <a:rPr lang="en-US" altLang="ko-KR" sz="1100" dirty="0"/>
              <a:t> </a:t>
            </a:r>
            <a:r>
              <a:rPr lang="en-US" altLang="ko-KR" sz="1100" dirty="0" err="1"/>
              <a:t>itemdata-po_number</a:t>
            </a:r>
            <a:r>
              <a:rPr lang="en-US" altLang="ko-KR" sz="1100" dirty="0"/>
              <a:t>        = '4500003804'. " </a:t>
            </a:r>
            <a:r>
              <a:rPr lang="en-US" altLang="ko-KR" sz="1100" dirty="0" err="1"/>
              <a:t>Pedido</a:t>
            </a:r>
            <a:endParaRPr lang="en-US" altLang="ko-KR" sz="1100" dirty="0"/>
          </a:p>
          <a:p>
            <a:r>
              <a:rPr lang="en-US" altLang="ko-KR" sz="1100" dirty="0"/>
              <a:t> </a:t>
            </a:r>
            <a:r>
              <a:rPr lang="en-US" altLang="ko-KR" sz="1100" dirty="0" err="1"/>
              <a:t>itemdata-po_item</a:t>
            </a:r>
            <a:r>
              <a:rPr lang="en-US" altLang="ko-KR" sz="1100" dirty="0"/>
              <a:t>          = '0010'.       " Item </a:t>
            </a:r>
            <a:r>
              <a:rPr lang="en-US" altLang="ko-KR" sz="1100" dirty="0" err="1"/>
              <a:t>Pedido</a:t>
            </a:r>
            <a:endParaRPr lang="en-US" altLang="ko-KR" sz="1100" dirty="0"/>
          </a:p>
          <a:p>
            <a:r>
              <a:rPr lang="en-US" altLang="ko-KR" sz="1100" dirty="0"/>
              <a:t> </a:t>
            </a:r>
            <a:r>
              <a:rPr lang="en-US" altLang="ko-KR" sz="1100" dirty="0" err="1"/>
              <a:t>itemdata-tax_code</a:t>
            </a:r>
            <a:r>
              <a:rPr lang="en-US" altLang="ko-KR" sz="1100" dirty="0"/>
              <a:t>         = 'I0'.         " Taxa IVA</a:t>
            </a:r>
          </a:p>
          <a:p>
            <a:r>
              <a:rPr lang="en-US" altLang="ko-KR" sz="1100" dirty="0"/>
              <a:t> </a:t>
            </a:r>
            <a:r>
              <a:rPr lang="en-US" altLang="ko-KR" sz="1100" dirty="0" err="1"/>
              <a:t>itemdata-item_amount</a:t>
            </a:r>
            <a:r>
              <a:rPr lang="en-US" altLang="ko-KR" sz="1100" dirty="0"/>
              <a:t>      = '102.80'.     " </a:t>
            </a:r>
            <a:r>
              <a:rPr lang="en-US" altLang="ko-KR" sz="1100" dirty="0" err="1"/>
              <a:t>Montante</a:t>
            </a:r>
            <a:endParaRPr lang="en-US" altLang="ko-KR" sz="1100" dirty="0"/>
          </a:p>
          <a:p>
            <a:r>
              <a:rPr lang="en-US" altLang="ko-KR" sz="1100" dirty="0"/>
              <a:t> </a:t>
            </a:r>
            <a:r>
              <a:rPr lang="en-US" altLang="ko-KR" sz="1100" dirty="0" err="1"/>
              <a:t>itemdata</a:t>
            </a:r>
            <a:r>
              <a:rPr lang="en-US" altLang="ko-KR" sz="1100" dirty="0"/>
              <a:t>-quantity         = '1.000'.      " </a:t>
            </a:r>
            <a:r>
              <a:rPr lang="en-US" altLang="ko-KR" sz="1100" dirty="0" err="1"/>
              <a:t>Quantidade</a:t>
            </a:r>
            <a:endParaRPr lang="en-US" altLang="ko-KR" sz="1100" dirty="0"/>
          </a:p>
          <a:p>
            <a:r>
              <a:rPr lang="en-US" altLang="ko-KR" sz="1100" dirty="0"/>
              <a:t> </a:t>
            </a:r>
            <a:r>
              <a:rPr lang="en-US" altLang="ko-KR" sz="1100" dirty="0" err="1"/>
              <a:t>itemdata-po_unit</a:t>
            </a:r>
            <a:r>
              <a:rPr lang="en-US" altLang="ko-KR" sz="1100" dirty="0"/>
              <a:t>          = 'ST'.         " </a:t>
            </a:r>
            <a:r>
              <a:rPr lang="en-US" altLang="ko-KR" sz="1100" dirty="0" err="1"/>
              <a:t>Unidade</a:t>
            </a:r>
            <a:endParaRPr lang="en-US" altLang="ko-KR" sz="1100" dirty="0"/>
          </a:p>
          <a:p>
            <a:r>
              <a:rPr lang="en-US" altLang="ko-KR" sz="1100" dirty="0"/>
              <a:t> </a:t>
            </a:r>
            <a:r>
              <a:rPr lang="en-US" altLang="ko-KR" sz="1100" dirty="0" err="1"/>
              <a:t>itemdata-item_text</a:t>
            </a:r>
            <a:r>
              <a:rPr lang="en-US" altLang="ko-KR" sz="1100" dirty="0"/>
              <a:t>        = 'MZ-RM-C900-01'. " </a:t>
            </a:r>
            <a:r>
              <a:rPr lang="en-US" altLang="ko-KR" sz="1100" dirty="0" err="1"/>
              <a:t>Texto</a:t>
            </a:r>
            <a:endParaRPr lang="en-US" altLang="ko-KR" sz="1100" dirty="0"/>
          </a:p>
          <a:p>
            <a:r>
              <a:rPr lang="en-US" altLang="ko-KR" sz="1100" dirty="0"/>
              <a:t> </a:t>
            </a:r>
          </a:p>
        </p:txBody>
      </p:sp>
    </p:spTree>
    <p:extLst>
      <p:ext uri="{BB962C8B-B14F-4D97-AF65-F5344CB8AC3E}">
        <p14:creationId xmlns:p14="http://schemas.microsoft.com/office/powerpoint/2010/main" val="68121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RFP</a:t>
            </a:r>
            <a:endParaRPr lang="ko-KR" altLang="en-US" dirty="0"/>
          </a:p>
        </p:txBody>
      </p:sp>
      <p:sp>
        <p:nvSpPr>
          <p:cNvPr id="4" name="TextBox 3"/>
          <p:cNvSpPr txBox="1"/>
          <p:nvPr/>
        </p:nvSpPr>
        <p:spPr>
          <a:xfrm>
            <a:off x="1082180" y="1166070"/>
            <a:ext cx="442099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추진개요</a:t>
            </a:r>
          </a:p>
        </p:txBody>
      </p:sp>
      <p:sp>
        <p:nvSpPr>
          <p:cNvPr id="6" name="TextBox 5"/>
          <p:cNvSpPr txBox="1"/>
          <p:nvPr/>
        </p:nvSpPr>
        <p:spPr>
          <a:xfrm>
            <a:off x="1082180" y="1928754"/>
            <a:ext cx="9899009" cy="457048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ko-KR" altLang="en-US" sz="1800" kern="0" dirty="0">
                <a:ea typeface="Arial Unicode MS" pitchFamily="34" charset="-128"/>
                <a:cs typeface="Arial Unicode MS" pitchFamily="34" charset="-128"/>
              </a:rPr>
              <a:t>급변하는 비즈니스 환경에 민첩하게 대처하기 위하여 기존 </a:t>
            </a:r>
            <a:r>
              <a:rPr lang="en-US" altLang="ko-KR" sz="1800" kern="0" dirty="0">
                <a:ea typeface="Arial Unicode MS" pitchFamily="34" charset="-128"/>
                <a:cs typeface="Arial Unicode MS" pitchFamily="34" charset="-128"/>
              </a:rPr>
              <a:t>ERP</a:t>
            </a:r>
            <a:r>
              <a:rPr lang="ko-KR" altLang="en-US" sz="1800" kern="0" dirty="0">
                <a:ea typeface="Arial Unicode MS" pitchFamily="34" charset="-128"/>
                <a:cs typeface="Arial Unicode MS" pitchFamily="34" charset="-128"/>
              </a:rPr>
              <a:t> </a:t>
            </a:r>
            <a:r>
              <a:rPr lang="en-US" altLang="ko-KR" sz="1800" kern="0" dirty="0">
                <a:ea typeface="Arial Unicode MS" pitchFamily="34" charset="-128"/>
                <a:cs typeface="Arial Unicode MS" pitchFamily="34" charset="-128"/>
              </a:rPr>
              <a:t>ECC6.0 </a:t>
            </a:r>
            <a:r>
              <a:rPr lang="ko-KR" altLang="en-US" sz="1800" kern="0" dirty="0">
                <a:ea typeface="Arial Unicode MS" pitchFamily="34" charset="-128"/>
                <a:cs typeface="Arial Unicode MS" pitchFamily="34" charset="-128"/>
              </a:rPr>
              <a:t>를 </a:t>
            </a:r>
            <a:r>
              <a:rPr lang="en-US" altLang="ko-KR" sz="1800" kern="0" dirty="0">
                <a:ea typeface="Arial Unicode MS" pitchFamily="34" charset="-128"/>
                <a:cs typeface="Arial Unicode MS" pitchFamily="34" charset="-128"/>
              </a:rPr>
              <a:t>S/4HANA </a:t>
            </a:r>
            <a:r>
              <a:rPr lang="ko-KR" altLang="en-US" sz="1800" kern="0" dirty="0">
                <a:ea typeface="Arial Unicode MS" pitchFamily="34" charset="-128"/>
                <a:cs typeface="Arial Unicode MS" pitchFamily="34" charset="-128"/>
              </a:rPr>
              <a:t>로 업그레이드 하였으나 아직 그 장점을 제대로 활용하고 있지 못한 실정</a:t>
            </a:r>
            <a:endParaRPr lang="en-US" altLang="ko-KR"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ko-KR" altLang="en-US" sz="1800" kern="0" dirty="0">
                <a:ea typeface="Arial Unicode MS" pitchFamily="34" charset="-128"/>
                <a:cs typeface="Arial Unicode MS" pitchFamily="34" charset="-128"/>
              </a:rPr>
              <a:t>외부공급자에게 제공하는 공급자 </a:t>
            </a:r>
            <a:r>
              <a:rPr lang="en-US" altLang="ko-KR" sz="1800" kern="0" dirty="0">
                <a:ea typeface="Arial Unicode MS" pitchFamily="34" charset="-128"/>
                <a:cs typeface="Arial Unicode MS" pitchFamily="34" charset="-128"/>
              </a:rPr>
              <a:t>Portal, </a:t>
            </a:r>
            <a:r>
              <a:rPr lang="ko-KR" altLang="en-US" sz="1800" kern="0" dirty="0">
                <a:ea typeface="Arial Unicode MS" pitchFamily="34" charset="-128"/>
                <a:cs typeface="Arial Unicode MS" pitchFamily="34" charset="-128"/>
              </a:rPr>
              <a:t>소매업체</a:t>
            </a:r>
            <a:r>
              <a:rPr lang="en-US" altLang="ko-KR" sz="1800" kern="0" dirty="0">
                <a:ea typeface="Arial Unicode MS" pitchFamily="34" charset="-128"/>
                <a:cs typeface="Arial Unicode MS" pitchFamily="34" charset="-128"/>
              </a:rPr>
              <a:t>, </a:t>
            </a:r>
            <a:r>
              <a:rPr lang="ko-KR" altLang="en-US" sz="1800" kern="0" dirty="0" err="1">
                <a:ea typeface="Arial Unicode MS" pitchFamily="34" charset="-128"/>
                <a:cs typeface="Arial Unicode MS" pitchFamily="34" charset="-128"/>
              </a:rPr>
              <a:t>운송업체에</a:t>
            </a:r>
            <a:r>
              <a:rPr lang="ko-KR" altLang="en-US" sz="1800" kern="0" dirty="0">
                <a:ea typeface="Arial Unicode MS" pitchFamily="34" charset="-128"/>
                <a:cs typeface="Arial Unicode MS" pitchFamily="34" charset="-128"/>
              </a:rPr>
              <a:t> 제공하는 영업 </a:t>
            </a:r>
            <a:r>
              <a:rPr lang="en-US" altLang="ko-KR" sz="1800" kern="0" dirty="0">
                <a:ea typeface="Arial Unicode MS" pitchFamily="34" charset="-128"/>
                <a:cs typeface="Arial Unicode MS" pitchFamily="34" charset="-128"/>
              </a:rPr>
              <a:t>Portal</a:t>
            </a:r>
            <a:r>
              <a:rPr lang="ko-KR" altLang="en-US" sz="1800" kern="0" dirty="0">
                <a:ea typeface="Arial Unicode MS" pitchFamily="34" charset="-128"/>
                <a:cs typeface="Arial Unicode MS" pitchFamily="34" charset="-128"/>
              </a:rPr>
              <a:t>이 있으나 </a:t>
            </a:r>
            <a:r>
              <a:rPr lang="en-US" altLang="ko-KR" sz="1800" kern="0" dirty="0">
                <a:ea typeface="Arial Unicode MS" pitchFamily="34" charset="-128"/>
                <a:cs typeface="Arial Unicode MS" pitchFamily="34" charset="-128"/>
              </a:rPr>
              <a:t>S/4 HANA </a:t>
            </a:r>
            <a:r>
              <a:rPr lang="ko-KR" altLang="en-US" sz="1800" kern="0" dirty="0">
                <a:ea typeface="Arial Unicode MS" pitchFamily="34" charset="-128"/>
                <a:cs typeface="Arial Unicode MS" pitchFamily="34" charset="-128"/>
              </a:rPr>
              <a:t>업그레이드에 따라 변경이 요구됨</a:t>
            </a:r>
            <a:r>
              <a:rPr lang="en-US" altLang="ko-KR" sz="1800" kern="0" dirty="0">
                <a:ea typeface="Arial Unicode MS" pitchFamily="34" charset="-128"/>
                <a:cs typeface="Arial Unicode MS" pitchFamily="34" charset="-128"/>
              </a:rPr>
              <a:t>.  (In-house </a:t>
            </a:r>
            <a:r>
              <a:rPr lang="ko-KR" altLang="en-US" sz="1800" kern="0" dirty="0">
                <a:ea typeface="Arial Unicode MS" pitchFamily="34" charset="-128"/>
                <a:cs typeface="Arial Unicode MS" pitchFamily="34" charset="-128"/>
              </a:rPr>
              <a:t>개발된 </a:t>
            </a:r>
            <a:r>
              <a:rPr lang="en-US" altLang="ko-KR" sz="1800" kern="0" dirty="0">
                <a:ea typeface="Arial Unicode MS" pitchFamily="34" charset="-128"/>
                <a:cs typeface="Arial Unicode MS" pitchFamily="34" charset="-128"/>
              </a:rPr>
              <a:t>Web </a:t>
            </a:r>
            <a:r>
              <a:rPr lang="ko-KR" altLang="en-US" sz="1800" kern="0" dirty="0" err="1">
                <a:ea typeface="Arial Unicode MS" pitchFamily="34" charset="-128"/>
                <a:cs typeface="Arial Unicode MS" pitchFamily="34" charset="-128"/>
              </a:rPr>
              <a:t>시스템이라서</a:t>
            </a:r>
            <a:r>
              <a:rPr lang="ko-KR" altLang="en-US" sz="1800" kern="0" dirty="0">
                <a:ea typeface="Arial Unicode MS" pitchFamily="34" charset="-128"/>
                <a:cs typeface="Arial Unicode MS" pitchFamily="34" charset="-128"/>
              </a:rPr>
              <a:t> 연결된 시스템 </a:t>
            </a:r>
            <a:r>
              <a:rPr lang="ko-KR" altLang="en-US" sz="1800" kern="0" dirty="0" err="1">
                <a:ea typeface="Arial Unicode MS" pitchFamily="34" charset="-128"/>
                <a:cs typeface="Arial Unicode MS" pitchFamily="34" charset="-128"/>
              </a:rPr>
              <a:t>변경시</a:t>
            </a:r>
            <a:r>
              <a:rPr lang="ko-KR" altLang="en-US" sz="1800" kern="0" dirty="0">
                <a:ea typeface="Arial Unicode MS" pitchFamily="34" charset="-128"/>
                <a:cs typeface="Arial Unicode MS" pitchFamily="34" charset="-128"/>
              </a:rPr>
              <a:t> 유지보수의 어려움이 있고 </a:t>
            </a:r>
            <a:r>
              <a:rPr lang="ko-KR" altLang="en-US" sz="1800" kern="0" dirty="0" err="1">
                <a:ea typeface="Arial Unicode MS" pitchFamily="34" charset="-128"/>
                <a:cs typeface="Arial Unicode MS" pitchFamily="34" charset="-128"/>
              </a:rPr>
              <a:t>보안성</a:t>
            </a:r>
            <a:r>
              <a:rPr lang="ko-KR" altLang="en-US" sz="1800" kern="0" dirty="0">
                <a:ea typeface="Arial Unicode MS" pitchFamily="34" charset="-128"/>
                <a:cs typeface="Arial Unicode MS" pitchFamily="34" charset="-128"/>
              </a:rPr>
              <a:t> 점검에 많은 노력 소모됨</a:t>
            </a:r>
            <a:r>
              <a:rPr lang="en-US" altLang="ko-KR"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anose="020B0604020202020204" pitchFamily="34" charset="0"/>
              <a:buChar char="•"/>
            </a:pPr>
            <a:r>
              <a:rPr lang="en-US" altLang="ko-KR" sz="1800" kern="0" dirty="0">
                <a:ea typeface="Arial Unicode MS" pitchFamily="34" charset="-128"/>
                <a:cs typeface="Arial Unicode MS" pitchFamily="34" charset="-128"/>
              </a:rPr>
              <a:t>S/4 HANA</a:t>
            </a:r>
            <a:r>
              <a:rPr lang="ko-KR" altLang="en-US" sz="1800" kern="0" dirty="0">
                <a:ea typeface="Arial Unicode MS" pitchFamily="34" charset="-128"/>
                <a:cs typeface="Arial Unicode MS" pitchFamily="34" charset="-128"/>
              </a:rPr>
              <a:t>와 </a:t>
            </a:r>
            <a:r>
              <a:rPr lang="en-US" altLang="ko-KR" sz="1800" kern="0" dirty="0">
                <a:ea typeface="Arial Unicode MS" pitchFamily="34" charset="-128"/>
                <a:cs typeface="Arial Unicode MS" pitchFamily="34" charset="-128"/>
              </a:rPr>
              <a:t>Integrity</a:t>
            </a:r>
            <a:r>
              <a:rPr lang="ko-KR" altLang="en-US" sz="1800" kern="0" dirty="0">
                <a:ea typeface="Arial Unicode MS" pitchFamily="34" charset="-128"/>
                <a:cs typeface="Arial Unicode MS" pitchFamily="34" charset="-128"/>
              </a:rPr>
              <a:t>가 좋고 개발 시 </a:t>
            </a:r>
            <a:r>
              <a:rPr lang="en-US" altLang="ko-KR" sz="1800" kern="0" dirty="0">
                <a:ea typeface="Arial Unicode MS" pitchFamily="34" charset="-128"/>
                <a:cs typeface="Arial Unicode MS" pitchFamily="34" charset="-128"/>
              </a:rPr>
              <a:t>Agility</a:t>
            </a:r>
            <a:r>
              <a:rPr lang="ko-KR" altLang="en-US" sz="1800" kern="0" dirty="0">
                <a:ea typeface="Arial Unicode MS" pitchFamily="34" charset="-128"/>
                <a:cs typeface="Arial Unicode MS" pitchFamily="34" charset="-128"/>
              </a:rPr>
              <a:t>가 뛰어난 </a:t>
            </a:r>
            <a:r>
              <a:rPr lang="en-US" altLang="ko-KR" sz="1800" kern="0" dirty="0">
                <a:ea typeface="Arial Unicode MS" pitchFamily="34" charset="-128"/>
                <a:cs typeface="Arial Unicode MS" pitchFamily="34" charset="-128"/>
              </a:rPr>
              <a:t>SAP Cloud Platform </a:t>
            </a:r>
            <a:r>
              <a:rPr lang="ko-KR" altLang="en-US" sz="1800" kern="0" dirty="0">
                <a:ea typeface="Arial Unicode MS" pitchFamily="34" charset="-128"/>
                <a:cs typeface="Arial Unicode MS" pitchFamily="34" charset="-128"/>
              </a:rPr>
              <a:t>개발환경을 </a:t>
            </a:r>
            <a:r>
              <a:rPr lang="en-US" altLang="ko-KR" sz="1800" kern="0" dirty="0">
                <a:ea typeface="Arial Unicode MS" pitchFamily="34" charset="-128"/>
                <a:cs typeface="Arial Unicode MS" pitchFamily="34" charset="-128"/>
              </a:rPr>
              <a:t> </a:t>
            </a:r>
            <a:r>
              <a:rPr lang="ko-KR" altLang="en-US" sz="1800" kern="0" dirty="0">
                <a:ea typeface="Arial Unicode MS" pitchFamily="34" charset="-128"/>
                <a:cs typeface="Arial Unicode MS" pitchFamily="34" charset="-128"/>
              </a:rPr>
              <a:t>전사표준으로 결정함</a:t>
            </a:r>
            <a:endParaRPr lang="en-US" altLang="ko-KR"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ko-KR" altLang="en-US" sz="1800" kern="0" dirty="0">
                <a:ea typeface="Arial Unicode MS" pitchFamily="34" charset="-128"/>
                <a:cs typeface="Arial Unicode MS" pitchFamily="34" charset="-128"/>
              </a:rPr>
              <a:t>이에 공급자 </a:t>
            </a:r>
            <a:r>
              <a:rPr lang="en-US" altLang="ko-KR" sz="1800" kern="0" dirty="0">
                <a:ea typeface="Arial Unicode MS" pitchFamily="34" charset="-128"/>
                <a:cs typeface="Arial Unicode MS" pitchFamily="34" charset="-128"/>
              </a:rPr>
              <a:t>Portal </a:t>
            </a:r>
            <a:r>
              <a:rPr lang="ko-KR" altLang="en-US" sz="1800" kern="0" dirty="0">
                <a:ea typeface="Arial Unicode MS" pitchFamily="34" charset="-128"/>
                <a:cs typeface="Arial Unicode MS" pitchFamily="34" charset="-128"/>
              </a:rPr>
              <a:t>및 영업 </a:t>
            </a:r>
            <a:r>
              <a:rPr lang="en-US" altLang="ko-KR" sz="1800" kern="0" dirty="0">
                <a:ea typeface="Arial Unicode MS" pitchFamily="34" charset="-128"/>
                <a:cs typeface="Arial Unicode MS" pitchFamily="34" charset="-128"/>
              </a:rPr>
              <a:t>Portal</a:t>
            </a:r>
            <a:r>
              <a:rPr lang="ko-KR" altLang="en-US" sz="1800" kern="0" dirty="0">
                <a:ea typeface="Arial Unicode MS" pitchFamily="34" charset="-128"/>
                <a:cs typeface="Arial Unicode MS" pitchFamily="34" charset="-128"/>
              </a:rPr>
              <a:t>을 </a:t>
            </a:r>
            <a:r>
              <a:rPr lang="en-US" altLang="ko-KR" sz="1800" kern="0" dirty="0">
                <a:ea typeface="Arial Unicode MS" pitchFamily="34" charset="-128"/>
                <a:cs typeface="Arial Unicode MS" pitchFamily="34" charset="-128"/>
              </a:rPr>
              <a:t>SCP </a:t>
            </a:r>
            <a:r>
              <a:rPr lang="ko-KR" altLang="en-US" sz="1800" kern="0" dirty="0">
                <a:ea typeface="Arial Unicode MS" pitchFamily="34" charset="-128"/>
                <a:cs typeface="Arial Unicode MS" pitchFamily="34" charset="-128"/>
              </a:rPr>
              <a:t>환경의</a:t>
            </a:r>
            <a:r>
              <a:rPr lang="en-US" altLang="ko-KR" sz="1800" kern="0" dirty="0">
                <a:ea typeface="Arial Unicode MS" pitchFamily="34" charset="-128"/>
                <a:cs typeface="Arial Unicode MS" pitchFamily="34" charset="-128"/>
              </a:rPr>
              <a:t> Hub Application</a:t>
            </a:r>
            <a:r>
              <a:rPr lang="ko-KR" altLang="en-US" sz="1800" kern="0" dirty="0">
                <a:ea typeface="Arial Unicode MS" pitchFamily="34" charset="-128"/>
                <a:cs typeface="Arial Unicode MS" pitchFamily="34" charset="-128"/>
              </a:rPr>
              <a:t>으로 새로 개발하기로 함</a:t>
            </a:r>
            <a:endParaRPr lang="en-US" altLang="ko-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     (</a:t>
            </a:r>
            <a:r>
              <a:rPr lang="ko-KR" altLang="en-US" sz="1800" kern="0" dirty="0">
                <a:ea typeface="Arial Unicode MS" pitchFamily="34" charset="-128"/>
                <a:cs typeface="Arial Unicode MS" pitchFamily="34" charset="-128"/>
              </a:rPr>
              <a:t>기존 공급자 </a:t>
            </a:r>
            <a:r>
              <a:rPr lang="en-US" altLang="ko-KR" sz="1800" kern="0" dirty="0">
                <a:ea typeface="Arial Unicode MS" pitchFamily="34" charset="-128"/>
                <a:cs typeface="Arial Unicode MS" pitchFamily="34" charset="-128"/>
              </a:rPr>
              <a:t>Portal </a:t>
            </a:r>
            <a:r>
              <a:rPr lang="ko-KR" altLang="en-US" sz="1800" kern="0" dirty="0">
                <a:ea typeface="Arial Unicode MS" pitchFamily="34" charset="-128"/>
                <a:cs typeface="Arial Unicode MS" pitchFamily="34" charset="-128"/>
              </a:rPr>
              <a:t>및 영업 </a:t>
            </a:r>
            <a:r>
              <a:rPr lang="en-US" altLang="ko-KR" sz="1800" kern="0" dirty="0">
                <a:ea typeface="Arial Unicode MS" pitchFamily="34" charset="-128"/>
                <a:cs typeface="Arial Unicode MS" pitchFamily="34" charset="-128"/>
              </a:rPr>
              <a:t>Portal</a:t>
            </a:r>
            <a:r>
              <a:rPr lang="ko-KR" altLang="en-US" sz="1800" kern="0" dirty="0">
                <a:ea typeface="Arial Unicode MS" pitchFamily="34" charset="-128"/>
                <a:cs typeface="Arial Unicode MS" pitchFamily="34" charset="-128"/>
              </a:rPr>
              <a:t>은 </a:t>
            </a:r>
            <a:r>
              <a:rPr lang="en-US" altLang="ko-KR" sz="1800" kern="0" dirty="0">
                <a:ea typeface="Arial Unicode MS" pitchFamily="34" charset="-128"/>
                <a:cs typeface="Arial Unicode MS" pitchFamily="34" charset="-128"/>
              </a:rPr>
              <a:t>Decommission </a:t>
            </a:r>
            <a:r>
              <a:rPr lang="ko-KR" altLang="en-US" sz="1800" kern="0" dirty="0">
                <a:ea typeface="Arial Unicode MS" pitchFamily="34" charset="-128"/>
                <a:cs typeface="Arial Unicode MS" pitchFamily="34" charset="-128"/>
              </a:rPr>
              <a:t>함</a:t>
            </a:r>
            <a:r>
              <a:rPr lang="en-US" altLang="ko-KR"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anose="020B0604020202020204" pitchFamily="34" charset="0"/>
              <a:buChar char="•"/>
            </a:pPr>
            <a:r>
              <a:rPr lang="ko-KR" altLang="en-US" sz="1800" kern="0" dirty="0">
                <a:ea typeface="Arial Unicode MS" pitchFamily="34" charset="-128"/>
                <a:cs typeface="Arial Unicode MS" pitchFamily="34" charset="-128"/>
              </a:rPr>
              <a:t>사내 </a:t>
            </a:r>
            <a:r>
              <a:rPr lang="en-US" altLang="ko-KR" sz="1800" kern="0" dirty="0">
                <a:ea typeface="Arial Unicode MS" pitchFamily="34" charset="-128"/>
                <a:cs typeface="Arial Unicode MS" pitchFamily="34" charset="-128"/>
              </a:rPr>
              <a:t>ERP transaction</a:t>
            </a:r>
            <a:r>
              <a:rPr lang="ko-KR" altLang="en-US" sz="1800" kern="0" dirty="0">
                <a:ea typeface="Arial Unicode MS" pitchFamily="34" charset="-128"/>
                <a:cs typeface="Arial Unicode MS" pitchFamily="34" charset="-128"/>
              </a:rPr>
              <a:t>과 관계없는 고객정보</a:t>
            </a:r>
            <a:r>
              <a:rPr lang="en-US" altLang="ko-KR" sz="1800" kern="0" dirty="0">
                <a:ea typeface="Arial Unicode MS" pitchFamily="34" charset="-128"/>
                <a:cs typeface="Arial Unicode MS" pitchFamily="34" charset="-128"/>
              </a:rPr>
              <a:t>, </a:t>
            </a:r>
            <a:r>
              <a:rPr lang="ko-KR" altLang="en-US" sz="1800" kern="0" dirty="0">
                <a:ea typeface="Arial Unicode MS" pitchFamily="34" charset="-128"/>
                <a:cs typeface="Arial Unicode MS" pitchFamily="34" charset="-128"/>
              </a:rPr>
              <a:t>공급자정보는 </a:t>
            </a:r>
            <a:r>
              <a:rPr lang="en-US" altLang="ko-KR" sz="1800" kern="0" dirty="0">
                <a:ea typeface="Arial Unicode MS" pitchFamily="34" charset="-128"/>
                <a:cs typeface="Arial Unicode MS" pitchFamily="34" charset="-128"/>
              </a:rPr>
              <a:t>SCP</a:t>
            </a:r>
            <a:r>
              <a:rPr lang="ko-KR" altLang="en-US" sz="1800" kern="0" dirty="0">
                <a:ea typeface="Arial Unicode MS" pitchFamily="34" charset="-128"/>
                <a:cs typeface="Arial Unicode MS" pitchFamily="34" charset="-128"/>
              </a:rPr>
              <a:t>상의 </a:t>
            </a:r>
            <a:r>
              <a:rPr lang="en-US" altLang="ko-KR" sz="1800" kern="0" dirty="0">
                <a:ea typeface="Arial Unicode MS" pitchFamily="34" charset="-128"/>
                <a:cs typeface="Arial Unicode MS" pitchFamily="34" charset="-128"/>
              </a:rPr>
              <a:t>HANA</a:t>
            </a:r>
            <a:r>
              <a:rPr lang="ko-KR" altLang="en-US" sz="1800" kern="0" dirty="0">
                <a:ea typeface="Arial Unicode MS" pitchFamily="34" charset="-128"/>
                <a:cs typeface="Arial Unicode MS" pitchFamily="34" charset="-128"/>
              </a:rPr>
              <a:t>에 적재하여 향후 </a:t>
            </a:r>
            <a:r>
              <a:rPr lang="en-US" altLang="ko-KR" sz="1800" kern="0" dirty="0">
                <a:ea typeface="Arial Unicode MS" pitchFamily="34" charset="-128"/>
                <a:cs typeface="Arial Unicode MS" pitchFamily="34" charset="-128"/>
              </a:rPr>
              <a:t>Business Intelligence </a:t>
            </a:r>
            <a:r>
              <a:rPr lang="ko-KR" altLang="en-US" sz="1800" kern="0" dirty="0">
                <a:ea typeface="Arial Unicode MS" pitchFamily="34" charset="-128"/>
                <a:cs typeface="Arial Unicode MS" pitchFamily="34" charset="-128"/>
              </a:rPr>
              <a:t>분석 및 활용할 예정</a:t>
            </a:r>
            <a:endParaRPr lang="en-US" altLang="ko-KR"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altLang="ko-KR" sz="1800" kern="0" dirty="0">
                <a:ea typeface="Arial Unicode MS" pitchFamily="34" charset="-128"/>
                <a:cs typeface="Arial Unicode MS" pitchFamily="34" charset="-128"/>
              </a:rPr>
              <a:t>ERP </a:t>
            </a:r>
            <a:r>
              <a:rPr lang="ko-KR" altLang="en-US" sz="1800" kern="0" dirty="0">
                <a:ea typeface="Arial Unicode MS" pitchFamily="34" charset="-128"/>
                <a:cs typeface="Arial Unicode MS" pitchFamily="34" charset="-128"/>
              </a:rPr>
              <a:t>의 표준 언어를 </a:t>
            </a:r>
            <a:r>
              <a:rPr lang="en-US" altLang="ko-KR" sz="1800" kern="0" dirty="0">
                <a:ea typeface="Arial Unicode MS" pitchFamily="34" charset="-128"/>
                <a:cs typeface="Arial Unicode MS" pitchFamily="34" charset="-128"/>
              </a:rPr>
              <a:t>GCP ML</a:t>
            </a:r>
            <a:r>
              <a:rPr lang="ko-KR" altLang="en-US" sz="1800" kern="0" dirty="0">
                <a:ea typeface="Arial Unicode MS" pitchFamily="34" charset="-128"/>
                <a:cs typeface="Arial Unicode MS" pitchFamily="34" charset="-128"/>
              </a:rPr>
              <a:t>을 이용하여 다국어로 번역하고 번역 결과를 리포트에 적용함</a:t>
            </a:r>
            <a:endParaRPr lang="en-US" altLang="ko-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ko-KR" alt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821815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1631990722"/>
              </p:ext>
            </p:extLst>
          </p:nvPr>
        </p:nvGraphicFramePr>
        <p:xfrm>
          <a:off x="431484" y="548680"/>
          <a:ext cx="11428246" cy="764634"/>
        </p:xfrm>
        <a:graphic>
          <a:graphicData uri="http://schemas.openxmlformats.org/drawingml/2006/table">
            <a:tbl>
              <a:tblPr/>
              <a:tblGrid>
                <a:gridCol w="2086094">
                  <a:extLst>
                    <a:ext uri="{9D8B030D-6E8A-4147-A177-3AD203B41FA5}">
                      <a16:colId xmlns:a16="http://schemas.microsoft.com/office/drawing/2014/main" val="20000"/>
                    </a:ext>
                  </a:extLst>
                </a:gridCol>
                <a:gridCol w="4064630">
                  <a:extLst>
                    <a:ext uri="{9D8B030D-6E8A-4147-A177-3AD203B41FA5}">
                      <a16:colId xmlns:a16="http://schemas.microsoft.com/office/drawing/2014/main" val="20001"/>
                    </a:ext>
                  </a:extLst>
                </a:gridCol>
                <a:gridCol w="5277522">
                  <a:extLst>
                    <a:ext uri="{9D8B030D-6E8A-4147-A177-3AD203B41FA5}">
                      <a16:colId xmlns:a16="http://schemas.microsoft.com/office/drawing/2014/main" val="20002"/>
                    </a:ext>
                  </a:extLst>
                </a:gridCol>
              </a:tblGrid>
              <a:tr h="254878">
                <a:tc>
                  <a:txBody>
                    <a:bodyPr/>
                    <a:lstStyle/>
                    <a:p>
                      <a:pPr algn="l" fontAlgn="t"/>
                      <a:r>
                        <a:rPr lang="en-US" sz="1100" b="1" u="none" strike="noStrike" dirty="0">
                          <a:solidFill>
                            <a:srgbClr val="1BBF72"/>
                          </a:solidFill>
                          <a:effectLst/>
                          <a:hlinkClick r:id="rId2"/>
                        </a:rPr>
                        <a:t>OBY6</a:t>
                      </a:r>
                      <a:endParaRPr lang="en-US" sz="1100" dirty="0">
                        <a:solidFill>
                          <a:srgbClr val="FFFFFF"/>
                        </a:solidFill>
                        <a:effectLst/>
                      </a:endParaRPr>
                    </a:p>
                  </a:txBody>
                  <a:tcPr marL="17099" marR="17099" marT="6411" marB="6411">
                    <a:lnL>
                      <a:noFill/>
                    </a:lnL>
                    <a:lnR>
                      <a:noFill/>
                    </a:lnR>
                    <a:lnT>
                      <a:noFill/>
                    </a:lnT>
                    <a:lnB>
                      <a:noFill/>
                    </a:lnB>
                    <a:solidFill>
                      <a:srgbClr val="F5F7F9"/>
                    </a:solidFill>
                  </a:tcPr>
                </a:tc>
                <a:tc>
                  <a:txBody>
                    <a:bodyPr/>
                    <a:lstStyle/>
                    <a:p>
                      <a:pPr fontAlgn="t"/>
                      <a:r>
                        <a:rPr lang="fr-FR" sz="1100" dirty="0">
                          <a:solidFill>
                            <a:srgbClr val="2C3D5F"/>
                          </a:solidFill>
                          <a:effectLst/>
                        </a:rPr>
                        <a:t>C FI Maintain Table T001</a:t>
                      </a:r>
                    </a:p>
                  </a:txBody>
                  <a:tcPr marL="17099" marR="17099" marT="6411" marB="6411">
                    <a:lnL>
                      <a:noFill/>
                    </a:lnL>
                    <a:lnR>
                      <a:noFill/>
                    </a:lnR>
                    <a:lnT>
                      <a:noFill/>
                    </a:lnT>
                    <a:lnB>
                      <a:noFill/>
                    </a:lnB>
                    <a:solidFill>
                      <a:srgbClr val="F5F7F9"/>
                    </a:solidFill>
                  </a:tcPr>
                </a:tc>
                <a:tc>
                  <a:txBody>
                    <a:bodyPr/>
                    <a:lstStyle/>
                    <a:p>
                      <a:pPr fontAlgn="t"/>
                      <a:r>
                        <a:rPr lang="en-US" sz="1100" u="none" strike="noStrike" dirty="0">
                          <a:solidFill>
                            <a:srgbClr val="1BBF72"/>
                          </a:solidFill>
                          <a:effectLst/>
                          <a:hlinkClick r:id="rId3"/>
                        </a:rPr>
                        <a:t>FI - Basic Functions</a:t>
                      </a:r>
                      <a:endParaRPr lang="en-US" sz="1100" dirty="0">
                        <a:solidFill>
                          <a:srgbClr val="2C3D5F"/>
                        </a:solidFill>
                        <a:effectLst/>
                      </a:endParaRPr>
                    </a:p>
                  </a:txBody>
                  <a:tcPr marL="17099" marR="17099" marT="6411" marB="6411">
                    <a:lnL>
                      <a:noFill/>
                    </a:lnL>
                    <a:lnR>
                      <a:noFill/>
                    </a:lnR>
                    <a:lnT>
                      <a:noFill/>
                    </a:lnT>
                    <a:lnB>
                      <a:noFill/>
                    </a:lnB>
                    <a:solidFill>
                      <a:srgbClr val="F5F7F9"/>
                    </a:solidFill>
                  </a:tcPr>
                </a:tc>
                <a:extLst>
                  <a:ext uri="{0D108BD9-81ED-4DB2-BD59-A6C34878D82A}">
                    <a16:rowId xmlns:a16="http://schemas.microsoft.com/office/drawing/2014/main" val="10000"/>
                  </a:ext>
                </a:extLst>
              </a:tr>
              <a:tr h="254878">
                <a:tc>
                  <a:txBody>
                    <a:bodyPr/>
                    <a:lstStyle/>
                    <a:p>
                      <a:pPr algn="l" fontAlgn="t"/>
                      <a:r>
                        <a:rPr lang="en-US" sz="1100" b="1" u="none" strike="noStrike" dirty="0">
                          <a:solidFill>
                            <a:srgbClr val="1BBF72"/>
                          </a:solidFill>
                          <a:effectLst/>
                          <a:hlinkClick r:id="rId4"/>
                        </a:rPr>
                        <a:t>SE38</a:t>
                      </a:r>
                      <a:endParaRPr lang="en-US" sz="1100" dirty="0">
                        <a:solidFill>
                          <a:srgbClr val="FFFFFF"/>
                        </a:solidFill>
                        <a:effectLst/>
                      </a:endParaRPr>
                    </a:p>
                  </a:txBody>
                  <a:tcPr marL="17099" marR="17099" marT="6411" marB="6411">
                    <a:lnL>
                      <a:noFill/>
                    </a:lnL>
                    <a:lnR>
                      <a:noFill/>
                    </a:lnR>
                    <a:lnT>
                      <a:noFill/>
                    </a:lnT>
                    <a:lnB>
                      <a:noFill/>
                    </a:lnB>
                    <a:solidFill>
                      <a:srgbClr val="F5F7F9"/>
                    </a:solidFill>
                  </a:tcPr>
                </a:tc>
                <a:tc>
                  <a:txBody>
                    <a:bodyPr/>
                    <a:lstStyle/>
                    <a:p>
                      <a:pPr fontAlgn="t"/>
                      <a:r>
                        <a:rPr lang="en-US" sz="1100">
                          <a:solidFill>
                            <a:srgbClr val="2C3D5F"/>
                          </a:solidFill>
                          <a:effectLst/>
                        </a:rPr>
                        <a:t>ABAP Editor</a:t>
                      </a:r>
                    </a:p>
                  </a:txBody>
                  <a:tcPr marL="17099" marR="17099" marT="6411" marB="6411">
                    <a:lnL>
                      <a:noFill/>
                    </a:lnL>
                    <a:lnR>
                      <a:noFill/>
                    </a:lnR>
                    <a:lnT>
                      <a:noFill/>
                    </a:lnT>
                    <a:lnB>
                      <a:noFill/>
                    </a:lnB>
                    <a:solidFill>
                      <a:srgbClr val="F5F7F9"/>
                    </a:solidFill>
                  </a:tcPr>
                </a:tc>
                <a:tc>
                  <a:txBody>
                    <a:bodyPr/>
                    <a:lstStyle/>
                    <a:p>
                      <a:pPr fontAlgn="t"/>
                      <a:r>
                        <a:rPr lang="en-US" sz="1100" u="none" strike="noStrike" dirty="0">
                          <a:solidFill>
                            <a:srgbClr val="1BBF72"/>
                          </a:solidFill>
                          <a:effectLst/>
                          <a:hlinkClick r:id="rId5"/>
                        </a:rPr>
                        <a:t>BC - ABAP Editor</a:t>
                      </a:r>
                      <a:endParaRPr lang="en-US" sz="1100" dirty="0">
                        <a:solidFill>
                          <a:srgbClr val="2C3D5F"/>
                        </a:solidFill>
                        <a:effectLst/>
                      </a:endParaRPr>
                    </a:p>
                  </a:txBody>
                  <a:tcPr marL="17099" marR="17099" marT="6411" marB="6411">
                    <a:lnL>
                      <a:noFill/>
                    </a:lnL>
                    <a:lnR>
                      <a:noFill/>
                    </a:lnR>
                    <a:lnT>
                      <a:noFill/>
                    </a:lnT>
                    <a:lnB>
                      <a:noFill/>
                    </a:lnB>
                    <a:solidFill>
                      <a:srgbClr val="F5F7F9"/>
                    </a:solidFill>
                  </a:tcPr>
                </a:tc>
                <a:extLst>
                  <a:ext uri="{0D108BD9-81ED-4DB2-BD59-A6C34878D82A}">
                    <a16:rowId xmlns:a16="http://schemas.microsoft.com/office/drawing/2014/main" val="10001"/>
                  </a:ext>
                </a:extLst>
              </a:tr>
              <a:tr h="254878">
                <a:tc>
                  <a:txBody>
                    <a:bodyPr/>
                    <a:lstStyle/>
                    <a:p>
                      <a:pPr algn="l" fontAlgn="t"/>
                      <a:r>
                        <a:rPr lang="en-US" sz="1100" b="1" u="none" strike="noStrike" dirty="0">
                          <a:solidFill>
                            <a:srgbClr val="1BBF72"/>
                          </a:solidFill>
                          <a:effectLst/>
                          <a:hlinkClick r:id="rId6"/>
                        </a:rPr>
                        <a:t>SE16</a:t>
                      </a:r>
                      <a:endParaRPr lang="en-US" sz="1100" dirty="0">
                        <a:solidFill>
                          <a:srgbClr val="FFFFFF"/>
                        </a:solidFill>
                        <a:effectLst/>
                      </a:endParaRPr>
                    </a:p>
                  </a:txBody>
                  <a:tcPr marL="17099" marR="17099" marT="6411" marB="6411">
                    <a:lnL>
                      <a:noFill/>
                    </a:lnL>
                    <a:lnR>
                      <a:noFill/>
                    </a:lnR>
                    <a:lnT>
                      <a:noFill/>
                    </a:lnT>
                    <a:lnB>
                      <a:noFill/>
                    </a:lnB>
                    <a:solidFill>
                      <a:srgbClr val="F5F7F9"/>
                    </a:solidFill>
                  </a:tcPr>
                </a:tc>
                <a:tc>
                  <a:txBody>
                    <a:bodyPr/>
                    <a:lstStyle/>
                    <a:p>
                      <a:pPr fontAlgn="t"/>
                      <a:r>
                        <a:rPr lang="en-US" sz="1100">
                          <a:solidFill>
                            <a:srgbClr val="2C3D5F"/>
                          </a:solidFill>
                          <a:effectLst/>
                        </a:rPr>
                        <a:t>Data Browser</a:t>
                      </a:r>
                    </a:p>
                  </a:txBody>
                  <a:tcPr marL="17099" marR="17099" marT="6411" marB="6411">
                    <a:lnL>
                      <a:noFill/>
                    </a:lnL>
                    <a:lnR>
                      <a:noFill/>
                    </a:lnR>
                    <a:lnT>
                      <a:noFill/>
                    </a:lnT>
                    <a:lnB>
                      <a:noFill/>
                    </a:lnB>
                    <a:solidFill>
                      <a:srgbClr val="F5F7F9"/>
                    </a:solidFill>
                  </a:tcPr>
                </a:tc>
                <a:tc>
                  <a:txBody>
                    <a:bodyPr/>
                    <a:lstStyle/>
                    <a:p>
                      <a:pPr fontAlgn="t"/>
                      <a:r>
                        <a:rPr lang="en-US" sz="1100" u="none" strike="noStrike" dirty="0">
                          <a:solidFill>
                            <a:srgbClr val="1BBF72"/>
                          </a:solidFill>
                          <a:effectLst/>
                          <a:hlinkClick r:id="rId7"/>
                        </a:rPr>
                        <a:t>BC - Workbench Utilities</a:t>
                      </a:r>
                      <a:endParaRPr lang="en-US" sz="1100" dirty="0">
                        <a:solidFill>
                          <a:srgbClr val="2C3D5F"/>
                        </a:solidFill>
                        <a:effectLst/>
                      </a:endParaRPr>
                    </a:p>
                  </a:txBody>
                  <a:tcPr marL="17099" marR="17099" marT="6411" marB="6411">
                    <a:lnL>
                      <a:noFill/>
                    </a:lnL>
                    <a:lnR>
                      <a:noFill/>
                    </a:lnR>
                    <a:lnT>
                      <a:noFill/>
                    </a:lnT>
                    <a:lnB>
                      <a:noFill/>
                    </a:lnB>
                    <a:solidFill>
                      <a:srgbClr val="F5F7F9"/>
                    </a:solidFill>
                  </a:tcPr>
                </a:tc>
                <a:extLst>
                  <a:ext uri="{0D108BD9-81ED-4DB2-BD59-A6C34878D82A}">
                    <a16:rowId xmlns:a16="http://schemas.microsoft.com/office/drawing/2014/main" val="10002"/>
                  </a:ext>
                </a:extLst>
              </a:tr>
            </a:tbl>
          </a:graphicData>
        </a:graphic>
      </p:graphicFrame>
      <p:graphicFrame>
        <p:nvGraphicFramePr>
          <p:cNvPr id="3" name="표 2"/>
          <p:cNvGraphicFramePr>
            <a:graphicFrameLocks noGrp="1"/>
          </p:cNvGraphicFramePr>
          <p:nvPr>
            <p:extLst>
              <p:ext uri="{D42A27DB-BD31-4B8C-83A1-F6EECF244321}">
                <p14:modId xmlns:p14="http://schemas.microsoft.com/office/powerpoint/2010/main" val="1239685294"/>
              </p:ext>
            </p:extLst>
          </p:nvPr>
        </p:nvGraphicFramePr>
        <p:xfrm>
          <a:off x="431483" y="1412777"/>
          <a:ext cx="11236176" cy="2808305"/>
        </p:xfrm>
        <a:graphic>
          <a:graphicData uri="http://schemas.openxmlformats.org/drawingml/2006/table">
            <a:tbl>
              <a:tblPr/>
              <a:tblGrid>
                <a:gridCol w="2051034">
                  <a:extLst>
                    <a:ext uri="{9D8B030D-6E8A-4147-A177-3AD203B41FA5}">
                      <a16:colId xmlns:a16="http://schemas.microsoft.com/office/drawing/2014/main" val="20000"/>
                    </a:ext>
                  </a:extLst>
                </a:gridCol>
                <a:gridCol w="3996318">
                  <a:extLst>
                    <a:ext uri="{9D8B030D-6E8A-4147-A177-3AD203B41FA5}">
                      <a16:colId xmlns:a16="http://schemas.microsoft.com/office/drawing/2014/main" val="20001"/>
                    </a:ext>
                  </a:extLst>
                </a:gridCol>
                <a:gridCol w="5188824">
                  <a:extLst>
                    <a:ext uri="{9D8B030D-6E8A-4147-A177-3AD203B41FA5}">
                      <a16:colId xmlns:a16="http://schemas.microsoft.com/office/drawing/2014/main" val="20002"/>
                    </a:ext>
                  </a:extLst>
                </a:gridCol>
              </a:tblGrid>
              <a:tr h="304246">
                <a:tc>
                  <a:txBody>
                    <a:bodyPr/>
                    <a:lstStyle/>
                    <a:p>
                      <a:pPr algn="l" fontAlgn="t"/>
                      <a:r>
                        <a:rPr lang="en-US" sz="1100" b="1" u="none" strike="noStrike" dirty="0">
                          <a:solidFill>
                            <a:srgbClr val="1BBF72"/>
                          </a:solidFill>
                          <a:effectLst/>
                          <a:hlinkClick r:id="rId8"/>
                        </a:rPr>
                        <a:t>SU01</a:t>
                      </a:r>
                      <a:endParaRPr lang="en-US" sz="1100" dirty="0">
                        <a:solidFill>
                          <a:srgbClr val="FFFFFF"/>
                        </a:solidFill>
                        <a:effectLst/>
                      </a:endParaRPr>
                    </a:p>
                  </a:txBody>
                  <a:tcPr marL="17099" marR="17099" marT="6411" marB="6411">
                    <a:lnL>
                      <a:noFill/>
                    </a:lnL>
                    <a:lnR>
                      <a:noFill/>
                    </a:lnR>
                    <a:lnT>
                      <a:noFill/>
                    </a:lnT>
                    <a:lnB>
                      <a:noFill/>
                    </a:lnB>
                    <a:solidFill>
                      <a:srgbClr val="FFFFFF"/>
                    </a:solidFill>
                  </a:tcPr>
                </a:tc>
                <a:tc>
                  <a:txBody>
                    <a:bodyPr/>
                    <a:lstStyle/>
                    <a:p>
                      <a:pPr fontAlgn="t"/>
                      <a:r>
                        <a:rPr lang="en-US" sz="1100" dirty="0">
                          <a:solidFill>
                            <a:srgbClr val="2C3D5F"/>
                          </a:solidFill>
                          <a:effectLst/>
                        </a:rPr>
                        <a:t>User Maintenance</a:t>
                      </a:r>
                    </a:p>
                  </a:txBody>
                  <a:tcPr marL="17099" marR="17099" marT="6411" marB="6411">
                    <a:lnL>
                      <a:noFill/>
                    </a:lnL>
                    <a:lnR>
                      <a:noFill/>
                    </a:lnR>
                    <a:lnT>
                      <a:noFill/>
                    </a:lnT>
                    <a:lnB>
                      <a:noFill/>
                    </a:lnB>
                    <a:solidFill>
                      <a:srgbClr val="FFFFFF"/>
                    </a:solidFill>
                  </a:tcPr>
                </a:tc>
                <a:tc>
                  <a:txBody>
                    <a:bodyPr/>
                    <a:lstStyle/>
                    <a:p>
                      <a:pPr fontAlgn="t"/>
                      <a:r>
                        <a:rPr lang="en-US" sz="1100" u="none" strike="noStrike" dirty="0">
                          <a:solidFill>
                            <a:srgbClr val="1BBF72"/>
                          </a:solidFill>
                          <a:effectLst/>
                          <a:hlinkClick r:id="rId9"/>
                        </a:rPr>
                        <a:t>BC - User and Authorization Management</a:t>
                      </a:r>
                      <a:endParaRPr lang="en-US" sz="1100" dirty="0">
                        <a:solidFill>
                          <a:srgbClr val="2C3D5F"/>
                        </a:solidFill>
                        <a:effectLst/>
                      </a:endParaRPr>
                    </a:p>
                  </a:txBody>
                  <a:tcPr marL="17099" marR="17099" marT="6411" marB="6411">
                    <a:lnL>
                      <a:noFill/>
                    </a:lnL>
                    <a:lnR>
                      <a:noFill/>
                    </a:lnR>
                    <a:lnT>
                      <a:noFill/>
                    </a:lnT>
                    <a:lnB>
                      <a:noFill/>
                    </a:lnB>
                    <a:solidFill>
                      <a:srgbClr val="FFFFFF"/>
                    </a:solidFill>
                  </a:tcPr>
                </a:tc>
                <a:extLst>
                  <a:ext uri="{0D108BD9-81ED-4DB2-BD59-A6C34878D82A}">
                    <a16:rowId xmlns:a16="http://schemas.microsoft.com/office/drawing/2014/main" val="10000"/>
                  </a:ext>
                </a:extLst>
              </a:tr>
              <a:tr h="250353">
                <a:tc>
                  <a:txBody>
                    <a:bodyPr/>
                    <a:lstStyle/>
                    <a:p>
                      <a:pPr algn="l" fontAlgn="t"/>
                      <a:r>
                        <a:rPr lang="en-US" sz="1100" b="1" u="none" strike="noStrike" dirty="0">
                          <a:solidFill>
                            <a:srgbClr val="1BBF72"/>
                          </a:solidFill>
                          <a:effectLst/>
                          <a:hlinkClick r:id="rId10"/>
                        </a:rPr>
                        <a:t>ST22</a:t>
                      </a:r>
                      <a:endParaRPr lang="en-US" sz="1100" dirty="0">
                        <a:solidFill>
                          <a:srgbClr val="FFFFFF"/>
                        </a:solidFill>
                        <a:effectLst/>
                      </a:endParaRPr>
                    </a:p>
                  </a:txBody>
                  <a:tcPr marL="17099" marR="17099" marT="6411" marB="6411">
                    <a:lnL>
                      <a:noFill/>
                    </a:lnL>
                    <a:lnR>
                      <a:noFill/>
                    </a:lnR>
                    <a:lnT>
                      <a:noFill/>
                    </a:lnT>
                    <a:lnB>
                      <a:noFill/>
                    </a:lnB>
                    <a:solidFill>
                      <a:srgbClr val="FFFFFF"/>
                    </a:solidFill>
                  </a:tcPr>
                </a:tc>
                <a:tc>
                  <a:txBody>
                    <a:bodyPr/>
                    <a:lstStyle/>
                    <a:p>
                      <a:pPr fontAlgn="t"/>
                      <a:r>
                        <a:rPr lang="en-US" sz="1100">
                          <a:solidFill>
                            <a:srgbClr val="2C3D5F"/>
                          </a:solidFill>
                          <a:effectLst/>
                        </a:rPr>
                        <a:t>ABAP Dump Analysis</a:t>
                      </a:r>
                    </a:p>
                  </a:txBody>
                  <a:tcPr marL="17099" marR="17099" marT="6411" marB="6411">
                    <a:lnL>
                      <a:noFill/>
                    </a:lnL>
                    <a:lnR>
                      <a:noFill/>
                    </a:lnR>
                    <a:lnT>
                      <a:noFill/>
                    </a:lnT>
                    <a:lnB>
                      <a:noFill/>
                    </a:lnB>
                    <a:solidFill>
                      <a:srgbClr val="FFFFFF"/>
                    </a:solidFill>
                  </a:tcPr>
                </a:tc>
                <a:tc>
                  <a:txBody>
                    <a:bodyPr/>
                    <a:lstStyle/>
                    <a:p>
                      <a:pPr fontAlgn="t"/>
                      <a:r>
                        <a:rPr lang="en-US" sz="1100" u="none" strike="noStrike" dirty="0">
                          <a:solidFill>
                            <a:srgbClr val="1BBF72"/>
                          </a:solidFill>
                          <a:effectLst/>
                          <a:hlinkClick r:id="rId11"/>
                        </a:rPr>
                        <a:t>BC - Syntax, Compiler, Runtime</a:t>
                      </a:r>
                      <a:endParaRPr lang="en-US" sz="1100" dirty="0">
                        <a:solidFill>
                          <a:srgbClr val="2C3D5F"/>
                        </a:solidFill>
                        <a:effectLst/>
                      </a:endParaRPr>
                    </a:p>
                  </a:txBody>
                  <a:tcPr marL="17099" marR="17099" marT="6411" marB="6411">
                    <a:lnL>
                      <a:noFill/>
                    </a:lnL>
                    <a:lnR>
                      <a:noFill/>
                    </a:lnR>
                    <a:lnT>
                      <a:noFill/>
                    </a:lnT>
                    <a:lnB>
                      <a:noFill/>
                    </a:lnB>
                    <a:solidFill>
                      <a:srgbClr val="FFFFFF"/>
                    </a:solidFill>
                  </a:tcPr>
                </a:tc>
                <a:extLst>
                  <a:ext uri="{0D108BD9-81ED-4DB2-BD59-A6C34878D82A}">
                    <a16:rowId xmlns:a16="http://schemas.microsoft.com/office/drawing/2014/main" val="10001"/>
                  </a:ext>
                </a:extLst>
              </a:tr>
              <a:tr h="250353">
                <a:tc>
                  <a:txBody>
                    <a:bodyPr/>
                    <a:lstStyle/>
                    <a:p>
                      <a:pPr algn="l" fontAlgn="t"/>
                      <a:r>
                        <a:rPr lang="en-US" sz="1100" b="1" u="none" strike="noStrike">
                          <a:solidFill>
                            <a:srgbClr val="1BBF72"/>
                          </a:solidFill>
                          <a:effectLst/>
                          <a:hlinkClick r:id="rId12"/>
                        </a:rPr>
                        <a:t>OB52</a:t>
                      </a:r>
                      <a:endParaRPr lang="en-US" sz="1100">
                        <a:solidFill>
                          <a:srgbClr val="FFFFFF"/>
                        </a:solidFill>
                        <a:effectLst/>
                      </a:endParaRPr>
                    </a:p>
                  </a:txBody>
                  <a:tcPr marL="17099" marR="17099" marT="6411" marB="6411">
                    <a:lnL>
                      <a:noFill/>
                    </a:lnL>
                    <a:lnR>
                      <a:noFill/>
                    </a:lnR>
                    <a:lnT>
                      <a:noFill/>
                    </a:lnT>
                    <a:lnB>
                      <a:noFill/>
                    </a:lnB>
                    <a:solidFill>
                      <a:srgbClr val="F5F7F9"/>
                    </a:solidFill>
                  </a:tcPr>
                </a:tc>
                <a:tc>
                  <a:txBody>
                    <a:bodyPr/>
                    <a:lstStyle/>
                    <a:p>
                      <a:pPr fontAlgn="t"/>
                      <a:r>
                        <a:rPr lang="fr-FR" sz="1100">
                          <a:solidFill>
                            <a:srgbClr val="2C3D5F"/>
                          </a:solidFill>
                          <a:effectLst/>
                        </a:rPr>
                        <a:t>C FI Maintain Table T001B</a:t>
                      </a:r>
                    </a:p>
                  </a:txBody>
                  <a:tcPr marL="17099" marR="17099" marT="6411" marB="6411">
                    <a:lnL>
                      <a:noFill/>
                    </a:lnL>
                    <a:lnR>
                      <a:noFill/>
                    </a:lnR>
                    <a:lnT>
                      <a:noFill/>
                    </a:lnT>
                    <a:lnB>
                      <a:noFill/>
                    </a:lnB>
                    <a:solidFill>
                      <a:srgbClr val="F5F7F9"/>
                    </a:solidFill>
                  </a:tcPr>
                </a:tc>
                <a:tc>
                  <a:txBody>
                    <a:bodyPr/>
                    <a:lstStyle/>
                    <a:p>
                      <a:pPr fontAlgn="t"/>
                      <a:r>
                        <a:rPr lang="en-US" sz="1100" u="none" strike="noStrike" dirty="0">
                          <a:solidFill>
                            <a:srgbClr val="1BBF72"/>
                          </a:solidFill>
                          <a:effectLst/>
                          <a:hlinkClick r:id="rId3"/>
                        </a:rPr>
                        <a:t>FI - Basic Functions</a:t>
                      </a:r>
                      <a:endParaRPr lang="en-US" sz="1100" dirty="0">
                        <a:solidFill>
                          <a:srgbClr val="2C3D5F"/>
                        </a:solidFill>
                        <a:effectLst/>
                      </a:endParaRPr>
                    </a:p>
                  </a:txBody>
                  <a:tcPr marL="17099" marR="17099" marT="6411" marB="6411">
                    <a:lnL>
                      <a:noFill/>
                    </a:lnL>
                    <a:lnR>
                      <a:noFill/>
                    </a:lnR>
                    <a:lnT>
                      <a:noFill/>
                    </a:lnT>
                    <a:lnB>
                      <a:noFill/>
                    </a:lnB>
                    <a:solidFill>
                      <a:srgbClr val="F5F7F9"/>
                    </a:solidFill>
                  </a:tcPr>
                </a:tc>
                <a:extLst>
                  <a:ext uri="{0D108BD9-81ED-4DB2-BD59-A6C34878D82A}">
                    <a16:rowId xmlns:a16="http://schemas.microsoft.com/office/drawing/2014/main" val="10002"/>
                  </a:ext>
                </a:extLst>
              </a:tr>
              <a:tr h="304246">
                <a:tc>
                  <a:txBody>
                    <a:bodyPr/>
                    <a:lstStyle/>
                    <a:p>
                      <a:pPr algn="l" fontAlgn="t"/>
                      <a:r>
                        <a:rPr lang="en-US" sz="1100" b="1" u="none" strike="noStrike" dirty="0">
                          <a:solidFill>
                            <a:srgbClr val="1BBF72"/>
                          </a:solidFill>
                          <a:effectLst/>
                          <a:hlinkClick r:id="rId13"/>
                        </a:rPr>
                        <a:t>STMS</a:t>
                      </a:r>
                      <a:endParaRPr lang="en-US" sz="1100" dirty="0">
                        <a:solidFill>
                          <a:srgbClr val="FFFFFF"/>
                        </a:solidFill>
                        <a:effectLst/>
                      </a:endParaRPr>
                    </a:p>
                  </a:txBody>
                  <a:tcPr marL="17099" marR="17099" marT="6411" marB="6411">
                    <a:lnL>
                      <a:noFill/>
                    </a:lnL>
                    <a:lnR>
                      <a:noFill/>
                    </a:lnR>
                    <a:lnT>
                      <a:noFill/>
                    </a:lnT>
                    <a:lnB>
                      <a:noFill/>
                    </a:lnB>
                    <a:solidFill>
                      <a:srgbClr val="FFFFFF"/>
                    </a:solidFill>
                  </a:tcPr>
                </a:tc>
                <a:tc>
                  <a:txBody>
                    <a:bodyPr/>
                    <a:lstStyle/>
                    <a:p>
                      <a:pPr fontAlgn="t"/>
                      <a:r>
                        <a:rPr lang="en-US" sz="1100">
                          <a:solidFill>
                            <a:srgbClr val="2C3D5F"/>
                          </a:solidFill>
                          <a:effectLst/>
                        </a:rPr>
                        <a:t>Transport Management System</a:t>
                      </a:r>
                    </a:p>
                  </a:txBody>
                  <a:tcPr marL="17099" marR="17099" marT="6411" marB="6411">
                    <a:lnL>
                      <a:noFill/>
                    </a:lnL>
                    <a:lnR>
                      <a:noFill/>
                    </a:lnR>
                    <a:lnT>
                      <a:noFill/>
                    </a:lnT>
                    <a:lnB>
                      <a:noFill/>
                    </a:lnB>
                    <a:solidFill>
                      <a:srgbClr val="FFFFFF"/>
                    </a:solidFill>
                  </a:tcPr>
                </a:tc>
                <a:tc>
                  <a:txBody>
                    <a:bodyPr/>
                    <a:lstStyle/>
                    <a:p>
                      <a:pPr fontAlgn="t"/>
                      <a:r>
                        <a:rPr lang="en-US" sz="1100" u="none" strike="noStrike" dirty="0">
                          <a:solidFill>
                            <a:srgbClr val="1BBF72"/>
                          </a:solidFill>
                          <a:effectLst/>
                          <a:hlinkClick r:id="rId14"/>
                        </a:rPr>
                        <a:t>BC - Transport Management System</a:t>
                      </a:r>
                      <a:endParaRPr lang="en-US" sz="1100" dirty="0">
                        <a:solidFill>
                          <a:srgbClr val="2C3D5F"/>
                        </a:solidFill>
                        <a:effectLst/>
                      </a:endParaRPr>
                    </a:p>
                  </a:txBody>
                  <a:tcPr marL="17099" marR="17099" marT="6411" marB="6411">
                    <a:lnL>
                      <a:noFill/>
                    </a:lnL>
                    <a:lnR>
                      <a:noFill/>
                    </a:lnR>
                    <a:lnT>
                      <a:noFill/>
                    </a:lnT>
                    <a:lnB>
                      <a:noFill/>
                    </a:lnB>
                    <a:solidFill>
                      <a:srgbClr val="FFFFFF"/>
                    </a:solidFill>
                  </a:tcPr>
                </a:tc>
                <a:extLst>
                  <a:ext uri="{0D108BD9-81ED-4DB2-BD59-A6C34878D82A}">
                    <a16:rowId xmlns:a16="http://schemas.microsoft.com/office/drawing/2014/main" val="10003"/>
                  </a:ext>
                </a:extLst>
              </a:tr>
              <a:tr h="250353">
                <a:tc>
                  <a:txBody>
                    <a:bodyPr/>
                    <a:lstStyle/>
                    <a:p>
                      <a:pPr algn="l" fontAlgn="t"/>
                      <a:r>
                        <a:rPr lang="en-US" sz="1100" b="1" u="none" strike="noStrike" dirty="0">
                          <a:solidFill>
                            <a:srgbClr val="1BBF72"/>
                          </a:solidFill>
                          <a:effectLst/>
                          <a:hlinkClick r:id="rId15"/>
                        </a:rPr>
                        <a:t>MMPI</a:t>
                      </a:r>
                      <a:endParaRPr lang="en-US" sz="1100" dirty="0">
                        <a:solidFill>
                          <a:srgbClr val="FFFFFF"/>
                        </a:solidFill>
                        <a:effectLst/>
                      </a:endParaRPr>
                    </a:p>
                  </a:txBody>
                  <a:tcPr marL="17099" marR="17099" marT="6411" marB="6411">
                    <a:lnL>
                      <a:noFill/>
                    </a:lnL>
                    <a:lnR>
                      <a:noFill/>
                    </a:lnR>
                    <a:lnT>
                      <a:noFill/>
                    </a:lnT>
                    <a:lnB>
                      <a:noFill/>
                    </a:lnB>
                    <a:solidFill>
                      <a:srgbClr val="F5F7F9"/>
                    </a:solidFill>
                  </a:tcPr>
                </a:tc>
                <a:tc>
                  <a:txBody>
                    <a:bodyPr/>
                    <a:lstStyle/>
                    <a:p>
                      <a:pPr fontAlgn="t"/>
                      <a:r>
                        <a:rPr lang="en-US" sz="1100">
                          <a:solidFill>
                            <a:srgbClr val="2C3D5F"/>
                          </a:solidFill>
                          <a:effectLst/>
                        </a:rPr>
                        <a:t>Initialize </a:t>
                      </a:r>
                      <a:r>
                        <a:rPr lang="en-US" sz="1100" b="1" i="1">
                          <a:solidFill>
                            <a:srgbClr val="2C3D5F"/>
                          </a:solidFill>
                          <a:effectLst/>
                        </a:rPr>
                        <a:t>period</a:t>
                      </a:r>
                      <a:endParaRPr lang="en-US" sz="1100">
                        <a:solidFill>
                          <a:srgbClr val="2C3D5F"/>
                        </a:solidFill>
                        <a:effectLst/>
                      </a:endParaRPr>
                    </a:p>
                  </a:txBody>
                  <a:tcPr marL="17099" marR="17099" marT="6411" marB="6411">
                    <a:lnL>
                      <a:noFill/>
                    </a:lnL>
                    <a:lnR>
                      <a:noFill/>
                    </a:lnR>
                    <a:lnT>
                      <a:noFill/>
                    </a:lnT>
                    <a:lnB>
                      <a:noFill/>
                    </a:lnB>
                    <a:solidFill>
                      <a:srgbClr val="F5F7F9"/>
                    </a:solidFill>
                  </a:tcPr>
                </a:tc>
                <a:tc>
                  <a:txBody>
                    <a:bodyPr/>
                    <a:lstStyle/>
                    <a:p>
                      <a:pPr fontAlgn="t"/>
                      <a:r>
                        <a:rPr lang="en-US" sz="1100" u="none" strike="noStrike" dirty="0">
                          <a:solidFill>
                            <a:srgbClr val="1BBF72"/>
                          </a:solidFill>
                          <a:effectLst/>
                          <a:hlinkClick r:id="rId16"/>
                        </a:rPr>
                        <a:t>LO - Material Master</a:t>
                      </a:r>
                      <a:endParaRPr lang="en-US" sz="1100" dirty="0">
                        <a:solidFill>
                          <a:srgbClr val="2C3D5F"/>
                        </a:solidFill>
                        <a:effectLst/>
                      </a:endParaRPr>
                    </a:p>
                  </a:txBody>
                  <a:tcPr marL="17099" marR="17099" marT="6411" marB="6411">
                    <a:lnL>
                      <a:noFill/>
                    </a:lnL>
                    <a:lnR>
                      <a:noFill/>
                    </a:lnR>
                    <a:lnT>
                      <a:noFill/>
                    </a:lnT>
                    <a:lnB>
                      <a:noFill/>
                    </a:lnB>
                    <a:solidFill>
                      <a:srgbClr val="F5F7F9"/>
                    </a:solidFill>
                  </a:tcPr>
                </a:tc>
                <a:extLst>
                  <a:ext uri="{0D108BD9-81ED-4DB2-BD59-A6C34878D82A}">
                    <a16:rowId xmlns:a16="http://schemas.microsoft.com/office/drawing/2014/main" val="10004"/>
                  </a:ext>
                </a:extLst>
              </a:tr>
              <a:tr h="482918">
                <a:tc>
                  <a:txBody>
                    <a:bodyPr/>
                    <a:lstStyle/>
                    <a:p>
                      <a:pPr algn="l" fontAlgn="t"/>
                      <a:r>
                        <a:rPr lang="en-US" sz="1100" b="1" u="none" strike="noStrike" dirty="0">
                          <a:solidFill>
                            <a:srgbClr val="1BBF72"/>
                          </a:solidFill>
                          <a:effectLst/>
                          <a:hlinkClick r:id="rId17"/>
                        </a:rPr>
                        <a:t>MMPV</a:t>
                      </a:r>
                      <a:endParaRPr lang="en-US" sz="1100" dirty="0">
                        <a:solidFill>
                          <a:srgbClr val="FFFFFF"/>
                        </a:solidFill>
                        <a:effectLst/>
                      </a:endParaRPr>
                    </a:p>
                  </a:txBody>
                  <a:tcPr marL="17099" marR="17099" marT="6411" marB="6411">
                    <a:lnL>
                      <a:noFill/>
                    </a:lnL>
                    <a:lnR>
                      <a:noFill/>
                    </a:lnR>
                    <a:lnT>
                      <a:noFill/>
                    </a:lnT>
                    <a:lnB>
                      <a:noFill/>
                    </a:lnB>
                    <a:solidFill>
                      <a:srgbClr val="FFFFFF"/>
                    </a:solidFill>
                  </a:tcPr>
                </a:tc>
                <a:tc>
                  <a:txBody>
                    <a:bodyPr/>
                    <a:lstStyle/>
                    <a:p>
                      <a:pPr fontAlgn="t"/>
                      <a:r>
                        <a:rPr lang="en-US" sz="1100" dirty="0">
                          <a:solidFill>
                            <a:srgbClr val="2C3D5F"/>
                          </a:solidFill>
                          <a:effectLst/>
                        </a:rPr>
                        <a:t>Close </a:t>
                      </a:r>
                      <a:r>
                        <a:rPr lang="en-US" sz="1100" b="1" i="1" dirty="0">
                          <a:solidFill>
                            <a:srgbClr val="2C3D5F"/>
                          </a:solidFill>
                          <a:effectLst/>
                        </a:rPr>
                        <a:t>period</a:t>
                      </a:r>
                      <a:r>
                        <a:rPr lang="en-US" sz="1100" dirty="0">
                          <a:solidFill>
                            <a:srgbClr val="2C3D5F"/>
                          </a:solidFill>
                          <a:effectLst/>
                        </a:rPr>
                        <a:t>s</a:t>
                      </a:r>
                    </a:p>
                  </a:txBody>
                  <a:tcPr marL="17099" marR="17099" marT="6411" marB="6411">
                    <a:lnL>
                      <a:noFill/>
                    </a:lnL>
                    <a:lnR>
                      <a:noFill/>
                    </a:lnR>
                    <a:lnT>
                      <a:noFill/>
                    </a:lnT>
                    <a:lnB>
                      <a:noFill/>
                    </a:lnB>
                    <a:solidFill>
                      <a:srgbClr val="FFFFFF"/>
                    </a:solidFill>
                  </a:tcPr>
                </a:tc>
                <a:tc>
                  <a:txBody>
                    <a:bodyPr/>
                    <a:lstStyle/>
                    <a:p>
                      <a:pPr fontAlgn="t"/>
                      <a:r>
                        <a:rPr lang="en-US" sz="1100" u="none" strike="noStrike" dirty="0">
                          <a:solidFill>
                            <a:srgbClr val="1BBF72"/>
                          </a:solidFill>
                          <a:effectLst/>
                          <a:hlinkClick r:id="rId16"/>
                        </a:rPr>
                        <a:t>LO - Material Master</a:t>
                      </a:r>
                      <a:endParaRPr lang="en-US" sz="1100" dirty="0">
                        <a:solidFill>
                          <a:srgbClr val="2C3D5F"/>
                        </a:solidFill>
                        <a:effectLst/>
                      </a:endParaRPr>
                    </a:p>
                  </a:txBody>
                  <a:tcPr marL="17099" marR="17099" marT="6411" marB="6411">
                    <a:lnL>
                      <a:noFill/>
                    </a:lnL>
                    <a:lnR>
                      <a:noFill/>
                    </a:lnR>
                    <a:lnT>
                      <a:noFill/>
                    </a:lnT>
                    <a:lnB>
                      <a:noFill/>
                    </a:lnB>
                    <a:solidFill>
                      <a:srgbClr val="FFFFFF"/>
                    </a:solidFill>
                  </a:tcPr>
                </a:tc>
                <a:extLst>
                  <a:ext uri="{0D108BD9-81ED-4DB2-BD59-A6C34878D82A}">
                    <a16:rowId xmlns:a16="http://schemas.microsoft.com/office/drawing/2014/main" val="10005"/>
                  </a:ext>
                </a:extLst>
              </a:tr>
              <a:tr h="482918">
                <a:tc>
                  <a:txBody>
                    <a:bodyPr/>
                    <a:lstStyle/>
                    <a:p>
                      <a:pPr algn="l" fontAlgn="t"/>
                      <a:r>
                        <a:rPr lang="en-US" sz="1100" b="1" u="none" strike="noStrike" dirty="0">
                          <a:solidFill>
                            <a:srgbClr val="1BBF72"/>
                          </a:solidFill>
                          <a:effectLst/>
                          <a:hlinkClick r:id="rId18"/>
                        </a:rPr>
                        <a:t>MMRV</a:t>
                      </a:r>
                      <a:endParaRPr lang="en-US" sz="1100" dirty="0">
                        <a:solidFill>
                          <a:srgbClr val="FFFFFF"/>
                        </a:solidFill>
                        <a:effectLst/>
                      </a:endParaRPr>
                    </a:p>
                  </a:txBody>
                  <a:tcPr marL="17099" marR="17099" marT="6411" marB="6411">
                    <a:lnL>
                      <a:noFill/>
                    </a:lnL>
                    <a:lnR>
                      <a:noFill/>
                    </a:lnR>
                    <a:lnT>
                      <a:noFill/>
                    </a:lnT>
                    <a:lnB>
                      <a:noFill/>
                    </a:lnB>
                    <a:solidFill>
                      <a:srgbClr val="FFFFFF"/>
                    </a:solidFill>
                  </a:tcPr>
                </a:tc>
                <a:tc>
                  <a:txBody>
                    <a:bodyPr/>
                    <a:lstStyle/>
                    <a:p>
                      <a:pPr fontAlgn="t"/>
                      <a:r>
                        <a:rPr lang="en-US" sz="1100" dirty="0">
                          <a:solidFill>
                            <a:srgbClr val="2C3D5F"/>
                          </a:solidFill>
                          <a:effectLst/>
                        </a:rPr>
                        <a:t>Allow Posting to Previous </a:t>
                      </a:r>
                      <a:r>
                        <a:rPr lang="en-US" sz="1100" b="1" i="1" dirty="0">
                          <a:solidFill>
                            <a:srgbClr val="2C3D5F"/>
                          </a:solidFill>
                          <a:effectLst/>
                        </a:rPr>
                        <a:t>period</a:t>
                      </a:r>
                      <a:endParaRPr lang="en-US" sz="1100" dirty="0">
                        <a:solidFill>
                          <a:srgbClr val="2C3D5F"/>
                        </a:solidFill>
                        <a:effectLst/>
                      </a:endParaRPr>
                    </a:p>
                  </a:txBody>
                  <a:tcPr marL="17099" marR="17099" marT="6411" marB="6411">
                    <a:lnL>
                      <a:noFill/>
                    </a:lnL>
                    <a:lnR>
                      <a:noFill/>
                    </a:lnR>
                    <a:lnT>
                      <a:noFill/>
                    </a:lnT>
                    <a:lnB>
                      <a:noFill/>
                    </a:lnB>
                    <a:solidFill>
                      <a:srgbClr val="FFFFFF"/>
                    </a:solidFill>
                  </a:tcPr>
                </a:tc>
                <a:tc>
                  <a:txBody>
                    <a:bodyPr/>
                    <a:lstStyle/>
                    <a:p>
                      <a:pPr fontAlgn="t"/>
                      <a:r>
                        <a:rPr lang="en-US" sz="1100" u="none" strike="noStrike" dirty="0">
                          <a:solidFill>
                            <a:srgbClr val="1BBF72"/>
                          </a:solidFill>
                          <a:effectLst/>
                          <a:hlinkClick r:id="rId16"/>
                        </a:rPr>
                        <a:t>LO - Material Master</a:t>
                      </a:r>
                      <a:endParaRPr lang="en-US" sz="1100" dirty="0">
                        <a:solidFill>
                          <a:srgbClr val="2C3D5F"/>
                        </a:solidFill>
                        <a:effectLst/>
                      </a:endParaRPr>
                    </a:p>
                  </a:txBody>
                  <a:tcPr marL="17099" marR="17099" marT="6411" marB="6411">
                    <a:lnL>
                      <a:noFill/>
                    </a:lnL>
                    <a:lnR>
                      <a:noFill/>
                    </a:lnR>
                    <a:lnT>
                      <a:noFill/>
                    </a:lnT>
                    <a:lnB>
                      <a:noFill/>
                    </a:lnB>
                    <a:solidFill>
                      <a:srgbClr val="FFFFFF"/>
                    </a:solidFill>
                  </a:tcPr>
                </a:tc>
                <a:extLst>
                  <a:ext uri="{0D108BD9-81ED-4DB2-BD59-A6C34878D82A}">
                    <a16:rowId xmlns:a16="http://schemas.microsoft.com/office/drawing/2014/main" val="10006"/>
                  </a:ext>
                </a:extLst>
              </a:tr>
              <a:tr h="482918">
                <a:tc>
                  <a:txBody>
                    <a:bodyPr/>
                    <a:lstStyle/>
                    <a:p>
                      <a:pPr algn="l" fontAlgn="t"/>
                      <a:r>
                        <a:rPr lang="en-US" sz="1100" b="1" u="none" strike="noStrike" dirty="0">
                          <a:solidFill>
                            <a:srgbClr val="1BBF72"/>
                          </a:solidFill>
                          <a:effectLst/>
                          <a:hlinkClick r:id="rId19"/>
                        </a:rPr>
                        <a:t>OX18</a:t>
                      </a:r>
                      <a:endParaRPr lang="en-US" sz="1100" dirty="0">
                        <a:solidFill>
                          <a:srgbClr val="FFFFFF"/>
                        </a:solidFill>
                        <a:effectLst/>
                      </a:endParaRPr>
                    </a:p>
                  </a:txBody>
                  <a:tcPr marL="17099" marR="17099" marT="6411" marB="6411">
                    <a:lnL>
                      <a:noFill/>
                    </a:lnL>
                    <a:lnR>
                      <a:noFill/>
                    </a:lnR>
                    <a:lnT>
                      <a:noFill/>
                    </a:lnT>
                    <a:lnB>
                      <a:noFill/>
                    </a:lnB>
                    <a:solidFill>
                      <a:srgbClr val="FFFFFF"/>
                    </a:solidFill>
                  </a:tcPr>
                </a:tc>
                <a:tc>
                  <a:txBody>
                    <a:bodyPr/>
                    <a:lstStyle/>
                    <a:p>
                      <a:pPr fontAlgn="t"/>
                      <a:r>
                        <a:rPr lang="en-US" sz="1100" dirty="0">
                          <a:solidFill>
                            <a:srgbClr val="2C3D5F"/>
                          </a:solidFill>
                          <a:effectLst/>
                        </a:rPr>
                        <a:t>Assignment Plants -&gt; Company Code</a:t>
                      </a:r>
                    </a:p>
                  </a:txBody>
                  <a:tcPr marL="17099" marR="17099" marT="6411" marB="6411">
                    <a:lnL>
                      <a:noFill/>
                    </a:lnL>
                    <a:lnR>
                      <a:noFill/>
                    </a:lnR>
                    <a:lnT>
                      <a:noFill/>
                    </a:lnT>
                    <a:lnB>
                      <a:noFill/>
                    </a:lnB>
                    <a:solidFill>
                      <a:srgbClr val="FFFFFF"/>
                    </a:solidFill>
                  </a:tcPr>
                </a:tc>
                <a:tc>
                  <a:txBody>
                    <a:bodyPr/>
                    <a:lstStyle/>
                    <a:p>
                      <a:pPr fontAlgn="t"/>
                      <a:r>
                        <a:rPr lang="en-US" sz="1100" u="none" strike="noStrike" dirty="0">
                          <a:solidFill>
                            <a:srgbClr val="1BBF72"/>
                          </a:solidFill>
                          <a:effectLst/>
                          <a:hlinkClick r:id="rId20"/>
                        </a:rPr>
                        <a:t>MM - Inventory Management</a:t>
                      </a:r>
                      <a:endParaRPr lang="en-US" sz="1100" dirty="0">
                        <a:solidFill>
                          <a:srgbClr val="2C3D5F"/>
                        </a:solidFill>
                        <a:effectLst/>
                      </a:endParaRPr>
                    </a:p>
                  </a:txBody>
                  <a:tcPr marL="17099" marR="17099" marT="6411" marB="6411">
                    <a:lnL>
                      <a:noFill/>
                    </a:lnL>
                    <a:lnR>
                      <a:noFill/>
                    </a:lnR>
                    <a:lnT>
                      <a:noFill/>
                    </a:lnT>
                    <a:lnB>
                      <a:noFill/>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70605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6465" y="732495"/>
            <a:ext cx="10188713" cy="574003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실습 </a:t>
            </a:r>
            <a:r>
              <a:rPr lang="en-US" altLang="ko-KR" sz="1800" kern="0" dirty="0">
                <a:ea typeface="Arial Unicode MS" pitchFamily="34" charset="-128"/>
                <a:cs typeface="Arial Unicode MS" pitchFamily="34" charset="-128"/>
              </a:rPr>
              <a:t>:  Track1.  </a:t>
            </a:r>
            <a:r>
              <a:rPr lang="ko-KR" altLang="en-US" sz="1800" kern="0" dirty="0">
                <a:ea typeface="Arial Unicode MS" pitchFamily="34" charset="-128"/>
                <a:cs typeface="Arial Unicode MS" pitchFamily="34" charset="-128"/>
              </a:rPr>
              <a:t>구매 </a:t>
            </a:r>
            <a:r>
              <a:rPr lang="en-US" altLang="ko-KR" sz="1800" kern="0" dirty="0">
                <a:ea typeface="Arial Unicode MS" pitchFamily="34" charset="-128"/>
                <a:cs typeface="Arial Unicode MS" pitchFamily="34" charset="-128"/>
              </a:rPr>
              <a:t>Hub Application </a:t>
            </a:r>
            <a:r>
              <a:rPr lang="ko-KR" altLang="en-US" sz="1800" kern="0" dirty="0">
                <a:ea typeface="Arial Unicode MS" pitchFamily="34" charset="-128"/>
                <a:cs typeface="Arial Unicode MS" pitchFamily="34" charset="-128"/>
              </a:rPr>
              <a:t>에 필요한 </a:t>
            </a:r>
            <a:r>
              <a:rPr lang="en-US" altLang="ko-KR" sz="1800" kern="0" dirty="0">
                <a:ea typeface="Arial Unicode MS" pitchFamily="34" charset="-128"/>
                <a:cs typeface="Arial Unicode MS" pitchFamily="34" charset="-128"/>
              </a:rPr>
              <a:t>BAPI</a:t>
            </a:r>
            <a:r>
              <a:rPr lang="ko-KR" altLang="en-US" sz="1800" kern="0" dirty="0">
                <a:ea typeface="Arial Unicode MS" pitchFamily="34" charset="-128"/>
                <a:cs typeface="Arial Unicode MS" pitchFamily="34" charset="-128"/>
              </a:rPr>
              <a:t>에 대한 이해</a:t>
            </a:r>
            <a:endParaRPr lang="en-US" altLang="ko-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altLang="ko-KR"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charset="0"/>
              <a:buChar char="•"/>
            </a:pPr>
            <a:r>
              <a:rPr lang="ko-KR" altLang="en-US" sz="1800" kern="0" dirty="0">
                <a:ea typeface="Arial Unicode MS" pitchFamily="34" charset="-128"/>
                <a:cs typeface="Arial Unicode MS" pitchFamily="34" charset="-128"/>
              </a:rPr>
              <a:t>사전준비사항</a:t>
            </a:r>
            <a:r>
              <a:rPr lang="en-US" altLang="ko-KR" sz="1800" kern="0" dirty="0">
                <a:ea typeface="Arial Unicode MS" pitchFamily="34" charset="-128"/>
                <a:cs typeface="Arial Unicode MS" pitchFamily="34" charset="-128"/>
              </a:rPr>
              <a:t>:  Vendor, Purchase Requisition, Purchase Order, </a:t>
            </a:r>
            <a:r>
              <a:rPr lang="en-US" altLang="ko-KR" sz="1800" kern="0" dirty="0" err="1">
                <a:ea typeface="Arial Unicode MS" pitchFamily="34" charset="-128"/>
                <a:cs typeface="Arial Unicode MS" pitchFamily="34" charset="-128"/>
              </a:rPr>
              <a:t>Sourcelist</a:t>
            </a:r>
            <a:r>
              <a:rPr lang="en-US" altLang="ko-KR" sz="1800" kern="0" dirty="0">
                <a:ea typeface="Arial Unicode MS" pitchFamily="34" charset="-128"/>
                <a:cs typeface="Arial Unicode MS" pitchFamily="34" charset="-128"/>
              </a:rPr>
              <a:t>, Purchasing Price </a:t>
            </a:r>
            <a:r>
              <a:rPr lang="ko-KR" altLang="en-US" sz="1800" kern="0" dirty="0">
                <a:ea typeface="Arial Unicode MS" pitchFamily="34" charset="-128"/>
                <a:cs typeface="Arial Unicode MS" pitchFamily="34" charset="-128"/>
              </a:rPr>
              <a:t>정보</a:t>
            </a:r>
            <a:endParaRPr lang="en-US" altLang="ko-KR"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charset="0"/>
              <a:buChar char="•"/>
            </a:pPr>
            <a:endParaRPr lang="en-US" altLang="ko-KR" sz="180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buAutoNum type="arabicPeriod"/>
            </a:pPr>
            <a:r>
              <a:rPr lang="en-US" altLang="ko-KR" sz="1600" kern="0" dirty="0">
                <a:ea typeface="Arial Unicode MS" pitchFamily="34" charset="-128"/>
                <a:cs typeface="Arial Unicode MS" pitchFamily="34" charset="-128"/>
              </a:rPr>
              <a:t>Supplier Description Change FM</a:t>
            </a:r>
            <a:r>
              <a:rPr lang="ko-KR" altLang="en-US" sz="1600" kern="0" dirty="0">
                <a:ea typeface="Arial Unicode MS" pitchFamily="34" charset="-128"/>
                <a:cs typeface="Arial Unicode MS" pitchFamily="34" charset="-128"/>
              </a:rPr>
              <a:t>을 만들고 테스트 하시오 </a:t>
            </a:r>
            <a:r>
              <a:rPr lang="en-US" altLang="ko-KR" sz="1600" kern="0" dirty="0">
                <a:ea typeface="Arial Unicode MS" pitchFamily="34" charset="-128"/>
                <a:cs typeface="Arial Unicode MS" pitchFamily="34" charset="-128"/>
              </a:rPr>
              <a:t> </a:t>
            </a:r>
            <a:br>
              <a:rPr lang="en-US" altLang="ko-KR" sz="1600" kern="0" dirty="0">
                <a:ea typeface="Arial Unicode MS" pitchFamily="34" charset="-128"/>
                <a:cs typeface="Arial Unicode MS" pitchFamily="34" charset="-128"/>
              </a:rPr>
            </a:br>
            <a:r>
              <a:rPr lang="en-US" altLang="ko-KR" sz="1600" kern="0" dirty="0">
                <a:ea typeface="Arial Unicode MS" pitchFamily="34" charset="-128"/>
                <a:cs typeface="Arial Unicode MS" pitchFamily="34" charset="-128"/>
              </a:rPr>
              <a:t>( ZCFM</a:t>
            </a:r>
            <a:r>
              <a:rPr lang="en-US" altLang="ko-KR" sz="1600" kern="0" dirty="0">
                <a:solidFill>
                  <a:srgbClr val="FF0000"/>
                </a:solidFill>
                <a:ea typeface="Arial Unicode MS" pitchFamily="34" charset="-128"/>
                <a:cs typeface="Arial Unicode MS" pitchFamily="34" charset="-128"/>
              </a:rPr>
              <a:t>00</a:t>
            </a:r>
            <a:r>
              <a:rPr lang="en-US" altLang="ko-KR" sz="1600" kern="0" dirty="0">
                <a:ea typeface="Arial Unicode MS" pitchFamily="34" charset="-128"/>
                <a:cs typeface="Arial Unicode MS" pitchFamily="34" charset="-128"/>
              </a:rPr>
              <a:t> </a:t>
            </a:r>
            <a:r>
              <a:rPr lang="ko-KR" altLang="en-US" sz="1600" kern="0" dirty="0">
                <a:ea typeface="Arial Unicode MS" pitchFamily="34" charset="-128"/>
                <a:cs typeface="Arial Unicode MS" pitchFamily="34" charset="-128"/>
              </a:rPr>
              <a:t>으로 시작하도록 만들고 </a:t>
            </a:r>
            <a:r>
              <a:rPr lang="en-US" altLang="ko-KR" sz="1600" kern="0" dirty="0">
                <a:ea typeface="Arial Unicode MS" pitchFamily="34" charset="-128"/>
                <a:cs typeface="Arial Unicode MS" pitchFamily="34" charset="-128"/>
              </a:rPr>
              <a:t>Function Group</a:t>
            </a:r>
            <a:r>
              <a:rPr lang="ko-KR" altLang="en-US" sz="1600" kern="0" dirty="0">
                <a:ea typeface="Arial Unicode MS" pitchFamily="34" charset="-128"/>
                <a:cs typeface="Arial Unicode MS" pitchFamily="34" charset="-128"/>
              </a:rPr>
              <a:t>은 </a:t>
            </a:r>
            <a:r>
              <a:rPr lang="en-US" altLang="ko-KR" sz="1600" kern="0" dirty="0">
                <a:ea typeface="Arial Unicode MS" pitchFamily="34" charset="-128"/>
                <a:cs typeface="Arial Unicode MS" pitchFamily="34" charset="-128"/>
              </a:rPr>
              <a:t>ZSCP</a:t>
            </a:r>
            <a:r>
              <a:rPr lang="en-US" altLang="ko-KR" sz="1600" kern="0" dirty="0">
                <a:solidFill>
                  <a:srgbClr val="FF0000"/>
                </a:solidFill>
                <a:ea typeface="Arial Unicode MS" pitchFamily="34" charset="-128"/>
                <a:cs typeface="Arial Unicode MS" pitchFamily="34" charset="-128"/>
              </a:rPr>
              <a:t>00 </a:t>
            </a:r>
            <a:r>
              <a:rPr lang="en-US" altLang="ko-KR" sz="1600" kern="0" dirty="0">
                <a:ea typeface="Arial Unicode MS" pitchFamily="34" charset="-128"/>
                <a:cs typeface="Arial Unicode MS" pitchFamily="34" charset="-128"/>
              </a:rPr>
              <a:t>) 00</a:t>
            </a:r>
            <a:r>
              <a:rPr lang="ko-KR" altLang="en-US" sz="1600" kern="0" dirty="0">
                <a:ea typeface="Arial Unicode MS" pitchFamily="34" charset="-128"/>
                <a:cs typeface="Arial Unicode MS" pitchFamily="34" charset="-128"/>
              </a:rPr>
              <a:t>은</a:t>
            </a:r>
            <a:r>
              <a:rPr lang="en-US" altLang="ko-KR" sz="1600" kern="0" dirty="0">
                <a:ea typeface="Arial Unicode MS" pitchFamily="34" charset="-128"/>
                <a:cs typeface="Arial Unicode MS" pitchFamily="34" charset="-128"/>
              </a:rPr>
              <a:t> </a:t>
            </a:r>
            <a:r>
              <a:rPr lang="ko-KR" altLang="en-US" sz="1600" kern="0" dirty="0">
                <a:ea typeface="Arial Unicode MS" pitchFamily="34" charset="-128"/>
                <a:cs typeface="Arial Unicode MS" pitchFamily="34" charset="-128"/>
              </a:rPr>
              <a:t>본인번호</a:t>
            </a:r>
            <a:endParaRPr lang="en-US" altLang="ko-KR" sz="160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buFont typeface="+mj-lt"/>
              <a:buAutoNum type="arabicPeriod"/>
            </a:pPr>
            <a:r>
              <a:rPr lang="en-US" altLang="ko-KR" sz="1600" kern="0" dirty="0">
                <a:ea typeface="Arial Unicode MS" pitchFamily="34" charset="-128"/>
                <a:cs typeface="Arial Unicode MS" pitchFamily="34" charset="-128"/>
              </a:rPr>
              <a:t>Supplier Address Change BAPI</a:t>
            </a:r>
            <a:r>
              <a:rPr lang="ko-KR" altLang="en-US" sz="1600" kern="0" dirty="0">
                <a:ea typeface="Arial Unicode MS" pitchFamily="34" charset="-128"/>
                <a:cs typeface="Arial Unicode MS" pitchFamily="34" charset="-128"/>
              </a:rPr>
              <a:t>를 테스트 하시오</a:t>
            </a:r>
            <a:endParaRPr lang="en-US" altLang="ko-KR" sz="160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buFont typeface="+mj-lt"/>
              <a:buAutoNum type="arabicPeriod"/>
            </a:pPr>
            <a:r>
              <a:rPr lang="en-US" altLang="ko-KR" sz="1600" kern="0" dirty="0">
                <a:ea typeface="Arial Unicode MS" pitchFamily="34" charset="-128"/>
                <a:cs typeface="Arial Unicode MS" pitchFamily="34" charset="-128"/>
              </a:rPr>
              <a:t>Purchasing Price Update BAPI </a:t>
            </a:r>
            <a:r>
              <a:rPr lang="ko-KR" altLang="en-US" sz="1600" kern="0" dirty="0">
                <a:ea typeface="Arial Unicode MS" pitchFamily="34" charset="-128"/>
                <a:cs typeface="Arial Unicode MS" pitchFamily="34" charset="-128"/>
              </a:rPr>
              <a:t>를</a:t>
            </a:r>
            <a:r>
              <a:rPr lang="en-US" altLang="ko-KR" sz="1600" kern="0" dirty="0">
                <a:ea typeface="Arial Unicode MS" pitchFamily="34" charset="-128"/>
                <a:cs typeface="Arial Unicode MS" pitchFamily="34" charset="-128"/>
              </a:rPr>
              <a:t> </a:t>
            </a:r>
            <a:r>
              <a:rPr lang="ko-KR" altLang="en-US" sz="1600" kern="0" dirty="0">
                <a:ea typeface="Arial Unicode MS" pitchFamily="34" charset="-128"/>
                <a:cs typeface="Arial Unicode MS" pitchFamily="34" charset="-128"/>
              </a:rPr>
              <a:t>테스트 하시오 </a:t>
            </a:r>
            <a:r>
              <a:rPr lang="en-US" altLang="ko-KR" sz="1600" kern="0" dirty="0">
                <a:ea typeface="Arial Unicode MS" pitchFamily="34" charset="-128"/>
                <a:cs typeface="Arial Unicode MS" pitchFamily="34" charset="-128"/>
              </a:rPr>
              <a:t>(T1)</a:t>
            </a:r>
          </a:p>
          <a:p>
            <a:pPr marL="342900" indent="-342900" fontAlgn="base">
              <a:spcBef>
                <a:spcPct val="50000"/>
              </a:spcBef>
              <a:spcAft>
                <a:spcPct val="0"/>
              </a:spcAft>
              <a:buClr>
                <a:srgbClr val="F0AB00"/>
              </a:buClr>
              <a:buSzPct val="80000"/>
              <a:buAutoNum type="arabicPeriod"/>
            </a:pPr>
            <a:r>
              <a:rPr lang="en-US" altLang="ko-KR" sz="1600" kern="0" dirty="0" err="1">
                <a:ea typeface="Arial Unicode MS" pitchFamily="34" charset="-128"/>
                <a:cs typeface="Arial Unicode MS" pitchFamily="34" charset="-128"/>
              </a:rPr>
              <a:t>Sourcelist</a:t>
            </a:r>
            <a:r>
              <a:rPr lang="en-US" altLang="ko-KR" sz="1600" kern="0" dirty="0">
                <a:ea typeface="Arial Unicode MS" pitchFamily="34" charset="-128"/>
                <a:cs typeface="Arial Unicode MS" pitchFamily="34" charset="-128"/>
              </a:rPr>
              <a:t> create </a:t>
            </a:r>
            <a:r>
              <a:rPr lang="ko-KR" altLang="en-US" sz="1600" kern="0" dirty="0">
                <a:ea typeface="Arial Unicode MS" pitchFamily="34" charset="-128"/>
                <a:cs typeface="Arial Unicode MS" pitchFamily="34" charset="-128"/>
              </a:rPr>
              <a:t>하는 </a:t>
            </a:r>
            <a:r>
              <a:rPr lang="en-US" altLang="ko-KR" sz="1600" kern="0" dirty="0">
                <a:ea typeface="Arial Unicode MS" pitchFamily="34" charset="-128"/>
                <a:cs typeface="Arial Unicode MS" pitchFamily="34" charset="-128"/>
              </a:rPr>
              <a:t>FM</a:t>
            </a:r>
            <a:r>
              <a:rPr lang="ko-KR" altLang="en-US" sz="1600" kern="0" dirty="0">
                <a:ea typeface="Arial Unicode MS" pitchFamily="34" charset="-128"/>
                <a:cs typeface="Arial Unicode MS" pitchFamily="34" charset="-128"/>
              </a:rPr>
              <a:t>를 테스트 하시오 </a:t>
            </a:r>
            <a:r>
              <a:rPr lang="en-US" altLang="ko-KR" sz="1600" kern="0" dirty="0">
                <a:ea typeface="Arial Unicode MS" pitchFamily="34" charset="-128"/>
                <a:cs typeface="Arial Unicode MS" pitchFamily="34" charset="-128"/>
              </a:rPr>
              <a:t>(T2)</a:t>
            </a:r>
          </a:p>
          <a:p>
            <a:pPr marL="342900" indent="-342900" fontAlgn="base">
              <a:spcBef>
                <a:spcPct val="50000"/>
              </a:spcBef>
              <a:spcAft>
                <a:spcPct val="0"/>
              </a:spcAft>
              <a:buClr>
                <a:srgbClr val="F0AB00"/>
              </a:buClr>
              <a:buSzPct val="80000"/>
              <a:buAutoNum type="arabicPeriod"/>
            </a:pPr>
            <a:r>
              <a:rPr lang="ko-KR" altLang="en-US" sz="1600" kern="0" dirty="0">
                <a:ea typeface="Arial Unicode MS" pitchFamily="34" charset="-128"/>
                <a:cs typeface="Arial Unicode MS" pitchFamily="34" charset="-128"/>
              </a:rPr>
              <a:t>생성된 </a:t>
            </a:r>
            <a:r>
              <a:rPr lang="en-US" altLang="ko-KR" sz="1600" kern="0" dirty="0">
                <a:ea typeface="Arial Unicode MS" pitchFamily="34" charset="-128"/>
                <a:cs typeface="Arial Unicode MS" pitchFamily="34" charset="-128"/>
              </a:rPr>
              <a:t>PO</a:t>
            </a:r>
            <a:r>
              <a:rPr lang="ko-KR" altLang="en-US" sz="1600" kern="0" dirty="0">
                <a:ea typeface="Arial Unicode MS" pitchFamily="34" charset="-128"/>
                <a:cs typeface="Arial Unicode MS" pitchFamily="34" charset="-128"/>
              </a:rPr>
              <a:t>를 조회하는 </a:t>
            </a:r>
            <a:r>
              <a:rPr lang="en-US" altLang="ko-KR" sz="1600" kern="0" dirty="0">
                <a:ea typeface="Arial Unicode MS" pitchFamily="34" charset="-128"/>
                <a:cs typeface="Arial Unicode MS" pitchFamily="34" charset="-128"/>
              </a:rPr>
              <a:t>BAPI</a:t>
            </a:r>
            <a:r>
              <a:rPr lang="ko-KR" altLang="en-US" sz="1600" kern="0" dirty="0">
                <a:ea typeface="Arial Unicode MS" pitchFamily="34" charset="-128"/>
                <a:cs typeface="Arial Unicode MS" pitchFamily="34" charset="-128"/>
              </a:rPr>
              <a:t>를 테스트 하시오 </a:t>
            </a:r>
            <a:r>
              <a:rPr lang="en-US" altLang="ko-KR" sz="1600" kern="0" dirty="0">
                <a:ea typeface="Arial Unicode MS" pitchFamily="34" charset="-128"/>
                <a:cs typeface="Arial Unicode MS" pitchFamily="34" charset="-128"/>
              </a:rPr>
              <a:t>(R3)</a:t>
            </a:r>
          </a:p>
          <a:p>
            <a:pPr marL="342900" indent="-342900" fontAlgn="base">
              <a:spcBef>
                <a:spcPct val="50000"/>
              </a:spcBef>
              <a:spcAft>
                <a:spcPct val="0"/>
              </a:spcAft>
              <a:buClr>
                <a:srgbClr val="F0AB00"/>
              </a:buClr>
              <a:buSzPct val="80000"/>
              <a:buAutoNum type="arabicPeriod"/>
            </a:pPr>
            <a:r>
              <a:rPr lang="ko-KR" altLang="en-US" sz="1600" kern="0" dirty="0">
                <a:ea typeface="Arial Unicode MS" pitchFamily="34" charset="-128"/>
                <a:cs typeface="Arial Unicode MS" pitchFamily="34" charset="-128"/>
              </a:rPr>
              <a:t>생성된 </a:t>
            </a:r>
            <a:r>
              <a:rPr lang="ko-KR" altLang="en-US" sz="1600" kern="0" dirty="0" err="1">
                <a:ea typeface="Arial Unicode MS" pitchFamily="34" charset="-128"/>
                <a:cs typeface="Arial Unicode MS" pitchFamily="34" charset="-128"/>
              </a:rPr>
              <a:t>구매오더</a:t>
            </a:r>
            <a:r>
              <a:rPr lang="ko-KR" altLang="en-US" sz="1600" kern="0" dirty="0">
                <a:ea typeface="Arial Unicode MS" pitchFamily="34" charset="-128"/>
                <a:cs typeface="Arial Unicode MS" pitchFamily="34" charset="-128"/>
              </a:rPr>
              <a:t> 중 </a:t>
            </a:r>
            <a:r>
              <a:rPr lang="en-US" altLang="ko-KR" sz="1600" kern="0" dirty="0">
                <a:ea typeface="Arial Unicode MS" pitchFamily="34" charset="-128"/>
                <a:cs typeface="Arial Unicode MS" pitchFamily="34" charset="-128"/>
              </a:rPr>
              <a:t>delivery date</a:t>
            </a:r>
            <a:r>
              <a:rPr lang="ko-KR" altLang="en-US" sz="1600" kern="0" dirty="0">
                <a:ea typeface="Arial Unicode MS" pitchFamily="34" charset="-128"/>
                <a:cs typeface="Arial Unicode MS" pitchFamily="34" charset="-128"/>
              </a:rPr>
              <a:t>를 수정하는 </a:t>
            </a:r>
            <a:r>
              <a:rPr lang="en-US" altLang="ko-KR" sz="1600" kern="0" dirty="0">
                <a:ea typeface="Arial Unicode MS" pitchFamily="34" charset="-128"/>
                <a:cs typeface="Arial Unicode MS" pitchFamily="34" charset="-128"/>
              </a:rPr>
              <a:t>BAPI</a:t>
            </a:r>
            <a:r>
              <a:rPr lang="ko-KR" altLang="en-US" sz="1600" kern="0" dirty="0">
                <a:ea typeface="Arial Unicode MS" pitchFamily="34" charset="-128"/>
                <a:cs typeface="Arial Unicode MS" pitchFamily="34" charset="-128"/>
              </a:rPr>
              <a:t>를 테스트 하시오 </a:t>
            </a:r>
            <a:r>
              <a:rPr lang="en-US" altLang="ko-KR" sz="1600" kern="0" dirty="0">
                <a:ea typeface="Arial Unicode MS" pitchFamily="34" charset="-128"/>
                <a:cs typeface="Arial Unicode MS" pitchFamily="34" charset="-128"/>
              </a:rPr>
              <a:t>(T3)</a:t>
            </a:r>
          </a:p>
          <a:p>
            <a:pPr marL="342900" indent="-342900" fontAlgn="base">
              <a:spcBef>
                <a:spcPct val="50000"/>
              </a:spcBef>
              <a:spcAft>
                <a:spcPct val="0"/>
              </a:spcAft>
              <a:buClr>
                <a:srgbClr val="F0AB00"/>
              </a:buClr>
              <a:buSzPct val="80000"/>
              <a:buAutoNum type="arabicPeriod"/>
            </a:pPr>
            <a:r>
              <a:rPr lang="ko-KR" altLang="en-US" sz="1600" kern="0" dirty="0" err="1">
                <a:ea typeface="Arial Unicode MS" pitchFamily="34" charset="-128"/>
                <a:cs typeface="Arial Unicode MS" pitchFamily="34" charset="-128"/>
              </a:rPr>
              <a:t>구매오더를</a:t>
            </a:r>
            <a:r>
              <a:rPr lang="ko-KR" altLang="en-US" sz="1600" kern="0" dirty="0">
                <a:ea typeface="Arial Unicode MS" pitchFamily="34" charset="-128"/>
                <a:cs typeface="Arial Unicode MS" pitchFamily="34" charset="-128"/>
              </a:rPr>
              <a:t> 입고시키는 </a:t>
            </a:r>
            <a:r>
              <a:rPr lang="en-US" altLang="ko-KR" sz="1600" kern="0" dirty="0">
                <a:ea typeface="Arial Unicode MS" pitchFamily="34" charset="-128"/>
                <a:cs typeface="Arial Unicode MS" pitchFamily="34" charset="-128"/>
              </a:rPr>
              <a:t>BAPI</a:t>
            </a:r>
            <a:r>
              <a:rPr lang="ko-KR" altLang="en-US" sz="1600" kern="0" dirty="0">
                <a:ea typeface="Arial Unicode MS" pitchFamily="34" charset="-128"/>
                <a:cs typeface="Arial Unicode MS" pitchFamily="34" charset="-128"/>
              </a:rPr>
              <a:t>를 테스트 하시오 </a:t>
            </a:r>
            <a:r>
              <a:rPr lang="en-US" altLang="ko-KR" sz="1600" kern="0" dirty="0">
                <a:ea typeface="Arial Unicode MS" pitchFamily="34" charset="-128"/>
                <a:cs typeface="Arial Unicode MS" pitchFamily="34" charset="-128"/>
              </a:rPr>
              <a:t>(T4)</a:t>
            </a:r>
          </a:p>
          <a:p>
            <a:pPr marL="342900" indent="-342900" fontAlgn="base">
              <a:spcBef>
                <a:spcPct val="50000"/>
              </a:spcBef>
              <a:spcAft>
                <a:spcPct val="0"/>
              </a:spcAft>
              <a:buClr>
                <a:srgbClr val="F0AB00"/>
              </a:buClr>
              <a:buSzPct val="80000"/>
              <a:buAutoNum type="arabicPeriod"/>
            </a:pPr>
            <a:r>
              <a:rPr lang="ko-KR" altLang="en-US" sz="1600" kern="0" dirty="0" err="1">
                <a:ea typeface="Arial Unicode MS" pitchFamily="34" charset="-128"/>
                <a:cs typeface="Arial Unicode MS" pitchFamily="34" charset="-128"/>
              </a:rPr>
              <a:t>구매오더</a:t>
            </a:r>
            <a:r>
              <a:rPr lang="ko-KR" altLang="en-US" sz="1600" kern="0" dirty="0">
                <a:ea typeface="Arial Unicode MS" pitchFamily="34" charset="-128"/>
                <a:cs typeface="Arial Unicode MS" pitchFamily="34" charset="-128"/>
              </a:rPr>
              <a:t> </a:t>
            </a:r>
            <a:r>
              <a:rPr lang="ko-KR" altLang="en-US" sz="1600" kern="0" dirty="0" err="1">
                <a:ea typeface="Arial Unicode MS" pitchFamily="34" charset="-128"/>
                <a:cs typeface="Arial Unicode MS" pitchFamily="34" charset="-128"/>
              </a:rPr>
              <a:t>송장처리하는</a:t>
            </a:r>
            <a:r>
              <a:rPr lang="ko-KR" altLang="en-US" sz="1600" kern="0" dirty="0">
                <a:ea typeface="Arial Unicode MS" pitchFamily="34" charset="-128"/>
                <a:cs typeface="Arial Unicode MS" pitchFamily="34" charset="-128"/>
              </a:rPr>
              <a:t> </a:t>
            </a:r>
            <a:r>
              <a:rPr lang="en-US" altLang="ko-KR" sz="1600" kern="0" dirty="0">
                <a:ea typeface="Arial Unicode MS" pitchFamily="34" charset="-128"/>
                <a:cs typeface="Arial Unicode MS" pitchFamily="34" charset="-128"/>
              </a:rPr>
              <a:t>BAPI</a:t>
            </a:r>
            <a:r>
              <a:rPr lang="ko-KR" altLang="en-US" sz="1600" kern="0" dirty="0">
                <a:ea typeface="Arial Unicode MS" pitchFamily="34" charset="-128"/>
                <a:cs typeface="Arial Unicode MS" pitchFamily="34" charset="-128"/>
              </a:rPr>
              <a:t>를 테스트 하시오</a:t>
            </a:r>
            <a:r>
              <a:rPr lang="en-US" altLang="ko-KR" sz="1600" kern="0" dirty="0">
                <a:ea typeface="Arial Unicode MS" pitchFamily="34" charset="-128"/>
                <a:cs typeface="Arial Unicode MS" pitchFamily="34" charset="-128"/>
              </a:rPr>
              <a:t> (T5)</a:t>
            </a:r>
          </a:p>
          <a:p>
            <a:pPr marL="342900" indent="-342900" fontAlgn="base">
              <a:spcBef>
                <a:spcPct val="50000"/>
              </a:spcBef>
              <a:spcAft>
                <a:spcPct val="0"/>
              </a:spcAft>
              <a:buClr>
                <a:srgbClr val="F0AB00"/>
              </a:buClr>
              <a:buSzPct val="80000"/>
              <a:buAutoNum type="arabicPeriod"/>
            </a:pPr>
            <a:r>
              <a:rPr lang="ko-KR" altLang="en-US" sz="1600" kern="0" dirty="0">
                <a:ea typeface="Arial Unicode MS" pitchFamily="34" charset="-128"/>
                <a:cs typeface="Arial Unicode MS" pitchFamily="34" charset="-128"/>
              </a:rPr>
              <a:t>구매가격 정보 읽어오는 </a:t>
            </a:r>
            <a:r>
              <a:rPr lang="en-US" altLang="ko-KR" sz="1600" kern="0" dirty="0">
                <a:ea typeface="Arial Unicode MS" pitchFamily="34" charset="-128"/>
                <a:cs typeface="Arial Unicode MS" pitchFamily="34" charset="-128"/>
              </a:rPr>
              <a:t>BAPI </a:t>
            </a:r>
            <a:r>
              <a:rPr lang="ko-KR" altLang="en-US" sz="1600" kern="0" dirty="0">
                <a:ea typeface="Arial Unicode MS" pitchFamily="34" charset="-128"/>
                <a:cs typeface="Arial Unicode MS" pitchFamily="34" charset="-128"/>
              </a:rPr>
              <a:t>또는 </a:t>
            </a:r>
            <a:r>
              <a:rPr lang="en-US" altLang="ko-KR" sz="1600" kern="0" dirty="0">
                <a:ea typeface="Arial Unicode MS" pitchFamily="34" charset="-128"/>
                <a:cs typeface="Arial Unicode MS" pitchFamily="34" charset="-128"/>
              </a:rPr>
              <a:t>FM</a:t>
            </a:r>
            <a:r>
              <a:rPr lang="ko-KR" altLang="en-US" sz="1600" kern="0" dirty="0">
                <a:ea typeface="Arial Unicode MS" pitchFamily="34" charset="-128"/>
                <a:cs typeface="Arial Unicode MS" pitchFamily="34" charset="-128"/>
              </a:rPr>
              <a:t>을 찾아보고 테스트 하시오 </a:t>
            </a:r>
            <a:r>
              <a:rPr lang="en-US" altLang="ko-KR" sz="1600" kern="0" dirty="0">
                <a:ea typeface="Arial Unicode MS" pitchFamily="34" charset="-128"/>
                <a:cs typeface="Arial Unicode MS" pitchFamily="34" charset="-128"/>
              </a:rPr>
              <a:t>(R1)</a:t>
            </a:r>
          </a:p>
          <a:p>
            <a:pPr marL="342900" indent="-342900" fontAlgn="base">
              <a:spcBef>
                <a:spcPct val="50000"/>
              </a:spcBef>
              <a:spcAft>
                <a:spcPct val="0"/>
              </a:spcAft>
              <a:buClr>
                <a:srgbClr val="F0AB00"/>
              </a:buClr>
              <a:buSzPct val="80000"/>
              <a:buAutoNum type="arabicPeriod"/>
            </a:pPr>
            <a:r>
              <a:rPr lang="ko-KR" altLang="en-US" sz="1600" kern="0" dirty="0">
                <a:ea typeface="Arial Unicode MS" pitchFamily="34" charset="-128"/>
                <a:cs typeface="Arial Unicode MS" pitchFamily="34" charset="-128"/>
              </a:rPr>
              <a:t>구매 </a:t>
            </a:r>
            <a:r>
              <a:rPr lang="en-US" altLang="ko-KR" sz="1600" kern="0" dirty="0" err="1">
                <a:ea typeface="Arial Unicode MS" pitchFamily="34" charset="-128"/>
                <a:cs typeface="Arial Unicode MS" pitchFamily="34" charset="-128"/>
              </a:rPr>
              <a:t>Sourcelist</a:t>
            </a:r>
            <a:r>
              <a:rPr lang="en-US" altLang="ko-KR" sz="1600" kern="0" dirty="0">
                <a:ea typeface="Arial Unicode MS" pitchFamily="34" charset="-128"/>
                <a:cs typeface="Arial Unicode MS" pitchFamily="34" charset="-128"/>
              </a:rPr>
              <a:t> </a:t>
            </a:r>
            <a:r>
              <a:rPr lang="ko-KR" altLang="en-US" sz="1600" kern="0" dirty="0">
                <a:ea typeface="Arial Unicode MS" pitchFamily="34" charset="-128"/>
                <a:cs typeface="Arial Unicode MS" pitchFamily="34" charset="-128"/>
              </a:rPr>
              <a:t>읽어오는 </a:t>
            </a:r>
            <a:r>
              <a:rPr lang="en-US" altLang="ko-KR" sz="1600" kern="0" dirty="0">
                <a:ea typeface="Arial Unicode MS" pitchFamily="34" charset="-128"/>
                <a:cs typeface="Arial Unicode MS" pitchFamily="34" charset="-128"/>
              </a:rPr>
              <a:t>BAPI </a:t>
            </a:r>
            <a:r>
              <a:rPr lang="ko-KR" altLang="en-US" sz="1600" kern="0" dirty="0">
                <a:ea typeface="Arial Unicode MS" pitchFamily="34" charset="-128"/>
                <a:cs typeface="Arial Unicode MS" pitchFamily="34" charset="-128"/>
              </a:rPr>
              <a:t>또는 </a:t>
            </a:r>
            <a:r>
              <a:rPr lang="en-US" altLang="ko-KR" sz="1600" kern="0" dirty="0">
                <a:ea typeface="Arial Unicode MS" pitchFamily="34" charset="-128"/>
                <a:cs typeface="Arial Unicode MS" pitchFamily="34" charset="-128"/>
              </a:rPr>
              <a:t>FM</a:t>
            </a:r>
            <a:r>
              <a:rPr lang="ko-KR" altLang="en-US" sz="1600" kern="0" dirty="0">
                <a:ea typeface="Arial Unicode MS" pitchFamily="34" charset="-128"/>
                <a:cs typeface="Arial Unicode MS" pitchFamily="34" charset="-128"/>
              </a:rPr>
              <a:t>을 찾아보고 테스트 하시오 </a:t>
            </a:r>
            <a:r>
              <a:rPr lang="en-US" altLang="ko-KR" sz="1600" kern="0" dirty="0">
                <a:ea typeface="Arial Unicode MS" pitchFamily="34" charset="-128"/>
                <a:cs typeface="Arial Unicode MS" pitchFamily="34" charset="-128"/>
              </a:rPr>
              <a:t>(R2)</a:t>
            </a:r>
          </a:p>
          <a:p>
            <a:pPr fontAlgn="base">
              <a:spcBef>
                <a:spcPct val="50000"/>
              </a:spcBef>
              <a:spcAft>
                <a:spcPct val="0"/>
              </a:spcAft>
              <a:buClr>
                <a:srgbClr val="F0AB00"/>
              </a:buClr>
              <a:buSzPct val="80000"/>
            </a:pPr>
            <a:endParaRPr lang="en-US" altLang="ko-KR" sz="12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953395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6465" y="732495"/>
            <a:ext cx="10188713" cy="540147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목적 </a:t>
            </a:r>
            <a:r>
              <a:rPr lang="en-US" altLang="ko-KR" sz="1800" kern="0" dirty="0">
                <a:ea typeface="Arial Unicode MS" pitchFamily="34" charset="-128"/>
                <a:cs typeface="Arial Unicode MS" pitchFamily="34" charset="-128"/>
              </a:rPr>
              <a:t>:  Track2.  </a:t>
            </a:r>
            <a:r>
              <a:rPr lang="ko-KR" altLang="en-US" sz="1800" kern="0" dirty="0">
                <a:ea typeface="Arial Unicode MS" pitchFamily="34" charset="-128"/>
                <a:cs typeface="Arial Unicode MS" pitchFamily="34" charset="-128"/>
              </a:rPr>
              <a:t>영업 </a:t>
            </a:r>
            <a:r>
              <a:rPr lang="en-US" altLang="ko-KR" sz="1800" kern="0" dirty="0">
                <a:ea typeface="Arial Unicode MS" pitchFamily="34" charset="-128"/>
                <a:cs typeface="Arial Unicode MS" pitchFamily="34" charset="-128"/>
              </a:rPr>
              <a:t>Hub Application </a:t>
            </a:r>
            <a:r>
              <a:rPr lang="ko-KR" altLang="en-US" sz="1800" kern="0" dirty="0">
                <a:ea typeface="Arial Unicode MS" pitchFamily="34" charset="-128"/>
                <a:cs typeface="Arial Unicode MS" pitchFamily="34" charset="-128"/>
              </a:rPr>
              <a:t>에 필요한 </a:t>
            </a:r>
            <a:r>
              <a:rPr lang="en-US" altLang="ko-KR" sz="1800" kern="0" dirty="0">
                <a:ea typeface="Arial Unicode MS" pitchFamily="34" charset="-128"/>
                <a:cs typeface="Arial Unicode MS" pitchFamily="34" charset="-128"/>
              </a:rPr>
              <a:t>BAPI</a:t>
            </a:r>
            <a:r>
              <a:rPr lang="ko-KR" altLang="en-US" sz="1800" kern="0" dirty="0">
                <a:ea typeface="Arial Unicode MS" pitchFamily="34" charset="-128"/>
                <a:cs typeface="Arial Unicode MS" pitchFamily="34" charset="-128"/>
              </a:rPr>
              <a:t>에 대한 이해</a:t>
            </a:r>
            <a:endParaRPr lang="en-US" altLang="ko-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altLang="ko-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Customer Description Change</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BP</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BAPI_BUPA_CENTRAL_CHANGE</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ZFM_UPDATE_BP_DESC</a:t>
            </a:r>
          </a:p>
          <a:p>
            <a:pPr fontAlgn="base">
              <a:spcBef>
                <a:spcPct val="50000"/>
              </a:spcBef>
              <a:spcAft>
                <a:spcPct val="0"/>
              </a:spcAft>
              <a:buClr>
                <a:srgbClr val="F0AB00"/>
              </a:buClr>
              <a:buSzPct val="80000"/>
            </a:pP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Customer Address Change</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BP</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BAPI_BUPA_ADDRESS_CHANGE</a:t>
            </a:r>
          </a:p>
          <a:p>
            <a:pPr fontAlgn="base">
              <a:spcBef>
                <a:spcPct val="50000"/>
              </a:spcBef>
              <a:spcAft>
                <a:spcPct val="0"/>
              </a:spcAft>
              <a:buClr>
                <a:srgbClr val="F0AB00"/>
              </a:buClr>
              <a:buSzPct val="80000"/>
            </a:pPr>
            <a:r>
              <a:rPr lang="ko-KR" altLang="en-US" sz="1200" kern="0" dirty="0">
                <a:ea typeface="Arial Unicode MS" pitchFamily="34" charset="-128"/>
                <a:cs typeface="Arial Unicode MS" pitchFamily="34" charset="-128"/>
              </a:rPr>
              <a:t>테스트 프로그램 없음</a:t>
            </a: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ko-KR" altLang="en-US" sz="1200" kern="0" dirty="0">
                <a:ea typeface="Arial Unicode MS" pitchFamily="34" charset="-128"/>
                <a:cs typeface="Arial Unicode MS" pitchFamily="34" charset="-128"/>
              </a:rPr>
              <a:t>제품가격</a:t>
            </a:r>
            <a:r>
              <a:rPr lang="en-US" altLang="ko-KR" sz="1200" kern="0" dirty="0">
                <a:ea typeface="Arial Unicode MS" pitchFamily="34" charset="-128"/>
                <a:cs typeface="Arial Unicode MS" pitchFamily="34" charset="-128"/>
              </a:rPr>
              <a:t> Price Update</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BAPI_PRICES_CONDITIONS</a:t>
            </a:r>
          </a:p>
          <a:p>
            <a:pPr fontAlgn="base">
              <a:spcBef>
                <a:spcPct val="50000"/>
              </a:spcBef>
              <a:spcAft>
                <a:spcPct val="0"/>
              </a:spcAft>
              <a:buClr>
                <a:srgbClr val="F0AB00"/>
              </a:buClr>
              <a:buSzPct val="80000"/>
            </a:pPr>
            <a:r>
              <a:rPr lang="ko-KR" altLang="en-US" sz="1200" kern="0" dirty="0">
                <a:ea typeface="Arial Unicode MS" pitchFamily="34" charset="-128"/>
                <a:cs typeface="Arial Unicode MS" pitchFamily="34" charset="-128"/>
              </a:rPr>
              <a:t>테스트 프로그램 없음</a:t>
            </a: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Sales Order(</a:t>
            </a:r>
            <a:r>
              <a:rPr lang="ko-KR" altLang="en-US" sz="1200" kern="0" dirty="0" err="1">
                <a:ea typeface="Arial Unicode MS" pitchFamily="34" charset="-128"/>
                <a:cs typeface="Arial Unicode MS" pitchFamily="34" charset="-128"/>
              </a:rPr>
              <a:t>판매오더</a:t>
            </a:r>
            <a:r>
              <a:rPr lang="en-US" altLang="ko-KR" sz="1200" kern="0" dirty="0">
                <a:ea typeface="Arial Unicode MS" pitchFamily="34" charset="-128"/>
                <a:cs typeface="Arial Unicode MS" pitchFamily="34" charset="-128"/>
              </a:rPr>
              <a:t>) Create</a:t>
            </a:r>
          </a:p>
          <a:p>
            <a:pPr fontAlgn="base">
              <a:spcBef>
                <a:spcPct val="50000"/>
              </a:spcBef>
              <a:spcAft>
                <a:spcPct val="0"/>
              </a:spcAft>
              <a:buClr>
                <a:srgbClr val="F0AB00"/>
              </a:buClr>
              <a:buSzPct val="80000"/>
            </a:pPr>
            <a:r>
              <a:rPr lang="en-US" altLang="ko-KR" sz="1200" dirty="0"/>
              <a:t>BAPI_SALESORDER_CREATEFROMDAT2</a:t>
            </a:r>
          </a:p>
          <a:p>
            <a:pPr fontAlgn="base">
              <a:spcBef>
                <a:spcPct val="50000"/>
              </a:spcBef>
              <a:spcAft>
                <a:spcPct val="0"/>
              </a:spcAft>
              <a:buClr>
                <a:srgbClr val="F0AB00"/>
              </a:buClr>
              <a:buSzPct val="80000"/>
            </a:pPr>
            <a:r>
              <a:rPr lang="en-US" altLang="ko-KR" sz="1200" dirty="0"/>
              <a:t>ZFM_SALESORDER_CREATE</a:t>
            </a:r>
            <a:endParaRPr lang="en-US" altLang="ko-KR" sz="1200" kern="0" dirty="0">
              <a:ea typeface="Arial Unicode MS" pitchFamily="34" charset="-128"/>
              <a:cs typeface="Arial Unicode MS" pitchFamily="34" charset="-128"/>
            </a:endParaRPr>
          </a:p>
        </p:txBody>
      </p:sp>
      <p:sp>
        <p:nvSpPr>
          <p:cNvPr id="6" name="TextBox 5"/>
          <p:cNvSpPr txBox="1"/>
          <p:nvPr/>
        </p:nvSpPr>
        <p:spPr>
          <a:xfrm>
            <a:off x="5960821" y="1441662"/>
            <a:ext cx="4693197" cy="31393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Delivery Document (</a:t>
            </a:r>
            <a:r>
              <a:rPr lang="ko-KR" altLang="en-US" sz="1200" kern="0" dirty="0">
                <a:ea typeface="Arial Unicode MS" pitchFamily="34" charset="-128"/>
                <a:cs typeface="Arial Unicode MS" pitchFamily="34" charset="-128"/>
              </a:rPr>
              <a:t>납품문서</a:t>
            </a:r>
            <a:r>
              <a:rPr lang="en-US" altLang="ko-KR" sz="1200" kern="0" dirty="0">
                <a:ea typeface="Arial Unicode MS" pitchFamily="34" charset="-128"/>
                <a:cs typeface="Arial Unicode MS" pitchFamily="34" charset="-128"/>
              </a:rPr>
              <a:t>) Create</a:t>
            </a:r>
          </a:p>
          <a:p>
            <a:pPr fontAlgn="base">
              <a:spcBef>
                <a:spcPct val="50000"/>
              </a:spcBef>
              <a:spcAft>
                <a:spcPct val="0"/>
              </a:spcAft>
              <a:buClr>
                <a:srgbClr val="F0AB00"/>
              </a:buClr>
              <a:buSzPct val="80000"/>
            </a:pPr>
            <a:r>
              <a:rPr lang="en-US" altLang="ko-KR" sz="1200" dirty="0"/>
              <a:t>BAPI_OUTB_DELIVERY_CREATE_SLS (</a:t>
            </a:r>
            <a:r>
              <a:rPr lang="ko-KR" altLang="en-US" sz="1200" dirty="0"/>
              <a:t>납품문서 생성</a:t>
            </a:r>
            <a:r>
              <a:rPr lang="en-US" altLang="ko-KR" sz="1200" dirty="0"/>
              <a:t>)</a:t>
            </a:r>
          </a:p>
          <a:p>
            <a:pPr fontAlgn="base">
              <a:spcBef>
                <a:spcPct val="50000"/>
              </a:spcBef>
              <a:spcAft>
                <a:spcPct val="0"/>
              </a:spcAft>
              <a:buClr>
                <a:srgbClr val="F0AB00"/>
              </a:buClr>
              <a:buSzPct val="80000"/>
            </a:pPr>
            <a:r>
              <a:rPr lang="en-US" altLang="ko-KR" sz="1200" dirty="0"/>
              <a:t>BAPI_OUTB_DELIVERY_CHANGE (Storage Location update)</a:t>
            </a: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ZEDU_OUTBOUND_DLV_CREATE</a:t>
            </a:r>
          </a:p>
          <a:p>
            <a:pPr fontAlgn="base">
              <a:spcBef>
                <a:spcPct val="50000"/>
              </a:spcBef>
              <a:spcAft>
                <a:spcPct val="0"/>
              </a:spcAft>
              <a:buClr>
                <a:srgbClr val="F0AB00"/>
              </a:buClr>
              <a:buSzPct val="80000"/>
            </a:pP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Picking </a:t>
            </a:r>
            <a:r>
              <a:rPr lang="ko-KR" altLang="en-US" sz="1200" kern="0" dirty="0">
                <a:ea typeface="Arial Unicode MS" pitchFamily="34" charset="-128"/>
                <a:cs typeface="Arial Unicode MS" pitchFamily="34" charset="-128"/>
              </a:rPr>
              <a:t>실행 </a:t>
            </a:r>
            <a:r>
              <a:rPr lang="en-US" altLang="ko-KR" sz="1200" kern="0" dirty="0">
                <a:ea typeface="Arial Unicode MS" pitchFamily="34" charset="-128"/>
                <a:cs typeface="Arial Unicode MS" pitchFamily="34" charset="-128"/>
              </a:rPr>
              <a:t>(Quantity Update)</a:t>
            </a:r>
            <a:endParaRPr lang="ko-KR" altLang="en-US" sz="1200" kern="0" dirty="0">
              <a:ea typeface="Arial Unicode MS" pitchFamily="34" charset="-128"/>
              <a:cs typeface="Arial Unicode MS" pitchFamily="34" charset="-128"/>
            </a:endParaRPr>
          </a:p>
          <a:p>
            <a:r>
              <a:rPr lang="en-US" altLang="ko-KR" sz="1200" dirty="0"/>
              <a:t>SD_DELIVERY_UPDATE_PICKING</a:t>
            </a:r>
          </a:p>
          <a:p>
            <a:pPr fontAlgn="base">
              <a:spcBef>
                <a:spcPct val="50000"/>
              </a:spcBef>
              <a:spcAft>
                <a:spcPct val="0"/>
              </a:spcAft>
              <a:buClr>
                <a:srgbClr val="F0AB00"/>
              </a:buClr>
              <a:buSzPct val="80000"/>
            </a:pPr>
            <a:r>
              <a:rPr lang="ko-KR" altLang="en-US" sz="1200" kern="0" dirty="0">
                <a:ea typeface="Arial Unicode MS" pitchFamily="34" charset="-128"/>
                <a:cs typeface="Arial Unicode MS" pitchFamily="34" charset="-128"/>
              </a:rPr>
              <a:t>테스트 프로그램 없음</a:t>
            </a: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ko-KR" altLang="en-US" sz="1200" kern="0" dirty="0">
                <a:ea typeface="Arial Unicode MS" pitchFamily="34" charset="-128"/>
                <a:cs typeface="Arial Unicode MS" pitchFamily="34" charset="-128"/>
              </a:rPr>
              <a:t>선적 완료하여 </a:t>
            </a:r>
            <a:r>
              <a:rPr lang="en-US" altLang="ko-KR" sz="1200" kern="0" dirty="0">
                <a:ea typeface="Arial Unicode MS" pitchFamily="34" charset="-128"/>
                <a:cs typeface="Arial Unicode MS" pitchFamily="34" charset="-128"/>
              </a:rPr>
              <a:t>Delivery Confirm </a:t>
            </a:r>
            <a:r>
              <a:rPr lang="ko-KR" altLang="en-US" sz="1200" kern="0" dirty="0">
                <a:ea typeface="Arial Unicode MS" pitchFamily="34" charset="-128"/>
                <a:cs typeface="Arial Unicode MS" pitchFamily="34" charset="-128"/>
              </a:rPr>
              <a:t>하고 </a:t>
            </a:r>
            <a:r>
              <a:rPr lang="en-US" altLang="ko-KR" sz="1200" kern="0" dirty="0">
                <a:ea typeface="Arial Unicode MS" pitchFamily="34" charset="-128"/>
                <a:cs typeface="Arial Unicode MS" pitchFamily="34" charset="-128"/>
              </a:rPr>
              <a:t>GI </a:t>
            </a:r>
            <a:r>
              <a:rPr lang="ko-KR" altLang="en-US" sz="1200" kern="0" dirty="0">
                <a:ea typeface="Arial Unicode MS" pitchFamily="34" charset="-128"/>
                <a:cs typeface="Arial Unicode MS" pitchFamily="34" charset="-128"/>
              </a:rPr>
              <a:t>및 </a:t>
            </a:r>
            <a:r>
              <a:rPr lang="en-US" altLang="ko-KR" sz="1200" kern="0" dirty="0">
                <a:ea typeface="Arial Unicode MS" pitchFamily="34" charset="-128"/>
                <a:cs typeface="Arial Unicode MS" pitchFamily="34" charset="-128"/>
              </a:rPr>
              <a:t>Billing Document </a:t>
            </a:r>
            <a:r>
              <a:rPr lang="ko-KR" altLang="en-US" sz="1200" kern="0" dirty="0">
                <a:ea typeface="Arial Unicode MS" pitchFamily="34" charset="-128"/>
                <a:cs typeface="Arial Unicode MS" pitchFamily="34" charset="-128"/>
              </a:rPr>
              <a:t>생성</a:t>
            </a: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200" dirty="0"/>
              <a:t>BAPI_OUTB_DELIVERY_CONFIRM_DEC</a:t>
            </a: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altLang="ko-KR" sz="12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515095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Box 79"/>
          <p:cNvSpPr txBox="1"/>
          <p:nvPr/>
        </p:nvSpPr>
        <p:spPr>
          <a:xfrm>
            <a:off x="349304" y="461727"/>
            <a:ext cx="8414428" cy="323165"/>
          </a:xfrm>
          <a:prstGeom prst="rect">
            <a:avLst/>
          </a:prstGeom>
          <a:noFill/>
        </p:spPr>
        <p:txBody>
          <a:bodyPr wrap="square" lIns="0" tIns="0" rIns="0" bIns="0" rtlCol="0">
            <a:spAutoFit/>
          </a:bodyPr>
          <a:lstStyle/>
          <a:p>
            <a:pPr defTabSz="1088776" fontAlgn="base" latinLnBrk="0">
              <a:spcBef>
                <a:spcPct val="50000"/>
              </a:spcBef>
              <a:spcAft>
                <a:spcPct val="0"/>
              </a:spcAft>
              <a:buClr>
                <a:srgbClr val="F0AB00"/>
              </a:buClr>
              <a:buSzPct val="80000"/>
            </a:pPr>
            <a:r>
              <a:rPr lang="ko-KR" altLang="en-US" kern="0" dirty="0">
                <a:solidFill>
                  <a:srgbClr val="000000"/>
                </a:solidFill>
                <a:ea typeface="Arial Unicode MS" pitchFamily="34" charset="-128"/>
                <a:cs typeface="Arial Unicode MS" pitchFamily="34" charset="-128"/>
              </a:rPr>
              <a:t>영업관리 </a:t>
            </a:r>
            <a:r>
              <a:rPr lang="en-US" altLang="ko-KR" kern="0" dirty="0">
                <a:solidFill>
                  <a:srgbClr val="000000"/>
                </a:solidFill>
                <a:ea typeface="Arial Unicode MS" pitchFamily="34" charset="-128"/>
                <a:cs typeface="Arial Unicode MS" pitchFamily="34" charset="-128"/>
              </a:rPr>
              <a:t>Hub Application </a:t>
            </a:r>
            <a:r>
              <a:rPr lang="ko-KR" altLang="en-US" kern="0" dirty="0">
                <a:solidFill>
                  <a:srgbClr val="000000"/>
                </a:solidFill>
                <a:ea typeface="Arial Unicode MS" pitchFamily="34" charset="-128"/>
                <a:cs typeface="Arial Unicode MS" pitchFamily="34" charset="-128"/>
              </a:rPr>
              <a:t>업무 </a:t>
            </a:r>
            <a:r>
              <a:rPr lang="en-US" altLang="ko-KR" kern="0" dirty="0">
                <a:solidFill>
                  <a:srgbClr val="000000"/>
                </a:solidFill>
                <a:ea typeface="Arial Unicode MS" pitchFamily="34" charset="-128"/>
                <a:cs typeface="Arial Unicode MS" pitchFamily="34" charset="-128"/>
              </a:rPr>
              <a:t>Flow</a:t>
            </a:r>
            <a:endParaRPr lang="ko-KR" altLang="en-US" kern="0" dirty="0">
              <a:solidFill>
                <a:srgbClr val="000000"/>
              </a:solidFill>
              <a:ea typeface="Arial Unicode MS" pitchFamily="34" charset="-128"/>
              <a:cs typeface="Arial Unicode MS" pitchFamily="34" charset="-128"/>
            </a:endParaRPr>
          </a:p>
        </p:txBody>
      </p:sp>
      <p:sp>
        <p:nvSpPr>
          <p:cNvPr id="81" name="직사각형 80"/>
          <p:cNvSpPr/>
          <p:nvPr/>
        </p:nvSpPr>
        <p:spPr>
          <a:xfrm>
            <a:off x="1423125" y="2461750"/>
            <a:ext cx="1560764" cy="588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1088776" latinLnBrk="0"/>
            <a:r>
              <a:rPr lang="ko-KR" altLang="en-US" sz="900" dirty="0">
                <a:solidFill>
                  <a:srgbClr val="000000"/>
                </a:solidFill>
              </a:rPr>
              <a:t>판매제품정보</a:t>
            </a:r>
            <a:endParaRPr lang="en-US" altLang="ko-KR" sz="900" dirty="0">
              <a:solidFill>
                <a:srgbClr val="000000"/>
              </a:solidFill>
            </a:endParaRPr>
          </a:p>
          <a:p>
            <a:pPr algn="ctr" defTabSz="1088776" latinLnBrk="0"/>
            <a:r>
              <a:rPr lang="en-US" altLang="ko-KR" sz="900" dirty="0">
                <a:solidFill>
                  <a:srgbClr val="000000"/>
                </a:solidFill>
              </a:rPr>
              <a:t>(</a:t>
            </a:r>
            <a:r>
              <a:rPr lang="ko-KR" altLang="en-US" sz="900" dirty="0">
                <a:solidFill>
                  <a:srgbClr val="000000"/>
                </a:solidFill>
              </a:rPr>
              <a:t>이름</a:t>
            </a:r>
            <a:r>
              <a:rPr lang="en-US" altLang="ko-KR" sz="900" dirty="0">
                <a:solidFill>
                  <a:srgbClr val="000000"/>
                </a:solidFill>
              </a:rPr>
              <a:t>,</a:t>
            </a:r>
            <a:r>
              <a:rPr lang="ko-KR" altLang="en-US" sz="900">
                <a:solidFill>
                  <a:srgbClr val="000000"/>
                </a:solidFill>
              </a:rPr>
              <a:t>단위</a:t>
            </a:r>
            <a:r>
              <a:rPr lang="en-US" altLang="ko-KR" sz="900" dirty="0">
                <a:solidFill>
                  <a:srgbClr val="000000"/>
                </a:solidFill>
              </a:rPr>
              <a:t>,</a:t>
            </a:r>
            <a:r>
              <a:rPr lang="ko-KR" altLang="en-US" sz="900">
                <a:solidFill>
                  <a:srgbClr val="000000"/>
                </a:solidFill>
              </a:rPr>
              <a:t>제품유형 </a:t>
            </a:r>
            <a:r>
              <a:rPr lang="en-US" altLang="ko-KR" sz="900" dirty="0">
                <a:solidFill>
                  <a:srgbClr val="000000"/>
                </a:solidFill>
              </a:rPr>
              <a:t>etc..)</a:t>
            </a:r>
          </a:p>
        </p:txBody>
      </p:sp>
      <p:sp>
        <p:nvSpPr>
          <p:cNvPr id="82" name="직사각형 81"/>
          <p:cNvSpPr/>
          <p:nvPr/>
        </p:nvSpPr>
        <p:spPr>
          <a:xfrm>
            <a:off x="1423125" y="1731168"/>
            <a:ext cx="1560764" cy="59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1088776" latinLnBrk="0"/>
            <a:r>
              <a:rPr lang="ko-KR" altLang="en-US" sz="900" dirty="0">
                <a:solidFill>
                  <a:srgbClr val="000000"/>
                </a:solidFill>
              </a:rPr>
              <a:t>고객업체정보</a:t>
            </a:r>
            <a:endParaRPr lang="en-US" altLang="ko-KR" sz="900" dirty="0">
              <a:solidFill>
                <a:srgbClr val="000000"/>
              </a:solidFill>
            </a:endParaRPr>
          </a:p>
          <a:p>
            <a:pPr algn="ctr" defTabSz="1088776" latinLnBrk="0"/>
            <a:r>
              <a:rPr lang="en-US" altLang="ko-KR" sz="900" dirty="0">
                <a:solidFill>
                  <a:srgbClr val="000000"/>
                </a:solidFill>
              </a:rPr>
              <a:t>(</a:t>
            </a:r>
            <a:r>
              <a:rPr lang="ko-KR" altLang="en-US" sz="900" dirty="0">
                <a:solidFill>
                  <a:srgbClr val="000000"/>
                </a:solidFill>
              </a:rPr>
              <a:t>주소</a:t>
            </a:r>
            <a:r>
              <a:rPr lang="en-US" altLang="ko-KR" sz="900" dirty="0">
                <a:solidFill>
                  <a:srgbClr val="000000"/>
                </a:solidFill>
              </a:rPr>
              <a:t>,</a:t>
            </a:r>
            <a:r>
              <a:rPr lang="ko-KR" altLang="en-US" sz="900" dirty="0">
                <a:solidFill>
                  <a:srgbClr val="000000"/>
                </a:solidFill>
              </a:rPr>
              <a:t>전화번호</a:t>
            </a:r>
            <a:r>
              <a:rPr lang="en-US" altLang="ko-KR" sz="900" dirty="0">
                <a:solidFill>
                  <a:srgbClr val="000000"/>
                </a:solidFill>
              </a:rPr>
              <a:t>, </a:t>
            </a:r>
            <a:r>
              <a:rPr lang="ko-KR" altLang="en-US" sz="900" dirty="0">
                <a:solidFill>
                  <a:srgbClr val="000000"/>
                </a:solidFill>
              </a:rPr>
              <a:t>이름</a:t>
            </a:r>
            <a:r>
              <a:rPr lang="en-US" altLang="ko-KR" sz="900" dirty="0">
                <a:solidFill>
                  <a:srgbClr val="000000"/>
                </a:solidFill>
              </a:rPr>
              <a:t>, </a:t>
            </a:r>
            <a:r>
              <a:rPr lang="ko-KR" altLang="en-US" sz="900" dirty="0">
                <a:solidFill>
                  <a:srgbClr val="000000"/>
                </a:solidFill>
              </a:rPr>
              <a:t>고객그룹</a:t>
            </a:r>
            <a:r>
              <a:rPr lang="en-US" altLang="ko-KR" sz="900" dirty="0">
                <a:solidFill>
                  <a:srgbClr val="000000"/>
                </a:solidFill>
              </a:rPr>
              <a:t>, </a:t>
            </a:r>
            <a:r>
              <a:rPr lang="ko-KR" altLang="en-US" sz="900" dirty="0">
                <a:solidFill>
                  <a:srgbClr val="000000"/>
                </a:solidFill>
              </a:rPr>
              <a:t>고객충성도</a:t>
            </a:r>
            <a:r>
              <a:rPr lang="en-US" altLang="ko-KR" sz="900" dirty="0">
                <a:solidFill>
                  <a:srgbClr val="000000"/>
                </a:solidFill>
              </a:rPr>
              <a:t>etc..)</a:t>
            </a:r>
          </a:p>
        </p:txBody>
      </p:sp>
      <p:sp>
        <p:nvSpPr>
          <p:cNvPr id="83" name="직사각형 82"/>
          <p:cNvSpPr/>
          <p:nvPr/>
        </p:nvSpPr>
        <p:spPr>
          <a:xfrm>
            <a:off x="1423125" y="3312775"/>
            <a:ext cx="137922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err="1">
                <a:solidFill>
                  <a:srgbClr val="000000"/>
                </a:solidFill>
              </a:rPr>
              <a:t>주문오더</a:t>
            </a:r>
            <a:r>
              <a:rPr lang="ko-KR" altLang="en-US" sz="900" dirty="0">
                <a:solidFill>
                  <a:srgbClr val="000000"/>
                </a:solidFill>
              </a:rPr>
              <a:t> 생성</a:t>
            </a:r>
            <a:endParaRPr lang="en-US" altLang="ko-KR" sz="900" dirty="0">
              <a:solidFill>
                <a:srgbClr val="000000"/>
              </a:solidFill>
            </a:endParaRPr>
          </a:p>
        </p:txBody>
      </p:sp>
      <p:sp>
        <p:nvSpPr>
          <p:cNvPr id="84" name="직사각형 83"/>
          <p:cNvSpPr/>
          <p:nvPr/>
        </p:nvSpPr>
        <p:spPr>
          <a:xfrm>
            <a:off x="1423125" y="3782429"/>
            <a:ext cx="137922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제품 재고유효 </a:t>
            </a:r>
            <a:r>
              <a:rPr lang="en-US" altLang="ko-KR" sz="900" dirty="0">
                <a:solidFill>
                  <a:srgbClr val="000000"/>
                </a:solidFill>
              </a:rPr>
              <a:t>check</a:t>
            </a:r>
          </a:p>
        </p:txBody>
      </p:sp>
      <p:sp>
        <p:nvSpPr>
          <p:cNvPr id="85" name="직사각형 84"/>
          <p:cNvSpPr/>
          <p:nvPr/>
        </p:nvSpPr>
        <p:spPr>
          <a:xfrm>
            <a:off x="1424600" y="4333561"/>
            <a:ext cx="1377745"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고객 </a:t>
            </a:r>
            <a:r>
              <a:rPr lang="en-US" altLang="ko-KR" sz="900" dirty="0">
                <a:solidFill>
                  <a:srgbClr val="000000"/>
                </a:solidFill>
              </a:rPr>
              <a:t>Credit check</a:t>
            </a:r>
          </a:p>
        </p:txBody>
      </p:sp>
      <p:sp>
        <p:nvSpPr>
          <p:cNvPr id="86" name="직사각형 85"/>
          <p:cNvSpPr/>
          <p:nvPr/>
        </p:nvSpPr>
        <p:spPr>
          <a:xfrm>
            <a:off x="7877063" y="3863694"/>
            <a:ext cx="1329812" cy="327660"/>
          </a:xfrm>
          <a:prstGeom prst="rect">
            <a:avLst/>
          </a:prstGeom>
          <a:gradFill>
            <a:gsLst>
              <a:gs pos="0">
                <a:schemeClr val="accent1"/>
              </a:gs>
              <a:gs pos="39999">
                <a:schemeClr val="accent1"/>
              </a:gs>
              <a:gs pos="70000">
                <a:schemeClr val="accent4"/>
              </a:gs>
              <a:gs pos="100000">
                <a:schemeClr val="accent4"/>
              </a:gs>
            </a:gsLst>
            <a:lin ang="0" scaled="0"/>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latinLnBrk="0">
              <a:spcBef>
                <a:spcPct val="50000"/>
              </a:spcBef>
              <a:spcAft>
                <a:spcPct val="0"/>
              </a:spcAft>
              <a:buClr>
                <a:srgbClr val="F0AB00"/>
              </a:buClr>
              <a:buSzPct val="80000"/>
            </a:pPr>
            <a:r>
              <a:rPr lang="ko-KR" altLang="en-US" sz="1100" kern="0" dirty="0">
                <a:solidFill>
                  <a:srgbClr val="000000"/>
                </a:solidFill>
                <a:ea typeface="Arial Unicode MS" pitchFamily="34" charset="-128"/>
                <a:cs typeface="Arial Unicode MS" pitchFamily="34" charset="-128"/>
              </a:rPr>
              <a:t>주문정보관리</a:t>
            </a:r>
            <a:endParaRPr lang="en-US" altLang="ko-KR" sz="1100" kern="0" dirty="0">
              <a:solidFill>
                <a:srgbClr val="000000"/>
              </a:solidFill>
              <a:ea typeface="Arial Unicode MS" pitchFamily="34" charset="-128"/>
              <a:cs typeface="Arial Unicode MS" pitchFamily="34" charset="-128"/>
            </a:endParaRPr>
          </a:p>
        </p:txBody>
      </p:sp>
      <p:sp>
        <p:nvSpPr>
          <p:cNvPr id="87" name="직사각형 86"/>
          <p:cNvSpPr/>
          <p:nvPr/>
        </p:nvSpPr>
        <p:spPr>
          <a:xfrm>
            <a:off x="7877063" y="4459869"/>
            <a:ext cx="1329812" cy="329199"/>
          </a:xfrm>
          <a:prstGeom prst="rect">
            <a:avLst/>
          </a:prstGeom>
          <a:gradFill>
            <a:gsLst>
              <a:gs pos="0">
                <a:schemeClr val="accent1"/>
              </a:gs>
              <a:gs pos="39999">
                <a:schemeClr val="accent1"/>
              </a:gs>
              <a:gs pos="70000">
                <a:schemeClr val="accent6"/>
              </a:gs>
              <a:gs pos="100000">
                <a:schemeClr val="accent6"/>
              </a:gs>
            </a:gsLst>
            <a:lin ang="0" scaled="0"/>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latinLnBrk="0">
              <a:spcBef>
                <a:spcPct val="50000"/>
              </a:spcBef>
              <a:spcAft>
                <a:spcPct val="0"/>
              </a:spcAft>
              <a:buClr>
                <a:srgbClr val="F0AB00"/>
              </a:buClr>
              <a:buSzPct val="80000"/>
            </a:pPr>
            <a:r>
              <a:rPr lang="en-US" altLang="ko-KR" sz="1100" kern="0" dirty="0">
                <a:solidFill>
                  <a:srgbClr val="000000"/>
                </a:solidFill>
                <a:ea typeface="Arial Unicode MS" pitchFamily="34" charset="-128"/>
                <a:cs typeface="Arial Unicode MS" pitchFamily="34" charset="-128"/>
              </a:rPr>
              <a:t> </a:t>
            </a:r>
            <a:r>
              <a:rPr lang="ko-KR" altLang="en-US" sz="1100" kern="0" dirty="0">
                <a:solidFill>
                  <a:srgbClr val="000000"/>
                </a:solidFill>
                <a:ea typeface="Arial Unicode MS" pitchFamily="34" charset="-128"/>
                <a:cs typeface="Arial Unicode MS" pitchFamily="34" charset="-128"/>
              </a:rPr>
              <a:t>납품정보관리</a:t>
            </a:r>
            <a:endParaRPr lang="en-US" altLang="ko-KR" sz="1100" kern="0" dirty="0">
              <a:solidFill>
                <a:srgbClr val="000000"/>
              </a:solidFill>
              <a:ea typeface="Arial Unicode MS" pitchFamily="34" charset="-128"/>
              <a:cs typeface="Arial Unicode MS" pitchFamily="34" charset="-128"/>
            </a:endParaRPr>
          </a:p>
        </p:txBody>
      </p:sp>
      <p:sp>
        <p:nvSpPr>
          <p:cNvPr id="88" name="직사각형 87"/>
          <p:cNvSpPr/>
          <p:nvPr/>
        </p:nvSpPr>
        <p:spPr>
          <a:xfrm>
            <a:off x="3209538" y="2465570"/>
            <a:ext cx="1560764" cy="588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1088776" latinLnBrk="0"/>
            <a:r>
              <a:rPr lang="ko-KR" altLang="en-US" sz="900" dirty="0">
                <a:solidFill>
                  <a:srgbClr val="000000"/>
                </a:solidFill>
              </a:rPr>
              <a:t>판매제품 가격정보</a:t>
            </a:r>
            <a:endParaRPr lang="en-US" altLang="ko-KR" sz="900" dirty="0">
              <a:solidFill>
                <a:srgbClr val="000000"/>
              </a:solidFill>
            </a:endParaRPr>
          </a:p>
          <a:p>
            <a:pPr algn="ctr" defTabSz="1088776" latinLnBrk="0"/>
            <a:r>
              <a:rPr lang="en-US" altLang="ko-KR" sz="900" dirty="0">
                <a:solidFill>
                  <a:srgbClr val="000000"/>
                </a:solidFill>
              </a:rPr>
              <a:t>(</a:t>
            </a:r>
            <a:r>
              <a:rPr lang="ko-KR" altLang="en-US" sz="900" dirty="0">
                <a:solidFill>
                  <a:srgbClr val="000000"/>
                </a:solidFill>
              </a:rPr>
              <a:t>가격정보</a:t>
            </a:r>
            <a:r>
              <a:rPr lang="en-US" altLang="ko-KR" sz="900" dirty="0">
                <a:solidFill>
                  <a:srgbClr val="000000"/>
                </a:solidFill>
              </a:rPr>
              <a:t>, </a:t>
            </a:r>
            <a:r>
              <a:rPr lang="ko-KR" altLang="en-US" sz="900" dirty="0">
                <a:solidFill>
                  <a:srgbClr val="000000"/>
                </a:solidFill>
              </a:rPr>
              <a:t>가격단위</a:t>
            </a:r>
            <a:r>
              <a:rPr lang="en-US" altLang="ko-KR" sz="900" dirty="0">
                <a:solidFill>
                  <a:srgbClr val="000000"/>
                </a:solidFill>
              </a:rPr>
              <a:t>, </a:t>
            </a:r>
            <a:r>
              <a:rPr lang="ko-KR" altLang="en-US" sz="900" dirty="0">
                <a:solidFill>
                  <a:srgbClr val="000000"/>
                </a:solidFill>
              </a:rPr>
              <a:t>판매단위</a:t>
            </a:r>
            <a:r>
              <a:rPr lang="en-US" altLang="ko-KR" sz="900" dirty="0">
                <a:solidFill>
                  <a:srgbClr val="000000"/>
                </a:solidFill>
              </a:rPr>
              <a:t>, </a:t>
            </a:r>
            <a:r>
              <a:rPr lang="en-US" altLang="ko-KR" sz="900" dirty="0" err="1">
                <a:solidFill>
                  <a:srgbClr val="000000"/>
                </a:solidFill>
              </a:rPr>
              <a:t>etc</a:t>
            </a:r>
            <a:r>
              <a:rPr lang="en-US" altLang="ko-KR" sz="900" dirty="0">
                <a:solidFill>
                  <a:srgbClr val="000000"/>
                </a:solidFill>
              </a:rPr>
              <a:t>)</a:t>
            </a:r>
          </a:p>
        </p:txBody>
      </p:sp>
      <p:sp>
        <p:nvSpPr>
          <p:cNvPr id="89" name="직사각형 88"/>
          <p:cNvSpPr/>
          <p:nvPr/>
        </p:nvSpPr>
        <p:spPr>
          <a:xfrm>
            <a:off x="9554983" y="1342113"/>
            <a:ext cx="1560764" cy="5963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운송정보관리</a:t>
            </a:r>
            <a:endParaRPr lang="en-US" altLang="ko-KR" sz="900" dirty="0">
              <a:solidFill>
                <a:srgbClr val="000000"/>
              </a:solidFill>
            </a:endParaRPr>
          </a:p>
          <a:p>
            <a:pPr algn="ctr" defTabSz="1088776" latinLnBrk="0"/>
            <a:r>
              <a:rPr lang="en-US" altLang="ko-KR" sz="900" dirty="0">
                <a:solidFill>
                  <a:srgbClr val="000000"/>
                </a:solidFill>
              </a:rPr>
              <a:t>(</a:t>
            </a:r>
            <a:r>
              <a:rPr lang="ko-KR" altLang="en-US" sz="900" dirty="0">
                <a:solidFill>
                  <a:srgbClr val="000000"/>
                </a:solidFill>
              </a:rPr>
              <a:t>배달기사</a:t>
            </a:r>
            <a:r>
              <a:rPr lang="en-US" altLang="ko-KR" sz="900" dirty="0">
                <a:solidFill>
                  <a:srgbClr val="000000"/>
                </a:solidFill>
              </a:rPr>
              <a:t>,</a:t>
            </a:r>
            <a:r>
              <a:rPr lang="ko-KR" altLang="en-US" sz="900" dirty="0">
                <a:solidFill>
                  <a:srgbClr val="000000"/>
                </a:solidFill>
              </a:rPr>
              <a:t>운송방법</a:t>
            </a:r>
            <a:r>
              <a:rPr lang="en-US" altLang="ko-KR" sz="900" dirty="0">
                <a:solidFill>
                  <a:srgbClr val="000000"/>
                </a:solidFill>
              </a:rPr>
              <a:t>,</a:t>
            </a:r>
            <a:r>
              <a:rPr lang="ko-KR" altLang="en-US" sz="900" dirty="0">
                <a:solidFill>
                  <a:srgbClr val="000000"/>
                </a:solidFill>
              </a:rPr>
              <a:t>단위 </a:t>
            </a:r>
            <a:r>
              <a:rPr lang="en-US" altLang="ko-KR" sz="900" dirty="0" err="1">
                <a:solidFill>
                  <a:srgbClr val="000000"/>
                </a:solidFill>
              </a:rPr>
              <a:t>etc</a:t>
            </a:r>
            <a:r>
              <a:rPr lang="en-US" altLang="ko-KR" sz="900" dirty="0">
                <a:solidFill>
                  <a:srgbClr val="000000"/>
                </a:solidFill>
              </a:rPr>
              <a:t> )</a:t>
            </a:r>
          </a:p>
        </p:txBody>
      </p:sp>
      <p:sp>
        <p:nvSpPr>
          <p:cNvPr id="90" name="직사각형 89"/>
          <p:cNvSpPr/>
          <p:nvPr/>
        </p:nvSpPr>
        <p:spPr>
          <a:xfrm>
            <a:off x="3304649" y="4710571"/>
            <a:ext cx="1370542"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납품문서정보 </a:t>
            </a:r>
            <a:r>
              <a:rPr lang="en-US" altLang="ko-KR" sz="900" dirty="0">
                <a:solidFill>
                  <a:srgbClr val="000000"/>
                </a:solidFill>
              </a:rPr>
              <a:t>Update</a:t>
            </a:r>
          </a:p>
        </p:txBody>
      </p:sp>
      <p:cxnSp>
        <p:nvCxnSpPr>
          <p:cNvPr id="91" name="직선 화살표 연결선 90"/>
          <p:cNvCxnSpPr>
            <a:stCxn id="83" idx="2"/>
            <a:endCxn id="84" idx="0"/>
          </p:cNvCxnSpPr>
          <p:nvPr/>
        </p:nvCxnSpPr>
        <p:spPr>
          <a:xfrm>
            <a:off x="2112735" y="3640435"/>
            <a:ext cx="0" cy="141994"/>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4" idx="2"/>
            <a:endCxn id="85" idx="0"/>
          </p:cNvCxnSpPr>
          <p:nvPr/>
        </p:nvCxnSpPr>
        <p:spPr>
          <a:xfrm>
            <a:off x="2112737" y="4110089"/>
            <a:ext cx="738" cy="223472"/>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3304649" y="4254396"/>
            <a:ext cx="137774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en-US" altLang="ko-KR" sz="900" dirty="0">
                <a:solidFill>
                  <a:srgbClr val="000000"/>
                </a:solidFill>
              </a:rPr>
              <a:t>Picking </a:t>
            </a:r>
            <a:r>
              <a:rPr lang="ko-KR" altLang="en-US" sz="900" dirty="0">
                <a:solidFill>
                  <a:srgbClr val="000000"/>
                </a:solidFill>
              </a:rPr>
              <a:t>실행</a:t>
            </a:r>
            <a:endParaRPr lang="en-US" altLang="ko-KR" sz="900" dirty="0">
              <a:solidFill>
                <a:srgbClr val="000000"/>
              </a:solidFill>
            </a:endParaRPr>
          </a:p>
        </p:txBody>
      </p:sp>
      <p:sp>
        <p:nvSpPr>
          <p:cNvPr id="94" name="직사각형 93"/>
          <p:cNvSpPr/>
          <p:nvPr/>
        </p:nvSpPr>
        <p:spPr>
          <a:xfrm>
            <a:off x="1347144" y="5168199"/>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재고정보</a:t>
            </a:r>
            <a:r>
              <a:rPr lang="en-US" altLang="ko-KR" sz="900" dirty="0">
                <a:solidFill>
                  <a:srgbClr val="000000"/>
                </a:solidFill>
              </a:rPr>
              <a:t>Update</a:t>
            </a:r>
          </a:p>
        </p:txBody>
      </p:sp>
      <p:sp>
        <p:nvSpPr>
          <p:cNvPr id="95" name="직사각형 94"/>
          <p:cNvSpPr/>
          <p:nvPr/>
        </p:nvSpPr>
        <p:spPr>
          <a:xfrm>
            <a:off x="3304652" y="5166746"/>
            <a:ext cx="1385685"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제품출고처리</a:t>
            </a:r>
            <a:endParaRPr lang="en-US" altLang="ko-KR" sz="900" dirty="0">
              <a:solidFill>
                <a:srgbClr val="000000"/>
              </a:solidFill>
            </a:endParaRPr>
          </a:p>
        </p:txBody>
      </p:sp>
      <p:sp>
        <p:nvSpPr>
          <p:cNvPr id="96" name="직사각형 95"/>
          <p:cNvSpPr/>
          <p:nvPr/>
        </p:nvSpPr>
        <p:spPr>
          <a:xfrm>
            <a:off x="1338091" y="5620877"/>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회계정보 </a:t>
            </a:r>
            <a:r>
              <a:rPr lang="en-US" altLang="ko-KR" sz="900" dirty="0">
                <a:solidFill>
                  <a:srgbClr val="000000"/>
                </a:solidFill>
              </a:rPr>
              <a:t>Update</a:t>
            </a:r>
          </a:p>
        </p:txBody>
      </p:sp>
      <p:cxnSp>
        <p:nvCxnSpPr>
          <p:cNvPr id="97" name="직선 화살표 연결선 96"/>
          <p:cNvCxnSpPr>
            <a:stCxn id="95" idx="1"/>
            <a:endCxn id="94" idx="3"/>
          </p:cNvCxnSpPr>
          <p:nvPr/>
        </p:nvCxnSpPr>
        <p:spPr>
          <a:xfrm flipH="1">
            <a:off x="2794040" y="5330580"/>
            <a:ext cx="510612" cy="1453"/>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98" name="직사각형 97"/>
          <p:cNvSpPr/>
          <p:nvPr/>
        </p:nvSpPr>
        <p:spPr>
          <a:xfrm>
            <a:off x="3304650" y="5622921"/>
            <a:ext cx="1385683"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대금청구서 발행</a:t>
            </a:r>
            <a:endParaRPr lang="en-US" altLang="ko-KR" sz="900" dirty="0">
              <a:solidFill>
                <a:srgbClr val="000000"/>
              </a:solidFill>
            </a:endParaRPr>
          </a:p>
        </p:txBody>
      </p:sp>
      <p:cxnSp>
        <p:nvCxnSpPr>
          <p:cNvPr id="99" name="직선 화살표 연결선 98"/>
          <p:cNvCxnSpPr>
            <a:stCxn id="94" idx="2"/>
            <a:endCxn id="96" idx="0"/>
          </p:cNvCxnSpPr>
          <p:nvPr/>
        </p:nvCxnSpPr>
        <p:spPr>
          <a:xfrm flipH="1">
            <a:off x="2061538" y="5495859"/>
            <a:ext cx="9053" cy="125018"/>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a:stCxn id="98" idx="1"/>
            <a:endCxn id="96" idx="3"/>
          </p:cNvCxnSpPr>
          <p:nvPr/>
        </p:nvCxnSpPr>
        <p:spPr>
          <a:xfrm flipH="1" flipV="1">
            <a:off x="2784987" y="5784707"/>
            <a:ext cx="519665" cy="2044"/>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203507" y="4129492"/>
            <a:ext cx="264496" cy="184666"/>
          </a:xfrm>
          <a:prstGeom prst="rect">
            <a:avLst/>
          </a:prstGeom>
          <a:noFill/>
        </p:spPr>
        <p:txBody>
          <a:bodyPr wrap="none" lIns="0" tIns="0" rIns="0" bIns="0" rtlCol="0">
            <a:spAutoFit/>
          </a:bodyPr>
          <a:lstStyle/>
          <a:p>
            <a:pPr defTabSz="1088776" fontAlgn="base" latinLnBrk="0">
              <a:spcBef>
                <a:spcPct val="50000"/>
              </a:spcBef>
              <a:spcAft>
                <a:spcPct val="0"/>
              </a:spcAft>
              <a:buClr>
                <a:srgbClr val="F0AB00"/>
              </a:buClr>
              <a:buSzPct val="80000"/>
            </a:pPr>
            <a:r>
              <a:rPr lang="en-US" altLang="ko-KR" sz="1200" kern="0" dirty="0">
                <a:solidFill>
                  <a:srgbClr val="000000"/>
                </a:solidFill>
                <a:ea typeface="Arial Unicode MS" pitchFamily="34" charset="-128"/>
                <a:cs typeface="Arial Unicode MS" pitchFamily="34" charset="-128"/>
              </a:rPr>
              <a:t>Yes</a:t>
            </a:r>
            <a:endParaRPr lang="ko-KR" altLang="en-US" sz="1200" kern="0" dirty="0" err="1">
              <a:solidFill>
                <a:srgbClr val="000000"/>
              </a:solidFill>
              <a:ea typeface="Arial Unicode MS" pitchFamily="34" charset="-128"/>
              <a:cs typeface="Arial Unicode MS" pitchFamily="34" charset="-128"/>
            </a:endParaRPr>
          </a:p>
        </p:txBody>
      </p:sp>
      <p:sp>
        <p:nvSpPr>
          <p:cNvPr id="102" name="직사각형 101"/>
          <p:cNvSpPr/>
          <p:nvPr/>
        </p:nvSpPr>
        <p:spPr>
          <a:xfrm>
            <a:off x="7835764" y="1845272"/>
            <a:ext cx="1329812" cy="349444"/>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latinLnBrk="0">
              <a:spcBef>
                <a:spcPct val="50000"/>
              </a:spcBef>
              <a:spcAft>
                <a:spcPct val="0"/>
              </a:spcAft>
              <a:buClr>
                <a:srgbClr val="F0AB00"/>
              </a:buClr>
              <a:buSzPct val="80000"/>
            </a:pPr>
            <a:r>
              <a:rPr lang="ko-KR" altLang="en-US" sz="1050" kern="0" dirty="0">
                <a:solidFill>
                  <a:srgbClr val="000000"/>
                </a:solidFill>
                <a:ea typeface="Arial Unicode MS" pitchFamily="34" charset="-128"/>
                <a:cs typeface="Arial Unicode MS" pitchFamily="34" charset="-128"/>
              </a:rPr>
              <a:t>고객정보변경신청</a:t>
            </a:r>
            <a:endParaRPr lang="en-US" altLang="ko-KR" sz="1050" kern="0" dirty="0">
              <a:solidFill>
                <a:srgbClr val="000000"/>
              </a:solidFill>
              <a:ea typeface="Arial Unicode MS" pitchFamily="34" charset="-128"/>
              <a:cs typeface="Arial Unicode MS" pitchFamily="34" charset="-128"/>
            </a:endParaRPr>
          </a:p>
        </p:txBody>
      </p:sp>
      <p:sp>
        <p:nvSpPr>
          <p:cNvPr id="103" name="TextBox 102"/>
          <p:cNvSpPr txBox="1"/>
          <p:nvPr/>
        </p:nvSpPr>
        <p:spPr>
          <a:xfrm>
            <a:off x="5927027" y="1828580"/>
            <a:ext cx="232436" cy="161583"/>
          </a:xfrm>
          <a:prstGeom prst="rect">
            <a:avLst/>
          </a:prstGeom>
          <a:noFill/>
        </p:spPr>
        <p:txBody>
          <a:bodyPr wrap="non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Yes</a:t>
            </a:r>
            <a:endParaRPr lang="ko-KR" altLang="en-US" sz="1050" kern="0" dirty="0" err="1">
              <a:solidFill>
                <a:srgbClr val="000000"/>
              </a:solidFill>
              <a:ea typeface="Arial Unicode MS" pitchFamily="34" charset="-128"/>
              <a:cs typeface="Arial Unicode MS" pitchFamily="34" charset="-128"/>
            </a:endParaRPr>
          </a:p>
        </p:txBody>
      </p:sp>
      <p:sp>
        <p:nvSpPr>
          <p:cNvPr id="104" name="TextBox 103"/>
          <p:cNvSpPr txBox="1"/>
          <p:nvPr/>
        </p:nvSpPr>
        <p:spPr>
          <a:xfrm>
            <a:off x="6934275" y="1638839"/>
            <a:ext cx="204288" cy="161583"/>
          </a:xfrm>
          <a:prstGeom prst="rect">
            <a:avLst/>
          </a:prstGeom>
          <a:noFill/>
        </p:spPr>
        <p:txBody>
          <a:bodyPr wrap="squar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No</a:t>
            </a:r>
            <a:endParaRPr lang="ko-KR" altLang="en-US" sz="1050" kern="0" dirty="0" err="1">
              <a:solidFill>
                <a:srgbClr val="000000"/>
              </a:solidFill>
              <a:ea typeface="Arial Unicode MS" pitchFamily="34" charset="-128"/>
              <a:cs typeface="Arial Unicode MS" pitchFamily="34" charset="-128"/>
            </a:endParaRPr>
          </a:p>
        </p:txBody>
      </p:sp>
      <p:sp>
        <p:nvSpPr>
          <p:cNvPr id="105" name="직사각형 104"/>
          <p:cNvSpPr/>
          <p:nvPr/>
        </p:nvSpPr>
        <p:spPr bwMode="gray">
          <a:xfrm>
            <a:off x="5812304" y="1149790"/>
            <a:ext cx="5902859" cy="5287215"/>
          </a:xfrm>
          <a:prstGeom prst="rect">
            <a:avLst/>
          </a:prstGeom>
          <a:noFill/>
          <a:ln w="19050">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lIns="71983" tIns="71983" rIns="71983" bIns="71983" rtlCol="0" anchor="t"/>
          <a:lstStyle/>
          <a:p>
            <a:pPr defTabSz="1088776" latinLnBrk="0"/>
            <a:endParaRPr lang="ko-KR" altLang="en-US" sz="1100" b="1" dirty="0" err="1">
              <a:solidFill>
                <a:srgbClr val="000000">
                  <a:lumMod val="65000"/>
                  <a:lumOff val="35000"/>
                </a:srgbClr>
              </a:solidFill>
            </a:endParaRPr>
          </a:p>
        </p:txBody>
      </p:sp>
      <p:sp>
        <p:nvSpPr>
          <p:cNvPr id="106" name="직사각형 105"/>
          <p:cNvSpPr/>
          <p:nvPr/>
        </p:nvSpPr>
        <p:spPr bwMode="gray">
          <a:xfrm>
            <a:off x="1109736" y="1161022"/>
            <a:ext cx="4557713" cy="5287215"/>
          </a:xfrm>
          <a:prstGeom prst="rect">
            <a:avLst/>
          </a:prstGeom>
          <a:noFill/>
          <a:ln w="19050">
            <a:solidFill>
              <a:srgbClr val="1A9898"/>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defTabSz="1088776" latinLnBrk="0"/>
            <a:endParaRPr lang="ko-KR" altLang="en-US" sz="1400" b="1" kern="0" dirty="0" err="1">
              <a:solidFill>
                <a:srgbClr val="1A9898"/>
              </a:solidFill>
              <a:ea typeface="BentonSans" charset="0"/>
              <a:cs typeface="BentonSans" charset="0"/>
            </a:endParaRPr>
          </a:p>
        </p:txBody>
      </p:sp>
      <p:sp>
        <p:nvSpPr>
          <p:cNvPr id="107" name="직사각형 106"/>
          <p:cNvSpPr/>
          <p:nvPr/>
        </p:nvSpPr>
        <p:spPr>
          <a:xfrm>
            <a:off x="1100231" y="1178645"/>
            <a:ext cx="4471923" cy="461665"/>
          </a:xfrm>
          <a:prstGeom prst="rect">
            <a:avLst/>
          </a:prstGeom>
        </p:spPr>
        <p:txBody>
          <a:bodyPr wrap="square">
            <a:spAutoFit/>
          </a:bodyPr>
          <a:lstStyle/>
          <a:p>
            <a:pPr defTabSz="1088776" latinLnBrk="0"/>
            <a:r>
              <a:rPr lang="en-US" altLang="ko-KR" sz="1200" b="1" kern="0" dirty="0">
                <a:solidFill>
                  <a:srgbClr val="1A9898"/>
                </a:solidFill>
                <a:ea typeface="BentonSans" charset="0"/>
                <a:cs typeface="BentonSans" charset="0"/>
              </a:rPr>
              <a:t>SAP S/4HANA</a:t>
            </a:r>
            <a:br>
              <a:rPr lang="en-US" altLang="ko-KR" sz="1200" b="1" kern="0" dirty="0">
                <a:solidFill>
                  <a:srgbClr val="1A9898"/>
                </a:solidFill>
                <a:ea typeface="BentonSans" charset="0"/>
                <a:cs typeface="BentonSans" charset="0"/>
              </a:rPr>
            </a:br>
            <a:r>
              <a:rPr lang="en-US" altLang="ko-KR" sz="1200" kern="0" dirty="0" err="1">
                <a:solidFill>
                  <a:srgbClr val="1A9898"/>
                </a:solidFill>
                <a:ea typeface="BentonSans" charset="0"/>
                <a:cs typeface="BentonSans" charset="0"/>
              </a:rPr>
              <a:t>on-premise</a:t>
            </a:r>
            <a:endParaRPr lang="en-US" altLang="ko-KR" sz="1200" kern="0" dirty="0">
              <a:solidFill>
                <a:srgbClr val="1A9898"/>
              </a:solidFill>
              <a:ea typeface="BentonSans" charset="0"/>
              <a:cs typeface="BentonSans" charset="0"/>
            </a:endParaRPr>
          </a:p>
        </p:txBody>
      </p:sp>
      <p:pic>
        <p:nvPicPr>
          <p:cNvPr id="108" name="Picture 116"/>
          <p:cNvPicPr>
            <a:picLocks noChangeAspect="1"/>
          </p:cNvPicPr>
          <p:nvPr/>
        </p:nvPicPr>
        <p:blipFill>
          <a:blip r:embed="rId2"/>
          <a:stretch>
            <a:fillRect/>
          </a:stretch>
        </p:blipFill>
        <p:spPr>
          <a:xfrm>
            <a:off x="5961941" y="1278922"/>
            <a:ext cx="1669476" cy="132135"/>
          </a:xfrm>
          <a:prstGeom prst="rect">
            <a:avLst/>
          </a:prstGeom>
        </p:spPr>
      </p:pic>
      <p:sp>
        <p:nvSpPr>
          <p:cNvPr id="109" name="직사각형 108"/>
          <p:cNvSpPr/>
          <p:nvPr/>
        </p:nvSpPr>
        <p:spPr bwMode="gray">
          <a:xfrm>
            <a:off x="350982" y="1161018"/>
            <a:ext cx="704434" cy="2080122"/>
          </a:xfrm>
          <a:prstGeom prst="rect">
            <a:avLst/>
          </a:prstGeom>
          <a:noFill/>
          <a:ln w="9525" algn="ctr">
            <a:solidFill>
              <a:schemeClr val="tx1"/>
            </a:solidFill>
            <a:miter lim="800000"/>
            <a:headEnd/>
            <a:tailEnd/>
          </a:ln>
        </p:spPr>
        <p:txBody>
          <a:bodyPr lIns="90000" tIns="72000" rIns="90000" bIns="72000" rtlCol="0" anchor="ctr"/>
          <a:lstStyle/>
          <a:p>
            <a:pPr algn="ctr" fontAlgn="base" latinLnBrk="0">
              <a:spcBef>
                <a:spcPct val="50000"/>
              </a:spcBef>
              <a:spcAft>
                <a:spcPct val="0"/>
              </a:spcAft>
              <a:buClr>
                <a:srgbClr val="F0AB00"/>
              </a:buClr>
              <a:buSzPct val="80000"/>
            </a:pPr>
            <a:r>
              <a:rPr lang="ko-KR" altLang="en-US" sz="1200" b="1" i="1" kern="0" dirty="0">
                <a:solidFill>
                  <a:srgbClr val="000000"/>
                </a:solidFill>
                <a:ea typeface="Arial Unicode MS" pitchFamily="34" charset="-128"/>
                <a:cs typeface="Arial Unicode MS" pitchFamily="34" charset="-128"/>
              </a:rPr>
              <a:t>기준</a:t>
            </a:r>
            <a:endParaRPr lang="en-US" altLang="ko-KR" sz="1200" b="1" i="1" kern="0" dirty="0">
              <a:solidFill>
                <a:srgbClr val="000000"/>
              </a:solidFill>
              <a:ea typeface="Arial Unicode MS" pitchFamily="34" charset="-128"/>
              <a:cs typeface="Arial Unicode MS" pitchFamily="34" charset="-128"/>
            </a:endParaRPr>
          </a:p>
          <a:p>
            <a:pPr algn="ctr" fontAlgn="base" latinLnBrk="0">
              <a:spcBef>
                <a:spcPct val="50000"/>
              </a:spcBef>
              <a:spcAft>
                <a:spcPct val="0"/>
              </a:spcAft>
              <a:buClr>
                <a:srgbClr val="F0AB00"/>
              </a:buClr>
              <a:buSzPct val="80000"/>
            </a:pPr>
            <a:r>
              <a:rPr lang="ko-KR" altLang="en-US" sz="1200" b="1" i="1" kern="0" dirty="0">
                <a:solidFill>
                  <a:srgbClr val="000000"/>
                </a:solidFill>
                <a:ea typeface="Arial Unicode MS" pitchFamily="34" charset="-128"/>
                <a:cs typeface="Arial Unicode MS" pitchFamily="34" charset="-128"/>
              </a:rPr>
              <a:t>정보</a:t>
            </a:r>
          </a:p>
        </p:txBody>
      </p:sp>
      <p:sp>
        <p:nvSpPr>
          <p:cNvPr id="110" name="직사각형 109"/>
          <p:cNvSpPr/>
          <p:nvPr/>
        </p:nvSpPr>
        <p:spPr bwMode="gray">
          <a:xfrm>
            <a:off x="350982" y="3241144"/>
            <a:ext cx="704434" cy="3195865"/>
          </a:xfrm>
          <a:prstGeom prst="rect">
            <a:avLst/>
          </a:prstGeom>
          <a:noFill/>
          <a:ln w="9525" algn="ctr">
            <a:solidFill>
              <a:schemeClr val="tx1"/>
            </a:solidFill>
            <a:miter lim="800000"/>
            <a:headEnd/>
            <a:tailEnd/>
          </a:ln>
        </p:spPr>
        <p:txBody>
          <a:bodyPr lIns="90000" tIns="72000" rIns="90000" bIns="72000" rtlCol="0" anchor="ctr"/>
          <a:lstStyle/>
          <a:p>
            <a:pPr algn="ctr" fontAlgn="base" latinLnBrk="0">
              <a:spcBef>
                <a:spcPct val="50000"/>
              </a:spcBef>
              <a:spcAft>
                <a:spcPct val="0"/>
              </a:spcAft>
              <a:buClr>
                <a:srgbClr val="F0AB00"/>
              </a:buClr>
              <a:buSzPct val="80000"/>
            </a:pPr>
            <a:r>
              <a:rPr lang="ko-KR" altLang="en-US" sz="1200" b="1" i="1" kern="0" dirty="0">
                <a:solidFill>
                  <a:srgbClr val="000000"/>
                </a:solidFill>
                <a:ea typeface="Arial Unicode MS" pitchFamily="34" charset="-128"/>
                <a:cs typeface="Arial Unicode MS" pitchFamily="34" charset="-128"/>
              </a:rPr>
              <a:t>실행</a:t>
            </a:r>
            <a:endParaRPr lang="en-US" altLang="ko-KR" sz="1200" b="1" i="1" kern="0" dirty="0">
              <a:solidFill>
                <a:srgbClr val="000000"/>
              </a:solidFill>
              <a:ea typeface="Arial Unicode MS" pitchFamily="34" charset="-128"/>
              <a:cs typeface="Arial Unicode MS" pitchFamily="34" charset="-128"/>
            </a:endParaRPr>
          </a:p>
          <a:p>
            <a:pPr algn="ctr" fontAlgn="base" latinLnBrk="0">
              <a:spcBef>
                <a:spcPct val="50000"/>
              </a:spcBef>
              <a:spcAft>
                <a:spcPct val="0"/>
              </a:spcAft>
              <a:buClr>
                <a:srgbClr val="F0AB00"/>
              </a:buClr>
              <a:buSzPct val="80000"/>
            </a:pPr>
            <a:r>
              <a:rPr lang="ko-KR" altLang="en-US" sz="1200" b="1" i="1" kern="0" dirty="0">
                <a:solidFill>
                  <a:srgbClr val="000000"/>
                </a:solidFill>
                <a:ea typeface="Arial Unicode MS" pitchFamily="34" charset="-128"/>
                <a:cs typeface="Arial Unicode MS" pitchFamily="34" charset="-128"/>
              </a:rPr>
              <a:t>정보</a:t>
            </a:r>
          </a:p>
        </p:txBody>
      </p:sp>
      <p:sp>
        <p:nvSpPr>
          <p:cNvPr id="111" name="직사각형 110"/>
          <p:cNvSpPr/>
          <p:nvPr/>
        </p:nvSpPr>
        <p:spPr>
          <a:xfrm>
            <a:off x="3304650" y="3798221"/>
            <a:ext cx="1377745"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납품문서생성</a:t>
            </a:r>
            <a:endParaRPr lang="en-US" altLang="ko-KR" sz="900" dirty="0">
              <a:solidFill>
                <a:srgbClr val="000000"/>
              </a:solidFill>
            </a:endParaRPr>
          </a:p>
        </p:txBody>
      </p:sp>
      <p:sp>
        <p:nvSpPr>
          <p:cNvPr id="112" name="직사각형 111"/>
          <p:cNvSpPr/>
          <p:nvPr/>
        </p:nvSpPr>
        <p:spPr>
          <a:xfrm>
            <a:off x="3304650" y="3342046"/>
            <a:ext cx="1377745"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err="1">
                <a:solidFill>
                  <a:srgbClr val="000000"/>
                </a:solidFill>
              </a:rPr>
              <a:t>주문오더</a:t>
            </a:r>
            <a:r>
              <a:rPr lang="ko-KR" altLang="en-US" sz="900" dirty="0">
                <a:solidFill>
                  <a:srgbClr val="000000"/>
                </a:solidFill>
              </a:rPr>
              <a:t> 거절사유 </a:t>
            </a:r>
            <a:r>
              <a:rPr lang="en-US" altLang="ko-KR" sz="900" dirty="0">
                <a:solidFill>
                  <a:srgbClr val="000000"/>
                </a:solidFill>
              </a:rPr>
              <a:t>update</a:t>
            </a:r>
          </a:p>
        </p:txBody>
      </p:sp>
      <p:cxnSp>
        <p:nvCxnSpPr>
          <p:cNvPr id="113" name="꺾인 연결선 112"/>
          <p:cNvCxnSpPr>
            <a:stCxn id="84" idx="3"/>
            <a:endCxn id="112" idx="1"/>
          </p:cNvCxnSpPr>
          <p:nvPr/>
        </p:nvCxnSpPr>
        <p:spPr>
          <a:xfrm flipV="1">
            <a:off x="2802346" y="3505880"/>
            <a:ext cx="502304" cy="440383"/>
          </a:xfrm>
          <a:prstGeom prst="bentConnector3">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2848652" y="3716143"/>
            <a:ext cx="204288" cy="184666"/>
          </a:xfrm>
          <a:prstGeom prst="rect">
            <a:avLst/>
          </a:prstGeom>
          <a:noFill/>
        </p:spPr>
        <p:txBody>
          <a:bodyPr wrap="square" lIns="0" tIns="0" rIns="0" bIns="0" rtlCol="0">
            <a:spAutoFit/>
          </a:bodyPr>
          <a:lstStyle/>
          <a:p>
            <a:pPr defTabSz="1088776" fontAlgn="base" latinLnBrk="0">
              <a:spcBef>
                <a:spcPct val="50000"/>
              </a:spcBef>
              <a:spcAft>
                <a:spcPct val="0"/>
              </a:spcAft>
              <a:buClr>
                <a:srgbClr val="F0AB00"/>
              </a:buClr>
              <a:buSzPct val="80000"/>
            </a:pPr>
            <a:r>
              <a:rPr lang="en-US" altLang="ko-KR" sz="1200" kern="0" dirty="0">
                <a:solidFill>
                  <a:srgbClr val="000000"/>
                </a:solidFill>
                <a:ea typeface="Arial Unicode MS" pitchFamily="34" charset="-128"/>
                <a:cs typeface="Arial Unicode MS" pitchFamily="34" charset="-128"/>
              </a:rPr>
              <a:t>No</a:t>
            </a:r>
            <a:endParaRPr lang="ko-KR" altLang="en-US" sz="1200" kern="0" dirty="0" err="1">
              <a:solidFill>
                <a:srgbClr val="000000"/>
              </a:solidFill>
              <a:ea typeface="Arial Unicode MS" pitchFamily="34" charset="-128"/>
              <a:cs typeface="Arial Unicode MS" pitchFamily="34" charset="-128"/>
            </a:endParaRPr>
          </a:p>
        </p:txBody>
      </p:sp>
      <p:cxnSp>
        <p:nvCxnSpPr>
          <p:cNvPr id="115" name="꺾인 연결선 114"/>
          <p:cNvCxnSpPr>
            <a:stCxn id="85" idx="2"/>
            <a:endCxn id="111" idx="1"/>
          </p:cNvCxnSpPr>
          <p:nvPr/>
        </p:nvCxnSpPr>
        <p:spPr>
          <a:xfrm rot="5400000" flipH="1" flipV="1">
            <a:off x="2359476" y="3716052"/>
            <a:ext cx="699170" cy="1191175"/>
          </a:xfrm>
          <a:prstGeom prst="bentConnector4">
            <a:avLst>
              <a:gd name="adj1" fmla="val -32696"/>
              <a:gd name="adj2" fmla="val 87276"/>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16" name="꺾인 연결선 115"/>
          <p:cNvCxnSpPr>
            <a:stCxn id="85" idx="3"/>
            <a:endCxn id="112" idx="1"/>
          </p:cNvCxnSpPr>
          <p:nvPr/>
        </p:nvCxnSpPr>
        <p:spPr>
          <a:xfrm flipV="1">
            <a:off x="2802346" y="3505880"/>
            <a:ext cx="502304" cy="991515"/>
          </a:xfrm>
          <a:prstGeom prst="bentConnector3">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819818" y="4277536"/>
            <a:ext cx="204288" cy="184666"/>
          </a:xfrm>
          <a:prstGeom prst="rect">
            <a:avLst/>
          </a:prstGeom>
          <a:noFill/>
        </p:spPr>
        <p:txBody>
          <a:bodyPr wrap="square" lIns="0" tIns="0" rIns="0" bIns="0" rtlCol="0">
            <a:spAutoFit/>
          </a:bodyPr>
          <a:lstStyle/>
          <a:p>
            <a:pPr defTabSz="1088776" fontAlgn="base" latinLnBrk="0">
              <a:spcBef>
                <a:spcPct val="50000"/>
              </a:spcBef>
              <a:spcAft>
                <a:spcPct val="0"/>
              </a:spcAft>
              <a:buClr>
                <a:srgbClr val="F0AB00"/>
              </a:buClr>
              <a:buSzPct val="80000"/>
            </a:pPr>
            <a:r>
              <a:rPr lang="en-US" altLang="ko-KR" sz="1200" kern="0" dirty="0">
                <a:solidFill>
                  <a:srgbClr val="000000"/>
                </a:solidFill>
                <a:ea typeface="Arial Unicode MS" pitchFamily="34" charset="-128"/>
                <a:cs typeface="Arial Unicode MS" pitchFamily="34" charset="-128"/>
              </a:rPr>
              <a:t>No</a:t>
            </a:r>
            <a:endParaRPr lang="ko-KR" altLang="en-US" sz="1200" kern="0" dirty="0" err="1">
              <a:solidFill>
                <a:srgbClr val="000000"/>
              </a:solidFill>
              <a:ea typeface="Arial Unicode MS" pitchFamily="34" charset="-128"/>
              <a:cs typeface="Arial Unicode MS" pitchFamily="34" charset="-128"/>
            </a:endParaRPr>
          </a:p>
        </p:txBody>
      </p:sp>
      <p:sp>
        <p:nvSpPr>
          <p:cNvPr id="118" name="TextBox 117"/>
          <p:cNvSpPr txBox="1"/>
          <p:nvPr/>
        </p:nvSpPr>
        <p:spPr>
          <a:xfrm>
            <a:off x="2127987" y="4677090"/>
            <a:ext cx="264496" cy="184666"/>
          </a:xfrm>
          <a:prstGeom prst="rect">
            <a:avLst/>
          </a:prstGeom>
          <a:noFill/>
        </p:spPr>
        <p:txBody>
          <a:bodyPr wrap="none" lIns="0" tIns="0" rIns="0" bIns="0" rtlCol="0">
            <a:spAutoFit/>
          </a:bodyPr>
          <a:lstStyle/>
          <a:p>
            <a:pPr defTabSz="1088776" fontAlgn="base" latinLnBrk="0">
              <a:spcBef>
                <a:spcPct val="50000"/>
              </a:spcBef>
              <a:spcAft>
                <a:spcPct val="0"/>
              </a:spcAft>
              <a:buClr>
                <a:srgbClr val="F0AB00"/>
              </a:buClr>
              <a:buSzPct val="80000"/>
            </a:pPr>
            <a:r>
              <a:rPr lang="en-US" altLang="ko-KR" sz="1200" kern="0" dirty="0">
                <a:solidFill>
                  <a:srgbClr val="000000"/>
                </a:solidFill>
                <a:ea typeface="Arial Unicode MS" pitchFamily="34" charset="-128"/>
                <a:cs typeface="Arial Unicode MS" pitchFamily="34" charset="-128"/>
              </a:rPr>
              <a:t>Yes</a:t>
            </a:r>
            <a:endParaRPr lang="ko-KR" altLang="en-US" sz="1200" kern="0" dirty="0" err="1">
              <a:solidFill>
                <a:srgbClr val="000000"/>
              </a:solidFill>
              <a:ea typeface="Arial Unicode MS" pitchFamily="34" charset="-128"/>
              <a:cs typeface="Arial Unicode MS" pitchFamily="34" charset="-128"/>
            </a:endParaRPr>
          </a:p>
        </p:txBody>
      </p:sp>
      <p:sp>
        <p:nvSpPr>
          <p:cNvPr id="119" name="직사각형 118"/>
          <p:cNvSpPr/>
          <p:nvPr/>
        </p:nvSpPr>
        <p:spPr>
          <a:xfrm>
            <a:off x="9770008" y="4446335"/>
            <a:ext cx="1329812" cy="34944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latinLnBrk="0">
              <a:spcBef>
                <a:spcPct val="50000"/>
              </a:spcBef>
              <a:spcAft>
                <a:spcPct val="0"/>
              </a:spcAft>
              <a:buClr>
                <a:srgbClr val="F0AB00"/>
              </a:buClr>
              <a:buSzPct val="80000"/>
            </a:pPr>
            <a:r>
              <a:rPr lang="ko-KR" altLang="en-US" sz="1100" kern="0" dirty="0">
                <a:solidFill>
                  <a:srgbClr val="FFFFFF"/>
                </a:solidFill>
                <a:ea typeface="Arial Unicode MS" pitchFamily="34" charset="-128"/>
                <a:cs typeface="Arial Unicode MS" pitchFamily="34" charset="-128"/>
              </a:rPr>
              <a:t>운송정보</a:t>
            </a:r>
            <a:r>
              <a:rPr lang="en-US" altLang="ko-KR" sz="1100" kern="0" dirty="0">
                <a:solidFill>
                  <a:srgbClr val="FFFFFF"/>
                </a:solidFill>
                <a:ea typeface="Arial Unicode MS" pitchFamily="34" charset="-128"/>
                <a:cs typeface="Arial Unicode MS" pitchFamily="34" charset="-128"/>
              </a:rPr>
              <a:t> </a:t>
            </a:r>
            <a:r>
              <a:rPr lang="ko-KR" altLang="en-US" sz="1100" kern="0" dirty="0">
                <a:solidFill>
                  <a:srgbClr val="FFFFFF"/>
                </a:solidFill>
                <a:ea typeface="Arial Unicode MS" pitchFamily="34" charset="-128"/>
                <a:cs typeface="Arial Unicode MS" pitchFamily="34" charset="-128"/>
              </a:rPr>
              <a:t>입력</a:t>
            </a:r>
            <a:endParaRPr lang="en-US" altLang="ko-KR" sz="1100" kern="0" dirty="0">
              <a:solidFill>
                <a:srgbClr val="FFFFFF"/>
              </a:solidFill>
              <a:ea typeface="Arial Unicode MS" pitchFamily="34" charset="-128"/>
              <a:cs typeface="Arial Unicode MS" pitchFamily="34" charset="-128"/>
            </a:endParaRPr>
          </a:p>
        </p:txBody>
      </p:sp>
      <p:cxnSp>
        <p:nvCxnSpPr>
          <p:cNvPr id="120" name="직선 화살표 연결선 119"/>
          <p:cNvCxnSpPr>
            <a:stCxn id="119" idx="1"/>
            <a:endCxn id="87" idx="3"/>
          </p:cNvCxnSpPr>
          <p:nvPr/>
        </p:nvCxnSpPr>
        <p:spPr>
          <a:xfrm flipH="1">
            <a:off x="9206876" y="4621057"/>
            <a:ext cx="563135" cy="3408"/>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a:stCxn id="87" idx="0"/>
            <a:endCxn id="86" idx="2"/>
          </p:cNvCxnSpPr>
          <p:nvPr/>
        </p:nvCxnSpPr>
        <p:spPr>
          <a:xfrm flipV="1">
            <a:off x="8541967" y="4191358"/>
            <a:ext cx="0" cy="268511"/>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22" name="직사각형 121"/>
          <p:cNvSpPr/>
          <p:nvPr/>
        </p:nvSpPr>
        <p:spPr>
          <a:xfrm>
            <a:off x="9770008" y="3855955"/>
            <a:ext cx="1329812" cy="349444"/>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latinLnBrk="0">
              <a:spcBef>
                <a:spcPct val="50000"/>
              </a:spcBef>
              <a:spcAft>
                <a:spcPct val="0"/>
              </a:spcAft>
              <a:buClr>
                <a:srgbClr val="F0AB00"/>
              </a:buClr>
              <a:buSzPct val="80000"/>
            </a:pPr>
            <a:r>
              <a:rPr lang="ko-KR" altLang="en-US" sz="1100" kern="0" dirty="0">
                <a:solidFill>
                  <a:srgbClr val="000000"/>
                </a:solidFill>
                <a:ea typeface="Arial Unicode MS" pitchFamily="34" charset="-128"/>
                <a:cs typeface="Arial Unicode MS" pitchFamily="34" charset="-128"/>
              </a:rPr>
              <a:t>제품주문</a:t>
            </a:r>
            <a:r>
              <a:rPr lang="en-US" altLang="ko-KR" sz="1100" kern="0" dirty="0">
                <a:solidFill>
                  <a:srgbClr val="000000"/>
                </a:solidFill>
                <a:ea typeface="Arial Unicode MS" pitchFamily="34" charset="-128"/>
                <a:cs typeface="Arial Unicode MS" pitchFamily="34" charset="-128"/>
              </a:rPr>
              <a:t> </a:t>
            </a:r>
            <a:r>
              <a:rPr lang="ko-KR" altLang="en-US" sz="1100" kern="0" dirty="0">
                <a:solidFill>
                  <a:srgbClr val="000000"/>
                </a:solidFill>
                <a:ea typeface="Arial Unicode MS" pitchFamily="34" charset="-128"/>
                <a:cs typeface="Arial Unicode MS" pitchFamily="34" charset="-128"/>
              </a:rPr>
              <a:t>입력</a:t>
            </a:r>
            <a:endParaRPr lang="en-US" altLang="ko-KR" sz="1100" kern="0" dirty="0">
              <a:solidFill>
                <a:srgbClr val="000000"/>
              </a:solidFill>
              <a:ea typeface="Arial Unicode MS" pitchFamily="34" charset="-128"/>
              <a:cs typeface="Arial Unicode MS" pitchFamily="34" charset="-128"/>
            </a:endParaRPr>
          </a:p>
        </p:txBody>
      </p:sp>
      <p:cxnSp>
        <p:nvCxnSpPr>
          <p:cNvPr id="123" name="직선 화살표 연결선 122"/>
          <p:cNvCxnSpPr>
            <a:stCxn id="122" idx="1"/>
            <a:endCxn id="86" idx="3"/>
          </p:cNvCxnSpPr>
          <p:nvPr/>
        </p:nvCxnSpPr>
        <p:spPr>
          <a:xfrm flipH="1" flipV="1">
            <a:off x="9206876" y="4027524"/>
            <a:ext cx="563135" cy="3153"/>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24" name="직선 화살표 연결선 123"/>
          <p:cNvCxnSpPr>
            <a:stCxn id="111" idx="2"/>
            <a:endCxn id="93" idx="0"/>
          </p:cNvCxnSpPr>
          <p:nvPr/>
        </p:nvCxnSpPr>
        <p:spPr>
          <a:xfrm flipH="1">
            <a:off x="3993523" y="4125884"/>
            <a:ext cx="1" cy="128515"/>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25" name="직선 화살표 연결선 124"/>
          <p:cNvCxnSpPr>
            <a:stCxn id="93" idx="2"/>
            <a:endCxn id="90" idx="0"/>
          </p:cNvCxnSpPr>
          <p:nvPr/>
        </p:nvCxnSpPr>
        <p:spPr>
          <a:xfrm flipH="1">
            <a:off x="3989920" y="4582060"/>
            <a:ext cx="3601" cy="128515"/>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26" name="다이아몬드 125"/>
          <p:cNvSpPr/>
          <p:nvPr/>
        </p:nvSpPr>
        <p:spPr>
          <a:xfrm>
            <a:off x="7714229" y="5033584"/>
            <a:ext cx="1655480" cy="585680"/>
          </a:xfrm>
          <a:prstGeom prst="diamond">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latinLnBrk="0">
              <a:spcBef>
                <a:spcPct val="50000"/>
              </a:spcBef>
              <a:spcAft>
                <a:spcPct val="0"/>
              </a:spcAft>
              <a:buClr>
                <a:srgbClr val="F0AB00"/>
              </a:buClr>
              <a:buSzPct val="80000"/>
            </a:pPr>
            <a:r>
              <a:rPr lang="ko-KR" altLang="en-US" sz="1100" kern="0" dirty="0">
                <a:solidFill>
                  <a:srgbClr val="FFFFFF"/>
                </a:solidFill>
                <a:ea typeface="Arial Unicode MS" pitchFamily="34" charset="-128"/>
                <a:cs typeface="Arial Unicode MS" pitchFamily="34" charset="-128"/>
              </a:rPr>
              <a:t>운송 완료</a:t>
            </a:r>
          </a:p>
        </p:txBody>
      </p:sp>
      <p:cxnSp>
        <p:nvCxnSpPr>
          <p:cNvPr id="127" name="직선 화살표 연결선 126"/>
          <p:cNvCxnSpPr>
            <a:stCxn id="87" idx="2"/>
            <a:endCxn id="126" idx="0"/>
          </p:cNvCxnSpPr>
          <p:nvPr/>
        </p:nvCxnSpPr>
        <p:spPr>
          <a:xfrm>
            <a:off x="8541967" y="4789064"/>
            <a:ext cx="0" cy="244520"/>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28" name="직사각형 127"/>
          <p:cNvSpPr/>
          <p:nvPr/>
        </p:nvSpPr>
        <p:spPr>
          <a:xfrm>
            <a:off x="3304650" y="6079096"/>
            <a:ext cx="1385683"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운송비 </a:t>
            </a:r>
            <a:r>
              <a:rPr lang="en-US" altLang="ko-KR" sz="900" dirty="0">
                <a:solidFill>
                  <a:srgbClr val="000000"/>
                </a:solidFill>
              </a:rPr>
              <a:t>Invoice</a:t>
            </a:r>
          </a:p>
        </p:txBody>
      </p:sp>
      <p:cxnSp>
        <p:nvCxnSpPr>
          <p:cNvPr id="129" name="꺾인 연결선 128"/>
          <p:cNvCxnSpPr>
            <a:stCxn id="128" idx="1"/>
            <a:endCxn id="96" idx="3"/>
          </p:cNvCxnSpPr>
          <p:nvPr/>
        </p:nvCxnSpPr>
        <p:spPr>
          <a:xfrm rot="10800000">
            <a:off x="2784987" y="5784712"/>
            <a:ext cx="519665" cy="458219"/>
          </a:xfrm>
          <a:prstGeom prst="bentConnector3">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8661588" y="5585073"/>
            <a:ext cx="204288" cy="161583"/>
          </a:xfrm>
          <a:prstGeom prst="rect">
            <a:avLst/>
          </a:prstGeom>
          <a:noFill/>
        </p:spPr>
        <p:txBody>
          <a:bodyPr wrap="squar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No</a:t>
            </a:r>
            <a:endParaRPr lang="ko-KR" altLang="en-US" sz="1050" kern="0" dirty="0" err="1">
              <a:solidFill>
                <a:srgbClr val="000000"/>
              </a:solidFill>
              <a:ea typeface="Arial Unicode MS" pitchFamily="34" charset="-128"/>
              <a:cs typeface="Arial Unicode MS" pitchFamily="34" charset="-128"/>
            </a:endParaRPr>
          </a:p>
        </p:txBody>
      </p:sp>
      <p:sp>
        <p:nvSpPr>
          <p:cNvPr id="131" name="TextBox 130"/>
          <p:cNvSpPr txBox="1"/>
          <p:nvPr/>
        </p:nvSpPr>
        <p:spPr>
          <a:xfrm>
            <a:off x="7366919" y="5074417"/>
            <a:ext cx="232436" cy="161583"/>
          </a:xfrm>
          <a:prstGeom prst="rect">
            <a:avLst/>
          </a:prstGeom>
          <a:noFill/>
        </p:spPr>
        <p:txBody>
          <a:bodyPr wrap="non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Yes</a:t>
            </a:r>
            <a:endParaRPr lang="ko-KR" altLang="en-US" sz="1050" kern="0" dirty="0" err="1">
              <a:solidFill>
                <a:srgbClr val="000000"/>
              </a:solidFill>
              <a:ea typeface="Arial Unicode MS" pitchFamily="34" charset="-128"/>
              <a:cs typeface="Arial Unicode MS" pitchFamily="34" charset="-128"/>
            </a:endParaRPr>
          </a:p>
        </p:txBody>
      </p:sp>
      <p:sp>
        <p:nvSpPr>
          <p:cNvPr id="132" name="다이아몬드 131"/>
          <p:cNvSpPr/>
          <p:nvPr/>
        </p:nvSpPr>
        <p:spPr>
          <a:xfrm>
            <a:off x="6185486" y="1824268"/>
            <a:ext cx="1338866" cy="41019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승인</a:t>
            </a:r>
          </a:p>
        </p:txBody>
      </p:sp>
      <p:sp>
        <p:nvSpPr>
          <p:cNvPr id="133" name="직사각형 132"/>
          <p:cNvSpPr/>
          <p:nvPr/>
        </p:nvSpPr>
        <p:spPr>
          <a:xfrm>
            <a:off x="9744793" y="3232868"/>
            <a:ext cx="1329812" cy="327660"/>
          </a:xfrm>
          <a:prstGeom prst="rect">
            <a:avLst/>
          </a:prstGeom>
          <a:gradFill>
            <a:gsLst>
              <a:gs pos="0">
                <a:schemeClr val="accent1"/>
              </a:gs>
              <a:gs pos="39999">
                <a:schemeClr val="accent1"/>
              </a:gs>
              <a:gs pos="70000">
                <a:schemeClr val="accent4"/>
              </a:gs>
              <a:gs pos="100000">
                <a:schemeClr val="accent4"/>
              </a:gs>
            </a:gsLst>
            <a:lin ang="0" scaled="0"/>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latinLnBrk="0">
              <a:spcBef>
                <a:spcPct val="50000"/>
              </a:spcBef>
              <a:spcAft>
                <a:spcPct val="0"/>
              </a:spcAft>
              <a:buClr>
                <a:srgbClr val="F0AB00"/>
              </a:buClr>
              <a:buSzPct val="80000"/>
            </a:pPr>
            <a:r>
              <a:rPr lang="ko-KR" altLang="en-US" sz="1100" kern="0" dirty="0">
                <a:solidFill>
                  <a:srgbClr val="000000"/>
                </a:solidFill>
                <a:ea typeface="Arial Unicode MS" pitchFamily="34" charset="-128"/>
                <a:cs typeface="Arial Unicode MS" pitchFamily="34" charset="-128"/>
              </a:rPr>
              <a:t>고객불만접수</a:t>
            </a:r>
            <a:endParaRPr lang="en-US" altLang="ko-KR" sz="1100" kern="0" dirty="0">
              <a:solidFill>
                <a:srgbClr val="000000"/>
              </a:solidFill>
              <a:ea typeface="Arial Unicode MS" pitchFamily="34" charset="-128"/>
              <a:cs typeface="Arial Unicode MS" pitchFamily="34" charset="-128"/>
            </a:endParaRPr>
          </a:p>
        </p:txBody>
      </p:sp>
      <p:cxnSp>
        <p:nvCxnSpPr>
          <p:cNvPr id="134" name="꺾인 연결선 133"/>
          <p:cNvCxnSpPr>
            <a:stCxn id="86" idx="0"/>
            <a:endCxn id="83" idx="0"/>
          </p:cNvCxnSpPr>
          <p:nvPr/>
        </p:nvCxnSpPr>
        <p:spPr>
          <a:xfrm rot="16200000" flipV="1">
            <a:off x="5051894" y="373618"/>
            <a:ext cx="550919" cy="6429233"/>
          </a:xfrm>
          <a:prstGeom prst="bentConnector3">
            <a:avLst>
              <a:gd name="adj1" fmla="val 120130"/>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35" name="다이아몬드 134"/>
          <p:cNvSpPr/>
          <p:nvPr/>
        </p:nvSpPr>
        <p:spPr>
          <a:xfrm>
            <a:off x="7719844" y="5784707"/>
            <a:ext cx="1655480" cy="585680"/>
          </a:xfrm>
          <a:prstGeom prst="diamond">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latinLnBrk="0">
              <a:spcBef>
                <a:spcPct val="50000"/>
              </a:spcBef>
              <a:spcAft>
                <a:spcPct val="0"/>
              </a:spcAft>
              <a:buClr>
                <a:srgbClr val="F0AB00"/>
              </a:buClr>
              <a:buSzPct val="80000"/>
            </a:pPr>
            <a:r>
              <a:rPr lang="ko-KR" altLang="en-US" sz="1100" kern="0" dirty="0">
                <a:solidFill>
                  <a:srgbClr val="FFFFFF"/>
                </a:solidFill>
                <a:ea typeface="Arial Unicode MS" pitchFamily="34" charset="-128"/>
                <a:cs typeface="Arial Unicode MS" pitchFamily="34" charset="-128"/>
              </a:rPr>
              <a:t>운송계획확정</a:t>
            </a:r>
          </a:p>
        </p:txBody>
      </p:sp>
      <p:cxnSp>
        <p:nvCxnSpPr>
          <p:cNvPr id="136" name="꺾인 연결선 135"/>
          <p:cNvCxnSpPr>
            <a:stCxn id="126" idx="1"/>
            <a:endCxn id="95" idx="3"/>
          </p:cNvCxnSpPr>
          <p:nvPr/>
        </p:nvCxnSpPr>
        <p:spPr>
          <a:xfrm rot="10800000" flipV="1">
            <a:off x="4690338" y="5326424"/>
            <a:ext cx="3023893" cy="4152"/>
          </a:xfrm>
          <a:prstGeom prst="bentConnector3">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37" name="꺾인 연결선 136"/>
          <p:cNvCxnSpPr>
            <a:stCxn id="135" idx="1"/>
            <a:endCxn id="93" idx="3"/>
          </p:cNvCxnSpPr>
          <p:nvPr/>
        </p:nvCxnSpPr>
        <p:spPr>
          <a:xfrm rot="10800000">
            <a:off x="4682394" y="4418231"/>
            <a:ext cx="3037449" cy="1659321"/>
          </a:xfrm>
          <a:prstGeom prst="bentConnector3">
            <a:avLst>
              <a:gd name="adj1" fmla="val 5894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38" name="직선 화살표 연결선 137"/>
          <p:cNvCxnSpPr>
            <a:stCxn id="126" idx="2"/>
            <a:endCxn id="135" idx="0"/>
          </p:cNvCxnSpPr>
          <p:nvPr/>
        </p:nvCxnSpPr>
        <p:spPr>
          <a:xfrm>
            <a:off x="8541969" y="5619268"/>
            <a:ext cx="5615" cy="165443"/>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7401539" y="5856208"/>
            <a:ext cx="232436" cy="161583"/>
          </a:xfrm>
          <a:prstGeom prst="rect">
            <a:avLst/>
          </a:prstGeom>
          <a:noFill/>
        </p:spPr>
        <p:txBody>
          <a:bodyPr wrap="non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Yes</a:t>
            </a:r>
            <a:endParaRPr lang="ko-KR" altLang="en-US" sz="1050" kern="0" dirty="0" err="1">
              <a:solidFill>
                <a:srgbClr val="000000"/>
              </a:solidFill>
              <a:ea typeface="Arial Unicode MS" pitchFamily="34" charset="-128"/>
              <a:cs typeface="Arial Unicode MS" pitchFamily="34" charset="-128"/>
            </a:endParaRPr>
          </a:p>
        </p:txBody>
      </p:sp>
      <p:cxnSp>
        <p:nvCxnSpPr>
          <p:cNvPr id="140" name="꺾인 연결선 139"/>
          <p:cNvCxnSpPr>
            <a:stCxn id="135" idx="3"/>
            <a:endCxn id="87" idx="3"/>
          </p:cNvCxnSpPr>
          <p:nvPr/>
        </p:nvCxnSpPr>
        <p:spPr>
          <a:xfrm flipH="1" flipV="1">
            <a:off x="9206873" y="4624465"/>
            <a:ext cx="168449" cy="1453082"/>
          </a:xfrm>
          <a:prstGeom prst="bentConnector3">
            <a:avLst>
              <a:gd name="adj1" fmla="val -135709"/>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9350694" y="5856208"/>
            <a:ext cx="204288" cy="161583"/>
          </a:xfrm>
          <a:prstGeom prst="rect">
            <a:avLst/>
          </a:prstGeom>
          <a:noFill/>
        </p:spPr>
        <p:txBody>
          <a:bodyPr wrap="squar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No</a:t>
            </a:r>
            <a:endParaRPr lang="ko-KR" altLang="en-US" sz="1050" kern="0" dirty="0" err="1">
              <a:solidFill>
                <a:srgbClr val="000000"/>
              </a:solidFill>
              <a:ea typeface="Arial Unicode MS" pitchFamily="34" charset="-128"/>
              <a:cs typeface="Arial Unicode MS" pitchFamily="34" charset="-128"/>
            </a:endParaRPr>
          </a:p>
        </p:txBody>
      </p:sp>
      <p:cxnSp>
        <p:nvCxnSpPr>
          <p:cNvPr id="142" name="직선 화살표 연결선 141"/>
          <p:cNvCxnSpPr>
            <a:stCxn id="111" idx="3"/>
            <a:endCxn id="87" idx="1"/>
          </p:cNvCxnSpPr>
          <p:nvPr/>
        </p:nvCxnSpPr>
        <p:spPr>
          <a:xfrm>
            <a:off x="4682395" y="3962051"/>
            <a:ext cx="3194666" cy="662414"/>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3" name="직선 화살표 연결선 142"/>
          <p:cNvCxnSpPr>
            <a:stCxn id="98" idx="3"/>
            <a:endCxn id="86" idx="1"/>
          </p:cNvCxnSpPr>
          <p:nvPr/>
        </p:nvCxnSpPr>
        <p:spPr>
          <a:xfrm flipV="1">
            <a:off x="4690333" y="4027528"/>
            <a:ext cx="3186728" cy="1759227"/>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4" name="직선 화살표 연결선 143"/>
          <p:cNvCxnSpPr>
            <a:stCxn id="128" idx="3"/>
            <a:endCxn id="87" idx="1"/>
          </p:cNvCxnSpPr>
          <p:nvPr/>
        </p:nvCxnSpPr>
        <p:spPr>
          <a:xfrm flipV="1">
            <a:off x="4690333" y="4624469"/>
            <a:ext cx="3186728" cy="1618461"/>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5" name="직선 화살표 연결선 144"/>
          <p:cNvCxnSpPr>
            <a:stCxn id="112" idx="3"/>
            <a:endCxn id="86" idx="1"/>
          </p:cNvCxnSpPr>
          <p:nvPr/>
        </p:nvCxnSpPr>
        <p:spPr>
          <a:xfrm>
            <a:off x="4682395" y="3505876"/>
            <a:ext cx="3194666" cy="521648"/>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6" name="직선 화살표 연결선 145"/>
          <p:cNvCxnSpPr>
            <a:stCxn id="102" idx="1"/>
            <a:endCxn id="132" idx="3"/>
          </p:cNvCxnSpPr>
          <p:nvPr/>
        </p:nvCxnSpPr>
        <p:spPr>
          <a:xfrm flipH="1">
            <a:off x="7524352" y="2019996"/>
            <a:ext cx="311412" cy="9367"/>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7" name="직선 화살표 연결선 146"/>
          <p:cNvCxnSpPr>
            <a:stCxn id="132" idx="1"/>
            <a:endCxn id="82" idx="3"/>
          </p:cNvCxnSpPr>
          <p:nvPr/>
        </p:nvCxnSpPr>
        <p:spPr>
          <a:xfrm flipH="1">
            <a:off x="2983889" y="2029361"/>
            <a:ext cx="3201598" cy="0"/>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8" name="꺾인 연결선 147"/>
          <p:cNvCxnSpPr>
            <a:stCxn id="132" idx="0"/>
            <a:endCxn id="102" idx="0"/>
          </p:cNvCxnSpPr>
          <p:nvPr/>
        </p:nvCxnSpPr>
        <p:spPr>
          <a:xfrm rot="16200000" flipH="1">
            <a:off x="7667293" y="1011893"/>
            <a:ext cx="21007" cy="1645751"/>
          </a:xfrm>
          <a:prstGeom prst="bentConnector3">
            <a:avLst>
              <a:gd name="adj1" fmla="val -1088209"/>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9" name="직사각형 148"/>
          <p:cNvSpPr/>
          <p:nvPr/>
        </p:nvSpPr>
        <p:spPr>
          <a:xfrm>
            <a:off x="7835764" y="2546822"/>
            <a:ext cx="1329812" cy="349444"/>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latinLnBrk="0">
              <a:spcBef>
                <a:spcPct val="50000"/>
              </a:spcBef>
              <a:spcAft>
                <a:spcPct val="0"/>
              </a:spcAft>
              <a:buClr>
                <a:srgbClr val="F0AB00"/>
              </a:buClr>
              <a:buSzPct val="80000"/>
            </a:pPr>
            <a:r>
              <a:rPr lang="ko-KR" altLang="en-US" sz="1050" kern="0" dirty="0">
                <a:solidFill>
                  <a:srgbClr val="000000"/>
                </a:solidFill>
                <a:ea typeface="Arial Unicode MS" pitchFamily="34" charset="-128"/>
                <a:cs typeface="Arial Unicode MS" pitchFamily="34" charset="-128"/>
              </a:rPr>
              <a:t>제품 가격조정신청</a:t>
            </a:r>
            <a:endParaRPr lang="en-US" altLang="ko-KR" sz="1050" kern="0" dirty="0">
              <a:solidFill>
                <a:srgbClr val="000000"/>
              </a:solidFill>
              <a:ea typeface="Arial Unicode MS" pitchFamily="34" charset="-128"/>
              <a:cs typeface="Arial Unicode MS" pitchFamily="34" charset="-128"/>
            </a:endParaRPr>
          </a:p>
        </p:txBody>
      </p:sp>
      <p:sp>
        <p:nvSpPr>
          <p:cNvPr id="150" name="TextBox 149"/>
          <p:cNvSpPr txBox="1"/>
          <p:nvPr/>
        </p:nvSpPr>
        <p:spPr>
          <a:xfrm>
            <a:off x="5927027" y="2530132"/>
            <a:ext cx="232436" cy="161583"/>
          </a:xfrm>
          <a:prstGeom prst="rect">
            <a:avLst/>
          </a:prstGeom>
          <a:noFill/>
        </p:spPr>
        <p:txBody>
          <a:bodyPr wrap="non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Yes</a:t>
            </a:r>
            <a:endParaRPr lang="ko-KR" altLang="en-US" sz="1050" kern="0" dirty="0" err="1">
              <a:solidFill>
                <a:srgbClr val="000000"/>
              </a:solidFill>
              <a:ea typeface="Arial Unicode MS" pitchFamily="34" charset="-128"/>
              <a:cs typeface="Arial Unicode MS" pitchFamily="34" charset="-128"/>
            </a:endParaRPr>
          </a:p>
        </p:txBody>
      </p:sp>
      <p:sp>
        <p:nvSpPr>
          <p:cNvPr id="151" name="TextBox 150"/>
          <p:cNvSpPr txBox="1"/>
          <p:nvPr/>
        </p:nvSpPr>
        <p:spPr>
          <a:xfrm>
            <a:off x="6879956" y="2331336"/>
            <a:ext cx="204288" cy="161583"/>
          </a:xfrm>
          <a:prstGeom prst="rect">
            <a:avLst/>
          </a:prstGeom>
          <a:noFill/>
        </p:spPr>
        <p:txBody>
          <a:bodyPr wrap="square" lIns="0" tIns="0" rIns="0" bIns="0" rtlCol="0">
            <a:spAutoFit/>
          </a:bodyPr>
          <a:lstStyle/>
          <a:p>
            <a:pPr defTabSz="1088776" fontAlgn="base" latinLnBrk="0">
              <a:spcBef>
                <a:spcPct val="50000"/>
              </a:spcBef>
              <a:spcAft>
                <a:spcPct val="0"/>
              </a:spcAft>
              <a:buClr>
                <a:srgbClr val="F0AB00"/>
              </a:buClr>
              <a:buSzPct val="80000"/>
            </a:pPr>
            <a:r>
              <a:rPr lang="en-US" altLang="ko-KR" sz="1050" kern="0" dirty="0">
                <a:solidFill>
                  <a:srgbClr val="000000"/>
                </a:solidFill>
                <a:ea typeface="Arial Unicode MS" pitchFamily="34" charset="-128"/>
                <a:cs typeface="Arial Unicode MS" pitchFamily="34" charset="-128"/>
              </a:rPr>
              <a:t>No</a:t>
            </a:r>
            <a:endParaRPr lang="ko-KR" altLang="en-US" sz="1050" kern="0" dirty="0" err="1">
              <a:solidFill>
                <a:srgbClr val="000000"/>
              </a:solidFill>
              <a:ea typeface="Arial Unicode MS" pitchFamily="34" charset="-128"/>
              <a:cs typeface="Arial Unicode MS" pitchFamily="34" charset="-128"/>
            </a:endParaRPr>
          </a:p>
        </p:txBody>
      </p:sp>
      <p:sp>
        <p:nvSpPr>
          <p:cNvPr id="152" name="다이아몬드 151"/>
          <p:cNvSpPr/>
          <p:nvPr/>
        </p:nvSpPr>
        <p:spPr>
          <a:xfrm>
            <a:off x="6185486" y="2525819"/>
            <a:ext cx="1338866" cy="41019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1088776" latinLnBrk="0"/>
            <a:r>
              <a:rPr lang="ko-KR" altLang="en-US" sz="900" dirty="0">
                <a:solidFill>
                  <a:srgbClr val="000000"/>
                </a:solidFill>
              </a:rPr>
              <a:t>승인</a:t>
            </a:r>
          </a:p>
        </p:txBody>
      </p:sp>
      <p:cxnSp>
        <p:nvCxnSpPr>
          <p:cNvPr id="153" name="직선 화살표 연결선 152"/>
          <p:cNvCxnSpPr>
            <a:stCxn id="149" idx="1"/>
            <a:endCxn id="152" idx="3"/>
          </p:cNvCxnSpPr>
          <p:nvPr/>
        </p:nvCxnSpPr>
        <p:spPr>
          <a:xfrm flipH="1">
            <a:off x="7524352" y="2721548"/>
            <a:ext cx="311412" cy="9367"/>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54" name="꺾인 연결선 153"/>
          <p:cNvCxnSpPr>
            <a:stCxn id="152" idx="0"/>
            <a:endCxn id="149" idx="0"/>
          </p:cNvCxnSpPr>
          <p:nvPr/>
        </p:nvCxnSpPr>
        <p:spPr>
          <a:xfrm rot="16200000" flipH="1">
            <a:off x="7667293" y="1713445"/>
            <a:ext cx="21007" cy="1645751"/>
          </a:xfrm>
          <a:prstGeom prst="bentConnector3">
            <a:avLst>
              <a:gd name="adj1" fmla="val -1088209"/>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55" name="직선 화살표 연결선 154"/>
          <p:cNvCxnSpPr>
            <a:stCxn id="152" idx="1"/>
            <a:endCxn id="88" idx="3"/>
          </p:cNvCxnSpPr>
          <p:nvPr/>
        </p:nvCxnSpPr>
        <p:spPr>
          <a:xfrm flipH="1">
            <a:off x="4770302" y="2730911"/>
            <a:ext cx="1415184" cy="29034"/>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56" name="직사각형 155"/>
          <p:cNvSpPr/>
          <p:nvPr/>
        </p:nvSpPr>
        <p:spPr>
          <a:xfrm>
            <a:off x="9554982" y="2546822"/>
            <a:ext cx="1519622" cy="34944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latinLnBrk="0">
              <a:spcBef>
                <a:spcPct val="50000"/>
              </a:spcBef>
              <a:spcAft>
                <a:spcPct val="0"/>
              </a:spcAft>
              <a:buClr>
                <a:srgbClr val="F0AB00"/>
              </a:buClr>
              <a:buSzPct val="80000"/>
            </a:pPr>
            <a:r>
              <a:rPr lang="ko-KR" altLang="en-US" sz="1100" kern="0" dirty="0">
                <a:solidFill>
                  <a:srgbClr val="FFFFFF"/>
                </a:solidFill>
                <a:ea typeface="Arial Unicode MS" pitchFamily="34" charset="-128"/>
                <a:cs typeface="Arial Unicode MS" pitchFamily="34" charset="-128"/>
              </a:rPr>
              <a:t>운송비 조정신청</a:t>
            </a:r>
            <a:endParaRPr lang="en-US" altLang="ko-KR" sz="1100" kern="0" dirty="0">
              <a:solidFill>
                <a:srgbClr val="FFFFFF"/>
              </a:solidFill>
              <a:ea typeface="Arial Unicode MS" pitchFamily="34" charset="-128"/>
              <a:cs typeface="Arial Unicode MS" pitchFamily="34" charset="-128"/>
            </a:endParaRPr>
          </a:p>
        </p:txBody>
      </p:sp>
      <p:sp>
        <p:nvSpPr>
          <p:cNvPr id="157" name="직사각형 156"/>
          <p:cNvSpPr/>
          <p:nvPr/>
        </p:nvSpPr>
        <p:spPr>
          <a:xfrm>
            <a:off x="9554982" y="2059734"/>
            <a:ext cx="1519622" cy="34944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latinLnBrk="0">
              <a:spcBef>
                <a:spcPct val="50000"/>
              </a:spcBef>
              <a:spcAft>
                <a:spcPct val="0"/>
              </a:spcAft>
              <a:buClr>
                <a:srgbClr val="F0AB00"/>
              </a:buClr>
              <a:buSzPct val="80000"/>
            </a:pPr>
            <a:r>
              <a:rPr lang="ko-KR" altLang="en-US" sz="1100" kern="0" dirty="0">
                <a:solidFill>
                  <a:srgbClr val="FFFFFF"/>
                </a:solidFill>
                <a:ea typeface="Arial Unicode MS" pitchFamily="34" charset="-128"/>
                <a:cs typeface="Arial Unicode MS" pitchFamily="34" charset="-128"/>
              </a:rPr>
              <a:t>운송정보 변경</a:t>
            </a:r>
            <a:endParaRPr lang="en-US" altLang="ko-KR" sz="1100" kern="0" dirty="0">
              <a:solidFill>
                <a:srgbClr val="FFFFFF"/>
              </a:solidFill>
              <a:ea typeface="Arial Unicode MS" pitchFamily="34" charset="-128"/>
              <a:cs typeface="Arial Unicode MS" pitchFamily="34" charset="-128"/>
            </a:endParaRPr>
          </a:p>
        </p:txBody>
      </p:sp>
      <p:cxnSp>
        <p:nvCxnSpPr>
          <p:cNvPr id="158" name="꺾인 연결선 157"/>
          <p:cNvCxnSpPr>
            <a:stCxn id="156" idx="2"/>
            <a:endCxn id="152" idx="2"/>
          </p:cNvCxnSpPr>
          <p:nvPr/>
        </p:nvCxnSpPr>
        <p:spPr>
          <a:xfrm rot="5400000">
            <a:off x="8564986" y="1186203"/>
            <a:ext cx="39740" cy="3459875"/>
          </a:xfrm>
          <a:prstGeom prst="bentConnector3">
            <a:avLst>
              <a:gd name="adj1" fmla="val 470199"/>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59" name="꺾인 연결선 158"/>
          <p:cNvCxnSpPr>
            <a:stCxn id="157" idx="3"/>
            <a:endCxn id="89" idx="3"/>
          </p:cNvCxnSpPr>
          <p:nvPr/>
        </p:nvCxnSpPr>
        <p:spPr>
          <a:xfrm flipV="1">
            <a:off x="11074606" y="1640306"/>
            <a:ext cx="41141" cy="594150"/>
          </a:xfrm>
          <a:prstGeom prst="bentConnector3">
            <a:avLst>
              <a:gd name="adj1" fmla="val 655637"/>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60" name="직사각형 159"/>
          <p:cNvSpPr/>
          <p:nvPr/>
        </p:nvSpPr>
        <p:spPr bwMode="gray">
          <a:xfrm>
            <a:off x="9220850" y="461726"/>
            <a:ext cx="1188851" cy="244444"/>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fontAlgn="base" latinLnBrk="0">
              <a:spcBef>
                <a:spcPct val="50000"/>
              </a:spcBef>
              <a:spcAft>
                <a:spcPct val="0"/>
              </a:spcAft>
              <a:buClr>
                <a:srgbClr val="F0AB00"/>
              </a:buClr>
              <a:buSzPct val="80000"/>
            </a:pPr>
            <a:r>
              <a:rPr lang="en-US" altLang="ko-KR" sz="1100" kern="0" dirty="0">
                <a:solidFill>
                  <a:srgbClr val="FFFFFF"/>
                </a:solidFill>
                <a:ea typeface="Arial Unicode MS" pitchFamily="34" charset="-128"/>
                <a:cs typeface="Arial Unicode MS" pitchFamily="34" charset="-128"/>
              </a:rPr>
              <a:t>Owner</a:t>
            </a:r>
            <a:endParaRPr lang="ko-KR" altLang="en-US" sz="1100" kern="0" dirty="0" err="1">
              <a:solidFill>
                <a:srgbClr val="FFFFFF"/>
              </a:solidFill>
              <a:ea typeface="Arial Unicode MS" pitchFamily="34" charset="-128"/>
              <a:cs typeface="Arial Unicode MS" pitchFamily="34" charset="-128"/>
            </a:endParaRPr>
          </a:p>
        </p:txBody>
      </p:sp>
      <p:sp>
        <p:nvSpPr>
          <p:cNvPr id="161" name="직사각형 160"/>
          <p:cNvSpPr/>
          <p:nvPr/>
        </p:nvSpPr>
        <p:spPr bwMode="gray">
          <a:xfrm>
            <a:off x="9220850" y="787651"/>
            <a:ext cx="1188851" cy="244444"/>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fontAlgn="base" latinLnBrk="0">
              <a:spcBef>
                <a:spcPct val="50000"/>
              </a:spcBef>
              <a:spcAft>
                <a:spcPct val="0"/>
              </a:spcAft>
              <a:buClr>
                <a:srgbClr val="F0AB00"/>
              </a:buClr>
              <a:buSzPct val="80000"/>
            </a:pPr>
            <a:r>
              <a:rPr lang="ko-KR" altLang="en-US" sz="1100" kern="0" dirty="0">
                <a:solidFill>
                  <a:srgbClr val="FFFFFF"/>
                </a:solidFill>
                <a:ea typeface="Arial Unicode MS" pitchFamily="34" charset="-128"/>
                <a:cs typeface="Arial Unicode MS" pitchFamily="34" charset="-128"/>
              </a:rPr>
              <a:t>고객</a:t>
            </a:r>
          </a:p>
        </p:txBody>
      </p:sp>
      <p:sp>
        <p:nvSpPr>
          <p:cNvPr id="162" name="직사각형 161"/>
          <p:cNvSpPr/>
          <p:nvPr/>
        </p:nvSpPr>
        <p:spPr bwMode="gray">
          <a:xfrm>
            <a:off x="10553529" y="787651"/>
            <a:ext cx="1188851" cy="24444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algn="ctr" fontAlgn="base" latinLnBrk="0">
              <a:spcBef>
                <a:spcPct val="50000"/>
              </a:spcBef>
              <a:spcAft>
                <a:spcPct val="0"/>
              </a:spcAft>
              <a:buClr>
                <a:srgbClr val="F0AB00"/>
              </a:buClr>
              <a:buSzPct val="80000"/>
            </a:pPr>
            <a:r>
              <a:rPr lang="ko-KR" altLang="en-US" sz="1100" kern="0" dirty="0">
                <a:solidFill>
                  <a:srgbClr val="FFFFFF"/>
                </a:solidFill>
                <a:ea typeface="Arial Unicode MS" pitchFamily="34" charset="-128"/>
                <a:cs typeface="Arial Unicode MS" pitchFamily="34" charset="-128"/>
              </a:rPr>
              <a:t>운송업체</a:t>
            </a:r>
          </a:p>
        </p:txBody>
      </p:sp>
      <p:sp>
        <p:nvSpPr>
          <p:cNvPr id="163" name="TextBox 162"/>
          <p:cNvSpPr txBox="1"/>
          <p:nvPr/>
        </p:nvSpPr>
        <p:spPr>
          <a:xfrm>
            <a:off x="6082025" y="1608058"/>
            <a:ext cx="498014" cy="246221"/>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altLang="ko-KR" sz="1600" b="1" kern="0" dirty="0">
                <a:ea typeface="Arial Unicode MS" pitchFamily="34" charset="-128"/>
                <a:cs typeface="Arial Unicode MS" pitchFamily="34" charset="-128"/>
              </a:rPr>
              <a:t>T1</a:t>
            </a:r>
            <a:endParaRPr lang="ko-KR" altLang="en-US" sz="1600" b="1" kern="0" dirty="0" err="1">
              <a:ea typeface="Arial Unicode MS" pitchFamily="34" charset="-128"/>
              <a:cs typeface="Arial Unicode MS" pitchFamily="34" charset="-128"/>
            </a:endParaRPr>
          </a:p>
        </p:txBody>
      </p:sp>
      <p:sp>
        <p:nvSpPr>
          <p:cNvPr id="164" name="TextBox 163"/>
          <p:cNvSpPr txBox="1"/>
          <p:nvPr/>
        </p:nvSpPr>
        <p:spPr>
          <a:xfrm>
            <a:off x="6082025" y="2325367"/>
            <a:ext cx="498014" cy="246221"/>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altLang="ko-KR" sz="1600" b="1" kern="0" dirty="0">
                <a:ea typeface="Arial Unicode MS" pitchFamily="34" charset="-128"/>
                <a:cs typeface="Arial Unicode MS" pitchFamily="34" charset="-128"/>
              </a:rPr>
              <a:t>T2</a:t>
            </a:r>
            <a:endParaRPr lang="ko-KR" altLang="en-US" sz="1600" b="1" kern="0" dirty="0" err="1">
              <a:ea typeface="Arial Unicode MS" pitchFamily="34" charset="-128"/>
              <a:cs typeface="Arial Unicode MS" pitchFamily="34" charset="-128"/>
            </a:endParaRPr>
          </a:p>
        </p:txBody>
      </p:sp>
      <p:sp>
        <p:nvSpPr>
          <p:cNvPr id="165" name="TextBox 164"/>
          <p:cNvSpPr txBox="1"/>
          <p:nvPr/>
        </p:nvSpPr>
        <p:spPr>
          <a:xfrm>
            <a:off x="8288984" y="3353495"/>
            <a:ext cx="498014" cy="246221"/>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altLang="ko-KR" sz="1600" b="1" kern="0" dirty="0">
                <a:ea typeface="Arial Unicode MS" pitchFamily="34" charset="-128"/>
                <a:cs typeface="Arial Unicode MS" pitchFamily="34" charset="-128"/>
              </a:rPr>
              <a:t>T3</a:t>
            </a:r>
            <a:endParaRPr lang="ko-KR" altLang="en-US" sz="1600" b="1" kern="0" dirty="0" err="1">
              <a:ea typeface="Arial Unicode MS" pitchFamily="34" charset="-128"/>
              <a:cs typeface="Arial Unicode MS" pitchFamily="34" charset="-128"/>
            </a:endParaRPr>
          </a:p>
        </p:txBody>
      </p:sp>
      <p:sp>
        <p:nvSpPr>
          <p:cNvPr id="166" name="TextBox 165"/>
          <p:cNvSpPr txBox="1"/>
          <p:nvPr/>
        </p:nvSpPr>
        <p:spPr>
          <a:xfrm>
            <a:off x="6733093" y="5187478"/>
            <a:ext cx="498014" cy="246221"/>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altLang="ko-KR" sz="1600" b="1" kern="0" dirty="0">
                <a:ea typeface="Arial Unicode MS" pitchFamily="34" charset="-128"/>
                <a:cs typeface="Arial Unicode MS" pitchFamily="34" charset="-128"/>
              </a:rPr>
              <a:t>T6</a:t>
            </a:r>
            <a:endParaRPr lang="ko-KR" altLang="en-US" sz="1600" b="1" kern="0" dirty="0" err="1">
              <a:ea typeface="Arial Unicode MS" pitchFamily="34" charset="-128"/>
              <a:cs typeface="Arial Unicode MS" pitchFamily="34" charset="-128"/>
            </a:endParaRPr>
          </a:p>
        </p:txBody>
      </p:sp>
      <p:sp>
        <p:nvSpPr>
          <p:cNvPr id="170" name="TextBox 169"/>
          <p:cNvSpPr txBox="1"/>
          <p:nvPr/>
        </p:nvSpPr>
        <p:spPr>
          <a:xfrm>
            <a:off x="1360057" y="1634399"/>
            <a:ext cx="189154"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BP</a:t>
            </a:r>
            <a:endParaRPr lang="ko-KR" altLang="en-US" sz="1100" kern="0" dirty="0" err="1">
              <a:ea typeface="Arial Unicode MS" pitchFamily="34" charset="-128"/>
              <a:cs typeface="Arial Unicode MS" pitchFamily="34" charset="-128"/>
            </a:endParaRPr>
          </a:p>
        </p:txBody>
      </p:sp>
      <p:sp>
        <p:nvSpPr>
          <p:cNvPr id="171" name="TextBox 170"/>
          <p:cNvSpPr txBox="1"/>
          <p:nvPr/>
        </p:nvSpPr>
        <p:spPr>
          <a:xfrm>
            <a:off x="3178513" y="2388459"/>
            <a:ext cx="662041"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VK11 ~ 13</a:t>
            </a:r>
            <a:endParaRPr lang="ko-KR" altLang="en-US" sz="1100" kern="0" dirty="0" err="1">
              <a:ea typeface="Arial Unicode MS" pitchFamily="34" charset="-128"/>
              <a:cs typeface="Arial Unicode MS" pitchFamily="34" charset="-128"/>
            </a:endParaRPr>
          </a:p>
        </p:txBody>
      </p:sp>
      <p:sp>
        <p:nvSpPr>
          <p:cNvPr id="172" name="TextBox 171"/>
          <p:cNvSpPr txBox="1"/>
          <p:nvPr/>
        </p:nvSpPr>
        <p:spPr>
          <a:xfrm>
            <a:off x="1321315" y="3228137"/>
            <a:ext cx="662041"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VA01 ~ 03</a:t>
            </a:r>
            <a:endParaRPr lang="ko-KR" altLang="en-US" sz="1100" kern="0" dirty="0" err="1">
              <a:ea typeface="Arial Unicode MS" pitchFamily="34" charset="-128"/>
              <a:cs typeface="Arial Unicode MS" pitchFamily="34" charset="-128"/>
            </a:endParaRPr>
          </a:p>
        </p:txBody>
      </p:sp>
      <p:sp>
        <p:nvSpPr>
          <p:cNvPr id="173" name="TextBox 172"/>
          <p:cNvSpPr txBox="1"/>
          <p:nvPr/>
        </p:nvSpPr>
        <p:spPr>
          <a:xfrm>
            <a:off x="3136431" y="5102839"/>
            <a:ext cx="373500"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MIGO</a:t>
            </a:r>
            <a:endParaRPr lang="ko-KR" altLang="en-US" sz="1100" kern="0" dirty="0" err="1">
              <a:ea typeface="Arial Unicode MS" pitchFamily="34" charset="-128"/>
              <a:cs typeface="Arial Unicode MS" pitchFamily="34" charset="-128"/>
            </a:endParaRPr>
          </a:p>
        </p:txBody>
      </p:sp>
      <p:sp>
        <p:nvSpPr>
          <p:cNvPr id="174" name="TextBox 173"/>
          <p:cNvSpPr txBox="1"/>
          <p:nvPr/>
        </p:nvSpPr>
        <p:spPr>
          <a:xfrm>
            <a:off x="3151126" y="5558369"/>
            <a:ext cx="835165"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VF11 ~ VF13</a:t>
            </a:r>
            <a:endParaRPr lang="ko-KR" altLang="en-US" sz="1100" kern="0" dirty="0" err="1">
              <a:ea typeface="Arial Unicode MS" pitchFamily="34" charset="-128"/>
              <a:cs typeface="Arial Unicode MS" pitchFamily="34" charset="-128"/>
            </a:endParaRPr>
          </a:p>
        </p:txBody>
      </p:sp>
      <p:sp>
        <p:nvSpPr>
          <p:cNvPr id="175" name="TextBox 174"/>
          <p:cNvSpPr txBox="1"/>
          <p:nvPr/>
        </p:nvSpPr>
        <p:spPr>
          <a:xfrm>
            <a:off x="3282284" y="3731851"/>
            <a:ext cx="748603"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VL01 ~ 03N</a:t>
            </a:r>
            <a:endParaRPr lang="ko-KR" altLang="en-US" sz="1100" kern="0" dirty="0" err="1">
              <a:ea typeface="Arial Unicode MS" pitchFamily="34" charset="-128"/>
              <a:cs typeface="Arial Unicode MS" pitchFamily="34" charset="-128"/>
            </a:endParaRPr>
          </a:p>
        </p:txBody>
      </p:sp>
      <p:sp>
        <p:nvSpPr>
          <p:cNvPr id="176" name="TextBox 175"/>
          <p:cNvSpPr txBox="1"/>
          <p:nvPr/>
        </p:nvSpPr>
        <p:spPr>
          <a:xfrm>
            <a:off x="1360057" y="2388458"/>
            <a:ext cx="706925"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MM01 ~ 03</a:t>
            </a:r>
            <a:endParaRPr lang="ko-KR" altLang="en-US" sz="1100" kern="0" dirty="0" err="1">
              <a:ea typeface="Arial Unicode MS" pitchFamily="34" charset="-128"/>
              <a:cs typeface="Arial Unicode MS" pitchFamily="34" charset="-128"/>
            </a:endParaRPr>
          </a:p>
        </p:txBody>
      </p:sp>
      <p:sp>
        <p:nvSpPr>
          <p:cNvPr id="177" name="TextBox 176"/>
          <p:cNvSpPr txBox="1"/>
          <p:nvPr/>
        </p:nvSpPr>
        <p:spPr>
          <a:xfrm>
            <a:off x="1270004" y="5083561"/>
            <a:ext cx="961802" cy="169277"/>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altLang="ko-KR" sz="1100" kern="0" dirty="0">
                <a:ea typeface="Arial Unicode MS" pitchFamily="34" charset="-128"/>
                <a:cs typeface="Arial Unicode MS" pitchFamily="34" charset="-128"/>
              </a:rPr>
              <a:t>MMBE / MB5B </a:t>
            </a:r>
            <a:endParaRPr lang="ko-KR" altLang="en-US" sz="1100" kern="0" dirty="0" err="1">
              <a:ea typeface="Arial Unicode MS" pitchFamily="34" charset="-128"/>
              <a:cs typeface="Arial Unicode MS" pitchFamily="34" charset="-128"/>
            </a:endParaRPr>
          </a:p>
        </p:txBody>
      </p:sp>
      <p:sp>
        <p:nvSpPr>
          <p:cNvPr id="168" name="타원 167"/>
          <p:cNvSpPr/>
          <p:nvPr/>
        </p:nvSpPr>
        <p:spPr bwMode="gray">
          <a:xfrm>
            <a:off x="3834635" y="6014312"/>
            <a:ext cx="1850353" cy="325654"/>
          </a:xfrm>
          <a:prstGeom prst="ellipse">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ko-KR" altLang="en-US" sz="1200" kern="0" dirty="0">
                <a:ea typeface="Arial Unicode MS" pitchFamily="34" charset="-128"/>
                <a:cs typeface="Arial Unicode MS" pitchFamily="34" charset="-128"/>
              </a:rPr>
              <a:t>요구사항 철회</a:t>
            </a:r>
            <a:endParaRPr kumimoji="0" lang="ko-KR" altLang="en-US"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9" name="TextBox 168"/>
          <p:cNvSpPr txBox="1"/>
          <p:nvPr/>
        </p:nvSpPr>
        <p:spPr>
          <a:xfrm>
            <a:off x="2553658" y="4771328"/>
            <a:ext cx="498014" cy="246221"/>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altLang="ko-KR" sz="1600" b="1" kern="0" dirty="0">
                <a:ea typeface="Arial Unicode MS" pitchFamily="34" charset="-128"/>
                <a:cs typeface="Arial Unicode MS" pitchFamily="34" charset="-128"/>
              </a:rPr>
              <a:t>T4</a:t>
            </a:r>
            <a:endParaRPr lang="ko-KR" altLang="en-US" sz="1600" b="1" kern="0" dirty="0" err="1">
              <a:ea typeface="Arial Unicode MS" pitchFamily="34" charset="-128"/>
              <a:cs typeface="Arial Unicode MS" pitchFamily="34" charset="-128"/>
            </a:endParaRPr>
          </a:p>
        </p:txBody>
      </p:sp>
      <p:sp>
        <p:nvSpPr>
          <p:cNvPr id="178" name="TextBox 177"/>
          <p:cNvSpPr txBox="1"/>
          <p:nvPr/>
        </p:nvSpPr>
        <p:spPr>
          <a:xfrm>
            <a:off x="6723867" y="5933241"/>
            <a:ext cx="498014" cy="246221"/>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altLang="ko-KR" sz="1600" b="1" kern="0" dirty="0">
                <a:ea typeface="Arial Unicode MS" pitchFamily="34" charset="-128"/>
                <a:cs typeface="Arial Unicode MS" pitchFamily="34" charset="-128"/>
              </a:rPr>
              <a:t>T5</a:t>
            </a:r>
            <a:endParaRPr lang="ko-KR" altLang="en-US" sz="1600" b="1" kern="0" dirty="0" err="1">
              <a:ea typeface="Arial Unicode MS" pitchFamily="34" charset="-128"/>
              <a:cs typeface="Arial Unicode MS" pitchFamily="34" charset="-128"/>
            </a:endParaRPr>
          </a:p>
        </p:txBody>
      </p:sp>
      <p:sp>
        <p:nvSpPr>
          <p:cNvPr id="179" name="타원 178"/>
          <p:cNvSpPr/>
          <p:nvPr/>
        </p:nvSpPr>
        <p:spPr bwMode="gray">
          <a:xfrm>
            <a:off x="6020870" y="4073410"/>
            <a:ext cx="669432" cy="401523"/>
          </a:xfrm>
          <a:prstGeom prst="ellipse">
            <a:avLst/>
          </a:prstGeom>
          <a:solidFill>
            <a:srgbClr val="92D050"/>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altLang="ko-KR" sz="1400" kern="0" dirty="0">
                <a:ea typeface="Arial Unicode MS" pitchFamily="34" charset="-128"/>
                <a:cs typeface="Arial Unicode MS" pitchFamily="34" charset="-128"/>
              </a:rPr>
              <a:t>R4</a:t>
            </a:r>
            <a:endParaRPr lang="ko-KR" altLang="en-US" sz="1400" kern="0" dirty="0" err="1">
              <a:ea typeface="Arial Unicode MS" pitchFamily="34" charset="-128"/>
              <a:cs typeface="Arial Unicode MS" pitchFamily="34" charset="-128"/>
            </a:endParaRPr>
          </a:p>
        </p:txBody>
      </p:sp>
      <p:sp>
        <p:nvSpPr>
          <p:cNvPr id="180" name="타원 179"/>
          <p:cNvSpPr/>
          <p:nvPr/>
        </p:nvSpPr>
        <p:spPr bwMode="gray">
          <a:xfrm>
            <a:off x="6040286" y="4654667"/>
            <a:ext cx="669432" cy="401523"/>
          </a:xfrm>
          <a:prstGeom prst="ellipse">
            <a:avLst/>
          </a:prstGeom>
          <a:solidFill>
            <a:srgbClr val="92D050"/>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altLang="ko-KR" sz="1400" kern="0" dirty="0">
                <a:ea typeface="Arial Unicode MS" pitchFamily="34" charset="-128"/>
                <a:cs typeface="Arial Unicode MS" pitchFamily="34" charset="-128"/>
              </a:rPr>
              <a:t>R5</a:t>
            </a:r>
            <a:endParaRPr lang="ko-KR" altLang="en-US" sz="1400" kern="0" dirty="0" err="1">
              <a:ea typeface="Arial Unicode MS" pitchFamily="34" charset="-128"/>
              <a:cs typeface="Arial Unicode MS" pitchFamily="34" charset="-128"/>
            </a:endParaRPr>
          </a:p>
        </p:txBody>
      </p:sp>
      <p:cxnSp>
        <p:nvCxnSpPr>
          <p:cNvPr id="4" name="직선 화살표 연결선 3"/>
          <p:cNvCxnSpPr/>
          <p:nvPr/>
        </p:nvCxnSpPr>
        <p:spPr>
          <a:xfrm flipV="1">
            <a:off x="3024106" y="1724834"/>
            <a:ext cx="2770659" cy="4234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타원 1"/>
          <p:cNvSpPr/>
          <p:nvPr/>
        </p:nvSpPr>
        <p:spPr bwMode="gray">
          <a:xfrm>
            <a:off x="4204383" y="1536511"/>
            <a:ext cx="631601" cy="304468"/>
          </a:xfrm>
          <a:prstGeom prst="ellipse">
            <a:avLst/>
          </a:prstGeom>
          <a:solidFill>
            <a:srgbClr val="92D05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400" b="0" i="0" u="none" strike="noStrike" kern="0" cap="none" spc="0" normalizeH="0" baseline="0" noProof="0" dirty="0">
                <a:ln>
                  <a:noFill/>
                </a:ln>
                <a:effectLst/>
                <a:uLnTx/>
                <a:uFillTx/>
                <a:ea typeface="Arial Unicode MS" pitchFamily="34" charset="-128"/>
                <a:cs typeface="Arial Unicode MS" pitchFamily="34" charset="-128"/>
              </a:rPr>
              <a:t>R1</a:t>
            </a:r>
            <a:endParaRPr kumimoji="0" lang="ko-KR" altLang="en-US" sz="14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81" name="직선 화살표 연결선 180"/>
          <p:cNvCxnSpPr/>
          <p:nvPr/>
        </p:nvCxnSpPr>
        <p:spPr>
          <a:xfrm flipV="1">
            <a:off x="4770302" y="2522212"/>
            <a:ext cx="1024463" cy="8735"/>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2" name="타원 181"/>
          <p:cNvSpPr/>
          <p:nvPr/>
        </p:nvSpPr>
        <p:spPr bwMode="gray">
          <a:xfrm>
            <a:off x="4901986" y="2217744"/>
            <a:ext cx="635436" cy="329078"/>
          </a:xfrm>
          <a:prstGeom prst="ellipse">
            <a:avLst/>
          </a:prstGeom>
          <a:solidFill>
            <a:srgbClr val="92D05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400" kern="0" dirty="0">
                <a:ea typeface="Arial Unicode MS" pitchFamily="34" charset="-128"/>
                <a:cs typeface="Arial Unicode MS" pitchFamily="34" charset="-128"/>
              </a:rPr>
              <a:t>R2</a:t>
            </a:r>
            <a:endParaRPr kumimoji="0" lang="ko-KR" altLang="en-US"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3" name="타원 182"/>
          <p:cNvSpPr/>
          <p:nvPr/>
        </p:nvSpPr>
        <p:spPr bwMode="gray">
          <a:xfrm>
            <a:off x="5980838" y="3504333"/>
            <a:ext cx="669432" cy="401523"/>
          </a:xfrm>
          <a:prstGeom prst="ellipse">
            <a:avLst/>
          </a:prstGeom>
          <a:solidFill>
            <a:srgbClr val="92D050"/>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altLang="ko-KR" sz="1400" kern="0" dirty="0">
                <a:ea typeface="Arial Unicode MS" pitchFamily="34" charset="-128"/>
                <a:cs typeface="Arial Unicode MS" pitchFamily="34" charset="-128"/>
              </a:rPr>
              <a:t>R3</a:t>
            </a:r>
            <a:endParaRPr lang="ko-KR" altLang="en-US" sz="1400" kern="0" dirty="0" err="1">
              <a:ea typeface="Arial Unicode MS" pitchFamily="34" charset="-128"/>
              <a:cs typeface="Arial Unicode MS" pitchFamily="34" charset="-128"/>
            </a:endParaRPr>
          </a:p>
        </p:txBody>
      </p:sp>
      <p:sp>
        <p:nvSpPr>
          <p:cNvPr id="184" name="타원 183"/>
          <p:cNvSpPr/>
          <p:nvPr/>
        </p:nvSpPr>
        <p:spPr bwMode="gray">
          <a:xfrm>
            <a:off x="5008122" y="639222"/>
            <a:ext cx="631601" cy="304468"/>
          </a:xfrm>
          <a:prstGeom prst="ellipse">
            <a:avLst/>
          </a:prstGeom>
          <a:solidFill>
            <a:srgbClr val="92D05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400" b="0" i="0" u="none" strike="noStrike" kern="0" cap="none" spc="0" normalizeH="0" baseline="0" noProof="0" dirty="0">
                <a:ln>
                  <a:noFill/>
                </a:ln>
                <a:effectLst/>
                <a:uLnTx/>
                <a:uFillTx/>
                <a:ea typeface="Arial Unicode MS" pitchFamily="34" charset="-128"/>
                <a:cs typeface="Arial Unicode MS" pitchFamily="34" charset="-128"/>
              </a:rPr>
              <a:t>RX</a:t>
            </a:r>
            <a:endParaRPr kumimoji="0" lang="ko-KR" altLang="en-US"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5" name="TextBox 184"/>
          <p:cNvSpPr txBox="1"/>
          <p:nvPr/>
        </p:nvSpPr>
        <p:spPr>
          <a:xfrm>
            <a:off x="5794765" y="689556"/>
            <a:ext cx="1260140"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400" kern="0" dirty="0">
                <a:ea typeface="Arial Unicode MS" pitchFamily="34" charset="-128"/>
                <a:cs typeface="Arial Unicode MS" pitchFamily="34" charset="-128"/>
              </a:rPr>
              <a:t>Read BAPI</a:t>
            </a:r>
            <a:endParaRPr lang="ko-KR" altLang="en-US" sz="1400" kern="0" dirty="0" err="1">
              <a:ea typeface="Arial Unicode MS" pitchFamily="34" charset="-128"/>
              <a:cs typeface="Arial Unicode MS" pitchFamily="34" charset="-128"/>
            </a:endParaRPr>
          </a:p>
        </p:txBody>
      </p:sp>
      <p:sp>
        <p:nvSpPr>
          <p:cNvPr id="186" name="TextBox 185"/>
          <p:cNvSpPr txBox="1"/>
          <p:nvPr/>
        </p:nvSpPr>
        <p:spPr>
          <a:xfrm>
            <a:off x="6846915" y="654610"/>
            <a:ext cx="498014" cy="246221"/>
          </a:xfrm>
          <a:prstGeom prst="rect">
            <a:avLst/>
          </a:prstGeom>
        </p:spPr>
        <p:style>
          <a:lnRef idx="1">
            <a:schemeClr val="dk1"/>
          </a:lnRef>
          <a:fillRef idx="3">
            <a:schemeClr val="dk1"/>
          </a:fillRef>
          <a:effectRef idx="2">
            <a:schemeClr val="dk1"/>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altLang="ko-KR" sz="1600" b="1" kern="0" dirty="0">
                <a:ea typeface="Arial Unicode MS" pitchFamily="34" charset="-128"/>
                <a:cs typeface="Arial Unicode MS" pitchFamily="34" charset="-128"/>
              </a:rPr>
              <a:t>TX</a:t>
            </a:r>
            <a:endParaRPr lang="ko-KR" altLang="en-US" sz="1600" b="1" kern="0" dirty="0" err="1">
              <a:ea typeface="Arial Unicode MS" pitchFamily="34" charset="-128"/>
              <a:cs typeface="Arial Unicode MS" pitchFamily="34" charset="-128"/>
            </a:endParaRPr>
          </a:p>
        </p:txBody>
      </p:sp>
      <p:sp>
        <p:nvSpPr>
          <p:cNvPr id="187" name="TextBox 186"/>
          <p:cNvSpPr txBox="1"/>
          <p:nvPr/>
        </p:nvSpPr>
        <p:spPr>
          <a:xfrm>
            <a:off x="7447332" y="696223"/>
            <a:ext cx="1629690"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400" kern="0" dirty="0">
                <a:ea typeface="Arial Unicode MS" pitchFamily="34" charset="-128"/>
                <a:cs typeface="Arial Unicode MS" pitchFamily="34" charset="-128"/>
              </a:rPr>
              <a:t>Create/Update BAPI</a:t>
            </a:r>
            <a:endParaRPr lang="ko-KR" alt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636394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115" y="1268760"/>
            <a:ext cx="6466681" cy="2619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1849115" y="260649"/>
            <a:ext cx="8568952" cy="1384995"/>
          </a:xfrm>
          <a:prstGeom prst="rect">
            <a:avLst/>
          </a:prstGeom>
        </p:spPr>
        <p:txBody>
          <a:bodyPr wrap="square">
            <a:spAutoFit/>
          </a:bodyPr>
          <a:lstStyle/>
          <a:p>
            <a:r>
              <a:rPr lang="en-US" altLang="ko-KR" dirty="0"/>
              <a:t>(T1) </a:t>
            </a:r>
            <a:r>
              <a:rPr lang="ko-KR" altLang="en-US" dirty="0"/>
              <a:t>고객 주소정보 변경 </a:t>
            </a:r>
            <a:endParaRPr lang="en-US" altLang="ko-KR" dirty="0"/>
          </a:p>
          <a:p>
            <a:r>
              <a:rPr lang="en-US" altLang="ko-KR" dirty="0"/>
              <a:t>T-code : BP (</a:t>
            </a:r>
            <a:r>
              <a:rPr lang="ko-KR" altLang="en-US" dirty="0"/>
              <a:t> </a:t>
            </a:r>
            <a:r>
              <a:rPr lang="en-US" altLang="ko-KR" dirty="0"/>
              <a:t>Customer )	</a:t>
            </a:r>
          </a:p>
          <a:p>
            <a:r>
              <a:rPr lang="en-US" altLang="ko-KR" dirty="0"/>
              <a:t>BAPI : BAPI_BUPA_ADDRESS_CHANGE</a:t>
            </a:r>
          </a:p>
          <a:p>
            <a:endParaRPr lang="en-US" altLang="ko-KR" dirty="0"/>
          </a:p>
        </p:txBody>
      </p:sp>
      <p:sp>
        <p:nvSpPr>
          <p:cNvPr id="15" name="직사각형 14"/>
          <p:cNvSpPr/>
          <p:nvPr/>
        </p:nvSpPr>
        <p:spPr>
          <a:xfrm>
            <a:off x="1923152" y="2314150"/>
            <a:ext cx="2374236" cy="264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1923153" y="2578374"/>
            <a:ext cx="3294721" cy="264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0183"/>
          <a:stretch/>
        </p:blipFill>
        <p:spPr bwMode="auto">
          <a:xfrm>
            <a:off x="1698221" y="4149080"/>
            <a:ext cx="8705850" cy="118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222" y="5332792"/>
            <a:ext cx="7362825" cy="1292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2471" y="2323075"/>
            <a:ext cx="474345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H="1" flipV="1">
            <a:off x="3361284" y="1340768"/>
            <a:ext cx="2689863" cy="12376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264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49115" y="260649"/>
            <a:ext cx="6984776" cy="1384995"/>
          </a:xfrm>
          <a:prstGeom prst="rect">
            <a:avLst/>
          </a:prstGeom>
        </p:spPr>
        <p:txBody>
          <a:bodyPr wrap="square">
            <a:spAutoFit/>
          </a:bodyPr>
          <a:lstStyle/>
          <a:p>
            <a:r>
              <a:rPr lang="en-US" altLang="ko-KR" dirty="0"/>
              <a:t>(T2) </a:t>
            </a:r>
            <a:r>
              <a:rPr lang="ko-KR" altLang="en-US" dirty="0"/>
              <a:t>제품가격정보 수정</a:t>
            </a:r>
            <a:endParaRPr lang="en-US" altLang="ko-KR" dirty="0"/>
          </a:p>
          <a:p>
            <a:pPr marL="742950" lvl="1" indent="-285750">
              <a:buFont typeface="Wingdings" panose="05000000000000000000" pitchFamily="2" charset="2"/>
              <a:buChar char="§"/>
            </a:pPr>
            <a:r>
              <a:rPr lang="en-US" altLang="ko-KR" dirty="0"/>
              <a:t>T-code : VK11 (</a:t>
            </a:r>
            <a:r>
              <a:rPr lang="ko-KR" altLang="en-US" dirty="0"/>
              <a:t>생성</a:t>
            </a:r>
            <a:r>
              <a:rPr lang="en-US" altLang="ko-KR" dirty="0"/>
              <a:t>), VK12(</a:t>
            </a:r>
            <a:r>
              <a:rPr lang="ko-KR" altLang="en-US" dirty="0"/>
              <a:t>수정</a:t>
            </a:r>
            <a:r>
              <a:rPr lang="en-US" altLang="ko-KR" dirty="0"/>
              <a:t>), VK13(</a:t>
            </a:r>
            <a:r>
              <a:rPr lang="ko-KR" altLang="en-US" dirty="0"/>
              <a:t>조회</a:t>
            </a:r>
            <a:r>
              <a:rPr lang="en-US" altLang="ko-KR" dirty="0"/>
              <a:t>)</a:t>
            </a:r>
          </a:p>
          <a:p>
            <a:pPr marL="742950" lvl="1" indent="-285750">
              <a:buFont typeface="Wingdings" panose="05000000000000000000" pitchFamily="2" charset="2"/>
              <a:buChar char="§"/>
            </a:pPr>
            <a:r>
              <a:rPr lang="en-US" altLang="ko-KR" dirty="0"/>
              <a:t>BAPI : BAPI_PRICES_CONDITIONS  (VK12)</a:t>
            </a:r>
          </a:p>
          <a:p>
            <a:pPr marL="742950" lvl="1" indent="-285750">
              <a:buFont typeface="Wingdings" panose="05000000000000000000" pitchFamily="2" charset="2"/>
              <a:buChar char="§"/>
            </a:pPr>
            <a:r>
              <a:rPr lang="ko-KR" altLang="en-US" dirty="0"/>
              <a:t>참고 테이블 </a:t>
            </a:r>
            <a:r>
              <a:rPr lang="en-US" altLang="ko-KR" dirty="0"/>
              <a:t>: A305,A304, KONP   </a:t>
            </a:r>
          </a:p>
        </p:txBody>
      </p:sp>
      <p:sp>
        <p:nvSpPr>
          <p:cNvPr id="2" name="직사각형 1"/>
          <p:cNvSpPr/>
          <p:nvPr/>
        </p:nvSpPr>
        <p:spPr bwMode="gray">
          <a:xfrm>
            <a:off x="606469" y="1767283"/>
            <a:ext cx="2915998" cy="514810"/>
          </a:xfrm>
          <a:prstGeom prst="rect">
            <a:avLst/>
          </a:prstGeom>
          <a:solidFill>
            <a:srgbClr val="FFFF00"/>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altLang="ko-KR" sz="1200" dirty="0"/>
              <a:t>BAPI_PRICES_CONDITIONS</a:t>
            </a:r>
            <a:endParaRPr kumimoji="0" lang="ko-KR" altLang="en-US" sz="12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02" y="2329654"/>
            <a:ext cx="6202363"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직사각형 2"/>
          <p:cNvSpPr/>
          <p:nvPr/>
        </p:nvSpPr>
        <p:spPr bwMode="gray">
          <a:xfrm>
            <a:off x="2797908" y="3833015"/>
            <a:ext cx="3681046" cy="258763"/>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69" y="4696798"/>
            <a:ext cx="5329799" cy="12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직사각형 6"/>
          <p:cNvSpPr/>
          <p:nvPr/>
        </p:nvSpPr>
        <p:spPr bwMode="gray">
          <a:xfrm>
            <a:off x="606469" y="4181988"/>
            <a:ext cx="1993783" cy="514810"/>
          </a:xfrm>
          <a:prstGeom prst="rect">
            <a:avLst/>
          </a:prstGeom>
          <a:solidFill>
            <a:srgbClr val="FFFF00"/>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kumimoji="0" lang="en-US" altLang="ko-KR" sz="1200" b="0" i="0" u="none" strike="noStrike" kern="0" cap="none" spc="0" normalizeH="0" baseline="0" noProof="0" dirty="0">
                <a:ln>
                  <a:noFill/>
                </a:ln>
                <a:effectLst/>
                <a:uLnTx/>
                <a:uFillTx/>
                <a:ea typeface="Arial Unicode MS" pitchFamily="34" charset="-128"/>
                <a:cs typeface="Arial Unicode MS" pitchFamily="34" charset="-128"/>
              </a:rPr>
              <a:t>Table:A305</a:t>
            </a:r>
            <a:endParaRPr kumimoji="0" lang="ko-KR" altLang="en-US" sz="12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438" y="5050926"/>
            <a:ext cx="5755176" cy="937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직사각형 8"/>
          <p:cNvSpPr/>
          <p:nvPr/>
        </p:nvSpPr>
        <p:spPr bwMode="gray">
          <a:xfrm>
            <a:off x="7254020" y="4525114"/>
            <a:ext cx="1993783" cy="514810"/>
          </a:xfrm>
          <a:prstGeom prst="rect">
            <a:avLst/>
          </a:prstGeom>
          <a:solidFill>
            <a:srgbClr val="FFFF00"/>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kumimoji="0" lang="en-US" altLang="ko-KR" sz="1200" b="0" i="0" u="none" strike="noStrike" kern="0" cap="none" spc="0" normalizeH="0" baseline="0" noProof="0" dirty="0">
                <a:ln>
                  <a:noFill/>
                </a:ln>
                <a:effectLst/>
                <a:uLnTx/>
                <a:uFillTx/>
                <a:ea typeface="Arial Unicode MS" pitchFamily="34" charset="-128"/>
                <a:cs typeface="Arial Unicode MS" pitchFamily="34" charset="-128"/>
              </a:rPr>
              <a:t>Table: KONP</a:t>
            </a:r>
            <a:endParaRPr kumimoji="0" lang="ko-KR" altLang="en-US" sz="12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4888" y="2282093"/>
            <a:ext cx="4705831" cy="154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직사각형 4"/>
          <p:cNvSpPr/>
          <p:nvPr/>
        </p:nvSpPr>
        <p:spPr bwMode="gray">
          <a:xfrm>
            <a:off x="8042031" y="3602892"/>
            <a:ext cx="1727200" cy="230123"/>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직사각형 11"/>
          <p:cNvSpPr/>
          <p:nvPr/>
        </p:nvSpPr>
        <p:spPr bwMode="gray">
          <a:xfrm>
            <a:off x="1736651" y="5346785"/>
            <a:ext cx="1902931" cy="288107"/>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직선 화살표 연결선 7"/>
          <p:cNvCxnSpPr>
            <a:stCxn id="12" idx="3"/>
          </p:cNvCxnSpPr>
          <p:nvPr/>
        </p:nvCxnSpPr>
        <p:spPr>
          <a:xfrm flipV="1">
            <a:off x="3639582" y="3829535"/>
            <a:ext cx="4402449" cy="1661304"/>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560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49114" y="260649"/>
            <a:ext cx="9106907" cy="1708160"/>
          </a:xfrm>
          <a:prstGeom prst="rect">
            <a:avLst/>
          </a:prstGeom>
        </p:spPr>
        <p:txBody>
          <a:bodyPr wrap="square">
            <a:spAutoFit/>
          </a:bodyPr>
          <a:lstStyle/>
          <a:p>
            <a:r>
              <a:rPr lang="en-US" altLang="ko-KR" dirty="0"/>
              <a:t>(T3) </a:t>
            </a:r>
            <a:r>
              <a:rPr lang="ko-KR" altLang="en-US" dirty="0" err="1"/>
              <a:t>판매오더</a:t>
            </a:r>
            <a:r>
              <a:rPr lang="ko-KR" altLang="en-US" dirty="0"/>
              <a:t> 생성</a:t>
            </a:r>
            <a:endParaRPr lang="en-US" altLang="ko-KR" dirty="0"/>
          </a:p>
          <a:p>
            <a:pPr marL="742950" lvl="1" indent="-285750">
              <a:buFont typeface="Wingdings" panose="05000000000000000000" pitchFamily="2" charset="2"/>
              <a:buChar char="§"/>
            </a:pPr>
            <a:r>
              <a:rPr lang="en-US" altLang="ko-KR" dirty="0"/>
              <a:t>T-code : VA01(</a:t>
            </a:r>
            <a:r>
              <a:rPr lang="ko-KR" altLang="en-US" dirty="0"/>
              <a:t>생성</a:t>
            </a:r>
            <a:r>
              <a:rPr lang="en-US" altLang="ko-KR" dirty="0"/>
              <a:t>), VA02(</a:t>
            </a:r>
            <a:r>
              <a:rPr lang="ko-KR" altLang="en-US" dirty="0"/>
              <a:t>수정</a:t>
            </a:r>
            <a:r>
              <a:rPr lang="en-US" altLang="ko-KR" dirty="0"/>
              <a:t>), VA03(</a:t>
            </a:r>
            <a:r>
              <a:rPr lang="ko-KR" altLang="en-US" dirty="0"/>
              <a:t>조회</a:t>
            </a:r>
            <a:r>
              <a:rPr lang="en-US" altLang="ko-KR" dirty="0"/>
              <a:t>)</a:t>
            </a:r>
          </a:p>
          <a:p>
            <a:pPr marL="742950" lvl="1" indent="-285750">
              <a:buFont typeface="Wingdings" panose="05000000000000000000" pitchFamily="2" charset="2"/>
              <a:buChar char="§"/>
            </a:pPr>
            <a:r>
              <a:rPr lang="en-US" altLang="ko-KR" dirty="0"/>
              <a:t>BAPI : CALL FUNCTION 'BAPI_SALESORDER_CREATEFROMDAT2' </a:t>
            </a:r>
            <a:br>
              <a:rPr lang="en-US" altLang="ko-KR" dirty="0"/>
            </a:br>
            <a:r>
              <a:rPr lang="ko-KR" altLang="en-US" dirty="0"/>
              <a:t>참고 </a:t>
            </a:r>
            <a:r>
              <a:rPr lang="en-US" altLang="ko-KR" dirty="0"/>
              <a:t>Function </a:t>
            </a:r>
            <a:r>
              <a:rPr lang="ko-KR" altLang="en-US" dirty="0"/>
              <a:t>프로그램 </a:t>
            </a:r>
            <a:r>
              <a:rPr lang="en-US" altLang="ko-KR" dirty="0"/>
              <a:t>: ZFM_SALESORDER_CREATE (</a:t>
            </a:r>
            <a:r>
              <a:rPr lang="ko-KR" altLang="en-US" dirty="0"/>
              <a:t>수정필요</a:t>
            </a:r>
            <a:r>
              <a:rPr lang="en-US" altLang="ko-KR"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131" y="1988841"/>
            <a:ext cx="4542656" cy="3803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99" y="2996952"/>
            <a:ext cx="704215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직사각형 4"/>
          <p:cNvSpPr/>
          <p:nvPr/>
        </p:nvSpPr>
        <p:spPr>
          <a:xfrm>
            <a:off x="5737547" y="2772305"/>
            <a:ext cx="4572000" cy="301621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ko-KR" sz="1000" dirty="0"/>
              <a:t> </a:t>
            </a:r>
            <a:r>
              <a:rPr lang="en-US" altLang="ko-KR" sz="1000" dirty="0" err="1"/>
              <a:t>order_header_in-doc_type</a:t>
            </a:r>
            <a:r>
              <a:rPr lang="en-US" altLang="ko-KR" sz="1000" dirty="0"/>
              <a:t>   = </a:t>
            </a:r>
            <a:r>
              <a:rPr lang="en-US" altLang="ko-KR" sz="1000" i="1" dirty="0"/>
              <a:t>ZORD ( or TA)</a:t>
            </a:r>
            <a:br>
              <a:rPr lang="en-US" altLang="ko-KR" sz="1000" dirty="0"/>
            </a:br>
            <a:r>
              <a:rPr lang="en-US" altLang="ko-KR" sz="1000" dirty="0"/>
              <a:t> </a:t>
            </a:r>
            <a:r>
              <a:rPr lang="en-US" altLang="ko-KR" sz="1000" dirty="0" err="1"/>
              <a:t>order_header_in-sales_org</a:t>
            </a:r>
            <a:r>
              <a:rPr lang="en-US" altLang="ko-KR" sz="1000" dirty="0"/>
              <a:t>  = </a:t>
            </a:r>
            <a:r>
              <a:rPr lang="en-US" altLang="ko-KR" sz="1000" i="1" dirty="0"/>
              <a:t>1710'.</a:t>
            </a:r>
            <a:br>
              <a:rPr lang="en-US" altLang="ko-KR" sz="1000" dirty="0"/>
            </a:br>
            <a:r>
              <a:rPr lang="en-US" altLang="ko-KR" sz="1000" dirty="0"/>
              <a:t> </a:t>
            </a:r>
            <a:r>
              <a:rPr lang="en-US" altLang="ko-KR" sz="1000" dirty="0" err="1"/>
              <a:t>order_header_in-distr_chan</a:t>
            </a:r>
            <a:r>
              <a:rPr lang="en-US" altLang="ko-KR" sz="1000" dirty="0"/>
              <a:t> = '10'.</a:t>
            </a:r>
            <a:br>
              <a:rPr lang="en-US" altLang="ko-KR" sz="1000" dirty="0"/>
            </a:br>
            <a:r>
              <a:rPr lang="en-US" altLang="ko-KR" sz="1000" dirty="0"/>
              <a:t> </a:t>
            </a:r>
            <a:r>
              <a:rPr lang="en-US" altLang="ko-KR" sz="1000" dirty="0" err="1"/>
              <a:t>order_header_in</a:t>
            </a:r>
            <a:r>
              <a:rPr lang="en-US" altLang="ko-KR" sz="1000" dirty="0"/>
              <a:t>-division   = '00'.</a:t>
            </a:r>
            <a:br>
              <a:rPr lang="en-US" altLang="ko-KR" sz="1000" dirty="0"/>
            </a:br>
            <a:r>
              <a:rPr lang="en-US" altLang="ko-KR" sz="1000" dirty="0"/>
              <a:t> </a:t>
            </a:r>
            <a:r>
              <a:rPr lang="en-US" altLang="ko-KR" sz="1000" dirty="0" err="1"/>
              <a:t>order_header_in-comp_cde_b</a:t>
            </a:r>
            <a:r>
              <a:rPr lang="en-US" altLang="ko-KR" sz="1000" dirty="0"/>
              <a:t> =</a:t>
            </a:r>
            <a:r>
              <a:rPr lang="en-US" altLang="ko-KR" sz="1000" i="1" dirty="0"/>
              <a:t>1710'.</a:t>
            </a:r>
            <a:br>
              <a:rPr lang="en-US" altLang="ko-KR" sz="1000" dirty="0"/>
            </a:br>
            <a:br>
              <a:rPr lang="en-US" altLang="ko-KR" sz="1000" dirty="0"/>
            </a:br>
            <a:r>
              <a:rPr lang="en-US" altLang="ko-KR" sz="1000" dirty="0"/>
              <a:t> </a:t>
            </a:r>
            <a:r>
              <a:rPr lang="en-US" altLang="ko-KR" sz="1000" dirty="0" err="1"/>
              <a:t>order_header_inx-doc_type</a:t>
            </a:r>
            <a:r>
              <a:rPr lang="en-US" altLang="ko-KR" sz="1000" dirty="0"/>
              <a:t>   = 'X'.</a:t>
            </a:r>
            <a:br>
              <a:rPr lang="en-US" altLang="ko-KR" sz="1000" dirty="0"/>
            </a:br>
            <a:r>
              <a:rPr lang="en-US" altLang="ko-KR" sz="1000" dirty="0"/>
              <a:t> </a:t>
            </a:r>
            <a:r>
              <a:rPr lang="en-US" altLang="ko-KR" sz="1000" dirty="0" err="1"/>
              <a:t>order_header_inx-sales_org</a:t>
            </a:r>
            <a:r>
              <a:rPr lang="en-US" altLang="ko-KR" sz="1000" dirty="0"/>
              <a:t>  = 'X'.</a:t>
            </a:r>
            <a:br>
              <a:rPr lang="en-US" altLang="ko-KR" sz="1000" dirty="0"/>
            </a:br>
            <a:r>
              <a:rPr lang="en-US" altLang="ko-KR" sz="1000" dirty="0"/>
              <a:t> </a:t>
            </a:r>
            <a:r>
              <a:rPr lang="en-US" altLang="ko-KR" sz="1000" dirty="0" err="1"/>
              <a:t>order_header_inx-distr_chan</a:t>
            </a:r>
            <a:r>
              <a:rPr lang="en-US" altLang="ko-KR" sz="1000" dirty="0"/>
              <a:t> = 'X'.</a:t>
            </a:r>
            <a:br>
              <a:rPr lang="en-US" altLang="ko-KR" sz="1000" dirty="0"/>
            </a:br>
            <a:r>
              <a:rPr lang="en-US" altLang="ko-KR" sz="1000" dirty="0"/>
              <a:t> </a:t>
            </a:r>
            <a:r>
              <a:rPr lang="en-US" altLang="ko-KR" sz="1000" dirty="0" err="1"/>
              <a:t>order_header_inx</a:t>
            </a:r>
            <a:r>
              <a:rPr lang="en-US" altLang="ko-KR" sz="1000" dirty="0"/>
              <a:t>-division   = 'X'.</a:t>
            </a:r>
            <a:br>
              <a:rPr lang="en-US" altLang="ko-KR" sz="1000" dirty="0"/>
            </a:br>
            <a:r>
              <a:rPr lang="en-US" altLang="ko-KR" sz="1000" dirty="0"/>
              <a:t> </a:t>
            </a:r>
            <a:r>
              <a:rPr lang="en-US" altLang="ko-KR" sz="1000" dirty="0" err="1"/>
              <a:t>order_header_inx-comp_cde_b</a:t>
            </a:r>
            <a:r>
              <a:rPr lang="en-US" altLang="ko-KR" sz="1000" dirty="0"/>
              <a:t> = 'X'.</a:t>
            </a:r>
            <a:br>
              <a:rPr lang="en-US" altLang="ko-KR" sz="1000" dirty="0"/>
            </a:br>
            <a:r>
              <a:rPr lang="en-US" altLang="ko-KR" sz="1000" dirty="0"/>
              <a:t> </a:t>
            </a:r>
            <a:r>
              <a:rPr lang="en-US" altLang="ko-KR" sz="1000" dirty="0" err="1"/>
              <a:t>order_header_inx-updateflag</a:t>
            </a:r>
            <a:r>
              <a:rPr lang="en-US" altLang="ko-KR" sz="1000" dirty="0"/>
              <a:t> = 'I'.</a:t>
            </a:r>
            <a:br>
              <a:rPr lang="en-US" altLang="ko-KR" sz="1000" dirty="0"/>
            </a:br>
            <a:br>
              <a:rPr lang="en-US" altLang="ko-KR" sz="1000" dirty="0"/>
            </a:br>
            <a:r>
              <a:rPr lang="en-US" altLang="ko-KR" sz="1000" dirty="0"/>
              <a:t> </a:t>
            </a:r>
            <a:r>
              <a:rPr lang="en-US" altLang="ko-KR" sz="1000" b="1" dirty="0" err="1">
                <a:solidFill>
                  <a:srgbClr val="FF0000"/>
                </a:solidFill>
              </a:rPr>
              <a:t>order_partners-partn_role</a:t>
            </a:r>
            <a:r>
              <a:rPr lang="en-US" altLang="ko-KR" sz="1000" b="1" dirty="0">
                <a:solidFill>
                  <a:srgbClr val="FF0000"/>
                </a:solidFill>
              </a:rPr>
              <a:t> = 'AG'.</a:t>
            </a:r>
            <a:br>
              <a:rPr lang="en-US" altLang="ko-KR" sz="1000" b="1" dirty="0">
                <a:solidFill>
                  <a:srgbClr val="FF0000"/>
                </a:solidFill>
              </a:rPr>
            </a:br>
            <a:r>
              <a:rPr lang="en-US" altLang="ko-KR" sz="1000" b="1" dirty="0">
                <a:solidFill>
                  <a:srgbClr val="FF0000"/>
                </a:solidFill>
              </a:rPr>
              <a:t> </a:t>
            </a:r>
            <a:r>
              <a:rPr lang="en-US" altLang="ko-KR" sz="1000" b="1" dirty="0" err="1">
                <a:solidFill>
                  <a:srgbClr val="FF0000"/>
                </a:solidFill>
              </a:rPr>
              <a:t>order_partners-partn_numb</a:t>
            </a:r>
            <a:r>
              <a:rPr lang="en-US" altLang="ko-KR" sz="1000" b="1" dirty="0">
                <a:solidFill>
                  <a:srgbClr val="FF0000"/>
                </a:solidFill>
              </a:rPr>
              <a:t> = 1000227</a:t>
            </a:r>
            <a:r>
              <a:rPr lang="en-US" altLang="ko-KR" sz="1000" b="1" i="1" dirty="0">
                <a:solidFill>
                  <a:srgbClr val="FF0000"/>
                </a:solidFill>
              </a:rPr>
              <a:t>'.</a:t>
            </a:r>
            <a:br>
              <a:rPr lang="en-US" altLang="ko-KR" sz="1000" b="1" dirty="0">
                <a:solidFill>
                  <a:srgbClr val="FF0000"/>
                </a:solidFill>
              </a:rPr>
            </a:br>
            <a:br>
              <a:rPr lang="en-US" altLang="ko-KR" sz="1000" b="1" dirty="0">
                <a:solidFill>
                  <a:srgbClr val="FF0000"/>
                </a:solidFill>
              </a:rPr>
            </a:br>
            <a:r>
              <a:rPr lang="en-US" altLang="ko-KR" sz="1000" b="1" dirty="0">
                <a:solidFill>
                  <a:srgbClr val="FF0000"/>
                </a:solidFill>
              </a:rPr>
              <a:t> </a:t>
            </a:r>
            <a:r>
              <a:rPr lang="en-US" altLang="ko-KR" sz="1000" b="1" dirty="0" err="1">
                <a:solidFill>
                  <a:srgbClr val="FF0000"/>
                </a:solidFill>
              </a:rPr>
              <a:t>order_partners-partn_role</a:t>
            </a:r>
            <a:r>
              <a:rPr lang="en-US" altLang="ko-KR" sz="1000" b="1" dirty="0">
                <a:solidFill>
                  <a:srgbClr val="FF0000"/>
                </a:solidFill>
              </a:rPr>
              <a:t> = 'WE'.</a:t>
            </a:r>
            <a:br>
              <a:rPr lang="en-US" altLang="ko-KR" sz="1000" b="1" dirty="0">
                <a:solidFill>
                  <a:srgbClr val="FF0000"/>
                </a:solidFill>
              </a:rPr>
            </a:br>
            <a:r>
              <a:rPr lang="en-US" altLang="ko-KR" sz="1000" b="1" dirty="0">
                <a:solidFill>
                  <a:srgbClr val="FF0000"/>
                </a:solidFill>
              </a:rPr>
              <a:t> </a:t>
            </a:r>
            <a:r>
              <a:rPr lang="en-US" altLang="ko-KR" sz="1000" b="1" dirty="0" err="1">
                <a:solidFill>
                  <a:srgbClr val="FF0000"/>
                </a:solidFill>
              </a:rPr>
              <a:t>order_partners-partn_numb</a:t>
            </a:r>
            <a:r>
              <a:rPr lang="en-US" altLang="ko-KR" sz="1000" b="1" dirty="0">
                <a:solidFill>
                  <a:srgbClr val="FF0000"/>
                </a:solidFill>
              </a:rPr>
              <a:t> = 1000227</a:t>
            </a:r>
            <a:r>
              <a:rPr lang="en-US" altLang="ko-KR" sz="1000" b="1" i="1" dirty="0">
                <a:solidFill>
                  <a:srgbClr val="FF0000"/>
                </a:solidFill>
              </a:rPr>
              <a:t>'.</a:t>
            </a:r>
            <a:br>
              <a:rPr lang="en-US" altLang="ko-KR" sz="1000" b="1" dirty="0">
                <a:solidFill>
                  <a:srgbClr val="FF0000"/>
                </a:solidFill>
              </a:rPr>
            </a:br>
            <a:r>
              <a:rPr lang="en-US" altLang="ko-KR" sz="1000" dirty="0"/>
              <a:t>  </a:t>
            </a:r>
            <a:endParaRPr lang="ko-KR" altLang="en-US" sz="1000" dirty="0"/>
          </a:p>
        </p:txBody>
      </p:sp>
      <p:sp>
        <p:nvSpPr>
          <p:cNvPr id="6" name="직사각형 5"/>
          <p:cNvSpPr/>
          <p:nvPr/>
        </p:nvSpPr>
        <p:spPr bwMode="gray">
          <a:xfrm>
            <a:off x="1707753" y="5884082"/>
            <a:ext cx="9424437" cy="687897"/>
          </a:xfrm>
          <a:prstGeom prst="rect">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ko-KR" altLang="en-US" sz="1800" kern="0" dirty="0">
                <a:ea typeface="Arial Unicode MS" pitchFamily="34" charset="-128"/>
                <a:cs typeface="Arial Unicode MS" pitchFamily="34" charset="-128"/>
              </a:rPr>
              <a:t>다음 페이지에 자세한 부분 설명 </a:t>
            </a:r>
            <a:endParaRPr kumimoji="0" lang="ko-KR" alt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722001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522" y="4695093"/>
            <a:ext cx="3073644" cy="137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직사각형 3"/>
          <p:cNvSpPr/>
          <p:nvPr/>
        </p:nvSpPr>
        <p:spPr>
          <a:xfrm>
            <a:off x="1849114" y="260649"/>
            <a:ext cx="9106907" cy="1708160"/>
          </a:xfrm>
          <a:prstGeom prst="rect">
            <a:avLst/>
          </a:prstGeom>
        </p:spPr>
        <p:txBody>
          <a:bodyPr wrap="square">
            <a:spAutoFit/>
          </a:bodyPr>
          <a:lstStyle/>
          <a:p>
            <a:r>
              <a:rPr lang="en-US" altLang="ko-KR" dirty="0"/>
              <a:t>(T3) </a:t>
            </a:r>
            <a:r>
              <a:rPr lang="ko-KR" altLang="en-US" dirty="0" err="1"/>
              <a:t>판매오더</a:t>
            </a:r>
            <a:r>
              <a:rPr lang="ko-KR" altLang="en-US" dirty="0"/>
              <a:t> 생성</a:t>
            </a:r>
            <a:endParaRPr lang="en-US" altLang="ko-KR" dirty="0"/>
          </a:p>
          <a:p>
            <a:pPr marL="742950" lvl="1" indent="-285750">
              <a:buFont typeface="Wingdings" panose="05000000000000000000" pitchFamily="2" charset="2"/>
              <a:buChar char="§"/>
            </a:pPr>
            <a:r>
              <a:rPr lang="en-US" altLang="ko-KR" dirty="0"/>
              <a:t>T-code : VA01(</a:t>
            </a:r>
            <a:r>
              <a:rPr lang="ko-KR" altLang="en-US" dirty="0"/>
              <a:t>생성</a:t>
            </a:r>
            <a:r>
              <a:rPr lang="en-US" altLang="ko-KR" dirty="0"/>
              <a:t>), VA02(</a:t>
            </a:r>
            <a:r>
              <a:rPr lang="ko-KR" altLang="en-US" dirty="0"/>
              <a:t>수정</a:t>
            </a:r>
            <a:r>
              <a:rPr lang="en-US" altLang="ko-KR" dirty="0"/>
              <a:t>), VA03(</a:t>
            </a:r>
            <a:r>
              <a:rPr lang="ko-KR" altLang="en-US" dirty="0"/>
              <a:t>조회</a:t>
            </a:r>
            <a:r>
              <a:rPr lang="en-US" altLang="ko-KR" dirty="0"/>
              <a:t>)</a:t>
            </a:r>
          </a:p>
          <a:p>
            <a:pPr marL="742950" lvl="1" indent="-285750">
              <a:buFont typeface="Wingdings" panose="05000000000000000000" pitchFamily="2" charset="2"/>
              <a:buChar char="§"/>
            </a:pPr>
            <a:r>
              <a:rPr lang="en-US" altLang="ko-KR" dirty="0"/>
              <a:t>BAPI : CALL FUNCTION 'BAPI_SALESORDER_CREATEFROMDAT2' </a:t>
            </a:r>
            <a:br>
              <a:rPr lang="en-US" altLang="ko-KR" dirty="0"/>
            </a:br>
            <a:endParaRPr lang="en-US" altLang="ko-K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909" y="1702471"/>
            <a:ext cx="5040173" cy="1440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직사각형 7"/>
          <p:cNvSpPr/>
          <p:nvPr/>
        </p:nvSpPr>
        <p:spPr bwMode="gray">
          <a:xfrm>
            <a:off x="2563447" y="2844800"/>
            <a:ext cx="3219938" cy="230123"/>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직사각형 8"/>
          <p:cNvSpPr/>
          <p:nvPr/>
        </p:nvSpPr>
        <p:spPr bwMode="gray">
          <a:xfrm>
            <a:off x="1429909" y="3234666"/>
            <a:ext cx="9424437" cy="1126319"/>
          </a:xfrm>
          <a:prstGeom prst="rect">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800" b="0" i="0" u="none" strike="noStrike" kern="0" cap="none" spc="0" normalizeH="0" baseline="0" noProof="0" dirty="0">
                <a:ln>
                  <a:noFill/>
                </a:ln>
                <a:effectLst/>
                <a:uLnTx/>
                <a:uFillTx/>
                <a:ea typeface="Arial Unicode MS" pitchFamily="34" charset="-128"/>
                <a:cs typeface="Arial Unicode MS" pitchFamily="34" charset="-128"/>
              </a:rPr>
              <a:t>Test</a:t>
            </a:r>
            <a:r>
              <a:rPr kumimoji="0" lang="en-US" altLang="ko-KR" sz="1800" b="0" i="0" u="none" strike="noStrike" kern="0" cap="none" spc="0" normalizeH="0" noProof="0" dirty="0">
                <a:ln>
                  <a:noFill/>
                </a:ln>
                <a:effectLst/>
                <a:uLnTx/>
                <a:uFillTx/>
                <a:ea typeface="Arial Unicode MS" pitchFamily="34" charset="-128"/>
                <a:cs typeface="Arial Unicode MS" pitchFamily="34" charset="-128"/>
              </a:rPr>
              <a:t> Data Directory 13</a:t>
            </a:r>
            <a:r>
              <a:rPr kumimoji="0" lang="ko-KR" altLang="en-US" sz="1800" b="0" i="0" u="none" strike="noStrike" kern="0" cap="none" spc="0" normalizeH="0" noProof="0" dirty="0">
                <a:ln>
                  <a:noFill/>
                </a:ln>
                <a:effectLst/>
                <a:uLnTx/>
                <a:uFillTx/>
                <a:ea typeface="Arial Unicode MS" pitchFamily="34" charset="-128"/>
                <a:cs typeface="Arial Unicode MS" pitchFamily="34" charset="-128"/>
              </a:rPr>
              <a:t>번</a:t>
            </a:r>
            <a:r>
              <a:rPr kumimoji="0" lang="en-US" altLang="ko-KR" sz="1800" b="0" i="0" u="none" strike="noStrike" kern="0" cap="none" spc="0" normalizeH="0" noProof="0" dirty="0">
                <a:ln>
                  <a:noFill/>
                </a:ln>
                <a:effectLst/>
                <a:uLnTx/>
                <a:uFillTx/>
                <a:ea typeface="Arial Unicode MS" pitchFamily="34" charset="-128"/>
                <a:cs typeface="Arial Unicode MS" pitchFamily="34" charset="-128"/>
              </a:rPr>
              <a:t>(SALES ORDER CREAT (Final)2)</a:t>
            </a:r>
            <a:r>
              <a:rPr kumimoji="0" lang="ko-KR" altLang="en-US" sz="1800" b="0" i="0" u="none" strike="noStrike" kern="0" cap="none" spc="0" normalizeH="0" noProof="0" dirty="0">
                <a:ln>
                  <a:noFill/>
                </a:ln>
                <a:effectLst/>
                <a:uLnTx/>
                <a:uFillTx/>
                <a:ea typeface="Arial Unicode MS" pitchFamily="34" charset="-128"/>
                <a:cs typeface="Arial Unicode MS" pitchFamily="34" charset="-128"/>
              </a:rPr>
              <a:t> 참고 하여 </a:t>
            </a:r>
            <a:r>
              <a:rPr kumimoji="0" lang="ko-KR" altLang="en-US" sz="1800" b="0" i="0" u="none" strike="noStrike" kern="0" cap="none" spc="0" normalizeH="0" noProof="0" dirty="0" err="1">
                <a:ln>
                  <a:noFill/>
                </a:ln>
                <a:effectLst/>
                <a:uLnTx/>
                <a:uFillTx/>
                <a:ea typeface="Arial Unicode MS" pitchFamily="34" charset="-128"/>
                <a:cs typeface="Arial Unicode MS" pitchFamily="34" charset="-128"/>
              </a:rPr>
              <a:t>판매오더</a:t>
            </a:r>
            <a:r>
              <a:rPr kumimoji="0" lang="ko-KR" altLang="en-US" sz="1800" b="0" i="0" u="none" strike="noStrike" kern="0" cap="none" spc="0" normalizeH="0" noProof="0" dirty="0">
                <a:ln>
                  <a:noFill/>
                </a:ln>
                <a:effectLst/>
                <a:uLnTx/>
                <a:uFillTx/>
                <a:ea typeface="Arial Unicode MS" pitchFamily="34" charset="-128"/>
                <a:cs typeface="Arial Unicode MS" pitchFamily="34" charset="-128"/>
              </a:rPr>
              <a:t> 생성 </a:t>
            </a:r>
            <a:endParaRPr kumimoji="0" lang="en-US" altLang="ko-KR" sz="1800" b="0" i="0" u="none" strike="noStrike" kern="0" cap="none" spc="0" normalizeH="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ko-KR" altLang="en-US" sz="1800" kern="0" dirty="0">
                <a:ea typeface="Arial Unicode MS" pitchFamily="34" charset="-128"/>
                <a:cs typeface="Arial Unicode MS" pitchFamily="34" charset="-128"/>
              </a:rPr>
              <a:t>아래와 같이 </a:t>
            </a:r>
            <a:r>
              <a:rPr lang="en-US" altLang="ko-KR" sz="1800" kern="0" dirty="0">
                <a:ea typeface="Arial Unicode MS" pitchFamily="34" charset="-128"/>
                <a:cs typeface="Arial Unicode MS" pitchFamily="34" charset="-128"/>
              </a:rPr>
              <a:t>Return code</a:t>
            </a:r>
            <a:r>
              <a:rPr lang="ko-KR" altLang="en-US" sz="1800" kern="0" dirty="0">
                <a:ea typeface="Arial Unicode MS" pitchFamily="34" charset="-128"/>
                <a:cs typeface="Arial Unicode MS" pitchFamily="34" charset="-128"/>
              </a:rPr>
              <a:t>를 </a:t>
            </a:r>
            <a:r>
              <a:rPr lang="ko-KR" altLang="en-US" sz="1800" kern="0" dirty="0" err="1">
                <a:ea typeface="Arial Unicode MS" pitchFamily="34" charset="-128"/>
                <a:cs typeface="Arial Unicode MS" pitchFamily="34" charset="-128"/>
              </a:rPr>
              <a:t>조회시</a:t>
            </a:r>
            <a:r>
              <a:rPr lang="ko-KR" altLang="en-US" sz="1800" kern="0" dirty="0">
                <a:ea typeface="Arial Unicode MS" pitchFamily="34" charset="-128"/>
                <a:cs typeface="Arial Unicode MS" pitchFamily="34" charset="-128"/>
              </a:rPr>
              <a:t> 성공 메시지 와 </a:t>
            </a:r>
            <a:r>
              <a:rPr lang="en-US" altLang="ko-KR" sz="1800" kern="0" dirty="0">
                <a:ea typeface="Arial Unicode MS" pitchFamily="34" charset="-128"/>
                <a:cs typeface="Arial Unicode MS" pitchFamily="34" charset="-128"/>
              </a:rPr>
              <a:t>Sales Order </a:t>
            </a:r>
            <a:r>
              <a:rPr lang="ko-KR" altLang="en-US" sz="1800" kern="0" dirty="0">
                <a:ea typeface="Arial Unicode MS" pitchFamily="34" charset="-128"/>
                <a:cs typeface="Arial Unicode MS" pitchFamily="34" charset="-128"/>
              </a:rPr>
              <a:t>번호 생성</a:t>
            </a:r>
            <a:endParaRPr lang="en-US" altLang="ko-KR" sz="1800" kern="0" dirty="0">
              <a:ea typeface="Arial Unicode MS" pitchFamily="34" charset="-128"/>
              <a:cs typeface="Arial Unicode MS" pitchFamily="34" charset="-128"/>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8681" y="4676531"/>
            <a:ext cx="632618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직사각형 12"/>
          <p:cNvSpPr/>
          <p:nvPr/>
        </p:nvSpPr>
        <p:spPr bwMode="gray">
          <a:xfrm>
            <a:off x="3614616" y="5777774"/>
            <a:ext cx="1045550" cy="117957"/>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 name="직선 화살표 연결선 2"/>
          <p:cNvCxnSpPr>
            <a:stCxn id="13" idx="3"/>
          </p:cNvCxnSpPr>
          <p:nvPr/>
        </p:nvCxnSpPr>
        <p:spPr>
          <a:xfrm flipV="1">
            <a:off x="4660166" y="5777775"/>
            <a:ext cx="286116" cy="58978"/>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790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49114" y="260649"/>
            <a:ext cx="9106907" cy="1708160"/>
          </a:xfrm>
          <a:prstGeom prst="rect">
            <a:avLst/>
          </a:prstGeom>
        </p:spPr>
        <p:txBody>
          <a:bodyPr wrap="square">
            <a:spAutoFit/>
          </a:bodyPr>
          <a:lstStyle/>
          <a:p>
            <a:r>
              <a:rPr lang="en-US" altLang="ko-KR" dirty="0"/>
              <a:t>(T3) </a:t>
            </a:r>
            <a:r>
              <a:rPr lang="ko-KR" altLang="en-US" dirty="0" err="1"/>
              <a:t>판매오더</a:t>
            </a:r>
            <a:r>
              <a:rPr lang="ko-KR" altLang="en-US" dirty="0"/>
              <a:t> 생성</a:t>
            </a:r>
            <a:endParaRPr lang="en-US" altLang="ko-KR" dirty="0"/>
          </a:p>
          <a:p>
            <a:pPr marL="742950" lvl="1" indent="-285750">
              <a:buFont typeface="Wingdings" panose="05000000000000000000" pitchFamily="2" charset="2"/>
              <a:buChar char="§"/>
            </a:pPr>
            <a:r>
              <a:rPr lang="en-US" altLang="ko-KR" dirty="0"/>
              <a:t>T-code : VA01(</a:t>
            </a:r>
            <a:r>
              <a:rPr lang="ko-KR" altLang="en-US" dirty="0"/>
              <a:t>생성</a:t>
            </a:r>
            <a:r>
              <a:rPr lang="en-US" altLang="ko-KR" dirty="0"/>
              <a:t>), VA02(</a:t>
            </a:r>
            <a:r>
              <a:rPr lang="ko-KR" altLang="en-US" dirty="0"/>
              <a:t>수정</a:t>
            </a:r>
            <a:r>
              <a:rPr lang="en-US" altLang="ko-KR" dirty="0"/>
              <a:t>), VA03(</a:t>
            </a:r>
            <a:r>
              <a:rPr lang="ko-KR" altLang="en-US" dirty="0"/>
              <a:t>조회</a:t>
            </a:r>
            <a:r>
              <a:rPr lang="en-US" altLang="ko-KR" dirty="0"/>
              <a:t>)</a:t>
            </a:r>
          </a:p>
          <a:p>
            <a:pPr marL="742950" lvl="1" indent="-285750">
              <a:buFont typeface="Wingdings" panose="05000000000000000000" pitchFamily="2" charset="2"/>
              <a:buChar char="§"/>
            </a:pPr>
            <a:r>
              <a:rPr lang="en-US" altLang="ko-KR" dirty="0"/>
              <a:t>BAPI : CALL FUNCTION 'BAPI_SALESORDER_CREATEFROMDAT2' </a:t>
            </a:r>
            <a:br>
              <a:rPr lang="en-US" altLang="ko-KR" dirty="0"/>
            </a:br>
            <a:endParaRPr lang="en-US" altLang="ko-KR" dirty="0"/>
          </a:p>
        </p:txBody>
      </p:sp>
      <p:sp>
        <p:nvSpPr>
          <p:cNvPr id="9" name="직사각형 8"/>
          <p:cNvSpPr/>
          <p:nvPr/>
        </p:nvSpPr>
        <p:spPr bwMode="gray">
          <a:xfrm>
            <a:off x="1403653" y="1695036"/>
            <a:ext cx="9424437" cy="563159"/>
          </a:xfrm>
          <a:prstGeom prst="rect">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800" b="0" i="0" u="none" strike="noStrike" kern="0" cap="none" spc="0" normalizeH="0" noProof="0" dirty="0">
                <a:ln>
                  <a:noFill/>
                </a:ln>
                <a:effectLst/>
                <a:uLnTx/>
                <a:uFillTx/>
                <a:ea typeface="Arial Unicode MS" pitchFamily="34" charset="-128"/>
                <a:cs typeface="Arial Unicode MS" pitchFamily="34" charset="-128"/>
              </a:rPr>
              <a:t>COMMIT </a:t>
            </a:r>
            <a:r>
              <a:rPr kumimoji="0" lang="ko-KR" altLang="en-US" sz="1800" b="0" i="0" u="none" strike="noStrike" kern="0" cap="none" spc="0" normalizeH="0" noProof="0" dirty="0">
                <a:ln>
                  <a:noFill/>
                </a:ln>
                <a:effectLst/>
                <a:uLnTx/>
                <a:uFillTx/>
                <a:ea typeface="Arial Unicode MS" pitchFamily="34" charset="-128"/>
                <a:cs typeface="Arial Unicode MS" pitchFamily="34" charset="-128"/>
              </a:rPr>
              <a:t>까지 완료한 뒤 </a:t>
            </a:r>
            <a:r>
              <a:rPr kumimoji="0" lang="en-US" altLang="ko-KR" sz="1800" b="0" i="0" u="none" strike="noStrike" kern="0" cap="none" spc="0" normalizeH="0" noProof="0" dirty="0">
                <a:ln>
                  <a:noFill/>
                </a:ln>
                <a:effectLst/>
                <a:uLnTx/>
                <a:uFillTx/>
                <a:ea typeface="Arial Unicode MS" pitchFamily="34" charset="-128"/>
                <a:cs typeface="Arial Unicode MS" pitchFamily="34" charset="-128"/>
              </a:rPr>
              <a:t>VA03</a:t>
            </a:r>
            <a:r>
              <a:rPr kumimoji="0" lang="ko-KR" altLang="en-US" sz="1800" b="0" i="0" u="none" strike="noStrike" kern="0" cap="none" spc="0" normalizeH="0" noProof="0" dirty="0">
                <a:ln>
                  <a:noFill/>
                </a:ln>
                <a:effectLst/>
                <a:uLnTx/>
                <a:uFillTx/>
                <a:ea typeface="Arial Unicode MS" pitchFamily="34" charset="-128"/>
                <a:cs typeface="Arial Unicode MS" pitchFamily="34" charset="-128"/>
              </a:rPr>
              <a:t>에서 </a:t>
            </a:r>
            <a:r>
              <a:rPr kumimoji="0" lang="en-US" altLang="ko-KR" sz="1800" b="0" i="0" u="none" strike="noStrike" kern="0" cap="none" spc="0" normalizeH="0" noProof="0" dirty="0">
                <a:ln>
                  <a:noFill/>
                </a:ln>
                <a:effectLst/>
                <a:uLnTx/>
                <a:uFillTx/>
                <a:ea typeface="Arial Unicode MS" pitchFamily="34" charset="-128"/>
                <a:cs typeface="Arial Unicode MS" pitchFamily="34" charset="-128"/>
              </a:rPr>
              <a:t>Sales Order</a:t>
            </a:r>
            <a:r>
              <a:rPr kumimoji="0" lang="ko-KR" altLang="en-US" sz="1800" b="0" i="0" u="none" strike="noStrike" kern="0" cap="none" spc="0" normalizeH="0" noProof="0" dirty="0">
                <a:ln>
                  <a:noFill/>
                </a:ln>
                <a:effectLst/>
                <a:uLnTx/>
                <a:uFillTx/>
                <a:ea typeface="Arial Unicode MS" pitchFamily="34" charset="-128"/>
                <a:cs typeface="Arial Unicode MS" pitchFamily="34" charset="-128"/>
              </a:rPr>
              <a:t>조회  확인</a:t>
            </a:r>
            <a:endParaRPr kumimoji="0" lang="ko-KR" alt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6493" y="2994329"/>
            <a:ext cx="4406167" cy="268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461" y="2926414"/>
            <a:ext cx="4016763" cy="2817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34925" y="2480937"/>
            <a:ext cx="62837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VA03 </a:t>
            </a:r>
            <a:endParaRPr lang="ko-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168193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825" y="4629870"/>
            <a:ext cx="3252665" cy="1075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8830" y="2758679"/>
            <a:ext cx="5531805" cy="1159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직사각형 3"/>
          <p:cNvSpPr/>
          <p:nvPr/>
        </p:nvSpPr>
        <p:spPr>
          <a:xfrm>
            <a:off x="1849114" y="260649"/>
            <a:ext cx="8460955" cy="1708160"/>
          </a:xfrm>
          <a:prstGeom prst="rect">
            <a:avLst/>
          </a:prstGeom>
        </p:spPr>
        <p:txBody>
          <a:bodyPr wrap="square">
            <a:spAutoFit/>
          </a:bodyPr>
          <a:lstStyle/>
          <a:p>
            <a:r>
              <a:rPr lang="en-US" altLang="ko-KR" dirty="0"/>
              <a:t>(T4) </a:t>
            </a:r>
            <a:r>
              <a:rPr lang="ko-KR" altLang="en-US" dirty="0"/>
              <a:t>납품문서생성</a:t>
            </a:r>
            <a:endParaRPr lang="en-US" altLang="ko-KR" dirty="0"/>
          </a:p>
          <a:p>
            <a:pPr marL="742950" lvl="1" indent="-285750">
              <a:buFont typeface="Wingdings" panose="05000000000000000000" pitchFamily="2" charset="2"/>
              <a:buChar char="§"/>
            </a:pPr>
            <a:r>
              <a:rPr lang="en-US" altLang="ko-KR" dirty="0"/>
              <a:t>T-code : VL01(</a:t>
            </a:r>
            <a:r>
              <a:rPr lang="ko-KR" altLang="en-US" dirty="0"/>
              <a:t>생성</a:t>
            </a:r>
            <a:r>
              <a:rPr lang="en-US" altLang="ko-KR" dirty="0"/>
              <a:t>), VL02(</a:t>
            </a:r>
            <a:r>
              <a:rPr lang="ko-KR" altLang="en-US" dirty="0"/>
              <a:t>수정</a:t>
            </a:r>
            <a:r>
              <a:rPr lang="en-US" altLang="ko-KR" dirty="0"/>
              <a:t>), VL03N(</a:t>
            </a:r>
            <a:r>
              <a:rPr lang="ko-KR" altLang="en-US" dirty="0"/>
              <a:t>조회</a:t>
            </a:r>
            <a:r>
              <a:rPr lang="en-US" altLang="ko-KR" dirty="0"/>
              <a:t>)</a:t>
            </a:r>
          </a:p>
          <a:p>
            <a:pPr marL="742950" lvl="1" indent="-285750">
              <a:buFont typeface="Wingdings" panose="05000000000000000000" pitchFamily="2" charset="2"/>
              <a:buChar char="§"/>
            </a:pPr>
            <a:r>
              <a:rPr lang="en-US" altLang="ko-KR" dirty="0"/>
              <a:t>BAPI : CALL FUNCTION ‘BAPI_OUTB_DELIVERY_CREATE_SLS ' </a:t>
            </a:r>
            <a:br>
              <a:rPr lang="en-US" altLang="ko-KR" dirty="0"/>
            </a:br>
            <a:r>
              <a:rPr lang="ko-KR" altLang="en-US" dirty="0"/>
              <a:t>참고 프로그램 </a:t>
            </a:r>
            <a:r>
              <a:rPr lang="en-US" altLang="ko-KR" dirty="0"/>
              <a:t>: ZEDU_OUTBOUND_DLV_CREATE</a:t>
            </a:r>
          </a:p>
        </p:txBody>
      </p:sp>
      <p:sp>
        <p:nvSpPr>
          <p:cNvPr id="5" name="직사각형 4"/>
          <p:cNvSpPr/>
          <p:nvPr/>
        </p:nvSpPr>
        <p:spPr bwMode="gray">
          <a:xfrm>
            <a:off x="1732918" y="1986047"/>
            <a:ext cx="7838919" cy="1015061"/>
          </a:xfrm>
          <a:prstGeom prst="rect">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ko-KR" altLang="en-US" sz="1600" kern="0" dirty="0">
                <a:ea typeface="Arial Unicode MS" pitchFamily="34" charset="-128"/>
                <a:cs typeface="Arial Unicode MS" pitchFamily="34" charset="-128"/>
              </a:rPr>
              <a:t>이전 </a:t>
            </a:r>
            <a:r>
              <a:rPr lang="en-US" altLang="ko-KR" sz="1600" kern="0" dirty="0">
                <a:ea typeface="Arial Unicode MS" pitchFamily="34" charset="-128"/>
                <a:cs typeface="Arial Unicode MS" pitchFamily="34" charset="-128"/>
              </a:rPr>
              <a:t>Step</a:t>
            </a:r>
            <a:r>
              <a:rPr lang="ko-KR" altLang="en-US" sz="1600" kern="0" dirty="0">
                <a:ea typeface="Arial Unicode MS" pitchFamily="34" charset="-128"/>
                <a:cs typeface="Arial Unicode MS" pitchFamily="34" charset="-128"/>
              </a:rPr>
              <a:t>에서 </a:t>
            </a:r>
            <a:r>
              <a:rPr lang="en-US" altLang="ko-KR" sz="1600" kern="0" dirty="0">
                <a:ea typeface="Arial Unicode MS" pitchFamily="34" charset="-128"/>
                <a:cs typeface="Arial Unicode MS" pitchFamily="34" charset="-128"/>
              </a:rPr>
              <a:t>BAPI</a:t>
            </a:r>
            <a:r>
              <a:rPr lang="ko-KR" altLang="en-US" sz="1600" kern="0" dirty="0">
                <a:ea typeface="Arial Unicode MS" pitchFamily="34" charset="-128"/>
                <a:cs typeface="Arial Unicode MS" pitchFamily="34" charset="-128"/>
              </a:rPr>
              <a:t>로 생성한 </a:t>
            </a:r>
            <a:r>
              <a:rPr lang="en-US" altLang="ko-KR" sz="1600" kern="0" dirty="0">
                <a:ea typeface="Arial Unicode MS" pitchFamily="34" charset="-128"/>
                <a:cs typeface="Arial Unicode MS" pitchFamily="34" charset="-128"/>
              </a:rPr>
              <a:t>Sales Order (32381) </a:t>
            </a:r>
            <a:r>
              <a:rPr lang="ko-KR" altLang="en-US" sz="1600" kern="0" dirty="0">
                <a:ea typeface="Arial Unicode MS" pitchFamily="34" charset="-128"/>
                <a:cs typeface="Arial Unicode MS" pitchFamily="34" charset="-128"/>
              </a:rPr>
              <a:t>를 이용하여 납품문서 생성</a:t>
            </a:r>
            <a:endParaRPr lang="en-US" altLang="ko-KR" sz="16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600" b="0" i="0" u="none" strike="noStrike" kern="0" cap="none" spc="0" normalizeH="0" baseline="0" noProof="0" dirty="0">
                <a:ln>
                  <a:noFill/>
                </a:ln>
                <a:effectLst/>
                <a:uLnTx/>
                <a:uFillTx/>
                <a:ea typeface="Arial Unicode MS" pitchFamily="34" charset="-128"/>
                <a:cs typeface="Arial Unicode MS" pitchFamily="34" charset="-128"/>
              </a:rPr>
              <a:t>Test Data Directory:</a:t>
            </a:r>
            <a:r>
              <a:rPr kumimoji="0" lang="en-US" altLang="ko-KR" sz="1600" b="0" i="0" u="none" strike="noStrike" kern="0" cap="none" spc="0" normalizeH="0" noProof="0" dirty="0">
                <a:ln>
                  <a:noFill/>
                </a:ln>
                <a:effectLst/>
                <a:uLnTx/>
                <a:uFillTx/>
                <a:ea typeface="Arial Unicode MS" pitchFamily="34" charset="-128"/>
                <a:cs typeface="Arial Unicode MS" pitchFamily="34" charset="-128"/>
              </a:rPr>
              <a:t> </a:t>
            </a:r>
            <a:r>
              <a:rPr kumimoji="0" lang="en-US" altLang="ko-KR" sz="1600" b="0" i="0" u="none" strike="noStrike" kern="0" cap="none" spc="0" normalizeH="0" noProof="0" dirty="0" err="1">
                <a:ln>
                  <a:noFill/>
                </a:ln>
                <a:effectLst/>
                <a:uLnTx/>
                <a:uFillTx/>
                <a:ea typeface="Arial Unicode MS" pitchFamily="34" charset="-128"/>
                <a:cs typeface="Arial Unicode MS" pitchFamily="34" charset="-128"/>
              </a:rPr>
              <a:t>shkim</a:t>
            </a:r>
            <a:r>
              <a:rPr kumimoji="0" lang="en-US" altLang="ko-KR" sz="1600" b="0" i="0" u="none" strike="noStrike" kern="0" cap="none" spc="0" normalizeH="0" noProof="0" dirty="0">
                <a:ln>
                  <a:noFill/>
                </a:ln>
                <a:effectLst/>
                <a:uLnTx/>
                <a:uFillTx/>
                <a:ea typeface="Arial Unicode MS" pitchFamily="34" charset="-128"/>
                <a:cs typeface="Arial Unicode MS" pitchFamily="34" charset="-128"/>
              </a:rPr>
              <a:t> 20191009 </a:t>
            </a:r>
            <a:r>
              <a:rPr kumimoji="0" lang="ko-KR" altLang="en-US" sz="1600" b="0" i="0" u="none" strike="noStrike" kern="0" cap="none" spc="0" normalizeH="0" noProof="0" dirty="0">
                <a:ln>
                  <a:noFill/>
                </a:ln>
                <a:effectLst/>
                <a:uLnTx/>
                <a:uFillTx/>
                <a:ea typeface="Arial Unicode MS" pitchFamily="34" charset="-128"/>
                <a:cs typeface="Arial Unicode MS" pitchFamily="34" charset="-128"/>
              </a:rPr>
              <a:t>참조하여 납품문서 생성 </a:t>
            </a:r>
            <a:endParaRPr kumimoji="0" lang="en-US" altLang="ko-KR" sz="1600" b="0" i="0" u="none" strike="noStrike" kern="0" cap="none" spc="0" normalizeH="0" noProof="0" dirty="0">
              <a:ln>
                <a:noFill/>
              </a:ln>
              <a:effectLst/>
              <a:uLnTx/>
              <a:uFillTx/>
              <a:ea typeface="Arial Unicode MS" pitchFamily="34" charset="-128"/>
              <a:cs typeface="Arial Unicode MS" pitchFamily="34" charset="-128"/>
            </a:endParaRPr>
          </a:p>
        </p:txBody>
      </p:sp>
      <p:sp>
        <p:nvSpPr>
          <p:cNvPr id="8" name="직사각형 7"/>
          <p:cNvSpPr/>
          <p:nvPr/>
        </p:nvSpPr>
        <p:spPr bwMode="gray">
          <a:xfrm>
            <a:off x="2797908" y="3513483"/>
            <a:ext cx="4868984" cy="129381"/>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825" y="3939181"/>
            <a:ext cx="3295242" cy="291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7854461" y="4407812"/>
            <a:ext cx="3688862" cy="14003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400" kern="0" dirty="0">
                <a:ea typeface="Arial Unicode MS" pitchFamily="34" charset="-128"/>
                <a:cs typeface="Arial Unicode MS" pitchFamily="34" charset="-128"/>
              </a:rPr>
              <a:t>1.</a:t>
            </a:r>
            <a:r>
              <a:rPr lang="ko-KR" altLang="en-US" sz="1400" kern="0" dirty="0">
                <a:ea typeface="Arial Unicode MS" pitchFamily="34" charset="-128"/>
                <a:cs typeface="Arial Unicode MS" pitchFamily="34" charset="-128"/>
              </a:rPr>
              <a:t>본인 </a:t>
            </a:r>
            <a:r>
              <a:rPr lang="en-US" altLang="ko-KR" sz="1400" kern="0" dirty="0">
                <a:ea typeface="Arial Unicode MS" pitchFamily="34" charset="-128"/>
                <a:cs typeface="Arial Unicode MS" pitchFamily="34" charset="-128"/>
              </a:rPr>
              <a:t>case</a:t>
            </a:r>
            <a:r>
              <a:rPr lang="ko-KR" altLang="en-US" sz="1400" kern="0" dirty="0">
                <a:ea typeface="Arial Unicode MS" pitchFamily="34" charset="-128"/>
                <a:cs typeface="Arial Unicode MS" pitchFamily="34" charset="-128"/>
              </a:rPr>
              <a:t>에 맞는 </a:t>
            </a:r>
            <a:r>
              <a:rPr lang="en-US" altLang="ko-KR" sz="1400" kern="0" dirty="0">
                <a:ea typeface="Arial Unicode MS" pitchFamily="34" charset="-128"/>
                <a:cs typeface="Arial Unicode MS" pitchFamily="34" charset="-128"/>
              </a:rPr>
              <a:t>SHIPPING POINT </a:t>
            </a:r>
            <a:r>
              <a:rPr lang="ko-KR" altLang="en-US" sz="1400" kern="0" dirty="0">
                <a:ea typeface="Arial Unicode MS" pitchFamily="34" charset="-128"/>
                <a:cs typeface="Arial Unicode MS" pitchFamily="34" charset="-128"/>
              </a:rPr>
              <a:t>입력 </a:t>
            </a:r>
            <a:endParaRPr lang="en-US" altLang="ko-KR"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400" kern="0" dirty="0">
                <a:ea typeface="Arial Unicode MS" pitchFamily="34" charset="-128"/>
                <a:cs typeface="Arial Unicode MS" pitchFamily="34" charset="-128"/>
              </a:rPr>
              <a:t>2.DUE_DATE </a:t>
            </a:r>
            <a:r>
              <a:rPr lang="ko-KR" altLang="en-US" sz="1400" kern="0" dirty="0">
                <a:ea typeface="Arial Unicode MS" pitchFamily="34" charset="-128"/>
                <a:cs typeface="Arial Unicode MS" pitchFamily="34" charset="-128"/>
              </a:rPr>
              <a:t>입력 </a:t>
            </a:r>
            <a:endParaRPr lang="en-US" altLang="ko-KR"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400" kern="0" dirty="0">
                <a:ea typeface="Arial Unicode MS" pitchFamily="34" charset="-128"/>
                <a:cs typeface="Arial Unicode MS" pitchFamily="34" charset="-128"/>
              </a:rPr>
              <a:t>3. SALES_ORDER_ITMES </a:t>
            </a:r>
            <a:r>
              <a:rPr lang="ko-KR" altLang="en-US" sz="1400" kern="0" dirty="0">
                <a:ea typeface="Arial Unicode MS" pitchFamily="34" charset="-128"/>
                <a:cs typeface="Arial Unicode MS" pitchFamily="34" charset="-128"/>
              </a:rPr>
              <a:t>테이블 클릭</a:t>
            </a:r>
            <a:endParaRPr lang="en-US" altLang="ko-KR"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400" kern="0" dirty="0">
                <a:ea typeface="Arial Unicode MS" pitchFamily="34" charset="-128"/>
                <a:cs typeface="Arial Unicode MS" pitchFamily="34" charset="-128"/>
              </a:rPr>
              <a:t>4. </a:t>
            </a:r>
            <a:r>
              <a:rPr lang="ko-KR" altLang="en-US" sz="1400" kern="0" dirty="0">
                <a:ea typeface="Arial Unicode MS" pitchFamily="34" charset="-128"/>
                <a:cs typeface="Arial Unicode MS" pitchFamily="34" charset="-128"/>
              </a:rPr>
              <a:t>이전 </a:t>
            </a:r>
            <a:r>
              <a:rPr lang="en-US" altLang="ko-KR" sz="1400" kern="0" dirty="0">
                <a:ea typeface="Arial Unicode MS" pitchFamily="34" charset="-128"/>
                <a:cs typeface="Arial Unicode MS" pitchFamily="34" charset="-128"/>
              </a:rPr>
              <a:t>Step</a:t>
            </a:r>
            <a:r>
              <a:rPr lang="ko-KR" altLang="en-US" sz="1400" kern="0" dirty="0">
                <a:ea typeface="Arial Unicode MS" pitchFamily="34" charset="-128"/>
                <a:cs typeface="Arial Unicode MS" pitchFamily="34" charset="-128"/>
              </a:rPr>
              <a:t>에서 만든 </a:t>
            </a:r>
            <a:r>
              <a:rPr lang="en-US" altLang="ko-KR" sz="1400" kern="0" dirty="0">
                <a:ea typeface="Arial Unicode MS" pitchFamily="34" charset="-128"/>
                <a:cs typeface="Arial Unicode MS" pitchFamily="34" charset="-128"/>
              </a:rPr>
              <a:t>Sales Order </a:t>
            </a:r>
            <a:r>
              <a:rPr lang="ko-KR" altLang="en-US" sz="1400" kern="0" dirty="0">
                <a:ea typeface="Arial Unicode MS" pitchFamily="34" charset="-128"/>
                <a:cs typeface="Arial Unicode MS" pitchFamily="34" charset="-128"/>
              </a:rPr>
              <a:t>번호 </a:t>
            </a:r>
            <a:r>
              <a:rPr lang="en-US" altLang="ko-KR" sz="1400" kern="0" dirty="0">
                <a:ea typeface="Arial Unicode MS" pitchFamily="34" charset="-128"/>
                <a:cs typeface="Arial Unicode MS" pitchFamily="34" charset="-128"/>
              </a:rPr>
              <a:t>,Item </a:t>
            </a:r>
            <a:r>
              <a:rPr lang="ko-KR" altLang="en-US" sz="1400" kern="0" dirty="0">
                <a:ea typeface="Arial Unicode MS" pitchFamily="34" charset="-128"/>
                <a:cs typeface="Arial Unicode MS" pitchFamily="34" charset="-128"/>
              </a:rPr>
              <a:t>번호</a:t>
            </a:r>
            <a:r>
              <a:rPr lang="en-US" altLang="ko-KR" sz="1400" kern="0" dirty="0">
                <a:ea typeface="Arial Unicode MS" pitchFamily="34" charset="-128"/>
                <a:cs typeface="Arial Unicode MS" pitchFamily="34" charset="-128"/>
              </a:rPr>
              <a:t>, QTY, </a:t>
            </a:r>
            <a:r>
              <a:rPr lang="ko-KR" altLang="en-US" sz="1400" kern="0" dirty="0">
                <a:ea typeface="Arial Unicode MS" pitchFamily="34" charset="-128"/>
                <a:cs typeface="Arial Unicode MS" pitchFamily="34" charset="-128"/>
              </a:rPr>
              <a:t>단위입력  </a:t>
            </a:r>
          </a:p>
        </p:txBody>
      </p:sp>
      <p:sp>
        <p:nvSpPr>
          <p:cNvPr id="13" name="직사각형 12"/>
          <p:cNvSpPr/>
          <p:nvPr/>
        </p:nvSpPr>
        <p:spPr bwMode="gray">
          <a:xfrm>
            <a:off x="4368801" y="5333899"/>
            <a:ext cx="3144715" cy="371332"/>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타원 10"/>
          <p:cNvSpPr/>
          <p:nvPr/>
        </p:nvSpPr>
        <p:spPr bwMode="gray">
          <a:xfrm>
            <a:off x="557905" y="5202311"/>
            <a:ext cx="320431" cy="196279"/>
          </a:xfrm>
          <a:prstGeom prst="ellipse">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800" b="0" i="0" u="none" strike="noStrike" kern="0" cap="none" spc="0" normalizeH="0" baseline="0" noProof="0" dirty="0">
                <a:ln>
                  <a:noFill/>
                </a:ln>
                <a:effectLst/>
                <a:uLnTx/>
                <a:uFillTx/>
                <a:ea typeface="Arial Unicode MS" pitchFamily="34" charset="-128"/>
                <a:cs typeface="Arial Unicode MS" pitchFamily="34" charset="-128"/>
              </a:rPr>
              <a:t>1</a:t>
            </a: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타원 14"/>
          <p:cNvSpPr/>
          <p:nvPr/>
        </p:nvSpPr>
        <p:spPr bwMode="gray">
          <a:xfrm>
            <a:off x="557905" y="5398590"/>
            <a:ext cx="320431" cy="196279"/>
          </a:xfrm>
          <a:prstGeom prst="ellipse">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800" b="0" i="0" u="none" strike="noStrike" kern="0" cap="none" spc="0" normalizeH="0" baseline="0" noProof="0" dirty="0">
                <a:ln>
                  <a:noFill/>
                </a:ln>
                <a:effectLst/>
                <a:uLnTx/>
                <a:uFillTx/>
                <a:ea typeface="Arial Unicode MS" pitchFamily="34" charset="-128"/>
                <a:cs typeface="Arial Unicode MS" pitchFamily="34" charset="-128"/>
              </a:rPr>
              <a:t>2</a:t>
            </a: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타원 15"/>
          <p:cNvSpPr/>
          <p:nvPr/>
        </p:nvSpPr>
        <p:spPr bwMode="gray">
          <a:xfrm>
            <a:off x="557905" y="6031636"/>
            <a:ext cx="320431" cy="196279"/>
          </a:xfrm>
          <a:prstGeom prst="ellipse">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800" b="0" i="0" u="none" strike="noStrike" kern="0" cap="none" spc="0" normalizeH="0" baseline="0" noProof="0" dirty="0">
                <a:ln>
                  <a:noFill/>
                </a:ln>
                <a:effectLst/>
                <a:uLnTx/>
                <a:uFillTx/>
                <a:ea typeface="Arial Unicode MS" pitchFamily="34" charset="-128"/>
                <a:cs typeface="Arial Unicode MS" pitchFamily="34" charset="-128"/>
              </a:rPr>
              <a:t>3</a:t>
            </a: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타원 16"/>
          <p:cNvSpPr/>
          <p:nvPr/>
        </p:nvSpPr>
        <p:spPr bwMode="gray">
          <a:xfrm>
            <a:off x="3953851" y="5475186"/>
            <a:ext cx="320431" cy="196279"/>
          </a:xfrm>
          <a:prstGeom prst="ellipse">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800" b="0" i="0" u="none" strike="noStrike" kern="0" cap="none" spc="0" normalizeH="0" baseline="0" noProof="0" dirty="0">
                <a:ln>
                  <a:noFill/>
                </a:ln>
                <a:effectLst/>
                <a:uLnTx/>
                <a:uFillTx/>
                <a:ea typeface="Arial Unicode MS" pitchFamily="34" charset="-128"/>
                <a:cs typeface="Arial Unicode MS" pitchFamily="34" charset="-128"/>
              </a:rPr>
              <a:t>4</a:t>
            </a: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02620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RFP</a:t>
            </a:r>
            <a:endParaRPr lang="ko-KR" altLang="en-US" dirty="0"/>
          </a:p>
        </p:txBody>
      </p:sp>
      <p:sp>
        <p:nvSpPr>
          <p:cNvPr id="4" name="TextBox 3"/>
          <p:cNvSpPr txBox="1"/>
          <p:nvPr/>
        </p:nvSpPr>
        <p:spPr>
          <a:xfrm>
            <a:off x="1082179" y="1166070"/>
            <a:ext cx="6543413" cy="19389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추진 범위</a:t>
            </a:r>
            <a:endParaRPr lang="en-US" altLang="ko-KR"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altLang="ko-KR" sz="1800" kern="0" dirty="0">
                <a:ea typeface="Arial Unicode MS" pitchFamily="34" charset="-128"/>
                <a:cs typeface="Arial Unicode MS" pitchFamily="34" charset="-128"/>
              </a:rPr>
              <a:t>Hub Application </a:t>
            </a:r>
            <a:r>
              <a:rPr lang="ko-KR" altLang="en-US" sz="1800" kern="0" dirty="0">
                <a:ea typeface="Arial Unicode MS" pitchFamily="34" charset="-128"/>
                <a:cs typeface="Arial Unicode MS" pitchFamily="34" charset="-128"/>
              </a:rPr>
              <a:t>구축을 위한 </a:t>
            </a:r>
            <a:r>
              <a:rPr lang="en-US" altLang="ko-KR" sz="1800" kern="0" dirty="0">
                <a:ea typeface="Arial Unicode MS" pitchFamily="34" charset="-128"/>
                <a:cs typeface="Arial Unicode MS" pitchFamily="34" charset="-128"/>
              </a:rPr>
              <a:t>SCP </a:t>
            </a:r>
            <a:r>
              <a:rPr lang="ko-KR" altLang="en-US" sz="1800" kern="0" dirty="0" err="1">
                <a:ea typeface="Arial Unicode MS" pitchFamily="34" charset="-128"/>
                <a:cs typeface="Arial Unicode MS" pitchFamily="34" charset="-128"/>
              </a:rPr>
              <a:t>클라우드</a:t>
            </a:r>
            <a:r>
              <a:rPr lang="ko-KR" altLang="en-US" sz="1800" kern="0" dirty="0">
                <a:ea typeface="Arial Unicode MS" pitchFamily="34" charset="-128"/>
                <a:cs typeface="Arial Unicode MS" pitchFamily="34" charset="-128"/>
              </a:rPr>
              <a:t> 환경 구성</a:t>
            </a:r>
            <a:endParaRPr lang="en-US" altLang="ko-KR"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altLang="ko-KR" sz="1800" kern="0" dirty="0">
                <a:ea typeface="Arial Unicode MS" pitchFamily="34" charset="-128"/>
                <a:cs typeface="Arial Unicode MS" pitchFamily="34" charset="-128"/>
              </a:rPr>
              <a:t>Hub Application </a:t>
            </a:r>
            <a:r>
              <a:rPr lang="ko-KR" altLang="en-US" sz="1800" kern="0" dirty="0">
                <a:ea typeface="Arial Unicode MS" pitchFamily="34" charset="-128"/>
                <a:cs typeface="Arial Unicode MS" pitchFamily="34" charset="-128"/>
              </a:rPr>
              <a:t>구축 </a:t>
            </a:r>
            <a:r>
              <a:rPr lang="en-US" altLang="ko-KR" sz="1800" kern="0" dirty="0">
                <a:ea typeface="Arial Unicode MS" pitchFamily="34" charset="-128"/>
                <a:cs typeface="Arial Unicode MS" pitchFamily="34" charset="-128"/>
              </a:rPr>
              <a:t>(</a:t>
            </a:r>
            <a:r>
              <a:rPr lang="ko-KR" altLang="en-US" sz="1800" kern="0" dirty="0">
                <a:ea typeface="Arial Unicode MS" pitchFamily="34" charset="-128"/>
                <a:cs typeface="Arial Unicode MS" pitchFamily="34" charset="-128"/>
              </a:rPr>
              <a:t>구매</a:t>
            </a:r>
            <a:r>
              <a:rPr lang="en-US" altLang="ko-KR" sz="1800" kern="0" dirty="0">
                <a:ea typeface="Arial Unicode MS" pitchFamily="34" charset="-128"/>
                <a:cs typeface="Arial Unicode MS" pitchFamily="34" charset="-128"/>
              </a:rPr>
              <a:t>, </a:t>
            </a:r>
            <a:r>
              <a:rPr lang="ko-KR" altLang="en-US" sz="1800" kern="0" dirty="0">
                <a:ea typeface="Arial Unicode MS" pitchFamily="34" charset="-128"/>
                <a:cs typeface="Arial Unicode MS" pitchFamily="34" charset="-128"/>
              </a:rPr>
              <a:t>영업</a:t>
            </a:r>
            <a:r>
              <a:rPr lang="en-US" altLang="ko-KR" sz="1800" kern="0" dirty="0">
                <a:ea typeface="Arial Unicode MS" pitchFamily="34" charset="-128"/>
                <a:cs typeface="Arial Unicode MS" pitchFamily="34" charset="-128"/>
              </a:rPr>
              <a:t>) on</a:t>
            </a:r>
            <a:r>
              <a:rPr lang="ko-KR" altLang="en-US" sz="1800" kern="0" dirty="0">
                <a:ea typeface="Arial Unicode MS" pitchFamily="34" charset="-128"/>
                <a:cs typeface="Arial Unicode MS" pitchFamily="34" charset="-128"/>
              </a:rPr>
              <a:t> </a:t>
            </a:r>
            <a:r>
              <a:rPr lang="en-US" altLang="ko-KR" sz="1800" kern="0" dirty="0">
                <a:ea typeface="Arial Unicode MS" pitchFamily="34" charset="-128"/>
                <a:cs typeface="Arial Unicode MS" pitchFamily="34" charset="-128"/>
              </a:rPr>
              <a:t>SCP</a:t>
            </a:r>
          </a:p>
          <a:p>
            <a:pPr marL="285750" indent="-285750" fontAlgn="base">
              <a:spcBef>
                <a:spcPct val="50000"/>
              </a:spcBef>
              <a:spcAft>
                <a:spcPct val="0"/>
              </a:spcAft>
              <a:buClr>
                <a:srgbClr val="F0AB00"/>
              </a:buClr>
              <a:buSzPct val="80000"/>
              <a:buFont typeface="Arial" panose="020B0604020202020204" pitchFamily="34" charset="0"/>
              <a:buChar char="•"/>
            </a:pPr>
            <a:r>
              <a:rPr lang="ko-KR" altLang="en-US" sz="1800" kern="0" dirty="0">
                <a:ea typeface="Arial Unicode MS" pitchFamily="34" charset="-128"/>
                <a:cs typeface="Arial Unicode MS" pitchFamily="34" charset="-128"/>
              </a:rPr>
              <a:t>구매</a:t>
            </a:r>
            <a:r>
              <a:rPr lang="en-US" altLang="ko-KR" sz="1800" kern="0" dirty="0">
                <a:ea typeface="Arial Unicode MS" pitchFamily="34" charset="-128"/>
                <a:cs typeface="Arial Unicode MS" pitchFamily="34" charset="-128"/>
              </a:rPr>
              <a:t>, </a:t>
            </a:r>
            <a:r>
              <a:rPr lang="ko-KR" altLang="en-US" sz="1800" kern="0" dirty="0">
                <a:ea typeface="Arial Unicode MS" pitchFamily="34" charset="-128"/>
                <a:cs typeface="Arial Unicode MS" pitchFamily="34" charset="-128"/>
              </a:rPr>
              <a:t>영업 정보의 시각화</a:t>
            </a:r>
            <a:endParaRPr lang="en-US" altLang="ko-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ko-KR" altLang="en-US" sz="1800" kern="0" dirty="0">
              <a:ea typeface="Arial Unicode MS" pitchFamily="34" charset="-128"/>
              <a:cs typeface="Arial Unicode MS" pitchFamily="34" charset="-128"/>
            </a:endParaRPr>
          </a:p>
        </p:txBody>
      </p:sp>
      <p:sp>
        <p:nvSpPr>
          <p:cNvPr id="5" name="TextBox 4"/>
          <p:cNvSpPr txBox="1"/>
          <p:nvPr/>
        </p:nvSpPr>
        <p:spPr>
          <a:xfrm>
            <a:off x="1082179" y="5409577"/>
            <a:ext cx="10310750"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프로젝트 기간</a:t>
            </a:r>
            <a:endParaRPr lang="en-US" altLang="ko-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총 </a:t>
            </a:r>
            <a:r>
              <a:rPr lang="en-US" altLang="ko-KR" sz="1800" kern="0" dirty="0">
                <a:ea typeface="Arial Unicode MS" pitchFamily="34" charset="-128"/>
                <a:cs typeface="Arial Unicode MS" pitchFamily="34" charset="-128"/>
              </a:rPr>
              <a:t>9</a:t>
            </a:r>
            <a:r>
              <a:rPr lang="ko-KR" altLang="en-US" sz="1800" kern="0" dirty="0">
                <a:ea typeface="Arial Unicode MS" pitchFamily="34" charset="-128"/>
                <a:cs typeface="Arial Unicode MS" pitchFamily="34" charset="-128"/>
              </a:rPr>
              <a:t>주의 프로젝트 기간으로 함</a:t>
            </a:r>
          </a:p>
        </p:txBody>
      </p:sp>
      <p:sp>
        <p:nvSpPr>
          <p:cNvPr id="6" name="TextBox 5"/>
          <p:cNvSpPr txBox="1"/>
          <p:nvPr/>
        </p:nvSpPr>
        <p:spPr>
          <a:xfrm>
            <a:off x="1082179" y="3473118"/>
            <a:ext cx="10310750"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기존 </a:t>
            </a:r>
            <a:r>
              <a:rPr lang="en-US" altLang="ko-KR" sz="1800" kern="0" dirty="0">
                <a:ea typeface="Arial Unicode MS" pitchFamily="34" charset="-128"/>
                <a:cs typeface="Arial Unicode MS" pitchFamily="34" charset="-128"/>
              </a:rPr>
              <a:t>System</a:t>
            </a:r>
          </a:p>
          <a:p>
            <a:pPr marL="285750" indent="-285750" fontAlgn="base">
              <a:spcBef>
                <a:spcPct val="50000"/>
              </a:spcBef>
              <a:spcAft>
                <a:spcPct val="0"/>
              </a:spcAft>
              <a:buClr>
                <a:srgbClr val="F0AB00"/>
              </a:buClr>
              <a:buSzPct val="80000"/>
              <a:buFont typeface="Arial" panose="020B0604020202020204" pitchFamily="34" charset="0"/>
              <a:buChar char="•"/>
            </a:pPr>
            <a:r>
              <a:rPr lang="en-US" altLang="ko-KR" sz="1800" kern="0" dirty="0">
                <a:ea typeface="Arial Unicode MS" pitchFamily="34" charset="-128"/>
                <a:cs typeface="Arial Unicode MS" pitchFamily="34" charset="-128"/>
              </a:rPr>
              <a:t>S4HANA ERP </a:t>
            </a:r>
            <a:r>
              <a:rPr lang="ko-KR" altLang="en-US" sz="1800" kern="0">
                <a:ea typeface="Arial Unicode MS" pitchFamily="34" charset="-128"/>
                <a:cs typeface="Arial Unicode MS" pitchFamily="34" charset="-128"/>
              </a:rPr>
              <a:t>시스템 </a:t>
            </a:r>
            <a:r>
              <a:rPr lang="en-US" altLang="ko-KR" sz="1800" kern="0" dirty="0">
                <a:ea typeface="Arial Unicode MS" pitchFamily="34" charset="-128"/>
                <a:cs typeface="Arial Unicode MS" pitchFamily="34" charset="-128"/>
              </a:rPr>
              <a:t>(SD, MM, FI)</a:t>
            </a:r>
            <a:endParaRPr lang="ko-KR" alt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699379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49114" y="260649"/>
            <a:ext cx="8460955" cy="1708160"/>
          </a:xfrm>
          <a:prstGeom prst="rect">
            <a:avLst/>
          </a:prstGeom>
        </p:spPr>
        <p:txBody>
          <a:bodyPr wrap="square">
            <a:spAutoFit/>
          </a:bodyPr>
          <a:lstStyle/>
          <a:p>
            <a:r>
              <a:rPr lang="en-US" altLang="ko-KR" dirty="0"/>
              <a:t>(T4) </a:t>
            </a:r>
            <a:r>
              <a:rPr lang="ko-KR" altLang="en-US" dirty="0"/>
              <a:t>납품문서생성</a:t>
            </a:r>
            <a:endParaRPr lang="en-US" altLang="ko-KR" dirty="0"/>
          </a:p>
          <a:p>
            <a:pPr marL="742950" lvl="1" indent="-285750">
              <a:buFont typeface="Wingdings" panose="05000000000000000000" pitchFamily="2" charset="2"/>
              <a:buChar char="§"/>
            </a:pPr>
            <a:r>
              <a:rPr lang="en-US" altLang="ko-KR" dirty="0"/>
              <a:t>T-code : VL01(</a:t>
            </a:r>
            <a:r>
              <a:rPr lang="ko-KR" altLang="en-US" dirty="0"/>
              <a:t>생성</a:t>
            </a:r>
            <a:r>
              <a:rPr lang="en-US" altLang="ko-KR" dirty="0"/>
              <a:t>), VL02(</a:t>
            </a:r>
            <a:r>
              <a:rPr lang="ko-KR" altLang="en-US" dirty="0"/>
              <a:t>수정</a:t>
            </a:r>
            <a:r>
              <a:rPr lang="en-US" altLang="ko-KR" dirty="0"/>
              <a:t>), VL03N(</a:t>
            </a:r>
            <a:r>
              <a:rPr lang="ko-KR" altLang="en-US" dirty="0"/>
              <a:t>조회</a:t>
            </a:r>
            <a:r>
              <a:rPr lang="en-US" altLang="ko-KR" dirty="0"/>
              <a:t>)</a:t>
            </a:r>
          </a:p>
          <a:p>
            <a:pPr marL="742950" lvl="1" indent="-285750">
              <a:buFont typeface="Wingdings" panose="05000000000000000000" pitchFamily="2" charset="2"/>
              <a:buChar char="§"/>
            </a:pPr>
            <a:r>
              <a:rPr lang="en-US" altLang="ko-KR" dirty="0"/>
              <a:t>BAPI : CALL FUNCTION ‘BAPI_OUTB_DELIVERY_CREATE_SLS ' </a:t>
            </a:r>
            <a:br>
              <a:rPr lang="en-US" altLang="ko-KR" dirty="0"/>
            </a:br>
            <a:r>
              <a:rPr lang="ko-KR" altLang="en-US" dirty="0"/>
              <a:t>참고 프로그램 </a:t>
            </a:r>
            <a:r>
              <a:rPr lang="en-US" altLang="ko-KR" dirty="0"/>
              <a:t>: ZEDU_OUTBOUND_DLV_CREATE</a:t>
            </a:r>
          </a:p>
        </p:txBody>
      </p:sp>
      <p:sp>
        <p:nvSpPr>
          <p:cNvPr id="5" name="직사각형 4"/>
          <p:cNvSpPr/>
          <p:nvPr/>
        </p:nvSpPr>
        <p:spPr bwMode="gray">
          <a:xfrm>
            <a:off x="1732918" y="1986047"/>
            <a:ext cx="7838919" cy="1015061"/>
          </a:xfrm>
          <a:prstGeom prst="rect">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ko-KR" altLang="en-US" sz="1600" b="0" i="0" u="none" strike="noStrike" kern="0" cap="none" spc="0" normalizeH="0" baseline="0" noProof="0" dirty="0">
                <a:ln>
                  <a:noFill/>
                </a:ln>
                <a:effectLst/>
                <a:uLnTx/>
                <a:uFillTx/>
                <a:ea typeface="Arial Unicode MS" pitchFamily="34" charset="-128"/>
                <a:cs typeface="Arial Unicode MS" pitchFamily="34" charset="-128"/>
              </a:rPr>
              <a:t>납품문서</a:t>
            </a:r>
            <a:r>
              <a:rPr lang="en-US" altLang="ko-KR" sz="1600" kern="0" dirty="0">
                <a:ea typeface="Arial Unicode MS" pitchFamily="34" charset="-128"/>
                <a:cs typeface="Arial Unicode MS" pitchFamily="34" charset="-128"/>
              </a:rPr>
              <a:t>(</a:t>
            </a:r>
            <a:r>
              <a:rPr kumimoji="0" lang="en-US" altLang="ko-KR" sz="1600" b="0" i="0" u="none" strike="noStrike" kern="0" cap="none" spc="0" normalizeH="0" baseline="0" noProof="0" dirty="0">
                <a:ln>
                  <a:noFill/>
                </a:ln>
                <a:effectLst/>
                <a:uLnTx/>
                <a:uFillTx/>
                <a:ea typeface="Arial Unicode MS" pitchFamily="34" charset="-128"/>
                <a:cs typeface="Arial Unicode MS" pitchFamily="34" charset="-128"/>
              </a:rPr>
              <a:t>80020951</a:t>
            </a:r>
            <a:r>
              <a:rPr lang="en-US" altLang="ko-KR" sz="1600" kern="0" dirty="0">
                <a:ea typeface="Arial Unicode MS" pitchFamily="34" charset="-128"/>
                <a:cs typeface="Arial Unicode MS" pitchFamily="34" charset="-128"/>
              </a:rPr>
              <a:t>)</a:t>
            </a:r>
            <a:r>
              <a:rPr kumimoji="0" lang="ko-KR" altLang="en-US" sz="1600" b="0" i="0" u="none" strike="noStrike" kern="0" cap="none" spc="0" normalizeH="0" noProof="0" dirty="0">
                <a:ln>
                  <a:noFill/>
                </a:ln>
                <a:effectLst/>
                <a:uLnTx/>
                <a:uFillTx/>
                <a:ea typeface="Arial Unicode MS" pitchFamily="34" charset="-128"/>
                <a:cs typeface="Arial Unicode MS" pitchFamily="34" charset="-128"/>
              </a:rPr>
              <a:t> 생성된 것을 확인 할 수 있음</a:t>
            </a:r>
            <a:endParaRPr kumimoji="0" lang="en-US" altLang="ko-KR" sz="16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600" b="0" i="0" u="none" strike="noStrike" kern="0" cap="none" spc="0" normalizeH="0" baseline="0" noProof="0" dirty="0">
                <a:ln>
                  <a:noFill/>
                </a:ln>
                <a:effectLst/>
                <a:uLnTx/>
                <a:uFillTx/>
                <a:ea typeface="Arial Unicode MS" pitchFamily="34" charset="-128"/>
                <a:cs typeface="Arial Unicode MS" pitchFamily="34" charset="-128"/>
              </a:rPr>
              <a:t>COMMIT </a:t>
            </a:r>
            <a:r>
              <a:rPr kumimoji="0" lang="ko-KR" altLang="en-US" sz="1600" b="0" i="0" u="none" strike="noStrike" kern="0" cap="none" spc="0" normalizeH="0" baseline="0" noProof="0" dirty="0">
                <a:ln>
                  <a:noFill/>
                </a:ln>
                <a:effectLst/>
                <a:uLnTx/>
                <a:uFillTx/>
                <a:ea typeface="Arial Unicode MS" pitchFamily="34" charset="-128"/>
                <a:cs typeface="Arial Unicode MS" pitchFamily="34" charset="-128"/>
              </a:rPr>
              <a:t>후 </a:t>
            </a:r>
            <a:r>
              <a:rPr kumimoji="0" lang="en-US" altLang="ko-KR" sz="1600" b="0" i="0" u="none" strike="noStrike" kern="0" cap="none" spc="0" normalizeH="0" baseline="0" noProof="0" dirty="0">
                <a:ln>
                  <a:noFill/>
                </a:ln>
                <a:effectLst/>
                <a:uLnTx/>
                <a:uFillTx/>
                <a:ea typeface="Arial Unicode MS" pitchFamily="34" charset="-128"/>
                <a:cs typeface="Arial Unicode MS" pitchFamily="34" charset="-128"/>
              </a:rPr>
              <a:t>VL03N </a:t>
            </a:r>
            <a:r>
              <a:rPr kumimoji="0" lang="ko-KR" altLang="en-US" sz="1600" b="0" i="0" u="none" strike="noStrike" kern="0" cap="none" spc="0" normalizeH="0" baseline="0" noProof="0" dirty="0">
                <a:ln>
                  <a:noFill/>
                </a:ln>
                <a:effectLst/>
                <a:uLnTx/>
                <a:uFillTx/>
                <a:ea typeface="Arial Unicode MS" pitchFamily="34" charset="-128"/>
                <a:cs typeface="Arial Unicode MS" pitchFamily="34" charset="-128"/>
              </a:rPr>
              <a:t>에서 납품문서 생성 확인 </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277" y="3322320"/>
            <a:ext cx="4072255" cy="76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786" y="3322320"/>
            <a:ext cx="2373397" cy="227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직사각형 1"/>
          <p:cNvSpPr/>
          <p:nvPr/>
        </p:nvSpPr>
        <p:spPr bwMode="gray">
          <a:xfrm>
            <a:off x="2552700" y="5372100"/>
            <a:ext cx="812483" cy="175260"/>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 name="직선 화살표 연결선 6"/>
          <p:cNvCxnSpPr>
            <a:stCxn id="2" idx="3"/>
          </p:cNvCxnSpPr>
          <p:nvPr/>
        </p:nvCxnSpPr>
        <p:spPr>
          <a:xfrm flipV="1">
            <a:off x="3365183" y="4089464"/>
            <a:ext cx="490537" cy="1370266"/>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5572" y="4178428"/>
            <a:ext cx="3683968" cy="1935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1239" y="4701540"/>
            <a:ext cx="3096703" cy="1110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5024000" y="4323169"/>
            <a:ext cx="76944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VL03N </a:t>
            </a:r>
            <a:endParaRPr lang="ko-KR" altLang="en-US" sz="1800" kern="0" dirty="0" err="1">
              <a:ea typeface="Arial Unicode MS" pitchFamily="34" charset="-128"/>
              <a:cs typeface="Arial Unicode MS" pitchFamily="34" charset="-128"/>
            </a:endParaRPr>
          </a:p>
        </p:txBody>
      </p:sp>
      <p:sp>
        <p:nvSpPr>
          <p:cNvPr id="23" name="직사각형 22"/>
          <p:cNvSpPr/>
          <p:nvPr/>
        </p:nvSpPr>
        <p:spPr bwMode="gray">
          <a:xfrm>
            <a:off x="5745404" y="5513388"/>
            <a:ext cx="812483" cy="175260"/>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직사각형 23"/>
          <p:cNvSpPr/>
          <p:nvPr/>
        </p:nvSpPr>
        <p:spPr bwMode="gray">
          <a:xfrm>
            <a:off x="7939964" y="4786344"/>
            <a:ext cx="3619576" cy="1327563"/>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5" name="직선 화살표 연결선 24"/>
          <p:cNvCxnSpPr/>
          <p:nvPr/>
        </p:nvCxnSpPr>
        <p:spPr>
          <a:xfrm>
            <a:off x="6634163" y="5601018"/>
            <a:ext cx="1305801" cy="0"/>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689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49115" y="260648"/>
            <a:ext cx="7704856" cy="2354491"/>
          </a:xfrm>
          <a:prstGeom prst="rect">
            <a:avLst/>
          </a:prstGeom>
        </p:spPr>
        <p:txBody>
          <a:bodyPr wrap="square">
            <a:spAutoFit/>
          </a:bodyPr>
          <a:lstStyle/>
          <a:p>
            <a:r>
              <a:rPr lang="en-US" altLang="ko-KR" dirty="0"/>
              <a:t>(T5) Picking</a:t>
            </a:r>
          </a:p>
          <a:p>
            <a:r>
              <a:rPr lang="en-US" altLang="ko-KR" dirty="0"/>
              <a:t>T-code : VL02N - picking</a:t>
            </a:r>
          </a:p>
          <a:p>
            <a:r>
              <a:rPr lang="en-US" altLang="ko-KR" dirty="0"/>
              <a:t>FM :  SD_DELIVERY_UPDATE_PICKING</a:t>
            </a:r>
          </a:p>
          <a:p>
            <a:r>
              <a:rPr lang="en-US" altLang="ko-KR" dirty="0"/>
              <a:t>* BAPI</a:t>
            </a:r>
            <a:r>
              <a:rPr lang="ko-KR" altLang="en-US" dirty="0"/>
              <a:t>는 아니지만 그에 상응하는 </a:t>
            </a:r>
            <a:r>
              <a:rPr lang="en-US" altLang="ko-KR" dirty="0"/>
              <a:t>Standard Function Module</a:t>
            </a:r>
          </a:p>
          <a:p>
            <a:endParaRPr lang="en-US" altLang="ko-KR" dirty="0"/>
          </a:p>
          <a:p>
            <a:endParaRPr lang="en-US" altLang="ko-KR" dirty="0"/>
          </a:p>
          <a:p>
            <a:r>
              <a:rPr lang="en-US" altLang="ko-KR" dirty="0"/>
              <a:t>  </a:t>
            </a:r>
          </a:p>
        </p:txBody>
      </p:sp>
      <p:sp>
        <p:nvSpPr>
          <p:cNvPr id="10" name="직사각형 9"/>
          <p:cNvSpPr/>
          <p:nvPr/>
        </p:nvSpPr>
        <p:spPr bwMode="gray">
          <a:xfrm>
            <a:off x="1732919" y="1776631"/>
            <a:ext cx="8249979" cy="687897"/>
          </a:xfrm>
          <a:prstGeom prst="rect">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ko-KR" altLang="en-US" sz="1800" kern="0" dirty="0">
                <a:ea typeface="Arial Unicode MS" pitchFamily="34" charset="-128"/>
                <a:cs typeface="Arial Unicode MS" pitchFamily="34" charset="-128"/>
              </a:rPr>
              <a:t>아래 </a:t>
            </a:r>
            <a:r>
              <a:rPr lang="en-US" altLang="ko-KR" sz="1800" kern="0" dirty="0" err="1">
                <a:ea typeface="Arial Unicode MS" pitchFamily="34" charset="-128"/>
                <a:cs typeface="Arial Unicode MS" pitchFamily="34" charset="-128"/>
              </a:rPr>
              <a:t>shkim</a:t>
            </a:r>
            <a:r>
              <a:rPr lang="en-US" altLang="ko-KR" sz="1800" kern="0" dirty="0">
                <a:ea typeface="Arial Unicode MS" pitchFamily="34" charset="-128"/>
                <a:cs typeface="Arial Unicode MS" pitchFamily="34" charset="-128"/>
              </a:rPr>
              <a:t> 2019009 (2) </a:t>
            </a:r>
            <a:r>
              <a:rPr lang="ko-KR" altLang="en-US" sz="1800" kern="0" dirty="0">
                <a:ea typeface="Arial Unicode MS" pitchFamily="34" charset="-128"/>
                <a:cs typeface="Arial Unicode MS" pitchFamily="34" charset="-128"/>
              </a:rPr>
              <a:t>테스트를 참고하여 </a:t>
            </a:r>
            <a:r>
              <a:rPr lang="en-US" altLang="ko-KR" sz="1800" kern="0" dirty="0">
                <a:ea typeface="Arial Unicode MS" pitchFamily="34" charset="-128"/>
                <a:cs typeface="Arial Unicode MS" pitchFamily="34" charset="-128"/>
              </a:rPr>
              <a:t>Picking</a:t>
            </a: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985" y="2538939"/>
            <a:ext cx="3979129" cy="1186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직사각형 4"/>
          <p:cNvSpPr/>
          <p:nvPr/>
        </p:nvSpPr>
        <p:spPr bwMode="gray">
          <a:xfrm>
            <a:off x="2708616" y="3418098"/>
            <a:ext cx="2438498" cy="204918"/>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6280" y="4083802"/>
            <a:ext cx="3798570" cy="1277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3927" y="3725716"/>
            <a:ext cx="3049377" cy="2575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6280" y="5555124"/>
            <a:ext cx="6033929" cy="63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직사각형 10"/>
          <p:cNvSpPr/>
          <p:nvPr/>
        </p:nvSpPr>
        <p:spPr bwMode="gray">
          <a:xfrm>
            <a:off x="4638659" y="5013709"/>
            <a:ext cx="1861201" cy="347488"/>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직사각형 11"/>
          <p:cNvSpPr/>
          <p:nvPr/>
        </p:nvSpPr>
        <p:spPr bwMode="gray">
          <a:xfrm>
            <a:off x="4526280" y="5841974"/>
            <a:ext cx="6033929" cy="347488"/>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사각형 설명선 1"/>
          <p:cNvSpPr/>
          <p:nvPr/>
        </p:nvSpPr>
        <p:spPr bwMode="gray">
          <a:xfrm>
            <a:off x="6553200" y="2757976"/>
            <a:ext cx="2865120" cy="1196804"/>
          </a:xfrm>
          <a:prstGeom prst="wedgeRectCallout">
            <a:avLst>
              <a:gd name="adj1" fmla="val -86748"/>
              <a:gd name="adj2" fmla="val 115346"/>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ko-KR" altLang="en-US" sz="1800" kern="0" dirty="0">
                <a:ea typeface="Arial Unicode MS" pitchFamily="34" charset="-128"/>
                <a:cs typeface="Arial Unicode MS" pitchFamily="34" charset="-128"/>
              </a:rPr>
              <a:t>이전 </a:t>
            </a:r>
            <a:r>
              <a:rPr lang="en-US" altLang="ko-KR" sz="1800" kern="0" dirty="0">
                <a:ea typeface="Arial Unicode MS" pitchFamily="34" charset="-128"/>
                <a:cs typeface="Arial Unicode MS" pitchFamily="34" charset="-128"/>
              </a:rPr>
              <a:t>Step </a:t>
            </a:r>
            <a:r>
              <a:rPr lang="ko-KR" altLang="en-US" sz="1800" kern="0" dirty="0">
                <a:ea typeface="Arial Unicode MS" pitchFamily="34" charset="-128"/>
                <a:cs typeface="Arial Unicode MS" pitchFamily="34" charset="-128"/>
              </a:rPr>
              <a:t>에서 만든 납품문서 번호 입력</a:t>
            </a: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사각형 설명선 12"/>
          <p:cNvSpPr/>
          <p:nvPr/>
        </p:nvSpPr>
        <p:spPr bwMode="gray">
          <a:xfrm>
            <a:off x="8961120" y="5432025"/>
            <a:ext cx="2865120" cy="287793"/>
          </a:xfrm>
          <a:prstGeom prst="wedgeRectCallout">
            <a:avLst>
              <a:gd name="adj1" fmla="val -4035"/>
              <a:gd name="adj2" fmla="val 84148"/>
            </a:avLst>
          </a:prstGeom>
          <a:solidFill>
            <a:schemeClr val="bg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400" kern="0" dirty="0">
                <a:ea typeface="Arial Unicode MS" pitchFamily="34" charset="-128"/>
                <a:cs typeface="Arial Unicode MS" pitchFamily="34" charset="-128"/>
              </a:rPr>
              <a:t>Picking </a:t>
            </a:r>
            <a:r>
              <a:rPr lang="ko-KR" altLang="en-US" sz="1400" kern="0" dirty="0">
                <a:ea typeface="Arial Unicode MS" pitchFamily="34" charset="-128"/>
                <a:cs typeface="Arial Unicode MS" pitchFamily="34" charset="-128"/>
              </a:rPr>
              <a:t>수량 입력</a:t>
            </a:r>
            <a:endParaRPr kumimoji="0" lang="ko-KR" altLang="en-US"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직사각형 13"/>
          <p:cNvSpPr/>
          <p:nvPr/>
        </p:nvSpPr>
        <p:spPr bwMode="gray">
          <a:xfrm>
            <a:off x="1183926" y="4982535"/>
            <a:ext cx="3049377" cy="204918"/>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직사각형 14"/>
          <p:cNvSpPr/>
          <p:nvPr/>
        </p:nvSpPr>
        <p:spPr bwMode="gray">
          <a:xfrm>
            <a:off x="1183927" y="5975157"/>
            <a:ext cx="3049377" cy="204918"/>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6" name="직선 화살표 연결선 5"/>
          <p:cNvCxnSpPr>
            <a:stCxn id="14" idx="3"/>
            <a:endCxn id="11" idx="1"/>
          </p:cNvCxnSpPr>
          <p:nvPr/>
        </p:nvCxnSpPr>
        <p:spPr>
          <a:xfrm>
            <a:off x="4233303" y="5084994"/>
            <a:ext cx="405356" cy="102459"/>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15" idx="3"/>
          </p:cNvCxnSpPr>
          <p:nvPr/>
        </p:nvCxnSpPr>
        <p:spPr>
          <a:xfrm>
            <a:off x="4233304" y="6077616"/>
            <a:ext cx="346316" cy="0"/>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0" name="사각형 설명선 19"/>
          <p:cNvSpPr/>
          <p:nvPr/>
        </p:nvSpPr>
        <p:spPr bwMode="gray">
          <a:xfrm>
            <a:off x="4406462" y="5418221"/>
            <a:ext cx="3985260" cy="315402"/>
          </a:xfrm>
          <a:prstGeom prst="wedgeRectCallout">
            <a:avLst>
              <a:gd name="adj1" fmla="val -4035"/>
              <a:gd name="adj2" fmla="val 84148"/>
            </a:avLst>
          </a:prstGeom>
          <a:solidFill>
            <a:schemeClr val="bg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ko-KR" altLang="en-US" sz="1400" b="0" i="0" u="none" strike="noStrike" kern="0" cap="none" spc="0" normalizeH="0" baseline="0" noProof="0" dirty="0">
                <a:ln>
                  <a:noFill/>
                </a:ln>
                <a:effectLst/>
                <a:uLnTx/>
                <a:uFillTx/>
                <a:ea typeface="Arial Unicode MS" pitchFamily="34" charset="-128"/>
                <a:cs typeface="Arial Unicode MS" pitchFamily="34" charset="-128"/>
              </a:rPr>
              <a:t>납품문서 번호</a:t>
            </a:r>
            <a:r>
              <a:rPr kumimoji="0" lang="en-US" altLang="ko-KR" sz="1400" b="0" i="0" u="none" strike="noStrike" kern="0" cap="none" spc="0" normalizeH="0" baseline="0" noProof="0" dirty="0">
                <a:ln>
                  <a:noFill/>
                </a:ln>
                <a:effectLst/>
                <a:uLnTx/>
                <a:uFillTx/>
                <a:ea typeface="Arial Unicode MS" pitchFamily="34" charset="-128"/>
                <a:cs typeface="Arial Unicode MS" pitchFamily="34" charset="-128"/>
              </a:rPr>
              <a:t>,</a:t>
            </a:r>
            <a:r>
              <a:rPr kumimoji="0" lang="en-US" altLang="ko-KR" sz="1400" b="0" i="0" u="none" strike="noStrike" kern="0" cap="none" spc="0" normalizeH="0" noProof="0" dirty="0">
                <a:ln>
                  <a:noFill/>
                </a:ln>
                <a:effectLst/>
                <a:uLnTx/>
                <a:uFillTx/>
                <a:ea typeface="Arial Unicode MS" pitchFamily="34" charset="-128"/>
                <a:cs typeface="Arial Unicode MS" pitchFamily="34" charset="-128"/>
              </a:rPr>
              <a:t> Item</a:t>
            </a:r>
            <a:r>
              <a:rPr kumimoji="0" lang="ko-KR" altLang="en-US" sz="1400" b="0" i="0" u="none" strike="noStrike" kern="0" cap="none" spc="0" normalizeH="0" noProof="0" dirty="0">
                <a:ln>
                  <a:noFill/>
                </a:ln>
                <a:effectLst/>
                <a:uLnTx/>
                <a:uFillTx/>
                <a:ea typeface="Arial Unicode MS" pitchFamily="34" charset="-128"/>
                <a:cs typeface="Arial Unicode MS" pitchFamily="34" charset="-128"/>
              </a:rPr>
              <a:t>번호  자재 입력 </a:t>
            </a:r>
            <a:endParaRPr kumimoji="0" lang="ko-KR" alt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83959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335" y="2989263"/>
            <a:ext cx="6315334" cy="249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직사각형 3"/>
          <p:cNvSpPr/>
          <p:nvPr/>
        </p:nvSpPr>
        <p:spPr>
          <a:xfrm>
            <a:off x="1849115" y="260648"/>
            <a:ext cx="7704856" cy="2354491"/>
          </a:xfrm>
          <a:prstGeom prst="rect">
            <a:avLst/>
          </a:prstGeom>
        </p:spPr>
        <p:txBody>
          <a:bodyPr wrap="square">
            <a:spAutoFit/>
          </a:bodyPr>
          <a:lstStyle/>
          <a:p>
            <a:r>
              <a:rPr lang="en-US" altLang="ko-KR" dirty="0"/>
              <a:t>(T5) Picking</a:t>
            </a:r>
          </a:p>
          <a:p>
            <a:r>
              <a:rPr lang="en-US" altLang="ko-KR" dirty="0"/>
              <a:t>T-code : VL02N - picking</a:t>
            </a:r>
          </a:p>
          <a:p>
            <a:r>
              <a:rPr lang="en-US" altLang="ko-KR" dirty="0"/>
              <a:t>FM :  SD_DELIVERY_UPDATE_PICKING</a:t>
            </a:r>
          </a:p>
          <a:p>
            <a:r>
              <a:rPr lang="en-US" altLang="ko-KR" dirty="0"/>
              <a:t>* BAPI</a:t>
            </a:r>
            <a:r>
              <a:rPr lang="ko-KR" altLang="en-US" dirty="0"/>
              <a:t>는 아니지만 그에 상응하는 </a:t>
            </a:r>
            <a:r>
              <a:rPr lang="en-US" altLang="ko-KR" dirty="0"/>
              <a:t>Standard Function Module</a:t>
            </a:r>
          </a:p>
          <a:p>
            <a:endParaRPr lang="en-US" altLang="ko-KR" dirty="0"/>
          </a:p>
          <a:p>
            <a:endParaRPr lang="en-US" altLang="ko-KR" dirty="0"/>
          </a:p>
          <a:p>
            <a:r>
              <a:rPr lang="en-US" altLang="ko-KR" dirty="0"/>
              <a:t>  </a:t>
            </a:r>
          </a:p>
        </p:txBody>
      </p:sp>
      <p:sp>
        <p:nvSpPr>
          <p:cNvPr id="10" name="직사각형 9"/>
          <p:cNvSpPr/>
          <p:nvPr/>
        </p:nvSpPr>
        <p:spPr bwMode="gray">
          <a:xfrm>
            <a:off x="1732919" y="1776631"/>
            <a:ext cx="8249979" cy="687897"/>
          </a:xfrm>
          <a:prstGeom prst="rect">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800" b="0" i="0" u="none" strike="noStrike" kern="0" cap="none" spc="0" normalizeH="0" baseline="0" noProof="0" dirty="0">
                <a:ln>
                  <a:noFill/>
                </a:ln>
                <a:effectLst/>
                <a:uLnTx/>
                <a:uFillTx/>
                <a:ea typeface="Arial Unicode MS" pitchFamily="34" charset="-128"/>
                <a:cs typeface="Arial Unicode MS" pitchFamily="34" charset="-128"/>
              </a:rPr>
              <a:t>VL02N</a:t>
            </a:r>
            <a:r>
              <a:rPr kumimoji="0" lang="en-US" altLang="ko-KR" sz="1800" b="0" i="0" u="none" strike="noStrike" kern="0" cap="none" spc="0" normalizeH="0" noProof="0" dirty="0">
                <a:ln>
                  <a:noFill/>
                </a:ln>
                <a:effectLst/>
                <a:uLnTx/>
                <a:uFillTx/>
                <a:ea typeface="Arial Unicode MS" pitchFamily="34" charset="-128"/>
                <a:cs typeface="Arial Unicode MS" pitchFamily="34" charset="-128"/>
              </a:rPr>
              <a:t> </a:t>
            </a:r>
            <a:r>
              <a:rPr lang="ko-KR" altLang="en-US" sz="1800" kern="0" dirty="0">
                <a:ea typeface="Arial Unicode MS" pitchFamily="34" charset="-128"/>
                <a:cs typeface="Arial Unicode MS" pitchFamily="34" charset="-128"/>
              </a:rPr>
              <a:t>에 들어가서 </a:t>
            </a:r>
            <a:r>
              <a:rPr lang="en-US" altLang="ko-KR" sz="1800" kern="0" dirty="0">
                <a:ea typeface="Arial Unicode MS" pitchFamily="34" charset="-128"/>
                <a:cs typeface="Arial Unicode MS" pitchFamily="34" charset="-128"/>
              </a:rPr>
              <a:t>Picking </a:t>
            </a:r>
            <a:r>
              <a:rPr lang="ko-KR" altLang="en-US" sz="1800" kern="0" dirty="0">
                <a:ea typeface="Arial Unicode MS" pitchFamily="34" charset="-128"/>
                <a:cs typeface="Arial Unicode MS" pitchFamily="34" charset="-128"/>
              </a:rPr>
              <a:t>수량 확인</a:t>
            </a: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TextBox 17"/>
          <p:cNvSpPr txBox="1"/>
          <p:nvPr/>
        </p:nvSpPr>
        <p:spPr>
          <a:xfrm>
            <a:off x="1732919" y="2633752"/>
            <a:ext cx="76944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VL03N </a:t>
            </a:r>
            <a:endParaRPr lang="ko-KR" altLang="en-US" sz="1800" kern="0" dirty="0" err="1">
              <a:ea typeface="Arial Unicode MS" pitchFamily="34" charset="-128"/>
              <a:cs typeface="Arial Unicode MS" pitchFamily="34" charset="-128"/>
            </a:endParaRPr>
          </a:p>
        </p:txBody>
      </p:sp>
      <p:sp>
        <p:nvSpPr>
          <p:cNvPr id="3" name="직사각형 2"/>
          <p:cNvSpPr/>
          <p:nvPr/>
        </p:nvSpPr>
        <p:spPr bwMode="gray">
          <a:xfrm>
            <a:off x="6416040" y="5105400"/>
            <a:ext cx="982980" cy="381001"/>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8159" y="2910751"/>
            <a:ext cx="3245637"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직사각형 20"/>
          <p:cNvSpPr/>
          <p:nvPr/>
        </p:nvSpPr>
        <p:spPr bwMode="gray">
          <a:xfrm>
            <a:off x="2202180" y="3307081"/>
            <a:ext cx="220980" cy="190500"/>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 name="직선 화살표 연결선 8"/>
          <p:cNvCxnSpPr>
            <a:stCxn id="21" idx="3"/>
          </p:cNvCxnSpPr>
          <p:nvPr/>
        </p:nvCxnSpPr>
        <p:spPr>
          <a:xfrm>
            <a:off x="2423160" y="3402331"/>
            <a:ext cx="5814999" cy="0"/>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bwMode="gray">
          <a:xfrm>
            <a:off x="8586230" y="4047331"/>
            <a:ext cx="2325609" cy="128429"/>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TextBox 15"/>
          <p:cNvSpPr txBox="1"/>
          <p:nvPr/>
        </p:nvSpPr>
        <p:spPr>
          <a:xfrm>
            <a:off x="8648701" y="4640580"/>
            <a:ext cx="283509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Document Flow</a:t>
            </a:r>
            <a:r>
              <a:rPr lang="ko-KR" altLang="en-US" sz="1800" kern="0" dirty="0">
                <a:ea typeface="Arial Unicode MS" pitchFamily="34" charset="-128"/>
                <a:cs typeface="Arial Unicode MS" pitchFamily="34" charset="-128"/>
              </a:rPr>
              <a:t>를 통해 </a:t>
            </a:r>
            <a:r>
              <a:rPr lang="en-US" altLang="ko-KR" sz="1800" kern="0" dirty="0">
                <a:ea typeface="Arial Unicode MS" pitchFamily="34" charset="-128"/>
                <a:cs typeface="Arial Unicode MS" pitchFamily="34" charset="-128"/>
              </a:rPr>
              <a:t>Picking </a:t>
            </a:r>
            <a:r>
              <a:rPr lang="ko-KR" altLang="en-US" sz="1800" kern="0" dirty="0">
                <a:ea typeface="Arial Unicode MS" pitchFamily="34" charset="-128"/>
                <a:cs typeface="Arial Unicode MS" pitchFamily="34" charset="-128"/>
              </a:rPr>
              <a:t>까지 </a:t>
            </a:r>
            <a:r>
              <a:rPr lang="ko-KR" altLang="en-US" sz="1800" kern="0" dirty="0" err="1">
                <a:ea typeface="Arial Unicode MS" pitchFamily="34" charset="-128"/>
                <a:cs typeface="Arial Unicode MS" pitchFamily="34" charset="-128"/>
              </a:rPr>
              <a:t>완료된것</a:t>
            </a:r>
            <a:r>
              <a:rPr lang="ko-KR" altLang="en-US" sz="1800" kern="0" dirty="0">
                <a:ea typeface="Arial Unicode MS" pitchFamily="34" charset="-128"/>
                <a:cs typeface="Arial Unicode MS" pitchFamily="34" charset="-128"/>
              </a:rPr>
              <a:t> 확인</a:t>
            </a:r>
          </a:p>
        </p:txBody>
      </p:sp>
    </p:spTree>
    <p:extLst>
      <p:ext uri="{BB962C8B-B14F-4D97-AF65-F5344CB8AC3E}">
        <p14:creationId xmlns:p14="http://schemas.microsoft.com/office/powerpoint/2010/main" val="4111596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49115" y="260648"/>
            <a:ext cx="7704856" cy="1708160"/>
          </a:xfrm>
          <a:prstGeom prst="rect">
            <a:avLst/>
          </a:prstGeom>
        </p:spPr>
        <p:txBody>
          <a:bodyPr wrap="square">
            <a:spAutoFit/>
          </a:bodyPr>
          <a:lstStyle/>
          <a:p>
            <a:r>
              <a:rPr lang="en-US" altLang="ko-KR" dirty="0"/>
              <a:t>(T6) </a:t>
            </a:r>
            <a:r>
              <a:rPr lang="ko-KR" altLang="en-US" dirty="0"/>
              <a:t>선적을 완료하여 제품 출고 </a:t>
            </a:r>
            <a:r>
              <a:rPr lang="en-US" altLang="ko-KR" dirty="0"/>
              <a:t>(GI)</a:t>
            </a:r>
          </a:p>
          <a:p>
            <a:r>
              <a:rPr lang="en-US" altLang="ko-KR" dirty="0"/>
              <a:t>T-code : VL02N</a:t>
            </a:r>
          </a:p>
          <a:p>
            <a:r>
              <a:rPr lang="en-US" altLang="ko-KR" dirty="0"/>
              <a:t>BAPI :  BAPI_OUTB_DELIVERY_CONFIRM_DEC  ( Post issue)</a:t>
            </a:r>
          </a:p>
          <a:p>
            <a:endParaRPr lang="en-US" altLang="ko-KR" dirty="0"/>
          </a:p>
          <a:p>
            <a:r>
              <a:rPr lang="en-US" altLang="ko-KR" dirty="0"/>
              <a:t>  </a:t>
            </a:r>
          </a:p>
        </p:txBody>
      </p:sp>
      <p:sp>
        <p:nvSpPr>
          <p:cNvPr id="3" name="TextBox 2"/>
          <p:cNvSpPr txBox="1"/>
          <p:nvPr/>
        </p:nvSpPr>
        <p:spPr>
          <a:xfrm>
            <a:off x="2005294" y="1420531"/>
            <a:ext cx="8502649" cy="73866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none" rtlCol="0">
            <a:spAutoFit/>
          </a:bodyPr>
          <a:lstStyle/>
          <a:p>
            <a:r>
              <a:rPr lang="ko-KR" altLang="en-US" dirty="0"/>
              <a:t>해당 </a:t>
            </a:r>
            <a:r>
              <a:rPr lang="en-US" altLang="ko-KR" dirty="0"/>
              <a:t>Function</a:t>
            </a:r>
            <a:r>
              <a:rPr lang="ko-KR" altLang="en-US" dirty="0"/>
              <a:t>은 </a:t>
            </a:r>
            <a:r>
              <a:rPr lang="en-US" altLang="ko-KR" dirty="0"/>
              <a:t>VL02N</a:t>
            </a:r>
            <a:r>
              <a:rPr lang="ko-KR" altLang="en-US" dirty="0"/>
              <a:t> 또는 </a:t>
            </a:r>
            <a:r>
              <a:rPr lang="en-US" altLang="ko-KR" dirty="0"/>
              <a:t>BAPI</a:t>
            </a:r>
            <a:r>
              <a:rPr lang="ko-KR" altLang="en-US" dirty="0"/>
              <a:t> 이용하여 </a:t>
            </a:r>
            <a:r>
              <a:rPr lang="en-US" altLang="ko-KR" dirty="0"/>
              <a:t>Picking</a:t>
            </a:r>
            <a:r>
              <a:rPr lang="ko-KR" altLang="en-US" dirty="0"/>
              <a:t>을 한 이후에 처리</a:t>
            </a:r>
            <a:endParaRPr lang="en-US" altLang="ko-KR" dirty="0"/>
          </a:p>
          <a:p>
            <a:r>
              <a:rPr lang="en-US" altLang="ko-KR" dirty="0" err="1"/>
              <a:t>Shkim</a:t>
            </a:r>
            <a:r>
              <a:rPr lang="en-US" altLang="ko-KR" dirty="0"/>
              <a:t> 20191009 </a:t>
            </a:r>
            <a:r>
              <a:rPr lang="ko-KR" altLang="en-US" dirty="0"/>
              <a:t>테스트 참조하여 제품출고</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873" y="2285525"/>
            <a:ext cx="4855179" cy="99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직사각형 13"/>
          <p:cNvSpPr/>
          <p:nvPr/>
        </p:nvSpPr>
        <p:spPr bwMode="gray">
          <a:xfrm>
            <a:off x="2980855" y="3111890"/>
            <a:ext cx="2110991" cy="163420"/>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6528" y="5384879"/>
            <a:ext cx="3188806" cy="961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6528" y="4304387"/>
            <a:ext cx="3404031" cy="1054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965" y="3585821"/>
            <a:ext cx="3586206" cy="2501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999220" y="4831531"/>
            <a:ext cx="2667397" cy="138499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HEADER_DATA</a:t>
            </a:r>
            <a:br>
              <a:rPr lang="en-US" altLang="ko-KR" sz="1800" kern="0" dirty="0">
                <a:ea typeface="Arial Unicode MS" pitchFamily="34" charset="-128"/>
                <a:cs typeface="Arial Unicode MS" pitchFamily="34" charset="-128"/>
              </a:rPr>
            </a:br>
            <a:r>
              <a:rPr lang="en-US" altLang="ko-KR" sz="1800" kern="0" dirty="0">
                <a:ea typeface="Arial Unicode MS" pitchFamily="34" charset="-128"/>
                <a:cs typeface="Arial Unicode MS" pitchFamily="34" charset="-128"/>
              </a:rPr>
              <a:t>HEARDR_CONTROL</a:t>
            </a:r>
          </a:p>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DELIVERY </a:t>
            </a:r>
          </a:p>
          <a:p>
            <a:pPr fontAlgn="base">
              <a:spcBef>
                <a:spcPct val="50000"/>
              </a:spcBef>
              <a:spcAft>
                <a:spcPct val="0"/>
              </a:spcAft>
              <a:buClr>
                <a:srgbClr val="F0AB00"/>
              </a:buClr>
              <a:buSzPct val="80000"/>
            </a:pPr>
            <a:r>
              <a:rPr lang="ko-KR" altLang="en-US" sz="1800" kern="0" dirty="0" err="1">
                <a:ea typeface="Arial Unicode MS" pitchFamily="34" charset="-128"/>
                <a:cs typeface="Arial Unicode MS" pitchFamily="34" charset="-128"/>
              </a:rPr>
              <a:t>제품출고할</a:t>
            </a:r>
            <a:r>
              <a:rPr lang="ko-KR" altLang="en-US" sz="1800" kern="0" dirty="0">
                <a:ea typeface="Arial Unicode MS" pitchFamily="34" charset="-128"/>
                <a:cs typeface="Arial Unicode MS" pitchFamily="34" charset="-128"/>
              </a:rPr>
              <a:t> 납품문서 입력</a:t>
            </a:r>
          </a:p>
        </p:txBody>
      </p:sp>
      <p:sp>
        <p:nvSpPr>
          <p:cNvPr id="18" name="직사각형 17"/>
          <p:cNvSpPr/>
          <p:nvPr/>
        </p:nvSpPr>
        <p:spPr bwMode="gray">
          <a:xfrm>
            <a:off x="1538873" y="5209622"/>
            <a:ext cx="3200767" cy="421558"/>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54998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49115" y="260648"/>
            <a:ext cx="7704856" cy="1708160"/>
          </a:xfrm>
          <a:prstGeom prst="rect">
            <a:avLst/>
          </a:prstGeom>
        </p:spPr>
        <p:txBody>
          <a:bodyPr wrap="square">
            <a:spAutoFit/>
          </a:bodyPr>
          <a:lstStyle/>
          <a:p>
            <a:r>
              <a:rPr lang="en-US" altLang="ko-KR" dirty="0"/>
              <a:t>(T6) </a:t>
            </a:r>
            <a:r>
              <a:rPr lang="ko-KR" altLang="en-US" dirty="0"/>
              <a:t>선적을 완료하여 제품 출고 </a:t>
            </a:r>
            <a:r>
              <a:rPr lang="en-US" altLang="ko-KR" dirty="0"/>
              <a:t>(GI)</a:t>
            </a:r>
          </a:p>
          <a:p>
            <a:r>
              <a:rPr lang="en-US" altLang="ko-KR" dirty="0"/>
              <a:t>T-code : VL02N</a:t>
            </a:r>
          </a:p>
          <a:p>
            <a:r>
              <a:rPr lang="en-US" altLang="ko-KR" dirty="0"/>
              <a:t>BAPI :  BAPI_OUTB_DELIVERY_CONFIRM_DEC  ( Post issue)</a:t>
            </a:r>
          </a:p>
          <a:p>
            <a:endParaRPr lang="en-US" altLang="ko-KR" dirty="0"/>
          </a:p>
          <a:p>
            <a:r>
              <a:rPr lang="en-US" altLang="ko-KR" dirty="0"/>
              <a:t>  </a:t>
            </a:r>
          </a:p>
        </p:txBody>
      </p:sp>
      <p:sp>
        <p:nvSpPr>
          <p:cNvPr id="3" name="TextBox 2"/>
          <p:cNvSpPr txBox="1"/>
          <p:nvPr/>
        </p:nvSpPr>
        <p:spPr>
          <a:xfrm>
            <a:off x="2005294" y="1420531"/>
            <a:ext cx="3385863" cy="415498"/>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altLang="ko-KR" dirty="0"/>
              <a:t>VL03N</a:t>
            </a:r>
            <a:r>
              <a:rPr lang="ko-KR" altLang="en-US" dirty="0"/>
              <a:t>에서 제품출고 확인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5583" y="2403351"/>
            <a:ext cx="4839653" cy="2084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855" y="2334393"/>
            <a:ext cx="6315334" cy="249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1237619" y="1978882"/>
            <a:ext cx="76944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VL03N </a:t>
            </a:r>
            <a:endParaRPr lang="ko-KR" altLang="en-US" sz="1800" kern="0" dirty="0" err="1">
              <a:ea typeface="Arial Unicode MS" pitchFamily="34" charset="-128"/>
              <a:cs typeface="Arial Unicode MS" pitchFamily="34" charset="-128"/>
            </a:endParaRPr>
          </a:p>
        </p:txBody>
      </p:sp>
      <p:sp>
        <p:nvSpPr>
          <p:cNvPr id="2" name="직사각형 1"/>
          <p:cNvSpPr/>
          <p:nvPr/>
        </p:nvSpPr>
        <p:spPr bwMode="gray">
          <a:xfrm>
            <a:off x="1409700" y="2659380"/>
            <a:ext cx="212639" cy="213360"/>
          </a:xfrm>
          <a:prstGeom prst="rect">
            <a:avLst/>
          </a:prstGeom>
          <a:noFill/>
          <a:ln w="25400" algn="ctr">
            <a:solidFill>
              <a:srgbClr val="FF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 name="직선 화살표 연결선 6"/>
          <p:cNvCxnSpPr/>
          <p:nvPr/>
        </p:nvCxnSpPr>
        <p:spPr>
          <a:xfrm>
            <a:off x="1691640" y="2766060"/>
            <a:ext cx="5836920" cy="1417320"/>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337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849115" y="260648"/>
            <a:ext cx="7704856" cy="1708160"/>
          </a:xfrm>
          <a:prstGeom prst="rect">
            <a:avLst/>
          </a:prstGeom>
        </p:spPr>
        <p:txBody>
          <a:bodyPr wrap="square">
            <a:spAutoFit/>
          </a:bodyPr>
          <a:lstStyle/>
          <a:p>
            <a:r>
              <a:rPr lang="en-US" altLang="ko-KR" dirty="0"/>
              <a:t>(T6) </a:t>
            </a:r>
            <a:r>
              <a:rPr lang="ko-KR" altLang="en-US" dirty="0"/>
              <a:t>대금청구서 발행</a:t>
            </a:r>
            <a:r>
              <a:rPr lang="en-US" altLang="ko-KR" dirty="0"/>
              <a:t>(Billing)</a:t>
            </a:r>
          </a:p>
          <a:p>
            <a:r>
              <a:rPr lang="en-US" altLang="ko-KR" dirty="0"/>
              <a:t>T-code : VF01</a:t>
            </a:r>
          </a:p>
          <a:p>
            <a:r>
              <a:rPr lang="en-US" altLang="ko-KR" dirty="0"/>
              <a:t>BAPI :</a:t>
            </a:r>
            <a:r>
              <a:rPr lang="en-US" altLang="ko-KR" b="1" dirty="0"/>
              <a:t>BAPI_BILLINGDOC_CREATEMULTIPLE</a:t>
            </a:r>
            <a:endParaRPr lang="en-US" altLang="ko-KR" dirty="0"/>
          </a:p>
          <a:p>
            <a:endParaRPr lang="en-US" altLang="ko-KR" dirty="0"/>
          </a:p>
          <a:p>
            <a:r>
              <a:rPr lang="en-US" altLang="ko-KR" dirty="0"/>
              <a:t>  </a:t>
            </a:r>
          </a:p>
        </p:txBody>
      </p:sp>
      <p:sp>
        <p:nvSpPr>
          <p:cNvPr id="3" name="TextBox 2"/>
          <p:cNvSpPr txBox="1"/>
          <p:nvPr/>
        </p:nvSpPr>
        <p:spPr>
          <a:xfrm>
            <a:off x="2005294" y="1420531"/>
            <a:ext cx="6140335" cy="415498"/>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altLang="ko-KR" dirty="0"/>
              <a:t>Test </a:t>
            </a:r>
            <a:r>
              <a:rPr lang="ko-KR" altLang="en-US" dirty="0"/>
              <a:t>를 참고하여 </a:t>
            </a:r>
            <a:r>
              <a:rPr lang="ko-KR" altLang="en-US" dirty="0" err="1"/>
              <a:t>빌링</a:t>
            </a:r>
            <a:r>
              <a:rPr lang="ko-KR" altLang="en-US" dirty="0"/>
              <a:t> 문서 생성 후</a:t>
            </a:r>
            <a:r>
              <a:rPr lang="en-US" altLang="ko-KR" dirty="0"/>
              <a:t> COMMIT </a:t>
            </a:r>
            <a:r>
              <a:rPr lang="ko-KR" altLang="en-US" dirty="0"/>
              <a:t>실행</a:t>
            </a:r>
          </a:p>
        </p:txBody>
      </p:sp>
      <p:sp>
        <p:nvSpPr>
          <p:cNvPr id="13" name="TextBox 12"/>
          <p:cNvSpPr txBox="1"/>
          <p:nvPr/>
        </p:nvSpPr>
        <p:spPr>
          <a:xfrm>
            <a:off x="4385048" y="4989630"/>
            <a:ext cx="3276538" cy="6924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REF_DOC = </a:t>
            </a:r>
            <a:r>
              <a:rPr lang="ko-KR" altLang="en-US" sz="1800" kern="0" dirty="0">
                <a:ea typeface="Arial Unicode MS" pitchFamily="34" charset="-128"/>
                <a:cs typeface="Arial Unicode MS" pitchFamily="34" charset="-128"/>
              </a:rPr>
              <a:t>납품문서번호 입력</a:t>
            </a:r>
            <a:endParaRPr lang="en-US" altLang="ko-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REF_DOC_CA = ‘J’ </a:t>
            </a:r>
            <a:r>
              <a:rPr lang="ko-KR" altLang="en-US" sz="1800" kern="0" dirty="0">
                <a:ea typeface="Arial Unicode MS" pitchFamily="34" charset="-128"/>
                <a:cs typeface="Arial Unicode MS" pitchFamily="34" charset="-128"/>
              </a:rPr>
              <a:t>입력</a:t>
            </a:r>
            <a:r>
              <a:rPr lang="en-US" altLang="ko-KR" sz="1800" kern="0" dirty="0">
                <a:ea typeface="Arial Unicode MS" pitchFamily="34" charset="-128"/>
                <a:cs typeface="Arial Unicode MS" pitchFamily="34" charset="-128"/>
              </a:rPr>
              <a:t> </a:t>
            </a:r>
            <a:endParaRPr lang="ko-KR" altLang="en-US" sz="1800" kern="0" dirty="0" err="1">
              <a:ea typeface="Arial Unicode MS" pitchFamily="34" charset="-128"/>
              <a:cs typeface="Arial Unicode MS" pitchFamily="34" charset="-128"/>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811" y="2137042"/>
            <a:ext cx="4481506" cy="892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직사각형 4"/>
          <p:cNvSpPr/>
          <p:nvPr/>
        </p:nvSpPr>
        <p:spPr bwMode="gray">
          <a:xfrm>
            <a:off x="2767914" y="2776151"/>
            <a:ext cx="1795848" cy="253614"/>
          </a:xfrm>
          <a:prstGeom prst="rect">
            <a:avLst/>
          </a:prstGeom>
          <a:noFill/>
          <a:ln w="25400" algn="ctr">
            <a:solidFill>
              <a:srgbClr val="FF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1504" y="3441760"/>
            <a:ext cx="6506058" cy="1407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891" y="3315491"/>
            <a:ext cx="2787673" cy="254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직사각형 13"/>
          <p:cNvSpPr/>
          <p:nvPr/>
        </p:nvSpPr>
        <p:spPr bwMode="gray">
          <a:xfrm>
            <a:off x="1107370" y="5090984"/>
            <a:ext cx="1924154" cy="126807"/>
          </a:xfrm>
          <a:prstGeom prst="rect">
            <a:avLst/>
          </a:prstGeom>
          <a:noFill/>
          <a:ln w="25400" algn="ctr">
            <a:solidFill>
              <a:srgbClr val="FF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0833149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102" y="2655823"/>
            <a:ext cx="5368132"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66" y="2385829"/>
            <a:ext cx="2881691" cy="351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직사각형 3"/>
          <p:cNvSpPr/>
          <p:nvPr/>
        </p:nvSpPr>
        <p:spPr>
          <a:xfrm>
            <a:off x="1849115" y="260648"/>
            <a:ext cx="7704856" cy="1708160"/>
          </a:xfrm>
          <a:prstGeom prst="rect">
            <a:avLst/>
          </a:prstGeom>
        </p:spPr>
        <p:txBody>
          <a:bodyPr wrap="square">
            <a:spAutoFit/>
          </a:bodyPr>
          <a:lstStyle/>
          <a:p>
            <a:r>
              <a:rPr lang="en-US" altLang="ko-KR" dirty="0"/>
              <a:t>(T6) </a:t>
            </a:r>
            <a:r>
              <a:rPr lang="ko-KR" altLang="en-US" dirty="0"/>
              <a:t>대금청구서 발행</a:t>
            </a:r>
            <a:r>
              <a:rPr lang="en-US" altLang="ko-KR" dirty="0"/>
              <a:t>(Billing)</a:t>
            </a:r>
          </a:p>
          <a:p>
            <a:r>
              <a:rPr lang="en-US" altLang="ko-KR" dirty="0"/>
              <a:t>T-code : VF01</a:t>
            </a:r>
          </a:p>
          <a:p>
            <a:r>
              <a:rPr lang="en-US" altLang="ko-KR" dirty="0"/>
              <a:t>BAPI :</a:t>
            </a:r>
            <a:r>
              <a:rPr lang="en-US" altLang="ko-KR" b="1" dirty="0"/>
              <a:t>BAPI_BILLINGDOC_CREATEMULTIPLE</a:t>
            </a:r>
            <a:endParaRPr lang="en-US" altLang="ko-KR" dirty="0"/>
          </a:p>
          <a:p>
            <a:endParaRPr lang="en-US" altLang="ko-KR" dirty="0"/>
          </a:p>
          <a:p>
            <a:r>
              <a:rPr lang="en-US" altLang="ko-KR" dirty="0"/>
              <a:t>  </a:t>
            </a:r>
          </a:p>
        </p:txBody>
      </p:sp>
      <p:sp>
        <p:nvSpPr>
          <p:cNvPr id="3" name="TextBox 2"/>
          <p:cNvSpPr txBox="1"/>
          <p:nvPr/>
        </p:nvSpPr>
        <p:spPr>
          <a:xfrm>
            <a:off x="2005293" y="1420531"/>
            <a:ext cx="7913063" cy="73866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dirty="0"/>
              <a:t>Success </a:t>
            </a:r>
            <a:r>
              <a:rPr lang="ko-KR" altLang="en-US" dirty="0"/>
              <a:t>클릭하여 </a:t>
            </a:r>
            <a:r>
              <a:rPr lang="en-US" altLang="ko-KR" dirty="0"/>
              <a:t>BILL_DOC </a:t>
            </a:r>
            <a:r>
              <a:rPr lang="ko-KR" altLang="en-US" dirty="0"/>
              <a:t>확인 후 </a:t>
            </a:r>
            <a:endParaRPr lang="en-US" altLang="ko-KR" dirty="0"/>
          </a:p>
          <a:p>
            <a:r>
              <a:rPr lang="en-US" altLang="ko-KR" dirty="0"/>
              <a:t>VF03 </a:t>
            </a:r>
            <a:r>
              <a:rPr lang="ko-KR" altLang="en-US" dirty="0"/>
              <a:t>에 들어가서 </a:t>
            </a:r>
            <a:r>
              <a:rPr lang="en-US" altLang="ko-KR" dirty="0"/>
              <a:t>BILL_DOC </a:t>
            </a:r>
            <a:r>
              <a:rPr lang="ko-KR" altLang="en-US" dirty="0"/>
              <a:t>번호 입력하여 대금청구서 확인 </a:t>
            </a:r>
          </a:p>
        </p:txBody>
      </p:sp>
      <p:sp>
        <p:nvSpPr>
          <p:cNvPr id="5" name="직사각형 4"/>
          <p:cNvSpPr/>
          <p:nvPr/>
        </p:nvSpPr>
        <p:spPr bwMode="gray">
          <a:xfrm>
            <a:off x="4803619" y="3311611"/>
            <a:ext cx="443884" cy="334812"/>
          </a:xfrm>
          <a:prstGeom prst="rect">
            <a:avLst/>
          </a:prstGeom>
          <a:noFill/>
          <a:ln w="25400" algn="ctr">
            <a:solidFill>
              <a:srgbClr val="FF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직사각형 13"/>
          <p:cNvSpPr/>
          <p:nvPr/>
        </p:nvSpPr>
        <p:spPr bwMode="gray">
          <a:xfrm>
            <a:off x="1107370" y="5469925"/>
            <a:ext cx="2130100" cy="214183"/>
          </a:xfrm>
          <a:prstGeom prst="rect">
            <a:avLst/>
          </a:prstGeom>
          <a:noFill/>
          <a:ln w="25400" algn="ctr">
            <a:solidFill>
              <a:srgbClr val="FF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4128" y="4120620"/>
            <a:ext cx="3273511" cy="257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474128" y="3843621"/>
            <a:ext cx="55143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VF03</a:t>
            </a:r>
            <a:endParaRPr lang="ko-KR" altLang="en-US" sz="1800" kern="0" dirty="0" err="1">
              <a:ea typeface="Arial Unicode MS" pitchFamily="34" charset="-128"/>
              <a:cs typeface="Arial Unicode MS" pitchFamily="34" charset="-128"/>
            </a:endParaRPr>
          </a:p>
        </p:txBody>
      </p:sp>
      <p:cxnSp>
        <p:nvCxnSpPr>
          <p:cNvPr id="7" name="직선 화살표 연결선 6"/>
          <p:cNvCxnSpPr/>
          <p:nvPr/>
        </p:nvCxnSpPr>
        <p:spPr>
          <a:xfrm flipV="1">
            <a:off x="3237470" y="3646423"/>
            <a:ext cx="907632" cy="1930593"/>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3961" y="5366516"/>
            <a:ext cx="4858545"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직선 화살표 연결선 8"/>
          <p:cNvCxnSpPr>
            <a:stCxn id="5" idx="2"/>
          </p:cNvCxnSpPr>
          <p:nvPr/>
        </p:nvCxnSpPr>
        <p:spPr>
          <a:xfrm>
            <a:off x="5025561" y="3646423"/>
            <a:ext cx="740925" cy="1411609"/>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pic>
        <p:nvPicPr>
          <p:cNvPr id="1024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8943" y="3516145"/>
            <a:ext cx="3543856" cy="1700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9693057" y="2899411"/>
            <a:ext cx="2239742" cy="824399"/>
          </a:xfrm>
          <a:prstGeom prst="rect">
            <a:avLst/>
          </a:prstGeom>
          <a:solidFill>
            <a:srgbClr val="FFFF00"/>
          </a:solidFill>
        </p:spPr>
        <p:txBody>
          <a:bodyPr wrap="square" lIns="0" tIns="0" rIns="0" bIns="0" rtlCol="0">
            <a:spAutoFit/>
          </a:bodyPr>
          <a:lstStyle/>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VL03</a:t>
            </a:r>
            <a:r>
              <a:rPr lang="ko-KR" altLang="en-US" sz="1800" kern="0" dirty="0">
                <a:ea typeface="Arial Unicode MS" pitchFamily="34" charset="-128"/>
                <a:cs typeface="Arial Unicode MS" pitchFamily="34" charset="-128"/>
              </a:rPr>
              <a:t>에서 </a:t>
            </a:r>
            <a:r>
              <a:rPr lang="en-US" altLang="ko-KR" sz="1800" kern="0" dirty="0">
                <a:ea typeface="Arial Unicode MS" pitchFamily="34" charset="-128"/>
                <a:cs typeface="Arial Unicode MS" pitchFamily="34" charset="-128"/>
              </a:rPr>
              <a:t>Invoice</a:t>
            </a:r>
            <a:r>
              <a:rPr lang="ko-KR" altLang="en-US" sz="1800" kern="0" dirty="0">
                <a:ea typeface="Arial Unicode MS" pitchFamily="34" charset="-128"/>
                <a:cs typeface="Arial Unicode MS" pitchFamily="34" charset="-128"/>
              </a:rPr>
              <a:t>까지 완료된 것을 확인 할 수 있음</a:t>
            </a:r>
          </a:p>
        </p:txBody>
      </p:sp>
    </p:spTree>
    <p:extLst>
      <p:ext uri="{BB962C8B-B14F-4D97-AF65-F5344CB8AC3E}">
        <p14:creationId xmlns:p14="http://schemas.microsoft.com/office/powerpoint/2010/main" val="2023787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333" y="1398051"/>
            <a:ext cx="4501239" cy="4021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직사각형 6"/>
          <p:cNvSpPr/>
          <p:nvPr/>
        </p:nvSpPr>
        <p:spPr bwMode="gray">
          <a:xfrm>
            <a:off x="214055" y="1679404"/>
            <a:ext cx="1814814" cy="938749"/>
          </a:xfrm>
          <a:prstGeom prst="rect">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800" kern="0" dirty="0" err="1">
                <a:ea typeface="Arial Unicode MS" pitchFamily="34" charset="-128"/>
                <a:cs typeface="Arial Unicode MS" pitchFamily="34" charset="-128"/>
              </a:rPr>
              <a:t>Tcode</a:t>
            </a:r>
            <a:r>
              <a:rPr lang="en-US" altLang="ko-KR" sz="1800" kern="0" dirty="0">
                <a:ea typeface="Arial Unicode MS" pitchFamily="34" charset="-128"/>
                <a:cs typeface="Arial Unicode MS" pitchFamily="34" charset="-128"/>
              </a:rPr>
              <a:t>: BAPI</a:t>
            </a:r>
          </a:p>
        </p:txBody>
      </p:sp>
      <p:sp>
        <p:nvSpPr>
          <p:cNvPr id="2" name="직사각형 1"/>
          <p:cNvSpPr/>
          <p:nvPr/>
        </p:nvSpPr>
        <p:spPr bwMode="gray">
          <a:xfrm>
            <a:off x="3813908" y="2732337"/>
            <a:ext cx="2203938" cy="198432"/>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직사각형 2"/>
          <p:cNvSpPr/>
          <p:nvPr/>
        </p:nvSpPr>
        <p:spPr bwMode="gray">
          <a:xfrm>
            <a:off x="3813908" y="3274646"/>
            <a:ext cx="2610338" cy="134279"/>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0089" y="1398051"/>
            <a:ext cx="5242239" cy="4344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직사각형 10"/>
          <p:cNvSpPr/>
          <p:nvPr/>
        </p:nvSpPr>
        <p:spPr bwMode="gray">
          <a:xfrm>
            <a:off x="8807939" y="3579656"/>
            <a:ext cx="2610338" cy="134279"/>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직사각형 11"/>
          <p:cNvSpPr/>
          <p:nvPr/>
        </p:nvSpPr>
        <p:spPr bwMode="gray">
          <a:xfrm>
            <a:off x="8675077" y="2930769"/>
            <a:ext cx="2539999" cy="198432"/>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p:cNvSpPr txBox="1"/>
          <p:nvPr/>
        </p:nvSpPr>
        <p:spPr>
          <a:xfrm>
            <a:off x="3014629" y="5465796"/>
            <a:ext cx="2766646"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SALES ORDER </a:t>
            </a:r>
            <a:r>
              <a:rPr lang="ko-KR" altLang="en-US" sz="1800" kern="0" dirty="0">
                <a:ea typeface="Arial Unicode MS" pitchFamily="34" charset="-128"/>
                <a:cs typeface="Arial Unicode MS" pitchFamily="34" charset="-128"/>
              </a:rPr>
              <a:t>생성 </a:t>
            </a:r>
            <a:r>
              <a:rPr lang="en-US" altLang="ko-KR" sz="1800" kern="0" dirty="0">
                <a:ea typeface="Arial Unicode MS" pitchFamily="34" charset="-128"/>
                <a:cs typeface="Arial Unicode MS" pitchFamily="34" charset="-128"/>
              </a:rPr>
              <a:t>FM</a:t>
            </a:r>
            <a:endParaRPr lang="ko-KR" altLang="en-US" sz="1800" kern="0" dirty="0" err="1">
              <a:ea typeface="Arial Unicode MS" pitchFamily="34" charset="-128"/>
              <a:cs typeface="Arial Unicode MS" pitchFamily="34" charset="-128"/>
            </a:endParaRPr>
          </a:p>
        </p:txBody>
      </p:sp>
      <p:sp>
        <p:nvSpPr>
          <p:cNvPr id="14" name="TextBox 13"/>
          <p:cNvSpPr txBox="1"/>
          <p:nvPr/>
        </p:nvSpPr>
        <p:spPr>
          <a:xfrm>
            <a:off x="8675077" y="5465796"/>
            <a:ext cx="2766646"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SALES ORDER </a:t>
            </a:r>
            <a:r>
              <a:rPr lang="ko-KR" altLang="en-US" sz="1800" kern="0" dirty="0">
                <a:ea typeface="Arial Unicode MS" pitchFamily="34" charset="-128"/>
                <a:cs typeface="Arial Unicode MS" pitchFamily="34" charset="-128"/>
              </a:rPr>
              <a:t>조회 </a:t>
            </a:r>
            <a:r>
              <a:rPr lang="en-US" altLang="ko-KR" sz="1800" kern="0" dirty="0">
                <a:ea typeface="Arial Unicode MS" pitchFamily="34" charset="-128"/>
                <a:cs typeface="Arial Unicode MS" pitchFamily="34" charset="-128"/>
              </a:rPr>
              <a:t>FM</a:t>
            </a:r>
            <a:endParaRPr lang="ko-KR" altLang="en-US" sz="1800" kern="0" dirty="0" err="1">
              <a:ea typeface="Arial Unicode MS" pitchFamily="34" charset="-128"/>
              <a:cs typeface="Arial Unicode MS" pitchFamily="34" charset="-128"/>
            </a:endParaRPr>
          </a:p>
        </p:txBody>
      </p:sp>
      <p:sp>
        <p:nvSpPr>
          <p:cNvPr id="8" name="TextBox 7"/>
          <p:cNvSpPr txBox="1"/>
          <p:nvPr/>
        </p:nvSpPr>
        <p:spPr>
          <a:xfrm>
            <a:off x="3556000" y="1008185"/>
            <a:ext cx="565539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800" kern="0" dirty="0">
                <a:ea typeface="Arial Unicode MS" pitchFamily="34" charset="-128"/>
                <a:cs typeface="Arial Unicode MS" pitchFamily="34" charset="-128"/>
              </a:rPr>
              <a:t>BAPI Explorer</a:t>
            </a:r>
            <a:r>
              <a:rPr lang="ko-KR" altLang="en-US" sz="1800" kern="0" dirty="0">
                <a:ea typeface="Arial Unicode MS" pitchFamily="34" charset="-128"/>
                <a:cs typeface="Arial Unicode MS" pitchFamily="34" charset="-128"/>
              </a:rPr>
              <a:t>를 이용하여 </a:t>
            </a:r>
            <a:r>
              <a:rPr lang="ko-KR" altLang="en-US" sz="1800" kern="0" dirty="0" err="1">
                <a:ea typeface="Arial Unicode MS" pitchFamily="34" charset="-128"/>
                <a:cs typeface="Arial Unicode MS" pitchFamily="34" charset="-128"/>
              </a:rPr>
              <a:t>화면별</a:t>
            </a:r>
            <a:r>
              <a:rPr lang="ko-KR" altLang="en-US" sz="1800" kern="0" dirty="0">
                <a:ea typeface="Arial Unicode MS" pitchFamily="34" charset="-128"/>
                <a:cs typeface="Arial Unicode MS" pitchFamily="34" charset="-128"/>
              </a:rPr>
              <a:t> </a:t>
            </a:r>
            <a:r>
              <a:rPr lang="en-US" altLang="ko-KR" sz="1800" kern="0" dirty="0">
                <a:ea typeface="Arial Unicode MS" pitchFamily="34" charset="-128"/>
                <a:cs typeface="Arial Unicode MS" pitchFamily="34" charset="-128"/>
              </a:rPr>
              <a:t>BAPI </a:t>
            </a:r>
            <a:r>
              <a:rPr lang="ko-KR" altLang="en-US" sz="1800" kern="0" dirty="0">
                <a:ea typeface="Arial Unicode MS" pitchFamily="34" charset="-128"/>
                <a:cs typeface="Arial Unicode MS" pitchFamily="34" charset="-128"/>
              </a:rPr>
              <a:t>를 찾을 수 있음</a:t>
            </a:r>
          </a:p>
        </p:txBody>
      </p:sp>
    </p:spTree>
    <p:extLst>
      <p:ext uri="{BB962C8B-B14F-4D97-AF65-F5344CB8AC3E}">
        <p14:creationId xmlns:p14="http://schemas.microsoft.com/office/powerpoint/2010/main" val="1888633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6465" y="732495"/>
            <a:ext cx="10188713" cy="60785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실습 </a:t>
            </a:r>
            <a:r>
              <a:rPr lang="en-US" altLang="ko-KR" sz="1800" kern="0" dirty="0">
                <a:ea typeface="Arial Unicode MS" pitchFamily="34" charset="-128"/>
                <a:cs typeface="Arial Unicode MS" pitchFamily="34" charset="-128"/>
              </a:rPr>
              <a:t>:  Track2.  </a:t>
            </a:r>
            <a:r>
              <a:rPr lang="ko-KR" altLang="en-US" sz="1800" kern="0" dirty="0">
                <a:ea typeface="Arial Unicode MS" pitchFamily="34" charset="-128"/>
                <a:cs typeface="Arial Unicode MS" pitchFamily="34" charset="-128"/>
              </a:rPr>
              <a:t>영업 </a:t>
            </a:r>
            <a:r>
              <a:rPr lang="en-US" altLang="ko-KR" sz="1800" kern="0" dirty="0">
                <a:ea typeface="Arial Unicode MS" pitchFamily="34" charset="-128"/>
                <a:cs typeface="Arial Unicode MS" pitchFamily="34" charset="-128"/>
              </a:rPr>
              <a:t>Hub Application </a:t>
            </a:r>
            <a:r>
              <a:rPr lang="ko-KR" altLang="en-US" sz="1800" kern="0" dirty="0">
                <a:ea typeface="Arial Unicode MS" pitchFamily="34" charset="-128"/>
                <a:cs typeface="Arial Unicode MS" pitchFamily="34" charset="-128"/>
              </a:rPr>
              <a:t>에 필요한 </a:t>
            </a:r>
            <a:r>
              <a:rPr lang="en-US" altLang="ko-KR" sz="1800" kern="0" dirty="0">
                <a:ea typeface="Arial Unicode MS" pitchFamily="34" charset="-128"/>
                <a:cs typeface="Arial Unicode MS" pitchFamily="34" charset="-128"/>
              </a:rPr>
              <a:t>BAPI</a:t>
            </a:r>
            <a:r>
              <a:rPr lang="ko-KR" altLang="en-US" sz="1800" kern="0" dirty="0">
                <a:ea typeface="Arial Unicode MS" pitchFamily="34" charset="-128"/>
                <a:cs typeface="Arial Unicode MS" pitchFamily="34" charset="-128"/>
              </a:rPr>
              <a:t>에 대한 이해</a:t>
            </a:r>
            <a:endParaRPr lang="en-US" altLang="ko-KR"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altLang="ko-KR"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charset="0"/>
              <a:buChar char="•"/>
            </a:pPr>
            <a:r>
              <a:rPr lang="ko-KR" altLang="en-US" sz="1800" kern="0" dirty="0">
                <a:ea typeface="Arial Unicode MS" pitchFamily="34" charset="-128"/>
                <a:cs typeface="Arial Unicode MS" pitchFamily="34" charset="-128"/>
              </a:rPr>
              <a:t>사전준비사항</a:t>
            </a:r>
            <a:r>
              <a:rPr lang="en-US" altLang="ko-KR" sz="1800" kern="0" dirty="0">
                <a:ea typeface="Arial Unicode MS" pitchFamily="34" charset="-128"/>
                <a:cs typeface="Arial Unicode MS" pitchFamily="34" charset="-128"/>
              </a:rPr>
              <a:t>:  Customer, Material(</a:t>
            </a:r>
            <a:r>
              <a:rPr lang="ko-KR" altLang="en-US" sz="1800" kern="0" dirty="0">
                <a:ea typeface="Arial Unicode MS" pitchFamily="34" charset="-128"/>
                <a:cs typeface="Arial Unicode MS" pitchFamily="34" charset="-128"/>
              </a:rPr>
              <a:t>완제품</a:t>
            </a:r>
            <a:r>
              <a:rPr lang="en-US" altLang="ko-KR"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charset="0"/>
              <a:buChar char="•"/>
            </a:pPr>
            <a:endParaRPr lang="en-US" altLang="ko-KR" sz="180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buAutoNum type="arabicPeriod"/>
            </a:pPr>
            <a:r>
              <a:rPr lang="en-US" altLang="ko-KR" sz="1600" kern="0" dirty="0">
                <a:ea typeface="Arial Unicode MS" pitchFamily="34" charset="-128"/>
                <a:cs typeface="Arial Unicode MS" pitchFamily="34" charset="-128"/>
              </a:rPr>
              <a:t>Customer Description Change FM</a:t>
            </a:r>
            <a:r>
              <a:rPr lang="ko-KR" altLang="en-US" sz="1600" kern="0" dirty="0">
                <a:ea typeface="Arial Unicode MS" pitchFamily="34" charset="-128"/>
                <a:cs typeface="Arial Unicode MS" pitchFamily="34" charset="-128"/>
              </a:rPr>
              <a:t>을 만들고 테스트 하시오 </a:t>
            </a:r>
            <a:r>
              <a:rPr lang="en-US" altLang="ko-KR" sz="1600" kern="0" dirty="0">
                <a:ea typeface="Arial Unicode MS" pitchFamily="34" charset="-128"/>
                <a:cs typeface="Arial Unicode MS" pitchFamily="34" charset="-128"/>
              </a:rPr>
              <a:t> (T1)</a:t>
            </a:r>
            <a:br>
              <a:rPr lang="en-US" altLang="ko-KR" sz="1600" kern="0" dirty="0">
                <a:ea typeface="Arial Unicode MS" pitchFamily="34" charset="-128"/>
                <a:cs typeface="Arial Unicode MS" pitchFamily="34" charset="-128"/>
              </a:rPr>
            </a:br>
            <a:r>
              <a:rPr lang="en-US" altLang="ko-KR" sz="1600" kern="0" dirty="0">
                <a:ea typeface="Arial Unicode MS" pitchFamily="34" charset="-128"/>
                <a:cs typeface="Arial Unicode MS" pitchFamily="34" charset="-128"/>
              </a:rPr>
              <a:t>( ZCFM</a:t>
            </a:r>
            <a:r>
              <a:rPr lang="en-US" altLang="ko-KR" sz="1600" kern="0" dirty="0">
                <a:solidFill>
                  <a:srgbClr val="FF0000"/>
                </a:solidFill>
                <a:ea typeface="Arial Unicode MS" pitchFamily="34" charset="-128"/>
                <a:cs typeface="Arial Unicode MS" pitchFamily="34" charset="-128"/>
              </a:rPr>
              <a:t>00</a:t>
            </a:r>
            <a:r>
              <a:rPr lang="en-US" altLang="ko-KR" sz="1600" kern="0" dirty="0">
                <a:ea typeface="Arial Unicode MS" pitchFamily="34" charset="-128"/>
                <a:cs typeface="Arial Unicode MS" pitchFamily="34" charset="-128"/>
              </a:rPr>
              <a:t> </a:t>
            </a:r>
            <a:r>
              <a:rPr lang="ko-KR" altLang="en-US" sz="1600" kern="0" dirty="0">
                <a:ea typeface="Arial Unicode MS" pitchFamily="34" charset="-128"/>
                <a:cs typeface="Arial Unicode MS" pitchFamily="34" charset="-128"/>
              </a:rPr>
              <a:t>으로 시작하도록 만들고 </a:t>
            </a:r>
            <a:r>
              <a:rPr lang="en-US" altLang="ko-KR" sz="1600" kern="0" dirty="0">
                <a:ea typeface="Arial Unicode MS" pitchFamily="34" charset="-128"/>
                <a:cs typeface="Arial Unicode MS" pitchFamily="34" charset="-128"/>
              </a:rPr>
              <a:t>Function Group</a:t>
            </a:r>
            <a:r>
              <a:rPr lang="ko-KR" altLang="en-US" sz="1600" kern="0" dirty="0">
                <a:ea typeface="Arial Unicode MS" pitchFamily="34" charset="-128"/>
                <a:cs typeface="Arial Unicode MS" pitchFamily="34" charset="-128"/>
              </a:rPr>
              <a:t>은 </a:t>
            </a:r>
            <a:r>
              <a:rPr lang="en-US" altLang="ko-KR" sz="1600" kern="0" dirty="0">
                <a:ea typeface="Arial Unicode MS" pitchFamily="34" charset="-128"/>
                <a:cs typeface="Arial Unicode MS" pitchFamily="34" charset="-128"/>
              </a:rPr>
              <a:t>ZSCP</a:t>
            </a:r>
            <a:r>
              <a:rPr lang="en-US" altLang="ko-KR" sz="1600" kern="0" dirty="0">
                <a:solidFill>
                  <a:srgbClr val="FF0000"/>
                </a:solidFill>
                <a:ea typeface="Arial Unicode MS" pitchFamily="34" charset="-128"/>
                <a:cs typeface="Arial Unicode MS" pitchFamily="34" charset="-128"/>
              </a:rPr>
              <a:t>00 </a:t>
            </a:r>
            <a:r>
              <a:rPr lang="en-US" altLang="ko-KR" sz="1600" kern="0" dirty="0">
                <a:ea typeface="Arial Unicode MS" pitchFamily="34" charset="-128"/>
                <a:cs typeface="Arial Unicode MS" pitchFamily="34" charset="-128"/>
              </a:rPr>
              <a:t>) 00</a:t>
            </a:r>
            <a:r>
              <a:rPr lang="ko-KR" altLang="en-US" sz="1600" kern="0" dirty="0">
                <a:ea typeface="Arial Unicode MS" pitchFamily="34" charset="-128"/>
                <a:cs typeface="Arial Unicode MS" pitchFamily="34" charset="-128"/>
              </a:rPr>
              <a:t>은</a:t>
            </a:r>
            <a:r>
              <a:rPr lang="en-US" altLang="ko-KR" sz="1600" kern="0" dirty="0">
                <a:ea typeface="Arial Unicode MS" pitchFamily="34" charset="-128"/>
                <a:cs typeface="Arial Unicode MS" pitchFamily="34" charset="-128"/>
              </a:rPr>
              <a:t> </a:t>
            </a:r>
            <a:r>
              <a:rPr lang="ko-KR" altLang="en-US" sz="1600" kern="0" dirty="0">
                <a:ea typeface="Arial Unicode MS" pitchFamily="34" charset="-128"/>
                <a:cs typeface="Arial Unicode MS" pitchFamily="34" charset="-128"/>
              </a:rPr>
              <a:t>본인번호</a:t>
            </a:r>
            <a:endParaRPr lang="en-US" altLang="ko-KR" sz="160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buFont typeface="+mj-lt"/>
              <a:buAutoNum type="arabicPeriod"/>
            </a:pPr>
            <a:r>
              <a:rPr lang="en-US" altLang="ko-KR" sz="1600" kern="0" dirty="0">
                <a:ea typeface="Arial Unicode MS" pitchFamily="34" charset="-128"/>
                <a:cs typeface="Arial Unicode MS" pitchFamily="34" charset="-128"/>
              </a:rPr>
              <a:t>Customer Address Change BAPI</a:t>
            </a:r>
            <a:r>
              <a:rPr lang="ko-KR" altLang="en-US" sz="1600" kern="0" dirty="0">
                <a:ea typeface="Arial Unicode MS" pitchFamily="34" charset="-128"/>
                <a:cs typeface="Arial Unicode MS" pitchFamily="34" charset="-128"/>
              </a:rPr>
              <a:t>를 테스트 하시오 </a:t>
            </a:r>
            <a:r>
              <a:rPr lang="en-US" altLang="ko-KR" sz="1600" kern="0" dirty="0">
                <a:ea typeface="Arial Unicode MS" pitchFamily="34" charset="-128"/>
                <a:cs typeface="Arial Unicode MS" pitchFamily="34" charset="-128"/>
              </a:rPr>
              <a:t>(T1)</a:t>
            </a:r>
          </a:p>
          <a:p>
            <a:pPr marL="342900" indent="-342900" fontAlgn="base">
              <a:spcBef>
                <a:spcPct val="50000"/>
              </a:spcBef>
              <a:spcAft>
                <a:spcPct val="0"/>
              </a:spcAft>
              <a:buClr>
                <a:srgbClr val="F0AB00"/>
              </a:buClr>
              <a:buSzPct val="80000"/>
              <a:buFont typeface="+mj-lt"/>
              <a:buAutoNum type="arabicPeriod"/>
            </a:pPr>
            <a:r>
              <a:rPr lang="ko-KR" altLang="en-US" sz="1600" kern="0" dirty="0">
                <a:ea typeface="Arial Unicode MS" pitchFamily="34" charset="-128"/>
                <a:cs typeface="Arial Unicode MS" pitchFamily="34" charset="-128"/>
              </a:rPr>
              <a:t>제품단가 </a:t>
            </a:r>
            <a:r>
              <a:rPr lang="en-US" altLang="ko-KR" sz="1600" kern="0" dirty="0">
                <a:ea typeface="Arial Unicode MS" pitchFamily="34" charset="-128"/>
                <a:cs typeface="Arial Unicode MS" pitchFamily="34" charset="-128"/>
              </a:rPr>
              <a:t>Update </a:t>
            </a:r>
            <a:r>
              <a:rPr lang="ko-KR" altLang="en-US" sz="1600" kern="0" dirty="0">
                <a:ea typeface="Arial Unicode MS" pitchFamily="34" charset="-128"/>
                <a:cs typeface="Arial Unicode MS" pitchFamily="34" charset="-128"/>
              </a:rPr>
              <a:t>하는 </a:t>
            </a:r>
            <a:r>
              <a:rPr lang="en-US" altLang="ko-KR" sz="1600" kern="0" dirty="0">
                <a:ea typeface="Arial Unicode MS" pitchFamily="34" charset="-128"/>
                <a:cs typeface="Arial Unicode MS" pitchFamily="34" charset="-128"/>
              </a:rPr>
              <a:t>BAPI </a:t>
            </a:r>
            <a:r>
              <a:rPr lang="ko-KR" altLang="en-US" sz="1600" kern="0" dirty="0">
                <a:ea typeface="Arial Unicode MS" pitchFamily="34" charset="-128"/>
                <a:cs typeface="Arial Unicode MS" pitchFamily="34" charset="-128"/>
              </a:rPr>
              <a:t>를</a:t>
            </a:r>
            <a:r>
              <a:rPr lang="en-US" altLang="ko-KR" sz="1600" kern="0" dirty="0">
                <a:ea typeface="Arial Unicode MS" pitchFamily="34" charset="-128"/>
                <a:cs typeface="Arial Unicode MS" pitchFamily="34" charset="-128"/>
              </a:rPr>
              <a:t> </a:t>
            </a:r>
            <a:r>
              <a:rPr lang="ko-KR" altLang="en-US" sz="1600" kern="0" dirty="0">
                <a:ea typeface="Arial Unicode MS" pitchFamily="34" charset="-128"/>
                <a:cs typeface="Arial Unicode MS" pitchFamily="34" charset="-128"/>
              </a:rPr>
              <a:t>테스트 하시오 </a:t>
            </a:r>
            <a:r>
              <a:rPr lang="en-US" altLang="ko-KR" sz="1600" kern="0" dirty="0">
                <a:ea typeface="Arial Unicode MS" pitchFamily="34" charset="-128"/>
                <a:cs typeface="Arial Unicode MS" pitchFamily="34" charset="-128"/>
              </a:rPr>
              <a:t>(T2)</a:t>
            </a:r>
          </a:p>
          <a:p>
            <a:pPr marL="342900" indent="-342900" fontAlgn="base">
              <a:spcBef>
                <a:spcPct val="50000"/>
              </a:spcBef>
              <a:spcAft>
                <a:spcPct val="0"/>
              </a:spcAft>
              <a:buClr>
                <a:srgbClr val="F0AB00"/>
              </a:buClr>
              <a:buSzPct val="80000"/>
              <a:buAutoNum type="arabicPeriod"/>
            </a:pPr>
            <a:r>
              <a:rPr lang="en-US" altLang="ko-KR" sz="1600" kern="0" dirty="0">
                <a:ea typeface="Arial Unicode MS" pitchFamily="34" charset="-128"/>
                <a:cs typeface="Arial Unicode MS" pitchFamily="34" charset="-128"/>
              </a:rPr>
              <a:t>Sales Order (</a:t>
            </a:r>
            <a:r>
              <a:rPr lang="ko-KR" altLang="en-US" sz="1600" kern="0" dirty="0" err="1">
                <a:ea typeface="Arial Unicode MS" pitchFamily="34" charset="-128"/>
                <a:cs typeface="Arial Unicode MS" pitchFamily="34" charset="-128"/>
              </a:rPr>
              <a:t>판매오더</a:t>
            </a:r>
            <a:r>
              <a:rPr lang="en-US" altLang="ko-KR" sz="1600" kern="0" dirty="0">
                <a:ea typeface="Arial Unicode MS" pitchFamily="34" charset="-128"/>
                <a:cs typeface="Arial Unicode MS" pitchFamily="34" charset="-128"/>
              </a:rPr>
              <a:t>) Create </a:t>
            </a:r>
            <a:r>
              <a:rPr lang="ko-KR" altLang="en-US" sz="1600" kern="0" dirty="0">
                <a:ea typeface="Arial Unicode MS" pitchFamily="34" charset="-128"/>
                <a:cs typeface="Arial Unicode MS" pitchFamily="34" charset="-128"/>
              </a:rPr>
              <a:t>하는 </a:t>
            </a:r>
            <a:r>
              <a:rPr lang="en-US" altLang="ko-KR" sz="1600" kern="0" dirty="0">
                <a:ea typeface="Arial Unicode MS" pitchFamily="34" charset="-128"/>
                <a:cs typeface="Arial Unicode MS" pitchFamily="34" charset="-128"/>
              </a:rPr>
              <a:t>FM</a:t>
            </a:r>
            <a:r>
              <a:rPr lang="ko-KR" altLang="en-US" sz="1600" kern="0" dirty="0">
                <a:ea typeface="Arial Unicode MS" pitchFamily="34" charset="-128"/>
                <a:cs typeface="Arial Unicode MS" pitchFamily="34" charset="-128"/>
              </a:rPr>
              <a:t>를 테스트 하시오 </a:t>
            </a:r>
            <a:r>
              <a:rPr lang="en-US" altLang="ko-KR" sz="1600" kern="0" dirty="0">
                <a:ea typeface="Arial Unicode MS" pitchFamily="34" charset="-128"/>
                <a:cs typeface="Arial Unicode MS" pitchFamily="34" charset="-128"/>
              </a:rPr>
              <a:t>(T3)</a:t>
            </a:r>
          </a:p>
          <a:p>
            <a:pPr marL="342900" indent="-342900" fontAlgn="base">
              <a:spcBef>
                <a:spcPct val="50000"/>
              </a:spcBef>
              <a:spcAft>
                <a:spcPct val="0"/>
              </a:spcAft>
              <a:buClr>
                <a:srgbClr val="F0AB00"/>
              </a:buClr>
              <a:buSzPct val="80000"/>
              <a:buAutoNum type="arabicPeriod"/>
            </a:pPr>
            <a:r>
              <a:rPr lang="en-US" altLang="ko-KR" sz="1600" kern="0" dirty="0">
                <a:ea typeface="Arial Unicode MS" pitchFamily="34" charset="-128"/>
                <a:cs typeface="Arial Unicode MS" pitchFamily="34" charset="-128"/>
              </a:rPr>
              <a:t>Delivery Document</a:t>
            </a:r>
            <a:r>
              <a:rPr lang="ko-KR" altLang="en-US" sz="1600" kern="0" dirty="0">
                <a:ea typeface="Arial Unicode MS" pitchFamily="34" charset="-128"/>
                <a:cs typeface="Arial Unicode MS" pitchFamily="34" charset="-128"/>
              </a:rPr>
              <a:t> </a:t>
            </a:r>
            <a:r>
              <a:rPr lang="en-US" altLang="ko-KR" sz="1600" kern="0" dirty="0">
                <a:ea typeface="Arial Unicode MS" pitchFamily="34" charset="-128"/>
                <a:cs typeface="Arial Unicode MS" pitchFamily="34" charset="-128"/>
              </a:rPr>
              <a:t>(</a:t>
            </a:r>
            <a:r>
              <a:rPr lang="ko-KR" altLang="en-US" sz="1600" kern="0" dirty="0">
                <a:ea typeface="Arial Unicode MS" pitchFamily="34" charset="-128"/>
                <a:cs typeface="Arial Unicode MS" pitchFamily="34" charset="-128"/>
              </a:rPr>
              <a:t>납품문서</a:t>
            </a:r>
            <a:r>
              <a:rPr lang="en-US" altLang="ko-KR" sz="1600" kern="0" dirty="0">
                <a:ea typeface="Arial Unicode MS" pitchFamily="34" charset="-128"/>
                <a:cs typeface="Arial Unicode MS" pitchFamily="34" charset="-128"/>
              </a:rPr>
              <a:t>) BAPI</a:t>
            </a:r>
            <a:r>
              <a:rPr lang="ko-KR" altLang="en-US" sz="1600" kern="0" dirty="0">
                <a:ea typeface="Arial Unicode MS" pitchFamily="34" charset="-128"/>
                <a:cs typeface="Arial Unicode MS" pitchFamily="34" charset="-128"/>
              </a:rPr>
              <a:t>를 테스트 하시오 </a:t>
            </a:r>
            <a:r>
              <a:rPr lang="en-US" altLang="ko-KR" sz="1600" kern="0" dirty="0">
                <a:ea typeface="Arial Unicode MS" pitchFamily="34" charset="-128"/>
                <a:cs typeface="Arial Unicode MS" pitchFamily="34" charset="-128"/>
              </a:rPr>
              <a:t>(T4)</a:t>
            </a:r>
          </a:p>
          <a:p>
            <a:pPr marL="342900" indent="-342900" fontAlgn="base">
              <a:spcBef>
                <a:spcPct val="50000"/>
              </a:spcBef>
              <a:spcAft>
                <a:spcPct val="0"/>
              </a:spcAft>
              <a:buClr>
                <a:srgbClr val="F0AB00"/>
              </a:buClr>
              <a:buSzPct val="80000"/>
              <a:buAutoNum type="arabicPeriod"/>
            </a:pPr>
            <a:r>
              <a:rPr lang="en-US" altLang="ko-KR" sz="1600" kern="0" dirty="0">
                <a:ea typeface="Arial Unicode MS" pitchFamily="34" charset="-128"/>
                <a:cs typeface="Arial Unicode MS" pitchFamily="34" charset="-128"/>
              </a:rPr>
              <a:t>Picking </a:t>
            </a:r>
            <a:r>
              <a:rPr lang="ko-KR" altLang="en-US" sz="1600" kern="0" dirty="0">
                <a:ea typeface="Arial Unicode MS" pitchFamily="34" charset="-128"/>
                <a:cs typeface="Arial Unicode MS" pitchFamily="34" charset="-128"/>
              </a:rPr>
              <a:t>을 수행하는 </a:t>
            </a:r>
            <a:r>
              <a:rPr lang="en-US" altLang="ko-KR" sz="1600" kern="0" dirty="0">
                <a:ea typeface="Arial Unicode MS" pitchFamily="34" charset="-128"/>
                <a:cs typeface="Arial Unicode MS" pitchFamily="34" charset="-128"/>
              </a:rPr>
              <a:t>BAPI</a:t>
            </a:r>
            <a:r>
              <a:rPr lang="ko-KR" altLang="en-US" sz="1600" kern="0" dirty="0">
                <a:ea typeface="Arial Unicode MS" pitchFamily="34" charset="-128"/>
                <a:cs typeface="Arial Unicode MS" pitchFamily="34" charset="-128"/>
              </a:rPr>
              <a:t>를 테스트 하시오 </a:t>
            </a:r>
            <a:r>
              <a:rPr lang="en-US" altLang="ko-KR" sz="1600" kern="0" dirty="0">
                <a:ea typeface="Arial Unicode MS" pitchFamily="34" charset="-128"/>
                <a:cs typeface="Arial Unicode MS" pitchFamily="34" charset="-128"/>
              </a:rPr>
              <a:t>(Quantity Update) (T5)</a:t>
            </a:r>
          </a:p>
          <a:p>
            <a:pPr marL="342900" indent="-342900" fontAlgn="base">
              <a:spcBef>
                <a:spcPct val="50000"/>
              </a:spcBef>
              <a:spcAft>
                <a:spcPct val="0"/>
              </a:spcAft>
              <a:buClr>
                <a:srgbClr val="F0AB00"/>
              </a:buClr>
              <a:buSzPct val="80000"/>
              <a:buAutoNum type="arabicPeriod"/>
            </a:pPr>
            <a:r>
              <a:rPr lang="en-US" altLang="ko-KR" sz="1600" kern="0" dirty="0">
                <a:ea typeface="Arial Unicode MS" pitchFamily="34" charset="-128"/>
                <a:cs typeface="Arial Unicode MS" pitchFamily="34" charset="-128"/>
              </a:rPr>
              <a:t>GI </a:t>
            </a:r>
            <a:r>
              <a:rPr lang="ko-KR" altLang="en-US" sz="1600" kern="0" dirty="0">
                <a:ea typeface="Arial Unicode MS" pitchFamily="34" charset="-128"/>
                <a:cs typeface="Arial Unicode MS" pitchFamily="34" charset="-128"/>
              </a:rPr>
              <a:t>및 </a:t>
            </a:r>
            <a:r>
              <a:rPr lang="en-US" altLang="ko-KR" sz="1600" kern="0" dirty="0">
                <a:ea typeface="Arial Unicode MS" pitchFamily="34" charset="-128"/>
                <a:cs typeface="Arial Unicode MS" pitchFamily="34" charset="-128"/>
              </a:rPr>
              <a:t>Billing Document(</a:t>
            </a:r>
            <a:r>
              <a:rPr lang="ko-KR" altLang="en-US" sz="1600" kern="0" dirty="0">
                <a:ea typeface="Arial Unicode MS" pitchFamily="34" charset="-128"/>
                <a:cs typeface="Arial Unicode MS" pitchFamily="34" charset="-128"/>
              </a:rPr>
              <a:t>대금청구</a:t>
            </a:r>
            <a:r>
              <a:rPr lang="en-US" altLang="ko-KR" sz="1600" kern="0" dirty="0">
                <a:ea typeface="Arial Unicode MS" pitchFamily="34" charset="-128"/>
                <a:cs typeface="Arial Unicode MS" pitchFamily="34" charset="-128"/>
              </a:rPr>
              <a:t>) Create</a:t>
            </a:r>
            <a:r>
              <a:rPr lang="ko-KR" altLang="en-US" sz="1600" kern="0" dirty="0">
                <a:ea typeface="Arial Unicode MS" pitchFamily="34" charset="-128"/>
                <a:cs typeface="Arial Unicode MS" pitchFamily="34" charset="-128"/>
              </a:rPr>
              <a:t>하는 </a:t>
            </a:r>
            <a:r>
              <a:rPr lang="en-US" altLang="ko-KR" sz="1600" kern="0" dirty="0">
                <a:ea typeface="Arial Unicode MS" pitchFamily="34" charset="-128"/>
                <a:cs typeface="Arial Unicode MS" pitchFamily="34" charset="-128"/>
              </a:rPr>
              <a:t>BAPI</a:t>
            </a:r>
            <a:r>
              <a:rPr lang="ko-KR" altLang="en-US" sz="1600" kern="0" dirty="0">
                <a:ea typeface="Arial Unicode MS" pitchFamily="34" charset="-128"/>
                <a:cs typeface="Arial Unicode MS" pitchFamily="34" charset="-128"/>
              </a:rPr>
              <a:t>를 테스트 하시오 </a:t>
            </a:r>
            <a:r>
              <a:rPr lang="en-US" altLang="ko-KR" sz="1600" kern="0" dirty="0">
                <a:ea typeface="Arial Unicode MS" pitchFamily="34" charset="-128"/>
                <a:cs typeface="Arial Unicode MS" pitchFamily="34" charset="-128"/>
              </a:rPr>
              <a:t>(T6)</a:t>
            </a:r>
          </a:p>
          <a:p>
            <a:pPr marL="342900" indent="-342900" fontAlgn="base">
              <a:spcBef>
                <a:spcPct val="50000"/>
              </a:spcBef>
              <a:spcAft>
                <a:spcPct val="0"/>
              </a:spcAft>
              <a:buClr>
                <a:srgbClr val="F0AB00"/>
              </a:buClr>
              <a:buSzPct val="80000"/>
              <a:buAutoNum type="arabicPeriod"/>
            </a:pPr>
            <a:r>
              <a:rPr lang="en-US" altLang="ko-KR" sz="1600" kern="0" dirty="0">
                <a:ea typeface="Arial Unicode MS" pitchFamily="34" charset="-128"/>
                <a:cs typeface="Arial Unicode MS" pitchFamily="34" charset="-128"/>
              </a:rPr>
              <a:t>Sales Order </a:t>
            </a:r>
            <a:r>
              <a:rPr lang="ko-KR" altLang="en-US" sz="1600" kern="0" dirty="0">
                <a:ea typeface="Arial Unicode MS" pitchFamily="34" charset="-128"/>
                <a:cs typeface="Arial Unicode MS" pitchFamily="34" charset="-128"/>
              </a:rPr>
              <a:t>조회 </a:t>
            </a:r>
            <a:r>
              <a:rPr lang="en-US" altLang="ko-KR" sz="1600" kern="0" dirty="0">
                <a:ea typeface="Arial Unicode MS" pitchFamily="34" charset="-128"/>
                <a:cs typeface="Arial Unicode MS" pitchFamily="34" charset="-128"/>
              </a:rPr>
              <a:t>(R3), Delivery Document </a:t>
            </a:r>
            <a:r>
              <a:rPr lang="ko-KR" altLang="en-US" sz="1600" kern="0" dirty="0">
                <a:ea typeface="Arial Unicode MS" pitchFamily="34" charset="-128"/>
                <a:cs typeface="Arial Unicode MS" pitchFamily="34" charset="-128"/>
              </a:rPr>
              <a:t>조회</a:t>
            </a:r>
            <a:r>
              <a:rPr lang="en-US" altLang="ko-KR" sz="1600" kern="0" dirty="0">
                <a:ea typeface="Arial Unicode MS" pitchFamily="34" charset="-128"/>
                <a:cs typeface="Arial Unicode MS" pitchFamily="34" charset="-128"/>
              </a:rPr>
              <a:t>(R4), Billing Document(R5) </a:t>
            </a:r>
            <a:r>
              <a:rPr lang="ko-KR" altLang="en-US" sz="1600" kern="0" dirty="0">
                <a:ea typeface="Arial Unicode MS" pitchFamily="34" charset="-128"/>
                <a:cs typeface="Arial Unicode MS" pitchFamily="34" charset="-128"/>
              </a:rPr>
              <a:t>조회하는 </a:t>
            </a:r>
            <a:r>
              <a:rPr lang="en-US" altLang="ko-KR" sz="1600" kern="0" dirty="0">
                <a:ea typeface="Arial Unicode MS" pitchFamily="34" charset="-128"/>
                <a:cs typeface="Arial Unicode MS" pitchFamily="34" charset="-128"/>
              </a:rPr>
              <a:t>BAPI</a:t>
            </a:r>
            <a:r>
              <a:rPr lang="ko-KR" altLang="en-US" sz="1600" kern="0" dirty="0">
                <a:ea typeface="Arial Unicode MS" pitchFamily="34" charset="-128"/>
                <a:cs typeface="Arial Unicode MS" pitchFamily="34" charset="-128"/>
              </a:rPr>
              <a:t>를 찾아보고 이를 테스트 하시오</a:t>
            </a:r>
            <a:endParaRPr lang="en-US" altLang="ko-KR" sz="160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buFontTx/>
              <a:buAutoNum type="arabicPeriod"/>
            </a:pPr>
            <a:r>
              <a:rPr lang="ko-KR" altLang="en-US" sz="1600" kern="0" dirty="0">
                <a:ea typeface="Arial Unicode MS" pitchFamily="34" charset="-128"/>
                <a:cs typeface="Arial Unicode MS" pitchFamily="34" charset="-128"/>
              </a:rPr>
              <a:t>고객정보 읽어오는 찾아보고 </a:t>
            </a:r>
            <a:r>
              <a:rPr lang="en-US" altLang="ko-KR" sz="1600" kern="0" dirty="0">
                <a:ea typeface="Arial Unicode MS" pitchFamily="34" charset="-128"/>
                <a:cs typeface="Arial Unicode MS" pitchFamily="34" charset="-128"/>
              </a:rPr>
              <a:t>BAPI</a:t>
            </a:r>
            <a:r>
              <a:rPr lang="ko-KR" altLang="en-US" sz="1600" kern="0" dirty="0">
                <a:ea typeface="Arial Unicode MS" pitchFamily="34" charset="-128"/>
                <a:cs typeface="Arial Unicode MS" pitchFamily="34" charset="-128"/>
              </a:rPr>
              <a:t>를 테스트 하시오 </a:t>
            </a:r>
            <a:r>
              <a:rPr lang="en-US" altLang="ko-KR" sz="1600" kern="0" dirty="0">
                <a:ea typeface="Arial Unicode MS" pitchFamily="34" charset="-128"/>
                <a:cs typeface="Arial Unicode MS" pitchFamily="34" charset="-128"/>
              </a:rPr>
              <a:t>(R1)</a:t>
            </a:r>
          </a:p>
          <a:p>
            <a:pPr marL="342900" indent="-342900" fontAlgn="base">
              <a:spcBef>
                <a:spcPct val="50000"/>
              </a:spcBef>
              <a:spcAft>
                <a:spcPct val="0"/>
              </a:spcAft>
              <a:buClr>
                <a:srgbClr val="F0AB00"/>
              </a:buClr>
              <a:buSzPct val="80000"/>
              <a:buAutoNum type="arabicPeriod"/>
            </a:pPr>
            <a:r>
              <a:rPr lang="ko-KR" altLang="en-US" sz="1600" kern="0" dirty="0">
                <a:ea typeface="Arial Unicode MS" pitchFamily="34" charset="-128"/>
                <a:cs typeface="Arial Unicode MS" pitchFamily="34" charset="-128"/>
              </a:rPr>
              <a:t>제품단가 읽어오는 </a:t>
            </a:r>
            <a:r>
              <a:rPr lang="en-US" altLang="ko-KR" sz="1600" kern="0" dirty="0">
                <a:ea typeface="Arial Unicode MS" pitchFamily="34" charset="-128"/>
                <a:cs typeface="Arial Unicode MS" pitchFamily="34" charset="-128"/>
              </a:rPr>
              <a:t>BAPI </a:t>
            </a:r>
            <a:r>
              <a:rPr lang="ko-KR" altLang="en-US" sz="1600" kern="0" dirty="0">
                <a:ea typeface="Arial Unicode MS" pitchFamily="34" charset="-128"/>
                <a:cs typeface="Arial Unicode MS" pitchFamily="34" charset="-128"/>
              </a:rPr>
              <a:t>또는 </a:t>
            </a:r>
            <a:r>
              <a:rPr lang="en-US" altLang="ko-KR" sz="1600" kern="0" dirty="0">
                <a:ea typeface="Arial Unicode MS" pitchFamily="34" charset="-128"/>
                <a:cs typeface="Arial Unicode MS" pitchFamily="34" charset="-128"/>
              </a:rPr>
              <a:t>FM</a:t>
            </a:r>
            <a:r>
              <a:rPr lang="ko-KR" altLang="en-US" sz="1600" kern="0" dirty="0">
                <a:ea typeface="Arial Unicode MS" pitchFamily="34" charset="-128"/>
                <a:cs typeface="Arial Unicode MS" pitchFamily="34" charset="-128"/>
              </a:rPr>
              <a:t>을 찾아보고 테스트 하시오 </a:t>
            </a:r>
            <a:r>
              <a:rPr lang="en-US" altLang="ko-KR" sz="1600" kern="0" dirty="0">
                <a:ea typeface="Arial Unicode MS" pitchFamily="34" charset="-128"/>
                <a:cs typeface="Arial Unicode MS" pitchFamily="34" charset="-128"/>
              </a:rPr>
              <a:t>(R2)</a:t>
            </a:r>
          </a:p>
          <a:p>
            <a:pPr fontAlgn="base">
              <a:spcBef>
                <a:spcPct val="50000"/>
              </a:spcBef>
              <a:spcAft>
                <a:spcPct val="0"/>
              </a:spcAft>
              <a:buClr>
                <a:srgbClr val="F0AB00"/>
              </a:buClr>
              <a:buSzPct val="80000"/>
            </a:pPr>
            <a:endParaRPr lang="en-US" altLang="ko-KR" sz="1600" kern="0" dirty="0">
              <a:ea typeface="Arial Unicode MS" pitchFamily="34" charset="-128"/>
              <a:cs typeface="Arial Unicode MS" pitchFamily="34" charset="-128"/>
            </a:endParaRPr>
          </a:p>
        </p:txBody>
      </p:sp>
      <p:sp>
        <p:nvSpPr>
          <p:cNvPr id="3" name="직사각형 2"/>
          <p:cNvSpPr/>
          <p:nvPr/>
        </p:nvSpPr>
        <p:spPr bwMode="gray">
          <a:xfrm>
            <a:off x="9127222" y="2608977"/>
            <a:ext cx="2444734" cy="1367406"/>
          </a:xfrm>
          <a:prstGeom prst="rect">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ko-KR" altLang="en-US" sz="1800" kern="0" noProof="0" dirty="0">
                <a:ea typeface="Arial Unicode MS" pitchFamily="34" charset="-128"/>
                <a:cs typeface="Arial Unicode MS" pitchFamily="34" charset="-128"/>
              </a:rPr>
              <a:t>각자 숙제로 수행하고 잘 </a:t>
            </a:r>
            <a:r>
              <a:rPr lang="ko-KR" altLang="en-US" sz="1800" kern="0" noProof="0" dirty="0" err="1">
                <a:ea typeface="Arial Unicode MS" pitchFamily="34" charset="-128"/>
                <a:cs typeface="Arial Unicode MS" pitchFamily="34" charset="-128"/>
              </a:rPr>
              <a:t>안되는</a:t>
            </a:r>
            <a:r>
              <a:rPr lang="ko-KR" altLang="en-US" sz="1800" kern="0" noProof="0" dirty="0">
                <a:ea typeface="Arial Unicode MS" pitchFamily="34" charset="-128"/>
                <a:cs typeface="Arial Unicode MS" pitchFamily="34" charset="-128"/>
              </a:rPr>
              <a:t> 질문사항은 </a:t>
            </a:r>
            <a:r>
              <a:rPr lang="en-US" altLang="ko-KR" sz="1800" kern="0" noProof="0" dirty="0">
                <a:ea typeface="Arial Unicode MS" pitchFamily="34" charset="-128"/>
                <a:cs typeface="Arial Unicode MS" pitchFamily="34" charset="-128"/>
              </a:rPr>
              <a:t>Issue Log</a:t>
            </a:r>
            <a:r>
              <a:rPr lang="ko-KR" altLang="en-US" sz="1800" kern="0" noProof="0" dirty="0">
                <a:ea typeface="Arial Unicode MS" pitchFamily="34" charset="-128"/>
                <a:cs typeface="Arial Unicode MS" pitchFamily="34" charset="-128"/>
              </a:rPr>
              <a:t>에</a:t>
            </a:r>
            <a:r>
              <a:rPr lang="en-US" altLang="ko-KR" sz="1800" kern="0" noProof="0" dirty="0">
                <a:ea typeface="Arial Unicode MS" pitchFamily="34" charset="-128"/>
                <a:cs typeface="Arial Unicode MS" pitchFamily="34" charset="-128"/>
              </a:rPr>
              <a:t>…</a:t>
            </a: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5131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RFP</a:t>
            </a:r>
            <a:endParaRPr lang="ko-KR" altLang="en-US" dirty="0"/>
          </a:p>
        </p:txBody>
      </p:sp>
      <p:sp>
        <p:nvSpPr>
          <p:cNvPr id="8" name="TextBox 7"/>
          <p:cNvSpPr txBox="1"/>
          <p:nvPr/>
        </p:nvSpPr>
        <p:spPr>
          <a:xfrm>
            <a:off x="1673851" y="1264682"/>
            <a:ext cx="442099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시스템 </a:t>
            </a:r>
            <a:r>
              <a:rPr lang="ko-KR" altLang="en-US" sz="1800" kern="0" dirty="0" err="1">
                <a:ea typeface="Arial Unicode MS" pitchFamily="34" charset="-128"/>
                <a:cs typeface="Arial Unicode MS" pitchFamily="34" charset="-128"/>
              </a:rPr>
              <a:t>아키텍쳐</a:t>
            </a:r>
            <a:endParaRPr lang="ko-KR" altLang="en-US" sz="1800" kern="0" dirty="0">
              <a:ea typeface="Arial Unicode MS" pitchFamily="34" charset="-128"/>
              <a:cs typeface="Arial Unicode MS" pitchFamily="34" charset="-128"/>
            </a:endParaRPr>
          </a:p>
        </p:txBody>
      </p:sp>
      <p:pic>
        <p:nvPicPr>
          <p:cNvPr id="9" name="그림 8"/>
          <p:cNvPicPr>
            <a:picLocks noChangeAspect="1"/>
          </p:cNvPicPr>
          <p:nvPr/>
        </p:nvPicPr>
        <p:blipFill>
          <a:blip r:embed="rId2"/>
          <a:stretch>
            <a:fillRect/>
          </a:stretch>
        </p:blipFill>
        <p:spPr>
          <a:xfrm>
            <a:off x="1961311" y="1600739"/>
            <a:ext cx="9544437" cy="4310173"/>
          </a:xfrm>
          <a:prstGeom prst="rect">
            <a:avLst/>
          </a:prstGeom>
        </p:spPr>
      </p:pic>
      <p:sp>
        <p:nvSpPr>
          <p:cNvPr id="10" name="TextBox 9"/>
          <p:cNvSpPr txBox="1"/>
          <p:nvPr/>
        </p:nvSpPr>
        <p:spPr>
          <a:xfrm>
            <a:off x="795242" y="1878290"/>
            <a:ext cx="1166069" cy="73866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200" kern="0" dirty="0">
                <a:ea typeface="Arial Unicode MS" pitchFamily="34" charset="-128"/>
                <a:cs typeface="Arial Unicode MS" pitchFamily="34" charset="-128"/>
              </a:rPr>
              <a:t>공급업체 담당자</a:t>
            </a: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ko-KR" altLang="en-US" sz="1200" kern="0" dirty="0">
                <a:ea typeface="Arial Unicode MS" pitchFamily="34" charset="-128"/>
                <a:cs typeface="Arial Unicode MS" pitchFamily="34" charset="-128"/>
              </a:rPr>
              <a:t>소매업체 담당자</a:t>
            </a:r>
            <a:endParaRPr lang="en-US" altLang="ko-KR" sz="12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ko-KR" altLang="en-US" sz="1200" kern="0" dirty="0">
                <a:ea typeface="Arial Unicode MS" pitchFamily="34" charset="-128"/>
                <a:cs typeface="Arial Unicode MS" pitchFamily="34" charset="-128"/>
              </a:rPr>
              <a:t>배송업체 담당자</a:t>
            </a:r>
            <a:endParaRPr lang="en-US" altLang="ko-KR" sz="1200" kern="0" dirty="0">
              <a:ea typeface="Arial Unicode MS" pitchFamily="34" charset="-128"/>
              <a:cs typeface="Arial Unicode MS" pitchFamily="34" charset="-128"/>
            </a:endParaRPr>
          </a:p>
        </p:txBody>
      </p:sp>
      <p:sp>
        <p:nvSpPr>
          <p:cNvPr id="11" name="TextBox 10"/>
          <p:cNvSpPr txBox="1"/>
          <p:nvPr/>
        </p:nvSpPr>
        <p:spPr>
          <a:xfrm>
            <a:off x="795242" y="4077603"/>
            <a:ext cx="1166069"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200" kern="0" dirty="0">
                <a:ea typeface="Arial Unicode MS" pitchFamily="34" charset="-128"/>
                <a:cs typeface="Arial Unicode MS" pitchFamily="34" charset="-128"/>
              </a:rPr>
              <a:t>구매관리 </a:t>
            </a:r>
            <a:r>
              <a:rPr lang="en-US" altLang="ko-KR" sz="1200" kern="0" dirty="0">
                <a:ea typeface="Arial Unicode MS" pitchFamily="34" charset="-128"/>
                <a:cs typeface="Arial Unicode MS" pitchFamily="34" charset="-128"/>
              </a:rPr>
              <a:t>Hub Application</a:t>
            </a:r>
          </a:p>
          <a:p>
            <a:pPr fontAlgn="base">
              <a:spcBef>
                <a:spcPct val="50000"/>
              </a:spcBef>
              <a:spcAft>
                <a:spcPct val="0"/>
              </a:spcAft>
              <a:buClr>
                <a:srgbClr val="F0AB00"/>
              </a:buClr>
              <a:buSzPct val="80000"/>
            </a:pPr>
            <a:r>
              <a:rPr lang="ko-KR" altLang="en-US" sz="1200" kern="0" dirty="0">
                <a:ea typeface="Arial Unicode MS" pitchFamily="34" charset="-128"/>
                <a:cs typeface="Arial Unicode MS" pitchFamily="34" charset="-128"/>
              </a:rPr>
              <a:t>영업관리 </a:t>
            </a:r>
            <a:r>
              <a:rPr lang="en-US" altLang="ko-KR" sz="1200" kern="0" dirty="0">
                <a:ea typeface="Arial Unicode MS" pitchFamily="34" charset="-128"/>
                <a:cs typeface="Arial Unicode MS" pitchFamily="34" charset="-128"/>
              </a:rPr>
              <a:t>Hub Application</a:t>
            </a:r>
          </a:p>
        </p:txBody>
      </p:sp>
      <p:pic>
        <p:nvPicPr>
          <p:cNvPr id="12" name="Picture 2" descr="Google Cloud Platform – The Cloud 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089" y="6120481"/>
            <a:ext cx="1551249" cy="169020"/>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p:nvSpPr>
        <p:spPr bwMode="gray">
          <a:xfrm>
            <a:off x="2988048" y="5965860"/>
            <a:ext cx="4215391" cy="478263"/>
          </a:xfrm>
          <a:prstGeom prst="rect">
            <a:avLst/>
          </a:prstGeom>
          <a:noFill/>
          <a:ln w="19050">
            <a:solidFill>
              <a:srgbClr val="1A9898"/>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endParaRPr lang="ko-KR" altLang="en-US" sz="1400" b="1" kern="0" dirty="0" err="1">
              <a:solidFill>
                <a:srgbClr val="1A9898"/>
              </a:solidFill>
              <a:latin typeface="+mj-lt"/>
              <a:ea typeface="BentonSans" charset="0"/>
              <a:cs typeface="BentonSans" charset="0"/>
            </a:endParaRPr>
          </a:p>
        </p:txBody>
      </p:sp>
      <p:pic>
        <p:nvPicPr>
          <p:cNvPr id="14" name="Picture 4" descr="Hey, BigQuery! - Qwiklabs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5798" y="6053497"/>
            <a:ext cx="822645" cy="35044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꺾인 연결선 14"/>
          <p:cNvCxnSpPr/>
          <p:nvPr/>
        </p:nvCxnSpPr>
        <p:spPr>
          <a:xfrm rot="16200000" flipV="1">
            <a:off x="4903133" y="4789509"/>
            <a:ext cx="1715176" cy="812799"/>
          </a:xfrm>
          <a:prstGeom prst="bentConnector3">
            <a:avLst/>
          </a:prstGeom>
          <a:ln w="63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꺾인 연결선 15"/>
          <p:cNvCxnSpPr>
            <a:endCxn id="13" idx="3"/>
          </p:cNvCxnSpPr>
          <p:nvPr/>
        </p:nvCxnSpPr>
        <p:spPr>
          <a:xfrm rot="10800000" flipV="1">
            <a:off x="7203440" y="5445760"/>
            <a:ext cx="2489201" cy="759232"/>
          </a:xfrm>
          <a:prstGeom prst="bentConnector3">
            <a:avLst/>
          </a:prstGeom>
          <a:ln w="63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55986" y="5999484"/>
            <a:ext cx="46991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ML API</a:t>
            </a:r>
            <a:endParaRPr lang="ko-KR" altLang="en-US" sz="12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54180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RFP</a:t>
            </a:r>
            <a:endParaRPr lang="ko-KR" altLang="en-US" dirty="0"/>
          </a:p>
        </p:txBody>
      </p:sp>
      <p:sp>
        <p:nvSpPr>
          <p:cNvPr id="4" name="TextBox 3"/>
          <p:cNvSpPr txBox="1"/>
          <p:nvPr/>
        </p:nvSpPr>
        <p:spPr>
          <a:xfrm>
            <a:off x="1082180" y="1166070"/>
            <a:ext cx="442099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기능 요구사항 </a:t>
            </a:r>
            <a:r>
              <a:rPr lang="en-US" altLang="ko-KR" sz="1800" kern="0" dirty="0">
                <a:ea typeface="Arial Unicode MS" pitchFamily="34" charset="-128"/>
                <a:cs typeface="Arial Unicode MS" pitchFamily="34" charset="-128"/>
              </a:rPr>
              <a:t>(</a:t>
            </a:r>
            <a:r>
              <a:rPr lang="ko-KR" altLang="en-US" sz="1800" kern="0">
                <a:ea typeface="Arial Unicode MS" pitchFamily="34" charset="-128"/>
                <a:cs typeface="Arial Unicode MS" pitchFamily="34" charset="-128"/>
              </a:rPr>
              <a:t>구매관리</a:t>
            </a:r>
            <a:r>
              <a:rPr lang="en-US" altLang="ko-KR" sz="1800" kern="0" dirty="0">
                <a:ea typeface="Arial Unicode MS" pitchFamily="34" charset="-128"/>
                <a:cs typeface="Arial Unicode MS" pitchFamily="34" charset="-128"/>
              </a:rPr>
              <a:t>)</a:t>
            </a:r>
            <a:endParaRPr lang="ko-KR" altLang="en-US" sz="1800" kern="0" dirty="0">
              <a:ea typeface="Arial Unicode MS" pitchFamily="34" charset="-128"/>
              <a:cs typeface="Arial Unicode MS" pitchFamily="34" charset="-128"/>
            </a:endParaRPr>
          </a:p>
        </p:txBody>
      </p:sp>
      <p:graphicFrame>
        <p:nvGraphicFramePr>
          <p:cNvPr id="5" name="표 4"/>
          <p:cNvGraphicFramePr>
            <a:graphicFrameLocks noGrp="1"/>
          </p:cNvGraphicFramePr>
          <p:nvPr>
            <p:extLst>
              <p:ext uri="{D42A27DB-BD31-4B8C-83A1-F6EECF244321}">
                <p14:modId xmlns:p14="http://schemas.microsoft.com/office/powerpoint/2010/main" val="1437039381"/>
              </p:ext>
            </p:extLst>
          </p:nvPr>
        </p:nvGraphicFramePr>
        <p:xfrm>
          <a:off x="1082180" y="1619076"/>
          <a:ext cx="9638949" cy="4733835"/>
        </p:xfrm>
        <a:graphic>
          <a:graphicData uri="http://schemas.openxmlformats.org/drawingml/2006/table">
            <a:tbl>
              <a:tblPr/>
              <a:tblGrid>
                <a:gridCol w="2281805">
                  <a:extLst>
                    <a:ext uri="{9D8B030D-6E8A-4147-A177-3AD203B41FA5}">
                      <a16:colId xmlns:a16="http://schemas.microsoft.com/office/drawing/2014/main" val="20000"/>
                    </a:ext>
                  </a:extLst>
                </a:gridCol>
                <a:gridCol w="7357144">
                  <a:extLst>
                    <a:ext uri="{9D8B030D-6E8A-4147-A177-3AD203B41FA5}">
                      <a16:colId xmlns:a16="http://schemas.microsoft.com/office/drawing/2014/main" val="20001"/>
                    </a:ext>
                  </a:extLst>
                </a:gridCol>
              </a:tblGrid>
              <a:tr h="160211">
                <a:tc gridSpan="2">
                  <a:txBody>
                    <a:bodyPr/>
                    <a:lstStyle/>
                    <a:p>
                      <a:pPr algn="ctr" fontAlgn="ctr"/>
                      <a:r>
                        <a:rPr lang="ko-KR" altLang="en-US" sz="1200" b="1" i="0" u="none" strike="noStrike" kern="1200" dirty="0">
                          <a:solidFill>
                            <a:srgbClr val="000000"/>
                          </a:solidFill>
                          <a:effectLst/>
                          <a:latin typeface="+mn-lt"/>
                          <a:ea typeface="+mn-ea"/>
                          <a:cs typeface="+mn-cs"/>
                        </a:rPr>
                        <a:t>구매관리 </a:t>
                      </a:r>
                      <a:r>
                        <a:rPr lang="en-US" altLang="ko-KR" sz="1200" b="1" i="0" u="none" strike="noStrike" kern="1200" dirty="0">
                          <a:solidFill>
                            <a:srgbClr val="000000"/>
                          </a:solidFill>
                          <a:effectLst/>
                          <a:latin typeface="+mn-lt"/>
                          <a:ea typeface="+mn-ea"/>
                          <a:cs typeface="+mn-cs"/>
                        </a:rPr>
                        <a:t>Hub Application</a:t>
                      </a:r>
                      <a:endParaRPr lang="ko-KR" altLang="en-US" sz="1200" b="1" i="0" u="none" strike="noStrike" kern="1200" dirty="0">
                        <a:solidFill>
                          <a:srgbClr val="000000"/>
                        </a:solidFill>
                        <a:effectLst/>
                        <a:latin typeface="+mn-lt"/>
                        <a:ea typeface="+mn-ea"/>
                        <a:cs typeface="+mn-cs"/>
                      </a:endParaRPr>
                    </a:p>
                  </a:txBody>
                  <a:tcPr marL="3355" marR="3355" marT="3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pPr latinLnBrk="1"/>
                      <a:endParaRPr lang="ko-KR" altLang="en-US"/>
                    </a:p>
                  </a:txBody>
                  <a:tcPr/>
                </a:tc>
                <a:extLst>
                  <a:ext uri="{0D108BD9-81ED-4DB2-BD59-A6C34878D82A}">
                    <a16:rowId xmlns:a16="http://schemas.microsoft.com/office/drawing/2014/main" val="10000"/>
                  </a:ext>
                </a:extLst>
              </a:tr>
              <a:tr h="160211">
                <a:tc>
                  <a:txBody>
                    <a:bodyPr/>
                    <a:lstStyle/>
                    <a:p>
                      <a:pPr algn="ctr" fontAlgn="ctr"/>
                      <a:r>
                        <a:rPr lang="ko-KR" altLang="en-US" sz="1200" b="1" i="0" u="none" strike="noStrike" dirty="0">
                          <a:solidFill>
                            <a:srgbClr val="000000"/>
                          </a:solidFill>
                          <a:effectLst/>
                          <a:latin typeface="+mj-lt"/>
                        </a:rPr>
                        <a:t>영역</a:t>
                      </a:r>
                    </a:p>
                  </a:txBody>
                  <a:tcPr marL="3355" marR="3355" marT="3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ko-KR" altLang="en-US" sz="1200" b="1" i="0" u="none" strike="noStrike" dirty="0">
                          <a:solidFill>
                            <a:srgbClr val="000000"/>
                          </a:solidFill>
                          <a:effectLst/>
                          <a:latin typeface="+mj-lt"/>
                        </a:rPr>
                        <a:t>내용</a:t>
                      </a:r>
                    </a:p>
                  </a:txBody>
                  <a:tcPr marL="3355" marR="3355" marT="3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946836">
                <a:tc>
                  <a:txBody>
                    <a:bodyPr/>
                    <a:lstStyle/>
                    <a:p>
                      <a:pPr algn="l" rtl="0" fontAlgn="ctr"/>
                      <a:r>
                        <a:rPr lang="en-US" altLang="ko-KR" sz="1200" b="1" i="0" u="none" strike="noStrike" dirty="0">
                          <a:solidFill>
                            <a:schemeClr val="tx1"/>
                          </a:solidFill>
                          <a:effectLst/>
                          <a:latin typeface="+mj-lt"/>
                          <a:ea typeface="+mn-ea"/>
                        </a:rPr>
                        <a:t>1 </a:t>
                      </a:r>
                      <a:r>
                        <a:rPr lang="ko-KR" altLang="en-US" sz="1200" b="1" i="0" u="none" strike="noStrike" dirty="0">
                          <a:solidFill>
                            <a:schemeClr val="tx1"/>
                          </a:solidFill>
                          <a:effectLst/>
                          <a:latin typeface="+mj-lt"/>
                          <a:ea typeface="+mn-ea"/>
                        </a:rPr>
                        <a:t>구매관리 기준정보 관리 </a:t>
                      </a:r>
                    </a:p>
                  </a:txBody>
                  <a:tcPr marL="3355" marR="3355" marT="33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79375" algn="l" fontAlgn="ctr">
                        <a:buFont typeface="Arial" panose="020B0604020202020204" pitchFamily="34" charset="0"/>
                        <a:buChar char="•"/>
                      </a:pPr>
                      <a:r>
                        <a:rPr lang="ko-KR" altLang="en-US" sz="1200" b="0" i="0" u="none" strike="noStrike" dirty="0">
                          <a:solidFill>
                            <a:srgbClr val="000000"/>
                          </a:solidFill>
                          <a:effectLst/>
                          <a:latin typeface="+mj-lt"/>
                          <a:ea typeface="+mn-ea"/>
                        </a:rPr>
                        <a:t>벤더 마스터</a:t>
                      </a:r>
                      <a:r>
                        <a:rPr lang="en-US" altLang="ko-KR" sz="1200" b="0" i="0" u="none" strike="noStrike" dirty="0">
                          <a:solidFill>
                            <a:srgbClr val="000000"/>
                          </a:solidFill>
                          <a:effectLst/>
                          <a:latin typeface="+mj-lt"/>
                          <a:ea typeface="+mn-ea"/>
                        </a:rPr>
                        <a:t>, </a:t>
                      </a:r>
                      <a:r>
                        <a:rPr lang="ko-KR" altLang="en-US" sz="1200" b="0" i="0" u="none" strike="noStrike" dirty="0">
                          <a:solidFill>
                            <a:srgbClr val="000000"/>
                          </a:solidFill>
                          <a:effectLst/>
                          <a:latin typeface="+mj-lt"/>
                          <a:ea typeface="+mn-ea"/>
                        </a:rPr>
                        <a:t>제품 마스터</a:t>
                      </a:r>
                      <a:r>
                        <a:rPr lang="en-US" altLang="ko-KR" sz="1200" b="0" i="0" u="none" strike="noStrike" dirty="0">
                          <a:solidFill>
                            <a:srgbClr val="000000"/>
                          </a:solidFill>
                          <a:effectLst/>
                          <a:latin typeface="+mj-lt"/>
                          <a:ea typeface="+mn-ea"/>
                        </a:rPr>
                        <a:t> </a:t>
                      </a:r>
                      <a:r>
                        <a:rPr lang="ko-KR" altLang="en-US" sz="1200" b="0" i="0" u="none" strike="noStrike" dirty="0">
                          <a:solidFill>
                            <a:srgbClr val="000000"/>
                          </a:solidFill>
                          <a:effectLst/>
                          <a:latin typeface="+mj-lt"/>
                          <a:ea typeface="+mn-ea"/>
                        </a:rPr>
                        <a:t>관리</a:t>
                      </a:r>
                      <a:r>
                        <a:rPr lang="en-US" altLang="ko-KR" sz="1200" b="0" i="0" u="none" strike="noStrike" baseline="0" dirty="0">
                          <a:solidFill>
                            <a:srgbClr val="000000"/>
                          </a:solidFill>
                          <a:effectLst/>
                          <a:latin typeface="+mj-lt"/>
                          <a:ea typeface="+mn-ea"/>
                        </a:rPr>
                        <a:t> </a:t>
                      </a:r>
                      <a:r>
                        <a:rPr lang="ko-KR" altLang="en-US" sz="1200" b="0" i="0" u="none" strike="noStrike" baseline="0" dirty="0">
                          <a:solidFill>
                            <a:srgbClr val="000000"/>
                          </a:solidFill>
                          <a:effectLst/>
                          <a:latin typeface="+mj-lt"/>
                          <a:ea typeface="+mn-ea"/>
                        </a:rPr>
                        <a:t>프로세스 구성</a:t>
                      </a:r>
                      <a:endParaRPr lang="ko-KR" altLang="en-US" sz="1200" b="0" i="0" u="none" strike="noStrike" dirty="0">
                        <a:solidFill>
                          <a:srgbClr val="000000"/>
                        </a:solidFill>
                        <a:effectLst/>
                        <a:latin typeface="+mj-lt"/>
                        <a:ea typeface="+mn-ea"/>
                      </a:endParaRPr>
                    </a:p>
                    <a:p>
                      <a:pPr marL="171450" indent="-79375" algn="l" fontAlgn="ctr">
                        <a:buFont typeface="Arial" panose="020B0604020202020204" pitchFamily="34" charset="0"/>
                        <a:buChar char="•"/>
                      </a:pPr>
                      <a:r>
                        <a:rPr lang="ko-KR" altLang="en-US" sz="1200" b="0" i="0" u="none" strike="noStrike" kern="1200" dirty="0">
                          <a:solidFill>
                            <a:srgbClr val="000000"/>
                          </a:solidFill>
                          <a:effectLst/>
                          <a:latin typeface="+mn-lt"/>
                          <a:ea typeface="+mn-ea"/>
                          <a:cs typeface="+mn-cs"/>
                        </a:rPr>
                        <a:t>가격정보</a:t>
                      </a:r>
                      <a:r>
                        <a:rPr lang="ko-KR" altLang="en-US" sz="1200" b="0" i="0" u="none" strike="noStrike" kern="1200" baseline="0" dirty="0">
                          <a:solidFill>
                            <a:srgbClr val="000000"/>
                          </a:solidFill>
                          <a:effectLst/>
                          <a:latin typeface="+mn-lt"/>
                          <a:ea typeface="+mn-ea"/>
                          <a:cs typeface="+mn-cs"/>
                        </a:rPr>
                        <a:t> 변경 승인프로세스</a:t>
                      </a:r>
                      <a:endParaRPr lang="en-US" altLang="ko-KR" sz="1200" b="0" i="0" u="none" strike="noStrike" kern="1200" baseline="0" dirty="0">
                        <a:solidFill>
                          <a:srgbClr val="000000"/>
                        </a:solidFill>
                        <a:effectLst/>
                        <a:latin typeface="+mn-lt"/>
                        <a:ea typeface="+mn-ea"/>
                        <a:cs typeface="+mn-cs"/>
                      </a:endParaRPr>
                    </a:p>
                    <a:p>
                      <a:pPr marL="171450" indent="-79375" algn="l" fontAlgn="ctr">
                        <a:buFont typeface="Arial" panose="020B0604020202020204" pitchFamily="34" charset="0"/>
                        <a:buChar char="•"/>
                      </a:pPr>
                      <a:r>
                        <a:rPr lang="ko-KR" altLang="en-US" sz="1200" b="0" i="0" u="none" strike="noStrike" kern="1200" baseline="0" dirty="0">
                          <a:solidFill>
                            <a:srgbClr val="000000"/>
                          </a:solidFill>
                          <a:effectLst/>
                          <a:latin typeface="+mn-lt"/>
                          <a:ea typeface="+mn-ea"/>
                          <a:cs typeface="+mn-cs"/>
                        </a:rPr>
                        <a:t>공급 자재정보 </a:t>
                      </a:r>
                      <a:r>
                        <a:rPr lang="en-US" altLang="ko-KR" sz="1200" b="0" i="0" u="none" strike="noStrike" kern="1200" baseline="0" dirty="0">
                          <a:solidFill>
                            <a:srgbClr val="000000"/>
                          </a:solidFill>
                          <a:effectLst/>
                          <a:latin typeface="+mn-lt"/>
                          <a:ea typeface="+mn-ea"/>
                          <a:cs typeface="+mn-cs"/>
                        </a:rPr>
                        <a:t>(Source list)</a:t>
                      </a:r>
                      <a:r>
                        <a:rPr lang="ko-KR" altLang="en-US" sz="1200" b="0" i="0" u="none" strike="noStrike" kern="1200" baseline="0" dirty="0">
                          <a:solidFill>
                            <a:srgbClr val="000000"/>
                          </a:solidFill>
                          <a:effectLst/>
                          <a:latin typeface="+mn-lt"/>
                          <a:ea typeface="+mn-ea"/>
                          <a:cs typeface="+mn-cs"/>
                        </a:rPr>
                        <a:t> 변경 승인프로세스 구성</a:t>
                      </a:r>
                      <a:endParaRPr lang="en-US" altLang="ko-KR" sz="1200" b="0" i="0" u="none" strike="noStrike" kern="1200" baseline="0" dirty="0">
                        <a:solidFill>
                          <a:srgbClr val="000000"/>
                        </a:solidFill>
                        <a:effectLst/>
                        <a:latin typeface="+mn-lt"/>
                        <a:ea typeface="+mn-ea"/>
                        <a:cs typeface="+mn-cs"/>
                      </a:endParaRPr>
                    </a:p>
                    <a:p>
                      <a:pPr marL="171450" indent="-79375" algn="l" fontAlgn="ctr">
                        <a:buFont typeface="Arial" panose="020B0604020202020204" pitchFamily="34" charset="0"/>
                        <a:buChar char="•"/>
                      </a:pPr>
                      <a:r>
                        <a:rPr lang="ko-KR" altLang="en-US" sz="1200" b="0" i="0" u="none" strike="noStrike" kern="1200" dirty="0">
                          <a:solidFill>
                            <a:srgbClr val="000000"/>
                          </a:solidFill>
                          <a:effectLst/>
                          <a:latin typeface="+mn-lt"/>
                          <a:ea typeface="+mn-ea"/>
                          <a:cs typeface="+mn-cs"/>
                        </a:rPr>
                        <a:t>자재 마스터 </a:t>
                      </a:r>
                      <a:r>
                        <a:rPr lang="en-US" altLang="ko-KR" sz="1200" b="0" i="0" u="none" strike="noStrike" kern="1200" dirty="0">
                          <a:solidFill>
                            <a:srgbClr val="000000"/>
                          </a:solidFill>
                          <a:effectLst/>
                          <a:latin typeface="+mn-lt"/>
                          <a:ea typeface="+mn-ea"/>
                          <a:cs typeface="+mn-cs"/>
                        </a:rPr>
                        <a:t>(</a:t>
                      </a:r>
                      <a:r>
                        <a:rPr lang="ko-KR" altLang="en-US" sz="1200" b="0" i="0" u="none" strike="noStrike" kern="1200" dirty="0">
                          <a:solidFill>
                            <a:srgbClr val="000000"/>
                          </a:solidFill>
                          <a:effectLst/>
                          <a:latin typeface="+mn-lt"/>
                          <a:ea typeface="+mn-ea"/>
                          <a:cs typeface="+mn-cs"/>
                        </a:rPr>
                        <a:t>이름</a:t>
                      </a:r>
                      <a:r>
                        <a:rPr lang="en-US" altLang="ko-KR" sz="1200" b="0" i="0" u="none" strike="noStrike" kern="1200" dirty="0">
                          <a:solidFill>
                            <a:srgbClr val="000000"/>
                          </a:solidFill>
                          <a:effectLst/>
                          <a:latin typeface="+mn-lt"/>
                          <a:ea typeface="+mn-ea"/>
                          <a:cs typeface="+mn-cs"/>
                        </a:rPr>
                        <a:t>, </a:t>
                      </a:r>
                      <a:r>
                        <a:rPr lang="ko-KR" altLang="en-US" sz="1200" b="0" i="0" u="none" strike="noStrike" kern="1200" dirty="0">
                          <a:solidFill>
                            <a:srgbClr val="000000"/>
                          </a:solidFill>
                          <a:effectLst/>
                          <a:latin typeface="+mn-lt"/>
                          <a:ea typeface="+mn-ea"/>
                          <a:cs typeface="+mn-cs"/>
                        </a:rPr>
                        <a:t>단위</a:t>
                      </a:r>
                      <a:r>
                        <a:rPr lang="en-US" altLang="ko-KR" sz="1200" b="0" i="0" u="none" strike="noStrike" kern="1200" dirty="0">
                          <a:solidFill>
                            <a:srgbClr val="000000"/>
                          </a:solidFill>
                          <a:effectLst/>
                          <a:latin typeface="+mn-lt"/>
                          <a:ea typeface="+mn-ea"/>
                          <a:cs typeface="+mn-cs"/>
                        </a:rPr>
                        <a:t>, </a:t>
                      </a:r>
                      <a:r>
                        <a:rPr lang="ko-KR" altLang="en-US" sz="1200" b="0" i="0" u="none" strike="noStrike" kern="1200" dirty="0">
                          <a:solidFill>
                            <a:srgbClr val="000000"/>
                          </a:solidFill>
                          <a:effectLst/>
                          <a:latin typeface="+mn-lt"/>
                          <a:ea typeface="+mn-ea"/>
                          <a:cs typeface="+mn-cs"/>
                        </a:rPr>
                        <a:t>자재유형</a:t>
                      </a:r>
                      <a:r>
                        <a:rPr lang="en-US" altLang="ko-KR" sz="1200" b="0" i="0" u="none" strike="noStrike" kern="1200" dirty="0">
                          <a:solidFill>
                            <a:srgbClr val="000000"/>
                          </a:solidFill>
                          <a:effectLst/>
                          <a:latin typeface="+mn-lt"/>
                          <a:ea typeface="+mn-ea"/>
                          <a:cs typeface="+mn-cs"/>
                        </a:rPr>
                        <a:t>) </a:t>
                      </a:r>
                      <a:r>
                        <a:rPr lang="ko-KR" altLang="en-US" sz="1200" b="0" i="0" u="none" strike="noStrike" kern="1200" dirty="0">
                          <a:solidFill>
                            <a:srgbClr val="000000"/>
                          </a:solidFill>
                          <a:effectLst/>
                          <a:latin typeface="+mn-lt"/>
                          <a:ea typeface="+mn-ea"/>
                          <a:cs typeface="+mn-cs"/>
                        </a:rPr>
                        <a:t>변경 </a:t>
                      </a:r>
                      <a:r>
                        <a:rPr lang="en-US" altLang="ko-KR" sz="1200" b="0" i="0" u="none" strike="noStrike" kern="1200" dirty="0">
                          <a:solidFill>
                            <a:srgbClr val="000000"/>
                          </a:solidFill>
                          <a:effectLst/>
                          <a:latin typeface="+mn-lt"/>
                          <a:ea typeface="+mn-ea"/>
                          <a:cs typeface="+mn-cs"/>
                        </a:rPr>
                        <a:t> – Nice to have(</a:t>
                      </a:r>
                      <a:r>
                        <a:rPr lang="ko-KR" altLang="en-US" sz="1200" b="0" i="0" u="none" strike="noStrike" kern="1200" dirty="0">
                          <a:solidFill>
                            <a:srgbClr val="000000"/>
                          </a:solidFill>
                          <a:effectLst/>
                          <a:latin typeface="+mn-lt"/>
                          <a:ea typeface="+mn-ea"/>
                          <a:cs typeface="+mn-cs"/>
                        </a:rPr>
                        <a:t>필수는 아님</a:t>
                      </a:r>
                      <a:r>
                        <a:rPr lang="en-US" altLang="ko-KR" sz="1200" b="0" i="0" u="none" strike="noStrike" kern="1200" dirty="0">
                          <a:solidFill>
                            <a:srgbClr val="000000"/>
                          </a:solidFill>
                          <a:effectLst/>
                          <a:latin typeface="+mn-lt"/>
                          <a:ea typeface="+mn-ea"/>
                          <a:cs typeface="+mn-cs"/>
                        </a:rPr>
                        <a:t>)</a:t>
                      </a:r>
                    </a:p>
                  </a:txBody>
                  <a:tcPr marL="3355" marR="3355" marT="335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49722">
                <a:tc>
                  <a:txBody>
                    <a:bodyPr/>
                    <a:lstStyle/>
                    <a:p>
                      <a:pPr algn="l" rtl="0" fontAlgn="ctr"/>
                      <a:r>
                        <a:rPr lang="en-US" altLang="ko-KR" sz="1200" b="1" i="0" u="none" strike="noStrike" dirty="0">
                          <a:solidFill>
                            <a:schemeClr val="tx1"/>
                          </a:solidFill>
                          <a:effectLst/>
                          <a:latin typeface="+mj-lt"/>
                          <a:ea typeface="+mn-ea"/>
                        </a:rPr>
                        <a:t>2 </a:t>
                      </a:r>
                      <a:r>
                        <a:rPr lang="ko-KR" altLang="en-US" sz="1200" b="1" i="0" u="none" strike="noStrike" dirty="0">
                          <a:solidFill>
                            <a:schemeClr val="tx1"/>
                          </a:solidFill>
                          <a:effectLst/>
                          <a:latin typeface="+mj-lt"/>
                          <a:ea typeface="+mn-ea"/>
                        </a:rPr>
                        <a:t>벤더와 기업의 납품일정 조율 프로세스 및 벤더의 선적정보 업데이트 프로세스 </a:t>
                      </a:r>
                    </a:p>
                  </a:txBody>
                  <a:tcPr marL="3355" marR="3355" marT="33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79375" algn="l" fontAlgn="ctr">
                        <a:buFont typeface="Arial" panose="020B0604020202020204" pitchFamily="34" charset="0"/>
                        <a:buChar char="•"/>
                      </a:pPr>
                      <a:r>
                        <a:rPr lang="ko-KR" altLang="en-US" sz="1200" b="0" i="0" u="none" strike="noStrike" dirty="0">
                          <a:solidFill>
                            <a:srgbClr val="FF0000"/>
                          </a:solidFill>
                          <a:effectLst/>
                          <a:latin typeface="+mj-lt"/>
                          <a:ea typeface="+mn-ea"/>
                        </a:rPr>
                        <a:t>사용자 권한별 포털 메뉴제어를 위한 권한 분류 및 메뉴 설정</a:t>
                      </a:r>
                    </a:p>
                    <a:p>
                      <a:pPr marL="171450" indent="-79375" algn="l" fontAlgn="ctr">
                        <a:buFont typeface="Arial" panose="020B0604020202020204" pitchFamily="34" charset="0"/>
                        <a:buChar char="•"/>
                      </a:pPr>
                      <a:r>
                        <a:rPr lang="ko-KR" altLang="en-US" sz="1200" b="0" i="0" u="none" strike="noStrike" dirty="0">
                          <a:solidFill>
                            <a:srgbClr val="000000"/>
                          </a:solidFill>
                          <a:effectLst/>
                          <a:latin typeface="+mj-lt"/>
                          <a:ea typeface="+mn-ea"/>
                        </a:rPr>
                        <a:t>공급업체용 예정 </a:t>
                      </a:r>
                      <a:r>
                        <a:rPr lang="ko-KR" altLang="en-US" sz="1200" b="0" i="0" u="none" strike="noStrike" dirty="0" err="1">
                          <a:solidFill>
                            <a:srgbClr val="000000"/>
                          </a:solidFill>
                          <a:effectLst/>
                          <a:latin typeface="+mj-lt"/>
                          <a:ea typeface="+mn-ea"/>
                        </a:rPr>
                        <a:t>구매오더</a:t>
                      </a:r>
                      <a:r>
                        <a:rPr lang="ko-KR" altLang="en-US" sz="1200" b="0" i="0" u="none" strike="noStrike" dirty="0">
                          <a:solidFill>
                            <a:srgbClr val="000000"/>
                          </a:solidFill>
                          <a:effectLst/>
                          <a:latin typeface="+mj-lt"/>
                          <a:ea typeface="+mn-ea"/>
                        </a:rPr>
                        <a:t> 조회 및 납품일정 조율을 위한 화면 구성</a:t>
                      </a:r>
                    </a:p>
                    <a:p>
                      <a:pPr marL="171450" indent="-79375" algn="l" fontAlgn="ctr">
                        <a:buFont typeface="Arial" panose="020B0604020202020204" pitchFamily="34" charset="0"/>
                        <a:buChar char="•"/>
                      </a:pPr>
                      <a:r>
                        <a:rPr lang="ko-KR" altLang="en-US" sz="1200" b="0" i="0" u="none" strike="noStrike" dirty="0">
                          <a:solidFill>
                            <a:srgbClr val="000000"/>
                          </a:solidFill>
                          <a:effectLst/>
                          <a:latin typeface="+mj-lt"/>
                          <a:ea typeface="+mn-ea"/>
                        </a:rPr>
                        <a:t>공급업체가 확정 </a:t>
                      </a:r>
                      <a:r>
                        <a:rPr lang="ko-KR" altLang="en-US" sz="1200" b="0" i="0" u="none" strike="noStrike" dirty="0" err="1">
                          <a:solidFill>
                            <a:srgbClr val="000000"/>
                          </a:solidFill>
                          <a:effectLst/>
                          <a:latin typeface="+mj-lt"/>
                          <a:ea typeface="+mn-ea"/>
                        </a:rPr>
                        <a:t>구매오더</a:t>
                      </a:r>
                      <a:r>
                        <a:rPr lang="ko-KR" altLang="en-US" sz="1200" b="0" i="0" u="none" strike="noStrike" dirty="0">
                          <a:solidFill>
                            <a:srgbClr val="000000"/>
                          </a:solidFill>
                          <a:effectLst/>
                          <a:latin typeface="+mj-lt"/>
                          <a:ea typeface="+mn-ea"/>
                        </a:rPr>
                        <a:t> 조회 및 선적완료</a:t>
                      </a:r>
                      <a:r>
                        <a:rPr lang="ko-KR" altLang="en-US" sz="1200" b="0" i="0" u="none" strike="noStrike" baseline="0" dirty="0">
                          <a:solidFill>
                            <a:srgbClr val="000000"/>
                          </a:solidFill>
                          <a:effectLst/>
                          <a:latin typeface="+mj-lt"/>
                          <a:ea typeface="+mn-ea"/>
                        </a:rPr>
                        <a:t> 정보를 입력하면 자동으로 입고 처리되는 기능</a:t>
                      </a:r>
                      <a:endParaRPr lang="ko-KR" altLang="en-US" sz="1200" b="0" i="0" u="none" strike="noStrike" dirty="0">
                        <a:solidFill>
                          <a:srgbClr val="000000"/>
                        </a:solidFill>
                        <a:effectLst/>
                        <a:latin typeface="+mj-lt"/>
                        <a:ea typeface="+mn-ea"/>
                      </a:endParaRPr>
                    </a:p>
                  </a:txBody>
                  <a:tcPr marL="3355" marR="3355" marT="335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9511">
                <a:tc>
                  <a:txBody>
                    <a:bodyPr/>
                    <a:lstStyle/>
                    <a:p>
                      <a:pPr algn="l" rtl="0" fontAlgn="ctr"/>
                      <a:r>
                        <a:rPr lang="en-US" altLang="ko-KR" sz="1200" b="1" i="0" u="none" strike="noStrike" dirty="0">
                          <a:solidFill>
                            <a:schemeClr val="tx1"/>
                          </a:solidFill>
                          <a:effectLst/>
                          <a:latin typeface="+mj-lt"/>
                          <a:ea typeface="+mn-ea"/>
                        </a:rPr>
                        <a:t>3. </a:t>
                      </a:r>
                      <a:r>
                        <a:rPr lang="ko-KR" altLang="en-US" sz="1200" b="1" i="0" u="none" strike="noStrike" dirty="0">
                          <a:solidFill>
                            <a:schemeClr val="tx1"/>
                          </a:solidFill>
                          <a:effectLst/>
                          <a:latin typeface="+mj-lt"/>
                          <a:ea typeface="+mn-ea"/>
                        </a:rPr>
                        <a:t>구매데이터 </a:t>
                      </a:r>
                      <a:r>
                        <a:rPr lang="ko-KR" altLang="en-US" sz="1200" b="1" i="0" u="none" strike="noStrike" dirty="0" err="1">
                          <a:solidFill>
                            <a:schemeClr val="tx1"/>
                          </a:solidFill>
                          <a:effectLst/>
                          <a:latin typeface="+mj-lt"/>
                          <a:ea typeface="+mn-ea"/>
                        </a:rPr>
                        <a:t>분석정보</a:t>
                      </a:r>
                      <a:r>
                        <a:rPr lang="ko-KR" altLang="en-US" sz="1200" b="1" i="0" u="none" strike="noStrike" dirty="0">
                          <a:solidFill>
                            <a:schemeClr val="tx1"/>
                          </a:solidFill>
                          <a:effectLst/>
                          <a:latin typeface="+mj-lt"/>
                          <a:ea typeface="+mn-ea"/>
                        </a:rPr>
                        <a:t> 제공</a:t>
                      </a:r>
                    </a:p>
                  </a:txBody>
                  <a:tcPr marL="3355" marR="3355" marT="33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79375"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ko-KR" altLang="en-US" sz="1200" b="0" i="0" u="none" strike="noStrike" kern="1200" dirty="0">
                          <a:solidFill>
                            <a:srgbClr val="000000"/>
                          </a:solidFill>
                          <a:effectLst/>
                          <a:latin typeface="+mn-lt"/>
                          <a:ea typeface="+mn-ea"/>
                          <a:cs typeface="+mn-cs"/>
                        </a:rPr>
                        <a:t>공급업체</a:t>
                      </a:r>
                      <a:r>
                        <a:rPr lang="en-US" altLang="ko-KR" sz="1200" b="0" i="0" u="none" strike="noStrike" kern="1200" dirty="0">
                          <a:solidFill>
                            <a:srgbClr val="000000"/>
                          </a:solidFill>
                          <a:effectLst/>
                          <a:latin typeface="+mn-lt"/>
                          <a:ea typeface="+mn-ea"/>
                          <a:cs typeface="+mn-cs"/>
                        </a:rPr>
                        <a:t>, </a:t>
                      </a:r>
                      <a:r>
                        <a:rPr lang="ko-KR" altLang="en-US" sz="1200" b="0" i="0" u="none" strike="noStrike" kern="1200" dirty="0">
                          <a:solidFill>
                            <a:srgbClr val="000000"/>
                          </a:solidFill>
                          <a:effectLst/>
                          <a:latin typeface="+mn-lt"/>
                          <a:ea typeface="+mn-ea"/>
                          <a:cs typeface="+mn-cs"/>
                        </a:rPr>
                        <a:t>자재</a:t>
                      </a:r>
                      <a:r>
                        <a:rPr lang="en-US" altLang="ko-KR" sz="1200" b="0" i="0" u="none" strike="noStrike" kern="1200" dirty="0">
                          <a:solidFill>
                            <a:srgbClr val="000000"/>
                          </a:solidFill>
                          <a:effectLst/>
                          <a:latin typeface="+mn-lt"/>
                          <a:ea typeface="+mn-ea"/>
                          <a:cs typeface="+mn-cs"/>
                        </a:rPr>
                        <a:t>(</a:t>
                      </a:r>
                      <a:r>
                        <a:rPr lang="ko-KR" altLang="en-US" sz="1200" b="0" i="0" u="none" strike="noStrike" kern="1200" dirty="0">
                          <a:solidFill>
                            <a:srgbClr val="000000"/>
                          </a:solidFill>
                          <a:effectLst/>
                          <a:latin typeface="+mn-lt"/>
                          <a:ea typeface="+mn-ea"/>
                          <a:cs typeface="+mn-cs"/>
                        </a:rPr>
                        <a:t>그룹</a:t>
                      </a:r>
                      <a:r>
                        <a:rPr lang="en-US" altLang="ko-KR" sz="1200" b="0" i="0" u="none" strike="noStrike" kern="1200" dirty="0">
                          <a:solidFill>
                            <a:srgbClr val="000000"/>
                          </a:solidFill>
                          <a:effectLst/>
                          <a:latin typeface="+mn-lt"/>
                          <a:ea typeface="+mn-ea"/>
                          <a:cs typeface="+mn-cs"/>
                        </a:rPr>
                        <a:t>) </a:t>
                      </a:r>
                      <a:r>
                        <a:rPr lang="ko-KR" altLang="en-US" sz="1200" b="0" i="0" u="none" strike="noStrike" kern="1200" dirty="0">
                          <a:solidFill>
                            <a:srgbClr val="000000"/>
                          </a:solidFill>
                          <a:effectLst/>
                          <a:latin typeface="+mn-lt"/>
                          <a:ea typeface="+mn-ea"/>
                          <a:cs typeface="+mn-cs"/>
                        </a:rPr>
                        <a:t>별 구매 분석을 위한 정보가공</a:t>
                      </a:r>
                      <a:endParaRPr lang="en-US" altLang="ko-KR" sz="1200" b="0" i="0" u="none" strike="noStrike" dirty="0">
                        <a:solidFill>
                          <a:srgbClr val="000000"/>
                        </a:solidFill>
                        <a:effectLst/>
                        <a:latin typeface="+mj-lt"/>
                        <a:ea typeface="+mn-ea"/>
                      </a:endParaRPr>
                    </a:p>
                    <a:p>
                      <a:pPr marL="171450" indent="-79375" algn="l" fontAlgn="ctr">
                        <a:buFont typeface="Arial" panose="020B0604020202020204" pitchFamily="34" charset="0"/>
                        <a:buChar char="•"/>
                      </a:pPr>
                      <a:r>
                        <a:rPr lang="ko-KR" altLang="en-US" sz="1200" b="0" i="0" u="none" strike="noStrike" dirty="0">
                          <a:solidFill>
                            <a:srgbClr val="000000"/>
                          </a:solidFill>
                          <a:effectLst/>
                          <a:latin typeface="+mj-lt"/>
                          <a:ea typeface="+mn-ea"/>
                        </a:rPr>
                        <a:t>공급업체별 구매현황</a:t>
                      </a:r>
                      <a:endParaRPr lang="en-US" altLang="ko-KR" sz="1200" b="0" i="0" u="none" strike="noStrike" dirty="0">
                        <a:solidFill>
                          <a:srgbClr val="000000"/>
                        </a:solidFill>
                        <a:effectLst/>
                        <a:latin typeface="+mj-lt"/>
                        <a:ea typeface="+mn-ea"/>
                      </a:endParaRPr>
                    </a:p>
                    <a:p>
                      <a:pPr marL="171450" indent="-79375" algn="l" fontAlgn="ctr">
                        <a:buFont typeface="Arial" panose="020B0604020202020204" pitchFamily="34" charset="0"/>
                        <a:buChar char="•"/>
                      </a:pPr>
                      <a:r>
                        <a:rPr lang="ko-KR" altLang="en-US" sz="1200" b="0" i="0" u="none" strike="noStrike" dirty="0">
                          <a:solidFill>
                            <a:srgbClr val="000000"/>
                          </a:solidFill>
                          <a:effectLst/>
                          <a:latin typeface="+mj-lt"/>
                          <a:ea typeface="+mn-ea"/>
                        </a:rPr>
                        <a:t>공급업체별 납기적중률 분석</a:t>
                      </a:r>
                      <a:endParaRPr lang="en-US" altLang="ko-KR" sz="1200" b="0" i="0" u="none" strike="noStrike" dirty="0">
                        <a:solidFill>
                          <a:srgbClr val="000000"/>
                        </a:solidFill>
                        <a:effectLst/>
                        <a:latin typeface="+mj-lt"/>
                        <a:ea typeface="+mn-ea"/>
                      </a:endParaRPr>
                    </a:p>
                    <a:p>
                      <a:pPr marL="171450" indent="-79375" algn="l" fontAlgn="ctr">
                        <a:buFont typeface="Arial" panose="020B0604020202020204" pitchFamily="34" charset="0"/>
                        <a:buChar char="•"/>
                      </a:pPr>
                      <a:r>
                        <a:rPr lang="ko-KR" altLang="en-US" sz="1200" b="0" i="0" u="none" strike="noStrike" dirty="0" err="1">
                          <a:solidFill>
                            <a:srgbClr val="000000"/>
                          </a:solidFill>
                          <a:effectLst/>
                          <a:latin typeface="+mj-lt"/>
                          <a:ea typeface="+mn-ea"/>
                        </a:rPr>
                        <a:t>자재별</a:t>
                      </a:r>
                      <a:r>
                        <a:rPr lang="ko-KR" altLang="en-US" sz="1200" b="0" i="0" u="none" strike="noStrike" dirty="0">
                          <a:solidFill>
                            <a:srgbClr val="000000"/>
                          </a:solidFill>
                          <a:effectLst/>
                          <a:latin typeface="+mj-lt"/>
                          <a:ea typeface="+mn-ea"/>
                        </a:rPr>
                        <a:t> 구매단가 추이 분석</a:t>
                      </a:r>
                      <a:endParaRPr lang="en-US" altLang="ko-KR" sz="1200" b="0" i="0" u="none" strike="noStrike" dirty="0">
                        <a:solidFill>
                          <a:srgbClr val="000000"/>
                        </a:solidFill>
                        <a:effectLst/>
                        <a:latin typeface="+mj-lt"/>
                        <a:ea typeface="+mn-ea"/>
                      </a:endParaRPr>
                    </a:p>
                    <a:p>
                      <a:pPr marL="171450" indent="-79375" algn="l" fontAlgn="ctr">
                        <a:buFont typeface="Arial" panose="020B0604020202020204" pitchFamily="34" charset="0"/>
                        <a:buChar char="•"/>
                      </a:pPr>
                      <a:r>
                        <a:rPr lang="ko-KR" altLang="en-US" sz="1200" b="0" i="0" u="none" strike="noStrike" kern="1200" dirty="0">
                          <a:solidFill>
                            <a:srgbClr val="000000"/>
                          </a:solidFill>
                          <a:effectLst/>
                          <a:latin typeface="+mn-lt"/>
                          <a:ea typeface="+mn-ea"/>
                          <a:cs typeface="+mn-cs"/>
                        </a:rPr>
                        <a:t>분석정보를 </a:t>
                      </a:r>
                      <a:r>
                        <a:rPr lang="en-US" altLang="ko-KR" sz="1200" b="0" i="0" u="none" strike="noStrike" kern="1200" dirty="0">
                          <a:solidFill>
                            <a:srgbClr val="000000"/>
                          </a:solidFill>
                          <a:effectLst/>
                          <a:latin typeface="+mn-lt"/>
                          <a:ea typeface="+mn-ea"/>
                          <a:cs typeface="+mn-cs"/>
                        </a:rPr>
                        <a:t>Fiori</a:t>
                      </a:r>
                      <a:r>
                        <a:rPr lang="en-US" altLang="ko-KR" sz="1200" b="0" i="0" u="none" strike="noStrike" kern="1200" baseline="0" dirty="0">
                          <a:solidFill>
                            <a:srgbClr val="000000"/>
                          </a:solidFill>
                          <a:effectLst/>
                          <a:latin typeface="+mn-lt"/>
                          <a:ea typeface="+mn-ea"/>
                          <a:cs typeface="+mn-cs"/>
                        </a:rPr>
                        <a:t> </a:t>
                      </a:r>
                      <a:r>
                        <a:rPr lang="ko-KR" altLang="en-US" sz="1200" b="0" i="0" u="none" strike="noStrike" kern="1200" baseline="0" dirty="0">
                          <a:solidFill>
                            <a:srgbClr val="000000"/>
                          </a:solidFill>
                          <a:effectLst/>
                          <a:latin typeface="+mn-lt"/>
                          <a:ea typeface="+mn-ea"/>
                          <a:cs typeface="+mn-cs"/>
                        </a:rPr>
                        <a:t>권한체계에 따라 </a:t>
                      </a:r>
                      <a:r>
                        <a:rPr lang="en-US" altLang="ko-KR" sz="1200" b="0" i="0" u="none" strike="noStrike" kern="1200" baseline="0" dirty="0">
                          <a:solidFill>
                            <a:srgbClr val="000000"/>
                          </a:solidFill>
                          <a:effectLst/>
                          <a:latin typeface="+mn-lt"/>
                          <a:ea typeface="+mn-ea"/>
                          <a:cs typeface="+mn-cs"/>
                        </a:rPr>
                        <a:t>App</a:t>
                      </a:r>
                      <a:r>
                        <a:rPr lang="ko-KR" altLang="en-US" sz="1200" b="0" i="0" u="none" strike="noStrike" kern="1200" baseline="0" dirty="0">
                          <a:solidFill>
                            <a:srgbClr val="000000"/>
                          </a:solidFill>
                          <a:effectLst/>
                          <a:latin typeface="+mn-lt"/>
                          <a:ea typeface="+mn-ea"/>
                          <a:cs typeface="+mn-cs"/>
                        </a:rPr>
                        <a:t>에 포함시킴</a:t>
                      </a:r>
                      <a:endParaRPr lang="en-US" altLang="ko-KR" sz="1200" b="0" i="0" u="none" strike="noStrike" kern="1200" baseline="0" dirty="0">
                        <a:solidFill>
                          <a:srgbClr val="000000"/>
                        </a:solidFill>
                        <a:effectLst/>
                        <a:latin typeface="+mn-lt"/>
                        <a:ea typeface="+mn-ea"/>
                        <a:cs typeface="+mn-cs"/>
                      </a:endParaRPr>
                    </a:p>
                    <a:p>
                      <a:pPr marL="171450" indent="-79375" algn="l" fontAlgn="ctr">
                        <a:buFont typeface="Arial" panose="020B0604020202020204" pitchFamily="34" charset="0"/>
                        <a:buChar char="•"/>
                      </a:pPr>
                      <a:r>
                        <a:rPr lang="ko-KR" altLang="en-US" sz="1200" b="0" i="0" u="none" strike="noStrike" kern="1200" baseline="0" dirty="0">
                          <a:solidFill>
                            <a:srgbClr val="000000"/>
                          </a:solidFill>
                          <a:effectLst/>
                          <a:latin typeface="+mn-lt"/>
                          <a:ea typeface="+mn-ea"/>
                          <a:cs typeface="+mn-cs"/>
                        </a:rPr>
                        <a:t>모든 </a:t>
                      </a:r>
                      <a:r>
                        <a:rPr lang="ko-KR" altLang="en-US" sz="1200" b="0" i="0" u="none" strike="noStrike" kern="1200" baseline="0" dirty="0" err="1">
                          <a:solidFill>
                            <a:srgbClr val="000000"/>
                          </a:solidFill>
                          <a:effectLst/>
                          <a:latin typeface="+mn-lt"/>
                          <a:ea typeface="+mn-ea"/>
                          <a:cs typeface="+mn-cs"/>
                        </a:rPr>
                        <a:t>리포팅</a:t>
                      </a:r>
                      <a:r>
                        <a:rPr lang="ko-KR" altLang="en-US" sz="1200" b="0" i="0" u="none" strike="noStrike" kern="1200" baseline="0" dirty="0">
                          <a:solidFill>
                            <a:srgbClr val="000000"/>
                          </a:solidFill>
                          <a:effectLst/>
                          <a:latin typeface="+mn-lt"/>
                          <a:ea typeface="+mn-ea"/>
                          <a:cs typeface="+mn-cs"/>
                        </a:rPr>
                        <a:t> 데이터는 </a:t>
                      </a:r>
                      <a:r>
                        <a:rPr lang="en-US" altLang="ko-KR" sz="1200" b="0" i="0" u="none" strike="noStrike" kern="1200" baseline="0" dirty="0">
                          <a:solidFill>
                            <a:srgbClr val="000000"/>
                          </a:solidFill>
                          <a:effectLst/>
                          <a:latin typeface="+mn-lt"/>
                          <a:ea typeface="+mn-ea"/>
                          <a:cs typeface="+mn-cs"/>
                        </a:rPr>
                        <a:t>GCP </a:t>
                      </a:r>
                      <a:r>
                        <a:rPr lang="en-US" altLang="ko-KR" sz="1200" b="0" i="0" u="none" strike="noStrike" kern="1200" baseline="0" dirty="0" err="1">
                          <a:solidFill>
                            <a:srgbClr val="000000"/>
                          </a:solidFill>
                          <a:effectLst/>
                          <a:latin typeface="+mn-lt"/>
                          <a:ea typeface="+mn-ea"/>
                          <a:cs typeface="+mn-cs"/>
                        </a:rPr>
                        <a:t>Bigquery</a:t>
                      </a:r>
                      <a:r>
                        <a:rPr lang="ko-KR" altLang="en-US" sz="1200" b="0" i="0" u="none" strike="noStrike" kern="1200" baseline="0" dirty="0">
                          <a:solidFill>
                            <a:srgbClr val="000000"/>
                          </a:solidFill>
                          <a:effectLst/>
                          <a:latin typeface="+mn-lt"/>
                          <a:ea typeface="+mn-ea"/>
                          <a:cs typeface="+mn-cs"/>
                        </a:rPr>
                        <a:t>에 이관 후 번역</a:t>
                      </a:r>
                      <a:endParaRPr lang="ko-KR" altLang="en-US" sz="1200" b="0" i="0" u="none" strike="noStrike" kern="1200" dirty="0">
                        <a:solidFill>
                          <a:srgbClr val="000000"/>
                        </a:solidFill>
                        <a:effectLst/>
                        <a:latin typeface="+mn-lt"/>
                        <a:ea typeface="+mn-ea"/>
                        <a:cs typeface="+mn-cs"/>
                      </a:endParaRPr>
                    </a:p>
                  </a:txBody>
                  <a:tcPr marL="3355" marR="3355" marT="335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4724">
                <a:tc>
                  <a:txBody>
                    <a:bodyPr/>
                    <a:lstStyle/>
                    <a:p>
                      <a:pPr algn="l" rtl="0" fontAlgn="ctr"/>
                      <a:r>
                        <a:rPr lang="en-US" altLang="ko-KR" sz="1200" b="1" i="0" u="none" strike="noStrike" dirty="0">
                          <a:solidFill>
                            <a:schemeClr val="tx1"/>
                          </a:solidFill>
                          <a:effectLst/>
                          <a:latin typeface="+mj-lt"/>
                          <a:ea typeface="+mn-ea"/>
                        </a:rPr>
                        <a:t>UI/UX</a:t>
                      </a:r>
                      <a:endParaRPr lang="ko-KR" altLang="en-US" sz="1200" b="1" i="0" u="none" strike="noStrike" dirty="0">
                        <a:solidFill>
                          <a:schemeClr val="tx1"/>
                        </a:solidFill>
                        <a:effectLst/>
                        <a:latin typeface="+mj-lt"/>
                        <a:ea typeface="+mn-ea"/>
                      </a:endParaRPr>
                    </a:p>
                  </a:txBody>
                  <a:tcPr marL="3355" marR="3355" marT="33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79375" algn="l" fontAlgn="ctr">
                        <a:buFont typeface="Arial" panose="020B0604020202020204" pitchFamily="34" charset="0"/>
                        <a:buChar char="•"/>
                      </a:pPr>
                      <a:r>
                        <a:rPr lang="ko-KR" altLang="en-US" sz="1200" b="0" i="0" u="none" strike="noStrike" dirty="0" err="1">
                          <a:solidFill>
                            <a:srgbClr val="000000"/>
                          </a:solidFill>
                          <a:effectLst/>
                          <a:latin typeface="+mj-lt"/>
                          <a:ea typeface="+mn-ea"/>
                        </a:rPr>
                        <a:t>반응형</a:t>
                      </a:r>
                      <a:r>
                        <a:rPr lang="ko-KR" altLang="en-US" sz="1200" b="0" i="0" u="none" strike="noStrike" dirty="0">
                          <a:solidFill>
                            <a:srgbClr val="000000"/>
                          </a:solidFill>
                          <a:effectLst/>
                          <a:latin typeface="+mj-lt"/>
                          <a:ea typeface="+mn-ea"/>
                        </a:rPr>
                        <a:t> 웹으로 구성하여 </a:t>
                      </a:r>
                      <a:r>
                        <a:rPr lang="en-US" altLang="ko-KR" sz="1200" b="0" i="0" u="none" strike="noStrike" dirty="0">
                          <a:solidFill>
                            <a:srgbClr val="000000"/>
                          </a:solidFill>
                          <a:effectLst/>
                          <a:latin typeface="+mj-lt"/>
                          <a:ea typeface="+mn-ea"/>
                        </a:rPr>
                        <a:t>Anytime,</a:t>
                      </a:r>
                      <a:r>
                        <a:rPr lang="en-US" altLang="ko-KR" sz="1200" b="0" i="0" u="none" strike="noStrike" baseline="0" dirty="0">
                          <a:solidFill>
                            <a:srgbClr val="000000"/>
                          </a:solidFill>
                          <a:effectLst/>
                          <a:latin typeface="+mj-lt"/>
                          <a:ea typeface="+mn-ea"/>
                        </a:rPr>
                        <a:t> Anywhere, Any Device </a:t>
                      </a:r>
                      <a:r>
                        <a:rPr lang="ko-KR" altLang="en-US" sz="1200" b="0" i="0" u="none" strike="noStrike" baseline="0">
                          <a:solidFill>
                            <a:srgbClr val="000000"/>
                          </a:solidFill>
                          <a:effectLst/>
                          <a:latin typeface="+mj-lt"/>
                          <a:ea typeface="+mn-ea"/>
                        </a:rPr>
                        <a:t>만족시</a:t>
                      </a:r>
                      <a:endParaRPr lang="en-US" altLang="ko-KR" sz="1200" b="0" i="0" u="none" strike="noStrike" baseline="0" dirty="0">
                        <a:solidFill>
                          <a:srgbClr val="000000"/>
                        </a:solidFill>
                        <a:effectLst/>
                        <a:latin typeface="+mj-lt"/>
                        <a:ea typeface="+mn-ea"/>
                      </a:endParaRPr>
                    </a:p>
                    <a:p>
                      <a:pPr marL="92075" marR="0" lvl="0" indent="0" algn="l" defTabSz="1088558" rtl="0" eaLnBrk="1" fontAlgn="ctr" latinLnBrk="0" hangingPunct="1">
                        <a:lnSpc>
                          <a:spcPct val="100000"/>
                        </a:lnSpc>
                        <a:spcBef>
                          <a:spcPts val="0"/>
                        </a:spcBef>
                        <a:spcAft>
                          <a:spcPts val="0"/>
                        </a:spcAft>
                        <a:buClrTx/>
                        <a:buSzTx/>
                        <a:buFont typeface="Arial" panose="020B0604020202020204" pitchFamily="34" charset="0"/>
                        <a:buNone/>
                        <a:tabLst/>
                        <a:defRPr/>
                      </a:pPr>
                      <a:r>
                        <a:rPr lang="en-US" altLang="ko-KR" sz="1200" b="0" i="0" u="none" strike="noStrike" kern="1200" baseline="0" dirty="0">
                          <a:solidFill>
                            <a:srgbClr val="000000"/>
                          </a:solidFill>
                          <a:effectLst/>
                          <a:latin typeface="+mn-lt"/>
                          <a:ea typeface="+mn-ea"/>
                          <a:cs typeface="+mn-cs"/>
                        </a:rPr>
                        <a:t> (</a:t>
                      </a:r>
                      <a:r>
                        <a:rPr lang="ko-KR" altLang="en-US" sz="1200" b="0" i="0" u="none" strike="noStrike" kern="1200" baseline="0">
                          <a:solidFill>
                            <a:srgbClr val="000000"/>
                          </a:solidFill>
                          <a:effectLst/>
                          <a:latin typeface="+mn-lt"/>
                          <a:ea typeface="+mn-ea"/>
                          <a:cs typeface="+mn-cs"/>
                        </a:rPr>
                        <a:t>휴대폰에서도 작동해야 함</a:t>
                      </a:r>
                      <a:r>
                        <a:rPr lang="en-US" altLang="ko-KR" sz="1200" b="0" i="0" u="none" strike="noStrike" kern="1200" baseline="0" dirty="0">
                          <a:solidFill>
                            <a:srgbClr val="000000"/>
                          </a:solidFill>
                          <a:effectLst/>
                          <a:latin typeface="+mn-lt"/>
                          <a:ea typeface="+mn-ea"/>
                          <a:cs typeface="+mn-cs"/>
                        </a:rPr>
                        <a:t>)</a:t>
                      </a:r>
                      <a:endParaRPr lang="ko-KR" altLang="en-US" sz="1200" b="0" i="0" u="none" strike="noStrike" kern="1200">
                        <a:solidFill>
                          <a:srgbClr val="000000"/>
                        </a:solidFill>
                        <a:effectLst/>
                        <a:latin typeface="+mn-lt"/>
                        <a:ea typeface="+mn-ea"/>
                        <a:cs typeface="+mn-cs"/>
                      </a:endParaRPr>
                    </a:p>
                  </a:txBody>
                  <a:tcPr marL="3355" marR="3355" marT="335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54724">
                <a:tc>
                  <a:txBody>
                    <a:bodyPr/>
                    <a:lstStyle/>
                    <a:p>
                      <a:pPr algn="l" rtl="0" fontAlgn="ctr"/>
                      <a:r>
                        <a:rPr lang="ko-KR" altLang="en-US" sz="1200" b="1" i="0" u="none" strike="noStrike" dirty="0">
                          <a:solidFill>
                            <a:schemeClr val="tx1"/>
                          </a:solidFill>
                          <a:effectLst/>
                          <a:latin typeface="+mj-lt"/>
                          <a:ea typeface="+mn-ea"/>
                        </a:rPr>
                        <a:t>보안요구사항</a:t>
                      </a:r>
                    </a:p>
                  </a:txBody>
                  <a:tcPr marL="3355" marR="3355" marT="33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79375" algn="l" fontAlgn="ctr">
                        <a:buFont typeface="Arial" panose="020B0604020202020204" pitchFamily="34" charset="0"/>
                        <a:buChar char="•"/>
                      </a:pPr>
                      <a:r>
                        <a:rPr lang="ko-KR" altLang="en-US" sz="1200" b="0" i="0" u="none" strike="noStrike" dirty="0">
                          <a:solidFill>
                            <a:srgbClr val="000000"/>
                          </a:solidFill>
                          <a:effectLst/>
                          <a:latin typeface="+mj-lt"/>
                          <a:ea typeface="+mn-ea"/>
                        </a:rPr>
                        <a:t>외부 사용자는 </a:t>
                      </a:r>
                      <a:r>
                        <a:rPr lang="en-US" altLang="ko-KR" sz="1200" b="0" i="0" u="none" strike="noStrike" dirty="0">
                          <a:solidFill>
                            <a:srgbClr val="000000"/>
                          </a:solidFill>
                          <a:effectLst/>
                          <a:latin typeface="+mj-lt"/>
                          <a:ea typeface="+mn-ea"/>
                        </a:rPr>
                        <a:t>Hub</a:t>
                      </a:r>
                      <a:r>
                        <a:rPr lang="en-US" altLang="ko-KR" sz="1200" b="0" i="0" u="none" strike="noStrike" baseline="0" dirty="0">
                          <a:solidFill>
                            <a:srgbClr val="000000"/>
                          </a:solidFill>
                          <a:effectLst/>
                          <a:latin typeface="+mj-lt"/>
                          <a:ea typeface="+mn-ea"/>
                        </a:rPr>
                        <a:t> Application</a:t>
                      </a:r>
                      <a:r>
                        <a:rPr lang="ko-KR" altLang="en-US" sz="1200" b="0" i="0" u="none" strike="noStrike" baseline="0">
                          <a:solidFill>
                            <a:srgbClr val="000000"/>
                          </a:solidFill>
                          <a:effectLst/>
                          <a:latin typeface="+mj-lt"/>
                          <a:ea typeface="+mn-ea"/>
                        </a:rPr>
                        <a:t>을 통하지 않고 </a:t>
                      </a:r>
                      <a:r>
                        <a:rPr lang="en-US" altLang="ko-KR" sz="1200" b="0" i="0" u="none" strike="noStrike" baseline="0" dirty="0">
                          <a:solidFill>
                            <a:srgbClr val="000000"/>
                          </a:solidFill>
                          <a:effectLst/>
                          <a:latin typeface="+mj-lt"/>
                          <a:ea typeface="+mn-ea"/>
                        </a:rPr>
                        <a:t>S4HANA System</a:t>
                      </a:r>
                      <a:r>
                        <a:rPr lang="ko-KR" altLang="en-US" sz="1200" b="0" i="0" u="none" strike="noStrike" baseline="0">
                          <a:solidFill>
                            <a:srgbClr val="000000"/>
                          </a:solidFill>
                          <a:effectLst/>
                          <a:latin typeface="+mj-lt"/>
                          <a:ea typeface="+mn-ea"/>
                        </a:rPr>
                        <a:t>에 접근할 수 없음</a:t>
                      </a:r>
                      <a:endParaRPr lang="ko-KR" altLang="en-US" sz="1200" b="0" i="0" u="none" strike="noStrike" dirty="0">
                        <a:solidFill>
                          <a:srgbClr val="000000"/>
                        </a:solidFill>
                        <a:effectLst/>
                        <a:latin typeface="+mj-lt"/>
                        <a:ea typeface="+mn-ea"/>
                      </a:endParaRPr>
                    </a:p>
                  </a:txBody>
                  <a:tcPr marL="3355" marR="3355" marT="335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54724">
                <a:tc>
                  <a:txBody>
                    <a:bodyPr/>
                    <a:lstStyle/>
                    <a:p>
                      <a:pPr algn="l" rtl="0" fontAlgn="ctr"/>
                      <a:r>
                        <a:rPr lang="en-US" altLang="ko-KR" sz="1200" b="1" i="0" u="none" strike="noStrike" dirty="0">
                          <a:solidFill>
                            <a:schemeClr val="tx1"/>
                          </a:solidFill>
                          <a:effectLst/>
                          <a:latin typeface="+mj-lt"/>
                          <a:ea typeface="+mn-ea"/>
                        </a:rPr>
                        <a:t>Non</a:t>
                      </a:r>
                      <a:r>
                        <a:rPr lang="en-US" altLang="ko-KR" sz="1200" b="1" i="0" u="none" strike="noStrike" baseline="0" dirty="0">
                          <a:solidFill>
                            <a:schemeClr val="tx1"/>
                          </a:solidFill>
                          <a:effectLst/>
                          <a:latin typeface="+mj-lt"/>
                          <a:ea typeface="+mn-ea"/>
                        </a:rPr>
                        <a:t> Functional </a:t>
                      </a:r>
                      <a:r>
                        <a:rPr lang="ko-KR" altLang="en-US" sz="1200" b="1" i="0" u="none" strike="noStrike" baseline="0">
                          <a:solidFill>
                            <a:schemeClr val="tx1"/>
                          </a:solidFill>
                          <a:effectLst/>
                          <a:latin typeface="+mj-lt"/>
                          <a:ea typeface="+mn-ea"/>
                        </a:rPr>
                        <a:t>요구사항</a:t>
                      </a:r>
                      <a:endParaRPr lang="ko-KR" altLang="en-US" sz="1200" b="1" i="0" u="none" strike="noStrike" dirty="0">
                        <a:solidFill>
                          <a:schemeClr val="tx1"/>
                        </a:solidFill>
                        <a:effectLst/>
                        <a:latin typeface="+mj-lt"/>
                        <a:ea typeface="+mn-ea"/>
                      </a:endParaRPr>
                    </a:p>
                  </a:txBody>
                  <a:tcPr marL="3355" marR="3355" marT="33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79375" algn="l" fontAlgn="ctr">
                        <a:buFont typeface="Arial" panose="020B0604020202020204" pitchFamily="34" charset="0"/>
                        <a:buChar char="•"/>
                      </a:pPr>
                      <a:r>
                        <a:rPr lang="ko-KR" altLang="en-US" sz="1200" b="0" i="0" u="none" strike="noStrike" dirty="0">
                          <a:solidFill>
                            <a:srgbClr val="000000"/>
                          </a:solidFill>
                          <a:effectLst/>
                          <a:latin typeface="+mj-lt"/>
                          <a:ea typeface="+mn-ea"/>
                        </a:rPr>
                        <a:t>모든 </a:t>
                      </a:r>
                      <a:r>
                        <a:rPr lang="en-US" altLang="ko-KR" sz="1200" b="0" i="0" u="none" strike="noStrike" dirty="0">
                          <a:solidFill>
                            <a:srgbClr val="000000"/>
                          </a:solidFill>
                          <a:effectLst/>
                          <a:latin typeface="+mj-lt"/>
                          <a:ea typeface="+mn-ea"/>
                        </a:rPr>
                        <a:t>transaction </a:t>
                      </a:r>
                      <a:r>
                        <a:rPr lang="ko-KR" altLang="en-US" sz="1200" b="0" i="0" u="none" strike="noStrike" dirty="0">
                          <a:solidFill>
                            <a:srgbClr val="000000"/>
                          </a:solidFill>
                          <a:effectLst/>
                          <a:latin typeface="+mj-lt"/>
                          <a:ea typeface="+mn-ea"/>
                        </a:rPr>
                        <a:t>및 조회는 </a:t>
                      </a:r>
                      <a:r>
                        <a:rPr lang="en-US" altLang="ko-KR" sz="1200" b="0" i="0" u="none" strike="noStrike" dirty="0">
                          <a:solidFill>
                            <a:srgbClr val="000000"/>
                          </a:solidFill>
                          <a:effectLst/>
                          <a:latin typeface="+mj-lt"/>
                          <a:ea typeface="+mn-ea"/>
                        </a:rPr>
                        <a:t>5</a:t>
                      </a:r>
                      <a:r>
                        <a:rPr lang="ko-KR" altLang="en-US" sz="1200" b="0" i="0" u="none" strike="noStrike" dirty="0" err="1">
                          <a:solidFill>
                            <a:srgbClr val="000000"/>
                          </a:solidFill>
                          <a:effectLst/>
                          <a:latin typeface="+mj-lt"/>
                          <a:ea typeface="+mn-ea"/>
                        </a:rPr>
                        <a:t>초내에</a:t>
                      </a:r>
                      <a:r>
                        <a:rPr lang="ko-KR" altLang="en-US" sz="1200" b="0" i="0" u="none" strike="noStrike" dirty="0">
                          <a:solidFill>
                            <a:srgbClr val="000000"/>
                          </a:solidFill>
                          <a:effectLst/>
                          <a:latin typeface="+mj-lt"/>
                          <a:ea typeface="+mn-ea"/>
                        </a:rPr>
                        <a:t> 이루어져야 함 </a:t>
                      </a:r>
                      <a:r>
                        <a:rPr lang="en-US" altLang="ko-KR" sz="1200" b="0" i="0" u="none" strike="noStrike" dirty="0">
                          <a:solidFill>
                            <a:srgbClr val="000000"/>
                          </a:solidFill>
                          <a:effectLst/>
                          <a:latin typeface="+mj-lt"/>
                          <a:ea typeface="+mn-ea"/>
                        </a:rPr>
                        <a:t>(</a:t>
                      </a:r>
                      <a:r>
                        <a:rPr lang="ko-KR" altLang="en-US" sz="1200" b="0" i="0" u="none" strike="noStrike" dirty="0">
                          <a:solidFill>
                            <a:srgbClr val="000000"/>
                          </a:solidFill>
                          <a:effectLst/>
                          <a:latin typeface="+mj-lt"/>
                          <a:ea typeface="+mn-ea"/>
                        </a:rPr>
                        <a:t>사용자 </a:t>
                      </a:r>
                      <a:r>
                        <a:rPr lang="ko-KR" altLang="en-US" sz="1200" b="0" i="0" u="none" strike="noStrike" dirty="0" err="1">
                          <a:solidFill>
                            <a:srgbClr val="000000"/>
                          </a:solidFill>
                          <a:effectLst/>
                          <a:latin typeface="+mj-lt"/>
                          <a:ea typeface="+mn-ea"/>
                        </a:rPr>
                        <a:t>체감기준</a:t>
                      </a:r>
                      <a:r>
                        <a:rPr lang="en-US" altLang="ko-KR" sz="1200" b="0" i="0" u="none" strike="noStrike" dirty="0">
                          <a:solidFill>
                            <a:srgbClr val="000000"/>
                          </a:solidFill>
                          <a:effectLst/>
                          <a:latin typeface="+mj-lt"/>
                          <a:ea typeface="+mn-ea"/>
                        </a:rPr>
                        <a:t>)</a:t>
                      </a:r>
                      <a:endParaRPr lang="ko-KR" altLang="en-US" sz="1200" b="0" i="0" u="none" strike="noStrike" dirty="0">
                        <a:solidFill>
                          <a:srgbClr val="000000"/>
                        </a:solidFill>
                        <a:effectLst/>
                        <a:latin typeface="+mj-lt"/>
                        <a:ea typeface="+mn-ea"/>
                      </a:endParaRPr>
                    </a:p>
                  </a:txBody>
                  <a:tcPr marL="3355" marR="3355" marT="335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60741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RFP</a:t>
            </a:r>
            <a:endParaRPr lang="ko-KR" altLang="en-US" dirty="0"/>
          </a:p>
        </p:txBody>
      </p:sp>
      <p:sp>
        <p:nvSpPr>
          <p:cNvPr id="4" name="TextBox 3"/>
          <p:cNvSpPr txBox="1"/>
          <p:nvPr/>
        </p:nvSpPr>
        <p:spPr>
          <a:xfrm>
            <a:off x="1082180" y="833196"/>
            <a:ext cx="442099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기능 요구사항 </a:t>
            </a:r>
            <a:r>
              <a:rPr lang="en-US" altLang="ko-KR" sz="1800" kern="0" dirty="0">
                <a:ea typeface="Arial Unicode MS" pitchFamily="34" charset="-128"/>
                <a:cs typeface="Arial Unicode MS" pitchFamily="34" charset="-128"/>
              </a:rPr>
              <a:t>(</a:t>
            </a:r>
            <a:r>
              <a:rPr lang="ko-KR" altLang="en-US" sz="1800" kern="0" dirty="0">
                <a:ea typeface="Arial Unicode MS" pitchFamily="34" charset="-128"/>
                <a:cs typeface="Arial Unicode MS" pitchFamily="34" charset="-128"/>
              </a:rPr>
              <a:t>영업관리</a:t>
            </a:r>
            <a:r>
              <a:rPr lang="en-US" altLang="ko-KR" sz="1800" kern="0" dirty="0">
                <a:ea typeface="Arial Unicode MS" pitchFamily="34" charset="-128"/>
                <a:cs typeface="Arial Unicode MS" pitchFamily="34" charset="-128"/>
              </a:rPr>
              <a:t>)</a:t>
            </a:r>
            <a:endParaRPr lang="ko-KR" altLang="en-US" sz="1800" kern="0" dirty="0">
              <a:ea typeface="Arial Unicode MS" pitchFamily="34" charset="-128"/>
              <a:cs typeface="Arial Unicode MS" pitchFamily="34" charset="-128"/>
            </a:endParaRPr>
          </a:p>
        </p:txBody>
      </p:sp>
      <p:graphicFrame>
        <p:nvGraphicFramePr>
          <p:cNvPr id="8" name="표 7"/>
          <p:cNvGraphicFramePr>
            <a:graphicFrameLocks noGrp="1"/>
          </p:cNvGraphicFramePr>
          <p:nvPr>
            <p:extLst>
              <p:ext uri="{D42A27DB-BD31-4B8C-83A1-F6EECF244321}">
                <p14:modId xmlns:p14="http://schemas.microsoft.com/office/powerpoint/2010/main" val="1579189270"/>
              </p:ext>
            </p:extLst>
          </p:nvPr>
        </p:nvGraphicFramePr>
        <p:xfrm>
          <a:off x="1224794" y="1221007"/>
          <a:ext cx="8439323" cy="5269911"/>
        </p:xfrm>
        <a:graphic>
          <a:graphicData uri="http://schemas.openxmlformats.org/drawingml/2006/table">
            <a:tbl>
              <a:tblPr/>
              <a:tblGrid>
                <a:gridCol w="2447629">
                  <a:extLst>
                    <a:ext uri="{9D8B030D-6E8A-4147-A177-3AD203B41FA5}">
                      <a16:colId xmlns:a16="http://schemas.microsoft.com/office/drawing/2014/main" val="20000"/>
                    </a:ext>
                  </a:extLst>
                </a:gridCol>
                <a:gridCol w="5991694">
                  <a:extLst>
                    <a:ext uri="{9D8B030D-6E8A-4147-A177-3AD203B41FA5}">
                      <a16:colId xmlns:a16="http://schemas.microsoft.com/office/drawing/2014/main" val="20001"/>
                    </a:ext>
                  </a:extLst>
                </a:gridCol>
              </a:tblGrid>
              <a:tr h="165699">
                <a:tc gridSpan="2">
                  <a:txBody>
                    <a:bodyPr/>
                    <a:lstStyle/>
                    <a:p>
                      <a:pPr algn="ctr" fontAlgn="ctr"/>
                      <a:r>
                        <a:rPr lang="ko-KR" altLang="en-US" sz="1200" b="1" i="0" u="none" strike="noStrike" dirty="0">
                          <a:solidFill>
                            <a:srgbClr val="000000"/>
                          </a:solidFill>
                          <a:effectLst/>
                          <a:latin typeface="+mj-lt"/>
                        </a:rPr>
                        <a:t>영업관리 </a:t>
                      </a:r>
                      <a:r>
                        <a:rPr lang="en-US" altLang="ko-KR" sz="1200" b="1" i="0" u="none" strike="noStrike" dirty="0">
                          <a:solidFill>
                            <a:srgbClr val="000000"/>
                          </a:solidFill>
                          <a:effectLst/>
                          <a:latin typeface="+mj-lt"/>
                        </a:rPr>
                        <a:t>Hub Application</a:t>
                      </a:r>
                      <a:endParaRPr lang="ko-KR" altLang="en-US" sz="1200" b="1" i="0" u="none" strike="noStrike" dirty="0">
                        <a:solidFill>
                          <a:srgbClr val="000000"/>
                        </a:solidFill>
                        <a:effectLst/>
                        <a:latin typeface="+mj-lt"/>
                      </a:endParaRPr>
                    </a:p>
                  </a:txBody>
                  <a:tcPr marL="3355" marR="3355" marT="3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pPr latinLnBrk="1"/>
                      <a:endParaRPr lang="ko-KR" altLang="en-US"/>
                    </a:p>
                  </a:txBody>
                  <a:tcPr/>
                </a:tc>
                <a:extLst>
                  <a:ext uri="{0D108BD9-81ED-4DB2-BD59-A6C34878D82A}">
                    <a16:rowId xmlns:a16="http://schemas.microsoft.com/office/drawing/2014/main" val="10000"/>
                  </a:ext>
                </a:extLst>
              </a:tr>
              <a:tr h="165699">
                <a:tc>
                  <a:txBody>
                    <a:bodyPr/>
                    <a:lstStyle/>
                    <a:p>
                      <a:pPr algn="ctr" fontAlgn="ctr"/>
                      <a:r>
                        <a:rPr lang="ko-KR" altLang="en-US" sz="1200" b="1" i="0" u="none" strike="noStrike" dirty="0">
                          <a:solidFill>
                            <a:srgbClr val="000000"/>
                          </a:solidFill>
                          <a:effectLst/>
                          <a:latin typeface="+mj-lt"/>
                        </a:rPr>
                        <a:t>영역</a:t>
                      </a:r>
                    </a:p>
                  </a:txBody>
                  <a:tcPr marL="3355" marR="3355" marT="3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ko-KR" altLang="en-US" sz="1200" b="1" i="0" u="none" strike="noStrike" dirty="0">
                          <a:solidFill>
                            <a:srgbClr val="000000"/>
                          </a:solidFill>
                          <a:effectLst/>
                          <a:latin typeface="+mj-lt"/>
                        </a:rPr>
                        <a:t>내용</a:t>
                      </a:r>
                    </a:p>
                  </a:txBody>
                  <a:tcPr marL="3355" marR="3355" marT="33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979272">
                <a:tc>
                  <a:txBody>
                    <a:bodyPr/>
                    <a:lstStyle/>
                    <a:p>
                      <a:pPr algn="l" rtl="0" fontAlgn="ctr"/>
                      <a:r>
                        <a:rPr lang="en-US" altLang="ko-KR" sz="1200" b="1" i="0" u="none" strike="noStrike" dirty="0">
                          <a:solidFill>
                            <a:schemeClr val="tx1"/>
                          </a:solidFill>
                          <a:effectLst/>
                          <a:latin typeface="+mj-lt"/>
                          <a:ea typeface="+mn-ea"/>
                        </a:rPr>
                        <a:t>1. </a:t>
                      </a:r>
                      <a:r>
                        <a:rPr lang="ko-KR" altLang="en-US" sz="1200" b="1" i="0" u="none" strike="noStrike" dirty="0">
                          <a:solidFill>
                            <a:schemeClr val="tx1"/>
                          </a:solidFill>
                          <a:effectLst/>
                          <a:latin typeface="+mj-lt"/>
                          <a:ea typeface="+mn-ea"/>
                        </a:rPr>
                        <a:t>영업관리 </a:t>
                      </a:r>
                      <a:r>
                        <a:rPr lang="ko-KR" altLang="en-US" sz="1200" b="1" i="0" u="none" strike="noStrike" dirty="0" err="1">
                          <a:solidFill>
                            <a:schemeClr val="tx1"/>
                          </a:solidFill>
                          <a:effectLst/>
                          <a:latin typeface="+mj-lt"/>
                          <a:ea typeface="+mn-ea"/>
                        </a:rPr>
                        <a:t>기준정보</a:t>
                      </a:r>
                      <a:r>
                        <a:rPr lang="ko-KR" altLang="en-US" sz="1200" b="1" i="0" u="none" strike="noStrike" dirty="0">
                          <a:solidFill>
                            <a:schemeClr val="tx1"/>
                          </a:solidFill>
                          <a:effectLst/>
                          <a:latin typeface="+mj-lt"/>
                          <a:ea typeface="+mn-ea"/>
                        </a:rPr>
                        <a:t> 관리</a:t>
                      </a:r>
                    </a:p>
                  </a:txBody>
                  <a:tcPr marL="3355" marR="3355" marT="33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79375" algn="l" fontAlgn="ctr">
                        <a:buFont typeface="Arial" panose="020B0604020202020204" pitchFamily="34" charset="0"/>
                        <a:buChar char="•"/>
                      </a:pPr>
                      <a:r>
                        <a:rPr lang="ko-KR" altLang="en-US" sz="1200" b="0" i="0" u="none" strike="noStrike" dirty="0">
                          <a:solidFill>
                            <a:srgbClr val="000000"/>
                          </a:solidFill>
                          <a:effectLst/>
                          <a:latin typeface="+mj-lt"/>
                          <a:ea typeface="+mn-ea"/>
                        </a:rPr>
                        <a:t>고객 마스터</a:t>
                      </a:r>
                      <a:r>
                        <a:rPr lang="en-US" altLang="ko-KR" sz="1200" b="0" i="0" u="none" strike="noStrike" dirty="0">
                          <a:solidFill>
                            <a:srgbClr val="000000"/>
                          </a:solidFill>
                          <a:effectLst/>
                          <a:latin typeface="+mj-lt"/>
                          <a:ea typeface="+mn-ea"/>
                        </a:rPr>
                        <a:t>, </a:t>
                      </a:r>
                      <a:r>
                        <a:rPr lang="ko-KR" altLang="en-US" sz="1200" b="0" i="0" u="none" strike="noStrike" dirty="0">
                          <a:solidFill>
                            <a:srgbClr val="000000"/>
                          </a:solidFill>
                          <a:effectLst/>
                          <a:latin typeface="+mj-lt"/>
                          <a:ea typeface="+mn-ea"/>
                        </a:rPr>
                        <a:t>제품 마스터</a:t>
                      </a:r>
                      <a:r>
                        <a:rPr lang="en-US" altLang="ko-KR" sz="1200" b="0" i="0" u="none" strike="noStrike" dirty="0">
                          <a:solidFill>
                            <a:srgbClr val="000000"/>
                          </a:solidFill>
                          <a:effectLst/>
                          <a:latin typeface="+mj-lt"/>
                          <a:ea typeface="+mn-ea"/>
                        </a:rPr>
                        <a:t>, </a:t>
                      </a:r>
                      <a:r>
                        <a:rPr lang="ko-KR" altLang="en-US" sz="1200" b="0" i="0" u="none" strike="noStrike" dirty="0">
                          <a:solidFill>
                            <a:srgbClr val="000000"/>
                          </a:solidFill>
                          <a:effectLst/>
                          <a:latin typeface="+mj-lt"/>
                          <a:ea typeface="+mn-ea"/>
                        </a:rPr>
                        <a:t>운송업체 정보</a:t>
                      </a:r>
                      <a:r>
                        <a:rPr lang="en-US" altLang="ko-KR" sz="1200" b="0" i="0" u="none" strike="noStrike" dirty="0">
                          <a:solidFill>
                            <a:srgbClr val="000000"/>
                          </a:solidFill>
                          <a:effectLst/>
                          <a:latin typeface="+mj-lt"/>
                          <a:ea typeface="+mn-ea"/>
                        </a:rPr>
                        <a:t> </a:t>
                      </a:r>
                      <a:r>
                        <a:rPr lang="ko-KR" altLang="en-US" sz="1200" b="0" i="0" u="none" strike="noStrike" dirty="0">
                          <a:solidFill>
                            <a:srgbClr val="000000"/>
                          </a:solidFill>
                          <a:effectLst/>
                          <a:latin typeface="+mj-lt"/>
                          <a:ea typeface="+mn-ea"/>
                        </a:rPr>
                        <a:t>관리 프로세스 구성</a:t>
                      </a:r>
                      <a:endParaRPr lang="en-US" altLang="ko-KR" sz="1200" b="0" i="0" u="none" strike="noStrike" dirty="0">
                        <a:solidFill>
                          <a:srgbClr val="000000"/>
                        </a:solidFill>
                        <a:effectLst/>
                        <a:latin typeface="+mj-lt"/>
                        <a:ea typeface="+mn-ea"/>
                      </a:endParaRPr>
                    </a:p>
                    <a:p>
                      <a:pPr marL="92075" indent="0" algn="l" fontAlgn="ctr">
                        <a:buFont typeface="Arial" panose="020B0604020202020204" pitchFamily="34" charset="0"/>
                        <a:buNone/>
                      </a:pPr>
                      <a:r>
                        <a:rPr lang="en-US" altLang="ko-KR" sz="1200" b="0" i="0" u="none" strike="noStrike" baseline="0" dirty="0">
                          <a:solidFill>
                            <a:srgbClr val="000000"/>
                          </a:solidFill>
                          <a:effectLst/>
                          <a:latin typeface="+mj-lt"/>
                          <a:ea typeface="+mn-ea"/>
                        </a:rPr>
                        <a:t>     - </a:t>
                      </a:r>
                      <a:r>
                        <a:rPr lang="ko-KR" altLang="en-US" sz="1200" b="0" i="0" u="none" strike="noStrike" dirty="0">
                          <a:solidFill>
                            <a:srgbClr val="000000"/>
                          </a:solidFill>
                          <a:effectLst/>
                          <a:latin typeface="+mj-lt"/>
                          <a:ea typeface="+mn-ea"/>
                        </a:rPr>
                        <a:t>고객업체정보 </a:t>
                      </a:r>
                      <a:r>
                        <a:rPr lang="en-US" altLang="ko-KR" sz="1200" b="0" i="0" u="none" strike="noStrike" dirty="0">
                          <a:solidFill>
                            <a:srgbClr val="000000"/>
                          </a:solidFill>
                          <a:effectLst/>
                          <a:latin typeface="+mj-lt"/>
                          <a:ea typeface="+mn-ea"/>
                        </a:rPr>
                        <a:t>(</a:t>
                      </a:r>
                      <a:r>
                        <a:rPr lang="ko-KR" altLang="en-US" sz="1200" b="0" i="0" u="none" strike="noStrike" dirty="0">
                          <a:solidFill>
                            <a:srgbClr val="000000"/>
                          </a:solidFill>
                          <a:effectLst/>
                          <a:latin typeface="+mj-lt"/>
                          <a:ea typeface="+mn-ea"/>
                        </a:rPr>
                        <a:t>주소</a:t>
                      </a:r>
                      <a:r>
                        <a:rPr lang="en-US" altLang="ko-KR" sz="1200" b="0" i="0" u="none" strike="noStrike" dirty="0">
                          <a:solidFill>
                            <a:srgbClr val="000000"/>
                          </a:solidFill>
                          <a:effectLst/>
                          <a:latin typeface="+mj-lt"/>
                          <a:ea typeface="+mn-ea"/>
                        </a:rPr>
                        <a:t>, </a:t>
                      </a:r>
                      <a:r>
                        <a:rPr lang="ko-KR" altLang="en-US" sz="1200" b="0" i="0" u="none" strike="noStrike" dirty="0">
                          <a:solidFill>
                            <a:srgbClr val="000000"/>
                          </a:solidFill>
                          <a:effectLst/>
                          <a:latin typeface="+mj-lt"/>
                          <a:ea typeface="+mn-ea"/>
                        </a:rPr>
                        <a:t>전화번호</a:t>
                      </a:r>
                      <a:r>
                        <a:rPr lang="en-US" altLang="ko-KR" sz="1200" b="0" i="0" u="none" strike="noStrike" dirty="0">
                          <a:solidFill>
                            <a:srgbClr val="000000"/>
                          </a:solidFill>
                          <a:effectLst/>
                          <a:latin typeface="+mj-lt"/>
                          <a:ea typeface="+mn-ea"/>
                        </a:rPr>
                        <a:t>, </a:t>
                      </a:r>
                      <a:r>
                        <a:rPr lang="ko-KR" altLang="en-US" sz="1200" b="0" i="0" u="none" strike="noStrike" dirty="0">
                          <a:solidFill>
                            <a:srgbClr val="000000"/>
                          </a:solidFill>
                          <a:effectLst/>
                          <a:latin typeface="+mj-lt"/>
                          <a:ea typeface="+mn-ea"/>
                        </a:rPr>
                        <a:t>이름</a:t>
                      </a:r>
                      <a:r>
                        <a:rPr lang="en-US" altLang="ko-KR" sz="1200" b="0" i="0" u="none" strike="noStrike" dirty="0">
                          <a:solidFill>
                            <a:srgbClr val="000000"/>
                          </a:solidFill>
                          <a:effectLst/>
                          <a:latin typeface="+mj-lt"/>
                          <a:ea typeface="+mn-ea"/>
                        </a:rPr>
                        <a:t>, </a:t>
                      </a:r>
                      <a:r>
                        <a:rPr lang="ko-KR" altLang="en-US" sz="1200" b="0" i="0" u="none" strike="noStrike" dirty="0">
                          <a:solidFill>
                            <a:srgbClr val="000000"/>
                          </a:solidFill>
                          <a:effectLst/>
                          <a:latin typeface="+mj-lt"/>
                          <a:ea typeface="+mn-ea"/>
                        </a:rPr>
                        <a:t>고객유형</a:t>
                      </a:r>
                      <a:r>
                        <a:rPr lang="en-US" altLang="ko-KR" sz="1200" b="0" i="0" u="none" strike="noStrike" dirty="0">
                          <a:solidFill>
                            <a:srgbClr val="000000"/>
                          </a:solidFill>
                          <a:effectLst/>
                          <a:latin typeface="+mj-lt"/>
                          <a:ea typeface="+mn-ea"/>
                        </a:rPr>
                        <a:t>)</a:t>
                      </a:r>
                    </a:p>
                    <a:p>
                      <a:pPr algn="l" fontAlgn="ctr"/>
                      <a:r>
                        <a:rPr lang="en-US" altLang="ko-KR" sz="1200" b="0" i="0" u="none" strike="noStrike" dirty="0">
                          <a:solidFill>
                            <a:srgbClr val="000000"/>
                          </a:solidFill>
                          <a:effectLst/>
                          <a:latin typeface="+mj-lt"/>
                          <a:ea typeface="+mn-ea"/>
                        </a:rPr>
                        <a:t>       - </a:t>
                      </a:r>
                      <a:r>
                        <a:rPr lang="ko-KR" altLang="en-US" sz="1200" b="0" i="0" u="none" strike="noStrike" dirty="0">
                          <a:solidFill>
                            <a:srgbClr val="000000"/>
                          </a:solidFill>
                          <a:effectLst/>
                          <a:latin typeface="+mj-lt"/>
                          <a:ea typeface="+mn-ea"/>
                        </a:rPr>
                        <a:t>운송업체 정보</a:t>
                      </a:r>
                      <a:endParaRPr lang="en-US" altLang="ko-KR" sz="1200" b="0" i="0" u="none" strike="noStrike" dirty="0">
                        <a:solidFill>
                          <a:srgbClr val="000000"/>
                        </a:solidFill>
                        <a:effectLst/>
                        <a:latin typeface="+mj-lt"/>
                        <a:ea typeface="+mn-ea"/>
                      </a:endParaRPr>
                    </a:p>
                    <a:p>
                      <a:pPr algn="l" fontAlgn="ctr"/>
                      <a:r>
                        <a:rPr lang="en-US" altLang="ko-KR" sz="1200" b="0" i="0" u="none" strike="noStrike" baseline="0" dirty="0">
                          <a:solidFill>
                            <a:srgbClr val="000000"/>
                          </a:solidFill>
                          <a:effectLst/>
                          <a:latin typeface="+mj-lt"/>
                          <a:ea typeface="+mn-ea"/>
                        </a:rPr>
                        <a:t>       - </a:t>
                      </a:r>
                      <a:r>
                        <a:rPr lang="ko-KR" altLang="en-US" sz="1200" b="0" i="0" u="none" strike="noStrike" dirty="0">
                          <a:solidFill>
                            <a:srgbClr val="000000"/>
                          </a:solidFill>
                          <a:effectLst/>
                          <a:latin typeface="+mj-lt"/>
                          <a:ea typeface="+mn-ea"/>
                        </a:rPr>
                        <a:t>판매제품정보 </a:t>
                      </a:r>
                      <a:r>
                        <a:rPr lang="en-US" altLang="ko-KR" sz="1200" b="0" i="0" u="none" strike="noStrike" dirty="0">
                          <a:solidFill>
                            <a:srgbClr val="000000"/>
                          </a:solidFill>
                          <a:effectLst/>
                          <a:latin typeface="+mj-lt"/>
                          <a:ea typeface="+mn-ea"/>
                        </a:rPr>
                        <a:t>(</a:t>
                      </a:r>
                      <a:r>
                        <a:rPr lang="ko-KR" altLang="en-US" sz="1200" b="0" i="0" u="none" strike="noStrike" dirty="0">
                          <a:solidFill>
                            <a:srgbClr val="000000"/>
                          </a:solidFill>
                          <a:effectLst/>
                          <a:latin typeface="+mj-lt"/>
                          <a:ea typeface="+mn-ea"/>
                        </a:rPr>
                        <a:t>이름</a:t>
                      </a:r>
                      <a:r>
                        <a:rPr lang="en-US" altLang="ko-KR" sz="1200" b="0" i="0" u="none" strike="noStrike" dirty="0">
                          <a:solidFill>
                            <a:srgbClr val="000000"/>
                          </a:solidFill>
                          <a:effectLst/>
                          <a:latin typeface="+mj-lt"/>
                          <a:ea typeface="+mn-ea"/>
                        </a:rPr>
                        <a:t>, </a:t>
                      </a:r>
                      <a:r>
                        <a:rPr lang="ko-KR" altLang="en-US" sz="1200" b="0" i="0" u="none" strike="noStrike" dirty="0">
                          <a:solidFill>
                            <a:srgbClr val="000000"/>
                          </a:solidFill>
                          <a:effectLst/>
                          <a:latin typeface="+mj-lt"/>
                          <a:ea typeface="+mn-ea"/>
                        </a:rPr>
                        <a:t>단위</a:t>
                      </a:r>
                      <a:r>
                        <a:rPr lang="en-US" altLang="ko-KR" sz="1200" b="0" i="0" u="none" strike="noStrike" dirty="0">
                          <a:solidFill>
                            <a:srgbClr val="000000"/>
                          </a:solidFill>
                          <a:effectLst/>
                          <a:latin typeface="+mj-lt"/>
                          <a:ea typeface="+mn-ea"/>
                        </a:rPr>
                        <a:t>, </a:t>
                      </a:r>
                      <a:r>
                        <a:rPr lang="ko-KR" altLang="en-US" sz="1200" b="0" i="0" u="none" strike="noStrike" dirty="0">
                          <a:solidFill>
                            <a:srgbClr val="000000"/>
                          </a:solidFill>
                          <a:effectLst/>
                          <a:latin typeface="+mj-lt"/>
                          <a:ea typeface="+mn-ea"/>
                        </a:rPr>
                        <a:t>제품유형</a:t>
                      </a:r>
                      <a:r>
                        <a:rPr lang="en-US" altLang="ko-KR" sz="1200" b="0" i="0" u="none" strike="noStrike" dirty="0">
                          <a:solidFill>
                            <a:srgbClr val="000000"/>
                          </a:solidFill>
                          <a:effectLst/>
                          <a:latin typeface="+mj-lt"/>
                          <a:ea typeface="+mn-ea"/>
                        </a:rPr>
                        <a:t>) – Nice to have</a:t>
                      </a:r>
                    </a:p>
                    <a:p>
                      <a:pPr marL="171450" indent="-79375" algn="l" fontAlgn="ctr">
                        <a:buFont typeface="Arial" panose="020B0604020202020204" pitchFamily="34" charset="0"/>
                        <a:buChar char="•"/>
                      </a:pPr>
                      <a:r>
                        <a:rPr lang="ko-KR" altLang="en-US" sz="1200" b="0" i="0" u="none" strike="noStrike" baseline="0" dirty="0">
                          <a:solidFill>
                            <a:srgbClr val="000000"/>
                          </a:solidFill>
                          <a:effectLst/>
                          <a:latin typeface="+mj-lt"/>
                          <a:ea typeface="+mn-ea"/>
                        </a:rPr>
                        <a:t>제품 가격정보 변경 승인 프로세스 </a:t>
                      </a:r>
                      <a:endParaRPr lang="en-US" altLang="ko-KR" sz="1200" b="0" i="0" u="none" strike="noStrike" baseline="0" dirty="0">
                        <a:solidFill>
                          <a:srgbClr val="000000"/>
                        </a:solidFill>
                        <a:effectLst/>
                        <a:latin typeface="+mj-lt"/>
                        <a:ea typeface="+mn-ea"/>
                      </a:endParaRPr>
                    </a:p>
                    <a:p>
                      <a:pPr marL="92075" indent="0" algn="l" fontAlgn="ctr">
                        <a:buFont typeface="Arial" panose="020B0604020202020204" pitchFamily="34" charset="0"/>
                        <a:buNone/>
                      </a:pPr>
                      <a:r>
                        <a:rPr lang="en-US" altLang="ko-KR" sz="1200" b="0" i="0" u="none" strike="noStrike" kern="1200" baseline="0" dirty="0">
                          <a:solidFill>
                            <a:srgbClr val="000000"/>
                          </a:solidFill>
                          <a:effectLst/>
                          <a:latin typeface="+mj-lt"/>
                          <a:ea typeface="+mn-ea"/>
                          <a:cs typeface="+mn-cs"/>
                        </a:rPr>
                        <a:t>    </a:t>
                      </a:r>
                      <a:r>
                        <a:rPr lang="en-US" altLang="ko-KR" sz="1200" b="0" i="0" u="none" strike="noStrike" kern="1200" dirty="0">
                          <a:solidFill>
                            <a:srgbClr val="000000"/>
                          </a:solidFill>
                          <a:effectLst/>
                          <a:latin typeface="+mn-lt"/>
                          <a:ea typeface="+mn-ea"/>
                          <a:cs typeface="+mn-cs"/>
                        </a:rPr>
                        <a:t>-</a:t>
                      </a:r>
                      <a:r>
                        <a:rPr lang="en-US" altLang="ko-KR" sz="1200" b="0" i="0" u="none" strike="noStrike" kern="1200" baseline="0" dirty="0">
                          <a:solidFill>
                            <a:srgbClr val="000000"/>
                          </a:solidFill>
                          <a:effectLst/>
                          <a:latin typeface="+mn-lt"/>
                          <a:ea typeface="+mn-ea"/>
                          <a:cs typeface="+mn-cs"/>
                        </a:rPr>
                        <a:t> </a:t>
                      </a:r>
                      <a:r>
                        <a:rPr lang="ko-KR" altLang="en-US" sz="1200" b="0" i="0" u="none" strike="noStrike" kern="1200" dirty="0">
                          <a:solidFill>
                            <a:srgbClr val="000000"/>
                          </a:solidFill>
                          <a:effectLst/>
                          <a:latin typeface="+mn-lt"/>
                          <a:ea typeface="+mn-ea"/>
                          <a:cs typeface="+mn-cs"/>
                        </a:rPr>
                        <a:t>판매제품 가격정보</a:t>
                      </a:r>
                      <a:r>
                        <a:rPr lang="en-US" altLang="ko-KR" sz="1200" b="0" i="0" u="none" strike="noStrike" kern="1200" dirty="0">
                          <a:solidFill>
                            <a:srgbClr val="000000"/>
                          </a:solidFill>
                          <a:effectLst/>
                          <a:latin typeface="+mn-lt"/>
                          <a:ea typeface="+mn-ea"/>
                          <a:cs typeface="+mn-cs"/>
                        </a:rPr>
                        <a:t>(</a:t>
                      </a:r>
                      <a:r>
                        <a:rPr lang="ko-KR" altLang="en-US" sz="1200" b="0" i="0" u="none" strike="noStrike" kern="1200" dirty="0">
                          <a:solidFill>
                            <a:srgbClr val="000000"/>
                          </a:solidFill>
                          <a:effectLst/>
                          <a:latin typeface="+mn-lt"/>
                          <a:ea typeface="+mn-ea"/>
                          <a:cs typeface="+mn-cs"/>
                        </a:rPr>
                        <a:t>가격정보</a:t>
                      </a:r>
                      <a:r>
                        <a:rPr lang="en-US" altLang="ko-KR" sz="1200" b="0" i="0" u="none" strike="noStrike" kern="1200" dirty="0">
                          <a:solidFill>
                            <a:srgbClr val="000000"/>
                          </a:solidFill>
                          <a:effectLst/>
                          <a:latin typeface="+mn-lt"/>
                          <a:ea typeface="+mn-ea"/>
                          <a:cs typeface="+mn-cs"/>
                        </a:rPr>
                        <a:t>, </a:t>
                      </a:r>
                      <a:r>
                        <a:rPr lang="ko-KR" altLang="en-US" sz="1200" b="0" i="0" u="none" strike="noStrike" kern="1200" dirty="0">
                          <a:solidFill>
                            <a:srgbClr val="000000"/>
                          </a:solidFill>
                          <a:effectLst/>
                          <a:latin typeface="+mn-lt"/>
                          <a:ea typeface="+mn-ea"/>
                          <a:cs typeface="+mn-cs"/>
                        </a:rPr>
                        <a:t>가격단위</a:t>
                      </a:r>
                      <a:r>
                        <a:rPr lang="en-US" altLang="ko-KR" sz="1200" b="0" i="0" u="none" strike="noStrike" kern="1200" dirty="0">
                          <a:solidFill>
                            <a:srgbClr val="000000"/>
                          </a:solidFill>
                          <a:effectLst/>
                          <a:latin typeface="+mn-lt"/>
                          <a:ea typeface="+mn-ea"/>
                          <a:cs typeface="+mn-cs"/>
                        </a:rPr>
                        <a:t>, </a:t>
                      </a:r>
                      <a:r>
                        <a:rPr lang="ko-KR" altLang="en-US" sz="1200" b="0" i="0" u="none" strike="noStrike" kern="1200" dirty="0">
                          <a:solidFill>
                            <a:srgbClr val="000000"/>
                          </a:solidFill>
                          <a:effectLst/>
                          <a:latin typeface="+mn-lt"/>
                          <a:ea typeface="+mn-ea"/>
                          <a:cs typeface="+mn-cs"/>
                        </a:rPr>
                        <a:t>판매단위</a:t>
                      </a:r>
                      <a:r>
                        <a:rPr lang="en-US" altLang="ko-KR" sz="1200" b="0" i="0" u="none" strike="noStrike" kern="1200" dirty="0">
                          <a:solidFill>
                            <a:srgbClr val="000000"/>
                          </a:solidFill>
                          <a:effectLst/>
                          <a:latin typeface="+mn-lt"/>
                          <a:ea typeface="+mn-ea"/>
                          <a:cs typeface="+mn-cs"/>
                        </a:rPr>
                        <a:t>, </a:t>
                      </a:r>
                      <a:r>
                        <a:rPr lang="en-US" altLang="ko-KR" sz="1200" b="0" i="0" u="none" strike="noStrike" kern="1200" dirty="0" err="1">
                          <a:solidFill>
                            <a:srgbClr val="000000"/>
                          </a:solidFill>
                          <a:effectLst/>
                          <a:latin typeface="+mn-lt"/>
                          <a:ea typeface="+mn-ea"/>
                          <a:cs typeface="+mn-cs"/>
                        </a:rPr>
                        <a:t>etc</a:t>
                      </a:r>
                      <a:r>
                        <a:rPr lang="en-US" altLang="ko-KR" sz="1200" b="0" i="0" u="none" strike="noStrike" kern="1200" dirty="0">
                          <a:solidFill>
                            <a:srgbClr val="000000"/>
                          </a:solidFill>
                          <a:effectLst/>
                          <a:latin typeface="+mn-lt"/>
                          <a:ea typeface="+mn-ea"/>
                          <a:cs typeface="+mn-cs"/>
                        </a:rPr>
                        <a:t>)</a:t>
                      </a:r>
                    </a:p>
                    <a:p>
                      <a:pPr marL="92075" indent="0" algn="l" fontAlgn="ctr">
                        <a:buFont typeface="Arial" panose="020B0604020202020204" pitchFamily="34" charset="0"/>
                        <a:buNone/>
                      </a:pPr>
                      <a:r>
                        <a:rPr lang="en-US" altLang="ko-KR" sz="1200" b="0" i="0" u="none" strike="noStrike" baseline="0" dirty="0">
                          <a:solidFill>
                            <a:srgbClr val="000000"/>
                          </a:solidFill>
                          <a:effectLst/>
                          <a:latin typeface="+mj-lt"/>
                          <a:ea typeface="+mn-ea"/>
                        </a:rPr>
                        <a:t>    - </a:t>
                      </a:r>
                      <a:r>
                        <a:rPr lang="ko-KR" altLang="en-US" sz="1200" b="0" i="0" u="none" strike="noStrike" baseline="0" dirty="0">
                          <a:solidFill>
                            <a:srgbClr val="000000"/>
                          </a:solidFill>
                          <a:effectLst/>
                          <a:latin typeface="+mj-lt"/>
                          <a:ea typeface="+mn-ea"/>
                        </a:rPr>
                        <a:t>운송비 단가정보</a:t>
                      </a:r>
                      <a:endParaRPr lang="en-US" altLang="ko-KR" sz="1200" b="0" i="0" u="none" strike="noStrike" baseline="0" dirty="0">
                        <a:solidFill>
                          <a:srgbClr val="000000"/>
                        </a:solidFill>
                        <a:effectLst/>
                        <a:latin typeface="+mj-lt"/>
                        <a:ea typeface="+mn-ea"/>
                      </a:endParaRPr>
                    </a:p>
                  </a:txBody>
                  <a:tcPr marL="3355" marR="3355" marT="335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82256">
                <a:tc>
                  <a:txBody>
                    <a:bodyPr/>
                    <a:lstStyle/>
                    <a:p>
                      <a:pPr algn="l" rtl="0" fontAlgn="ctr"/>
                      <a:r>
                        <a:rPr lang="en-US" altLang="ko-KR" sz="1200" b="1" i="0" u="none" strike="noStrike" dirty="0">
                          <a:solidFill>
                            <a:schemeClr val="tx1"/>
                          </a:solidFill>
                          <a:effectLst/>
                          <a:latin typeface="+mj-lt"/>
                          <a:ea typeface="+mn-ea"/>
                        </a:rPr>
                        <a:t>2. </a:t>
                      </a:r>
                      <a:r>
                        <a:rPr lang="ko-KR" altLang="en-US" sz="1200" b="1" i="0" u="none" strike="noStrike" dirty="0">
                          <a:solidFill>
                            <a:schemeClr val="tx1"/>
                          </a:solidFill>
                          <a:effectLst/>
                          <a:latin typeface="+mj-lt"/>
                          <a:ea typeface="+mn-ea"/>
                        </a:rPr>
                        <a:t>고객주문</a:t>
                      </a:r>
                      <a:r>
                        <a:rPr lang="en-US" altLang="ko-KR" sz="1200" b="1" i="0" u="none" strike="noStrike" dirty="0">
                          <a:solidFill>
                            <a:schemeClr val="tx1"/>
                          </a:solidFill>
                          <a:effectLst/>
                          <a:latin typeface="+mj-lt"/>
                          <a:ea typeface="+mn-ea"/>
                        </a:rPr>
                        <a:t>/</a:t>
                      </a:r>
                      <a:r>
                        <a:rPr lang="ko-KR" altLang="en-US" sz="1200" b="1" i="0" u="none" strike="noStrike" dirty="0" err="1">
                          <a:solidFill>
                            <a:schemeClr val="tx1"/>
                          </a:solidFill>
                          <a:effectLst/>
                          <a:latin typeface="+mj-lt"/>
                          <a:ea typeface="+mn-ea"/>
                        </a:rPr>
                        <a:t>운송관리</a:t>
                      </a:r>
                      <a:endParaRPr lang="ko-KR" altLang="en-US" sz="1200" b="1" i="0" u="none" strike="noStrike" dirty="0">
                        <a:solidFill>
                          <a:schemeClr val="tx1"/>
                        </a:solidFill>
                        <a:effectLst/>
                        <a:latin typeface="+mj-lt"/>
                        <a:ea typeface="+mn-ea"/>
                      </a:endParaRPr>
                    </a:p>
                  </a:txBody>
                  <a:tcPr marL="3355" marR="3355" marT="33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79375" algn="l" fontAlgn="ctr">
                        <a:buFont typeface="Arial" panose="020B0604020202020204" pitchFamily="34" charset="0"/>
                        <a:buChar char="•"/>
                      </a:pPr>
                      <a:r>
                        <a:rPr lang="ko-KR" altLang="en-US" sz="1200" b="0" i="0" u="none" strike="noStrike" dirty="0">
                          <a:solidFill>
                            <a:srgbClr val="000000"/>
                          </a:solidFill>
                          <a:effectLst/>
                          <a:latin typeface="+mj-lt"/>
                          <a:ea typeface="+mn-ea"/>
                        </a:rPr>
                        <a:t>사용자 권한별 포털 메뉴제어를 위한 권한 분류 및 메뉴 설정</a:t>
                      </a:r>
                    </a:p>
                    <a:p>
                      <a:pPr marL="171450" marR="0" lvl="0" indent="-79375"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ko-KR" sz="1200" b="0" i="0" u="none" strike="noStrike" dirty="0">
                          <a:solidFill>
                            <a:srgbClr val="000000"/>
                          </a:solidFill>
                          <a:effectLst/>
                          <a:latin typeface="+mj-lt"/>
                          <a:ea typeface="+mn-ea"/>
                        </a:rPr>
                        <a:t>B2B </a:t>
                      </a:r>
                      <a:r>
                        <a:rPr lang="ko-KR" altLang="en-US" sz="1200" b="0" i="0" u="none" strike="noStrike" dirty="0">
                          <a:solidFill>
                            <a:srgbClr val="000000"/>
                          </a:solidFill>
                          <a:effectLst/>
                          <a:latin typeface="+mj-lt"/>
                          <a:ea typeface="+mn-ea"/>
                        </a:rPr>
                        <a:t>고객 주문관리</a:t>
                      </a:r>
                      <a:r>
                        <a:rPr lang="en-US" altLang="ko-KR" sz="1200" b="0" i="0" u="none" strike="noStrike" baseline="0" dirty="0">
                          <a:solidFill>
                            <a:srgbClr val="000000"/>
                          </a:solidFill>
                          <a:effectLst/>
                          <a:latin typeface="+mj-lt"/>
                          <a:ea typeface="+mn-ea"/>
                        </a:rPr>
                        <a:t> </a:t>
                      </a:r>
                      <a:r>
                        <a:rPr lang="ko-KR" altLang="en-US" sz="1200" b="0" i="0" u="none" strike="noStrike" kern="1200" baseline="0" dirty="0">
                          <a:solidFill>
                            <a:srgbClr val="000000"/>
                          </a:solidFill>
                          <a:effectLst/>
                          <a:latin typeface="+mn-lt"/>
                          <a:ea typeface="+mn-ea"/>
                          <a:cs typeface="+mn-cs"/>
                        </a:rPr>
                        <a:t>화면</a:t>
                      </a:r>
                      <a:r>
                        <a:rPr lang="ko-KR" altLang="en-US" sz="1200" b="0" i="0" u="none" strike="noStrike" kern="1200" dirty="0">
                          <a:solidFill>
                            <a:srgbClr val="000000"/>
                          </a:solidFill>
                          <a:effectLst/>
                          <a:latin typeface="+mn-lt"/>
                          <a:ea typeface="+mn-ea"/>
                          <a:cs typeface="+mn-cs"/>
                        </a:rPr>
                        <a:t> 구성</a:t>
                      </a:r>
                      <a:endParaRPr lang="en-US" altLang="ko-KR" sz="1200" b="0" i="0" u="none" strike="noStrike" baseline="0" dirty="0">
                        <a:solidFill>
                          <a:srgbClr val="000000"/>
                        </a:solidFill>
                        <a:effectLst/>
                        <a:latin typeface="+mj-lt"/>
                        <a:ea typeface="+mn-ea"/>
                      </a:endParaRPr>
                    </a:p>
                    <a:p>
                      <a:pPr marL="171450" marR="0" lvl="0" indent="-79375"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ko-KR" altLang="en-US" sz="1200" b="0" i="0" u="none" strike="noStrike" baseline="0" dirty="0">
                          <a:solidFill>
                            <a:srgbClr val="000000"/>
                          </a:solidFill>
                          <a:effectLst/>
                          <a:latin typeface="+mj-lt"/>
                          <a:ea typeface="+mn-ea"/>
                        </a:rPr>
                        <a:t>운송업체 납품관리 </a:t>
                      </a:r>
                      <a:r>
                        <a:rPr lang="ko-KR" altLang="en-US" sz="1200" b="0" i="0" u="none" strike="noStrike" kern="1200" baseline="0" dirty="0">
                          <a:solidFill>
                            <a:srgbClr val="000000"/>
                          </a:solidFill>
                          <a:effectLst/>
                          <a:latin typeface="+mn-lt"/>
                          <a:ea typeface="+mn-ea"/>
                          <a:cs typeface="+mn-cs"/>
                        </a:rPr>
                        <a:t>화면</a:t>
                      </a:r>
                      <a:r>
                        <a:rPr lang="ko-KR" altLang="en-US" sz="1200" b="0" i="0" u="none" strike="noStrike" kern="1200" dirty="0">
                          <a:solidFill>
                            <a:srgbClr val="000000"/>
                          </a:solidFill>
                          <a:effectLst/>
                          <a:latin typeface="+mn-lt"/>
                          <a:ea typeface="+mn-ea"/>
                          <a:cs typeface="+mn-cs"/>
                        </a:rPr>
                        <a:t> 구성</a:t>
                      </a:r>
                      <a:endParaRPr lang="en-US" altLang="ko-KR" sz="1200" b="0" i="0" u="none" strike="noStrike" baseline="0" dirty="0">
                        <a:solidFill>
                          <a:srgbClr val="000000"/>
                        </a:solidFill>
                        <a:effectLst/>
                        <a:latin typeface="+mj-lt"/>
                        <a:ea typeface="+mn-ea"/>
                      </a:endParaRPr>
                    </a:p>
                    <a:p>
                      <a:pPr marL="171450" indent="-79375" algn="l" fontAlgn="ctr">
                        <a:buFont typeface="Arial" panose="020B0604020202020204" pitchFamily="34" charset="0"/>
                        <a:buChar char="•"/>
                      </a:pPr>
                      <a:r>
                        <a:rPr lang="ko-KR" altLang="en-US" sz="1200" b="0" i="0" u="none" strike="noStrike" baseline="0" dirty="0">
                          <a:solidFill>
                            <a:srgbClr val="000000"/>
                          </a:solidFill>
                          <a:effectLst/>
                          <a:latin typeface="+mj-lt"/>
                          <a:ea typeface="+mn-ea"/>
                        </a:rPr>
                        <a:t>고객불만접수</a:t>
                      </a:r>
                      <a:r>
                        <a:rPr lang="en-US" altLang="ko-KR" sz="1200" b="0" i="0" u="none" strike="noStrike" baseline="0" dirty="0">
                          <a:solidFill>
                            <a:srgbClr val="000000"/>
                          </a:solidFill>
                          <a:effectLst/>
                          <a:latin typeface="+mj-lt"/>
                          <a:ea typeface="+mn-ea"/>
                        </a:rPr>
                        <a:t>(Nice to Have)</a:t>
                      </a:r>
                      <a:r>
                        <a:rPr lang="ko-KR" altLang="en-US" sz="1200" b="0" i="0" u="none" strike="noStrike" baseline="0" dirty="0">
                          <a:solidFill>
                            <a:srgbClr val="000000"/>
                          </a:solidFill>
                          <a:effectLst/>
                          <a:latin typeface="+mj-lt"/>
                          <a:ea typeface="+mn-ea"/>
                        </a:rPr>
                        <a:t> 화면</a:t>
                      </a:r>
                      <a:r>
                        <a:rPr lang="ko-KR" altLang="en-US" sz="1200" b="0" i="0" u="none" strike="noStrike" dirty="0">
                          <a:solidFill>
                            <a:srgbClr val="000000"/>
                          </a:solidFill>
                          <a:effectLst/>
                          <a:latin typeface="+mj-lt"/>
                          <a:ea typeface="+mn-ea"/>
                        </a:rPr>
                        <a:t> 구성</a:t>
                      </a:r>
                    </a:p>
                  </a:txBody>
                  <a:tcPr marL="3355" marR="3355" marT="335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53843">
                <a:tc>
                  <a:txBody>
                    <a:bodyPr/>
                    <a:lstStyle/>
                    <a:p>
                      <a:pPr algn="l" rtl="0" fontAlgn="ctr"/>
                      <a:r>
                        <a:rPr lang="en-US" altLang="ko-KR" sz="1200" b="1" i="0" u="none" strike="noStrike" dirty="0">
                          <a:solidFill>
                            <a:schemeClr val="tx1"/>
                          </a:solidFill>
                          <a:effectLst/>
                          <a:latin typeface="+mj-lt"/>
                          <a:ea typeface="+mn-ea"/>
                        </a:rPr>
                        <a:t>3. </a:t>
                      </a:r>
                      <a:r>
                        <a:rPr lang="ko-KR" altLang="en-US" sz="1200" b="1" i="0" u="none" strike="noStrike" dirty="0">
                          <a:solidFill>
                            <a:schemeClr val="tx1"/>
                          </a:solidFill>
                          <a:effectLst/>
                          <a:latin typeface="+mj-lt"/>
                          <a:ea typeface="+mn-ea"/>
                        </a:rPr>
                        <a:t>영업데이터 </a:t>
                      </a:r>
                      <a:r>
                        <a:rPr lang="ko-KR" altLang="en-US" sz="1200" b="1" i="0" u="none" strike="noStrike" dirty="0" err="1">
                          <a:solidFill>
                            <a:schemeClr val="tx1"/>
                          </a:solidFill>
                          <a:effectLst/>
                          <a:latin typeface="+mj-lt"/>
                          <a:ea typeface="+mn-ea"/>
                        </a:rPr>
                        <a:t>분석정보</a:t>
                      </a:r>
                      <a:r>
                        <a:rPr lang="ko-KR" altLang="en-US" sz="1200" b="1" i="0" u="none" strike="noStrike" dirty="0">
                          <a:solidFill>
                            <a:schemeClr val="tx1"/>
                          </a:solidFill>
                          <a:effectLst/>
                          <a:latin typeface="+mj-lt"/>
                          <a:ea typeface="+mn-ea"/>
                        </a:rPr>
                        <a:t> 제공</a:t>
                      </a:r>
                    </a:p>
                  </a:txBody>
                  <a:tcPr marL="3355" marR="3355" marT="33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79375" algn="l" fontAlgn="ctr">
                        <a:buFont typeface="Arial" panose="020B0604020202020204" pitchFamily="34" charset="0"/>
                        <a:buChar char="•"/>
                      </a:pPr>
                      <a:r>
                        <a:rPr lang="ko-KR" altLang="en-US" sz="1200" b="0" i="0" u="none" strike="noStrike" dirty="0">
                          <a:solidFill>
                            <a:srgbClr val="000000"/>
                          </a:solidFill>
                          <a:effectLst/>
                          <a:latin typeface="+mj-lt"/>
                          <a:ea typeface="+mn-ea"/>
                        </a:rPr>
                        <a:t>고객분류</a:t>
                      </a:r>
                      <a:r>
                        <a:rPr lang="en-US" altLang="ko-KR" sz="1200" b="0" i="0" u="none" strike="noStrike" dirty="0">
                          <a:solidFill>
                            <a:srgbClr val="000000"/>
                          </a:solidFill>
                          <a:effectLst/>
                          <a:latin typeface="+mj-lt"/>
                          <a:ea typeface="+mn-ea"/>
                        </a:rPr>
                        <a:t>, </a:t>
                      </a:r>
                      <a:r>
                        <a:rPr lang="ko-KR" altLang="en-US" sz="1200" b="0" i="0" u="none" strike="noStrike" dirty="0" err="1">
                          <a:solidFill>
                            <a:srgbClr val="000000"/>
                          </a:solidFill>
                          <a:effectLst/>
                          <a:latin typeface="+mj-lt"/>
                          <a:ea typeface="+mn-ea"/>
                        </a:rPr>
                        <a:t>제품군</a:t>
                      </a:r>
                      <a:r>
                        <a:rPr lang="en-US" altLang="ko-KR" sz="1200" b="0" i="0" u="none" strike="noStrike" dirty="0">
                          <a:solidFill>
                            <a:srgbClr val="000000"/>
                          </a:solidFill>
                          <a:effectLst/>
                          <a:latin typeface="+mj-lt"/>
                          <a:ea typeface="+mn-ea"/>
                        </a:rPr>
                        <a:t>, </a:t>
                      </a:r>
                      <a:r>
                        <a:rPr lang="ko-KR" altLang="en-US" sz="1200" b="0" i="0" u="none" strike="noStrike" dirty="0">
                          <a:solidFill>
                            <a:srgbClr val="000000"/>
                          </a:solidFill>
                          <a:effectLst/>
                          <a:latin typeface="+mj-lt"/>
                          <a:ea typeface="+mn-ea"/>
                        </a:rPr>
                        <a:t>경쟁사별 </a:t>
                      </a:r>
                      <a:r>
                        <a:rPr lang="ko-KR" altLang="en-US" sz="1200" b="0" i="0" u="none" strike="noStrike" dirty="0">
                          <a:solidFill>
                            <a:srgbClr val="000000"/>
                          </a:solidFill>
                          <a:effectLst/>
                          <a:highlight>
                            <a:srgbClr val="FFFF00"/>
                          </a:highlight>
                          <a:latin typeface="+mj-lt"/>
                          <a:ea typeface="+mn-ea"/>
                        </a:rPr>
                        <a:t>매출 </a:t>
                      </a:r>
                      <a:r>
                        <a:rPr lang="ko-KR" altLang="en-US" sz="1200" b="0" i="0" u="none" strike="noStrike" dirty="0">
                          <a:solidFill>
                            <a:srgbClr val="FF0000"/>
                          </a:solidFill>
                          <a:effectLst/>
                          <a:highlight>
                            <a:srgbClr val="FFFF00"/>
                          </a:highlight>
                          <a:latin typeface="+mj-lt"/>
                          <a:ea typeface="+mn-ea"/>
                        </a:rPr>
                        <a:t>분석</a:t>
                      </a:r>
                      <a:r>
                        <a:rPr lang="ko-KR" altLang="en-US" sz="1200" b="0" i="0" u="none" strike="noStrike" dirty="0">
                          <a:solidFill>
                            <a:srgbClr val="000000"/>
                          </a:solidFill>
                          <a:effectLst/>
                          <a:highlight>
                            <a:srgbClr val="FFFF00"/>
                          </a:highlight>
                          <a:latin typeface="+mj-lt"/>
                          <a:ea typeface="+mn-ea"/>
                        </a:rPr>
                        <a:t>을 </a:t>
                      </a:r>
                      <a:r>
                        <a:rPr lang="ko-KR" altLang="en-US" sz="1200" b="0" i="0" u="none" strike="noStrike" dirty="0">
                          <a:solidFill>
                            <a:srgbClr val="000000"/>
                          </a:solidFill>
                          <a:effectLst/>
                          <a:latin typeface="+mj-lt"/>
                          <a:ea typeface="+mn-ea"/>
                        </a:rPr>
                        <a:t>위한 정보가공</a:t>
                      </a:r>
                    </a:p>
                    <a:p>
                      <a:pPr marL="171450" indent="-79375" algn="l" fontAlgn="ctr">
                        <a:buFont typeface="Arial" panose="020B0604020202020204" pitchFamily="34" charset="0"/>
                        <a:buChar char="•"/>
                      </a:pPr>
                      <a:r>
                        <a:rPr lang="ko-KR" altLang="en-US" sz="1200" b="0" i="0" u="none" strike="noStrike" dirty="0">
                          <a:solidFill>
                            <a:srgbClr val="000000"/>
                          </a:solidFill>
                          <a:effectLst/>
                          <a:latin typeface="+mj-lt"/>
                          <a:ea typeface="+mn-ea"/>
                        </a:rPr>
                        <a:t>매출구조의 변화</a:t>
                      </a:r>
                      <a:r>
                        <a:rPr lang="ko-KR" altLang="en-US" sz="1200" b="0" i="0" u="none" strike="noStrike" baseline="0" dirty="0">
                          <a:solidFill>
                            <a:srgbClr val="000000"/>
                          </a:solidFill>
                          <a:effectLst/>
                          <a:latin typeface="+mj-lt"/>
                          <a:ea typeface="+mn-ea"/>
                        </a:rPr>
                        <a:t> </a:t>
                      </a:r>
                      <a:r>
                        <a:rPr lang="en-US" altLang="ko-KR" sz="1200" b="0" i="0" u="none" strike="noStrike" baseline="0" dirty="0">
                          <a:solidFill>
                            <a:srgbClr val="000000"/>
                          </a:solidFill>
                          <a:effectLst/>
                          <a:highlight>
                            <a:srgbClr val="FFFF00"/>
                          </a:highlight>
                          <a:latin typeface="+mj-lt"/>
                          <a:ea typeface="+mn-ea"/>
                        </a:rPr>
                        <a:t>Trend</a:t>
                      </a:r>
                      <a:r>
                        <a:rPr lang="en-US" altLang="ko-KR" sz="1200" b="0" i="0" u="none" strike="noStrike" dirty="0">
                          <a:solidFill>
                            <a:srgbClr val="000000"/>
                          </a:solidFill>
                          <a:effectLst/>
                          <a:highlight>
                            <a:srgbClr val="FFFF00"/>
                          </a:highlight>
                          <a:latin typeface="+mj-lt"/>
                          <a:ea typeface="+mn-ea"/>
                        </a:rPr>
                        <a:t> </a:t>
                      </a:r>
                      <a:r>
                        <a:rPr lang="ko-KR" altLang="en-US" sz="1200" b="0" i="0" u="none" strike="noStrike" dirty="0">
                          <a:solidFill>
                            <a:srgbClr val="FF0000"/>
                          </a:solidFill>
                          <a:effectLst/>
                          <a:highlight>
                            <a:srgbClr val="FFFF00"/>
                          </a:highlight>
                          <a:latin typeface="+mj-lt"/>
                          <a:ea typeface="+mn-ea"/>
                        </a:rPr>
                        <a:t>분석</a:t>
                      </a:r>
                      <a:r>
                        <a:rPr lang="ko-KR" altLang="en-US" sz="1200" b="0" i="0" u="none" strike="noStrike" dirty="0">
                          <a:solidFill>
                            <a:srgbClr val="000000"/>
                          </a:solidFill>
                          <a:effectLst/>
                          <a:latin typeface="+mj-lt"/>
                          <a:ea typeface="+mn-ea"/>
                        </a:rPr>
                        <a:t> </a:t>
                      </a:r>
                      <a:r>
                        <a:rPr lang="en-US" altLang="ko-KR" sz="1200" b="0" i="0" u="none" strike="noStrike" dirty="0">
                          <a:solidFill>
                            <a:srgbClr val="000000"/>
                          </a:solidFill>
                          <a:effectLst/>
                          <a:latin typeface="+mj-lt"/>
                          <a:ea typeface="+mn-ea"/>
                        </a:rPr>
                        <a:t>(</a:t>
                      </a:r>
                      <a:r>
                        <a:rPr lang="ko-KR" altLang="en-US" sz="1200" b="0" i="0" u="none" strike="noStrike" dirty="0" err="1">
                          <a:solidFill>
                            <a:srgbClr val="000000"/>
                          </a:solidFill>
                          <a:effectLst/>
                          <a:latin typeface="+mj-lt"/>
                          <a:ea typeface="+mn-ea"/>
                        </a:rPr>
                        <a:t>제품군</a:t>
                      </a:r>
                      <a:r>
                        <a:rPr lang="en-US" altLang="ko-KR" sz="1200" b="0" i="0" u="none" strike="noStrike" dirty="0">
                          <a:solidFill>
                            <a:srgbClr val="000000"/>
                          </a:solidFill>
                          <a:effectLst/>
                          <a:latin typeface="+mj-lt"/>
                          <a:ea typeface="+mn-ea"/>
                        </a:rPr>
                        <a:t>, </a:t>
                      </a:r>
                      <a:r>
                        <a:rPr lang="ko-KR" altLang="en-US" sz="1200" b="0" i="0" u="none" strike="noStrike" dirty="0">
                          <a:solidFill>
                            <a:srgbClr val="000000"/>
                          </a:solidFill>
                          <a:effectLst/>
                          <a:latin typeface="+mj-lt"/>
                          <a:ea typeface="+mn-ea"/>
                        </a:rPr>
                        <a:t>경쟁사</a:t>
                      </a:r>
                      <a:r>
                        <a:rPr lang="en-US" altLang="ko-KR" sz="1200" b="0" i="0" u="none" strike="noStrike" dirty="0">
                          <a:solidFill>
                            <a:srgbClr val="000000"/>
                          </a:solidFill>
                          <a:effectLst/>
                          <a:latin typeface="+mj-lt"/>
                          <a:ea typeface="+mn-ea"/>
                        </a:rPr>
                        <a:t>, </a:t>
                      </a:r>
                      <a:r>
                        <a:rPr lang="en-US" altLang="ko-KR" sz="1200" b="0" i="0" u="none" strike="noStrike" baseline="0" dirty="0" err="1">
                          <a:solidFill>
                            <a:srgbClr val="000000"/>
                          </a:solidFill>
                          <a:effectLst/>
                          <a:latin typeface="+mj-lt"/>
                          <a:ea typeface="+mn-ea"/>
                        </a:rPr>
                        <a:t>etc</a:t>
                      </a:r>
                      <a:r>
                        <a:rPr lang="en-US" altLang="ko-KR" sz="1200" b="0" i="0" u="none" strike="noStrike" baseline="0" dirty="0">
                          <a:solidFill>
                            <a:srgbClr val="000000"/>
                          </a:solidFill>
                          <a:effectLst/>
                          <a:latin typeface="+mj-lt"/>
                          <a:ea typeface="+mn-ea"/>
                        </a:rPr>
                        <a:t>)</a:t>
                      </a:r>
                      <a:endParaRPr lang="en-US" altLang="ko-KR" sz="1200" b="0" i="0" u="none" strike="noStrike" dirty="0">
                        <a:solidFill>
                          <a:srgbClr val="000000"/>
                        </a:solidFill>
                        <a:effectLst/>
                        <a:latin typeface="+mj-lt"/>
                        <a:ea typeface="+mn-ea"/>
                      </a:endParaRPr>
                    </a:p>
                    <a:p>
                      <a:pPr marL="171450" indent="-79375" algn="l" fontAlgn="ctr">
                        <a:buFont typeface="Arial" panose="020B0604020202020204" pitchFamily="34" charset="0"/>
                        <a:buChar char="•"/>
                      </a:pPr>
                      <a:r>
                        <a:rPr lang="ko-KR" altLang="en-US" sz="1200" b="0" i="0" u="none" strike="noStrike" dirty="0">
                          <a:solidFill>
                            <a:srgbClr val="000000"/>
                          </a:solidFill>
                          <a:effectLst/>
                          <a:latin typeface="+mj-lt"/>
                          <a:ea typeface="+mn-ea"/>
                        </a:rPr>
                        <a:t>고객별 제품별 납기적중률</a:t>
                      </a:r>
                      <a:r>
                        <a:rPr lang="ko-KR" altLang="en-US" sz="1200" b="0" i="0" u="none" strike="noStrike" baseline="0" dirty="0">
                          <a:solidFill>
                            <a:srgbClr val="000000"/>
                          </a:solidFill>
                          <a:effectLst/>
                          <a:latin typeface="+mj-lt"/>
                          <a:ea typeface="+mn-ea"/>
                        </a:rPr>
                        <a:t> </a:t>
                      </a:r>
                      <a:endParaRPr lang="en-US" altLang="ko-KR" sz="1200" b="0" i="0" u="none" strike="noStrike" baseline="0" dirty="0">
                        <a:solidFill>
                          <a:srgbClr val="000000"/>
                        </a:solidFill>
                        <a:effectLst/>
                        <a:latin typeface="+mj-lt"/>
                        <a:ea typeface="+mn-ea"/>
                      </a:endParaRPr>
                    </a:p>
                    <a:p>
                      <a:pPr marL="171450" marR="0" lvl="0" indent="-79375"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ko-KR" altLang="en-US" sz="1200" b="0" i="0" u="none" strike="noStrike" kern="1200" dirty="0">
                          <a:solidFill>
                            <a:srgbClr val="000000"/>
                          </a:solidFill>
                          <a:effectLst/>
                          <a:latin typeface="+mn-lt"/>
                          <a:ea typeface="+mn-ea"/>
                          <a:cs typeface="+mn-cs"/>
                        </a:rPr>
                        <a:t>판매제품별 판매단가 </a:t>
                      </a:r>
                      <a:r>
                        <a:rPr lang="ko-KR" altLang="en-US" sz="1200" b="0" i="0" u="none" strike="noStrike" kern="1200" dirty="0">
                          <a:solidFill>
                            <a:srgbClr val="000000"/>
                          </a:solidFill>
                          <a:effectLst/>
                          <a:highlight>
                            <a:srgbClr val="FFFF00"/>
                          </a:highlight>
                          <a:latin typeface="+mn-lt"/>
                          <a:ea typeface="+mn-ea"/>
                          <a:cs typeface="+mn-cs"/>
                        </a:rPr>
                        <a:t>인상</a:t>
                      </a:r>
                      <a:r>
                        <a:rPr lang="en-US" altLang="ko-KR" sz="1200" b="0" i="0" u="none" strike="noStrike" kern="1200" dirty="0">
                          <a:solidFill>
                            <a:srgbClr val="000000"/>
                          </a:solidFill>
                          <a:effectLst/>
                          <a:highlight>
                            <a:srgbClr val="FFFF00"/>
                          </a:highlight>
                          <a:latin typeface="+mn-lt"/>
                          <a:ea typeface="+mn-ea"/>
                          <a:cs typeface="+mn-cs"/>
                        </a:rPr>
                        <a:t>/</a:t>
                      </a:r>
                      <a:r>
                        <a:rPr lang="ko-KR" altLang="en-US" sz="1200" b="0" i="0" u="none" strike="noStrike" kern="1200" dirty="0">
                          <a:solidFill>
                            <a:srgbClr val="000000"/>
                          </a:solidFill>
                          <a:effectLst/>
                          <a:highlight>
                            <a:srgbClr val="FFFF00"/>
                          </a:highlight>
                          <a:latin typeface="+mn-lt"/>
                          <a:ea typeface="+mn-ea"/>
                          <a:cs typeface="+mn-cs"/>
                        </a:rPr>
                        <a:t>인하율 </a:t>
                      </a:r>
                      <a:r>
                        <a:rPr lang="ko-KR" altLang="en-US" sz="1200" b="0" i="0" u="none" strike="noStrike" kern="1200" dirty="0">
                          <a:solidFill>
                            <a:srgbClr val="FF0000"/>
                          </a:solidFill>
                          <a:effectLst/>
                          <a:highlight>
                            <a:srgbClr val="FFFF00"/>
                          </a:highlight>
                          <a:latin typeface="+mn-lt"/>
                          <a:ea typeface="+mn-ea"/>
                          <a:cs typeface="+mn-cs"/>
                        </a:rPr>
                        <a:t>분석</a:t>
                      </a:r>
                    </a:p>
                    <a:p>
                      <a:pPr marL="171450" indent="-79375" algn="l" fontAlgn="ctr">
                        <a:buFont typeface="Arial" panose="020B0604020202020204" pitchFamily="34" charset="0"/>
                        <a:buChar char="•"/>
                      </a:pPr>
                      <a:r>
                        <a:rPr lang="ko-KR" altLang="en-US" sz="1200" b="0" i="0" u="none" strike="noStrike" dirty="0">
                          <a:solidFill>
                            <a:srgbClr val="000000"/>
                          </a:solidFill>
                          <a:effectLst/>
                          <a:latin typeface="+mj-lt"/>
                          <a:ea typeface="+mn-ea"/>
                        </a:rPr>
                        <a:t>분석정보를 </a:t>
                      </a:r>
                      <a:r>
                        <a:rPr lang="en-US" altLang="ko-KR" sz="1200" b="0" i="0" u="none" strike="noStrike" dirty="0">
                          <a:solidFill>
                            <a:srgbClr val="000000"/>
                          </a:solidFill>
                          <a:effectLst/>
                          <a:latin typeface="+mj-lt"/>
                          <a:ea typeface="+mn-ea"/>
                        </a:rPr>
                        <a:t>Fiori</a:t>
                      </a:r>
                      <a:r>
                        <a:rPr lang="en-US" altLang="ko-KR" sz="1200" b="0" i="0" u="none" strike="noStrike" baseline="0" dirty="0">
                          <a:solidFill>
                            <a:srgbClr val="000000"/>
                          </a:solidFill>
                          <a:effectLst/>
                          <a:latin typeface="+mj-lt"/>
                          <a:ea typeface="+mn-ea"/>
                        </a:rPr>
                        <a:t> </a:t>
                      </a:r>
                      <a:r>
                        <a:rPr lang="ko-KR" altLang="en-US" sz="1200" b="0" i="0" u="none" strike="noStrike" baseline="0" dirty="0">
                          <a:solidFill>
                            <a:srgbClr val="000000"/>
                          </a:solidFill>
                          <a:effectLst/>
                          <a:latin typeface="+mj-lt"/>
                          <a:ea typeface="+mn-ea"/>
                        </a:rPr>
                        <a:t>권한체계에 따라 </a:t>
                      </a:r>
                      <a:r>
                        <a:rPr lang="en-US" altLang="ko-KR" sz="1200" b="0" i="0" u="none" strike="noStrike" baseline="0" dirty="0">
                          <a:solidFill>
                            <a:srgbClr val="000000"/>
                          </a:solidFill>
                          <a:effectLst/>
                          <a:latin typeface="+mj-lt"/>
                          <a:ea typeface="+mn-ea"/>
                        </a:rPr>
                        <a:t>App</a:t>
                      </a:r>
                      <a:r>
                        <a:rPr lang="ko-KR" altLang="en-US" sz="1200" b="0" i="0" u="none" strike="noStrike" baseline="0" dirty="0">
                          <a:solidFill>
                            <a:srgbClr val="000000"/>
                          </a:solidFill>
                          <a:effectLst/>
                          <a:latin typeface="+mj-lt"/>
                          <a:ea typeface="+mn-ea"/>
                        </a:rPr>
                        <a:t>에 포함시킴</a:t>
                      </a:r>
                      <a:endParaRPr lang="en-US" altLang="ko-KR" sz="1200" b="0" i="0" u="none" strike="noStrike" baseline="0" dirty="0">
                        <a:solidFill>
                          <a:srgbClr val="000000"/>
                        </a:solidFill>
                        <a:effectLst/>
                        <a:latin typeface="+mj-lt"/>
                        <a:ea typeface="+mn-ea"/>
                      </a:endParaRPr>
                    </a:p>
                    <a:p>
                      <a:pPr marL="171450" indent="-79375" algn="l" fontAlgn="ctr">
                        <a:buFont typeface="Arial" panose="020B0604020202020204" pitchFamily="34" charset="0"/>
                        <a:buChar char="•"/>
                      </a:pPr>
                      <a:r>
                        <a:rPr lang="ko-KR" altLang="en-US" sz="1200" b="0" i="0" u="none" strike="noStrike" kern="1200" baseline="0" dirty="0">
                          <a:solidFill>
                            <a:srgbClr val="000000"/>
                          </a:solidFill>
                          <a:effectLst/>
                          <a:latin typeface="+mn-lt"/>
                          <a:ea typeface="+mn-ea"/>
                          <a:cs typeface="+mn-cs"/>
                        </a:rPr>
                        <a:t>모든 </a:t>
                      </a:r>
                      <a:r>
                        <a:rPr lang="ko-KR" altLang="en-US" sz="1200" b="0" i="0" u="none" strike="noStrike" kern="1200" baseline="0" dirty="0" err="1">
                          <a:solidFill>
                            <a:srgbClr val="000000"/>
                          </a:solidFill>
                          <a:effectLst/>
                          <a:latin typeface="+mn-lt"/>
                          <a:ea typeface="+mn-ea"/>
                          <a:cs typeface="+mn-cs"/>
                        </a:rPr>
                        <a:t>리포팅</a:t>
                      </a:r>
                      <a:r>
                        <a:rPr lang="ko-KR" altLang="en-US" sz="1200" b="0" i="0" u="none" strike="noStrike" kern="1200" baseline="0" dirty="0">
                          <a:solidFill>
                            <a:srgbClr val="000000"/>
                          </a:solidFill>
                          <a:effectLst/>
                          <a:latin typeface="+mn-lt"/>
                          <a:ea typeface="+mn-ea"/>
                          <a:cs typeface="+mn-cs"/>
                        </a:rPr>
                        <a:t> 데이터는 </a:t>
                      </a:r>
                      <a:r>
                        <a:rPr lang="en-US" altLang="ko-KR" sz="1200" b="0" i="0" u="none" strike="noStrike" kern="1200" baseline="0" dirty="0">
                          <a:solidFill>
                            <a:srgbClr val="000000"/>
                          </a:solidFill>
                          <a:effectLst/>
                          <a:latin typeface="+mn-lt"/>
                          <a:ea typeface="+mn-ea"/>
                          <a:cs typeface="+mn-cs"/>
                        </a:rPr>
                        <a:t>GCP </a:t>
                      </a:r>
                      <a:r>
                        <a:rPr lang="en-US" altLang="ko-KR" sz="1200" b="0" i="0" u="none" strike="noStrike" kern="1200" baseline="0" dirty="0" err="1">
                          <a:solidFill>
                            <a:srgbClr val="000000"/>
                          </a:solidFill>
                          <a:effectLst/>
                          <a:latin typeface="+mn-lt"/>
                          <a:ea typeface="+mn-ea"/>
                          <a:cs typeface="+mn-cs"/>
                        </a:rPr>
                        <a:t>Bigquery</a:t>
                      </a:r>
                      <a:r>
                        <a:rPr lang="ko-KR" altLang="en-US" sz="1200" b="0" i="0" u="none" strike="noStrike" kern="1200" baseline="0" dirty="0">
                          <a:solidFill>
                            <a:srgbClr val="000000"/>
                          </a:solidFill>
                          <a:effectLst/>
                          <a:latin typeface="+mn-lt"/>
                          <a:ea typeface="+mn-ea"/>
                          <a:cs typeface="+mn-cs"/>
                        </a:rPr>
                        <a:t>에 이관 후 번역</a:t>
                      </a:r>
                      <a:endParaRPr lang="ko-KR" altLang="en-US" sz="1200" b="0" i="0" u="none" strike="noStrike" dirty="0">
                        <a:solidFill>
                          <a:srgbClr val="000000"/>
                        </a:solidFill>
                        <a:effectLst/>
                        <a:latin typeface="+mj-lt"/>
                        <a:ea typeface="+mn-ea"/>
                      </a:endParaRPr>
                    </a:p>
                  </a:txBody>
                  <a:tcPr marL="3355" marR="3355" marT="335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10345">
                <a:tc>
                  <a:txBody>
                    <a:bodyPr/>
                    <a:lstStyle/>
                    <a:p>
                      <a:pPr algn="l" rtl="0" fontAlgn="ctr"/>
                      <a:r>
                        <a:rPr lang="en-US" altLang="ko-KR" sz="1200" b="1" i="0" u="none" strike="noStrike" dirty="0">
                          <a:solidFill>
                            <a:schemeClr val="tx1"/>
                          </a:solidFill>
                          <a:effectLst/>
                          <a:latin typeface="+mj-lt"/>
                          <a:ea typeface="+mn-ea"/>
                        </a:rPr>
                        <a:t>UI/UX</a:t>
                      </a:r>
                      <a:endParaRPr lang="ko-KR" altLang="en-US" sz="1200" b="1" i="0" u="none" strike="noStrike" dirty="0">
                        <a:solidFill>
                          <a:schemeClr val="tx1"/>
                        </a:solidFill>
                        <a:effectLst/>
                        <a:latin typeface="+mj-lt"/>
                        <a:ea typeface="+mn-ea"/>
                      </a:endParaRPr>
                    </a:p>
                  </a:txBody>
                  <a:tcPr marL="3355" marR="3355" marT="33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79375" algn="l" fontAlgn="ctr">
                        <a:buFont typeface="Arial" panose="020B0604020202020204" pitchFamily="34" charset="0"/>
                        <a:buChar char="•"/>
                      </a:pPr>
                      <a:r>
                        <a:rPr lang="ko-KR" altLang="en-US" sz="1200" b="0" i="0" u="none" strike="noStrike" dirty="0" err="1">
                          <a:solidFill>
                            <a:srgbClr val="000000"/>
                          </a:solidFill>
                          <a:effectLst/>
                          <a:latin typeface="+mj-lt"/>
                          <a:ea typeface="+mn-ea"/>
                        </a:rPr>
                        <a:t>반응형</a:t>
                      </a:r>
                      <a:r>
                        <a:rPr lang="ko-KR" altLang="en-US" sz="1200" b="0" i="0" u="none" strike="noStrike" dirty="0">
                          <a:solidFill>
                            <a:srgbClr val="000000"/>
                          </a:solidFill>
                          <a:effectLst/>
                          <a:latin typeface="+mj-lt"/>
                          <a:ea typeface="+mn-ea"/>
                        </a:rPr>
                        <a:t> 웹으로 구성하여 </a:t>
                      </a:r>
                      <a:r>
                        <a:rPr lang="en-US" altLang="ko-KR" sz="1200" b="0" i="0" u="none" strike="noStrike" dirty="0">
                          <a:solidFill>
                            <a:srgbClr val="000000"/>
                          </a:solidFill>
                          <a:effectLst/>
                          <a:latin typeface="+mj-lt"/>
                          <a:ea typeface="+mn-ea"/>
                        </a:rPr>
                        <a:t>Anytime,</a:t>
                      </a:r>
                      <a:r>
                        <a:rPr lang="en-US" altLang="ko-KR" sz="1200" b="0" i="0" u="none" strike="noStrike" baseline="0" dirty="0">
                          <a:solidFill>
                            <a:srgbClr val="000000"/>
                          </a:solidFill>
                          <a:effectLst/>
                          <a:latin typeface="+mj-lt"/>
                          <a:ea typeface="+mn-ea"/>
                        </a:rPr>
                        <a:t> Anywhere, Any Device </a:t>
                      </a:r>
                      <a:r>
                        <a:rPr lang="ko-KR" altLang="en-US" sz="1200" b="0" i="0" u="none" strike="noStrike" baseline="0">
                          <a:solidFill>
                            <a:srgbClr val="000000"/>
                          </a:solidFill>
                          <a:effectLst/>
                          <a:latin typeface="+mj-lt"/>
                          <a:ea typeface="+mn-ea"/>
                        </a:rPr>
                        <a:t>만족시킴</a:t>
                      </a:r>
                      <a:endParaRPr lang="en-US" altLang="ko-KR" sz="1200" b="0" i="0" u="none" strike="noStrike" baseline="0" dirty="0">
                        <a:solidFill>
                          <a:srgbClr val="000000"/>
                        </a:solidFill>
                        <a:effectLst/>
                        <a:latin typeface="+mj-lt"/>
                        <a:ea typeface="+mn-ea"/>
                      </a:endParaRPr>
                    </a:p>
                    <a:p>
                      <a:pPr marL="92075" indent="0" algn="l" fontAlgn="ctr">
                        <a:buFont typeface="Arial" panose="020B0604020202020204" pitchFamily="34" charset="0"/>
                        <a:buNone/>
                      </a:pPr>
                      <a:r>
                        <a:rPr lang="en-US" altLang="ko-KR" sz="1200" b="0" i="0" u="none" strike="noStrike" baseline="0" dirty="0">
                          <a:solidFill>
                            <a:srgbClr val="000000"/>
                          </a:solidFill>
                          <a:effectLst/>
                          <a:latin typeface="+mj-lt"/>
                          <a:ea typeface="+mn-ea"/>
                        </a:rPr>
                        <a:t> (</a:t>
                      </a:r>
                      <a:r>
                        <a:rPr lang="ko-KR" altLang="en-US" sz="1200" b="0" i="0" u="none" strike="noStrike" baseline="0">
                          <a:solidFill>
                            <a:srgbClr val="000000"/>
                          </a:solidFill>
                          <a:effectLst/>
                          <a:latin typeface="+mj-lt"/>
                          <a:ea typeface="+mn-ea"/>
                        </a:rPr>
                        <a:t>휴대폰에서도 작동해야 함</a:t>
                      </a:r>
                      <a:r>
                        <a:rPr lang="en-US" altLang="ko-KR" sz="1200" b="0" i="0" u="none" strike="noStrike" baseline="0" dirty="0">
                          <a:solidFill>
                            <a:srgbClr val="000000"/>
                          </a:solidFill>
                          <a:effectLst/>
                          <a:latin typeface="+mj-lt"/>
                          <a:ea typeface="+mn-ea"/>
                        </a:rPr>
                        <a:t>)</a:t>
                      </a:r>
                      <a:endParaRPr lang="ko-KR" altLang="en-US" sz="1200" b="0" i="0" u="none" strike="noStrike" dirty="0">
                        <a:solidFill>
                          <a:srgbClr val="000000"/>
                        </a:solidFill>
                        <a:effectLst/>
                        <a:latin typeface="+mj-lt"/>
                        <a:ea typeface="+mn-ea"/>
                      </a:endParaRPr>
                    </a:p>
                  </a:txBody>
                  <a:tcPr marL="3355" marR="3355" marT="335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10345">
                <a:tc>
                  <a:txBody>
                    <a:bodyPr/>
                    <a:lstStyle/>
                    <a:p>
                      <a:pPr algn="l" rtl="0" fontAlgn="ctr"/>
                      <a:r>
                        <a:rPr lang="ko-KR" altLang="en-US" sz="1200" b="1" i="0" u="none" strike="noStrike" dirty="0">
                          <a:solidFill>
                            <a:schemeClr val="tx1"/>
                          </a:solidFill>
                          <a:effectLst/>
                          <a:latin typeface="+mj-lt"/>
                          <a:ea typeface="+mn-ea"/>
                        </a:rPr>
                        <a:t>보안요구사항</a:t>
                      </a:r>
                    </a:p>
                  </a:txBody>
                  <a:tcPr marL="3355" marR="3355" marT="33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79375" algn="l" fontAlgn="ctr">
                        <a:buFont typeface="Arial" panose="020B0604020202020204" pitchFamily="34" charset="0"/>
                        <a:buChar char="•"/>
                      </a:pPr>
                      <a:r>
                        <a:rPr lang="ko-KR" altLang="en-US" sz="1200" b="0" i="0" u="none" strike="noStrike" dirty="0">
                          <a:solidFill>
                            <a:srgbClr val="000000"/>
                          </a:solidFill>
                          <a:effectLst/>
                          <a:latin typeface="+mj-lt"/>
                          <a:ea typeface="+mn-ea"/>
                        </a:rPr>
                        <a:t>외부 사용자는 </a:t>
                      </a:r>
                      <a:r>
                        <a:rPr lang="en-US" altLang="ko-KR" sz="1200" b="0" i="0" u="none" strike="noStrike" dirty="0">
                          <a:solidFill>
                            <a:srgbClr val="000000"/>
                          </a:solidFill>
                          <a:effectLst/>
                          <a:latin typeface="+mj-lt"/>
                          <a:ea typeface="+mn-ea"/>
                        </a:rPr>
                        <a:t>Hub</a:t>
                      </a:r>
                      <a:r>
                        <a:rPr lang="en-US" altLang="ko-KR" sz="1200" b="0" i="0" u="none" strike="noStrike" baseline="0" dirty="0">
                          <a:solidFill>
                            <a:srgbClr val="000000"/>
                          </a:solidFill>
                          <a:effectLst/>
                          <a:latin typeface="+mj-lt"/>
                          <a:ea typeface="+mn-ea"/>
                        </a:rPr>
                        <a:t> Application</a:t>
                      </a:r>
                      <a:r>
                        <a:rPr lang="ko-KR" altLang="en-US" sz="1200" b="0" i="0" u="none" strike="noStrike" baseline="0">
                          <a:solidFill>
                            <a:srgbClr val="000000"/>
                          </a:solidFill>
                          <a:effectLst/>
                          <a:latin typeface="+mj-lt"/>
                          <a:ea typeface="+mn-ea"/>
                        </a:rPr>
                        <a:t>을 통하지 않고 </a:t>
                      </a:r>
                      <a:r>
                        <a:rPr lang="en-US" altLang="ko-KR" sz="1200" b="0" i="0" u="none" strike="noStrike" baseline="0" dirty="0">
                          <a:solidFill>
                            <a:srgbClr val="000000"/>
                          </a:solidFill>
                          <a:effectLst/>
                          <a:latin typeface="+mj-lt"/>
                          <a:ea typeface="+mn-ea"/>
                        </a:rPr>
                        <a:t>S4HANA System</a:t>
                      </a:r>
                      <a:r>
                        <a:rPr lang="ko-KR" altLang="en-US" sz="1200" b="0" i="0" u="none" strike="noStrike" baseline="0">
                          <a:solidFill>
                            <a:srgbClr val="000000"/>
                          </a:solidFill>
                          <a:effectLst/>
                          <a:latin typeface="+mj-lt"/>
                          <a:ea typeface="+mn-ea"/>
                        </a:rPr>
                        <a:t>에 접근할 수 없음</a:t>
                      </a:r>
                      <a:endParaRPr lang="ko-KR" altLang="en-US" sz="1200" b="0" i="0" u="none" strike="noStrike" dirty="0">
                        <a:solidFill>
                          <a:srgbClr val="000000"/>
                        </a:solidFill>
                        <a:effectLst/>
                        <a:latin typeface="+mj-lt"/>
                        <a:ea typeface="+mn-ea"/>
                      </a:endParaRPr>
                    </a:p>
                  </a:txBody>
                  <a:tcPr marL="3355" marR="3355" marT="335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10345">
                <a:tc>
                  <a:txBody>
                    <a:bodyPr/>
                    <a:lstStyle/>
                    <a:p>
                      <a:pPr algn="l" rtl="0" fontAlgn="ctr"/>
                      <a:r>
                        <a:rPr lang="en-US" altLang="ko-KR" sz="1200" b="1" i="0" u="none" strike="noStrike" dirty="0">
                          <a:solidFill>
                            <a:schemeClr val="tx1"/>
                          </a:solidFill>
                          <a:effectLst/>
                          <a:latin typeface="+mj-lt"/>
                          <a:ea typeface="+mn-ea"/>
                        </a:rPr>
                        <a:t>Non</a:t>
                      </a:r>
                      <a:r>
                        <a:rPr lang="en-US" altLang="ko-KR" sz="1200" b="1" i="0" u="none" strike="noStrike" baseline="0" dirty="0">
                          <a:solidFill>
                            <a:schemeClr val="tx1"/>
                          </a:solidFill>
                          <a:effectLst/>
                          <a:latin typeface="+mj-lt"/>
                          <a:ea typeface="+mn-ea"/>
                        </a:rPr>
                        <a:t> Functional </a:t>
                      </a:r>
                      <a:r>
                        <a:rPr lang="ko-KR" altLang="en-US" sz="1200" b="1" i="0" u="none" strike="noStrike" baseline="0">
                          <a:solidFill>
                            <a:schemeClr val="tx1"/>
                          </a:solidFill>
                          <a:effectLst/>
                          <a:latin typeface="+mj-lt"/>
                          <a:ea typeface="+mn-ea"/>
                        </a:rPr>
                        <a:t>요구사항</a:t>
                      </a:r>
                      <a:endParaRPr lang="ko-KR" altLang="en-US" sz="1200" b="1" i="0" u="none" strike="noStrike" dirty="0">
                        <a:solidFill>
                          <a:schemeClr val="tx1"/>
                        </a:solidFill>
                        <a:effectLst/>
                        <a:latin typeface="+mj-lt"/>
                        <a:ea typeface="+mn-ea"/>
                      </a:endParaRPr>
                    </a:p>
                  </a:txBody>
                  <a:tcPr marL="3355" marR="3355" marT="33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79375" algn="l" fontAlgn="ctr">
                        <a:buFont typeface="Arial" panose="020B0604020202020204" pitchFamily="34" charset="0"/>
                        <a:buChar char="•"/>
                      </a:pPr>
                      <a:r>
                        <a:rPr lang="ko-KR" altLang="en-US" sz="1200" b="0" i="0" u="none" strike="noStrike" dirty="0">
                          <a:solidFill>
                            <a:srgbClr val="000000"/>
                          </a:solidFill>
                          <a:effectLst/>
                          <a:latin typeface="+mj-lt"/>
                          <a:ea typeface="+mn-ea"/>
                        </a:rPr>
                        <a:t>모든 </a:t>
                      </a:r>
                      <a:r>
                        <a:rPr lang="en-US" altLang="ko-KR" sz="1200" b="0" i="0" u="none" strike="noStrike" dirty="0">
                          <a:solidFill>
                            <a:srgbClr val="000000"/>
                          </a:solidFill>
                          <a:effectLst/>
                          <a:latin typeface="+mj-lt"/>
                          <a:ea typeface="+mn-ea"/>
                        </a:rPr>
                        <a:t>transaction </a:t>
                      </a:r>
                      <a:r>
                        <a:rPr lang="ko-KR" altLang="en-US" sz="1200" b="0" i="0" u="none" strike="noStrike" dirty="0">
                          <a:solidFill>
                            <a:srgbClr val="000000"/>
                          </a:solidFill>
                          <a:effectLst/>
                          <a:latin typeface="+mj-lt"/>
                          <a:ea typeface="+mn-ea"/>
                        </a:rPr>
                        <a:t>및 조회는 </a:t>
                      </a:r>
                      <a:r>
                        <a:rPr lang="en-US" altLang="ko-KR" sz="1200" b="0" i="0" u="none" strike="noStrike" dirty="0">
                          <a:solidFill>
                            <a:srgbClr val="000000"/>
                          </a:solidFill>
                          <a:effectLst/>
                          <a:latin typeface="+mj-lt"/>
                          <a:ea typeface="+mn-ea"/>
                        </a:rPr>
                        <a:t>5</a:t>
                      </a:r>
                      <a:r>
                        <a:rPr lang="ko-KR" altLang="en-US" sz="1200" b="0" i="0" u="none" strike="noStrike" dirty="0" err="1">
                          <a:solidFill>
                            <a:srgbClr val="000000"/>
                          </a:solidFill>
                          <a:effectLst/>
                          <a:latin typeface="+mj-lt"/>
                          <a:ea typeface="+mn-ea"/>
                        </a:rPr>
                        <a:t>초내에</a:t>
                      </a:r>
                      <a:r>
                        <a:rPr lang="ko-KR" altLang="en-US" sz="1200" b="0" i="0" u="none" strike="noStrike" dirty="0">
                          <a:solidFill>
                            <a:srgbClr val="000000"/>
                          </a:solidFill>
                          <a:effectLst/>
                          <a:latin typeface="+mj-lt"/>
                          <a:ea typeface="+mn-ea"/>
                        </a:rPr>
                        <a:t> 이루어져야 함 </a:t>
                      </a:r>
                      <a:r>
                        <a:rPr lang="en-US" altLang="ko-KR" sz="1200" b="0" i="0" u="none" strike="noStrike" dirty="0">
                          <a:solidFill>
                            <a:srgbClr val="000000"/>
                          </a:solidFill>
                          <a:effectLst/>
                          <a:latin typeface="+mj-lt"/>
                          <a:ea typeface="+mn-ea"/>
                        </a:rPr>
                        <a:t>(</a:t>
                      </a:r>
                      <a:r>
                        <a:rPr lang="ko-KR" altLang="en-US" sz="1200" b="0" i="0" u="none" strike="noStrike" dirty="0">
                          <a:solidFill>
                            <a:srgbClr val="000000"/>
                          </a:solidFill>
                          <a:effectLst/>
                          <a:latin typeface="+mj-lt"/>
                          <a:ea typeface="+mn-ea"/>
                        </a:rPr>
                        <a:t>사용자 </a:t>
                      </a:r>
                      <a:r>
                        <a:rPr lang="ko-KR" altLang="en-US" sz="1200" b="0" i="0" u="none" strike="noStrike" dirty="0" err="1">
                          <a:solidFill>
                            <a:srgbClr val="000000"/>
                          </a:solidFill>
                          <a:effectLst/>
                          <a:latin typeface="+mj-lt"/>
                          <a:ea typeface="+mn-ea"/>
                        </a:rPr>
                        <a:t>체감기준</a:t>
                      </a:r>
                      <a:r>
                        <a:rPr lang="en-US" altLang="ko-KR" sz="1200" b="0" i="0" u="none" strike="noStrike" dirty="0">
                          <a:solidFill>
                            <a:srgbClr val="000000"/>
                          </a:solidFill>
                          <a:effectLst/>
                          <a:latin typeface="+mj-lt"/>
                          <a:ea typeface="+mn-ea"/>
                        </a:rPr>
                        <a:t>)</a:t>
                      </a:r>
                      <a:endParaRPr lang="ko-KR" altLang="en-US" sz="1200" b="0" i="0" u="none" strike="noStrike" dirty="0">
                        <a:solidFill>
                          <a:srgbClr val="000000"/>
                        </a:solidFill>
                        <a:effectLst/>
                        <a:latin typeface="+mj-lt"/>
                        <a:ea typeface="+mn-ea"/>
                      </a:endParaRPr>
                    </a:p>
                  </a:txBody>
                  <a:tcPr marL="3355" marR="3355" marT="335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0662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RFP</a:t>
            </a:r>
            <a:endParaRPr lang="ko-KR" altLang="en-US" dirty="0"/>
          </a:p>
        </p:txBody>
      </p:sp>
      <p:sp>
        <p:nvSpPr>
          <p:cNvPr id="8" name="직사각형 7"/>
          <p:cNvSpPr/>
          <p:nvPr/>
        </p:nvSpPr>
        <p:spPr>
          <a:xfrm>
            <a:off x="1423125" y="2461750"/>
            <a:ext cx="1560764" cy="588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구매자재정보</a:t>
            </a:r>
            <a:endParaRPr lang="en-US" altLang="ko-KR" sz="900" dirty="0">
              <a:solidFill>
                <a:schemeClr val="tx1"/>
              </a:solidFill>
            </a:endParaRPr>
          </a:p>
          <a:p>
            <a:pPr algn="ctr"/>
            <a:r>
              <a:rPr lang="en-US" altLang="ko-KR" sz="900" dirty="0">
                <a:solidFill>
                  <a:schemeClr val="tx1"/>
                </a:solidFill>
              </a:rPr>
              <a:t>(</a:t>
            </a:r>
            <a:r>
              <a:rPr lang="ko-KR" altLang="en-US" sz="900" dirty="0">
                <a:solidFill>
                  <a:schemeClr val="tx1"/>
                </a:solidFill>
              </a:rPr>
              <a:t>이름</a:t>
            </a:r>
            <a:r>
              <a:rPr lang="en-US" altLang="ko-KR" sz="900" dirty="0">
                <a:solidFill>
                  <a:schemeClr val="tx1"/>
                </a:solidFill>
              </a:rPr>
              <a:t>,</a:t>
            </a:r>
            <a:r>
              <a:rPr lang="ko-KR" altLang="en-US" sz="900" dirty="0">
                <a:solidFill>
                  <a:schemeClr val="tx1"/>
                </a:solidFill>
              </a:rPr>
              <a:t>단위</a:t>
            </a:r>
            <a:r>
              <a:rPr lang="en-US" altLang="ko-KR" sz="900" dirty="0">
                <a:solidFill>
                  <a:schemeClr val="tx1"/>
                </a:solidFill>
              </a:rPr>
              <a:t>,</a:t>
            </a:r>
            <a:r>
              <a:rPr lang="ko-KR" altLang="en-US" sz="900" dirty="0">
                <a:solidFill>
                  <a:schemeClr val="tx1"/>
                </a:solidFill>
              </a:rPr>
              <a:t>자재유형 </a:t>
            </a:r>
            <a:r>
              <a:rPr lang="en-US" altLang="ko-KR" sz="900" dirty="0">
                <a:solidFill>
                  <a:schemeClr val="tx1"/>
                </a:solidFill>
              </a:rPr>
              <a:t>etc..)</a:t>
            </a:r>
          </a:p>
        </p:txBody>
      </p:sp>
      <p:sp>
        <p:nvSpPr>
          <p:cNvPr id="9" name="직사각형 8"/>
          <p:cNvSpPr/>
          <p:nvPr/>
        </p:nvSpPr>
        <p:spPr>
          <a:xfrm>
            <a:off x="1423125" y="1731168"/>
            <a:ext cx="1560764" cy="59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공급업체정보</a:t>
            </a:r>
            <a:endParaRPr lang="en-US" altLang="ko-KR" sz="900" dirty="0">
              <a:solidFill>
                <a:schemeClr val="tx1"/>
              </a:solidFill>
            </a:endParaRPr>
          </a:p>
          <a:p>
            <a:pPr algn="ctr"/>
            <a:r>
              <a:rPr lang="en-US" altLang="ko-KR" sz="900" dirty="0">
                <a:solidFill>
                  <a:schemeClr val="tx1"/>
                </a:solidFill>
              </a:rPr>
              <a:t>(</a:t>
            </a:r>
            <a:r>
              <a:rPr lang="ko-KR" altLang="en-US" sz="900" dirty="0">
                <a:solidFill>
                  <a:schemeClr val="tx1"/>
                </a:solidFill>
              </a:rPr>
              <a:t>주소</a:t>
            </a:r>
            <a:r>
              <a:rPr lang="en-US" altLang="ko-KR" sz="900" dirty="0">
                <a:solidFill>
                  <a:schemeClr val="tx1"/>
                </a:solidFill>
              </a:rPr>
              <a:t>,</a:t>
            </a:r>
            <a:r>
              <a:rPr lang="ko-KR" altLang="en-US" sz="900" dirty="0">
                <a:solidFill>
                  <a:schemeClr val="tx1"/>
                </a:solidFill>
              </a:rPr>
              <a:t>전화번호</a:t>
            </a:r>
            <a:r>
              <a:rPr lang="en-US" altLang="ko-KR" sz="900" dirty="0">
                <a:solidFill>
                  <a:schemeClr val="tx1"/>
                </a:solidFill>
              </a:rPr>
              <a:t>, </a:t>
            </a:r>
            <a:r>
              <a:rPr lang="ko-KR" altLang="en-US" sz="900" dirty="0">
                <a:solidFill>
                  <a:schemeClr val="tx1"/>
                </a:solidFill>
              </a:rPr>
              <a:t>회사명 </a:t>
            </a:r>
            <a:r>
              <a:rPr lang="en-US" altLang="ko-KR" sz="900" dirty="0">
                <a:solidFill>
                  <a:schemeClr val="tx1"/>
                </a:solidFill>
              </a:rPr>
              <a:t>etc..)</a:t>
            </a:r>
          </a:p>
        </p:txBody>
      </p:sp>
      <p:sp>
        <p:nvSpPr>
          <p:cNvPr id="10" name="직사각형 9"/>
          <p:cNvSpPr/>
          <p:nvPr/>
        </p:nvSpPr>
        <p:spPr>
          <a:xfrm>
            <a:off x="1423125" y="3448570"/>
            <a:ext cx="137922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자재소요량 계산</a:t>
            </a:r>
            <a:endParaRPr lang="en-US" altLang="ko-KR" sz="900" dirty="0">
              <a:solidFill>
                <a:schemeClr val="tx1"/>
              </a:solidFill>
            </a:endParaRPr>
          </a:p>
        </p:txBody>
      </p:sp>
      <p:sp>
        <p:nvSpPr>
          <p:cNvPr id="11" name="직사각형 10"/>
          <p:cNvSpPr/>
          <p:nvPr/>
        </p:nvSpPr>
        <p:spPr>
          <a:xfrm>
            <a:off x="1423125" y="3999701"/>
            <a:ext cx="137922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구매요청서 생성</a:t>
            </a:r>
            <a:endParaRPr lang="en-US" altLang="ko-KR" sz="900" dirty="0">
              <a:solidFill>
                <a:schemeClr val="tx1"/>
              </a:solidFill>
            </a:endParaRPr>
          </a:p>
        </p:txBody>
      </p:sp>
      <p:sp>
        <p:nvSpPr>
          <p:cNvPr id="12" name="직사각형 11"/>
          <p:cNvSpPr/>
          <p:nvPr/>
        </p:nvSpPr>
        <p:spPr>
          <a:xfrm>
            <a:off x="1423125" y="4550833"/>
            <a:ext cx="1377745"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공급업체 연결 완료</a:t>
            </a:r>
            <a:endParaRPr lang="en-US" altLang="ko-KR" sz="900" dirty="0">
              <a:solidFill>
                <a:schemeClr val="tx1"/>
              </a:solidFill>
            </a:endParaRPr>
          </a:p>
        </p:txBody>
      </p:sp>
      <p:sp>
        <p:nvSpPr>
          <p:cNvPr id="13" name="직사각형 12"/>
          <p:cNvSpPr/>
          <p:nvPr/>
        </p:nvSpPr>
        <p:spPr>
          <a:xfrm>
            <a:off x="3333308" y="3438202"/>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err="1">
                <a:solidFill>
                  <a:schemeClr val="tx1"/>
                </a:solidFill>
              </a:rPr>
              <a:t>구매오더</a:t>
            </a:r>
            <a:r>
              <a:rPr lang="ko-KR" altLang="en-US" sz="900" dirty="0">
                <a:solidFill>
                  <a:schemeClr val="tx1"/>
                </a:solidFill>
              </a:rPr>
              <a:t> 생성</a:t>
            </a:r>
            <a:endParaRPr lang="en-US" altLang="ko-KR" sz="900" dirty="0">
              <a:solidFill>
                <a:schemeClr val="tx1"/>
              </a:solidFill>
            </a:endParaRPr>
          </a:p>
        </p:txBody>
      </p:sp>
      <p:sp>
        <p:nvSpPr>
          <p:cNvPr id="14" name="직사각형 13"/>
          <p:cNvSpPr/>
          <p:nvPr/>
        </p:nvSpPr>
        <p:spPr bwMode="gray">
          <a:xfrm>
            <a:off x="350982" y="1161018"/>
            <a:ext cx="704434" cy="2080122"/>
          </a:xfrm>
          <a:prstGeom prst="rect">
            <a:avLst/>
          </a:prstGeom>
          <a:no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ko-KR" altLang="en-US" sz="1200" b="1" i="1" kern="0" noProof="0" dirty="0">
                <a:ea typeface="Arial Unicode MS" pitchFamily="34" charset="-128"/>
                <a:cs typeface="Arial Unicode MS" pitchFamily="34" charset="-128"/>
              </a:rPr>
              <a:t>기준</a:t>
            </a:r>
            <a:endParaRPr lang="en-US" altLang="ko-KR" sz="1200" b="1" i="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ko-KR" altLang="en-US" sz="1200" b="1" i="1" kern="0" noProof="0" dirty="0">
                <a:ea typeface="Arial Unicode MS" pitchFamily="34" charset="-128"/>
                <a:cs typeface="Arial Unicode MS" pitchFamily="34" charset="-128"/>
              </a:rPr>
              <a:t>정보</a:t>
            </a:r>
            <a:endParaRPr kumimoji="0" lang="ko-KR" altLang="en-US" sz="1200" b="1"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직사각형 14"/>
          <p:cNvSpPr/>
          <p:nvPr/>
        </p:nvSpPr>
        <p:spPr bwMode="gray">
          <a:xfrm>
            <a:off x="350982" y="3241140"/>
            <a:ext cx="704434" cy="3195865"/>
          </a:xfrm>
          <a:prstGeom prst="rect">
            <a:avLst/>
          </a:prstGeom>
          <a:no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ko-KR" altLang="en-US" sz="1200" b="1" i="1" u="none" strike="noStrike" kern="0" cap="none" spc="0" normalizeH="0" baseline="0" noProof="0" dirty="0">
                <a:ln>
                  <a:noFill/>
                </a:ln>
                <a:effectLst/>
                <a:uLnTx/>
                <a:uFillTx/>
                <a:ea typeface="Arial Unicode MS" pitchFamily="34" charset="-128"/>
                <a:cs typeface="Arial Unicode MS" pitchFamily="34" charset="-128"/>
              </a:rPr>
              <a:t>실행</a:t>
            </a:r>
            <a:endParaRPr kumimoji="0" lang="en-US" altLang="ko-KR" sz="1200" b="1" i="1"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ko-KR" altLang="en-US" sz="1200" b="1" i="1" u="none" strike="noStrike" kern="0" cap="none" spc="0" normalizeH="0" baseline="0" noProof="0" dirty="0">
                <a:ln>
                  <a:noFill/>
                </a:ln>
                <a:effectLst/>
                <a:uLnTx/>
                <a:uFillTx/>
                <a:ea typeface="Arial Unicode MS" pitchFamily="34" charset="-128"/>
                <a:cs typeface="Arial Unicode MS" pitchFamily="34" charset="-128"/>
              </a:rPr>
              <a:t>정보</a:t>
            </a:r>
          </a:p>
        </p:txBody>
      </p:sp>
      <p:sp>
        <p:nvSpPr>
          <p:cNvPr id="16" name="다이아몬드 15"/>
          <p:cNvSpPr/>
          <p:nvPr/>
        </p:nvSpPr>
        <p:spPr>
          <a:xfrm>
            <a:off x="9652146" y="3311460"/>
            <a:ext cx="1655480" cy="585680"/>
          </a:xfrm>
          <a:prstGeom prst="diamond">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납품 정보  확정</a:t>
            </a:r>
          </a:p>
        </p:txBody>
      </p:sp>
      <p:sp>
        <p:nvSpPr>
          <p:cNvPr id="17" name="직사각형 16"/>
          <p:cNvSpPr/>
          <p:nvPr/>
        </p:nvSpPr>
        <p:spPr>
          <a:xfrm>
            <a:off x="7835764" y="3438203"/>
            <a:ext cx="1329812" cy="3276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900" dirty="0">
                <a:solidFill>
                  <a:schemeClr val="tx1"/>
                </a:solidFill>
              </a:rPr>
              <a:t> </a:t>
            </a:r>
            <a:r>
              <a:rPr lang="ko-KR" altLang="en-US" sz="900" dirty="0">
                <a:solidFill>
                  <a:schemeClr val="tx1"/>
                </a:solidFill>
              </a:rPr>
              <a:t>구매예정정보 공유</a:t>
            </a:r>
            <a:endParaRPr lang="en-US" altLang="ko-KR" sz="900" dirty="0">
              <a:solidFill>
                <a:schemeClr val="tx1"/>
              </a:solidFill>
            </a:endParaRPr>
          </a:p>
        </p:txBody>
      </p:sp>
      <p:sp>
        <p:nvSpPr>
          <p:cNvPr id="18" name="직사각형 17"/>
          <p:cNvSpPr/>
          <p:nvPr/>
        </p:nvSpPr>
        <p:spPr>
          <a:xfrm>
            <a:off x="7835764" y="3982056"/>
            <a:ext cx="1329812" cy="329199"/>
          </a:xfrm>
          <a:prstGeom prst="rect">
            <a:avLst/>
          </a:prstGeom>
          <a:gradFill flip="none" rotWithShape="1">
            <a:gsLst>
              <a:gs pos="0">
                <a:schemeClr val="accent1"/>
              </a:gs>
              <a:gs pos="39999">
                <a:schemeClr val="accent1"/>
              </a:gs>
              <a:gs pos="70000">
                <a:schemeClr val="accent4"/>
              </a:gs>
              <a:gs pos="100000">
                <a:schemeClr val="accent4"/>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900" dirty="0">
                <a:solidFill>
                  <a:schemeClr val="tx1"/>
                </a:solidFill>
              </a:rPr>
              <a:t> </a:t>
            </a:r>
            <a:r>
              <a:rPr lang="ko-KR" altLang="en-US" sz="900" dirty="0">
                <a:solidFill>
                  <a:schemeClr val="tx1"/>
                </a:solidFill>
              </a:rPr>
              <a:t>구매납품정보 조정 </a:t>
            </a:r>
            <a:r>
              <a:rPr lang="en-US" altLang="ko-KR" sz="900" dirty="0" err="1">
                <a:solidFill>
                  <a:schemeClr val="tx1"/>
                </a:solidFill>
              </a:rPr>
              <a:t>staus</a:t>
            </a:r>
            <a:endParaRPr lang="en-US" altLang="ko-KR" sz="900" dirty="0">
              <a:solidFill>
                <a:schemeClr val="tx1"/>
              </a:solidFill>
            </a:endParaRPr>
          </a:p>
        </p:txBody>
      </p:sp>
      <p:sp>
        <p:nvSpPr>
          <p:cNvPr id="19" name="직사각형 18"/>
          <p:cNvSpPr/>
          <p:nvPr/>
        </p:nvSpPr>
        <p:spPr>
          <a:xfrm>
            <a:off x="3230132" y="1731167"/>
            <a:ext cx="1560764" cy="588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구매자재 가격정보</a:t>
            </a:r>
            <a:endParaRPr lang="en-US" altLang="ko-KR" sz="900" dirty="0">
              <a:solidFill>
                <a:schemeClr val="tx1"/>
              </a:solidFill>
            </a:endParaRPr>
          </a:p>
          <a:p>
            <a:pPr algn="ctr"/>
            <a:r>
              <a:rPr lang="en-US" altLang="ko-KR" sz="900" dirty="0">
                <a:solidFill>
                  <a:schemeClr val="tx1"/>
                </a:solidFill>
              </a:rPr>
              <a:t>(</a:t>
            </a:r>
            <a:r>
              <a:rPr lang="ko-KR" altLang="en-US" sz="900" dirty="0">
                <a:solidFill>
                  <a:schemeClr val="tx1"/>
                </a:solidFill>
              </a:rPr>
              <a:t>가격정보</a:t>
            </a:r>
            <a:r>
              <a:rPr lang="en-US" altLang="ko-KR" sz="900" dirty="0">
                <a:solidFill>
                  <a:schemeClr val="tx1"/>
                </a:solidFill>
              </a:rPr>
              <a:t>, </a:t>
            </a:r>
            <a:r>
              <a:rPr lang="ko-KR" altLang="en-US" sz="900" dirty="0">
                <a:solidFill>
                  <a:schemeClr val="tx1"/>
                </a:solidFill>
              </a:rPr>
              <a:t>가격단위</a:t>
            </a:r>
            <a:r>
              <a:rPr lang="en-US" altLang="ko-KR" sz="900" dirty="0">
                <a:solidFill>
                  <a:schemeClr val="tx1"/>
                </a:solidFill>
              </a:rPr>
              <a:t>, </a:t>
            </a:r>
            <a:r>
              <a:rPr lang="ko-KR" altLang="en-US" sz="900" dirty="0">
                <a:solidFill>
                  <a:schemeClr val="tx1"/>
                </a:solidFill>
              </a:rPr>
              <a:t>구매단위</a:t>
            </a:r>
            <a:r>
              <a:rPr lang="en-US" altLang="ko-KR" sz="900" dirty="0">
                <a:solidFill>
                  <a:schemeClr val="tx1"/>
                </a:solidFill>
              </a:rPr>
              <a:t>, </a:t>
            </a:r>
            <a:r>
              <a:rPr lang="en-US" altLang="ko-KR" sz="900" dirty="0" err="1">
                <a:solidFill>
                  <a:schemeClr val="tx1"/>
                </a:solidFill>
              </a:rPr>
              <a:t>ert</a:t>
            </a:r>
            <a:r>
              <a:rPr lang="en-US" altLang="ko-KR" sz="900" dirty="0">
                <a:solidFill>
                  <a:schemeClr val="tx1"/>
                </a:solidFill>
              </a:rPr>
              <a:t>)</a:t>
            </a:r>
          </a:p>
        </p:txBody>
      </p:sp>
      <p:sp>
        <p:nvSpPr>
          <p:cNvPr id="20" name="직사각형 19"/>
          <p:cNvSpPr/>
          <p:nvPr/>
        </p:nvSpPr>
        <p:spPr>
          <a:xfrm>
            <a:off x="3230132" y="2461750"/>
            <a:ext cx="1560764" cy="59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900" dirty="0">
                <a:solidFill>
                  <a:schemeClr val="tx1"/>
                </a:solidFill>
              </a:rPr>
              <a:t>Souring</a:t>
            </a:r>
            <a:r>
              <a:rPr lang="ko-KR" altLang="en-US" sz="900" dirty="0">
                <a:solidFill>
                  <a:schemeClr val="tx1"/>
                </a:solidFill>
              </a:rPr>
              <a:t> 정보</a:t>
            </a:r>
            <a:endParaRPr lang="en-US" altLang="ko-KR" sz="900" dirty="0">
              <a:solidFill>
                <a:schemeClr val="tx1"/>
              </a:solidFill>
            </a:endParaRPr>
          </a:p>
          <a:p>
            <a:pPr algn="ctr"/>
            <a:r>
              <a:rPr lang="en-US" altLang="ko-KR" sz="900" dirty="0">
                <a:solidFill>
                  <a:schemeClr val="tx1"/>
                </a:solidFill>
              </a:rPr>
              <a:t>(</a:t>
            </a:r>
            <a:r>
              <a:rPr lang="ko-KR" altLang="en-US" sz="900" dirty="0" err="1">
                <a:solidFill>
                  <a:schemeClr val="tx1"/>
                </a:solidFill>
              </a:rPr>
              <a:t>납품자재별</a:t>
            </a:r>
            <a:r>
              <a:rPr lang="ko-KR" altLang="en-US" sz="900" dirty="0">
                <a:solidFill>
                  <a:schemeClr val="tx1"/>
                </a:solidFill>
              </a:rPr>
              <a:t> 공급업체</a:t>
            </a:r>
            <a:r>
              <a:rPr lang="en-US" altLang="ko-KR" sz="900" dirty="0">
                <a:solidFill>
                  <a:schemeClr val="tx1"/>
                </a:solidFill>
              </a:rPr>
              <a:t>, </a:t>
            </a:r>
            <a:r>
              <a:rPr lang="ko-KR" altLang="en-US" sz="900" dirty="0">
                <a:solidFill>
                  <a:schemeClr val="tx1"/>
                </a:solidFill>
              </a:rPr>
              <a:t>유효기간 </a:t>
            </a:r>
            <a:r>
              <a:rPr lang="en-US" altLang="ko-KR" sz="900" dirty="0">
                <a:solidFill>
                  <a:schemeClr val="tx1"/>
                </a:solidFill>
              </a:rPr>
              <a:t> </a:t>
            </a:r>
            <a:r>
              <a:rPr lang="en-US" altLang="ko-KR" sz="900" dirty="0" err="1">
                <a:solidFill>
                  <a:schemeClr val="tx1"/>
                </a:solidFill>
              </a:rPr>
              <a:t>etc</a:t>
            </a:r>
            <a:r>
              <a:rPr lang="en-US" altLang="ko-KR" sz="900" dirty="0">
                <a:solidFill>
                  <a:schemeClr val="tx1"/>
                </a:solidFill>
              </a:rPr>
              <a:t> )</a:t>
            </a:r>
          </a:p>
        </p:txBody>
      </p:sp>
      <p:sp>
        <p:nvSpPr>
          <p:cNvPr id="21" name="직사각형 20"/>
          <p:cNvSpPr/>
          <p:nvPr/>
        </p:nvSpPr>
        <p:spPr>
          <a:xfrm>
            <a:off x="3333308" y="3983595"/>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err="1">
                <a:solidFill>
                  <a:schemeClr val="tx1"/>
                </a:solidFill>
              </a:rPr>
              <a:t>구매오더</a:t>
            </a:r>
            <a:r>
              <a:rPr lang="ko-KR" altLang="en-US" sz="900" dirty="0">
                <a:solidFill>
                  <a:schemeClr val="tx1"/>
                </a:solidFill>
              </a:rPr>
              <a:t> 납품일정 </a:t>
            </a:r>
            <a:r>
              <a:rPr lang="en-US" altLang="ko-KR" sz="900" dirty="0">
                <a:solidFill>
                  <a:schemeClr val="tx1"/>
                </a:solidFill>
              </a:rPr>
              <a:t>update</a:t>
            </a:r>
          </a:p>
        </p:txBody>
      </p:sp>
      <p:cxnSp>
        <p:nvCxnSpPr>
          <p:cNvPr id="22" name="직선 화살표 연결선 21"/>
          <p:cNvCxnSpPr>
            <a:stCxn id="10" idx="2"/>
            <a:endCxn id="11" idx="0"/>
          </p:cNvCxnSpPr>
          <p:nvPr/>
        </p:nvCxnSpPr>
        <p:spPr>
          <a:xfrm>
            <a:off x="2112735" y="3776230"/>
            <a:ext cx="0" cy="223471"/>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11" idx="2"/>
            <a:endCxn id="12" idx="0"/>
          </p:cNvCxnSpPr>
          <p:nvPr/>
        </p:nvCxnSpPr>
        <p:spPr>
          <a:xfrm flipH="1">
            <a:off x="2111998" y="4327361"/>
            <a:ext cx="737" cy="223472"/>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4" name="꺾인 연결선 23"/>
          <p:cNvCxnSpPr>
            <a:stCxn id="12" idx="3"/>
            <a:endCxn id="13" idx="1"/>
          </p:cNvCxnSpPr>
          <p:nvPr/>
        </p:nvCxnSpPr>
        <p:spPr>
          <a:xfrm flipV="1">
            <a:off x="2800870" y="3602032"/>
            <a:ext cx="532438" cy="1112631"/>
          </a:xfrm>
          <a:prstGeom prst="bentConnector3">
            <a:avLst>
              <a:gd name="adj1" fmla="val 50000"/>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stCxn id="13" idx="3"/>
            <a:endCxn id="17" idx="1"/>
          </p:cNvCxnSpPr>
          <p:nvPr/>
        </p:nvCxnSpPr>
        <p:spPr>
          <a:xfrm>
            <a:off x="4780202" y="3602032"/>
            <a:ext cx="3055562" cy="1"/>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6" name="직사각형 25"/>
          <p:cNvSpPr/>
          <p:nvPr/>
        </p:nvSpPr>
        <p:spPr>
          <a:xfrm>
            <a:off x="3333308" y="4899918"/>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구매 오더 확정</a:t>
            </a:r>
            <a:endParaRPr lang="en-US" altLang="ko-KR" sz="900" dirty="0">
              <a:solidFill>
                <a:schemeClr val="tx1"/>
              </a:solidFill>
            </a:endParaRPr>
          </a:p>
        </p:txBody>
      </p:sp>
      <p:cxnSp>
        <p:nvCxnSpPr>
          <p:cNvPr id="27" name="꺾인 연결선 26"/>
          <p:cNvCxnSpPr>
            <a:stCxn id="17" idx="3"/>
            <a:endCxn id="16" idx="1"/>
          </p:cNvCxnSpPr>
          <p:nvPr/>
        </p:nvCxnSpPr>
        <p:spPr>
          <a:xfrm>
            <a:off x="9165576" y="3602033"/>
            <a:ext cx="486570" cy="2267"/>
          </a:xfrm>
          <a:prstGeom prst="bentConnector3">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8" name="꺾인 연결선 27"/>
          <p:cNvCxnSpPr>
            <a:stCxn id="16" idx="3"/>
            <a:endCxn id="26" idx="3"/>
          </p:cNvCxnSpPr>
          <p:nvPr/>
        </p:nvCxnSpPr>
        <p:spPr>
          <a:xfrm flipH="1">
            <a:off x="4780202" y="3604300"/>
            <a:ext cx="6527424" cy="1459448"/>
          </a:xfrm>
          <a:prstGeom prst="bentConnector3">
            <a:avLst>
              <a:gd name="adj1" fmla="val -350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9" name="꺾인 연결선 28"/>
          <p:cNvCxnSpPr>
            <a:stCxn id="16" idx="2"/>
            <a:endCxn id="18" idx="3"/>
          </p:cNvCxnSpPr>
          <p:nvPr/>
        </p:nvCxnSpPr>
        <p:spPr>
          <a:xfrm rot="5400000">
            <a:off x="9697973" y="3364743"/>
            <a:ext cx="249516" cy="1314310"/>
          </a:xfrm>
          <a:prstGeom prst="bentConnector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0" name="꺾인 연결선 29"/>
          <p:cNvCxnSpPr>
            <a:stCxn id="21" idx="0"/>
            <a:endCxn id="13" idx="2"/>
          </p:cNvCxnSpPr>
          <p:nvPr/>
        </p:nvCxnSpPr>
        <p:spPr>
          <a:xfrm rot="5400000" flipH="1" flipV="1">
            <a:off x="3947889" y="3874729"/>
            <a:ext cx="217733" cy="12700"/>
          </a:xfrm>
          <a:prstGeom prst="bentConnector3">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7835764" y="5243881"/>
            <a:ext cx="1329812" cy="3276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확정된 </a:t>
            </a:r>
            <a:r>
              <a:rPr lang="ko-KR" altLang="en-US" sz="900" dirty="0" err="1">
                <a:solidFill>
                  <a:schemeClr val="tx1"/>
                </a:solidFill>
              </a:rPr>
              <a:t>구매오더정보</a:t>
            </a:r>
            <a:r>
              <a:rPr lang="ko-KR" altLang="en-US" sz="900" dirty="0">
                <a:solidFill>
                  <a:schemeClr val="tx1"/>
                </a:solidFill>
              </a:rPr>
              <a:t> 공유</a:t>
            </a:r>
            <a:endParaRPr lang="en-US" altLang="ko-KR" sz="900" dirty="0">
              <a:solidFill>
                <a:schemeClr val="tx1"/>
              </a:solidFill>
            </a:endParaRPr>
          </a:p>
        </p:txBody>
      </p:sp>
      <p:sp>
        <p:nvSpPr>
          <p:cNvPr id="32" name="직사각형 31"/>
          <p:cNvSpPr/>
          <p:nvPr/>
        </p:nvSpPr>
        <p:spPr>
          <a:xfrm>
            <a:off x="9877475" y="5239721"/>
            <a:ext cx="1329812" cy="327660"/>
          </a:xfrm>
          <a:prstGeom prst="rect">
            <a:avLst/>
          </a:prstGeom>
          <a:gradFill flip="none" rotWithShape="1">
            <a:gsLst>
              <a:gs pos="0">
                <a:schemeClr val="accent1"/>
              </a:gs>
              <a:gs pos="39999">
                <a:schemeClr val="accent1"/>
              </a:gs>
              <a:gs pos="70000">
                <a:schemeClr val="accent4"/>
              </a:gs>
              <a:gs pos="100000">
                <a:schemeClr val="accent4"/>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err="1">
                <a:solidFill>
                  <a:schemeClr val="tx1"/>
                </a:solidFill>
              </a:rPr>
              <a:t>구매오더</a:t>
            </a:r>
            <a:r>
              <a:rPr lang="ko-KR" altLang="en-US" sz="900" dirty="0">
                <a:solidFill>
                  <a:schemeClr val="tx1"/>
                </a:solidFill>
              </a:rPr>
              <a:t> </a:t>
            </a:r>
            <a:r>
              <a:rPr lang="en-US" altLang="ko-KR" sz="900" dirty="0">
                <a:solidFill>
                  <a:schemeClr val="tx1"/>
                </a:solidFill>
              </a:rPr>
              <a:t>status update</a:t>
            </a:r>
          </a:p>
        </p:txBody>
      </p:sp>
      <p:sp>
        <p:nvSpPr>
          <p:cNvPr id="33" name="다이아몬드 32"/>
          <p:cNvSpPr/>
          <p:nvPr/>
        </p:nvSpPr>
        <p:spPr>
          <a:xfrm>
            <a:off x="9718520" y="5790588"/>
            <a:ext cx="1655480" cy="585680"/>
          </a:xfrm>
          <a:prstGeom prst="diamond">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선적완료</a:t>
            </a:r>
          </a:p>
        </p:txBody>
      </p:sp>
      <p:cxnSp>
        <p:nvCxnSpPr>
          <p:cNvPr id="34" name="꺾인 연결선 33"/>
          <p:cNvCxnSpPr>
            <a:stCxn id="31" idx="3"/>
            <a:endCxn id="32" idx="1"/>
          </p:cNvCxnSpPr>
          <p:nvPr/>
        </p:nvCxnSpPr>
        <p:spPr>
          <a:xfrm flipV="1">
            <a:off x="9165576" y="5403551"/>
            <a:ext cx="711899" cy="4160"/>
          </a:xfrm>
          <a:prstGeom prst="bentConnector3">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a:stCxn id="32" idx="2"/>
            <a:endCxn id="33" idx="0"/>
          </p:cNvCxnSpPr>
          <p:nvPr/>
        </p:nvCxnSpPr>
        <p:spPr>
          <a:xfrm>
            <a:off x="10542381" y="5567381"/>
            <a:ext cx="3879" cy="223207"/>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6" name="직사각형 35"/>
          <p:cNvSpPr/>
          <p:nvPr/>
        </p:nvSpPr>
        <p:spPr>
          <a:xfrm>
            <a:off x="1423125" y="5503160"/>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재고정보</a:t>
            </a:r>
            <a:r>
              <a:rPr lang="en-US" altLang="ko-KR" sz="900" dirty="0">
                <a:solidFill>
                  <a:schemeClr val="tx1"/>
                </a:solidFill>
              </a:rPr>
              <a:t>Update</a:t>
            </a:r>
          </a:p>
        </p:txBody>
      </p:sp>
      <p:sp>
        <p:nvSpPr>
          <p:cNvPr id="37" name="직사각형 36"/>
          <p:cNvSpPr/>
          <p:nvPr/>
        </p:nvSpPr>
        <p:spPr>
          <a:xfrm>
            <a:off x="3333308" y="5503160"/>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구매입고처리</a:t>
            </a:r>
            <a:endParaRPr lang="en-US" altLang="ko-KR" sz="900" dirty="0">
              <a:solidFill>
                <a:schemeClr val="tx1"/>
              </a:solidFill>
            </a:endParaRPr>
          </a:p>
        </p:txBody>
      </p:sp>
      <p:sp>
        <p:nvSpPr>
          <p:cNvPr id="38" name="직사각형 37"/>
          <p:cNvSpPr/>
          <p:nvPr/>
        </p:nvSpPr>
        <p:spPr>
          <a:xfrm>
            <a:off x="1423125" y="6046368"/>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회계정보 </a:t>
            </a:r>
            <a:r>
              <a:rPr lang="en-US" altLang="ko-KR" sz="900" dirty="0">
                <a:solidFill>
                  <a:schemeClr val="tx1"/>
                </a:solidFill>
              </a:rPr>
              <a:t>Update</a:t>
            </a:r>
          </a:p>
        </p:txBody>
      </p:sp>
      <p:cxnSp>
        <p:nvCxnSpPr>
          <p:cNvPr id="39" name="직선 화살표 연결선 38"/>
          <p:cNvCxnSpPr>
            <a:stCxn id="37" idx="1"/>
            <a:endCxn id="36" idx="3"/>
          </p:cNvCxnSpPr>
          <p:nvPr/>
        </p:nvCxnSpPr>
        <p:spPr>
          <a:xfrm flipH="1">
            <a:off x="2870019" y="5666990"/>
            <a:ext cx="463289" cy="0"/>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36" idx="2"/>
            <a:endCxn id="38" idx="0"/>
          </p:cNvCxnSpPr>
          <p:nvPr/>
        </p:nvCxnSpPr>
        <p:spPr>
          <a:xfrm>
            <a:off x="2146572" y="5830820"/>
            <a:ext cx="0" cy="215548"/>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28540" y="2578439"/>
            <a:ext cx="232436"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Yes</a:t>
            </a:r>
            <a:endParaRPr lang="ko-KR" altLang="en-US" sz="1050" kern="0" dirty="0" err="1">
              <a:ea typeface="Arial Unicode MS" pitchFamily="34" charset="-128"/>
              <a:cs typeface="Arial Unicode MS" pitchFamily="34" charset="-128"/>
            </a:endParaRPr>
          </a:p>
        </p:txBody>
      </p:sp>
      <p:sp>
        <p:nvSpPr>
          <p:cNvPr id="44" name="TextBox 43"/>
          <p:cNvSpPr txBox="1"/>
          <p:nvPr/>
        </p:nvSpPr>
        <p:spPr>
          <a:xfrm>
            <a:off x="11392718" y="5929527"/>
            <a:ext cx="173124"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No</a:t>
            </a:r>
            <a:endParaRPr lang="ko-KR" altLang="en-US" sz="1050" kern="0" dirty="0" err="1">
              <a:ea typeface="Arial Unicode MS" pitchFamily="34" charset="-128"/>
              <a:cs typeface="Arial Unicode MS" pitchFamily="34" charset="-128"/>
            </a:endParaRPr>
          </a:p>
        </p:txBody>
      </p:sp>
      <p:cxnSp>
        <p:nvCxnSpPr>
          <p:cNvPr id="45" name="꺾인 연결선 44"/>
          <p:cNvCxnSpPr>
            <a:stCxn id="33" idx="3"/>
            <a:endCxn id="32" idx="3"/>
          </p:cNvCxnSpPr>
          <p:nvPr/>
        </p:nvCxnSpPr>
        <p:spPr>
          <a:xfrm flipH="1" flipV="1">
            <a:off x="11207287" y="5403551"/>
            <a:ext cx="166713" cy="679877"/>
          </a:xfrm>
          <a:prstGeom prst="bentConnector3">
            <a:avLst>
              <a:gd name="adj1" fmla="val -13712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546260" y="3969564"/>
            <a:ext cx="173124"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No</a:t>
            </a:r>
            <a:endParaRPr lang="ko-KR" altLang="en-US" sz="1050" kern="0" dirty="0" err="1">
              <a:ea typeface="Arial Unicode MS" pitchFamily="34" charset="-128"/>
              <a:cs typeface="Arial Unicode MS" pitchFamily="34" charset="-128"/>
            </a:endParaRPr>
          </a:p>
        </p:txBody>
      </p:sp>
      <p:sp>
        <p:nvSpPr>
          <p:cNvPr id="47" name="TextBox 46"/>
          <p:cNvSpPr txBox="1"/>
          <p:nvPr/>
        </p:nvSpPr>
        <p:spPr>
          <a:xfrm>
            <a:off x="9391113" y="5924461"/>
            <a:ext cx="232436"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Yes</a:t>
            </a:r>
            <a:endParaRPr lang="ko-KR" altLang="en-US" sz="1050" kern="0" dirty="0" err="1">
              <a:ea typeface="Arial Unicode MS" pitchFamily="34" charset="-128"/>
              <a:cs typeface="Arial Unicode MS" pitchFamily="34" charset="-128"/>
            </a:endParaRPr>
          </a:p>
        </p:txBody>
      </p:sp>
      <p:sp>
        <p:nvSpPr>
          <p:cNvPr id="48" name="직사각형 47"/>
          <p:cNvSpPr/>
          <p:nvPr/>
        </p:nvSpPr>
        <p:spPr>
          <a:xfrm>
            <a:off x="7835764" y="1845272"/>
            <a:ext cx="1329812" cy="349444"/>
          </a:xfrm>
          <a:prstGeom prst="rect">
            <a:avLst/>
          </a:prstGeom>
          <a:gradFill flip="none" rotWithShape="1">
            <a:gsLst>
              <a:gs pos="0">
                <a:schemeClr val="accent1"/>
              </a:gs>
              <a:gs pos="39999">
                <a:schemeClr val="accent1"/>
              </a:gs>
              <a:gs pos="70000">
                <a:schemeClr val="accent4"/>
              </a:gs>
              <a:gs pos="100000">
                <a:schemeClr val="accent4"/>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가격정보</a:t>
            </a:r>
            <a:r>
              <a:rPr lang="en-US" altLang="ko-KR" sz="900" dirty="0">
                <a:solidFill>
                  <a:schemeClr val="tx1"/>
                </a:solidFill>
              </a:rPr>
              <a:t>Status</a:t>
            </a:r>
          </a:p>
        </p:txBody>
      </p:sp>
      <p:sp>
        <p:nvSpPr>
          <p:cNvPr id="49" name="직사각형 48"/>
          <p:cNvSpPr/>
          <p:nvPr/>
        </p:nvSpPr>
        <p:spPr>
          <a:xfrm>
            <a:off x="7835764" y="2589295"/>
            <a:ext cx="1329812" cy="349444"/>
          </a:xfrm>
          <a:prstGeom prst="rect">
            <a:avLst/>
          </a:prstGeom>
          <a:gradFill flip="none" rotWithShape="1">
            <a:gsLst>
              <a:gs pos="0">
                <a:schemeClr val="accent1"/>
              </a:gs>
              <a:gs pos="39999">
                <a:schemeClr val="accent1"/>
              </a:gs>
              <a:gs pos="70000">
                <a:schemeClr val="accent4"/>
              </a:gs>
              <a:gs pos="100000">
                <a:schemeClr val="accent4"/>
              </a:gs>
            </a:gsLst>
            <a:lin ang="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ko-KR" sz="900" dirty="0">
                <a:solidFill>
                  <a:schemeClr val="tx1"/>
                </a:solidFill>
              </a:rPr>
              <a:t> </a:t>
            </a:r>
            <a:r>
              <a:rPr lang="ko-KR" altLang="en-US" sz="900" dirty="0">
                <a:solidFill>
                  <a:schemeClr val="tx1"/>
                </a:solidFill>
              </a:rPr>
              <a:t>신규제품정보</a:t>
            </a:r>
            <a:br>
              <a:rPr lang="en-US" altLang="ko-KR" sz="900" dirty="0">
                <a:solidFill>
                  <a:schemeClr val="tx1"/>
                </a:solidFill>
              </a:rPr>
            </a:br>
            <a:r>
              <a:rPr lang="ko-KR" altLang="en-US" sz="900" dirty="0">
                <a:solidFill>
                  <a:schemeClr val="tx1"/>
                </a:solidFill>
              </a:rPr>
              <a:t>납품업체공모</a:t>
            </a:r>
            <a:endParaRPr lang="en-US" altLang="ko-KR" sz="900" dirty="0">
              <a:solidFill>
                <a:schemeClr val="tx1"/>
              </a:solidFill>
            </a:endParaRPr>
          </a:p>
        </p:txBody>
      </p:sp>
      <p:cxnSp>
        <p:nvCxnSpPr>
          <p:cNvPr id="50" name="꺾인 연결선 49"/>
          <p:cNvCxnSpPr>
            <a:stCxn id="33" idx="1"/>
            <a:endCxn id="37" idx="3"/>
          </p:cNvCxnSpPr>
          <p:nvPr/>
        </p:nvCxnSpPr>
        <p:spPr>
          <a:xfrm rot="10800000">
            <a:off x="4780202" y="5666990"/>
            <a:ext cx="4938318" cy="416438"/>
          </a:xfrm>
          <a:prstGeom prst="bentConnector3">
            <a:avLst>
              <a:gd name="adj1" fmla="val 50000"/>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1" name="다이아몬드 50"/>
          <p:cNvSpPr/>
          <p:nvPr/>
        </p:nvSpPr>
        <p:spPr>
          <a:xfrm>
            <a:off x="6353514" y="4463459"/>
            <a:ext cx="1329813" cy="410191"/>
          </a:xfrm>
          <a:prstGeom prst="diamond">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승인</a:t>
            </a:r>
          </a:p>
        </p:txBody>
      </p:sp>
      <p:cxnSp>
        <p:nvCxnSpPr>
          <p:cNvPr id="52" name="꺾인 연결선 51"/>
          <p:cNvCxnSpPr>
            <a:stCxn id="51" idx="1"/>
            <a:endCxn id="21" idx="2"/>
          </p:cNvCxnSpPr>
          <p:nvPr/>
        </p:nvCxnSpPr>
        <p:spPr>
          <a:xfrm rot="10800000">
            <a:off x="4056756" y="4311255"/>
            <a:ext cx="2296759" cy="357300"/>
          </a:xfrm>
          <a:prstGeom prst="bentConnector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048595" y="4475309"/>
            <a:ext cx="232436"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Yes</a:t>
            </a:r>
            <a:endParaRPr lang="ko-KR" altLang="en-US" sz="1050" kern="0" dirty="0" err="1">
              <a:ea typeface="Arial Unicode MS" pitchFamily="34" charset="-128"/>
              <a:cs typeface="Arial Unicode MS" pitchFamily="34" charset="-128"/>
            </a:endParaRPr>
          </a:p>
        </p:txBody>
      </p:sp>
      <p:sp>
        <p:nvSpPr>
          <p:cNvPr id="54" name="TextBox 53"/>
          <p:cNvSpPr txBox="1"/>
          <p:nvPr/>
        </p:nvSpPr>
        <p:spPr>
          <a:xfrm>
            <a:off x="8353770" y="4474694"/>
            <a:ext cx="204288"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No</a:t>
            </a:r>
            <a:endParaRPr lang="ko-KR" altLang="en-US" sz="1050" kern="0" dirty="0" err="1">
              <a:ea typeface="Arial Unicode MS" pitchFamily="34" charset="-128"/>
              <a:cs typeface="Arial Unicode MS" pitchFamily="34" charset="-128"/>
            </a:endParaRPr>
          </a:p>
        </p:txBody>
      </p:sp>
      <p:sp>
        <p:nvSpPr>
          <p:cNvPr id="55" name="다이아몬드 54"/>
          <p:cNvSpPr/>
          <p:nvPr/>
        </p:nvSpPr>
        <p:spPr>
          <a:xfrm>
            <a:off x="6353407" y="2554848"/>
            <a:ext cx="1329813" cy="410191"/>
          </a:xfrm>
          <a:prstGeom prst="diamond">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승인</a:t>
            </a:r>
          </a:p>
        </p:txBody>
      </p:sp>
      <p:cxnSp>
        <p:nvCxnSpPr>
          <p:cNvPr id="56" name="꺾인 연결선 55"/>
          <p:cNvCxnSpPr>
            <a:stCxn id="18" idx="1"/>
            <a:endCxn id="51" idx="0"/>
          </p:cNvCxnSpPr>
          <p:nvPr/>
        </p:nvCxnSpPr>
        <p:spPr>
          <a:xfrm rot="10800000" flipV="1">
            <a:off x="7018422" y="4146655"/>
            <a:ext cx="817343" cy="316803"/>
          </a:xfrm>
          <a:prstGeom prst="bentConnector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57" name="꺾인 연결선 56"/>
          <p:cNvCxnSpPr>
            <a:stCxn id="51" idx="3"/>
            <a:endCxn id="18" idx="2"/>
          </p:cNvCxnSpPr>
          <p:nvPr/>
        </p:nvCxnSpPr>
        <p:spPr>
          <a:xfrm flipV="1">
            <a:off x="7683327" y="4311255"/>
            <a:ext cx="817343" cy="357300"/>
          </a:xfrm>
          <a:prstGeom prst="bentConnector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8" name="다이아몬드 57"/>
          <p:cNvSpPr/>
          <p:nvPr/>
        </p:nvSpPr>
        <p:spPr>
          <a:xfrm>
            <a:off x="6344353" y="1814899"/>
            <a:ext cx="1338866" cy="410191"/>
          </a:xfrm>
          <a:prstGeom prst="diamond">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승인</a:t>
            </a:r>
          </a:p>
        </p:txBody>
      </p:sp>
      <p:cxnSp>
        <p:nvCxnSpPr>
          <p:cNvPr id="59" name="꺾인 연결선 58"/>
          <p:cNvCxnSpPr>
            <a:stCxn id="55" idx="1"/>
            <a:endCxn id="20" idx="3"/>
          </p:cNvCxnSpPr>
          <p:nvPr/>
        </p:nvCxnSpPr>
        <p:spPr>
          <a:xfrm rot="10800000">
            <a:off x="4790897" y="2759944"/>
            <a:ext cx="1562511" cy="1"/>
          </a:xfrm>
          <a:prstGeom prst="bentConnector3">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60" name="꺾인 연결선 59"/>
          <p:cNvCxnSpPr>
            <a:stCxn id="58" idx="1"/>
            <a:endCxn id="19" idx="3"/>
          </p:cNvCxnSpPr>
          <p:nvPr/>
        </p:nvCxnSpPr>
        <p:spPr>
          <a:xfrm rot="10800000" flipV="1">
            <a:off x="4790897" y="2019994"/>
            <a:ext cx="1553457" cy="5547"/>
          </a:xfrm>
          <a:prstGeom prst="bentConnector3">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61" name="직사각형 60"/>
          <p:cNvSpPr/>
          <p:nvPr/>
        </p:nvSpPr>
        <p:spPr>
          <a:xfrm>
            <a:off x="9877475" y="2591003"/>
            <a:ext cx="1329812" cy="349444"/>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900" dirty="0">
                <a:solidFill>
                  <a:schemeClr val="tx1"/>
                </a:solidFill>
              </a:rPr>
              <a:t> </a:t>
            </a:r>
            <a:r>
              <a:rPr lang="ko-KR" altLang="en-US" sz="900" dirty="0">
                <a:solidFill>
                  <a:schemeClr val="tx1"/>
                </a:solidFill>
              </a:rPr>
              <a:t>신규제품납품신청</a:t>
            </a:r>
            <a:endParaRPr lang="en-US" altLang="ko-KR" sz="900" dirty="0">
              <a:solidFill>
                <a:schemeClr val="tx1"/>
              </a:solidFill>
            </a:endParaRPr>
          </a:p>
        </p:txBody>
      </p:sp>
      <p:sp>
        <p:nvSpPr>
          <p:cNvPr id="62" name="직사각형 61"/>
          <p:cNvSpPr/>
          <p:nvPr/>
        </p:nvSpPr>
        <p:spPr>
          <a:xfrm>
            <a:off x="9877475" y="1848487"/>
            <a:ext cx="1329812" cy="349444"/>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가격변경신청</a:t>
            </a:r>
            <a:endParaRPr lang="en-US" altLang="ko-KR" sz="900" dirty="0">
              <a:solidFill>
                <a:schemeClr val="tx1"/>
              </a:solidFill>
            </a:endParaRPr>
          </a:p>
        </p:txBody>
      </p:sp>
      <p:cxnSp>
        <p:nvCxnSpPr>
          <p:cNvPr id="63" name="직선 화살표 연결선 62"/>
          <p:cNvCxnSpPr>
            <a:stCxn id="62" idx="1"/>
            <a:endCxn id="48" idx="3"/>
          </p:cNvCxnSpPr>
          <p:nvPr/>
        </p:nvCxnSpPr>
        <p:spPr>
          <a:xfrm flipH="1" flipV="1">
            <a:off x="9165576" y="2019994"/>
            <a:ext cx="711899" cy="3215"/>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a:stCxn id="61" idx="1"/>
            <a:endCxn id="49" idx="3"/>
          </p:cNvCxnSpPr>
          <p:nvPr/>
        </p:nvCxnSpPr>
        <p:spPr>
          <a:xfrm flipH="1" flipV="1">
            <a:off x="9165576" y="2764017"/>
            <a:ext cx="711899" cy="1708"/>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65" name="꺾인 연결선 64"/>
          <p:cNvCxnSpPr>
            <a:stCxn id="48" idx="1"/>
            <a:endCxn id="58" idx="3"/>
          </p:cNvCxnSpPr>
          <p:nvPr/>
        </p:nvCxnSpPr>
        <p:spPr>
          <a:xfrm rot="10800000" flipV="1">
            <a:off x="7683220" y="2019993"/>
            <a:ext cx="152545" cy="1"/>
          </a:xfrm>
          <a:prstGeom prst="bentConnector3">
            <a:avLst/>
          </a:prstGeom>
          <a:ln w="19050">
            <a:solidFill>
              <a:schemeClr val="tx1"/>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66" name="꺾인 연결선 65"/>
          <p:cNvCxnSpPr>
            <a:stCxn id="49" idx="1"/>
            <a:endCxn id="55" idx="3"/>
          </p:cNvCxnSpPr>
          <p:nvPr/>
        </p:nvCxnSpPr>
        <p:spPr>
          <a:xfrm rot="10800000">
            <a:off x="7683220" y="2759945"/>
            <a:ext cx="152544" cy="4073"/>
          </a:xfrm>
          <a:prstGeom prst="bentConnector3">
            <a:avLst/>
          </a:prstGeom>
          <a:ln w="19050">
            <a:solidFill>
              <a:schemeClr val="tx1"/>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67" name="꺾인 연결선 66"/>
          <p:cNvCxnSpPr>
            <a:stCxn id="55" idx="2"/>
            <a:endCxn id="49" idx="2"/>
          </p:cNvCxnSpPr>
          <p:nvPr/>
        </p:nvCxnSpPr>
        <p:spPr>
          <a:xfrm rot="5400000" flipH="1" flipV="1">
            <a:off x="7746342" y="2210711"/>
            <a:ext cx="26300" cy="1482356"/>
          </a:xfrm>
          <a:prstGeom prst="bentConnector3">
            <a:avLst>
              <a:gd name="adj1" fmla="val -86920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68" name="꺾인 연결선 67"/>
          <p:cNvCxnSpPr>
            <a:stCxn id="58" idx="2"/>
            <a:endCxn id="48" idx="2"/>
          </p:cNvCxnSpPr>
          <p:nvPr/>
        </p:nvCxnSpPr>
        <p:spPr>
          <a:xfrm rot="5400000" flipH="1" flipV="1">
            <a:off x="7742041" y="1466461"/>
            <a:ext cx="30374" cy="1486884"/>
          </a:xfrm>
          <a:prstGeom prst="bentConnector3">
            <a:avLst>
              <a:gd name="adj1" fmla="val -752617"/>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990398" y="1837631"/>
            <a:ext cx="232436"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Yes</a:t>
            </a:r>
            <a:endParaRPr lang="ko-KR" altLang="en-US" sz="1050" kern="0" dirty="0" err="1">
              <a:ea typeface="Arial Unicode MS" pitchFamily="34" charset="-128"/>
              <a:cs typeface="Arial Unicode MS" pitchFamily="34" charset="-128"/>
            </a:endParaRPr>
          </a:p>
        </p:txBody>
      </p:sp>
      <p:sp>
        <p:nvSpPr>
          <p:cNvPr id="70" name="TextBox 69"/>
          <p:cNvSpPr txBox="1"/>
          <p:nvPr/>
        </p:nvSpPr>
        <p:spPr>
          <a:xfrm>
            <a:off x="7036083" y="3010304"/>
            <a:ext cx="204288"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No</a:t>
            </a:r>
            <a:endParaRPr lang="ko-KR" altLang="en-US" sz="1050" kern="0" dirty="0" err="1">
              <a:ea typeface="Arial Unicode MS" pitchFamily="34" charset="-128"/>
              <a:cs typeface="Arial Unicode MS" pitchFamily="34" charset="-128"/>
            </a:endParaRPr>
          </a:p>
        </p:txBody>
      </p:sp>
      <p:sp>
        <p:nvSpPr>
          <p:cNvPr id="71" name="TextBox 70"/>
          <p:cNvSpPr txBox="1"/>
          <p:nvPr/>
        </p:nvSpPr>
        <p:spPr>
          <a:xfrm>
            <a:off x="7036419" y="2280486"/>
            <a:ext cx="204288"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No</a:t>
            </a:r>
            <a:endParaRPr lang="ko-KR" altLang="en-US" sz="1050" kern="0" dirty="0" err="1">
              <a:ea typeface="Arial Unicode MS" pitchFamily="34" charset="-128"/>
              <a:cs typeface="Arial Unicode MS" pitchFamily="34" charset="-128"/>
            </a:endParaRPr>
          </a:p>
        </p:txBody>
      </p:sp>
      <p:sp>
        <p:nvSpPr>
          <p:cNvPr id="72" name="직사각형 71"/>
          <p:cNvSpPr/>
          <p:nvPr/>
        </p:nvSpPr>
        <p:spPr bwMode="gray">
          <a:xfrm>
            <a:off x="5812302" y="1149790"/>
            <a:ext cx="5902860" cy="5287215"/>
          </a:xfrm>
          <a:prstGeom prst="rect">
            <a:avLst/>
          </a:prstGeom>
          <a:noFill/>
          <a:ln w="19050">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lIns="71983" tIns="71983" rIns="71983" bIns="71983" rtlCol="0" anchor="t"/>
          <a:lstStyle/>
          <a:p>
            <a:endParaRPr lang="ko-KR" altLang="en-US" sz="1100" b="1" dirty="0" err="1">
              <a:solidFill>
                <a:schemeClr val="tx1">
                  <a:lumMod val="65000"/>
                  <a:lumOff val="35000"/>
                </a:schemeClr>
              </a:solidFill>
              <a:latin typeface="+mn-lt"/>
            </a:endParaRPr>
          </a:p>
        </p:txBody>
      </p:sp>
      <p:sp>
        <p:nvSpPr>
          <p:cNvPr id="73" name="직사각형 72"/>
          <p:cNvSpPr/>
          <p:nvPr/>
        </p:nvSpPr>
        <p:spPr bwMode="gray">
          <a:xfrm>
            <a:off x="1109734" y="1161018"/>
            <a:ext cx="4557713" cy="5287215"/>
          </a:xfrm>
          <a:prstGeom prst="rect">
            <a:avLst/>
          </a:prstGeom>
          <a:noFill/>
          <a:ln w="19050">
            <a:solidFill>
              <a:srgbClr val="1A9898"/>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endParaRPr lang="ko-KR" altLang="en-US" sz="1400" b="1" kern="0" dirty="0" err="1">
              <a:solidFill>
                <a:srgbClr val="1A9898"/>
              </a:solidFill>
              <a:latin typeface="+mj-lt"/>
              <a:ea typeface="BentonSans" charset="0"/>
              <a:cs typeface="BentonSans" charset="0"/>
            </a:endParaRPr>
          </a:p>
        </p:txBody>
      </p:sp>
      <p:sp>
        <p:nvSpPr>
          <p:cNvPr id="74" name="직사각형 73"/>
          <p:cNvSpPr/>
          <p:nvPr/>
        </p:nvSpPr>
        <p:spPr>
          <a:xfrm>
            <a:off x="1100229" y="1178641"/>
            <a:ext cx="4471923" cy="461665"/>
          </a:xfrm>
          <a:prstGeom prst="rect">
            <a:avLst/>
          </a:prstGeom>
        </p:spPr>
        <p:txBody>
          <a:bodyPr wrap="square">
            <a:spAutoFit/>
          </a:bodyPr>
          <a:lstStyle/>
          <a:p>
            <a:r>
              <a:rPr lang="en-US" altLang="ko-KR" sz="1200" b="1" kern="0" dirty="0">
                <a:solidFill>
                  <a:srgbClr val="1A9898"/>
                </a:solidFill>
                <a:ea typeface="BentonSans" charset="0"/>
                <a:cs typeface="BentonSans" charset="0"/>
              </a:rPr>
              <a:t>SAP S/4HANA</a:t>
            </a:r>
            <a:br>
              <a:rPr lang="en-US" altLang="ko-KR" sz="1200" b="1" kern="0" dirty="0">
                <a:solidFill>
                  <a:srgbClr val="1A9898"/>
                </a:solidFill>
                <a:ea typeface="BentonSans" charset="0"/>
                <a:cs typeface="BentonSans" charset="0"/>
              </a:rPr>
            </a:br>
            <a:r>
              <a:rPr lang="en-US" altLang="ko-KR" sz="1200" kern="0" dirty="0" err="1">
                <a:solidFill>
                  <a:srgbClr val="1A9898"/>
                </a:solidFill>
                <a:ea typeface="BentonSans" charset="0"/>
                <a:cs typeface="BentonSans" charset="0"/>
              </a:rPr>
              <a:t>on-premise</a:t>
            </a:r>
            <a:endParaRPr lang="en-US" altLang="ko-KR" sz="1200" kern="0" dirty="0">
              <a:solidFill>
                <a:srgbClr val="1A9898"/>
              </a:solidFill>
              <a:ea typeface="BentonSans" charset="0"/>
              <a:cs typeface="BentonSans" charset="0"/>
            </a:endParaRPr>
          </a:p>
        </p:txBody>
      </p:sp>
      <p:pic>
        <p:nvPicPr>
          <p:cNvPr id="75" name="Picture 116"/>
          <p:cNvPicPr>
            <a:picLocks noChangeAspect="1"/>
          </p:cNvPicPr>
          <p:nvPr/>
        </p:nvPicPr>
        <p:blipFill>
          <a:blip r:embed="rId2"/>
          <a:stretch>
            <a:fillRect/>
          </a:stretch>
        </p:blipFill>
        <p:spPr>
          <a:xfrm>
            <a:off x="5961939" y="1278918"/>
            <a:ext cx="1669476" cy="132135"/>
          </a:xfrm>
          <a:prstGeom prst="rect">
            <a:avLst/>
          </a:prstGeom>
        </p:spPr>
      </p:pic>
      <p:cxnSp>
        <p:nvCxnSpPr>
          <p:cNvPr id="76" name="꺾인 연결선 75"/>
          <p:cNvCxnSpPr>
            <a:stCxn id="26" idx="2"/>
            <a:endCxn id="31" idx="1"/>
          </p:cNvCxnSpPr>
          <p:nvPr/>
        </p:nvCxnSpPr>
        <p:spPr>
          <a:xfrm rot="16200000" flipH="1">
            <a:off x="5856193" y="3428139"/>
            <a:ext cx="180133" cy="3779009"/>
          </a:xfrm>
          <a:prstGeom prst="bentConnector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77" name="직선 화살표 연결선 76"/>
          <p:cNvCxnSpPr>
            <a:stCxn id="26" idx="2"/>
            <a:endCxn id="37" idx="0"/>
          </p:cNvCxnSpPr>
          <p:nvPr/>
        </p:nvCxnSpPr>
        <p:spPr>
          <a:xfrm>
            <a:off x="4056755" y="5227578"/>
            <a:ext cx="0" cy="275582"/>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78" name="직사각형 77"/>
          <p:cNvSpPr/>
          <p:nvPr/>
        </p:nvSpPr>
        <p:spPr bwMode="gray">
          <a:xfrm>
            <a:off x="10526311" y="466253"/>
            <a:ext cx="1188851" cy="244444"/>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100" kern="0" noProof="0" dirty="0">
                <a:ea typeface="Arial Unicode MS" pitchFamily="34" charset="-128"/>
                <a:cs typeface="Arial Unicode MS" pitchFamily="34" charset="-128"/>
              </a:rPr>
              <a:t>Owner</a:t>
            </a:r>
            <a:endParaRPr kumimoji="0" lang="ko-KR" altLang="en-US" sz="11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직사각형 78"/>
          <p:cNvSpPr/>
          <p:nvPr/>
        </p:nvSpPr>
        <p:spPr bwMode="gray">
          <a:xfrm>
            <a:off x="10526310" y="792178"/>
            <a:ext cx="1188851" cy="244444"/>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ko-KR" altLang="en-US" sz="1100" b="0" i="0" u="none" strike="noStrike" kern="0" cap="none" spc="0" normalizeH="0" baseline="0" noProof="0" dirty="0">
                <a:ln>
                  <a:noFill/>
                </a:ln>
                <a:effectLst/>
                <a:uLnTx/>
                <a:uFillTx/>
                <a:ea typeface="Arial Unicode MS" pitchFamily="34" charset="-128"/>
                <a:cs typeface="Arial Unicode MS" pitchFamily="34" charset="-128"/>
              </a:rPr>
              <a:t>공급업체</a:t>
            </a:r>
          </a:p>
        </p:txBody>
      </p:sp>
      <p:sp>
        <p:nvSpPr>
          <p:cNvPr id="80" name="TextBox 79"/>
          <p:cNvSpPr txBox="1"/>
          <p:nvPr/>
        </p:nvSpPr>
        <p:spPr>
          <a:xfrm>
            <a:off x="2203507" y="546485"/>
            <a:ext cx="442099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구매관리 </a:t>
            </a:r>
            <a:r>
              <a:rPr lang="en-US" altLang="ko-KR" sz="1800" kern="0" dirty="0">
                <a:ea typeface="Arial Unicode MS" pitchFamily="34" charset="-128"/>
                <a:cs typeface="Arial Unicode MS" pitchFamily="34" charset="-128"/>
              </a:rPr>
              <a:t>Hub Application </a:t>
            </a:r>
            <a:r>
              <a:rPr lang="ko-KR" altLang="en-US" sz="1800" kern="0">
                <a:ea typeface="Arial Unicode MS" pitchFamily="34" charset="-128"/>
                <a:cs typeface="Arial Unicode MS" pitchFamily="34" charset="-128"/>
              </a:rPr>
              <a:t>업무 </a:t>
            </a:r>
            <a:r>
              <a:rPr lang="en-US" altLang="ko-KR" sz="1800" kern="0" dirty="0">
                <a:ea typeface="Arial Unicode MS" pitchFamily="34" charset="-128"/>
                <a:cs typeface="Arial Unicode MS" pitchFamily="34" charset="-128"/>
              </a:rPr>
              <a:t>Flow</a:t>
            </a:r>
            <a:endParaRPr lang="ko-KR" alt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22413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RFP</a:t>
            </a:r>
            <a:endParaRPr lang="ko-KR" altLang="en-US" dirty="0"/>
          </a:p>
        </p:txBody>
      </p:sp>
      <p:sp>
        <p:nvSpPr>
          <p:cNvPr id="80" name="TextBox 79"/>
          <p:cNvSpPr txBox="1"/>
          <p:nvPr/>
        </p:nvSpPr>
        <p:spPr>
          <a:xfrm>
            <a:off x="2203507" y="546485"/>
            <a:ext cx="442099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ko-KR" altLang="en-US" sz="1800" kern="0" dirty="0">
                <a:ea typeface="Arial Unicode MS" pitchFamily="34" charset="-128"/>
                <a:cs typeface="Arial Unicode MS" pitchFamily="34" charset="-128"/>
              </a:rPr>
              <a:t>영업관리 </a:t>
            </a:r>
            <a:r>
              <a:rPr lang="en-US" altLang="ko-KR" sz="1800" kern="0" dirty="0">
                <a:ea typeface="Arial Unicode MS" pitchFamily="34" charset="-128"/>
                <a:cs typeface="Arial Unicode MS" pitchFamily="34" charset="-128"/>
              </a:rPr>
              <a:t>Hub Application </a:t>
            </a:r>
            <a:r>
              <a:rPr lang="ko-KR" altLang="en-US" sz="1800" kern="0">
                <a:ea typeface="Arial Unicode MS" pitchFamily="34" charset="-128"/>
                <a:cs typeface="Arial Unicode MS" pitchFamily="34" charset="-128"/>
              </a:rPr>
              <a:t>업무 </a:t>
            </a:r>
            <a:r>
              <a:rPr lang="en-US" altLang="ko-KR" sz="1800" kern="0" dirty="0">
                <a:ea typeface="Arial Unicode MS" pitchFamily="34" charset="-128"/>
                <a:cs typeface="Arial Unicode MS" pitchFamily="34" charset="-128"/>
              </a:rPr>
              <a:t>Flow</a:t>
            </a:r>
            <a:endParaRPr lang="ko-KR" altLang="en-US" sz="1800" kern="0">
              <a:ea typeface="Arial Unicode MS" pitchFamily="34" charset="-128"/>
              <a:cs typeface="Arial Unicode MS" pitchFamily="34" charset="-128"/>
            </a:endParaRPr>
          </a:p>
        </p:txBody>
      </p:sp>
      <p:sp>
        <p:nvSpPr>
          <p:cNvPr id="81" name="직사각형 80"/>
          <p:cNvSpPr/>
          <p:nvPr/>
        </p:nvSpPr>
        <p:spPr>
          <a:xfrm>
            <a:off x="1423125" y="2461750"/>
            <a:ext cx="1560764" cy="588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ko-KR" altLang="en-US" sz="900" dirty="0">
                <a:solidFill>
                  <a:schemeClr val="tx1"/>
                </a:solidFill>
              </a:rPr>
              <a:t>판매제품정보</a:t>
            </a:r>
            <a:endParaRPr lang="en-US" altLang="ko-KR" sz="900" dirty="0">
              <a:solidFill>
                <a:schemeClr val="tx1"/>
              </a:solidFill>
            </a:endParaRPr>
          </a:p>
          <a:p>
            <a:pPr algn="ctr"/>
            <a:r>
              <a:rPr lang="en-US" altLang="ko-KR" sz="900" dirty="0">
                <a:solidFill>
                  <a:schemeClr val="tx1"/>
                </a:solidFill>
              </a:rPr>
              <a:t>(</a:t>
            </a:r>
            <a:r>
              <a:rPr lang="ko-KR" altLang="en-US" sz="900" dirty="0">
                <a:solidFill>
                  <a:schemeClr val="tx1"/>
                </a:solidFill>
              </a:rPr>
              <a:t>이름</a:t>
            </a:r>
            <a:r>
              <a:rPr lang="en-US" altLang="ko-KR" sz="900" dirty="0">
                <a:solidFill>
                  <a:schemeClr val="tx1"/>
                </a:solidFill>
              </a:rPr>
              <a:t>,</a:t>
            </a:r>
            <a:r>
              <a:rPr lang="ko-KR" altLang="en-US" sz="900">
                <a:solidFill>
                  <a:schemeClr val="tx1"/>
                </a:solidFill>
              </a:rPr>
              <a:t>단위</a:t>
            </a:r>
            <a:r>
              <a:rPr lang="en-US" altLang="ko-KR" sz="900" dirty="0">
                <a:solidFill>
                  <a:schemeClr val="tx1"/>
                </a:solidFill>
              </a:rPr>
              <a:t>,</a:t>
            </a:r>
            <a:r>
              <a:rPr lang="ko-KR" altLang="en-US" sz="900">
                <a:solidFill>
                  <a:schemeClr val="tx1"/>
                </a:solidFill>
              </a:rPr>
              <a:t>제품유형 </a:t>
            </a:r>
            <a:r>
              <a:rPr lang="en-US" altLang="ko-KR" sz="900" dirty="0">
                <a:solidFill>
                  <a:schemeClr val="tx1"/>
                </a:solidFill>
              </a:rPr>
              <a:t>etc..)</a:t>
            </a:r>
          </a:p>
        </p:txBody>
      </p:sp>
      <p:sp>
        <p:nvSpPr>
          <p:cNvPr id="82" name="직사각형 81"/>
          <p:cNvSpPr/>
          <p:nvPr/>
        </p:nvSpPr>
        <p:spPr>
          <a:xfrm>
            <a:off x="1423125" y="1731168"/>
            <a:ext cx="1560764" cy="59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ko-KR" altLang="en-US" sz="900" dirty="0">
                <a:solidFill>
                  <a:schemeClr val="tx1"/>
                </a:solidFill>
              </a:rPr>
              <a:t>고객업체정보</a:t>
            </a:r>
            <a:endParaRPr lang="en-US" altLang="ko-KR" sz="900" dirty="0">
              <a:solidFill>
                <a:schemeClr val="tx1"/>
              </a:solidFill>
            </a:endParaRPr>
          </a:p>
          <a:p>
            <a:pPr algn="ctr"/>
            <a:r>
              <a:rPr lang="en-US" altLang="ko-KR" sz="900" dirty="0">
                <a:solidFill>
                  <a:schemeClr val="tx1"/>
                </a:solidFill>
              </a:rPr>
              <a:t>(</a:t>
            </a:r>
            <a:r>
              <a:rPr lang="ko-KR" altLang="en-US" sz="900" dirty="0">
                <a:solidFill>
                  <a:schemeClr val="tx1"/>
                </a:solidFill>
              </a:rPr>
              <a:t>주소</a:t>
            </a:r>
            <a:r>
              <a:rPr lang="en-US" altLang="ko-KR" sz="900" dirty="0">
                <a:solidFill>
                  <a:schemeClr val="tx1"/>
                </a:solidFill>
              </a:rPr>
              <a:t>,</a:t>
            </a:r>
            <a:r>
              <a:rPr lang="ko-KR" altLang="en-US" sz="900" dirty="0">
                <a:solidFill>
                  <a:schemeClr val="tx1"/>
                </a:solidFill>
              </a:rPr>
              <a:t>전화번호</a:t>
            </a:r>
            <a:r>
              <a:rPr lang="en-US" altLang="ko-KR" sz="900" dirty="0">
                <a:solidFill>
                  <a:schemeClr val="tx1"/>
                </a:solidFill>
              </a:rPr>
              <a:t>, </a:t>
            </a:r>
            <a:r>
              <a:rPr lang="ko-KR" altLang="en-US" sz="900" dirty="0">
                <a:solidFill>
                  <a:schemeClr val="tx1"/>
                </a:solidFill>
              </a:rPr>
              <a:t>이름</a:t>
            </a:r>
            <a:r>
              <a:rPr lang="en-US" altLang="ko-KR" sz="900" dirty="0">
                <a:solidFill>
                  <a:schemeClr val="tx1"/>
                </a:solidFill>
              </a:rPr>
              <a:t>, </a:t>
            </a:r>
            <a:r>
              <a:rPr lang="ko-KR" altLang="en-US" sz="900" dirty="0">
                <a:solidFill>
                  <a:schemeClr val="tx1"/>
                </a:solidFill>
              </a:rPr>
              <a:t>고객그룹</a:t>
            </a:r>
            <a:r>
              <a:rPr lang="en-US" altLang="ko-KR" sz="900" dirty="0">
                <a:solidFill>
                  <a:schemeClr val="tx1"/>
                </a:solidFill>
              </a:rPr>
              <a:t>, </a:t>
            </a:r>
            <a:r>
              <a:rPr lang="ko-KR" altLang="en-US" sz="900" dirty="0">
                <a:solidFill>
                  <a:schemeClr val="tx1"/>
                </a:solidFill>
              </a:rPr>
              <a:t>고객충성도</a:t>
            </a:r>
            <a:r>
              <a:rPr lang="en-US" altLang="ko-KR" sz="900" dirty="0">
                <a:solidFill>
                  <a:schemeClr val="tx1"/>
                </a:solidFill>
              </a:rPr>
              <a:t>etc..)</a:t>
            </a:r>
          </a:p>
        </p:txBody>
      </p:sp>
      <p:sp>
        <p:nvSpPr>
          <p:cNvPr id="83" name="직사각형 82"/>
          <p:cNvSpPr/>
          <p:nvPr/>
        </p:nvSpPr>
        <p:spPr>
          <a:xfrm>
            <a:off x="1423125" y="3312775"/>
            <a:ext cx="137922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err="1">
                <a:solidFill>
                  <a:schemeClr val="tx1"/>
                </a:solidFill>
              </a:rPr>
              <a:t>주문오더</a:t>
            </a:r>
            <a:r>
              <a:rPr lang="ko-KR" altLang="en-US" sz="900" dirty="0">
                <a:solidFill>
                  <a:schemeClr val="tx1"/>
                </a:solidFill>
              </a:rPr>
              <a:t> 생성</a:t>
            </a:r>
            <a:endParaRPr lang="en-US" altLang="ko-KR" sz="900" dirty="0">
              <a:solidFill>
                <a:schemeClr val="tx1"/>
              </a:solidFill>
            </a:endParaRPr>
          </a:p>
        </p:txBody>
      </p:sp>
      <p:sp>
        <p:nvSpPr>
          <p:cNvPr id="84" name="직사각형 83"/>
          <p:cNvSpPr/>
          <p:nvPr/>
        </p:nvSpPr>
        <p:spPr>
          <a:xfrm>
            <a:off x="1423125" y="3782429"/>
            <a:ext cx="137922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제품 재고유효 </a:t>
            </a:r>
            <a:r>
              <a:rPr lang="en-US" altLang="ko-KR" sz="900" dirty="0">
                <a:solidFill>
                  <a:schemeClr val="tx1"/>
                </a:solidFill>
              </a:rPr>
              <a:t>check</a:t>
            </a:r>
          </a:p>
        </p:txBody>
      </p:sp>
      <p:sp>
        <p:nvSpPr>
          <p:cNvPr id="85" name="직사각형 84"/>
          <p:cNvSpPr/>
          <p:nvPr/>
        </p:nvSpPr>
        <p:spPr>
          <a:xfrm>
            <a:off x="1424600" y="4333561"/>
            <a:ext cx="1377745"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고객 </a:t>
            </a:r>
            <a:r>
              <a:rPr lang="en-US" altLang="ko-KR" sz="900" dirty="0">
                <a:solidFill>
                  <a:schemeClr val="tx1"/>
                </a:solidFill>
              </a:rPr>
              <a:t>Credit check</a:t>
            </a:r>
          </a:p>
        </p:txBody>
      </p:sp>
      <p:sp>
        <p:nvSpPr>
          <p:cNvPr id="86" name="직사각형 85"/>
          <p:cNvSpPr/>
          <p:nvPr/>
        </p:nvSpPr>
        <p:spPr>
          <a:xfrm>
            <a:off x="7877061" y="3863694"/>
            <a:ext cx="1329812" cy="327660"/>
          </a:xfrm>
          <a:prstGeom prst="rect">
            <a:avLst/>
          </a:prstGeom>
          <a:gradFill>
            <a:gsLst>
              <a:gs pos="0">
                <a:schemeClr val="accent1"/>
              </a:gs>
              <a:gs pos="39999">
                <a:schemeClr val="accent1"/>
              </a:gs>
              <a:gs pos="70000">
                <a:schemeClr val="accent4"/>
              </a:gs>
              <a:gs pos="100000">
                <a:schemeClr val="accent4"/>
              </a:gs>
            </a:gsLst>
            <a:lin ang="0" scaled="0"/>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ko-KR" altLang="en-US" sz="1100" kern="0" dirty="0">
                <a:solidFill>
                  <a:schemeClr val="tx1"/>
                </a:solidFill>
                <a:ea typeface="Arial Unicode MS" pitchFamily="34" charset="-128"/>
                <a:cs typeface="Arial Unicode MS" pitchFamily="34" charset="-128"/>
              </a:rPr>
              <a:t>주문정보관리</a:t>
            </a:r>
            <a:endParaRPr lang="en-US" altLang="ko-KR" sz="1100" kern="0" dirty="0">
              <a:solidFill>
                <a:schemeClr val="tx1"/>
              </a:solidFill>
              <a:ea typeface="Arial Unicode MS" pitchFamily="34" charset="-128"/>
              <a:cs typeface="Arial Unicode MS" pitchFamily="34" charset="-128"/>
            </a:endParaRPr>
          </a:p>
        </p:txBody>
      </p:sp>
      <p:sp>
        <p:nvSpPr>
          <p:cNvPr id="87" name="직사각형 86"/>
          <p:cNvSpPr/>
          <p:nvPr/>
        </p:nvSpPr>
        <p:spPr>
          <a:xfrm>
            <a:off x="7877061" y="4459865"/>
            <a:ext cx="1329812" cy="329199"/>
          </a:xfrm>
          <a:prstGeom prst="rect">
            <a:avLst/>
          </a:prstGeom>
          <a:gradFill>
            <a:gsLst>
              <a:gs pos="0">
                <a:schemeClr val="accent1"/>
              </a:gs>
              <a:gs pos="39999">
                <a:schemeClr val="accent1"/>
              </a:gs>
              <a:gs pos="70000">
                <a:schemeClr val="accent6"/>
              </a:gs>
              <a:gs pos="100000">
                <a:schemeClr val="accent6"/>
              </a:gs>
            </a:gsLst>
            <a:lin ang="0" scaled="0"/>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altLang="ko-KR" sz="1100" kern="0" dirty="0">
                <a:solidFill>
                  <a:schemeClr val="tx1"/>
                </a:solidFill>
                <a:ea typeface="Arial Unicode MS" pitchFamily="34" charset="-128"/>
                <a:cs typeface="Arial Unicode MS" pitchFamily="34" charset="-128"/>
              </a:rPr>
              <a:t> </a:t>
            </a:r>
            <a:r>
              <a:rPr lang="ko-KR" altLang="en-US" sz="1100" kern="0" dirty="0">
                <a:solidFill>
                  <a:schemeClr val="tx1"/>
                </a:solidFill>
                <a:ea typeface="Arial Unicode MS" pitchFamily="34" charset="-128"/>
                <a:cs typeface="Arial Unicode MS" pitchFamily="34" charset="-128"/>
              </a:rPr>
              <a:t>납품정보관리</a:t>
            </a:r>
            <a:endParaRPr lang="en-US" altLang="ko-KR" sz="1100" kern="0" dirty="0">
              <a:solidFill>
                <a:schemeClr val="tx1"/>
              </a:solidFill>
              <a:ea typeface="Arial Unicode MS" pitchFamily="34" charset="-128"/>
              <a:cs typeface="Arial Unicode MS" pitchFamily="34" charset="-128"/>
            </a:endParaRPr>
          </a:p>
        </p:txBody>
      </p:sp>
      <p:sp>
        <p:nvSpPr>
          <p:cNvPr id="88" name="직사각형 87"/>
          <p:cNvSpPr/>
          <p:nvPr/>
        </p:nvSpPr>
        <p:spPr>
          <a:xfrm>
            <a:off x="3209538" y="2465570"/>
            <a:ext cx="1560764" cy="588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ko-KR" altLang="en-US" sz="900" dirty="0">
                <a:solidFill>
                  <a:schemeClr val="tx1"/>
                </a:solidFill>
              </a:rPr>
              <a:t>판매제품 가격정보</a:t>
            </a:r>
            <a:endParaRPr lang="en-US" altLang="ko-KR" sz="900" dirty="0">
              <a:solidFill>
                <a:schemeClr val="tx1"/>
              </a:solidFill>
            </a:endParaRPr>
          </a:p>
          <a:p>
            <a:pPr algn="ctr"/>
            <a:r>
              <a:rPr lang="en-US" altLang="ko-KR" sz="900" dirty="0">
                <a:solidFill>
                  <a:schemeClr val="tx1"/>
                </a:solidFill>
              </a:rPr>
              <a:t>(</a:t>
            </a:r>
            <a:r>
              <a:rPr lang="ko-KR" altLang="en-US" sz="900" dirty="0">
                <a:solidFill>
                  <a:schemeClr val="tx1"/>
                </a:solidFill>
              </a:rPr>
              <a:t>가격정보</a:t>
            </a:r>
            <a:r>
              <a:rPr lang="en-US" altLang="ko-KR" sz="900" dirty="0">
                <a:solidFill>
                  <a:schemeClr val="tx1"/>
                </a:solidFill>
              </a:rPr>
              <a:t>, </a:t>
            </a:r>
            <a:r>
              <a:rPr lang="ko-KR" altLang="en-US" sz="900" dirty="0">
                <a:solidFill>
                  <a:schemeClr val="tx1"/>
                </a:solidFill>
              </a:rPr>
              <a:t>가격단위</a:t>
            </a:r>
            <a:r>
              <a:rPr lang="en-US" altLang="ko-KR" sz="900" dirty="0">
                <a:solidFill>
                  <a:schemeClr val="tx1"/>
                </a:solidFill>
              </a:rPr>
              <a:t>, </a:t>
            </a:r>
            <a:r>
              <a:rPr lang="ko-KR" altLang="en-US" sz="900">
                <a:solidFill>
                  <a:schemeClr val="tx1"/>
                </a:solidFill>
              </a:rPr>
              <a:t>판매단위</a:t>
            </a:r>
            <a:r>
              <a:rPr lang="en-US" altLang="ko-KR" sz="900" dirty="0">
                <a:solidFill>
                  <a:schemeClr val="tx1"/>
                </a:solidFill>
              </a:rPr>
              <a:t>, </a:t>
            </a:r>
            <a:r>
              <a:rPr lang="en-US" altLang="ko-KR" sz="900" dirty="0" err="1">
                <a:solidFill>
                  <a:schemeClr val="tx1"/>
                </a:solidFill>
              </a:rPr>
              <a:t>etc</a:t>
            </a:r>
            <a:r>
              <a:rPr lang="en-US" altLang="ko-KR" sz="900" dirty="0">
                <a:solidFill>
                  <a:schemeClr val="tx1"/>
                </a:solidFill>
              </a:rPr>
              <a:t>)</a:t>
            </a:r>
          </a:p>
        </p:txBody>
      </p:sp>
      <p:sp>
        <p:nvSpPr>
          <p:cNvPr id="89" name="직사각형 88"/>
          <p:cNvSpPr/>
          <p:nvPr/>
        </p:nvSpPr>
        <p:spPr>
          <a:xfrm>
            <a:off x="9554983" y="1342113"/>
            <a:ext cx="1560764" cy="5963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운송정보관리</a:t>
            </a:r>
            <a:endParaRPr lang="en-US" altLang="ko-KR" sz="900" dirty="0">
              <a:solidFill>
                <a:schemeClr val="tx1"/>
              </a:solidFill>
            </a:endParaRPr>
          </a:p>
          <a:p>
            <a:pPr algn="ctr"/>
            <a:r>
              <a:rPr lang="en-US" altLang="ko-KR" sz="900" dirty="0">
                <a:solidFill>
                  <a:schemeClr val="tx1"/>
                </a:solidFill>
              </a:rPr>
              <a:t>(</a:t>
            </a:r>
            <a:r>
              <a:rPr lang="ko-KR" altLang="en-US" sz="900" dirty="0">
                <a:solidFill>
                  <a:schemeClr val="tx1"/>
                </a:solidFill>
              </a:rPr>
              <a:t>배달기사</a:t>
            </a:r>
            <a:r>
              <a:rPr lang="en-US" altLang="ko-KR" sz="900" dirty="0">
                <a:solidFill>
                  <a:schemeClr val="tx1"/>
                </a:solidFill>
              </a:rPr>
              <a:t>,</a:t>
            </a:r>
            <a:r>
              <a:rPr lang="ko-KR" altLang="en-US" sz="900" dirty="0">
                <a:solidFill>
                  <a:schemeClr val="tx1"/>
                </a:solidFill>
              </a:rPr>
              <a:t>운송방법</a:t>
            </a:r>
            <a:r>
              <a:rPr lang="en-US" altLang="ko-KR" sz="900" dirty="0">
                <a:solidFill>
                  <a:schemeClr val="tx1"/>
                </a:solidFill>
              </a:rPr>
              <a:t>,</a:t>
            </a:r>
            <a:r>
              <a:rPr lang="ko-KR" altLang="en-US" sz="900" dirty="0">
                <a:solidFill>
                  <a:schemeClr val="tx1"/>
                </a:solidFill>
              </a:rPr>
              <a:t>단위 </a:t>
            </a:r>
            <a:r>
              <a:rPr lang="en-US" altLang="ko-KR" sz="900" dirty="0" err="1">
                <a:solidFill>
                  <a:schemeClr val="tx1"/>
                </a:solidFill>
              </a:rPr>
              <a:t>etc</a:t>
            </a:r>
            <a:r>
              <a:rPr lang="en-US" altLang="ko-KR" sz="900" dirty="0">
                <a:solidFill>
                  <a:schemeClr val="tx1"/>
                </a:solidFill>
              </a:rPr>
              <a:t> )</a:t>
            </a:r>
          </a:p>
        </p:txBody>
      </p:sp>
      <p:sp>
        <p:nvSpPr>
          <p:cNvPr id="90" name="직사각형 89"/>
          <p:cNvSpPr/>
          <p:nvPr/>
        </p:nvSpPr>
        <p:spPr>
          <a:xfrm>
            <a:off x="3304649" y="4710571"/>
            <a:ext cx="1370542"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납품문서정보 </a:t>
            </a:r>
            <a:r>
              <a:rPr lang="en-US" altLang="ko-KR" sz="900" dirty="0">
                <a:solidFill>
                  <a:schemeClr val="tx1"/>
                </a:solidFill>
              </a:rPr>
              <a:t>Update</a:t>
            </a:r>
          </a:p>
        </p:txBody>
      </p:sp>
      <p:cxnSp>
        <p:nvCxnSpPr>
          <p:cNvPr id="91" name="직선 화살표 연결선 90"/>
          <p:cNvCxnSpPr>
            <a:stCxn id="83" idx="2"/>
            <a:endCxn id="84" idx="0"/>
          </p:cNvCxnSpPr>
          <p:nvPr/>
        </p:nvCxnSpPr>
        <p:spPr>
          <a:xfrm>
            <a:off x="2112735" y="3640435"/>
            <a:ext cx="0" cy="141994"/>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4" idx="2"/>
            <a:endCxn id="85" idx="0"/>
          </p:cNvCxnSpPr>
          <p:nvPr/>
        </p:nvCxnSpPr>
        <p:spPr>
          <a:xfrm>
            <a:off x="2112735" y="4110089"/>
            <a:ext cx="738" cy="223472"/>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3304649" y="4254396"/>
            <a:ext cx="137774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900" dirty="0">
                <a:solidFill>
                  <a:schemeClr val="tx1"/>
                </a:solidFill>
              </a:rPr>
              <a:t>Picking </a:t>
            </a:r>
            <a:r>
              <a:rPr lang="ko-KR" altLang="en-US" sz="900" dirty="0">
                <a:solidFill>
                  <a:schemeClr val="tx1"/>
                </a:solidFill>
              </a:rPr>
              <a:t>실행</a:t>
            </a:r>
            <a:endParaRPr lang="en-US" altLang="ko-KR" sz="900" dirty="0">
              <a:solidFill>
                <a:schemeClr val="tx1"/>
              </a:solidFill>
            </a:endParaRPr>
          </a:p>
        </p:txBody>
      </p:sp>
      <p:sp>
        <p:nvSpPr>
          <p:cNvPr id="94" name="직사각형 93"/>
          <p:cNvSpPr/>
          <p:nvPr/>
        </p:nvSpPr>
        <p:spPr>
          <a:xfrm>
            <a:off x="1347144" y="5168199"/>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재고정보</a:t>
            </a:r>
            <a:r>
              <a:rPr lang="en-US" altLang="ko-KR" sz="900" dirty="0">
                <a:solidFill>
                  <a:schemeClr val="tx1"/>
                </a:solidFill>
              </a:rPr>
              <a:t>Update</a:t>
            </a:r>
          </a:p>
        </p:txBody>
      </p:sp>
      <p:sp>
        <p:nvSpPr>
          <p:cNvPr id="95" name="직사각형 94"/>
          <p:cNvSpPr/>
          <p:nvPr/>
        </p:nvSpPr>
        <p:spPr>
          <a:xfrm>
            <a:off x="3304649" y="5166746"/>
            <a:ext cx="1385685"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제품출고처리</a:t>
            </a:r>
            <a:endParaRPr lang="en-US" altLang="ko-KR" sz="900" dirty="0">
              <a:solidFill>
                <a:schemeClr val="tx1"/>
              </a:solidFill>
            </a:endParaRPr>
          </a:p>
        </p:txBody>
      </p:sp>
      <p:sp>
        <p:nvSpPr>
          <p:cNvPr id="96" name="직사각형 95"/>
          <p:cNvSpPr/>
          <p:nvPr/>
        </p:nvSpPr>
        <p:spPr>
          <a:xfrm>
            <a:off x="1338091" y="5620877"/>
            <a:ext cx="144689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회계정보 </a:t>
            </a:r>
            <a:r>
              <a:rPr lang="en-US" altLang="ko-KR" sz="900" dirty="0">
                <a:solidFill>
                  <a:schemeClr val="tx1"/>
                </a:solidFill>
              </a:rPr>
              <a:t>Update</a:t>
            </a:r>
          </a:p>
        </p:txBody>
      </p:sp>
      <p:cxnSp>
        <p:nvCxnSpPr>
          <p:cNvPr id="97" name="직선 화살표 연결선 96"/>
          <p:cNvCxnSpPr>
            <a:stCxn id="95" idx="1"/>
            <a:endCxn id="94" idx="3"/>
          </p:cNvCxnSpPr>
          <p:nvPr/>
        </p:nvCxnSpPr>
        <p:spPr>
          <a:xfrm flipH="1">
            <a:off x="2794038" y="5330576"/>
            <a:ext cx="510611" cy="1453"/>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98" name="직사각형 97"/>
          <p:cNvSpPr/>
          <p:nvPr/>
        </p:nvSpPr>
        <p:spPr>
          <a:xfrm>
            <a:off x="3304649" y="5622921"/>
            <a:ext cx="1385684"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대금청구서 발행</a:t>
            </a:r>
            <a:endParaRPr lang="en-US" altLang="ko-KR" sz="900" dirty="0">
              <a:solidFill>
                <a:schemeClr val="tx1"/>
              </a:solidFill>
            </a:endParaRPr>
          </a:p>
        </p:txBody>
      </p:sp>
      <p:cxnSp>
        <p:nvCxnSpPr>
          <p:cNvPr id="99" name="직선 화살표 연결선 98"/>
          <p:cNvCxnSpPr>
            <a:stCxn id="94" idx="2"/>
            <a:endCxn id="96" idx="0"/>
          </p:cNvCxnSpPr>
          <p:nvPr/>
        </p:nvCxnSpPr>
        <p:spPr>
          <a:xfrm flipH="1">
            <a:off x="2061538" y="5495859"/>
            <a:ext cx="9053" cy="125018"/>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a:stCxn id="98" idx="1"/>
            <a:endCxn id="96" idx="3"/>
          </p:cNvCxnSpPr>
          <p:nvPr/>
        </p:nvCxnSpPr>
        <p:spPr>
          <a:xfrm flipH="1" flipV="1">
            <a:off x="2784985" y="5784707"/>
            <a:ext cx="519664" cy="2044"/>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203507" y="4129492"/>
            <a:ext cx="264496"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Yes</a:t>
            </a:r>
            <a:endParaRPr lang="ko-KR" altLang="en-US" sz="1200" kern="0" dirty="0" err="1">
              <a:ea typeface="Arial Unicode MS" pitchFamily="34" charset="-128"/>
              <a:cs typeface="Arial Unicode MS" pitchFamily="34" charset="-128"/>
            </a:endParaRPr>
          </a:p>
        </p:txBody>
      </p:sp>
      <p:sp>
        <p:nvSpPr>
          <p:cNvPr id="102" name="직사각형 101"/>
          <p:cNvSpPr/>
          <p:nvPr/>
        </p:nvSpPr>
        <p:spPr>
          <a:xfrm>
            <a:off x="7835764" y="1845272"/>
            <a:ext cx="1329812" cy="349444"/>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ko-KR" altLang="en-US" sz="1050" kern="0" dirty="0">
                <a:solidFill>
                  <a:schemeClr val="tx1"/>
                </a:solidFill>
                <a:ea typeface="Arial Unicode MS" pitchFamily="34" charset="-128"/>
                <a:cs typeface="Arial Unicode MS" pitchFamily="34" charset="-128"/>
              </a:rPr>
              <a:t>고객정보변경신청</a:t>
            </a:r>
            <a:endParaRPr lang="en-US" altLang="ko-KR" sz="1050" kern="0" dirty="0">
              <a:solidFill>
                <a:schemeClr val="tx1"/>
              </a:solidFill>
              <a:ea typeface="Arial Unicode MS" pitchFamily="34" charset="-128"/>
              <a:cs typeface="Arial Unicode MS" pitchFamily="34" charset="-128"/>
            </a:endParaRPr>
          </a:p>
        </p:txBody>
      </p:sp>
      <p:sp>
        <p:nvSpPr>
          <p:cNvPr id="103" name="TextBox 102"/>
          <p:cNvSpPr txBox="1"/>
          <p:nvPr/>
        </p:nvSpPr>
        <p:spPr>
          <a:xfrm>
            <a:off x="5927027" y="1828578"/>
            <a:ext cx="232436"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Yes</a:t>
            </a:r>
            <a:endParaRPr lang="ko-KR" altLang="en-US" sz="1050" kern="0" dirty="0" err="1">
              <a:ea typeface="Arial Unicode MS" pitchFamily="34" charset="-128"/>
              <a:cs typeface="Arial Unicode MS" pitchFamily="34" charset="-128"/>
            </a:endParaRPr>
          </a:p>
        </p:txBody>
      </p:sp>
      <p:sp>
        <p:nvSpPr>
          <p:cNvPr id="104" name="TextBox 103"/>
          <p:cNvSpPr txBox="1"/>
          <p:nvPr/>
        </p:nvSpPr>
        <p:spPr>
          <a:xfrm>
            <a:off x="6934275" y="1638835"/>
            <a:ext cx="204288"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No</a:t>
            </a:r>
            <a:endParaRPr lang="ko-KR" altLang="en-US" sz="1050" kern="0" dirty="0" err="1">
              <a:ea typeface="Arial Unicode MS" pitchFamily="34" charset="-128"/>
              <a:cs typeface="Arial Unicode MS" pitchFamily="34" charset="-128"/>
            </a:endParaRPr>
          </a:p>
        </p:txBody>
      </p:sp>
      <p:sp>
        <p:nvSpPr>
          <p:cNvPr id="105" name="직사각형 104"/>
          <p:cNvSpPr/>
          <p:nvPr/>
        </p:nvSpPr>
        <p:spPr bwMode="gray">
          <a:xfrm>
            <a:off x="5812302" y="1149790"/>
            <a:ext cx="5902860" cy="5287215"/>
          </a:xfrm>
          <a:prstGeom prst="rect">
            <a:avLst/>
          </a:prstGeom>
          <a:noFill/>
          <a:ln w="19050">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lIns="71983" tIns="71983" rIns="71983" bIns="71983" rtlCol="0" anchor="t"/>
          <a:lstStyle/>
          <a:p>
            <a:endParaRPr lang="ko-KR" altLang="en-US" sz="1100" b="1" dirty="0" err="1">
              <a:solidFill>
                <a:schemeClr val="tx1">
                  <a:lumMod val="65000"/>
                  <a:lumOff val="35000"/>
                </a:schemeClr>
              </a:solidFill>
              <a:latin typeface="+mn-lt"/>
            </a:endParaRPr>
          </a:p>
        </p:txBody>
      </p:sp>
      <p:sp>
        <p:nvSpPr>
          <p:cNvPr id="106" name="직사각형 105"/>
          <p:cNvSpPr/>
          <p:nvPr/>
        </p:nvSpPr>
        <p:spPr bwMode="gray">
          <a:xfrm>
            <a:off x="1109734" y="1161018"/>
            <a:ext cx="4557713" cy="5287215"/>
          </a:xfrm>
          <a:prstGeom prst="rect">
            <a:avLst/>
          </a:prstGeom>
          <a:noFill/>
          <a:ln w="19050">
            <a:solidFill>
              <a:srgbClr val="1A9898"/>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endParaRPr lang="ko-KR" altLang="en-US" sz="1400" b="1" kern="0" dirty="0" err="1">
              <a:solidFill>
                <a:srgbClr val="1A9898"/>
              </a:solidFill>
              <a:latin typeface="+mj-lt"/>
              <a:ea typeface="BentonSans" charset="0"/>
              <a:cs typeface="BentonSans" charset="0"/>
            </a:endParaRPr>
          </a:p>
        </p:txBody>
      </p:sp>
      <p:sp>
        <p:nvSpPr>
          <p:cNvPr id="107" name="직사각형 106"/>
          <p:cNvSpPr/>
          <p:nvPr/>
        </p:nvSpPr>
        <p:spPr>
          <a:xfrm>
            <a:off x="1100229" y="1178641"/>
            <a:ext cx="4471923" cy="461665"/>
          </a:xfrm>
          <a:prstGeom prst="rect">
            <a:avLst/>
          </a:prstGeom>
        </p:spPr>
        <p:txBody>
          <a:bodyPr wrap="square">
            <a:spAutoFit/>
          </a:bodyPr>
          <a:lstStyle/>
          <a:p>
            <a:r>
              <a:rPr lang="en-US" altLang="ko-KR" sz="1200" b="1" kern="0" dirty="0">
                <a:solidFill>
                  <a:srgbClr val="1A9898"/>
                </a:solidFill>
                <a:ea typeface="BentonSans" charset="0"/>
                <a:cs typeface="BentonSans" charset="0"/>
              </a:rPr>
              <a:t>SAP S/4HANA</a:t>
            </a:r>
            <a:br>
              <a:rPr lang="en-US" altLang="ko-KR" sz="1200" b="1" kern="0" dirty="0">
                <a:solidFill>
                  <a:srgbClr val="1A9898"/>
                </a:solidFill>
                <a:ea typeface="BentonSans" charset="0"/>
                <a:cs typeface="BentonSans" charset="0"/>
              </a:rPr>
            </a:br>
            <a:r>
              <a:rPr lang="en-US" altLang="ko-KR" sz="1200" kern="0" dirty="0" err="1">
                <a:solidFill>
                  <a:srgbClr val="1A9898"/>
                </a:solidFill>
                <a:ea typeface="BentonSans" charset="0"/>
                <a:cs typeface="BentonSans" charset="0"/>
              </a:rPr>
              <a:t>on-premise</a:t>
            </a:r>
            <a:endParaRPr lang="en-US" altLang="ko-KR" sz="1200" kern="0" dirty="0">
              <a:solidFill>
                <a:srgbClr val="1A9898"/>
              </a:solidFill>
              <a:ea typeface="BentonSans" charset="0"/>
              <a:cs typeface="BentonSans" charset="0"/>
            </a:endParaRPr>
          </a:p>
        </p:txBody>
      </p:sp>
      <p:pic>
        <p:nvPicPr>
          <p:cNvPr id="108" name="Picture 116"/>
          <p:cNvPicPr>
            <a:picLocks noChangeAspect="1"/>
          </p:cNvPicPr>
          <p:nvPr/>
        </p:nvPicPr>
        <p:blipFill>
          <a:blip r:embed="rId2"/>
          <a:stretch>
            <a:fillRect/>
          </a:stretch>
        </p:blipFill>
        <p:spPr>
          <a:xfrm>
            <a:off x="5961939" y="1278918"/>
            <a:ext cx="1669476" cy="132135"/>
          </a:xfrm>
          <a:prstGeom prst="rect">
            <a:avLst/>
          </a:prstGeom>
        </p:spPr>
      </p:pic>
      <p:sp>
        <p:nvSpPr>
          <p:cNvPr id="109" name="직사각형 108"/>
          <p:cNvSpPr/>
          <p:nvPr/>
        </p:nvSpPr>
        <p:spPr bwMode="gray">
          <a:xfrm>
            <a:off x="350982" y="1161018"/>
            <a:ext cx="704434" cy="2080122"/>
          </a:xfrm>
          <a:prstGeom prst="rect">
            <a:avLst/>
          </a:prstGeom>
          <a:no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ko-KR" altLang="en-US" sz="1200" b="1" i="1" kern="0" noProof="0" dirty="0">
                <a:ea typeface="Arial Unicode MS" pitchFamily="34" charset="-128"/>
                <a:cs typeface="Arial Unicode MS" pitchFamily="34" charset="-128"/>
              </a:rPr>
              <a:t>기준</a:t>
            </a:r>
            <a:endParaRPr lang="en-US" altLang="ko-KR" sz="1200" b="1" i="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ko-KR" altLang="en-US" sz="1200" b="1" i="1" kern="0" noProof="0" dirty="0">
                <a:ea typeface="Arial Unicode MS" pitchFamily="34" charset="-128"/>
                <a:cs typeface="Arial Unicode MS" pitchFamily="34" charset="-128"/>
              </a:rPr>
              <a:t>정보</a:t>
            </a:r>
            <a:endParaRPr kumimoji="0" lang="ko-KR" altLang="en-US" sz="1200" b="1"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0" name="직사각형 109"/>
          <p:cNvSpPr/>
          <p:nvPr/>
        </p:nvSpPr>
        <p:spPr bwMode="gray">
          <a:xfrm>
            <a:off x="350982" y="3241140"/>
            <a:ext cx="704434" cy="3195865"/>
          </a:xfrm>
          <a:prstGeom prst="rect">
            <a:avLst/>
          </a:prstGeom>
          <a:no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ko-KR" altLang="en-US" sz="1200" b="1" i="1" u="none" strike="noStrike" kern="0" cap="none" spc="0" normalizeH="0" baseline="0" noProof="0" dirty="0">
                <a:ln>
                  <a:noFill/>
                </a:ln>
                <a:effectLst/>
                <a:uLnTx/>
                <a:uFillTx/>
                <a:ea typeface="Arial Unicode MS" pitchFamily="34" charset="-128"/>
                <a:cs typeface="Arial Unicode MS" pitchFamily="34" charset="-128"/>
              </a:rPr>
              <a:t>실행</a:t>
            </a:r>
            <a:endParaRPr kumimoji="0" lang="en-US" altLang="ko-KR" sz="1200" b="1" i="1"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ko-KR" altLang="en-US" sz="1200" b="1" i="1" u="none" strike="noStrike" kern="0" cap="none" spc="0" normalizeH="0" baseline="0" noProof="0" dirty="0">
                <a:ln>
                  <a:noFill/>
                </a:ln>
                <a:effectLst/>
                <a:uLnTx/>
                <a:uFillTx/>
                <a:ea typeface="Arial Unicode MS" pitchFamily="34" charset="-128"/>
                <a:cs typeface="Arial Unicode MS" pitchFamily="34" charset="-128"/>
              </a:rPr>
              <a:t>정보</a:t>
            </a:r>
          </a:p>
        </p:txBody>
      </p:sp>
      <p:sp>
        <p:nvSpPr>
          <p:cNvPr id="111" name="직사각형 110"/>
          <p:cNvSpPr/>
          <p:nvPr/>
        </p:nvSpPr>
        <p:spPr>
          <a:xfrm>
            <a:off x="3304649" y="3798221"/>
            <a:ext cx="1377745"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납품문서생성</a:t>
            </a:r>
            <a:endParaRPr lang="en-US" altLang="ko-KR" sz="900" dirty="0">
              <a:solidFill>
                <a:schemeClr val="tx1"/>
              </a:solidFill>
            </a:endParaRPr>
          </a:p>
        </p:txBody>
      </p:sp>
      <p:sp>
        <p:nvSpPr>
          <p:cNvPr id="112" name="직사각형 111"/>
          <p:cNvSpPr/>
          <p:nvPr/>
        </p:nvSpPr>
        <p:spPr>
          <a:xfrm>
            <a:off x="3304649" y="3342046"/>
            <a:ext cx="1377745"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err="1">
                <a:solidFill>
                  <a:schemeClr val="tx1"/>
                </a:solidFill>
              </a:rPr>
              <a:t>주문오더</a:t>
            </a:r>
            <a:r>
              <a:rPr lang="ko-KR" altLang="en-US" sz="900" dirty="0">
                <a:solidFill>
                  <a:schemeClr val="tx1"/>
                </a:solidFill>
              </a:rPr>
              <a:t> 거절사유 </a:t>
            </a:r>
            <a:r>
              <a:rPr lang="en-US" altLang="ko-KR" sz="900" dirty="0">
                <a:solidFill>
                  <a:schemeClr val="tx1"/>
                </a:solidFill>
              </a:rPr>
              <a:t>update</a:t>
            </a:r>
          </a:p>
        </p:txBody>
      </p:sp>
      <p:cxnSp>
        <p:nvCxnSpPr>
          <p:cNvPr id="113" name="꺾인 연결선 112"/>
          <p:cNvCxnSpPr>
            <a:stCxn id="84" idx="3"/>
            <a:endCxn id="112" idx="1"/>
          </p:cNvCxnSpPr>
          <p:nvPr/>
        </p:nvCxnSpPr>
        <p:spPr>
          <a:xfrm flipV="1">
            <a:off x="2802345" y="3505876"/>
            <a:ext cx="502304" cy="440383"/>
          </a:xfrm>
          <a:prstGeom prst="bentConnector3">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2848652" y="3716143"/>
            <a:ext cx="204288"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No</a:t>
            </a:r>
            <a:endParaRPr lang="ko-KR" altLang="en-US" sz="1200" kern="0" dirty="0" err="1">
              <a:ea typeface="Arial Unicode MS" pitchFamily="34" charset="-128"/>
              <a:cs typeface="Arial Unicode MS" pitchFamily="34" charset="-128"/>
            </a:endParaRPr>
          </a:p>
        </p:txBody>
      </p:sp>
      <p:cxnSp>
        <p:nvCxnSpPr>
          <p:cNvPr id="115" name="꺾인 연결선 114"/>
          <p:cNvCxnSpPr>
            <a:stCxn id="85" idx="2"/>
            <a:endCxn id="111" idx="1"/>
          </p:cNvCxnSpPr>
          <p:nvPr/>
        </p:nvCxnSpPr>
        <p:spPr>
          <a:xfrm rot="5400000" flipH="1" flipV="1">
            <a:off x="2359476" y="3716048"/>
            <a:ext cx="699170" cy="1191176"/>
          </a:xfrm>
          <a:prstGeom prst="bentConnector4">
            <a:avLst>
              <a:gd name="adj1" fmla="val -32696"/>
              <a:gd name="adj2" fmla="val 87276"/>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16" name="꺾인 연결선 115"/>
          <p:cNvCxnSpPr>
            <a:stCxn id="85" idx="3"/>
            <a:endCxn id="112" idx="1"/>
          </p:cNvCxnSpPr>
          <p:nvPr/>
        </p:nvCxnSpPr>
        <p:spPr>
          <a:xfrm flipV="1">
            <a:off x="2802345" y="3505876"/>
            <a:ext cx="502304" cy="991515"/>
          </a:xfrm>
          <a:prstGeom prst="bentConnector3">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819818" y="4277536"/>
            <a:ext cx="204288"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No</a:t>
            </a:r>
            <a:endParaRPr lang="ko-KR" altLang="en-US" sz="1200" kern="0" dirty="0" err="1">
              <a:ea typeface="Arial Unicode MS" pitchFamily="34" charset="-128"/>
              <a:cs typeface="Arial Unicode MS" pitchFamily="34" charset="-128"/>
            </a:endParaRPr>
          </a:p>
        </p:txBody>
      </p:sp>
      <p:sp>
        <p:nvSpPr>
          <p:cNvPr id="118" name="TextBox 117"/>
          <p:cNvSpPr txBox="1"/>
          <p:nvPr/>
        </p:nvSpPr>
        <p:spPr>
          <a:xfrm>
            <a:off x="2127987" y="4677090"/>
            <a:ext cx="264496"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200" kern="0" dirty="0">
                <a:ea typeface="Arial Unicode MS" pitchFamily="34" charset="-128"/>
                <a:cs typeface="Arial Unicode MS" pitchFamily="34" charset="-128"/>
              </a:rPr>
              <a:t>Yes</a:t>
            </a:r>
            <a:endParaRPr lang="ko-KR" altLang="en-US" sz="1200" kern="0" dirty="0" err="1">
              <a:ea typeface="Arial Unicode MS" pitchFamily="34" charset="-128"/>
              <a:cs typeface="Arial Unicode MS" pitchFamily="34" charset="-128"/>
            </a:endParaRPr>
          </a:p>
        </p:txBody>
      </p:sp>
      <p:sp>
        <p:nvSpPr>
          <p:cNvPr id="119" name="직사각형 118"/>
          <p:cNvSpPr/>
          <p:nvPr/>
        </p:nvSpPr>
        <p:spPr>
          <a:xfrm>
            <a:off x="9770008" y="4446335"/>
            <a:ext cx="1329812" cy="34944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ko-KR" altLang="en-US" sz="1100" kern="0" dirty="0">
                <a:solidFill>
                  <a:schemeClr val="bg1"/>
                </a:solidFill>
                <a:ea typeface="Arial Unicode MS" pitchFamily="34" charset="-128"/>
                <a:cs typeface="Arial Unicode MS" pitchFamily="34" charset="-128"/>
              </a:rPr>
              <a:t>운송정보</a:t>
            </a:r>
            <a:r>
              <a:rPr lang="en-US" altLang="ko-KR" sz="1100" kern="0" dirty="0">
                <a:solidFill>
                  <a:schemeClr val="bg1"/>
                </a:solidFill>
                <a:ea typeface="Arial Unicode MS" pitchFamily="34" charset="-128"/>
                <a:cs typeface="Arial Unicode MS" pitchFamily="34" charset="-128"/>
              </a:rPr>
              <a:t> </a:t>
            </a:r>
            <a:r>
              <a:rPr lang="ko-KR" altLang="en-US" sz="1100" kern="0" dirty="0">
                <a:solidFill>
                  <a:schemeClr val="bg1"/>
                </a:solidFill>
                <a:ea typeface="Arial Unicode MS" pitchFamily="34" charset="-128"/>
                <a:cs typeface="Arial Unicode MS" pitchFamily="34" charset="-128"/>
              </a:rPr>
              <a:t>입력</a:t>
            </a:r>
            <a:endParaRPr lang="en-US" altLang="ko-KR" sz="1100" kern="0" dirty="0">
              <a:solidFill>
                <a:schemeClr val="bg1"/>
              </a:solidFill>
              <a:ea typeface="Arial Unicode MS" pitchFamily="34" charset="-128"/>
              <a:cs typeface="Arial Unicode MS" pitchFamily="34" charset="-128"/>
            </a:endParaRPr>
          </a:p>
        </p:txBody>
      </p:sp>
      <p:cxnSp>
        <p:nvCxnSpPr>
          <p:cNvPr id="120" name="직선 화살표 연결선 119"/>
          <p:cNvCxnSpPr>
            <a:stCxn id="119" idx="1"/>
            <a:endCxn id="87" idx="3"/>
          </p:cNvCxnSpPr>
          <p:nvPr/>
        </p:nvCxnSpPr>
        <p:spPr>
          <a:xfrm flipH="1">
            <a:off x="9206873" y="4621057"/>
            <a:ext cx="563135" cy="3408"/>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a:stCxn id="87" idx="0"/>
            <a:endCxn id="86" idx="2"/>
          </p:cNvCxnSpPr>
          <p:nvPr/>
        </p:nvCxnSpPr>
        <p:spPr>
          <a:xfrm flipV="1">
            <a:off x="8541967" y="4191354"/>
            <a:ext cx="0" cy="268511"/>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22" name="직사각형 121"/>
          <p:cNvSpPr/>
          <p:nvPr/>
        </p:nvSpPr>
        <p:spPr>
          <a:xfrm>
            <a:off x="9770008" y="3855955"/>
            <a:ext cx="1329812" cy="349444"/>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ko-KR" altLang="en-US" sz="1100" kern="0" dirty="0">
                <a:solidFill>
                  <a:schemeClr val="tx1"/>
                </a:solidFill>
                <a:ea typeface="Arial Unicode MS" pitchFamily="34" charset="-128"/>
                <a:cs typeface="Arial Unicode MS" pitchFamily="34" charset="-128"/>
              </a:rPr>
              <a:t>제품주문</a:t>
            </a:r>
            <a:r>
              <a:rPr lang="en-US" altLang="ko-KR" sz="1100" kern="0" dirty="0">
                <a:solidFill>
                  <a:schemeClr val="tx1"/>
                </a:solidFill>
                <a:ea typeface="Arial Unicode MS" pitchFamily="34" charset="-128"/>
                <a:cs typeface="Arial Unicode MS" pitchFamily="34" charset="-128"/>
              </a:rPr>
              <a:t> </a:t>
            </a:r>
            <a:r>
              <a:rPr lang="ko-KR" altLang="en-US" sz="1100" kern="0" dirty="0">
                <a:solidFill>
                  <a:schemeClr val="tx1"/>
                </a:solidFill>
                <a:ea typeface="Arial Unicode MS" pitchFamily="34" charset="-128"/>
                <a:cs typeface="Arial Unicode MS" pitchFamily="34" charset="-128"/>
              </a:rPr>
              <a:t>입력</a:t>
            </a:r>
            <a:endParaRPr lang="en-US" altLang="ko-KR" sz="1100" kern="0" dirty="0">
              <a:solidFill>
                <a:schemeClr val="tx1"/>
              </a:solidFill>
              <a:ea typeface="Arial Unicode MS" pitchFamily="34" charset="-128"/>
              <a:cs typeface="Arial Unicode MS" pitchFamily="34" charset="-128"/>
            </a:endParaRPr>
          </a:p>
        </p:txBody>
      </p:sp>
      <p:cxnSp>
        <p:nvCxnSpPr>
          <p:cNvPr id="123" name="직선 화살표 연결선 122"/>
          <p:cNvCxnSpPr>
            <a:stCxn id="122" idx="1"/>
            <a:endCxn id="86" idx="3"/>
          </p:cNvCxnSpPr>
          <p:nvPr/>
        </p:nvCxnSpPr>
        <p:spPr>
          <a:xfrm flipH="1" flipV="1">
            <a:off x="9206873" y="4027524"/>
            <a:ext cx="563135" cy="3153"/>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24" name="직선 화살표 연결선 123"/>
          <p:cNvCxnSpPr>
            <a:stCxn id="111" idx="2"/>
            <a:endCxn id="93" idx="0"/>
          </p:cNvCxnSpPr>
          <p:nvPr/>
        </p:nvCxnSpPr>
        <p:spPr>
          <a:xfrm flipH="1">
            <a:off x="3993521" y="4125881"/>
            <a:ext cx="1" cy="128515"/>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25" name="직선 화살표 연결선 124"/>
          <p:cNvCxnSpPr>
            <a:stCxn id="93" idx="2"/>
            <a:endCxn id="90" idx="0"/>
          </p:cNvCxnSpPr>
          <p:nvPr/>
        </p:nvCxnSpPr>
        <p:spPr>
          <a:xfrm flipH="1">
            <a:off x="3989920" y="4582056"/>
            <a:ext cx="3601" cy="128515"/>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26" name="다이아몬드 125"/>
          <p:cNvSpPr/>
          <p:nvPr/>
        </p:nvSpPr>
        <p:spPr>
          <a:xfrm>
            <a:off x="7714227" y="5033584"/>
            <a:ext cx="1655480" cy="585680"/>
          </a:xfrm>
          <a:prstGeom prst="diamond">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ko-KR" altLang="en-US" sz="1100" kern="0" dirty="0">
                <a:solidFill>
                  <a:schemeClr val="bg1"/>
                </a:solidFill>
                <a:ea typeface="Arial Unicode MS" pitchFamily="34" charset="-128"/>
                <a:cs typeface="Arial Unicode MS" pitchFamily="34" charset="-128"/>
              </a:rPr>
              <a:t>운송 완료</a:t>
            </a:r>
          </a:p>
        </p:txBody>
      </p:sp>
      <p:cxnSp>
        <p:nvCxnSpPr>
          <p:cNvPr id="127" name="직선 화살표 연결선 126"/>
          <p:cNvCxnSpPr>
            <a:stCxn id="87" idx="2"/>
            <a:endCxn id="126" idx="0"/>
          </p:cNvCxnSpPr>
          <p:nvPr/>
        </p:nvCxnSpPr>
        <p:spPr>
          <a:xfrm>
            <a:off x="8541967" y="4789064"/>
            <a:ext cx="0" cy="244520"/>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8661588" y="5585069"/>
            <a:ext cx="204288"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No</a:t>
            </a:r>
            <a:endParaRPr lang="ko-KR" altLang="en-US" sz="1050" kern="0" dirty="0" err="1">
              <a:ea typeface="Arial Unicode MS" pitchFamily="34" charset="-128"/>
              <a:cs typeface="Arial Unicode MS" pitchFamily="34" charset="-128"/>
            </a:endParaRPr>
          </a:p>
        </p:txBody>
      </p:sp>
      <p:sp>
        <p:nvSpPr>
          <p:cNvPr id="131" name="TextBox 130"/>
          <p:cNvSpPr txBox="1"/>
          <p:nvPr/>
        </p:nvSpPr>
        <p:spPr>
          <a:xfrm>
            <a:off x="7366919" y="5074413"/>
            <a:ext cx="232436"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Yes</a:t>
            </a:r>
            <a:endParaRPr lang="ko-KR" altLang="en-US" sz="1050" kern="0" dirty="0" err="1">
              <a:ea typeface="Arial Unicode MS" pitchFamily="34" charset="-128"/>
              <a:cs typeface="Arial Unicode MS" pitchFamily="34" charset="-128"/>
            </a:endParaRPr>
          </a:p>
        </p:txBody>
      </p:sp>
      <p:sp>
        <p:nvSpPr>
          <p:cNvPr id="132" name="다이아몬드 131"/>
          <p:cNvSpPr/>
          <p:nvPr/>
        </p:nvSpPr>
        <p:spPr>
          <a:xfrm>
            <a:off x="6185486" y="1824265"/>
            <a:ext cx="1338866" cy="41019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승인</a:t>
            </a:r>
          </a:p>
        </p:txBody>
      </p:sp>
      <p:sp>
        <p:nvSpPr>
          <p:cNvPr id="133" name="직사각형 132"/>
          <p:cNvSpPr/>
          <p:nvPr/>
        </p:nvSpPr>
        <p:spPr>
          <a:xfrm>
            <a:off x="9744793" y="3232868"/>
            <a:ext cx="1329812" cy="327660"/>
          </a:xfrm>
          <a:prstGeom prst="rect">
            <a:avLst/>
          </a:prstGeom>
          <a:gradFill>
            <a:gsLst>
              <a:gs pos="0">
                <a:schemeClr val="accent1"/>
              </a:gs>
              <a:gs pos="39999">
                <a:schemeClr val="accent1"/>
              </a:gs>
              <a:gs pos="70000">
                <a:schemeClr val="accent4"/>
              </a:gs>
              <a:gs pos="100000">
                <a:schemeClr val="accent4"/>
              </a:gs>
            </a:gsLst>
            <a:lin ang="0" scaled="0"/>
          </a:gradFill>
          <a:ln>
            <a:headEnd/>
            <a:tailE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ko-KR" altLang="en-US" sz="1100" kern="0" dirty="0">
                <a:solidFill>
                  <a:schemeClr val="tx1"/>
                </a:solidFill>
                <a:ea typeface="Arial Unicode MS" pitchFamily="34" charset="-128"/>
                <a:cs typeface="Arial Unicode MS" pitchFamily="34" charset="-128"/>
              </a:rPr>
              <a:t>고객불만접수</a:t>
            </a:r>
            <a:endParaRPr lang="en-US" altLang="ko-KR" sz="1100" kern="0" dirty="0">
              <a:solidFill>
                <a:schemeClr val="tx1"/>
              </a:solidFill>
              <a:ea typeface="Arial Unicode MS" pitchFamily="34" charset="-128"/>
              <a:cs typeface="Arial Unicode MS" pitchFamily="34" charset="-128"/>
            </a:endParaRPr>
          </a:p>
        </p:txBody>
      </p:sp>
      <p:cxnSp>
        <p:nvCxnSpPr>
          <p:cNvPr id="134" name="꺾인 연결선 133"/>
          <p:cNvCxnSpPr>
            <a:stCxn id="86" idx="0"/>
            <a:endCxn id="83" idx="0"/>
          </p:cNvCxnSpPr>
          <p:nvPr/>
        </p:nvCxnSpPr>
        <p:spPr>
          <a:xfrm rot="16200000" flipV="1">
            <a:off x="5051892" y="373619"/>
            <a:ext cx="550919" cy="6429232"/>
          </a:xfrm>
          <a:prstGeom prst="bentConnector3">
            <a:avLst>
              <a:gd name="adj1" fmla="val 120130"/>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35" name="다이아몬드 134"/>
          <p:cNvSpPr/>
          <p:nvPr/>
        </p:nvSpPr>
        <p:spPr>
          <a:xfrm>
            <a:off x="7719842" y="5784707"/>
            <a:ext cx="1655480" cy="585680"/>
          </a:xfrm>
          <a:prstGeom prst="diamond">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ko-KR" altLang="en-US" sz="1100" kern="0" dirty="0">
                <a:solidFill>
                  <a:schemeClr val="bg1"/>
                </a:solidFill>
                <a:ea typeface="Arial Unicode MS" pitchFamily="34" charset="-128"/>
                <a:cs typeface="Arial Unicode MS" pitchFamily="34" charset="-128"/>
              </a:rPr>
              <a:t>운송계획확정</a:t>
            </a:r>
          </a:p>
        </p:txBody>
      </p:sp>
      <p:cxnSp>
        <p:nvCxnSpPr>
          <p:cNvPr id="136" name="꺾인 연결선 135"/>
          <p:cNvCxnSpPr>
            <a:stCxn id="126" idx="1"/>
            <a:endCxn id="95" idx="3"/>
          </p:cNvCxnSpPr>
          <p:nvPr/>
        </p:nvCxnSpPr>
        <p:spPr>
          <a:xfrm rot="10800000" flipV="1">
            <a:off x="4690335" y="5326424"/>
            <a:ext cx="3023893" cy="4152"/>
          </a:xfrm>
          <a:prstGeom prst="bentConnector3">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37" name="꺾인 연결선 136"/>
          <p:cNvCxnSpPr>
            <a:stCxn id="135" idx="1"/>
            <a:endCxn id="93" idx="3"/>
          </p:cNvCxnSpPr>
          <p:nvPr/>
        </p:nvCxnSpPr>
        <p:spPr>
          <a:xfrm rot="10800000">
            <a:off x="4682394" y="4418227"/>
            <a:ext cx="3037449" cy="1659321"/>
          </a:xfrm>
          <a:prstGeom prst="bentConnector3">
            <a:avLst>
              <a:gd name="adj1" fmla="val 58942"/>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38" name="직선 화살표 연결선 137"/>
          <p:cNvCxnSpPr>
            <a:stCxn id="126" idx="2"/>
            <a:endCxn id="135" idx="0"/>
          </p:cNvCxnSpPr>
          <p:nvPr/>
        </p:nvCxnSpPr>
        <p:spPr>
          <a:xfrm>
            <a:off x="8541967" y="5619264"/>
            <a:ext cx="5615" cy="165443"/>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7401539" y="5856204"/>
            <a:ext cx="232436"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Yes</a:t>
            </a:r>
            <a:endParaRPr lang="ko-KR" altLang="en-US" sz="1050" kern="0" dirty="0" err="1">
              <a:ea typeface="Arial Unicode MS" pitchFamily="34" charset="-128"/>
              <a:cs typeface="Arial Unicode MS" pitchFamily="34" charset="-128"/>
            </a:endParaRPr>
          </a:p>
        </p:txBody>
      </p:sp>
      <p:cxnSp>
        <p:nvCxnSpPr>
          <p:cNvPr id="140" name="꺾인 연결선 139"/>
          <p:cNvCxnSpPr>
            <a:stCxn id="135" idx="3"/>
            <a:endCxn id="87" idx="3"/>
          </p:cNvCxnSpPr>
          <p:nvPr/>
        </p:nvCxnSpPr>
        <p:spPr>
          <a:xfrm flipH="1" flipV="1">
            <a:off x="9206873" y="4624465"/>
            <a:ext cx="168449" cy="1453082"/>
          </a:xfrm>
          <a:prstGeom prst="bentConnector3">
            <a:avLst>
              <a:gd name="adj1" fmla="val -135709"/>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9350695" y="5856204"/>
            <a:ext cx="204288"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No</a:t>
            </a:r>
            <a:endParaRPr lang="ko-KR" altLang="en-US" sz="1050" kern="0" dirty="0" err="1">
              <a:ea typeface="Arial Unicode MS" pitchFamily="34" charset="-128"/>
              <a:cs typeface="Arial Unicode MS" pitchFamily="34" charset="-128"/>
            </a:endParaRPr>
          </a:p>
        </p:txBody>
      </p:sp>
      <p:cxnSp>
        <p:nvCxnSpPr>
          <p:cNvPr id="142" name="직선 화살표 연결선 141"/>
          <p:cNvCxnSpPr>
            <a:stCxn id="111" idx="3"/>
            <a:endCxn id="87" idx="1"/>
          </p:cNvCxnSpPr>
          <p:nvPr/>
        </p:nvCxnSpPr>
        <p:spPr>
          <a:xfrm>
            <a:off x="4682394" y="3962051"/>
            <a:ext cx="3194667" cy="662414"/>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3" name="직선 화살표 연결선 142"/>
          <p:cNvCxnSpPr>
            <a:stCxn id="98" idx="3"/>
            <a:endCxn id="86" idx="1"/>
          </p:cNvCxnSpPr>
          <p:nvPr/>
        </p:nvCxnSpPr>
        <p:spPr>
          <a:xfrm flipV="1">
            <a:off x="4690333" y="4027524"/>
            <a:ext cx="3186728" cy="1759227"/>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5" name="직선 화살표 연결선 144"/>
          <p:cNvCxnSpPr>
            <a:stCxn id="112" idx="3"/>
            <a:endCxn id="86" idx="1"/>
          </p:cNvCxnSpPr>
          <p:nvPr/>
        </p:nvCxnSpPr>
        <p:spPr>
          <a:xfrm>
            <a:off x="4682394" y="3505876"/>
            <a:ext cx="3194667" cy="521648"/>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6" name="직선 화살표 연결선 145"/>
          <p:cNvCxnSpPr>
            <a:stCxn id="102" idx="1"/>
            <a:endCxn id="132" idx="3"/>
          </p:cNvCxnSpPr>
          <p:nvPr/>
        </p:nvCxnSpPr>
        <p:spPr>
          <a:xfrm flipH="1">
            <a:off x="7524352" y="2019994"/>
            <a:ext cx="311412" cy="9367"/>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7" name="직선 화살표 연결선 146"/>
          <p:cNvCxnSpPr>
            <a:stCxn id="132" idx="1"/>
            <a:endCxn id="82" idx="3"/>
          </p:cNvCxnSpPr>
          <p:nvPr/>
        </p:nvCxnSpPr>
        <p:spPr>
          <a:xfrm flipH="1">
            <a:off x="2983889" y="2029361"/>
            <a:ext cx="3201597" cy="0"/>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8" name="꺾인 연결선 147"/>
          <p:cNvCxnSpPr>
            <a:stCxn id="132" idx="0"/>
            <a:endCxn id="102" idx="0"/>
          </p:cNvCxnSpPr>
          <p:nvPr/>
        </p:nvCxnSpPr>
        <p:spPr>
          <a:xfrm rot="16200000" flipH="1">
            <a:off x="7667290" y="1011893"/>
            <a:ext cx="21007" cy="1645751"/>
          </a:xfrm>
          <a:prstGeom prst="bentConnector3">
            <a:avLst>
              <a:gd name="adj1" fmla="val -1088209"/>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9" name="직사각형 148"/>
          <p:cNvSpPr/>
          <p:nvPr/>
        </p:nvSpPr>
        <p:spPr>
          <a:xfrm>
            <a:off x="7835764" y="2546822"/>
            <a:ext cx="1329812" cy="349444"/>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ko-KR" altLang="en-US" sz="1050" kern="0" dirty="0">
                <a:solidFill>
                  <a:schemeClr val="tx1"/>
                </a:solidFill>
                <a:ea typeface="Arial Unicode MS" pitchFamily="34" charset="-128"/>
                <a:cs typeface="Arial Unicode MS" pitchFamily="34" charset="-128"/>
              </a:rPr>
              <a:t>제품 가격조정신청</a:t>
            </a:r>
            <a:endParaRPr lang="en-US" altLang="ko-KR" sz="1050" kern="0" dirty="0">
              <a:solidFill>
                <a:schemeClr val="tx1"/>
              </a:solidFill>
              <a:ea typeface="Arial Unicode MS" pitchFamily="34" charset="-128"/>
              <a:cs typeface="Arial Unicode MS" pitchFamily="34" charset="-128"/>
            </a:endParaRPr>
          </a:p>
        </p:txBody>
      </p:sp>
      <p:sp>
        <p:nvSpPr>
          <p:cNvPr id="150" name="TextBox 149"/>
          <p:cNvSpPr txBox="1"/>
          <p:nvPr/>
        </p:nvSpPr>
        <p:spPr>
          <a:xfrm>
            <a:off x="5927027" y="2530128"/>
            <a:ext cx="232436"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Yes</a:t>
            </a:r>
            <a:endParaRPr lang="ko-KR" altLang="en-US" sz="1050" kern="0" dirty="0" err="1">
              <a:ea typeface="Arial Unicode MS" pitchFamily="34" charset="-128"/>
              <a:cs typeface="Arial Unicode MS" pitchFamily="34" charset="-128"/>
            </a:endParaRPr>
          </a:p>
        </p:txBody>
      </p:sp>
      <p:sp>
        <p:nvSpPr>
          <p:cNvPr id="151" name="TextBox 150"/>
          <p:cNvSpPr txBox="1"/>
          <p:nvPr/>
        </p:nvSpPr>
        <p:spPr>
          <a:xfrm>
            <a:off x="6879957" y="2331332"/>
            <a:ext cx="204288"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ko-KR" sz="1050" kern="0" dirty="0">
                <a:ea typeface="Arial Unicode MS" pitchFamily="34" charset="-128"/>
                <a:cs typeface="Arial Unicode MS" pitchFamily="34" charset="-128"/>
              </a:rPr>
              <a:t>No</a:t>
            </a:r>
            <a:endParaRPr lang="ko-KR" altLang="en-US" sz="1050" kern="0" dirty="0" err="1">
              <a:ea typeface="Arial Unicode MS" pitchFamily="34" charset="-128"/>
              <a:cs typeface="Arial Unicode MS" pitchFamily="34" charset="-128"/>
            </a:endParaRPr>
          </a:p>
        </p:txBody>
      </p:sp>
      <p:sp>
        <p:nvSpPr>
          <p:cNvPr id="152" name="다이아몬드 151"/>
          <p:cNvSpPr/>
          <p:nvPr/>
        </p:nvSpPr>
        <p:spPr>
          <a:xfrm>
            <a:off x="6185486" y="2525815"/>
            <a:ext cx="1338866" cy="41019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900" dirty="0">
                <a:solidFill>
                  <a:schemeClr val="tx1"/>
                </a:solidFill>
              </a:rPr>
              <a:t>승인</a:t>
            </a:r>
          </a:p>
        </p:txBody>
      </p:sp>
      <p:cxnSp>
        <p:nvCxnSpPr>
          <p:cNvPr id="153" name="직선 화살표 연결선 152"/>
          <p:cNvCxnSpPr>
            <a:stCxn id="149" idx="1"/>
            <a:endCxn id="152" idx="3"/>
          </p:cNvCxnSpPr>
          <p:nvPr/>
        </p:nvCxnSpPr>
        <p:spPr>
          <a:xfrm flipH="1">
            <a:off x="7524352" y="2721544"/>
            <a:ext cx="311412" cy="9367"/>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54" name="꺾인 연결선 153"/>
          <p:cNvCxnSpPr>
            <a:stCxn id="152" idx="0"/>
            <a:endCxn id="149" idx="0"/>
          </p:cNvCxnSpPr>
          <p:nvPr/>
        </p:nvCxnSpPr>
        <p:spPr>
          <a:xfrm rot="16200000" flipH="1">
            <a:off x="7667290" y="1713443"/>
            <a:ext cx="21007" cy="1645751"/>
          </a:xfrm>
          <a:prstGeom prst="bentConnector3">
            <a:avLst>
              <a:gd name="adj1" fmla="val -1088209"/>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55" name="직선 화살표 연결선 154"/>
          <p:cNvCxnSpPr>
            <a:stCxn id="152" idx="1"/>
            <a:endCxn id="88" idx="3"/>
          </p:cNvCxnSpPr>
          <p:nvPr/>
        </p:nvCxnSpPr>
        <p:spPr>
          <a:xfrm flipH="1">
            <a:off x="4770302" y="2730911"/>
            <a:ext cx="1415184" cy="29034"/>
          </a:xfrm>
          <a:prstGeom prst="straightConnector1">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56" name="직사각형 155"/>
          <p:cNvSpPr/>
          <p:nvPr/>
        </p:nvSpPr>
        <p:spPr>
          <a:xfrm>
            <a:off x="9554983" y="2546822"/>
            <a:ext cx="1519622" cy="34944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ko-KR" altLang="en-US" sz="1100" kern="0" dirty="0">
                <a:solidFill>
                  <a:schemeClr val="bg1"/>
                </a:solidFill>
                <a:ea typeface="Arial Unicode MS" pitchFamily="34" charset="-128"/>
                <a:cs typeface="Arial Unicode MS" pitchFamily="34" charset="-128"/>
              </a:rPr>
              <a:t>운송비 조정신청</a:t>
            </a:r>
            <a:endParaRPr lang="en-US" altLang="ko-KR" sz="1100" kern="0" dirty="0">
              <a:solidFill>
                <a:schemeClr val="bg1"/>
              </a:solidFill>
              <a:ea typeface="Arial Unicode MS" pitchFamily="34" charset="-128"/>
              <a:cs typeface="Arial Unicode MS" pitchFamily="34" charset="-128"/>
            </a:endParaRPr>
          </a:p>
        </p:txBody>
      </p:sp>
      <p:sp>
        <p:nvSpPr>
          <p:cNvPr id="157" name="직사각형 156"/>
          <p:cNvSpPr/>
          <p:nvPr/>
        </p:nvSpPr>
        <p:spPr>
          <a:xfrm>
            <a:off x="9554983" y="2059734"/>
            <a:ext cx="1519622" cy="34944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ko-KR" altLang="en-US" sz="1100" kern="0" dirty="0">
                <a:solidFill>
                  <a:schemeClr val="bg1"/>
                </a:solidFill>
                <a:ea typeface="Arial Unicode MS" pitchFamily="34" charset="-128"/>
                <a:cs typeface="Arial Unicode MS" pitchFamily="34" charset="-128"/>
              </a:rPr>
              <a:t>운송정보 변경</a:t>
            </a:r>
            <a:endParaRPr lang="en-US" altLang="ko-KR" sz="1100" kern="0" dirty="0">
              <a:solidFill>
                <a:schemeClr val="bg1"/>
              </a:solidFill>
              <a:ea typeface="Arial Unicode MS" pitchFamily="34" charset="-128"/>
              <a:cs typeface="Arial Unicode MS" pitchFamily="34" charset="-128"/>
            </a:endParaRPr>
          </a:p>
        </p:txBody>
      </p:sp>
      <p:cxnSp>
        <p:nvCxnSpPr>
          <p:cNvPr id="158" name="꺾인 연결선 157"/>
          <p:cNvCxnSpPr>
            <a:stCxn id="156" idx="2"/>
            <a:endCxn id="152" idx="2"/>
          </p:cNvCxnSpPr>
          <p:nvPr/>
        </p:nvCxnSpPr>
        <p:spPr>
          <a:xfrm rot="5400000">
            <a:off x="8564987" y="1186199"/>
            <a:ext cx="39740" cy="3459875"/>
          </a:xfrm>
          <a:prstGeom prst="bentConnector3">
            <a:avLst>
              <a:gd name="adj1" fmla="val 470199"/>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59" name="꺾인 연결선 158"/>
          <p:cNvCxnSpPr>
            <a:stCxn id="157" idx="3"/>
            <a:endCxn id="89" idx="3"/>
          </p:cNvCxnSpPr>
          <p:nvPr/>
        </p:nvCxnSpPr>
        <p:spPr>
          <a:xfrm flipV="1">
            <a:off x="11074605" y="1640306"/>
            <a:ext cx="41142" cy="594150"/>
          </a:xfrm>
          <a:prstGeom prst="bentConnector3">
            <a:avLst>
              <a:gd name="adj1" fmla="val 655637"/>
            </a:avLst>
          </a:prstGeom>
          <a:ln w="1905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60" name="직사각형 159"/>
          <p:cNvSpPr/>
          <p:nvPr/>
        </p:nvSpPr>
        <p:spPr bwMode="gray">
          <a:xfrm>
            <a:off x="9220849" y="461726"/>
            <a:ext cx="1188851" cy="244444"/>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100" kern="0" noProof="0" dirty="0">
                <a:ea typeface="Arial Unicode MS" pitchFamily="34" charset="-128"/>
                <a:cs typeface="Arial Unicode MS" pitchFamily="34" charset="-128"/>
              </a:rPr>
              <a:t>Owner</a:t>
            </a:r>
            <a:endParaRPr kumimoji="0" lang="ko-KR" altLang="en-US" sz="11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1" name="직사각형 160"/>
          <p:cNvSpPr/>
          <p:nvPr/>
        </p:nvSpPr>
        <p:spPr bwMode="gray">
          <a:xfrm>
            <a:off x="9220848" y="787651"/>
            <a:ext cx="1188851" cy="244444"/>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ko-KR" altLang="en-US" sz="1100" b="0" i="0" u="none" strike="noStrike" kern="0" cap="none" spc="0" normalizeH="0" baseline="0" noProof="0" dirty="0">
                <a:ln>
                  <a:noFill/>
                </a:ln>
                <a:effectLst/>
                <a:uLnTx/>
                <a:uFillTx/>
                <a:ea typeface="Arial Unicode MS" pitchFamily="34" charset="-128"/>
                <a:cs typeface="Arial Unicode MS" pitchFamily="34" charset="-128"/>
              </a:rPr>
              <a:t>고객</a:t>
            </a:r>
          </a:p>
        </p:txBody>
      </p:sp>
      <p:sp>
        <p:nvSpPr>
          <p:cNvPr id="162" name="직사각형 161"/>
          <p:cNvSpPr/>
          <p:nvPr/>
        </p:nvSpPr>
        <p:spPr bwMode="gray">
          <a:xfrm>
            <a:off x="10553527" y="787651"/>
            <a:ext cx="1188851" cy="24444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ko-KR" altLang="en-US" sz="1100" b="0" i="0" u="none" strike="noStrike" kern="0" cap="none" spc="0" normalizeH="0" baseline="0" noProof="0" dirty="0">
                <a:ln>
                  <a:noFill/>
                </a:ln>
                <a:effectLst/>
                <a:uLnTx/>
                <a:uFillTx/>
                <a:ea typeface="Arial Unicode MS" pitchFamily="34" charset="-128"/>
                <a:cs typeface="Arial Unicode MS" pitchFamily="34" charset="-128"/>
              </a:rPr>
              <a:t>운송업체</a:t>
            </a:r>
          </a:p>
        </p:txBody>
      </p:sp>
    </p:spTree>
    <p:extLst>
      <p:ext uri="{BB962C8B-B14F-4D97-AF65-F5344CB8AC3E}">
        <p14:creationId xmlns:p14="http://schemas.microsoft.com/office/powerpoint/2010/main" val="3337803029"/>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rgbClr val="FF0000"/>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19050">
          <a:solidFill>
            <a:schemeClr val="tx1"/>
          </a:solidFill>
          <a:headEnd type="none" w="med" len="me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5596359C-48D6-450B-95E3-6E9914EC2F14}" vid="{1FF22EB8-BA51-4249-8F49-A20FEA21BDE2}"/>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pplication xmlns="http://www.sap.com/cof/ao/powerpoint/application">
  <com.sap.ip.bi.pioneer>
    <Version>4</Version>
    <AAO_Revision>2.7.300.86673</AAO_Revision>
    <RefreshOnOpen>False</RefreshOnOpen>
    <PlanningModeSetToChangeMode>True</PlanningModeSetToChangeMode>
    <Cleaned>False</Cleaned>
    <ForcePromptOnInitialRefresh>False</ForcePromptOnInitialRefresh>
    <StorePromptsInDocument>True</StorePromptsInDocument>
    <MergeVariables>False</MergeVariables>
    <RefreshPlanningObjectsOnRefreshAll>True</RefreshPlanningObjectsOnRefreshAll>
    <Items/>
  </com.sap.ip.bi.pioneer>
</Application>
</file>

<file path=customXml/item2.xml><?xml version="1.0" encoding="utf-8"?>
<Application xmlns="http://www.sap.com/cof/powerpoint/application">
  <Version>2</Version>
  <Revision>2.7.300.86673</Revision>
</Application>
</file>

<file path=customXml/itemProps1.xml><?xml version="1.0" encoding="utf-8"?>
<ds:datastoreItem xmlns:ds="http://schemas.openxmlformats.org/officeDocument/2006/customXml" ds:itemID="{E6A0E72A-EF09-4D82-A40C-F6D2CB4B13B9}">
  <ds:schemaRefs>
    <ds:schemaRef ds:uri="http://www.sap.com/cof/ao/powerpoint/application"/>
  </ds:schemaRefs>
</ds:datastoreItem>
</file>

<file path=customXml/itemProps2.xml><?xml version="1.0" encoding="utf-8"?>
<ds:datastoreItem xmlns:ds="http://schemas.openxmlformats.org/officeDocument/2006/customXml" ds:itemID="{4F46FCB5-3330-4820-A4DF-E5A4E0016678}">
  <ds:schemaRefs>
    <ds:schemaRef ds:uri="http://www.sap.com/cof/powerpoint/application"/>
  </ds:schemaRefs>
</ds:datastoreItem>
</file>

<file path=docProps/app.xml><?xml version="1.0" encoding="utf-8"?>
<Properties xmlns="http://schemas.openxmlformats.org/officeDocument/2006/extended-properties" xmlns:vt="http://schemas.openxmlformats.org/officeDocument/2006/docPropsVTypes">
  <Template>SAP_2018_16x9_White</Template>
  <TotalTime>4016</TotalTime>
  <Words>5462</Words>
  <Application>Microsoft Office PowerPoint</Application>
  <PresentationFormat>사용자 지정</PresentationFormat>
  <Paragraphs>890</Paragraphs>
  <Slides>48</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48</vt:i4>
      </vt:variant>
    </vt:vector>
  </HeadingPairs>
  <TitlesOfParts>
    <vt:vector size="56" baseType="lpstr">
      <vt:lpstr>돋움</vt:lpstr>
      <vt:lpstr>맑은 고딕</vt:lpstr>
      <vt:lpstr>Arial</vt:lpstr>
      <vt:lpstr>Courier New</vt:lpstr>
      <vt:lpstr>Symbol</vt:lpstr>
      <vt:lpstr>Wingdings</vt:lpstr>
      <vt:lpstr>Wingdings</vt:lpstr>
      <vt:lpstr>SAP 2018 16x9 white</vt:lpstr>
      <vt:lpstr>Cloud 과정 실무프로젝트 시나리오</vt:lpstr>
      <vt:lpstr>Insert page title (sentence case)</vt:lpstr>
      <vt:lpstr>RFP</vt:lpstr>
      <vt:lpstr>RFP</vt:lpstr>
      <vt:lpstr>RFP</vt:lpstr>
      <vt:lpstr>RFP</vt:lpstr>
      <vt:lpstr>RFP</vt:lpstr>
      <vt:lpstr>RFP</vt:lpstr>
      <vt:lpstr>RFP</vt:lpstr>
      <vt:lpstr>RFP</vt:lpstr>
      <vt:lpstr>RFP</vt:lpstr>
      <vt:lpstr>RFP</vt:lpstr>
      <vt:lpstr>RFP</vt:lpstr>
      <vt:lpstr>RFP</vt:lpstr>
      <vt:lpstr>RFP</vt:lpstr>
      <vt:lpstr>Insert page title (sentence case)</vt:lpstr>
      <vt:lpstr>BAPI Function  including Dataset example</vt:lpstr>
      <vt:lpstr>PowerPoint 프레젠테이션</vt:lpstr>
      <vt:lpstr>PowerPoint 프레젠테이션</vt:lpstr>
      <vt:lpstr>PowerPoint 프레젠테이션</vt:lpstr>
      <vt:lpstr>PowerPoint 프레젠테이션</vt:lpstr>
      <vt:lpstr>How to Convert Purchase Requisition to Purchase Order in SAP</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2018/16:9/white</cp:keywords>
  <cp:lastModifiedBy>김 학준</cp:lastModifiedBy>
  <cp:revision>216</cp:revision>
  <dcterms:created xsi:type="dcterms:W3CDTF">2018-09-11T07:52:17Z</dcterms:created>
  <dcterms:modified xsi:type="dcterms:W3CDTF">2020-09-19T03:19:35Z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