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1.xml" ContentType="application/vnd.openxmlformats-officedocument.drawingml.chartshapes+xml"/>
  <Override PartName="/ppt/notesSlides/notesSlide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4.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3" r:id="rId3"/>
    <p:sldMasterId id="2147483780" r:id="rId4"/>
  </p:sldMasterIdLst>
  <p:notesMasterIdLst>
    <p:notesMasterId r:id="rId16"/>
  </p:notesMasterIdLst>
  <p:handoutMasterIdLst>
    <p:handoutMasterId r:id="rId17"/>
  </p:handoutMasterIdLst>
  <p:sldIdLst>
    <p:sldId id="402" r:id="rId5"/>
    <p:sldId id="553" r:id="rId6"/>
    <p:sldId id="562" r:id="rId7"/>
    <p:sldId id="554" r:id="rId8"/>
    <p:sldId id="257" r:id="rId9"/>
    <p:sldId id="265" r:id="rId10"/>
    <p:sldId id="560" r:id="rId11"/>
    <p:sldId id="266" r:id="rId12"/>
    <p:sldId id="561" r:id="rId13"/>
    <p:sldId id="258" r:id="rId14"/>
    <p:sldId id="259" r:id="rId15"/>
  </p:sldIdLst>
  <p:sldSz cx="12195175" cy="6858000"/>
  <p:notesSz cx="6858000" cy="9144000"/>
  <p:embeddedFontLst>
    <p:embeddedFont>
      <p:font typeface="Arial Narrow" panose="020B0606020202030204" pitchFamily="34" charset="0"/>
      <p:regular r:id="rId18"/>
      <p:bold r:id="rId19"/>
      <p:italic r:id="rId20"/>
      <p:boldItalic r:id="rId21"/>
    </p:embeddedFont>
    <p:embeddedFont>
      <p:font typeface="KoPub돋움체 Medium" panose="02020603020101020101" pitchFamily="18" charset="-127"/>
      <p:regular r:id="rId22"/>
    </p:embeddedFont>
    <p:embeddedFont>
      <p:font typeface="맑은 고딕" panose="020B0503020000020004" pitchFamily="50" charset="-127"/>
      <p:regular r:id="rId23"/>
      <p:bold r:id="rId24"/>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357034DA-E72E-4288-87BD-662C380955B3}">
          <p14:sldIdLst>
            <p14:sldId id="402"/>
          </p14:sldIdLst>
        </p14:section>
        <p14:section name="제목 없는 구역" id="{3F3D5870-2754-45F3-87B6-39B102D30378}">
          <p14:sldIdLst>
            <p14:sldId id="553"/>
            <p14:sldId id="562"/>
            <p14:sldId id="554"/>
            <p14:sldId id="257"/>
            <p14:sldId id="265"/>
            <p14:sldId id="560"/>
            <p14:sldId id="266"/>
            <p14:sldId id="561"/>
            <p14:sldId id="258"/>
            <p14:sldId id="259"/>
          </p14:sldIdLst>
        </p14:section>
      </p14:sectionLst>
    </p:ext>
    <p:ext uri="{EFAFB233-063F-42B5-8137-9DF3F51BA10A}">
      <p15:sldGuideLst xmlns:p15="http://schemas.microsoft.com/office/powerpoint/2012/main">
        <p15:guide id="1" pos="3841" userDrawn="1">
          <p15:clr>
            <a:srgbClr val="A4A3A4"/>
          </p15:clr>
        </p15:guide>
        <p15:guide id="2" orient="horz" pos="1888" userDrawn="1">
          <p15:clr>
            <a:srgbClr val="A4A3A4"/>
          </p15:clr>
        </p15:guide>
        <p15:guide id="3" orient="horz" pos="4319">
          <p15:clr>
            <a:srgbClr val="A4A3A4"/>
          </p15:clr>
        </p15:guide>
        <p15:guide id="4" pos="328">
          <p15:clr>
            <a:srgbClr val="A4A3A4"/>
          </p15:clr>
        </p15:guide>
        <p15:guide id="5" orient="horz" pos="3187">
          <p15:clr>
            <a:srgbClr val="A4A3A4"/>
          </p15:clr>
        </p15:guide>
        <p15:guide id="6" pos="1761">
          <p15:clr>
            <a:srgbClr val="A4A3A4"/>
          </p15:clr>
        </p15:guide>
        <p15:guide id="7" pos="122" userDrawn="1">
          <p15:clr>
            <a:srgbClr val="A4A3A4"/>
          </p15:clr>
        </p15:guide>
        <p15:guide id="8" pos="75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YeaJIn" initials="KY" lastIdx="1" clrIdx="0">
    <p:extLst>
      <p:ext uri="{19B8F6BF-5375-455C-9EA6-DF929625EA0E}">
        <p15:presenceInfo xmlns:p15="http://schemas.microsoft.com/office/powerpoint/2012/main" userId="46b055bdd21eaa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EF8C46"/>
    <a:srgbClr val="DEEBF7"/>
    <a:srgbClr val="FF0000"/>
    <a:srgbClr val="FFD05D"/>
    <a:srgbClr val="0F46A7"/>
    <a:srgbClr val="970A82"/>
    <a:srgbClr val="FF3399"/>
    <a:srgbClr val="FFFFFF"/>
    <a:srgbClr val="FEE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8603FDC-E32A-4AB5-989C-0864C3EAD2B8}" styleName="테마 스타일 2 - 강조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5701" autoAdjust="0"/>
  </p:normalViewPr>
  <p:slideViewPr>
    <p:cSldViewPr snapToGrid="0" showGuides="1">
      <p:cViewPr varScale="1">
        <p:scale>
          <a:sx n="91" d="100"/>
          <a:sy n="91" d="100"/>
        </p:scale>
        <p:origin x="507" y="63"/>
      </p:cViewPr>
      <p:guideLst>
        <p:guide pos="3841"/>
        <p:guide orient="horz" pos="1888"/>
        <p:guide orient="horz" pos="4319"/>
        <p:guide pos="328"/>
        <p:guide orient="horz" pos="3187"/>
        <p:guide pos="1761"/>
        <p:guide pos="122"/>
        <p:guide pos="75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1.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판매</c:v>
                </c:pt>
              </c:strCache>
            </c:strRef>
          </c:tx>
          <c:dPt>
            <c:idx val="0"/>
            <c:bubble3D val="0"/>
            <c:spPr>
              <a:gradFill rotWithShape="1">
                <a:gsLst>
                  <a:gs pos="0">
                    <a:schemeClr val="accent5">
                      <a:shade val="65000"/>
                      <a:satMod val="103000"/>
                      <a:lumMod val="102000"/>
                      <a:tint val="94000"/>
                    </a:schemeClr>
                  </a:gs>
                  <a:gs pos="50000">
                    <a:schemeClr val="accent5">
                      <a:shade val="65000"/>
                      <a:satMod val="110000"/>
                      <a:lumMod val="100000"/>
                      <a:shade val="100000"/>
                    </a:schemeClr>
                  </a:gs>
                  <a:gs pos="100000">
                    <a:schemeClr val="accent5">
                      <a:shade val="65000"/>
                      <a:lumMod val="99000"/>
                      <a:satMod val="120000"/>
                      <a:shade val="78000"/>
                    </a:schemeClr>
                  </a:gs>
                </a:gsLst>
                <a:lin ang="5400000" scaled="0"/>
              </a:gradFill>
              <a:ln>
                <a:noFill/>
              </a:ln>
              <a:effectLst/>
            </c:spPr>
            <c:extLst>
              <c:ext xmlns:c16="http://schemas.microsoft.com/office/drawing/2014/chart" uri="{C3380CC4-5D6E-409C-BE32-E72D297353CC}">
                <c16:uniqueId val="{00000001-4C1A-4A72-82A6-A28B9E5AD0E0}"/>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3-4C1A-4A72-82A6-A28B9E5AD0E0}"/>
              </c:ext>
            </c:extLst>
          </c:dPt>
          <c:dPt>
            <c:idx val="2"/>
            <c:bubble3D val="0"/>
            <c:spPr>
              <a:gradFill rotWithShape="1">
                <a:gsLst>
                  <a:gs pos="0">
                    <a:schemeClr val="accent5">
                      <a:tint val="65000"/>
                      <a:satMod val="103000"/>
                      <a:lumMod val="102000"/>
                      <a:tint val="94000"/>
                    </a:schemeClr>
                  </a:gs>
                  <a:gs pos="50000">
                    <a:schemeClr val="accent5">
                      <a:tint val="65000"/>
                      <a:satMod val="110000"/>
                      <a:lumMod val="100000"/>
                      <a:shade val="100000"/>
                    </a:schemeClr>
                  </a:gs>
                  <a:gs pos="100000">
                    <a:schemeClr val="accent5">
                      <a:tint val="65000"/>
                      <a:lumMod val="99000"/>
                      <a:satMod val="120000"/>
                      <a:shade val="78000"/>
                    </a:schemeClr>
                  </a:gs>
                </a:gsLst>
                <a:lin ang="5400000" scaled="0"/>
              </a:gradFill>
              <a:ln>
                <a:noFill/>
              </a:ln>
              <a:effectLst/>
            </c:spPr>
            <c:extLst>
              <c:ext xmlns:c16="http://schemas.microsoft.com/office/drawing/2014/chart" uri="{C3380CC4-5D6E-409C-BE32-E72D297353CC}">
                <c16:uniqueId val="{00000005-4C1A-4A72-82A6-A28B9E5AD0E0}"/>
              </c:ext>
            </c:extLst>
          </c:dPt>
          <c:cat>
            <c:strRef>
              <c:f>Sheet1!$A$2:$A$4</c:f>
              <c:strCache>
                <c:ptCount val="3"/>
                <c:pt idx="0">
                  <c:v>ON TIME</c:v>
                </c:pt>
                <c:pt idx="1">
                  <c:v>LATE</c:v>
                </c:pt>
                <c:pt idx="2">
                  <c:v>EARLY</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4C1A-4A72-82A6-A28B9E5AD0E0}"/>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500" b="0" i="0" u="none" strike="noStrike" kern="1200" baseline="0">
              <a:solidFill>
                <a:schemeClr val="tx2"/>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판매</c:v>
                </c:pt>
              </c:strCache>
            </c:strRef>
          </c:tx>
          <c:dPt>
            <c:idx val="0"/>
            <c:bubble3D val="0"/>
            <c:spPr>
              <a:gradFill rotWithShape="1">
                <a:gsLst>
                  <a:gs pos="0">
                    <a:schemeClr val="accent5">
                      <a:shade val="65000"/>
                      <a:satMod val="103000"/>
                      <a:lumMod val="102000"/>
                      <a:tint val="94000"/>
                    </a:schemeClr>
                  </a:gs>
                  <a:gs pos="50000">
                    <a:schemeClr val="accent5">
                      <a:shade val="65000"/>
                      <a:satMod val="110000"/>
                      <a:lumMod val="100000"/>
                      <a:shade val="100000"/>
                    </a:schemeClr>
                  </a:gs>
                  <a:gs pos="100000">
                    <a:schemeClr val="accent5">
                      <a:shade val="65000"/>
                      <a:lumMod val="99000"/>
                      <a:satMod val="120000"/>
                      <a:shade val="78000"/>
                    </a:schemeClr>
                  </a:gs>
                </a:gsLst>
                <a:lin ang="5400000" scaled="0"/>
              </a:gradFill>
              <a:ln>
                <a:noFill/>
              </a:ln>
              <a:effectLst/>
            </c:spPr>
            <c:extLst>
              <c:ext xmlns:c16="http://schemas.microsoft.com/office/drawing/2014/chart" uri="{C3380CC4-5D6E-409C-BE32-E72D297353CC}">
                <c16:uniqueId val="{00000001-4C22-4C29-983D-FE892870C2DF}"/>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3-4C22-4C29-983D-FE892870C2DF}"/>
              </c:ext>
            </c:extLst>
          </c:dPt>
          <c:dPt>
            <c:idx val="2"/>
            <c:bubble3D val="0"/>
            <c:spPr>
              <a:gradFill rotWithShape="1">
                <a:gsLst>
                  <a:gs pos="0">
                    <a:schemeClr val="accent5">
                      <a:tint val="65000"/>
                      <a:satMod val="103000"/>
                      <a:lumMod val="102000"/>
                      <a:tint val="94000"/>
                    </a:schemeClr>
                  </a:gs>
                  <a:gs pos="50000">
                    <a:schemeClr val="accent5">
                      <a:tint val="65000"/>
                      <a:satMod val="110000"/>
                      <a:lumMod val="100000"/>
                      <a:shade val="100000"/>
                    </a:schemeClr>
                  </a:gs>
                  <a:gs pos="100000">
                    <a:schemeClr val="accent5">
                      <a:tint val="65000"/>
                      <a:lumMod val="99000"/>
                      <a:satMod val="120000"/>
                      <a:shade val="78000"/>
                    </a:schemeClr>
                  </a:gs>
                </a:gsLst>
                <a:lin ang="5400000" scaled="0"/>
              </a:gradFill>
              <a:ln>
                <a:noFill/>
              </a:ln>
              <a:effectLst/>
            </c:spPr>
            <c:extLst>
              <c:ext xmlns:c16="http://schemas.microsoft.com/office/drawing/2014/chart" uri="{C3380CC4-5D6E-409C-BE32-E72D297353CC}">
                <c16:uniqueId val="{00000005-4C22-4C29-983D-FE892870C2DF}"/>
              </c:ext>
            </c:extLst>
          </c:dPt>
          <c:cat>
            <c:strRef>
              <c:f>Sheet1!$A$2:$A$4</c:f>
              <c:strCache>
                <c:ptCount val="3"/>
                <c:pt idx="0">
                  <c:v>ON TIME</c:v>
                </c:pt>
                <c:pt idx="1">
                  <c:v>LATE</c:v>
                </c:pt>
                <c:pt idx="2">
                  <c:v>EARLY</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4C22-4C29-983D-FE892870C2D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500" b="0" i="0" u="none" strike="noStrike" kern="1200" baseline="0">
              <a:solidFill>
                <a:schemeClr val="tx2"/>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tx>
            <c:strRef>
              <c:f>Sheet1!$B$1</c:f>
              <c:strCache>
                <c:ptCount val="1"/>
                <c:pt idx="0">
                  <c:v>ITEM1</c:v>
                </c:pt>
              </c:strCache>
            </c:strRef>
          </c:tx>
          <c:spPr>
            <a:solidFill>
              <a:schemeClr val="accent5"/>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0-D99F-4F00-A1DA-6F868EEE0FBA}"/>
              </c:ext>
            </c:extLst>
          </c:dPt>
          <c:cat>
            <c:strRef>
              <c:f>Sheet1!$A$2:$A$5</c:f>
              <c:strCache>
                <c:ptCount val="4"/>
                <c:pt idx="0">
                  <c:v>고객1</c:v>
                </c:pt>
                <c:pt idx="1">
                  <c:v>고객2</c:v>
                </c:pt>
                <c:pt idx="2">
                  <c:v>고객3</c:v>
                </c:pt>
                <c:pt idx="3">
                  <c:v>고객4</c:v>
                </c:pt>
              </c:strCache>
            </c:strRef>
          </c:cat>
          <c:val>
            <c:numRef>
              <c:f>Sheet1!$B$2:$B$5</c:f>
              <c:numCache>
                <c:formatCode>General</c:formatCode>
                <c:ptCount val="4"/>
                <c:pt idx="0">
                  <c:v>2.5</c:v>
                </c:pt>
                <c:pt idx="1">
                  <c:v>3</c:v>
                </c:pt>
                <c:pt idx="2">
                  <c:v>3.5</c:v>
                </c:pt>
                <c:pt idx="3">
                  <c:v>4.5</c:v>
                </c:pt>
              </c:numCache>
            </c:numRef>
          </c:val>
          <c:extLst>
            <c:ext xmlns:c16="http://schemas.microsoft.com/office/drawing/2014/chart" uri="{C3380CC4-5D6E-409C-BE32-E72D297353CC}">
              <c16:uniqueId val="{00000000-64DF-4AC5-945C-A43D8D9DC7EC}"/>
            </c:ext>
          </c:extLst>
        </c:ser>
        <c:dLbls>
          <c:showLegendKey val="0"/>
          <c:showVal val="0"/>
          <c:showCatName val="0"/>
          <c:showSerName val="0"/>
          <c:showPercent val="0"/>
          <c:showBubbleSize val="0"/>
        </c:dLbls>
        <c:gapWidth val="150"/>
        <c:axId val="717412880"/>
        <c:axId val="717415176"/>
      </c:barChart>
      <c:catAx>
        <c:axId val="7174128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endParaRPr lang="ko-KR"/>
          </a:p>
        </c:txPr>
        <c:crossAx val="717415176"/>
        <c:crosses val="autoZero"/>
        <c:auto val="1"/>
        <c:lblAlgn val="ctr"/>
        <c:lblOffset val="100"/>
        <c:noMultiLvlLbl val="0"/>
      </c:catAx>
      <c:valAx>
        <c:axId val="717415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endParaRPr lang="ko-KR"/>
          </a:p>
        </c:txPr>
        <c:crossAx val="717412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2.3859032687556514E-2"/>
          <c:y val="4.2796063130231259E-2"/>
          <c:w val="0.96257755450942084"/>
          <c:h val="0.79622733418087355"/>
        </c:manualLayout>
      </c:layout>
      <c:barChart>
        <c:barDir val="col"/>
        <c:grouping val="stacked"/>
        <c:varyColors val="0"/>
        <c:ser>
          <c:idx val="0"/>
          <c:order val="0"/>
          <c:tx>
            <c:strRef>
              <c:f>Sheet1!$B$1</c:f>
              <c:strCache>
                <c:ptCount val="1"/>
                <c:pt idx="0">
                  <c:v>ITEM1</c:v>
                </c:pt>
              </c:strCache>
            </c:strRef>
          </c:tx>
          <c:spPr>
            <a:solidFill>
              <a:schemeClr val="accent5">
                <a:shade val="65000"/>
              </a:schemeClr>
            </a:solidFill>
            <a:ln>
              <a:noFill/>
            </a:ln>
            <a:effectLst/>
          </c:spPr>
          <c:invertIfNegative val="0"/>
          <c:cat>
            <c:strRef>
              <c:f>Sheet1!$A$2:$A$9</c:f>
              <c:strCache>
                <c:ptCount val="8"/>
                <c:pt idx="0">
                  <c:v>수량1</c:v>
                </c:pt>
                <c:pt idx="1">
                  <c:v>수량2</c:v>
                </c:pt>
                <c:pt idx="2">
                  <c:v>수량3</c:v>
                </c:pt>
                <c:pt idx="3">
                  <c:v>수량4</c:v>
                </c:pt>
                <c:pt idx="4">
                  <c:v>수량5</c:v>
                </c:pt>
                <c:pt idx="5">
                  <c:v>수량6</c:v>
                </c:pt>
                <c:pt idx="6">
                  <c:v>수량7</c:v>
                </c:pt>
                <c:pt idx="7">
                  <c:v>수량8</c:v>
                </c:pt>
              </c:strCache>
            </c:strRef>
          </c:cat>
          <c:val>
            <c:numRef>
              <c:f>Sheet1!$B$2:$B$9</c:f>
              <c:numCache>
                <c:formatCode>General</c:formatCode>
                <c:ptCount val="8"/>
                <c:pt idx="0">
                  <c:v>4.3</c:v>
                </c:pt>
                <c:pt idx="1">
                  <c:v>2.5</c:v>
                </c:pt>
                <c:pt idx="2">
                  <c:v>3.5</c:v>
                </c:pt>
                <c:pt idx="3">
                  <c:v>4.3</c:v>
                </c:pt>
                <c:pt idx="4">
                  <c:v>2.5</c:v>
                </c:pt>
                <c:pt idx="5">
                  <c:v>3.5</c:v>
                </c:pt>
                <c:pt idx="6">
                  <c:v>4.3</c:v>
                </c:pt>
                <c:pt idx="7">
                  <c:v>2.5</c:v>
                </c:pt>
              </c:numCache>
            </c:numRef>
          </c:val>
          <c:extLst>
            <c:ext xmlns:c16="http://schemas.microsoft.com/office/drawing/2014/chart" uri="{C3380CC4-5D6E-409C-BE32-E72D297353CC}">
              <c16:uniqueId val="{00000000-07AA-4968-AFD2-2A8A0DDD2B5B}"/>
            </c:ext>
          </c:extLst>
        </c:ser>
        <c:ser>
          <c:idx val="1"/>
          <c:order val="1"/>
          <c:tx>
            <c:strRef>
              <c:f>Sheet1!$C$1</c:f>
              <c:strCache>
                <c:ptCount val="1"/>
                <c:pt idx="0">
                  <c:v>ITEM2</c:v>
                </c:pt>
              </c:strCache>
            </c:strRef>
          </c:tx>
          <c:spPr>
            <a:solidFill>
              <a:schemeClr val="accent5"/>
            </a:solidFill>
            <a:ln>
              <a:noFill/>
            </a:ln>
            <a:effectLst/>
          </c:spPr>
          <c:invertIfNegative val="0"/>
          <c:cat>
            <c:strRef>
              <c:f>Sheet1!$A$2:$A$9</c:f>
              <c:strCache>
                <c:ptCount val="8"/>
                <c:pt idx="0">
                  <c:v>수량1</c:v>
                </c:pt>
                <c:pt idx="1">
                  <c:v>수량2</c:v>
                </c:pt>
                <c:pt idx="2">
                  <c:v>수량3</c:v>
                </c:pt>
                <c:pt idx="3">
                  <c:v>수량4</c:v>
                </c:pt>
                <c:pt idx="4">
                  <c:v>수량5</c:v>
                </c:pt>
                <c:pt idx="5">
                  <c:v>수량6</c:v>
                </c:pt>
                <c:pt idx="6">
                  <c:v>수량7</c:v>
                </c:pt>
                <c:pt idx="7">
                  <c:v>수량8</c:v>
                </c:pt>
              </c:strCache>
            </c:strRef>
          </c:cat>
          <c:val>
            <c:numRef>
              <c:f>Sheet1!$C$2:$C$9</c:f>
              <c:numCache>
                <c:formatCode>General</c:formatCode>
                <c:ptCount val="8"/>
                <c:pt idx="0">
                  <c:v>2.4</c:v>
                </c:pt>
                <c:pt idx="1">
                  <c:v>4.4000000000000004</c:v>
                </c:pt>
                <c:pt idx="2">
                  <c:v>1.8</c:v>
                </c:pt>
                <c:pt idx="3">
                  <c:v>2.4</c:v>
                </c:pt>
                <c:pt idx="4">
                  <c:v>4.4000000000000004</c:v>
                </c:pt>
                <c:pt idx="5">
                  <c:v>1.8</c:v>
                </c:pt>
                <c:pt idx="6">
                  <c:v>2.4</c:v>
                </c:pt>
                <c:pt idx="7">
                  <c:v>4.4000000000000004</c:v>
                </c:pt>
              </c:numCache>
            </c:numRef>
          </c:val>
          <c:extLst>
            <c:ext xmlns:c16="http://schemas.microsoft.com/office/drawing/2014/chart" uri="{C3380CC4-5D6E-409C-BE32-E72D297353CC}">
              <c16:uniqueId val="{00000001-07AA-4968-AFD2-2A8A0DDD2B5B}"/>
            </c:ext>
          </c:extLst>
        </c:ser>
        <c:dLbls>
          <c:showLegendKey val="0"/>
          <c:showVal val="0"/>
          <c:showCatName val="0"/>
          <c:showSerName val="0"/>
          <c:showPercent val="0"/>
          <c:showBubbleSize val="0"/>
        </c:dLbls>
        <c:gapWidth val="150"/>
        <c:overlap val="100"/>
        <c:axId val="717412880"/>
        <c:axId val="717415176"/>
      </c:barChart>
      <c:lineChart>
        <c:grouping val="standard"/>
        <c:varyColors val="0"/>
        <c:ser>
          <c:idx val="2"/>
          <c:order val="2"/>
          <c:tx>
            <c:strRef>
              <c:f>Sheet1!$D$1</c:f>
              <c:strCache>
                <c:ptCount val="1"/>
                <c:pt idx="0">
                  <c:v>ITEM3</c:v>
                </c:pt>
              </c:strCache>
            </c:strRef>
          </c:tx>
          <c:spPr>
            <a:ln w="28575" cap="rnd">
              <a:solidFill>
                <a:schemeClr val="accent2"/>
              </a:solidFill>
              <a:round/>
            </a:ln>
            <a:effectLst/>
          </c:spPr>
          <c:marker>
            <c:symbol val="none"/>
          </c:marker>
          <c:cat>
            <c:strRef>
              <c:f>Sheet1!$A$2:$A$9</c:f>
              <c:strCache>
                <c:ptCount val="8"/>
                <c:pt idx="0">
                  <c:v>수량1</c:v>
                </c:pt>
                <c:pt idx="1">
                  <c:v>수량2</c:v>
                </c:pt>
                <c:pt idx="2">
                  <c:v>수량3</c:v>
                </c:pt>
                <c:pt idx="3">
                  <c:v>수량4</c:v>
                </c:pt>
                <c:pt idx="4">
                  <c:v>수량5</c:v>
                </c:pt>
                <c:pt idx="5">
                  <c:v>수량6</c:v>
                </c:pt>
                <c:pt idx="6">
                  <c:v>수량7</c:v>
                </c:pt>
                <c:pt idx="7">
                  <c:v>수량8</c:v>
                </c:pt>
              </c:strCache>
            </c:strRef>
          </c:cat>
          <c:val>
            <c:numRef>
              <c:f>Sheet1!$D$2:$D$9</c:f>
              <c:numCache>
                <c:formatCode>General</c:formatCode>
                <c:ptCount val="8"/>
                <c:pt idx="0">
                  <c:v>2.4</c:v>
                </c:pt>
                <c:pt idx="1">
                  <c:v>4.4000000000000004</c:v>
                </c:pt>
                <c:pt idx="2">
                  <c:v>1.8</c:v>
                </c:pt>
                <c:pt idx="3">
                  <c:v>2.4</c:v>
                </c:pt>
                <c:pt idx="4">
                  <c:v>4.4000000000000004</c:v>
                </c:pt>
                <c:pt idx="5">
                  <c:v>1.8</c:v>
                </c:pt>
                <c:pt idx="6">
                  <c:v>2.4</c:v>
                </c:pt>
                <c:pt idx="7">
                  <c:v>4.4000000000000004</c:v>
                </c:pt>
              </c:numCache>
            </c:numRef>
          </c:val>
          <c:smooth val="0"/>
          <c:extLst>
            <c:ext xmlns:c16="http://schemas.microsoft.com/office/drawing/2014/chart" uri="{C3380CC4-5D6E-409C-BE32-E72D297353CC}">
              <c16:uniqueId val="{00000003-218F-4F7B-A3F4-23D1FE41085C}"/>
            </c:ext>
          </c:extLst>
        </c:ser>
        <c:dLbls>
          <c:showLegendKey val="0"/>
          <c:showVal val="0"/>
          <c:showCatName val="0"/>
          <c:showSerName val="0"/>
          <c:showPercent val="0"/>
          <c:showBubbleSize val="0"/>
        </c:dLbls>
        <c:marker val="1"/>
        <c:smooth val="0"/>
        <c:axId val="717412880"/>
        <c:axId val="717415176"/>
      </c:lineChart>
      <c:catAx>
        <c:axId val="7174128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endParaRPr lang="ko-KR"/>
          </a:p>
        </c:txPr>
        <c:crossAx val="717415176"/>
        <c:crosses val="autoZero"/>
        <c:auto val="1"/>
        <c:lblAlgn val="ctr"/>
        <c:lblOffset val="100"/>
        <c:noMultiLvlLbl val="0"/>
      </c:catAx>
      <c:valAx>
        <c:axId val="717415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endParaRPr lang="ko-KR"/>
          </a:p>
        </c:txPr>
        <c:crossAx val="717412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판매</c:v>
                </c:pt>
              </c:strCache>
            </c:strRef>
          </c:tx>
          <c:dPt>
            <c:idx val="0"/>
            <c:bubble3D val="0"/>
            <c:spPr>
              <a:gradFill rotWithShape="1">
                <a:gsLst>
                  <a:gs pos="0">
                    <a:schemeClr val="accent5">
                      <a:shade val="65000"/>
                      <a:satMod val="103000"/>
                      <a:lumMod val="102000"/>
                      <a:tint val="94000"/>
                    </a:schemeClr>
                  </a:gs>
                  <a:gs pos="50000">
                    <a:schemeClr val="accent5">
                      <a:shade val="65000"/>
                      <a:satMod val="110000"/>
                      <a:lumMod val="100000"/>
                      <a:shade val="100000"/>
                    </a:schemeClr>
                  </a:gs>
                  <a:gs pos="100000">
                    <a:schemeClr val="accent5">
                      <a:shade val="65000"/>
                      <a:lumMod val="99000"/>
                      <a:satMod val="120000"/>
                      <a:shade val="78000"/>
                    </a:schemeClr>
                  </a:gs>
                </a:gsLst>
                <a:lin ang="5400000" scaled="0"/>
              </a:gradFill>
              <a:ln>
                <a:noFill/>
              </a:ln>
              <a:effectLst/>
            </c:spPr>
            <c:extLst>
              <c:ext xmlns:c16="http://schemas.microsoft.com/office/drawing/2014/chart" uri="{C3380CC4-5D6E-409C-BE32-E72D297353CC}">
                <c16:uniqueId val="{00000001-1228-4AB8-9E75-0B9A2A3A85D2}"/>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3-1228-4AB8-9E75-0B9A2A3A85D2}"/>
              </c:ext>
            </c:extLst>
          </c:dPt>
          <c:dPt>
            <c:idx val="2"/>
            <c:bubble3D val="0"/>
            <c:spPr>
              <a:gradFill rotWithShape="1">
                <a:gsLst>
                  <a:gs pos="0">
                    <a:schemeClr val="accent5">
                      <a:tint val="65000"/>
                      <a:satMod val="103000"/>
                      <a:lumMod val="102000"/>
                      <a:tint val="94000"/>
                    </a:schemeClr>
                  </a:gs>
                  <a:gs pos="50000">
                    <a:schemeClr val="accent5">
                      <a:tint val="65000"/>
                      <a:satMod val="110000"/>
                      <a:lumMod val="100000"/>
                      <a:shade val="100000"/>
                    </a:schemeClr>
                  </a:gs>
                  <a:gs pos="100000">
                    <a:schemeClr val="accent5">
                      <a:tint val="65000"/>
                      <a:lumMod val="99000"/>
                      <a:satMod val="120000"/>
                      <a:shade val="78000"/>
                    </a:schemeClr>
                  </a:gs>
                </a:gsLst>
                <a:lin ang="5400000" scaled="0"/>
              </a:gradFill>
              <a:ln>
                <a:noFill/>
              </a:ln>
              <a:effectLst/>
            </c:spPr>
            <c:extLst>
              <c:ext xmlns:c16="http://schemas.microsoft.com/office/drawing/2014/chart" uri="{C3380CC4-5D6E-409C-BE32-E72D297353CC}">
                <c16:uniqueId val="{00000005-1228-4AB8-9E75-0B9A2A3A85D2}"/>
              </c:ext>
            </c:extLst>
          </c:dPt>
          <c:cat>
            <c:strRef>
              <c:f>Sheet1!$A$2:$A$4</c:f>
              <c:strCache>
                <c:ptCount val="3"/>
                <c:pt idx="0">
                  <c:v>ON TIME</c:v>
                </c:pt>
                <c:pt idx="1">
                  <c:v>LATE</c:v>
                </c:pt>
                <c:pt idx="2">
                  <c:v>EARLY</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1228-4AB8-9E75-0B9A2A3A85D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500" b="0" i="0" u="none" strike="noStrike" kern="1200" baseline="0">
              <a:solidFill>
                <a:schemeClr val="tx2"/>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tx>
            <c:strRef>
              <c:f>Sheet1!$B$1</c:f>
              <c:strCache>
                <c:ptCount val="1"/>
                <c:pt idx="0">
                  <c:v>ITEM1</c:v>
                </c:pt>
              </c:strCache>
            </c:strRef>
          </c:tx>
          <c:spPr>
            <a:solidFill>
              <a:schemeClr val="accent5"/>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D6A7-4485-AABD-3BA504A67D82}"/>
              </c:ext>
            </c:extLst>
          </c:dPt>
          <c:cat>
            <c:strRef>
              <c:f>Sheet1!$A$2:$A$5</c:f>
              <c:strCache>
                <c:ptCount val="4"/>
                <c:pt idx="0">
                  <c:v>고객1</c:v>
                </c:pt>
                <c:pt idx="1">
                  <c:v>고객2</c:v>
                </c:pt>
                <c:pt idx="2">
                  <c:v>고객3</c:v>
                </c:pt>
                <c:pt idx="3">
                  <c:v>고객4</c:v>
                </c:pt>
              </c:strCache>
            </c:strRef>
          </c:cat>
          <c:val>
            <c:numRef>
              <c:f>Sheet1!$B$2:$B$5</c:f>
              <c:numCache>
                <c:formatCode>General</c:formatCode>
                <c:ptCount val="4"/>
                <c:pt idx="0">
                  <c:v>2.5</c:v>
                </c:pt>
                <c:pt idx="1">
                  <c:v>3</c:v>
                </c:pt>
                <c:pt idx="2">
                  <c:v>3.5</c:v>
                </c:pt>
                <c:pt idx="3">
                  <c:v>4.5</c:v>
                </c:pt>
              </c:numCache>
            </c:numRef>
          </c:val>
          <c:extLst>
            <c:ext xmlns:c16="http://schemas.microsoft.com/office/drawing/2014/chart" uri="{C3380CC4-5D6E-409C-BE32-E72D297353CC}">
              <c16:uniqueId val="{00000002-D6A7-4485-AABD-3BA504A67D82}"/>
            </c:ext>
          </c:extLst>
        </c:ser>
        <c:dLbls>
          <c:showLegendKey val="0"/>
          <c:showVal val="0"/>
          <c:showCatName val="0"/>
          <c:showSerName val="0"/>
          <c:showPercent val="0"/>
          <c:showBubbleSize val="0"/>
        </c:dLbls>
        <c:gapWidth val="150"/>
        <c:axId val="717412880"/>
        <c:axId val="717415176"/>
      </c:barChart>
      <c:catAx>
        <c:axId val="7174128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endParaRPr lang="ko-KR"/>
          </a:p>
        </c:txPr>
        <c:crossAx val="717415176"/>
        <c:crosses val="autoZero"/>
        <c:auto val="1"/>
        <c:lblAlgn val="ctr"/>
        <c:lblOffset val="100"/>
        <c:noMultiLvlLbl val="0"/>
      </c:catAx>
      <c:valAx>
        <c:axId val="717415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endParaRPr lang="ko-KR"/>
          </a:p>
        </c:txPr>
        <c:crossAx val="717412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2.3859032687556514E-2"/>
          <c:y val="4.2796063130231259E-2"/>
          <c:w val="0.96257755450942084"/>
          <c:h val="0.79622733418087355"/>
        </c:manualLayout>
      </c:layout>
      <c:barChart>
        <c:barDir val="col"/>
        <c:grouping val="stacked"/>
        <c:varyColors val="0"/>
        <c:ser>
          <c:idx val="0"/>
          <c:order val="0"/>
          <c:tx>
            <c:strRef>
              <c:f>Sheet1!$B$1</c:f>
              <c:strCache>
                <c:ptCount val="1"/>
                <c:pt idx="0">
                  <c:v>ITEM1</c:v>
                </c:pt>
              </c:strCache>
            </c:strRef>
          </c:tx>
          <c:spPr>
            <a:solidFill>
              <a:schemeClr val="accent5">
                <a:shade val="65000"/>
              </a:schemeClr>
            </a:solidFill>
            <a:ln>
              <a:noFill/>
            </a:ln>
            <a:effectLst/>
          </c:spPr>
          <c:invertIfNegative val="0"/>
          <c:cat>
            <c:strRef>
              <c:f>Sheet1!$A$2:$A$9</c:f>
              <c:strCache>
                <c:ptCount val="8"/>
                <c:pt idx="0">
                  <c:v>수량1</c:v>
                </c:pt>
                <c:pt idx="1">
                  <c:v>수량2</c:v>
                </c:pt>
                <c:pt idx="2">
                  <c:v>수량3</c:v>
                </c:pt>
                <c:pt idx="3">
                  <c:v>수량4</c:v>
                </c:pt>
                <c:pt idx="4">
                  <c:v>수량5</c:v>
                </c:pt>
                <c:pt idx="5">
                  <c:v>수량6</c:v>
                </c:pt>
                <c:pt idx="6">
                  <c:v>수량7</c:v>
                </c:pt>
                <c:pt idx="7">
                  <c:v>수량8</c:v>
                </c:pt>
              </c:strCache>
            </c:strRef>
          </c:cat>
          <c:val>
            <c:numRef>
              <c:f>Sheet1!$B$2:$B$9</c:f>
              <c:numCache>
                <c:formatCode>General</c:formatCode>
                <c:ptCount val="8"/>
                <c:pt idx="0">
                  <c:v>4.3</c:v>
                </c:pt>
                <c:pt idx="1">
                  <c:v>2.5</c:v>
                </c:pt>
                <c:pt idx="2">
                  <c:v>3.5</c:v>
                </c:pt>
                <c:pt idx="3">
                  <c:v>4.3</c:v>
                </c:pt>
                <c:pt idx="4">
                  <c:v>2.5</c:v>
                </c:pt>
                <c:pt idx="5">
                  <c:v>3.5</c:v>
                </c:pt>
                <c:pt idx="6">
                  <c:v>4.3</c:v>
                </c:pt>
                <c:pt idx="7">
                  <c:v>2.5</c:v>
                </c:pt>
              </c:numCache>
            </c:numRef>
          </c:val>
          <c:extLst>
            <c:ext xmlns:c16="http://schemas.microsoft.com/office/drawing/2014/chart" uri="{C3380CC4-5D6E-409C-BE32-E72D297353CC}">
              <c16:uniqueId val="{00000000-6DA8-4AEA-AA4D-5FB2BFF0FD5B}"/>
            </c:ext>
          </c:extLst>
        </c:ser>
        <c:ser>
          <c:idx val="1"/>
          <c:order val="1"/>
          <c:tx>
            <c:strRef>
              <c:f>Sheet1!$C$1</c:f>
              <c:strCache>
                <c:ptCount val="1"/>
                <c:pt idx="0">
                  <c:v>ITEM2</c:v>
                </c:pt>
              </c:strCache>
            </c:strRef>
          </c:tx>
          <c:spPr>
            <a:solidFill>
              <a:schemeClr val="accent5"/>
            </a:solidFill>
            <a:ln>
              <a:noFill/>
            </a:ln>
            <a:effectLst/>
          </c:spPr>
          <c:invertIfNegative val="0"/>
          <c:cat>
            <c:strRef>
              <c:f>Sheet1!$A$2:$A$9</c:f>
              <c:strCache>
                <c:ptCount val="8"/>
                <c:pt idx="0">
                  <c:v>수량1</c:v>
                </c:pt>
                <c:pt idx="1">
                  <c:v>수량2</c:v>
                </c:pt>
                <c:pt idx="2">
                  <c:v>수량3</c:v>
                </c:pt>
                <c:pt idx="3">
                  <c:v>수량4</c:v>
                </c:pt>
                <c:pt idx="4">
                  <c:v>수량5</c:v>
                </c:pt>
                <c:pt idx="5">
                  <c:v>수량6</c:v>
                </c:pt>
                <c:pt idx="6">
                  <c:v>수량7</c:v>
                </c:pt>
                <c:pt idx="7">
                  <c:v>수량8</c:v>
                </c:pt>
              </c:strCache>
            </c:strRef>
          </c:cat>
          <c:val>
            <c:numRef>
              <c:f>Sheet1!$C$2:$C$9</c:f>
              <c:numCache>
                <c:formatCode>General</c:formatCode>
                <c:ptCount val="8"/>
                <c:pt idx="0">
                  <c:v>2.4</c:v>
                </c:pt>
                <c:pt idx="1">
                  <c:v>4.4000000000000004</c:v>
                </c:pt>
                <c:pt idx="2">
                  <c:v>1.8</c:v>
                </c:pt>
                <c:pt idx="3">
                  <c:v>2.4</c:v>
                </c:pt>
                <c:pt idx="4">
                  <c:v>4.4000000000000004</c:v>
                </c:pt>
                <c:pt idx="5">
                  <c:v>1.8</c:v>
                </c:pt>
                <c:pt idx="6">
                  <c:v>2.4</c:v>
                </c:pt>
                <c:pt idx="7">
                  <c:v>4.4000000000000004</c:v>
                </c:pt>
              </c:numCache>
            </c:numRef>
          </c:val>
          <c:extLst>
            <c:ext xmlns:c16="http://schemas.microsoft.com/office/drawing/2014/chart" uri="{C3380CC4-5D6E-409C-BE32-E72D297353CC}">
              <c16:uniqueId val="{00000001-6DA8-4AEA-AA4D-5FB2BFF0FD5B}"/>
            </c:ext>
          </c:extLst>
        </c:ser>
        <c:dLbls>
          <c:showLegendKey val="0"/>
          <c:showVal val="0"/>
          <c:showCatName val="0"/>
          <c:showSerName val="0"/>
          <c:showPercent val="0"/>
          <c:showBubbleSize val="0"/>
        </c:dLbls>
        <c:gapWidth val="150"/>
        <c:overlap val="100"/>
        <c:axId val="717412880"/>
        <c:axId val="717415176"/>
      </c:barChart>
      <c:lineChart>
        <c:grouping val="standard"/>
        <c:varyColors val="0"/>
        <c:ser>
          <c:idx val="2"/>
          <c:order val="2"/>
          <c:tx>
            <c:strRef>
              <c:f>Sheet1!$D$1</c:f>
              <c:strCache>
                <c:ptCount val="1"/>
                <c:pt idx="0">
                  <c:v>ITEM3</c:v>
                </c:pt>
              </c:strCache>
            </c:strRef>
          </c:tx>
          <c:spPr>
            <a:ln w="28575" cap="rnd">
              <a:solidFill>
                <a:schemeClr val="accent2"/>
              </a:solidFill>
              <a:round/>
            </a:ln>
            <a:effectLst/>
          </c:spPr>
          <c:marker>
            <c:symbol val="none"/>
          </c:marker>
          <c:cat>
            <c:strRef>
              <c:f>Sheet1!$A$2:$A$9</c:f>
              <c:strCache>
                <c:ptCount val="8"/>
                <c:pt idx="0">
                  <c:v>수량1</c:v>
                </c:pt>
                <c:pt idx="1">
                  <c:v>수량2</c:v>
                </c:pt>
                <c:pt idx="2">
                  <c:v>수량3</c:v>
                </c:pt>
                <c:pt idx="3">
                  <c:v>수량4</c:v>
                </c:pt>
                <c:pt idx="4">
                  <c:v>수량5</c:v>
                </c:pt>
                <c:pt idx="5">
                  <c:v>수량6</c:v>
                </c:pt>
                <c:pt idx="6">
                  <c:v>수량7</c:v>
                </c:pt>
                <c:pt idx="7">
                  <c:v>수량8</c:v>
                </c:pt>
              </c:strCache>
            </c:strRef>
          </c:cat>
          <c:val>
            <c:numRef>
              <c:f>Sheet1!$D$2:$D$9</c:f>
              <c:numCache>
                <c:formatCode>General</c:formatCode>
                <c:ptCount val="8"/>
                <c:pt idx="0">
                  <c:v>2.4</c:v>
                </c:pt>
                <c:pt idx="1">
                  <c:v>4.4000000000000004</c:v>
                </c:pt>
                <c:pt idx="2">
                  <c:v>1.8</c:v>
                </c:pt>
                <c:pt idx="3">
                  <c:v>2.4</c:v>
                </c:pt>
                <c:pt idx="4">
                  <c:v>4.4000000000000004</c:v>
                </c:pt>
                <c:pt idx="5">
                  <c:v>1.8</c:v>
                </c:pt>
                <c:pt idx="6">
                  <c:v>2.4</c:v>
                </c:pt>
                <c:pt idx="7">
                  <c:v>4.4000000000000004</c:v>
                </c:pt>
              </c:numCache>
            </c:numRef>
          </c:val>
          <c:smooth val="0"/>
          <c:extLst>
            <c:ext xmlns:c16="http://schemas.microsoft.com/office/drawing/2014/chart" uri="{C3380CC4-5D6E-409C-BE32-E72D297353CC}">
              <c16:uniqueId val="{00000002-6DA8-4AEA-AA4D-5FB2BFF0FD5B}"/>
            </c:ext>
          </c:extLst>
        </c:ser>
        <c:dLbls>
          <c:showLegendKey val="0"/>
          <c:showVal val="0"/>
          <c:showCatName val="0"/>
          <c:showSerName val="0"/>
          <c:showPercent val="0"/>
          <c:showBubbleSize val="0"/>
        </c:dLbls>
        <c:marker val="1"/>
        <c:smooth val="0"/>
        <c:axId val="717412880"/>
        <c:axId val="717415176"/>
      </c:lineChart>
      <c:catAx>
        <c:axId val="7174128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endParaRPr lang="ko-KR"/>
          </a:p>
        </c:txPr>
        <c:crossAx val="717415176"/>
        <c:crosses val="autoZero"/>
        <c:auto val="1"/>
        <c:lblAlgn val="ctr"/>
        <c:lblOffset val="100"/>
        <c:noMultiLvlLbl val="0"/>
      </c:catAx>
      <c:valAx>
        <c:axId val="717415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endParaRPr lang="ko-KR"/>
          </a:p>
        </c:txPr>
        <c:crossAx val="717412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2.863908851805572E-2"/>
          <c:y val="6.7541105305767749E-2"/>
          <c:w val="0.95116761537833794"/>
          <c:h val="0.79622733418087355"/>
        </c:manualLayout>
      </c:layout>
      <c:barChart>
        <c:barDir val="col"/>
        <c:grouping val="clustered"/>
        <c:varyColors val="0"/>
        <c:ser>
          <c:idx val="0"/>
          <c:order val="0"/>
          <c:tx>
            <c:strRef>
              <c:f>Sheet1!$B$1</c:f>
              <c:strCache>
                <c:ptCount val="1"/>
                <c:pt idx="0">
                  <c:v>ITEM1</c:v>
                </c:pt>
              </c:strCache>
            </c:strRef>
          </c:tx>
          <c:spPr>
            <a:solidFill>
              <a:schemeClr val="accent5">
                <a:shade val="76000"/>
              </a:schemeClr>
            </a:solidFill>
            <a:ln>
              <a:noFill/>
            </a:ln>
            <a:effectLst/>
          </c:spPr>
          <c:invertIfNegative val="0"/>
          <c:cat>
            <c:strRef>
              <c:f>Sheet1!$A$2:$A$5</c:f>
              <c:strCache>
                <c:ptCount val="4"/>
                <c:pt idx="0">
                  <c:v>1분기 </c:v>
                </c:pt>
                <c:pt idx="1">
                  <c:v>2분기</c:v>
                </c:pt>
                <c:pt idx="2">
                  <c:v>3분기</c:v>
                </c:pt>
                <c:pt idx="3">
                  <c:v>4분기</c:v>
                </c:pt>
              </c:strCache>
            </c:strRef>
          </c:cat>
          <c:val>
            <c:numRef>
              <c:f>Sheet1!$B$2:$B$5</c:f>
              <c:numCache>
                <c:formatCode>General</c:formatCode>
                <c:ptCount val="4"/>
                <c:pt idx="0">
                  <c:v>4.3</c:v>
                </c:pt>
                <c:pt idx="1">
                  <c:v>2.5</c:v>
                </c:pt>
                <c:pt idx="2">
                  <c:v>3.5</c:v>
                </c:pt>
                <c:pt idx="3">
                  <c:v>4.3</c:v>
                </c:pt>
              </c:numCache>
            </c:numRef>
          </c:val>
          <c:extLst>
            <c:ext xmlns:c16="http://schemas.microsoft.com/office/drawing/2014/chart" uri="{C3380CC4-5D6E-409C-BE32-E72D297353CC}">
              <c16:uniqueId val="{00000000-01DE-4975-B2F9-54973B42167E}"/>
            </c:ext>
          </c:extLst>
        </c:ser>
        <c:dLbls>
          <c:showLegendKey val="0"/>
          <c:showVal val="0"/>
          <c:showCatName val="0"/>
          <c:showSerName val="0"/>
          <c:showPercent val="0"/>
          <c:showBubbleSize val="0"/>
        </c:dLbls>
        <c:gapWidth val="150"/>
        <c:axId val="717412880"/>
        <c:axId val="717415176"/>
      </c:barChart>
      <c:lineChart>
        <c:grouping val="standard"/>
        <c:varyColors val="0"/>
        <c:ser>
          <c:idx val="1"/>
          <c:order val="1"/>
          <c:tx>
            <c:strRef>
              <c:f>Sheet1!$C$1</c:f>
              <c:strCache>
                <c:ptCount val="1"/>
                <c:pt idx="0">
                  <c:v>ITEM2</c:v>
                </c:pt>
              </c:strCache>
            </c:strRef>
          </c:tx>
          <c:spPr>
            <a:ln w="28575" cap="rnd">
              <a:solidFill>
                <a:schemeClr val="accent2"/>
              </a:solidFill>
              <a:round/>
            </a:ln>
            <a:effectLst/>
          </c:spPr>
          <c:marker>
            <c:symbol val="none"/>
          </c:marker>
          <c:cat>
            <c:strRef>
              <c:f>Sheet1!$A$2:$A$5</c:f>
              <c:strCache>
                <c:ptCount val="4"/>
                <c:pt idx="0">
                  <c:v>1분기 </c:v>
                </c:pt>
                <c:pt idx="1">
                  <c:v>2분기</c:v>
                </c:pt>
                <c:pt idx="2">
                  <c:v>3분기</c:v>
                </c:pt>
                <c:pt idx="3">
                  <c:v>4분기</c:v>
                </c:pt>
              </c:strCache>
            </c:strRef>
          </c:cat>
          <c:val>
            <c:numRef>
              <c:f>Sheet1!$C$2:$C$5</c:f>
              <c:numCache>
                <c:formatCode>General</c:formatCode>
                <c:ptCount val="4"/>
                <c:pt idx="0">
                  <c:v>2.4</c:v>
                </c:pt>
                <c:pt idx="1">
                  <c:v>4.4000000000000004</c:v>
                </c:pt>
                <c:pt idx="2">
                  <c:v>1.8</c:v>
                </c:pt>
                <c:pt idx="3">
                  <c:v>2.4</c:v>
                </c:pt>
              </c:numCache>
            </c:numRef>
          </c:val>
          <c:smooth val="0"/>
          <c:extLst>
            <c:ext xmlns:c16="http://schemas.microsoft.com/office/drawing/2014/chart" uri="{C3380CC4-5D6E-409C-BE32-E72D297353CC}">
              <c16:uniqueId val="{00000001-01DE-4975-B2F9-54973B42167E}"/>
            </c:ext>
          </c:extLst>
        </c:ser>
        <c:dLbls>
          <c:showLegendKey val="0"/>
          <c:showVal val="0"/>
          <c:showCatName val="0"/>
          <c:showSerName val="0"/>
          <c:showPercent val="0"/>
          <c:showBubbleSize val="0"/>
        </c:dLbls>
        <c:marker val="1"/>
        <c:smooth val="0"/>
        <c:axId val="717412880"/>
        <c:axId val="717415176"/>
      </c:lineChart>
      <c:catAx>
        <c:axId val="7174128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endParaRPr lang="ko-KR"/>
          </a:p>
        </c:txPr>
        <c:crossAx val="717415176"/>
        <c:crosses val="autoZero"/>
        <c:auto val="1"/>
        <c:lblAlgn val="ctr"/>
        <c:lblOffset val="100"/>
        <c:noMultiLvlLbl val="0"/>
      </c:catAx>
      <c:valAx>
        <c:axId val="717415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endParaRPr lang="ko-KR"/>
          </a:p>
        </c:txPr>
        <c:crossAx val="717412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976689018081705E-2"/>
          <c:y val="0.10040160642570281"/>
          <c:w val="0.84881410520027534"/>
          <c:h val="0.88955823293172687"/>
        </c:manualLayout>
      </c:layout>
      <c:barChart>
        <c:barDir val="bar"/>
        <c:grouping val="clustered"/>
        <c:varyColors val="0"/>
        <c:ser>
          <c:idx val="0"/>
          <c:order val="0"/>
          <c:spPr>
            <a:solidFill>
              <a:schemeClr val="accent1"/>
            </a:solidFill>
            <a:ln>
              <a:noFill/>
            </a:ln>
            <a:effectLst/>
          </c:spPr>
          <c:invertIfNegative val="0"/>
          <c:dPt>
            <c:idx val="0"/>
            <c:invertIfNegative val="0"/>
            <c:bubble3D val="0"/>
            <c:spPr>
              <a:solidFill>
                <a:schemeClr val="bg1"/>
              </a:solidFill>
              <a:ln>
                <a:noFill/>
              </a:ln>
              <a:effectLst/>
            </c:spPr>
            <c:extLst>
              <c:ext xmlns:c16="http://schemas.microsoft.com/office/drawing/2014/chart" uri="{C3380CC4-5D6E-409C-BE32-E72D297353CC}">
                <c16:uniqueId val="{00000001-F0E1-461D-B1C2-5ADCA15D79A6}"/>
              </c:ext>
            </c:extLst>
          </c:dPt>
          <c:dPt>
            <c:idx val="1"/>
            <c:invertIfNegative val="0"/>
            <c:bubble3D val="0"/>
            <c:spPr>
              <a:solidFill>
                <a:schemeClr val="bg1"/>
              </a:solidFill>
              <a:ln>
                <a:noFill/>
              </a:ln>
              <a:effectLst/>
            </c:spPr>
            <c:extLst>
              <c:ext xmlns:c16="http://schemas.microsoft.com/office/drawing/2014/chart" uri="{C3380CC4-5D6E-409C-BE32-E72D297353CC}">
                <c16:uniqueId val="{00000003-F0E1-461D-B1C2-5ADCA15D79A6}"/>
              </c:ext>
            </c:extLst>
          </c:dPt>
          <c:dPt>
            <c:idx val="2"/>
            <c:invertIfNegative val="0"/>
            <c:bubble3D val="0"/>
            <c:spPr>
              <a:solidFill>
                <a:schemeClr val="bg1"/>
              </a:solidFill>
              <a:ln>
                <a:noFill/>
              </a:ln>
              <a:effectLst/>
            </c:spPr>
            <c:extLst>
              <c:ext xmlns:c16="http://schemas.microsoft.com/office/drawing/2014/chart" uri="{C3380CC4-5D6E-409C-BE32-E72D297353CC}">
                <c16:uniqueId val="{00000005-F0E1-461D-B1C2-5ADCA15D79A6}"/>
              </c:ext>
            </c:extLst>
          </c:dPt>
          <c:dPt>
            <c:idx val="3"/>
            <c:invertIfNegative val="0"/>
            <c:bubble3D val="0"/>
            <c:spPr>
              <a:noFill/>
              <a:ln>
                <a:noFill/>
              </a:ln>
              <a:effectLst/>
            </c:spPr>
            <c:extLst>
              <c:ext xmlns:c16="http://schemas.microsoft.com/office/drawing/2014/chart" uri="{C3380CC4-5D6E-409C-BE32-E72D297353CC}">
                <c16:uniqueId val="{00000007-F0E1-461D-B1C2-5ADCA15D79A6}"/>
              </c:ext>
            </c:extLst>
          </c:dPt>
          <c:val>
            <c:numRef>
              <c:f>Sheet1!$I$4:$I$13</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8-F0E1-461D-B1C2-5ADCA15D79A6}"/>
            </c:ext>
          </c:extLst>
        </c:ser>
        <c:dLbls>
          <c:showLegendKey val="0"/>
          <c:showVal val="0"/>
          <c:showCatName val="0"/>
          <c:showSerName val="0"/>
          <c:showPercent val="0"/>
          <c:showBubbleSize val="0"/>
        </c:dLbls>
        <c:gapWidth val="182"/>
        <c:axId val="415901624"/>
        <c:axId val="415898344"/>
      </c:barChart>
      <c:catAx>
        <c:axId val="415901624"/>
        <c:scaling>
          <c:orientation val="minMax"/>
        </c:scaling>
        <c:delete val="1"/>
        <c:axPos val="l"/>
        <c:numFmt formatCode="General" sourceLinked="1"/>
        <c:majorTickMark val="none"/>
        <c:minorTickMark val="none"/>
        <c:tickLblPos val="nextTo"/>
        <c:crossAx val="415898344"/>
        <c:crosses val="autoZero"/>
        <c:auto val="1"/>
        <c:lblAlgn val="ctr"/>
        <c:lblOffset val="100"/>
        <c:noMultiLvlLbl val="0"/>
      </c:catAx>
      <c:valAx>
        <c:axId val="415898344"/>
        <c:scaling>
          <c:orientation val="minMax"/>
        </c:scaling>
        <c:delete val="1"/>
        <c:axPos val="b"/>
        <c:numFmt formatCode="General" sourceLinked="1"/>
        <c:majorTickMark val="none"/>
        <c:minorTickMark val="none"/>
        <c:tickLblPos val="nextTo"/>
        <c:crossAx val="415901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2.863908851805572E-2"/>
          <c:y val="6.7541105305767749E-2"/>
          <c:w val="0.96257755450942084"/>
          <c:h val="0.79622733418087355"/>
        </c:manualLayout>
      </c:layout>
      <c:lineChart>
        <c:grouping val="standard"/>
        <c:varyColors val="0"/>
        <c:ser>
          <c:idx val="0"/>
          <c:order val="0"/>
          <c:tx>
            <c:strRef>
              <c:f>Sheet1!$B$1</c:f>
              <c:strCache>
                <c:ptCount val="1"/>
                <c:pt idx="0">
                  <c:v>ITEM1</c:v>
                </c:pt>
              </c:strCache>
            </c:strRef>
          </c:tx>
          <c:spPr>
            <a:ln w="28575" cap="rnd">
              <a:solidFill>
                <a:schemeClr val="accent5">
                  <a:shade val="76000"/>
                </a:schemeClr>
              </a:solidFill>
              <a:round/>
            </a:ln>
            <a:effectLst/>
          </c:spPr>
          <c:marker>
            <c:symbol val="none"/>
          </c:marker>
          <c:cat>
            <c:strRef>
              <c:f>Sheet1!$A$2:$A$5</c:f>
              <c:strCache>
                <c:ptCount val="4"/>
                <c:pt idx="0">
                  <c:v>1분기</c:v>
                </c:pt>
                <c:pt idx="1">
                  <c:v>2분기</c:v>
                </c:pt>
                <c:pt idx="2">
                  <c:v>3분기</c:v>
                </c:pt>
                <c:pt idx="3">
                  <c:v>4분기</c:v>
                </c:pt>
              </c:strCache>
            </c:strRef>
          </c:cat>
          <c:val>
            <c:numRef>
              <c:f>Sheet1!$B$2:$B$5</c:f>
              <c:numCache>
                <c:formatCode>General</c:formatCode>
                <c:ptCount val="4"/>
                <c:pt idx="0">
                  <c:v>4.3</c:v>
                </c:pt>
                <c:pt idx="1">
                  <c:v>2.5</c:v>
                </c:pt>
                <c:pt idx="2">
                  <c:v>3.5</c:v>
                </c:pt>
                <c:pt idx="3">
                  <c:v>4.3</c:v>
                </c:pt>
              </c:numCache>
            </c:numRef>
          </c:val>
          <c:smooth val="0"/>
          <c:extLst>
            <c:ext xmlns:c16="http://schemas.microsoft.com/office/drawing/2014/chart" uri="{C3380CC4-5D6E-409C-BE32-E72D297353CC}">
              <c16:uniqueId val="{00000000-2E35-4E59-9585-CBA4D7011367}"/>
            </c:ext>
          </c:extLst>
        </c:ser>
        <c:ser>
          <c:idx val="1"/>
          <c:order val="1"/>
          <c:tx>
            <c:strRef>
              <c:f>Sheet1!$C$1</c:f>
              <c:strCache>
                <c:ptCount val="1"/>
                <c:pt idx="0">
                  <c:v>ITEM2</c:v>
                </c:pt>
              </c:strCache>
            </c:strRef>
          </c:tx>
          <c:spPr>
            <a:ln w="28575" cap="rnd">
              <a:solidFill>
                <a:schemeClr val="accent2"/>
              </a:solidFill>
              <a:round/>
            </a:ln>
            <a:effectLst/>
          </c:spPr>
          <c:marker>
            <c:symbol val="none"/>
          </c:marker>
          <c:cat>
            <c:strRef>
              <c:f>Sheet1!$A$2:$A$5</c:f>
              <c:strCache>
                <c:ptCount val="4"/>
                <c:pt idx="0">
                  <c:v>1분기</c:v>
                </c:pt>
                <c:pt idx="1">
                  <c:v>2분기</c:v>
                </c:pt>
                <c:pt idx="2">
                  <c:v>3분기</c:v>
                </c:pt>
                <c:pt idx="3">
                  <c:v>4분기</c:v>
                </c:pt>
              </c:strCache>
            </c:strRef>
          </c:cat>
          <c:val>
            <c:numRef>
              <c:f>Sheet1!$C$2:$C$5</c:f>
              <c:numCache>
                <c:formatCode>General</c:formatCode>
                <c:ptCount val="4"/>
                <c:pt idx="0">
                  <c:v>2.4</c:v>
                </c:pt>
                <c:pt idx="1">
                  <c:v>4.4000000000000004</c:v>
                </c:pt>
                <c:pt idx="2">
                  <c:v>1.8</c:v>
                </c:pt>
                <c:pt idx="3">
                  <c:v>2.4</c:v>
                </c:pt>
              </c:numCache>
            </c:numRef>
          </c:val>
          <c:smooth val="0"/>
          <c:extLst>
            <c:ext xmlns:c16="http://schemas.microsoft.com/office/drawing/2014/chart" uri="{C3380CC4-5D6E-409C-BE32-E72D297353CC}">
              <c16:uniqueId val="{00000001-2E35-4E59-9585-CBA4D7011367}"/>
            </c:ext>
          </c:extLst>
        </c:ser>
        <c:dLbls>
          <c:showLegendKey val="0"/>
          <c:showVal val="0"/>
          <c:showCatName val="0"/>
          <c:showSerName val="0"/>
          <c:showPercent val="0"/>
          <c:showBubbleSize val="0"/>
        </c:dLbls>
        <c:smooth val="0"/>
        <c:axId val="717412880"/>
        <c:axId val="717415176"/>
      </c:lineChart>
      <c:catAx>
        <c:axId val="7174128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endParaRPr lang="ko-KR"/>
          </a:p>
        </c:txPr>
        <c:crossAx val="717415176"/>
        <c:crosses val="autoZero"/>
        <c:auto val="1"/>
        <c:lblAlgn val="ctr"/>
        <c:lblOffset val="100"/>
        <c:noMultiLvlLbl val="0"/>
      </c:catAx>
      <c:valAx>
        <c:axId val="717415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endParaRPr lang="ko-KR"/>
          </a:p>
        </c:txPr>
        <c:crossAx val="717412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976689018081705E-2"/>
          <c:y val="0.10040160642570281"/>
          <c:w val="0.84881410520027534"/>
          <c:h val="0.88955823293172687"/>
        </c:manualLayout>
      </c:layout>
      <c:barChart>
        <c:barDir val="bar"/>
        <c:grouping val="clustered"/>
        <c:varyColors val="0"/>
        <c:ser>
          <c:idx val="0"/>
          <c:order val="0"/>
          <c:spPr>
            <a:solidFill>
              <a:schemeClr val="accent1"/>
            </a:solidFill>
            <a:ln>
              <a:noFill/>
            </a:ln>
            <a:effectLst/>
          </c:spPr>
          <c:invertIfNegative val="0"/>
          <c:dPt>
            <c:idx val="0"/>
            <c:invertIfNegative val="0"/>
            <c:bubble3D val="0"/>
            <c:spPr>
              <a:solidFill>
                <a:schemeClr val="bg1"/>
              </a:solidFill>
              <a:ln>
                <a:noFill/>
              </a:ln>
              <a:effectLst/>
            </c:spPr>
            <c:extLst>
              <c:ext xmlns:c16="http://schemas.microsoft.com/office/drawing/2014/chart" uri="{C3380CC4-5D6E-409C-BE32-E72D297353CC}">
                <c16:uniqueId val="{00000000-F740-49E4-B9D3-06B9ABC9822C}"/>
              </c:ext>
            </c:extLst>
          </c:dPt>
          <c:dPt>
            <c:idx val="1"/>
            <c:invertIfNegative val="0"/>
            <c:bubble3D val="0"/>
            <c:spPr>
              <a:solidFill>
                <a:schemeClr val="bg1"/>
              </a:solidFill>
              <a:ln>
                <a:noFill/>
              </a:ln>
              <a:effectLst/>
            </c:spPr>
            <c:extLst>
              <c:ext xmlns:c16="http://schemas.microsoft.com/office/drawing/2014/chart" uri="{C3380CC4-5D6E-409C-BE32-E72D297353CC}">
                <c16:uniqueId val="{00000001-F740-49E4-B9D3-06B9ABC9822C}"/>
              </c:ext>
            </c:extLst>
          </c:dPt>
          <c:dPt>
            <c:idx val="2"/>
            <c:invertIfNegative val="0"/>
            <c:bubble3D val="0"/>
            <c:spPr>
              <a:solidFill>
                <a:schemeClr val="bg1"/>
              </a:solidFill>
              <a:ln>
                <a:noFill/>
              </a:ln>
              <a:effectLst/>
            </c:spPr>
            <c:extLst>
              <c:ext xmlns:c16="http://schemas.microsoft.com/office/drawing/2014/chart" uri="{C3380CC4-5D6E-409C-BE32-E72D297353CC}">
                <c16:uniqueId val="{00000002-F740-49E4-B9D3-06B9ABC9822C}"/>
              </c:ext>
            </c:extLst>
          </c:dPt>
          <c:dPt>
            <c:idx val="3"/>
            <c:invertIfNegative val="0"/>
            <c:bubble3D val="0"/>
            <c:spPr>
              <a:noFill/>
              <a:ln>
                <a:noFill/>
              </a:ln>
              <a:effectLst/>
            </c:spPr>
            <c:extLst>
              <c:ext xmlns:c16="http://schemas.microsoft.com/office/drawing/2014/chart" uri="{C3380CC4-5D6E-409C-BE32-E72D297353CC}">
                <c16:uniqueId val="{00000003-F740-49E4-B9D3-06B9ABC9822C}"/>
              </c:ext>
            </c:extLst>
          </c:dPt>
          <c:val>
            <c:numRef>
              <c:f>Sheet1!$I$4:$I$13</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0-3B37-4089-BE7F-26718C2F4528}"/>
            </c:ext>
          </c:extLst>
        </c:ser>
        <c:dLbls>
          <c:showLegendKey val="0"/>
          <c:showVal val="0"/>
          <c:showCatName val="0"/>
          <c:showSerName val="0"/>
          <c:showPercent val="0"/>
          <c:showBubbleSize val="0"/>
        </c:dLbls>
        <c:gapWidth val="182"/>
        <c:axId val="415901624"/>
        <c:axId val="415898344"/>
      </c:barChart>
      <c:catAx>
        <c:axId val="415901624"/>
        <c:scaling>
          <c:orientation val="minMax"/>
        </c:scaling>
        <c:delete val="1"/>
        <c:axPos val="l"/>
        <c:numFmt formatCode="General" sourceLinked="1"/>
        <c:majorTickMark val="none"/>
        <c:minorTickMark val="none"/>
        <c:tickLblPos val="nextTo"/>
        <c:crossAx val="415898344"/>
        <c:crosses val="autoZero"/>
        <c:auto val="1"/>
        <c:lblAlgn val="ctr"/>
        <c:lblOffset val="100"/>
        <c:noMultiLvlLbl val="0"/>
      </c:catAx>
      <c:valAx>
        <c:axId val="415898344"/>
        <c:scaling>
          <c:orientation val="minMax"/>
        </c:scaling>
        <c:delete val="1"/>
        <c:axPos val="b"/>
        <c:numFmt formatCode="General" sourceLinked="1"/>
        <c:majorTickMark val="none"/>
        <c:minorTickMark val="none"/>
        <c:tickLblPos val="nextTo"/>
        <c:crossAx val="415901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062006715479066E-2"/>
          <c:y val="0.12314248470263696"/>
          <c:w val="0.87288888988467561"/>
          <c:h val="0.59500000303008083"/>
        </c:manualLayout>
      </c:layout>
      <c:barChart>
        <c:barDir val="col"/>
        <c:grouping val="clustered"/>
        <c:varyColors val="0"/>
        <c:ser>
          <c:idx val="0"/>
          <c:order val="0"/>
          <c:spPr>
            <a:solidFill>
              <a:schemeClr val="accent1"/>
            </a:solidFill>
            <a:ln>
              <a:noFill/>
            </a:ln>
            <a:effectLst/>
          </c:spPr>
          <c:invertIfNegative val="0"/>
          <c:cat>
            <c:strRef>
              <c:f>Sheet1!$B$3:$B$22</c:f>
              <c:strCache>
                <c:ptCount val="20"/>
                <c:pt idx="0">
                  <c:v>2016-1</c:v>
                </c:pt>
                <c:pt idx="1">
                  <c:v>2016-2</c:v>
                </c:pt>
                <c:pt idx="2">
                  <c:v>2016-3</c:v>
                </c:pt>
                <c:pt idx="3">
                  <c:v>2016-4</c:v>
                </c:pt>
                <c:pt idx="4">
                  <c:v>2017-1</c:v>
                </c:pt>
                <c:pt idx="5">
                  <c:v>2017-2</c:v>
                </c:pt>
                <c:pt idx="6">
                  <c:v>2017-3</c:v>
                </c:pt>
                <c:pt idx="7">
                  <c:v>2017-4</c:v>
                </c:pt>
                <c:pt idx="8">
                  <c:v>2018-1</c:v>
                </c:pt>
                <c:pt idx="9">
                  <c:v>2018-2</c:v>
                </c:pt>
                <c:pt idx="10">
                  <c:v>2018-3</c:v>
                </c:pt>
                <c:pt idx="11">
                  <c:v>2018-4</c:v>
                </c:pt>
                <c:pt idx="12">
                  <c:v>2019-1</c:v>
                </c:pt>
                <c:pt idx="13">
                  <c:v>2019-2</c:v>
                </c:pt>
                <c:pt idx="14">
                  <c:v>2019-3</c:v>
                </c:pt>
                <c:pt idx="15">
                  <c:v>2019-4</c:v>
                </c:pt>
                <c:pt idx="16">
                  <c:v>2020-1</c:v>
                </c:pt>
                <c:pt idx="17">
                  <c:v>2020-2</c:v>
                </c:pt>
                <c:pt idx="18">
                  <c:v>2020-3</c:v>
                </c:pt>
                <c:pt idx="19">
                  <c:v>2020-4</c:v>
                </c:pt>
              </c:strCache>
            </c:strRef>
          </c:cat>
          <c:val>
            <c:numRef>
              <c:f>Sheet1!$C$3:$C$22</c:f>
              <c:numCache>
                <c:formatCode>General</c:formatCode>
                <c:ptCount val="20"/>
                <c:pt idx="0">
                  <c:v>100</c:v>
                </c:pt>
                <c:pt idx="1">
                  <c:v>200</c:v>
                </c:pt>
                <c:pt idx="2">
                  <c:v>170</c:v>
                </c:pt>
                <c:pt idx="3">
                  <c:v>130</c:v>
                </c:pt>
                <c:pt idx="4">
                  <c:v>150</c:v>
                </c:pt>
                <c:pt idx="5">
                  <c:v>140</c:v>
                </c:pt>
                <c:pt idx="6">
                  <c:v>150</c:v>
                </c:pt>
                <c:pt idx="7">
                  <c:v>130</c:v>
                </c:pt>
                <c:pt idx="8">
                  <c:v>130</c:v>
                </c:pt>
                <c:pt idx="9">
                  <c:v>140</c:v>
                </c:pt>
                <c:pt idx="10">
                  <c:v>100</c:v>
                </c:pt>
                <c:pt idx="11">
                  <c:v>100</c:v>
                </c:pt>
                <c:pt idx="12">
                  <c:v>115</c:v>
                </c:pt>
                <c:pt idx="13">
                  <c:v>120</c:v>
                </c:pt>
                <c:pt idx="14">
                  <c:v>115</c:v>
                </c:pt>
                <c:pt idx="15">
                  <c:v>117</c:v>
                </c:pt>
                <c:pt idx="16">
                  <c:v>90</c:v>
                </c:pt>
                <c:pt idx="17">
                  <c:v>97</c:v>
                </c:pt>
                <c:pt idx="18">
                  <c:v>100</c:v>
                </c:pt>
              </c:numCache>
            </c:numRef>
          </c:val>
          <c:extLst>
            <c:ext xmlns:c16="http://schemas.microsoft.com/office/drawing/2014/chart" uri="{C3380CC4-5D6E-409C-BE32-E72D297353CC}">
              <c16:uniqueId val="{00000000-FDF4-4213-B07A-5628A1BD7672}"/>
            </c:ext>
          </c:extLst>
        </c:ser>
        <c:dLbls>
          <c:showLegendKey val="0"/>
          <c:showVal val="0"/>
          <c:showCatName val="0"/>
          <c:showSerName val="0"/>
          <c:showPercent val="0"/>
          <c:showBubbleSize val="0"/>
        </c:dLbls>
        <c:gapWidth val="219"/>
        <c:overlap val="-27"/>
        <c:axId val="469993936"/>
        <c:axId val="470006400"/>
      </c:barChart>
      <c:lineChart>
        <c:grouping val="standard"/>
        <c:varyColors val="0"/>
        <c:ser>
          <c:idx val="1"/>
          <c:order val="1"/>
          <c:spPr>
            <a:ln w="28575" cap="rnd">
              <a:solidFill>
                <a:schemeClr val="accent2"/>
              </a:solidFill>
              <a:round/>
            </a:ln>
            <a:effectLst/>
          </c:spPr>
          <c:marker>
            <c:symbol val="none"/>
          </c:marker>
          <c:cat>
            <c:strRef>
              <c:f>Sheet1!$B$3:$B$22</c:f>
              <c:strCache>
                <c:ptCount val="20"/>
                <c:pt idx="0">
                  <c:v>2016-1</c:v>
                </c:pt>
                <c:pt idx="1">
                  <c:v>2016-2</c:v>
                </c:pt>
                <c:pt idx="2">
                  <c:v>2016-3</c:v>
                </c:pt>
                <c:pt idx="3">
                  <c:v>2016-4</c:v>
                </c:pt>
                <c:pt idx="4">
                  <c:v>2017-1</c:v>
                </c:pt>
                <c:pt idx="5">
                  <c:v>2017-2</c:v>
                </c:pt>
                <c:pt idx="6">
                  <c:v>2017-3</c:v>
                </c:pt>
                <c:pt idx="7">
                  <c:v>2017-4</c:v>
                </c:pt>
                <c:pt idx="8">
                  <c:v>2018-1</c:v>
                </c:pt>
                <c:pt idx="9">
                  <c:v>2018-2</c:v>
                </c:pt>
                <c:pt idx="10">
                  <c:v>2018-3</c:v>
                </c:pt>
                <c:pt idx="11">
                  <c:v>2018-4</c:v>
                </c:pt>
                <c:pt idx="12">
                  <c:v>2019-1</c:v>
                </c:pt>
                <c:pt idx="13">
                  <c:v>2019-2</c:v>
                </c:pt>
                <c:pt idx="14">
                  <c:v>2019-3</c:v>
                </c:pt>
                <c:pt idx="15">
                  <c:v>2019-4</c:v>
                </c:pt>
                <c:pt idx="16">
                  <c:v>2020-1</c:v>
                </c:pt>
                <c:pt idx="17">
                  <c:v>2020-2</c:v>
                </c:pt>
                <c:pt idx="18">
                  <c:v>2020-3</c:v>
                </c:pt>
                <c:pt idx="19">
                  <c:v>2020-4</c:v>
                </c:pt>
              </c:strCache>
            </c:strRef>
          </c:cat>
          <c:val>
            <c:numRef>
              <c:f>Sheet1!$D$3:$D$22</c:f>
              <c:numCache>
                <c:formatCode>0%</c:formatCode>
                <c:ptCount val="20"/>
                <c:pt idx="0">
                  <c:v>0.01</c:v>
                </c:pt>
                <c:pt idx="1">
                  <c:v>0.02</c:v>
                </c:pt>
                <c:pt idx="2">
                  <c:v>0.03</c:v>
                </c:pt>
                <c:pt idx="3">
                  <c:v>-0.04</c:v>
                </c:pt>
                <c:pt idx="4">
                  <c:v>0</c:v>
                </c:pt>
                <c:pt idx="5">
                  <c:v>0.02</c:v>
                </c:pt>
                <c:pt idx="6">
                  <c:v>0.01</c:v>
                </c:pt>
                <c:pt idx="7">
                  <c:v>0.03</c:v>
                </c:pt>
                <c:pt idx="8">
                  <c:v>0.05</c:v>
                </c:pt>
                <c:pt idx="9">
                  <c:v>0.02</c:v>
                </c:pt>
                <c:pt idx="10">
                  <c:v>-0.03</c:v>
                </c:pt>
                <c:pt idx="11">
                  <c:v>-0.01</c:v>
                </c:pt>
                <c:pt idx="12">
                  <c:v>0.02</c:v>
                </c:pt>
                <c:pt idx="13">
                  <c:v>0.04</c:v>
                </c:pt>
                <c:pt idx="14">
                  <c:v>0</c:v>
                </c:pt>
                <c:pt idx="15">
                  <c:v>0.01</c:v>
                </c:pt>
                <c:pt idx="16">
                  <c:v>-0.02</c:v>
                </c:pt>
                <c:pt idx="17">
                  <c:v>0.01</c:v>
                </c:pt>
                <c:pt idx="18">
                  <c:v>0.03</c:v>
                </c:pt>
              </c:numCache>
            </c:numRef>
          </c:val>
          <c:smooth val="0"/>
          <c:extLst>
            <c:ext xmlns:c16="http://schemas.microsoft.com/office/drawing/2014/chart" uri="{C3380CC4-5D6E-409C-BE32-E72D297353CC}">
              <c16:uniqueId val="{00000001-FDF4-4213-B07A-5628A1BD7672}"/>
            </c:ext>
          </c:extLst>
        </c:ser>
        <c:dLbls>
          <c:showLegendKey val="0"/>
          <c:showVal val="0"/>
          <c:showCatName val="0"/>
          <c:showSerName val="0"/>
          <c:showPercent val="0"/>
          <c:showBubbleSize val="0"/>
        </c:dLbls>
        <c:marker val="1"/>
        <c:smooth val="0"/>
        <c:axId val="470002464"/>
        <c:axId val="469998200"/>
      </c:lineChart>
      <c:catAx>
        <c:axId val="469993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470006400"/>
        <c:crosses val="autoZero"/>
        <c:auto val="1"/>
        <c:lblAlgn val="ctr"/>
        <c:lblOffset val="100"/>
        <c:noMultiLvlLbl val="0"/>
      </c:catAx>
      <c:valAx>
        <c:axId val="4700064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469993936"/>
        <c:crosses val="autoZero"/>
        <c:crossBetween val="between"/>
      </c:valAx>
      <c:valAx>
        <c:axId val="469998200"/>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470002464"/>
        <c:crosses val="max"/>
        <c:crossBetween val="between"/>
      </c:valAx>
      <c:catAx>
        <c:axId val="470002464"/>
        <c:scaling>
          <c:orientation val="minMax"/>
        </c:scaling>
        <c:delete val="1"/>
        <c:axPos val="b"/>
        <c:numFmt formatCode="General" sourceLinked="1"/>
        <c:majorTickMark val="none"/>
        <c:minorTickMark val="none"/>
        <c:tickLblPos val="nextTo"/>
        <c:crossAx val="469998200"/>
        <c:crosses val="autoZero"/>
        <c:auto val="1"/>
        <c:lblAlgn val="ctr"/>
        <c:lblOffset val="100"/>
        <c:noMultiLvlLbl val="0"/>
      </c:catAx>
      <c:spPr>
        <a:noFill/>
        <a:ln w="25400">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2.863908851805572E-2"/>
          <c:y val="6.7541105305767749E-2"/>
          <c:w val="0.95116761537833794"/>
          <c:h val="0.79622733418087355"/>
        </c:manualLayout>
      </c:layout>
      <c:barChart>
        <c:barDir val="col"/>
        <c:grouping val="clustered"/>
        <c:varyColors val="0"/>
        <c:ser>
          <c:idx val="0"/>
          <c:order val="0"/>
          <c:tx>
            <c:strRef>
              <c:f>Sheet1!$B$1</c:f>
              <c:strCache>
                <c:ptCount val="1"/>
                <c:pt idx="0">
                  <c:v>ITEM1</c:v>
                </c:pt>
              </c:strCache>
            </c:strRef>
          </c:tx>
          <c:spPr>
            <a:solidFill>
              <a:schemeClr val="accent5">
                <a:shade val="76000"/>
              </a:schemeClr>
            </a:solidFill>
            <a:ln>
              <a:noFill/>
            </a:ln>
            <a:effectLst/>
          </c:spPr>
          <c:invertIfNegative val="0"/>
          <c:cat>
            <c:strRef>
              <c:f>Sheet1!$A$2:$A$5</c:f>
              <c:strCache>
                <c:ptCount val="4"/>
                <c:pt idx="0">
                  <c:v>1분기 </c:v>
                </c:pt>
                <c:pt idx="1">
                  <c:v>2분기</c:v>
                </c:pt>
                <c:pt idx="2">
                  <c:v>3분기</c:v>
                </c:pt>
                <c:pt idx="3">
                  <c:v>4분기</c:v>
                </c:pt>
              </c:strCache>
            </c:strRef>
          </c:cat>
          <c:val>
            <c:numRef>
              <c:f>Sheet1!$B$2:$B$5</c:f>
              <c:numCache>
                <c:formatCode>General</c:formatCode>
                <c:ptCount val="4"/>
                <c:pt idx="0">
                  <c:v>4.3</c:v>
                </c:pt>
                <c:pt idx="1">
                  <c:v>2.5</c:v>
                </c:pt>
                <c:pt idx="2">
                  <c:v>3.5</c:v>
                </c:pt>
                <c:pt idx="3">
                  <c:v>4.3</c:v>
                </c:pt>
              </c:numCache>
            </c:numRef>
          </c:val>
          <c:extLst>
            <c:ext xmlns:c16="http://schemas.microsoft.com/office/drawing/2014/chart" uri="{C3380CC4-5D6E-409C-BE32-E72D297353CC}">
              <c16:uniqueId val="{00000000-2D74-43CB-91DE-139C56288A98}"/>
            </c:ext>
          </c:extLst>
        </c:ser>
        <c:dLbls>
          <c:showLegendKey val="0"/>
          <c:showVal val="0"/>
          <c:showCatName val="0"/>
          <c:showSerName val="0"/>
          <c:showPercent val="0"/>
          <c:showBubbleSize val="0"/>
        </c:dLbls>
        <c:gapWidth val="150"/>
        <c:axId val="717412880"/>
        <c:axId val="717415176"/>
      </c:barChart>
      <c:lineChart>
        <c:grouping val="standard"/>
        <c:varyColors val="0"/>
        <c:ser>
          <c:idx val="1"/>
          <c:order val="1"/>
          <c:tx>
            <c:strRef>
              <c:f>Sheet1!$C$1</c:f>
              <c:strCache>
                <c:ptCount val="1"/>
                <c:pt idx="0">
                  <c:v>ITEM2</c:v>
                </c:pt>
              </c:strCache>
            </c:strRef>
          </c:tx>
          <c:spPr>
            <a:ln w="28575" cap="rnd">
              <a:solidFill>
                <a:schemeClr val="accent2"/>
              </a:solidFill>
              <a:round/>
            </a:ln>
            <a:effectLst/>
          </c:spPr>
          <c:marker>
            <c:symbol val="none"/>
          </c:marker>
          <c:cat>
            <c:strRef>
              <c:f>Sheet1!$A$2:$A$5</c:f>
              <c:strCache>
                <c:ptCount val="4"/>
                <c:pt idx="0">
                  <c:v>1분기 </c:v>
                </c:pt>
                <c:pt idx="1">
                  <c:v>2분기</c:v>
                </c:pt>
                <c:pt idx="2">
                  <c:v>3분기</c:v>
                </c:pt>
                <c:pt idx="3">
                  <c:v>4분기</c:v>
                </c:pt>
              </c:strCache>
            </c:strRef>
          </c:cat>
          <c:val>
            <c:numRef>
              <c:f>Sheet1!$C$2:$C$5</c:f>
              <c:numCache>
                <c:formatCode>General</c:formatCode>
                <c:ptCount val="4"/>
                <c:pt idx="0">
                  <c:v>2.4</c:v>
                </c:pt>
                <c:pt idx="1">
                  <c:v>4.4000000000000004</c:v>
                </c:pt>
                <c:pt idx="2">
                  <c:v>1.8</c:v>
                </c:pt>
                <c:pt idx="3">
                  <c:v>2.4</c:v>
                </c:pt>
              </c:numCache>
            </c:numRef>
          </c:val>
          <c:smooth val="0"/>
          <c:extLst>
            <c:ext xmlns:c16="http://schemas.microsoft.com/office/drawing/2014/chart" uri="{C3380CC4-5D6E-409C-BE32-E72D297353CC}">
              <c16:uniqueId val="{00000001-2D74-43CB-91DE-139C56288A98}"/>
            </c:ext>
          </c:extLst>
        </c:ser>
        <c:dLbls>
          <c:showLegendKey val="0"/>
          <c:showVal val="0"/>
          <c:showCatName val="0"/>
          <c:showSerName val="0"/>
          <c:showPercent val="0"/>
          <c:showBubbleSize val="0"/>
        </c:dLbls>
        <c:marker val="1"/>
        <c:smooth val="0"/>
        <c:axId val="717412880"/>
        <c:axId val="717415176"/>
      </c:lineChart>
      <c:catAx>
        <c:axId val="7174128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endParaRPr lang="ko-KR"/>
          </a:p>
        </c:txPr>
        <c:crossAx val="717415176"/>
        <c:crosses val="autoZero"/>
        <c:auto val="1"/>
        <c:lblAlgn val="ctr"/>
        <c:lblOffset val="100"/>
        <c:noMultiLvlLbl val="0"/>
      </c:catAx>
      <c:valAx>
        <c:axId val="717415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endParaRPr lang="ko-KR"/>
          </a:p>
        </c:txPr>
        <c:crossAx val="717412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판매</c:v>
                </c:pt>
              </c:strCache>
            </c:strRef>
          </c:tx>
          <c:dPt>
            <c:idx val="0"/>
            <c:bubble3D val="0"/>
            <c:spPr>
              <a:gradFill rotWithShape="1">
                <a:gsLst>
                  <a:gs pos="0">
                    <a:schemeClr val="accent5">
                      <a:shade val="65000"/>
                      <a:satMod val="103000"/>
                      <a:lumMod val="102000"/>
                      <a:tint val="94000"/>
                    </a:schemeClr>
                  </a:gs>
                  <a:gs pos="50000">
                    <a:schemeClr val="accent5">
                      <a:shade val="65000"/>
                      <a:satMod val="110000"/>
                      <a:lumMod val="100000"/>
                      <a:shade val="100000"/>
                    </a:schemeClr>
                  </a:gs>
                  <a:gs pos="100000">
                    <a:schemeClr val="accent5">
                      <a:shade val="65000"/>
                      <a:lumMod val="99000"/>
                      <a:satMod val="120000"/>
                      <a:shade val="78000"/>
                    </a:schemeClr>
                  </a:gs>
                </a:gsLst>
                <a:lin ang="5400000" scaled="0"/>
              </a:gradFill>
              <a:ln>
                <a:noFill/>
              </a:ln>
              <a:effectLst/>
            </c:spPr>
            <c:extLst>
              <c:ext xmlns:c16="http://schemas.microsoft.com/office/drawing/2014/chart" uri="{C3380CC4-5D6E-409C-BE32-E72D297353CC}">
                <c16:uniqueId val="{00000001-4346-4E07-8CE4-A2459E5A6BF1}"/>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3-4346-4E07-8CE4-A2459E5A6BF1}"/>
              </c:ext>
            </c:extLst>
          </c:dPt>
          <c:dPt>
            <c:idx val="2"/>
            <c:bubble3D val="0"/>
            <c:spPr>
              <a:gradFill rotWithShape="1">
                <a:gsLst>
                  <a:gs pos="0">
                    <a:schemeClr val="accent5">
                      <a:tint val="65000"/>
                      <a:satMod val="103000"/>
                      <a:lumMod val="102000"/>
                      <a:tint val="94000"/>
                    </a:schemeClr>
                  </a:gs>
                  <a:gs pos="50000">
                    <a:schemeClr val="accent5">
                      <a:tint val="65000"/>
                      <a:satMod val="110000"/>
                      <a:lumMod val="100000"/>
                      <a:shade val="100000"/>
                    </a:schemeClr>
                  </a:gs>
                  <a:gs pos="100000">
                    <a:schemeClr val="accent5">
                      <a:tint val="65000"/>
                      <a:lumMod val="99000"/>
                      <a:satMod val="120000"/>
                      <a:shade val="78000"/>
                    </a:schemeClr>
                  </a:gs>
                </a:gsLst>
                <a:lin ang="5400000" scaled="0"/>
              </a:gradFill>
              <a:ln>
                <a:noFill/>
              </a:ln>
              <a:effectLst/>
            </c:spPr>
            <c:extLst>
              <c:ext xmlns:c16="http://schemas.microsoft.com/office/drawing/2014/chart" uri="{C3380CC4-5D6E-409C-BE32-E72D297353CC}">
                <c16:uniqueId val="{00000005-4346-4E07-8CE4-A2459E5A6BF1}"/>
              </c:ext>
            </c:extLst>
          </c:dPt>
          <c:cat>
            <c:strRef>
              <c:f>Sheet1!$A$2:$A$4</c:f>
              <c:strCache>
                <c:ptCount val="2"/>
                <c:pt idx="0">
                  <c:v>자사점유율</c:v>
                </c:pt>
                <c:pt idx="1">
                  <c:v>경쟁사점유율</c:v>
                </c:pt>
              </c:strCache>
            </c:strRef>
          </c:cat>
          <c:val>
            <c:numRef>
              <c:f>Sheet1!$B$2:$B$4</c:f>
              <c:numCache>
                <c:formatCode>General</c:formatCode>
                <c:ptCount val="3"/>
                <c:pt idx="0">
                  <c:v>8.1999999999999993</c:v>
                </c:pt>
                <c:pt idx="1">
                  <c:v>4.5999999999999996</c:v>
                </c:pt>
              </c:numCache>
            </c:numRef>
          </c:val>
          <c:extLst>
            <c:ext xmlns:c16="http://schemas.microsoft.com/office/drawing/2014/chart" uri="{C3380CC4-5D6E-409C-BE32-E72D297353CC}">
              <c16:uniqueId val="{00000006-4346-4E07-8CE4-A2459E5A6BF1}"/>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500" b="0" i="0" u="none" strike="noStrike" kern="1200" baseline="0">
              <a:solidFill>
                <a:schemeClr val="tx2"/>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2.863908851805572E-2"/>
          <c:y val="6.7541105305767749E-2"/>
          <c:w val="0.95116761537833794"/>
          <c:h val="0.79622733418087355"/>
        </c:manualLayout>
      </c:layout>
      <c:barChart>
        <c:barDir val="col"/>
        <c:grouping val="clustered"/>
        <c:varyColors val="0"/>
        <c:ser>
          <c:idx val="0"/>
          <c:order val="0"/>
          <c:tx>
            <c:strRef>
              <c:f>Sheet1!$B$1</c:f>
              <c:strCache>
                <c:ptCount val="1"/>
                <c:pt idx="0">
                  <c:v>ITEM1</c:v>
                </c:pt>
              </c:strCache>
            </c:strRef>
          </c:tx>
          <c:spPr>
            <a:solidFill>
              <a:schemeClr val="accent5">
                <a:shade val="76000"/>
              </a:schemeClr>
            </a:solidFill>
            <a:ln>
              <a:noFill/>
            </a:ln>
            <a:effectLst/>
          </c:spPr>
          <c:invertIfNegative val="0"/>
          <c:dPt>
            <c:idx val="3"/>
            <c:invertIfNegative val="0"/>
            <c:bubble3D val="0"/>
            <c:spPr>
              <a:solidFill>
                <a:schemeClr val="accent4"/>
              </a:solidFill>
              <a:ln>
                <a:noFill/>
              </a:ln>
              <a:effectLst/>
            </c:spPr>
            <c:extLst>
              <c:ext xmlns:c16="http://schemas.microsoft.com/office/drawing/2014/chart" uri="{C3380CC4-5D6E-409C-BE32-E72D297353CC}">
                <c16:uniqueId val="{00000001-AAC8-46AB-9A89-0FBDE14F5D38}"/>
              </c:ext>
            </c:extLst>
          </c:dPt>
          <c:cat>
            <c:numRef>
              <c:f>Sheet1!$A$2:$A$5</c:f>
              <c:numCache>
                <c:formatCode>General</c:formatCode>
                <c:ptCount val="4"/>
                <c:pt idx="0">
                  <c:v>2018</c:v>
                </c:pt>
                <c:pt idx="1">
                  <c:v>2019</c:v>
                </c:pt>
                <c:pt idx="2">
                  <c:v>2020</c:v>
                </c:pt>
                <c:pt idx="3">
                  <c:v>2021</c:v>
                </c:pt>
              </c:numCache>
            </c:numRef>
          </c:cat>
          <c:val>
            <c:numRef>
              <c:f>Sheet1!$B$2:$B$5</c:f>
              <c:numCache>
                <c:formatCode>General</c:formatCode>
                <c:ptCount val="4"/>
                <c:pt idx="0">
                  <c:v>4.3</c:v>
                </c:pt>
                <c:pt idx="1">
                  <c:v>2.5</c:v>
                </c:pt>
                <c:pt idx="2">
                  <c:v>3.5</c:v>
                </c:pt>
                <c:pt idx="3">
                  <c:v>4.3</c:v>
                </c:pt>
              </c:numCache>
            </c:numRef>
          </c:val>
          <c:extLst>
            <c:ext xmlns:c16="http://schemas.microsoft.com/office/drawing/2014/chart" uri="{C3380CC4-5D6E-409C-BE32-E72D297353CC}">
              <c16:uniqueId val="{00000000-BB87-4E65-90D9-6E8780E8FEB9}"/>
            </c:ext>
          </c:extLst>
        </c:ser>
        <c:dLbls>
          <c:showLegendKey val="0"/>
          <c:showVal val="0"/>
          <c:showCatName val="0"/>
          <c:showSerName val="0"/>
          <c:showPercent val="0"/>
          <c:showBubbleSize val="0"/>
        </c:dLbls>
        <c:gapWidth val="150"/>
        <c:axId val="717412880"/>
        <c:axId val="717415176"/>
      </c:barChart>
      <c:lineChart>
        <c:grouping val="standard"/>
        <c:varyColors val="0"/>
        <c:ser>
          <c:idx val="1"/>
          <c:order val="1"/>
          <c:tx>
            <c:strRef>
              <c:f>Sheet1!$C$1</c:f>
              <c:strCache>
                <c:ptCount val="1"/>
                <c:pt idx="0">
                  <c:v>ITEM2</c:v>
                </c:pt>
              </c:strCache>
            </c:strRef>
          </c:tx>
          <c:spPr>
            <a:ln w="28575" cap="rnd">
              <a:solidFill>
                <a:schemeClr val="accent2"/>
              </a:solidFill>
              <a:round/>
            </a:ln>
            <a:effectLst/>
          </c:spPr>
          <c:marker>
            <c:symbol val="none"/>
          </c:marker>
          <c:cat>
            <c:numRef>
              <c:f>Sheet1!$A$2:$A$5</c:f>
              <c:numCache>
                <c:formatCode>General</c:formatCode>
                <c:ptCount val="4"/>
                <c:pt idx="0">
                  <c:v>2018</c:v>
                </c:pt>
                <c:pt idx="1">
                  <c:v>2019</c:v>
                </c:pt>
                <c:pt idx="2">
                  <c:v>2020</c:v>
                </c:pt>
                <c:pt idx="3">
                  <c:v>2021</c:v>
                </c:pt>
              </c:numCache>
            </c:numRef>
          </c:cat>
          <c:val>
            <c:numRef>
              <c:f>Sheet1!$C$2:$C$5</c:f>
              <c:numCache>
                <c:formatCode>General</c:formatCode>
                <c:ptCount val="4"/>
                <c:pt idx="0">
                  <c:v>2.4</c:v>
                </c:pt>
                <c:pt idx="1">
                  <c:v>4.4000000000000004</c:v>
                </c:pt>
                <c:pt idx="2">
                  <c:v>1.8</c:v>
                </c:pt>
                <c:pt idx="3">
                  <c:v>2.4</c:v>
                </c:pt>
              </c:numCache>
            </c:numRef>
          </c:val>
          <c:smooth val="0"/>
          <c:extLst>
            <c:ext xmlns:c16="http://schemas.microsoft.com/office/drawing/2014/chart" uri="{C3380CC4-5D6E-409C-BE32-E72D297353CC}">
              <c16:uniqueId val="{00000001-BB87-4E65-90D9-6E8780E8FEB9}"/>
            </c:ext>
          </c:extLst>
        </c:ser>
        <c:dLbls>
          <c:showLegendKey val="0"/>
          <c:showVal val="0"/>
          <c:showCatName val="0"/>
          <c:showSerName val="0"/>
          <c:showPercent val="0"/>
          <c:showBubbleSize val="0"/>
        </c:dLbls>
        <c:marker val="1"/>
        <c:smooth val="0"/>
        <c:axId val="717412880"/>
        <c:axId val="717415176"/>
      </c:lineChart>
      <c:catAx>
        <c:axId val="7174128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endParaRPr lang="ko-KR"/>
          </a:p>
        </c:txPr>
        <c:crossAx val="717415176"/>
        <c:crosses val="autoZero"/>
        <c:auto val="1"/>
        <c:lblAlgn val="ctr"/>
        <c:lblOffset val="100"/>
        <c:noMultiLvlLbl val="0"/>
      </c:catAx>
      <c:valAx>
        <c:axId val="717415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endParaRPr lang="ko-KR"/>
          </a:p>
        </c:txPr>
        <c:crossAx val="717412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10.xml><?xml version="1.0" encoding="utf-8"?>
<cs:colorStyle xmlns:cs="http://schemas.microsoft.com/office/drawing/2012/chartStyle" xmlns:a="http://schemas.openxmlformats.org/drawingml/2006/main" meth="withinLinear" id="18">
  <a:schemeClr val="accent5"/>
</cs:colorStyle>
</file>

<file path=ppt/charts/colors11.xml><?xml version="1.0" encoding="utf-8"?>
<cs:colorStyle xmlns:cs="http://schemas.microsoft.com/office/drawing/2012/chartStyle" xmlns:a="http://schemas.openxmlformats.org/drawingml/2006/main" meth="withinLinear" id="18">
  <a:schemeClr val="accent5"/>
</cs:colorStyle>
</file>

<file path=ppt/charts/colors12.xml><?xml version="1.0" encoding="utf-8"?>
<cs:colorStyle xmlns:cs="http://schemas.microsoft.com/office/drawing/2012/chartStyle" xmlns:a="http://schemas.openxmlformats.org/drawingml/2006/main" meth="withinLinear" id="18">
  <a:schemeClr val="accent5"/>
</cs:colorStyle>
</file>

<file path=ppt/charts/colors13.xml><?xml version="1.0" encoding="utf-8"?>
<cs:colorStyle xmlns:cs="http://schemas.microsoft.com/office/drawing/2012/chartStyle" xmlns:a="http://schemas.openxmlformats.org/drawingml/2006/main" meth="withinLinear" id="18">
  <a:schemeClr val="accent5"/>
</cs:colorStyle>
</file>

<file path=ppt/charts/colors14.xml><?xml version="1.0" encoding="utf-8"?>
<cs:colorStyle xmlns:cs="http://schemas.microsoft.com/office/drawing/2012/chartStyle" xmlns:a="http://schemas.openxmlformats.org/drawingml/2006/main" meth="withinLinear" id="18">
  <a:schemeClr val="accent5"/>
</cs:colorStyle>
</file>

<file path=ppt/charts/colors15.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8">
  <a:schemeClr val="accent5"/>
</cs:colorStyle>
</file>

<file path=ppt/charts/colors8.xml><?xml version="1.0" encoding="utf-8"?>
<cs:colorStyle xmlns:cs="http://schemas.microsoft.com/office/drawing/2012/chartStyle" xmlns:a="http://schemas.openxmlformats.org/drawingml/2006/main" meth="withinLinear" id="18">
  <a:schemeClr val="accent5"/>
</cs:colorStyle>
</file>

<file path=ppt/charts/colors9.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0.89428</cdr:x>
      <cdr:y>0.43922</cdr:y>
    </cdr:from>
    <cdr:to>
      <cdr:x>0.90365</cdr:x>
      <cdr:y>0.7156</cdr:y>
    </cdr:to>
    <cdr:sp macro="" textlink="">
      <cdr:nvSpPr>
        <cdr:cNvPr id="3" name="직사각형 2"/>
        <cdr:cNvSpPr/>
      </cdr:nvSpPr>
      <cdr:spPr>
        <a:xfrm xmlns:a="http://schemas.openxmlformats.org/drawingml/2006/main" flipH="1">
          <a:off x="5716758" y="724774"/>
          <a:ext cx="59895" cy="456054"/>
        </a:xfrm>
        <a:prstGeom xmlns:a="http://schemas.openxmlformats.org/drawingml/2006/main" prst="rect">
          <a:avLst/>
        </a:prstGeom>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ko-K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49BF37E-7DC6-4725-8C39-8B691C97600F}"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8</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392601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49BF37E-7DC6-4725-8C39-8B691C97600F}"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9</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3077653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문서 필터 </a:t>
            </a:r>
            <a:r>
              <a:rPr lang="en-US" altLang="ko-KR" dirty="0"/>
              <a:t>: DP , </a:t>
            </a:r>
            <a:r>
              <a:rPr lang="ko-KR" altLang="en-US" dirty="0"/>
              <a:t>플랜트 </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49BF37E-7DC6-4725-8C39-8B691C97600F}"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10</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341223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자재 적중률 현황 </a:t>
            </a:r>
            <a:r>
              <a:rPr lang="en-US" altLang="ko-KR" dirty="0"/>
              <a:t>: </a:t>
            </a:r>
            <a:r>
              <a:rPr lang="ko-KR" altLang="en-US" dirty="0" err="1"/>
              <a:t>배송지</a:t>
            </a:r>
            <a:r>
              <a:rPr lang="ko-KR" altLang="en-US" dirty="0"/>
              <a:t> 기준 </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문서 필터 </a:t>
            </a:r>
            <a:r>
              <a:rPr lang="en-US" altLang="ko-KR" dirty="0"/>
              <a:t>: DP , </a:t>
            </a:r>
            <a:r>
              <a:rPr lang="ko-KR" altLang="en-US" dirty="0"/>
              <a:t>플랜트 </a:t>
            </a:r>
          </a:p>
          <a:p>
            <a:endParaRPr lang="ko-KR" altLang="en-US" dirty="0"/>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49BF37E-7DC6-4725-8C39-8B691C97600F}"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11</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3877613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001" y="6166099"/>
            <a:ext cx="1206434" cy="41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bg>
      <p:bgRef idx="1001">
        <a:schemeClr val="bg1"/>
      </p:bgRef>
    </p:bg>
    <p:spTree>
      <p:nvGrpSpPr>
        <p:cNvPr id="1" name=""/>
        <p:cNvGrpSpPr/>
        <p:nvPr/>
      </p:nvGrpSpPr>
      <p:grpSpPr>
        <a:xfrm>
          <a:off x="0" y="0"/>
          <a:ext cx="0" cy="0"/>
          <a:chOff x="0" y="0"/>
          <a:chExt cx="0" cy="0"/>
        </a:xfrm>
      </p:grpSpPr>
      <p:pic>
        <p:nvPicPr>
          <p:cNvPr id="8"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001" y="6166099"/>
            <a:ext cx="1206434" cy="41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88748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001" y="6166099"/>
            <a:ext cx="1206434" cy="41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https://www.sap.com/copyright</a:t>
            </a:r>
            <a:r>
              <a:rPr lang="en-US" sz="800" kern="1200">
                <a:solidFill>
                  <a:schemeClr val="tx1"/>
                </a:solidFill>
                <a:latin typeface="Arial"/>
                <a:ea typeface="Arial Unicode MS" panose="020B0604020202020204" pitchFamily="34" charset="-128"/>
                <a:cs typeface="+mn-cs"/>
              </a:rPr>
              <a:t> for additional trademark information and notices.</a:t>
            </a:r>
            <a:endParaRPr lang="en-US" sz="800" kern="1200" dirty="0">
              <a:solidFill>
                <a:schemeClr val="tx1"/>
              </a:solidFill>
              <a:latin typeface="Arial"/>
              <a:ea typeface="Arial Unicode MS" panose="020B0604020202020204" pitchFamily="34" charset="-128"/>
              <a:cs typeface="+mn-cs"/>
            </a:endParaRP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https://www.sap.com/corporate/de/legal/copyright.html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759" y="6356351"/>
            <a:ext cx="2845541" cy="365125"/>
          </a:xfrm>
          <a:prstGeom prst="rect">
            <a:avLst/>
          </a:prstGeom>
        </p:spPr>
        <p:txBody>
          <a:bodyPr/>
          <a:lstStyle/>
          <a:p>
            <a:fld id="{95C1420D-9983-464F-BC84-0DBD5D12F7F0}" type="datetimeFigureOut">
              <a:rPr lang="ko-KR" altLang="en-US" smtClean="0"/>
              <a:t>2020-09-26</a:t>
            </a:fld>
            <a:endParaRPr lang="ko-KR" altLang="en-US"/>
          </a:p>
        </p:txBody>
      </p:sp>
      <p:sp>
        <p:nvSpPr>
          <p:cNvPr id="3" name="바닥글 개체 틀 2"/>
          <p:cNvSpPr>
            <a:spLocks noGrp="1"/>
          </p:cNvSpPr>
          <p:nvPr>
            <p:ph type="ftr" sz="quarter" idx="11"/>
          </p:nvPr>
        </p:nvSpPr>
        <p:spPr>
          <a:xfrm>
            <a:off x="4166685" y="6356351"/>
            <a:ext cx="3861805"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8739875" y="6356351"/>
            <a:ext cx="2845541" cy="365125"/>
          </a:xfrm>
          <a:prstGeom prst="rect">
            <a:avLst/>
          </a:prstGeom>
        </p:spPr>
        <p:txBody>
          <a:bodyPr/>
          <a:lstStyle/>
          <a:p>
            <a:fld id="{C2797290-AB83-4DCE-B6B3-2DEEA1330D06}" type="slidenum">
              <a:rPr lang="ko-KR" altLang="en-US" smtClean="0"/>
              <a:t>‹#›</a:t>
            </a:fld>
            <a:endParaRPr lang="ko-KR" altLang="en-US"/>
          </a:p>
        </p:txBody>
      </p:sp>
    </p:spTree>
    <p:extLst>
      <p:ext uri="{BB962C8B-B14F-4D97-AF65-F5344CB8AC3E}">
        <p14:creationId xmlns:p14="http://schemas.microsoft.com/office/powerpoint/2010/main" val="4594953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BE0179-C6EF-46AA-94D1-CBA258F93097}"/>
              </a:ext>
            </a:extLst>
          </p:cNvPr>
          <p:cNvSpPr>
            <a:spLocks noGrp="1"/>
          </p:cNvSpPr>
          <p:nvPr>
            <p:ph type="ctrTitle"/>
          </p:nvPr>
        </p:nvSpPr>
        <p:spPr>
          <a:xfrm>
            <a:off x="1524397" y="1122363"/>
            <a:ext cx="9146381"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4DB54A7-4689-4424-8A42-0CA744AF2491}"/>
              </a:ext>
            </a:extLst>
          </p:cNvPr>
          <p:cNvSpPr>
            <a:spLocks noGrp="1"/>
          </p:cNvSpPr>
          <p:nvPr>
            <p:ph type="subTitle" idx="1"/>
          </p:nvPr>
        </p:nvSpPr>
        <p:spPr>
          <a:xfrm>
            <a:off x="1524397" y="3602038"/>
            <a:ext cx="914638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9450A506-607A-4BFB-B5CB-CCFF2D5820AA}"/>
              </a:ext>
            </a:extLst>
          </p:cNvPr>
          <p:cNvSpPr>
            <a:spLocks noGrp="1"/>
          </p:cNvSpPr>
          <p:nvPr>
            <p:ph type="dt" sz="half" idx="10"/>
          </p:nvPr>
        </p:nvSpPr>
        <p:spPr/>
        <p:txBody>
          <a:bodyPr/>
          <a:lstStyle/>
          <a:p>
            <a:fld id="{688168F9-576E-448A-B1AE-B86E3EA9CD7F}" type="datetimeFigureOut">
              <a:rPr lang="ko-KR" altLang="en-US" smtClean="0"/>
              <a:t>2020-09-26</a:t>
            </a:fld>
            <a:endParaRPr lang="ko-KR" altLang="en-US"/>
          </a:p>
        </p:txBody>
      </p:sp>
      <p:sp>
        <p:nvSpPr>
          <p:cNvPr id="5" name="바닥글 개체 틀 4">
            <a:extLst>
              <a:ext uri="{FF2B5EF4-FFF2-40B4-BE49-F238E27FC236}">
                <a16:creationId xmlns:a16="http://schemas.microsoft.com/office/drawing/2014/main" id="{DE8A7A94-7915-4C6A-9283-09521D61672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4545DCD-4FB3-4CDD-A4C6-CED919DC0D70}"/>
              </a:ext>
            </a:extLst>
          </p:cNvPr>
          <p:cNvSpPr>
            <a:spLocks noGrp="1"/>
          </p:cNvSpPr>
          <p:nvPr>
            <p:ph type="sldNum" sz="quarter" idx="12"/>
          </p:nvPr>
        </p:nvSpPr>
        <p:spPr/>
        <p:txBody>
          <a:bodyPr/>
          <a:lstStyle/>
          <a:p>
            <a:fld id="{9958D30F-F610-4521-8F72-BF2BE231C2D9}" type="slidenum">
              <a:rPr lang="ko-KR" altLang="en-US" smtClean="0"/>
              <a:t>‹#›</a:t>
            </a:fld>
            <a:endParaRPr lang="ko-KR" altLang="en-US"/>
          </a:p>
        </p:txBody>
      </p:sp>
    </p:spTree>
    <p:extLst>
      <p:ext uri="{BB962C8B-B14F-4D97-AF65-F5344CB8AC3E}">
        <p14:creationId xmlns:p14="http://schemas.microsoft.com/office/powerpoint/2010/main" val="1368153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6921165" y="6217668"/>
            <a:ext cx="1963635"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001" y="6166099"/>
            <a:ext cx="1206434" cy="41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18E0D1-31CD-49EB-A5B4-37372FDBD7B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08B2EFA-BBA8-440B-A404-C8FF6DD45C91}"/>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01972B-9B45-4BE3-B512-760DCA94BABD}"/>
              </a:ext>
            </a:extLst>
          </p:cNvPr>
          <p:cNvSpPr>
            <a:spLocks noGrp="1"/>
          </p:cNvSpPr>
          <p:nvPr>
            <p:ph type="dt" sz="half" idx="10"/>
          </p:nvPr>
        </p:nvSpPr>
        <p:spPr/>
        <p:txBody>
          <a:bodyPr/>
          <a:lstStyle/>
          <a:p>
            <a:fld id="{688168F9-576E-448A-B1AE-B86E3EA9CD7F}" type="datetimeFigureOut">
              <a:rPr lang="ko-KR" altLang="en-US" smtClean="0"/>
              <a:t>2020-09-26</a:t>
            </a:fld>
            <a:endParaRPr lang="ko-KR" altLang="en-US"/>
          </a:p>
        </p:txBody>
      </p:sp>
      <p:sp>
        <p:nvSpPr>
          <p:cNvPr id="5" name="바닥글 개체 틀 4">
            <a:extLst>
              <a:ext uri="{FF2B5EF4-FFF2-40B4-BE49-F238E27FC236}">
                <a16:creationId xmlns:a16="http://schemas.microsoft.com/office/drawing/2014/main" id="{90A7B4FA-F7C1-4E65-96B2-8FF3201DF34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395D5F2-ED9C-4D85-8DAD-9D1BB7A3AF1E}"/>
              </a:ext>
            </a:extLst>
          </p:cNvPr>
          <p:cNvSpPr>
            <a:spLocks noGrp="1"/>
          </p:cNvSpPr>
          <p:nvPr>
            <p:ph type="sldNum" sz="quarter" idx="12"/>
          </p:nvPr>
        </p:nvSpPr>
        <p:spPr/>
        <p:txBody>
          <a:bodyPr/>
          <a:lstStyle/>
          <a:p>
            <a:fld id="{9958D30F-F610-4521-8F72-BF2BE231C2D9}" type="slidenum">
              <a:rPr lang="ko-KR" altLang="en-US" smtClean="0"/>
              <a:t>‹#›</a:t>
            </a:fld>
            <a:endParaRPr lang="ko-KR" altLang="en-US"/>
          </a:p>
        </p:txBody>
      </p:sp>
    </p:spTree>
    <p:extLst>
      <p:ext uri="{BB962C8B-B14F-4D97-AF65-F5344CB8AC3E}">
        <p14:creationId xmlns:p14="http://schemas.microsoft.com/office/powerpoint/2010/main" val="2062071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A82566-B069-4FFC-97D1-9DAA96A932A7}"/>
              </a:ext>
            </a:extLst>
          </p:cNvPr>
          <p:cNvSpPr>
            <a:spLocks noGrp="1"/>
          </p:cNvSpPr>
          <p:nvPr>
            <p:ph type="title"/>
          </p:nvPr>
        </p:nvSpPr>
        <p:spPr>
          <a:xfrm>
            <a:off x="832067" y="1709739"/>
            <a:ext cx="10518338"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D6D0C3F-B169-4E87-9702-9B3AC332C962}"/>
              </a:ext>
            </a:extLst>
          </p:cNvPr>
          <p:cNvSpPr>
            <a:spLocks noGrp="1"/>
          </p:cNvSpPr>
          <p:nvPr>
            <p:ph type="body" idx="1"/>
          </p:nvPr>
        </p:nvSpPr>
        <p:spPr>
          <a:xfrm>
            <a:off x="832067" y="4589464"/>
            <a:ext cx="1051833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BE4FE8F-2334-43C5-964C-E6750FC89B02}"/>
              </a:ext>
            </a:extLst>
          </p:cNvPr>
          <p:cNvSpPr>
            <a:spLocks noGrp="1"/>
          </p:cNvSpPr>
          <p:nvPr>
            <p:ph type="dt" sz="half" idx="10"/>
          </p:nvPr>
        </p:nvSpPr>
        <p:spPr/>
        <p:txBody>
          <a:bodyPr/>
          <a:lstStyle/>
          <a:p>
            <a:fld id="{688168F9-576E-448A-B1AE-B86E3EA9CD7F}" type="datetimeFigureOut">
              <a:rPr lang="ko-KR" altLang="en-US" smtClean="0"/>
              <a:t>2020-09-26</a:t>
            </a:fld>
            <a:endParaRPr lang="ko-KR" altLang="en-US"/>
          </a:p>
        </p:txBody>
      </p:sp>
      <p:sp>
        <p:nvSpPr>
          <p:cNvPr id="5" name="바닥글 개체 틀 4">
            <a:extLst>
              <a:ext uri="{FF2B5EF4-FFF2-40B4-BE49-F238E27FC236}">
                <a16:creationId xmlns:a16="http://schemas.microsoft.com/office/drawing/2014/main" id="{8786B731-B874-418E-B22B-4374EF9C2B6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274EF78-11BB-4CEB-A0FC-7023E551639A}"/>
              </a:ext>
            </a:extLst>
          </p:cNvPr>
          <p:cNvSpPr>
            <a:spLocks noGrp="1"/>
          </p:cNvSpPr>
          <p:nvPr>
            <p:ph type="sldNum" sz="quarter" idx="12"/>
          </p:nvPr>
        </p:nvSpPr>
        <p:spPr/>
        <p:txBody>
          <a:bodyPr/>
          <a:lstStyle/>
          <a:p>
            <a:fld id="{9958D30F-F610-4521-8F72-BF2BE231C2D9}" type="slidenum">
              <a:rPr lang="ko-KR" altLang="en-US" smtClean="0"/>
              <a:t>‹#›</a:t>
            </a:fld>
            <a:endParaRPr lang="ko-KR" altLang="en-US"/>
          </a:p>
        </p:txBody>
      </p:sp>
    </p:spTree>
    <p:extLst>
      <p:ext uri="{BB962C8B-B14F-4D97-AF65-F5344CB8AC3E}">
        <p14:creationId xmlns:p14="http://schemas.microsoft.com/office/powerpoint/2010/main" val="42529205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FBB4D76-9BC2-4B2F-9099-481ABCA67F3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9EC8652-7694-43BE-854A-7B1934A22AE5}"/>
              </a:ext>
            </a:extLst>
          </p:cNvPr>
          <p:cNvSpPr>
            <a:spLocks noGrp="1"/>
          </p:cNvSpPr>
          <p:nvPr>
            <p:ph sz="half" idx="1"/>
          </p:nvPr>
        </p:nvSpPr>
        <p:spPr>
          <a:xfrm>
            <a:off x="838418" y="1825625"/>
            <a:ext cx="5182949"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1C1131E9-80F1-4CCD-AC7F-4DC8B9778D64}"/>
              </a:ext>
            </a:extLst>
          </p:cNvPr>
          <p:cNvSpPr>
            <a:spLocks noGrp="1"/>
          </p:cNvSpPr>
          <p:nvPr>
            <p:ph sz="half" idx="2"/>
          </p:nvPr>
        </p:nvSpPr>
        <p:spPr>
          <a:xfrm>
            <a:off x="6173808" y="1825625"/>
            <a:ext cx="5182949"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A06C64D-8CCE-4A4A-ADA7-6BA43AB81C53}"/>
              </a:ext>
            </a:extLst>
          </p:cNvPr>
          <p:cNvSpPr>
            <a:spLocks noGrp="1"/>
          </p:cNvSpPr>
          <p:nvPr>
            <p:ph type="dt" sz="half" idx="10"/>
          </p:nvPr>
        </p:nvSpPr>
        <p:spPr/>
        <p:txBody>
          <a:bodyPr/>
          <a:lstStyle/>
          <a:p>
            <a:fld id="{688168F9-576E-448A-B1AE-B86E3EA9CD7F}" type="datetimeFigureOut">
              <a:rPr lang="ko-KR" altLang="en-US" smtClean="0"/>
              <a:t>2020-09-26</a:t>
            </a:fld>
            <a:endParaRPr lang="ko-KR" altLang="en-US"/>
          </a:p>
        </p:txBody>
      </p:sp>
      <p:sp>
        <p:nvSpPr>
          <p:cNvPr id="6" name="바닥글 개체 틀 5">
            <a:extLst>
              <a:ext uri="{FF2B5EF4-FFF2-40B4-BE49-F238E27FC236}">
                <a16:creationId xmlns:a16="http://schemas.microsoft.com/office/drawing/2014/main" id="{C7C727C7-0E69-4CF7-8C51-5ED35604A48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1DCEA5A-D976-4223-9E20-B91ED1B690CC}"/>
              </a:ext>
            </a:extLst>
          </p:cNvPr>
          <p:cNvSpPr>
            <a:spLocks noGrp="1"/>
          </p:cNvSpPr>
          <p:nvPr>
            <p:ph type="sldNum" sz="quarter" idx="12"/>
          </p:nvPr>
        </p:nvSpPr>
        <p:spPr/>
        <p:txBody>
          <a:bodyPr/>
          <a:lstStyle/>
          <a:p>
            <a:fld id="{9958D30F-F610-4521-8F72-BF2BE231C2D9}" type="slidenum">
              <a:rPr lang="ko-KR" altLang="en-US" smtClean="0"/>
              <a:t>‹#›</a:t>
            </a:fld>
            <a:endParaRPr lang="ko-KR" altLang="en-US"/>
          </a:p>
        </p:txBody>
      </p:sp>
    </p:spTree>
    <p:extLst>
      <p:ext uri="{BB962C8B-B14F-4D97-AF65-F5344CB8AC3E}">
        <p14:creationId xmlns:p14="http://schemas.microsoft.com/office/powerpoint/2010/main" val="13340905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94FF6C-8C3F-423F-9ABB-B0AE72A98C38}"/>
              </a:ext>
            </a:extLst>
          </p:cNvPr>
          <p:cNvSpPr>
            <a:spLocks noGrp="1"/>
          </p:cNvSpPr>
          <p:nvPr>
            <p:ph type="title"/>
          </p:nvPr>
        </p:nvSpPr>
        <p:spPr>
          <a:xfrm>
            <a:off x="840007" y="365126"/>
            <a:ext cx="10518338"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7FC25D0-B0DF-4DCC-A4DD-8B8B958DF643}"/>
              </a:ext>
            </a:extLst>
          </p:cNvPr>
          <p:cNvSpPr>
            <a:spLocks noGrp="1"/>
          </p:cNvSpPr>
          <p:nvPr>
            <p:ph type="body" idx="1"/>
          </p:nvPr>
        </p:nvSpPr>
        <p:spPr>
          <a:xfrm>
            <a:off x="840007" y="1681163"/>
            <a:ext cx="51591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3C477FE1-1BBF-466B-B688-3CB9D055DD45}"/>
              </a:ext>
            </a:extLst>
          </p:cNvPr>
          <p:cNvSpPr>
            <a:spLocks noGrp="1"/>
          </p:cNvSpPr>
          <p:nvPr>
            <p:ph sz="half" idx="2"/>
          </p:nvPr>
        </p:nvSpPr>
        <p:spPr>
          <a:xfrm>
            <a:off x="840007" y="2505075"/>
            <a:ext cx="515913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D8CFBE27-8766-46FB-9BEF-DAD8A221BB9F}"/>
              </a:ext>
            </a:extLst>
          </p:cNvPr>
          <p:cNvSpPr>
            <a:spLocks noGrp="1"/>
          </p:cNvSpPr>
          <p:nvPr>
            <p:ph type="body" sz="quarter" idx="3"/>
          </p:nvPr>
        </p:nvSpPr>
        <p:spPr>
          <a:xfrm>
            <a:off x="6173807" y="1681163"/>
            <a:ext cx="518453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D489A2F-E3A8-4FF6-97AE-207CF93D79B4}"/>
              </a:ext>
            </a:extLst>
          </p:cNvPr>
          <p:cNvSpPr>
            <a:spLocks noGrp="1"/>
          </p:cNvSpPr>
          <p:nvPr>
            <p:ph sz="quarter" idx="4"/>
          </p:nvPr>
        </p:nvSpPr>
        <p:spPr>
          <a:xfrm>
            <a:off x="6173807" y="2505075"/>
            <a:ext cx="518453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65C6059E-1277-497E-95A3-5FB1340E69C3}"/>
              </a:ext>
            </a:extLst>
          </p:cNvPr>
          <p:cNvSpPr>
            <a:spLocks noGrp="1"/>
          </p:cNvSpPr>
          <p:nvPr>
            <p:ph type="dt" sz="half" idx="10"/>
          </p:nvPr>
        </p:nvSpPr>
        <p:spPr/>
        <p:txBody>
          <a:bodyPr/>
          <a:lstStyle/>
          <a:p>
            <a:fld id="{688168F9-576E-448A-B1AE-B86E3EA9CD7F}" type="datetimeFigureOut">
              <a:rPr lang="ko-KR" altLang="en-US" smtClean="0"/>
              <a:t>2020-09-26</a:t>
            </a:fld>
            <a:endParaRPr lang="ko-KR" altLang="en-US"/>
          </a:p>
        </p:txBody>
      </p:sp>
      <p:sp>
        <p:nvSpPr>
          <p:cNvPr id="8" name="바닥글 개체 틀 7">
            <a:extLst>
              <a:ext uri="{FF2B5EF4-FFF2-40B4-BE49-F238E27FC236}">
                <a16:creationId xmlns:a16="http://schemas.microsoft.com/office/drawing/2014/main" id="{EA49FAD6-4CD2-4F64-A8F7-373DAD4FCE68}"/>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3F2204D-5CA7-46F4-8CAA-40E9231D9DDF}"/>
              </a:ext>
            </a:extLst>
          </p:cNvPr>
          <p:cNvSpPr>
            <a:spLocks noGrp="1"/>
          </p:cNvSpPr>
          <p:nvPr>
            <p:ph type="sldNum" sz="quarter" idx="12"/>
          </p:nvPr>
        </p:nvSpPr>
        <p:spPr/>
        <p:txBody>
          <a:bodyPr/>
          <a:lstStyle/>
          <a:p>
            <a:fld id="{9958D30F-F610-4521-8F72-BF2BE231C2D9}" type="slidenum">
              <a:rPr lang="ko-KR" altLang="en-US" smtClean="0"/>
              <a:t>‹#›</a:t>
            </a:fld>
            <a:endParaRPr lang="ko-KR" altLang="en-US"/>
          </a:p>
        </p:txBody>
      </p:sp>
    </p:spTree>
    <p:extLst>
      <p:ext uri="{BB962C8B-B14F-4D97-AF65-F5344CB8AC3E}">
        <p14:creationId xmlns:p14="http://schemas.microsoft.com/office/powerpoint/2010/main" val="41014211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CC350A-3167-4236-A649-BAED9C87C9B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9DA9E0F-7F5B-420C-B2C7-880609A04133}"/>
              </a:ext>
            </a:extLst>
          </p:cNvPr>
          <p:cNvSpPr>
            <a:spLocks noGrp="1"/>
          </p:cNvSpPr>
          <p:nvPr>
            <p:ph type="dt" sz="half" idx="10"/>
          </p:nvPr>
        </p:nvSpPr>
        <p:spPr/>
        <p:txBody>
          <a:bodyPr/>
          <a:lstStyle/>
          <a:p>
            <a:fld id="{688168F9-576E-448A-B1AE-B86E3EA9CD7F}" type="datetimeFigureOut">
              <a:rPr lang="ko-KR" altLang="en-US" smtClean="0"/>
              <a:t>2020-09-26</a:t>
            </a:fld>
            <a:endParaRPr lang="ko-KR" altLang="en-US"/>
          </a:p>
        </p:txBody>
      </p:sp>
      <p:sp>
        <p:nvSpPr>
          <p:cNvPr id="4" name="바닥글 개체 틀 3">
            <a:extLst>
              <a:ext uri="{FF2B5EF4-FFF2-40B4-BE49-F238E27FC236}">
                <a16:creationId xmlns:a16="http://schemas.microsoft.com/office/drawing/2014/main" id="{995CBB91-D0CF-4A63-B0D7-04015866DD6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23A86AE-223C-4DD0-9B59-7E07230AC411}"/>
              </a:ext>
            </a:extLst>
          </p:cNvPr>
          <p:cNvSpPr>
            <a:spLocks noGrp="1"/>
          </p:cNvSpPr>
          <p:nvPr>
            <p:ph type="sldNum" sz="quarter" idx="12"/>
          </p:nvPr>
        </p:nvSpPr>
        <p:spPr/>
        <p:txBody>
          <a:bodyPr/>
          <a:lstStyle/>
          <a:p>
            <a:fld id="{9958D30F-F610-4521-8F72-BF2BE231C2D9}" type="slidenum">
              <a:rPr lang="ko-KR" altLang="en-US" smtClean="0"/>
              <a:t>‹#›</a:t>
            </a:fld>
            <a:endParaRPr lang="ko-KR" altLang="en-US"/>
          </a:p>
        </p:txBody>
      </p:sp>
    </p:spTree>
    <p:extLst>
      <p:ext uri="{BB962C8B-B14F-4D97-AF65-F5344CB8AC3E}">
        <p14:creationId xmlns:p14="http://schemas.microsoft.com/office/powerpoint/2010/main" val="4466725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DE6BB6D-1928-4762-ADAF-A7DC65354BA7}"/>
              </a:ext>
            </a:extLst>
          </p:cNvPr>
          <p:cNvSpPr>
            <a:spLocks noGrp="1"/>
          </p:cNvSpPr>
          <p:nvPr>
            <p:ph type="dt" sz="half" idx="10"/>
          </p:nvPr>
        </p:nvSpPr>
        <p:spPr/>
        <p:txBody>
          <a:bodyPr/>
          <a:lstStyle/>
          <a:p>
            <a:fld id="{688168F9-576E-448A-B1AE-B86E3EA9CD7F}" type="datetimeFigureOut">
              <a:rPr lang="ko-KR" altLang="en-US" smtClean="0"/>
              <a:t>2020-09-26</a:t>
            </a:fld>
            <a:endParaRPr lang="ko-KR" altLang="en-US"/>
          </a:p>
        </p:txBody>
      </p:sp>
      <p:sp>
        <p:nvSpPr>
          <p:cNvPr id="3" name="바닥글 개체 틀 2">
            <a:extLst>
              <a:ext uri="{FF2B5EF4-FFF2-40B4-BE49-F238E27FC236}">
                <a16:creationId xmlns:a16="http://schemas.microsoft.com/office/drawing/2014/main" id="{DE486680-2A38-4888-B6BF-5F22ED3ECFD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9F8D747-1EDD-4EDF-8C1B-CE7DF1B1BEEA}"/>
              </a:ext>
            </a:extLst>
          </p:cNvPr>
          <p:cNvSpPr>
            <a:spLocks noGrp="1"/>
          </p:cNvSpPr>
          <p:nvPr>
            <p:ph type="sldNum" sz="quarter" idx="12"/>
          </p:nvPr>
        </p:nvSpPr>
        <p:spPr/>
        <p:txBody>
          <a:bodyPr/>
          <a:lstStyle/>
          <a:p>
            <a:fld id="{9958D30F-F610-4521-8F72-BF2BE231C2D9}" type="slidenum">
              <a:rPr lang="ko-KR" altLang="en-US" smtClean="0"/>
              <a:t>‹#›</a:t>
            </a:fld>
            <a:endParaRPr lang="ko-KR" altLang="en-US"/>
          </a:p>
        </p:txBody>
      </p:sp>
    </p:spTree>
    <p:extLst>
      <p:ext uri="{BB962C8B-B14F-4D97-AF65-F5344CB8AC3E}">
        <p14:creationId xmlns:p14="http://schemas.microsoft.com/office/powerpoint/2010/main" val="30623657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3A9423-5211-4C2F-ACF3-ACCC4083F0DC}"/>
              </a:ext>
            </a:extLst>
          </p:cNvPr>
          <p:cNvSpPr>
            <a:spLocks noGrp="1"/>
          </p:cNvSpPr>
          <p:nvPr>
            <p:ph type="title"/>
          </p:nvPr>
        </p:nvSpPr>
        <p:spPr>
          <a:xfrm>
            <a:off x="840007" y="457200"/>
            <a:ext cx="3933261"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95D55F3-0A83-45CE-BB29-4001E50AA0A5}"/>
              </a:ext>
            </a:extLst>
          </p:cNvPr>
          <p:cNvSpPr>
            <a:spLocks noGrp="1"/>
          </p:cNvSpPr>
          <p:nvPr>
            <p:ph idx="1"/>
          </p:nvPr>
        </p:nvSpPr>
        <p:spPr>
          <a:xfrm>
            <a:off x="5184538" y="987426"/>
            <a:ext cx="617380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1DEAB919-44FF-4B0A-B890-80BAE7A04AB2}"/>
              </a:ext>
            </a:extLst>
          </p:cNvPr>
          <p:cNvSpPr>
            <a:spLocks noGrp="1"/>
          </p:cNvSpPr>
          <p:nvPr>
            <p:ph type="body" sz="half" idx="2"/>
          </p:nvPr>
        </p:nvSpPr>
        <p:spPr>
          <a:xfrm>
            <a:off x="840007" y="2057400"/>
            <a:ext cx="3933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60646CD-B5EC-4B2C-9880-A1F96865C775}"/>
              </a:ext>
            </a:extLst>
          </p:cNvPr>
          <p:cNvSpPr>
            <a:spLocks noGrp="1"/>
          </p:cNvSpPr>
          <p:nvPr>
            <p:ph type="dt" sz="half" idx="10"/>
          </p:nvPr>
        </p:nvSpPr>
        <p:spPr/>
        <p:txBody>
          <a:bodyPr/>
          <a:lstStyle/>
          <a:p>
            <a:fld id="{688168F9-576E-448A-B1AE-B86E3EA9CD7F}" type="datetimeFigureOut">
              <a:rPr lang="ko-KR" altLang="en-US" smtClean="0"/>
              <a:t>2020-09-26</a:t>
            </a:fld>
            <a:endParaRPr lang="ko-KR" altLang="en-US"/>
          </a:p>
        </p:txBody>
      </p:sp>
      <p:sp>
        <p:nvSpPr>
          <p:cNvPr id="6" name="바닥글 개체 틀 5">
            <a:extLst>
              <a:ext uri="{FF2B5EF4-FFF2-40B4-BE49-F238E27FC236}">
                <a16:creationId xmlns:a16="http://schemas.microsoft.com/office/drawing/2014/main" id="{F5DDA1C8-CE5A-41FA-AF04-50C68AC470B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7D45441-DC9E-4B00-8CDD-687A038033DA}"/>
              </a:ext>
            </a:extLst>
          </p:cNvPr>
          <p:cNvSpPr>
            <a:spLocks noGrp="1"/>
          </p:cNvSpPr>
          <p:nvPr>
            <p:ph type="sldNum" sz="quarter" idx="12"/>
          </p:nvPr>
        </p:nvSpPr>
        <p:spPr/>
        <p:txBody>
          <a:bodyPr/>
          <a:lstStyle/>
          <a:p>
            <a:fld id="{9958D30F-F610-4521-8F72-BF2BE231C2D9}" type="slidenum">
              <a:rPr lang="ko-KR" altLang="en-US" smtClean="0"/>
              <a:t>‹#›</a:t>
            </a:fld>
            <a:endParaRPr lang="ko-KR" altLang="en-US"/>
          </a:p>
        </p:txBody>
      </p:sp>
    </p:spTree>
    <p:extLst>
      <p:ext uri="{BB962C8B-B14F-4D97-AF65-F5344CB8AC3E}">
        <p14:creationId xmlns:p14="http://schemas.microsoft.com/office/powerpoint/2010/main" val="29318674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7A951C-DDA1-464D-8011-D2669A7A4453}"/>
              </a:ext>
            </a:extLst>
          </p:cNvPr>
          <p:cNvSpPr>
            <a:spLocks noGrp="1"/>
          </p:cNvSpPr>
          <p:nvPr>
            <p:ph type="title"/>
          </p:nvPr>
        </p:nvSpPr>
        <p:spPr>
          <a:xfrm>
            <a:off x="840007" y="457200"/>
            <a:ext cx="3933261"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A18F5CB-6BFA-4A42-830D-A10876FA755D}"/>
              </a:ext>
            </a:extLst>
          </p:cNvPr>
          <p:cNvSpPr>
            <a:spLocks noGrp="1"/>
          </p:cNvSpPr>
          <p:nvPr>
            <p:ph type="pic" idx="1"/>
          </p:nvPr>
        </p:nvSpPr>
        <p:spPr>
          <a:xfrm>
            <a:off x="5184538" y="987426"/>
            <a:ext cx="617380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A1597509-A875-4E76-9C49-829A9B241034}"/>
              </a:ext>
            </a:extLst>
          </p:cNvPr>
          <p:cNvSpPr>
            <a:spLocks noGrp="1"/>
          </p:cNvSpPr>
          <p:nvPr>
            <p:ph type="body" sz="half" idx="2"/>
          </p:nvPr>
        </p:nvSpPr>
        <p:spPr>
          <a:xfrm>
            <a:off x="840007" y="2057400"/>
            <a:ext cx="3933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F482E1E-6ABC-4CF0-BDC1-79A0581F4EFD}"/>
              </a:ext>
            </a:extLst>
          </p:cNvPr>
          <p:cNvSpPr>
            <a:spLocks noGrp="1"/>
          </p:cNvSpPr>
          <p:nvPr>
            <p:ph type="dt" sz="half" idx="10"/>
          </p:nvPr>
        </p:nvSpPr>
        <p:spPr/>
        <p:txBody>
          <a:bodyPr/>
          <a:lstStyle/>
          <a:p>
            <a:fld id="{688168F9-576E-448A-B1AE-B86E3EA9CD7F}" type="datetimeFigureOut">
              <a:rPr lang="ko-KR" altLang="en-US" smtClean="0"/>
              <a:t>2020-09-26</a:t>
            </a:fld>
            <a:endParaRPr lang="ko-KR" altLang="en-US"/>
          </a:p>
        </p:txBody>
      </p:sp>
      <p:sp>
        <p:nvSpPr>
          <p:cNvPr id="6" name="바닥글 개체 틀 5">
            <a:extLst>
              <a:ext uri="{FF2B5EF4-FFF2-40B4-BE49-F238E27FC236}">
                <a16:creationId xmlns:a16="http://schemas.microsoft.com/office/drawing/2014/main" id="{48EBC15E-570E-43BB-8660-6F12C62484A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57B17CB-3E1B-4484-A1D7-0A31D165BAAA}"/>
              </a:ext>
            </a:extLst>
          </p:cNvPr>
          <p:cNvSpPr>
            <a:spLocks noGrp="1"/>
          </p:cNvSpPr>
          <p:nvPr>
            <p:ph type="sldNum" sz="quarter" idx="12"/>
          </p:nvPr>
        </p:nvSpPr>
        <p:spPr/>
        <p:txBody>
          <a:bodyPr/>
          <a:lstStyle/>
          <a:p>
            <a:fld id="{9958D30F-F610-4521-8F72-BF2BE231C2D9}" type="slidenum">
              <a:rPr lang="ko-KR" altLang="en-US" smtClean="0"/>
              <a:t>‹#›</a:t>
            </a:fld>
            <a:endParaRPr lang="ko-KR" altLang="en-US"/>
          </a:p>
        </p:txBody>
      </p:sp>
    </p:spTree>
    <p:extLst>
      <p:ext uri="{BB962C8B-B14F-4D97-AF65-F5344CB8AC3E}">
        <p14:creationId xmlns:p14="http://schemas.microsoft.com/office/powerpoint/2010/main" val="5157186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D64DDF-4D86-4962-9AB3-9BE7F10B5E8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75C4CE3-A753-4EEA-9EA9-23C483DCD860}"/>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E814C7-CCCA-41DA-88D9-42CDF7098906}"/>
              </a:ext>
            </a:extLst>
          </p:cNvPr>
          <p:cNvSpPr>
            <a:spLocks noGrp="1"/>
          </p:cNvSpPr>
          <p:nvPr>
            <p:ph type="dt" sz="half" idx="10"/>
          </p:nvPr>
        </p:nvSpPr>
        <p:spPr/>
        <p:txBody>
          <a:bodyPr/>
          <a:lstStyle/>
          <a:p>
            <a:fld id="{688168F9-576E-448A-B1AE-B86E3EA9CD7F}" type="datetimeFigureOut">
              <a:rPr lang="ko-KR" altLang="en-US" smtClean="0"/>
              <a:t>2020-09-26</a:t>
            </a:fld>
            <a:endParaRPr lang="ko-KR" altLang="en-US"/>
          </a:p>
        </p:txBody>
      </p:sp>
      <p:sp>
        <p:nvSpPr>
          <p:cNvPr id="5" name="바닥글 개체 틀 4">
            <a:extLst>
              <a:ext uri="{FF2B5EF4-FFF2-40B4-BE49-F238E27FC236}">
                <a16:creationId xmlns:a16="http://schemas.microsoft.com/office/drawing/2014/main" id="{D75BFED5-2275-4CD3-BAD6-470BEF835C2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01F2EB0-C503-41C7-AE89-698E1A172DAF}"/>
              </a:ext>
            </a:extLst>
          </p:cNvPr>
          <p:cNvSpPr>
            <a:spLocks noGrp="1"/>
          </p:cNvSpPr>
          <p:nvPr>
            <p:ph type="sldNum" sz="quarter" idx="12"/>
          </p:nvPr>
        </p:nvSpPr>
        <p:spPr/>
        <p:txBody>
          <a:bodyPr/>
          <a:lstStyle/>
          <a:p>
            <a:fld id="{9958D30F-F610-4521-8F72-BF2BE231C2D9}" type="slidenum">
              <a:rPr lang="ko-KR" altLang="en-US" smtClean="0"/>
              <a:t>‹#›</a:t>
            </a:fld>
            <a:endParaRPr lang="ko-KR" altLang="en-US"/>
          </a:p>
        </p:txBody>
      </p:sp>
    </p:spTree>
    <p:extLst>
      <p:ext uri="{BB962C8B-B14F-4D97-AF65-F5344CB8AC3E}">
        <p14:creationId xmlns:p14="http://schemas.microsoft.com/office/powerpoint/2010/main" val="42421238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7DA55DC-B4CC-40A0-BAB1-FFED137F3BEA}"/>
              </a:ext>
            </a:extLst>
          </p:cNvPr>
          <p:cNvSpPr>
            <a:spLocks noGrp="1"/>
          </p:cNvSpPr>
          <p:nvPr>
            <p:ph type="title" orient="vert"/>
          </p:nvPr>
        </p:nvSpPr>
        <p:spPr>
          <a:xfrm>
            <a:off x="8727172" y="365125"/>
            <a:ext cx="2629585"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D2A19FA-03D2-4B51-AE1B-7E7CA7F35D67}"/>
              </a:ext>
            </a:extLst>
          </p:cNvPr>
          <p:cNvSpPr>
            <a:spLocks noGrp="1"/>
          </p:cNvSpPr>
          <p:nvPr>
            <p:ph type="body" orient="vert" idx="1"/>
          </p:nvPr>
        </p:nvSpPr>
        <p:spPr>
          <a:xfrm>
            <a:off x="838418" y="365125"/>
            <a:ext cx="7736314"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8A5C881-4362-49AE-A857-7BEFF5E38B7C}"/>
              </a:ext>
            </a:extLst>
          </p:cNvPr>
          <p:cNvSpPr>
            <a:spLocks noGrp="1"/>
          </p:cNvSpPr>
          <p:nvPr>
            <p:ph type="dt" sz="half" idx="10"/>
          </p:nvPr>
        </p:nvSpPr>
        <p:spPr/>
        <p:txBody>
          <a:bodyPr/>
          <a:lstStyle/>
          <a:p>
            <a:fld id="{688168F9-576E-448A-B1AE-B86E3EA9CD7F}" type="datetimeFigureOut">
              <a:rPr lang="ko-KR" altLang="en-US" smtClean="0"/>
              <a:t>2020-09-26</a:t>
            </a:fld>
            <a:endParaRPr lang="ko-KR" altLang="en-US"/>
          </a:p>
        </p:txBody>
      </p:sp>
      <p:sp>
        <p:nvSpPr>
          <p:cNvPr id="5" name="바닥글 개체 틀 4">
            <a:extLst>
              <a:ext uri="{FF2B5EF4-FFF2-40B4-BE49-F238E27FC236}">
                <a16:creationId xmlns:a16="http://schemas.microsoft.com/office/drawing/2014/main" id="{647EE61B-57BA-45A7-8A93-D1462BE1CB9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5EA0697-1C16-41C4-8EAE-76C873E93320}"/>
              </a:ext>
            </a:extLst>
          </p:cNvPr>
          <p:cNvSpPr>
            <a:spLocks noGrp="1"/>
          </p:cNvSpPr>
          <p:nvPr>
            <p:ph type="sldNum" sz="quarter" idx="12"/>
          </p:nvPr>
        </p:nvSpPr>
        <p:spPr/>
        <p:txBody>
          <a:bodyPr/>
          <a:lstStyle/>
          <a:p>
            <a:fld id="{9958D30F-F610-4521-8F72-BF2BE231C2D9}" type="slidenum">
              <a:rPr lang="ko-KR" altLang="en-US" smtClean="0"/>
              <a:t>‹#›</a:t>
            </a:fld>
            <a:endParaRPr lang="ko-KR" altLang="en-US"/>
          </a:p>
        </p:txBody>
      </p:sp>
    </p:spTree>
    <p:extLst>
      <p:ext uri="{BB962C8B-B14F-4D97-AF65-F5344CB8AC3E}">
        <p14:creationId xmlns:p14="http://schemas.microsoft.com/office/powerpoint/2010/main" val="259674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23220" y="6217668"/>
            <a:ext cx="1963635"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001" y="6166099"/>
            <a:ext cx="1206434" cy="41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 id="2147483779" r:id="rId28"/>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B95D4FE-EA72-4AC2-AD1E-68D4010D2BD2}"/>
              </a:ext>
            </a:extLst>
          </p:cNvPr>
          <p:cNvSpPr>
            <a:spLocks noGrp="1"/>
          </p:cNvSpPr>
          <p:nvPr>
            <p:ph type="title"/>
          </p:nvPr>
        </p:nvSpPr>
        <p:spPr>
          <a:xfrm>
            <a:off x="838419" y="365126"/>
            <a:ext cx="10518338"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A9808B9-E063-4791-AB1A-9D8106A16832}"/>
              </a:ext>
            </a:extLst>
          </p:cNvPr>
          <p:cNvSpPr>
            <a:spLocks noGrp="1"/>
          </p:cNvSpPr>
          <p:nvPr>
            <p:ph type="body" idx="1"/>
          </p:nvPr>
        </p:nvSpPr>
        <p:spPr>
          <a:xfrm>
            <a:off x="838419" y="1825625"/>
            <a:ext cx="10518338"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5C4D8D3-177E-47EB-AD61-2A17681655FA}"/>
              </a:ext>
            </a:extLst>
          </p:cNvPr>
          <p:cNvSpPr>
            <a:spLocks noGrp="1"/>
          </p:cNvSpPr>
          <p:nvPr>
            <p:ph type="dt" sz="half" idx="2"/>
          </p:nvPr>
        </p:nvSpPr>
        <p:spPr>
          <a:xfrm>
            <a:off x="838418" y="6356351"/>
            <a:ext cx="27439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168F9-576E-448A-B1AE-B86E3EA9CD7F}" type="datetimeFigureOut">
              <a:rPr lang="ko-KR" altLang="en-US" smtClean="0"/>
              <a:t>2020-09-26</a:t>
            </a:fld>
            <a:endParaRPr lang="ko-KR" altLang="en-US"/>
          </a:p>
        </p:txBody>
      </p:sp>
      <p:sp>
        <p:nvSpPr>
          <p:cNvPr id="5" name="바닥글 개체 틀 4">
            <a:extLst>
              <a:ext uri="{FF2B5EF4-FFF2-40B4-BE49-F238E27FC236}">
                <a16:creationId xmlns:a16="http://schemas.microsoft.com/office/drawing/2014/main" id="{F1ABBC25-04F1-484F-9DCB-AD5517329450}"/>
              </a:ext>
            </a:extLst>
          </p:cNvPr>
          <p:cNvSpPr>
            <a:spLocks noGrp="1"/>
          </p:cNvSpPr>
          <p:nvPr>
            <p:ph type="ftr" sz="quarter" idx="3"/>
          </p:nvPr>
        </p:nvSpPr>
        <p:spPr>
          <a:xfrm>
            <a:off x="4039652" y="6356351"/>
            <a:ext cx="41158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86F2AC89-AB92-4DF7-838D-75CC44BBEDB1}"/>
              </a:ext>
            </a:extLst>
          </p:cNvPr>
          <p:cNvSpPr>
            <a:spLocks noGrp="1"/>
          </p:cNvSpPr>
          <p:nvPr>
            <p:ph type="sldNum" sz="quarter" idx="4"/>
          </p:nvPr>
        </p:nvSpPr>
        <p:spPr>
          <a:xfrm>
            <a:off x="8612843" y="6356351"/>
            <a:ext cx="27439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8D30F-F610-4521-8F72-BF2BE231C2D9}" type="slidenum">
              <a:rPr lang="ko-KR" altLang="en-US" smtClean="0"/>
              <a:t>‹#›</a:t>
            </a:fld>
            <a:endParaRPr lang="ko-KR" altLang="en-US"/>
          </a:p>
        </p:txBody>
      </p:sp>
    </p:spTree>
    <p:extLst>
      <p:ext uri="{BB962C8B-B14F-4D97-AF65-F5344CB8AC3E}">
        <p14:creationId xmlns:p14="http://schemas.microsoft.com/office/powerpoint/2010/main" val="79631326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7" Type="http://schemas.openxmlformats.org/officeDocument/2006/relationships/chart" Target="../charts/chart12.xml"/><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chart" Target="../charts/chart11.xml"/><Relationship Id="rId5" Type="http://schemas.openxmlformats.org/officeDocument/2006/relationships/image" Target="../media/image12.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chart" Target="../charts/chart13.xml"/><Relationship Id="rId7" Type="http://schemas.openxmlformats.org/officeDocument/2006/relationships/chart" Target="../charts/chart15.xml"/><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chart" Target="../charts/chart14.xml"/><Relationship Id="rId5" Type="http://schemas.openxmlformats.org/officeDocument/2006/relationships/image" Target="../media/image12.sv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chart" Target="../charts/chart7.xml"/><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microsoft.com/office/2007/relationships/hdphoto" Target="../media/hdphoto2.wdp"/><Relationship Id="rId5" Type="http://schemas.openxmlformats.org/officeDocument/2006/relationships/image" Target="../media/image10.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
          <p:cNvSpPr>
            <a:spLocks noGrp="1"/>
          </p:cNvSpPr>
          <p:nvPr>
            <p:ph type="subTitle" idx="1"/>
          </p:nvPr>
        </p:nvSpPr>
        <p:spPr bwMode="gray"/>
        <p:txBody>
          <a:bodyPr/>
          <a:lstStyle/>
          <a:p>
            <a:r>
              <a:rPr lang="en-US" dirty="0"/>
              <a:t>Dfocus</a:t>
            </a:r>
          </a:p>
        </p:txBody>
      </p:sp>
      <p:sp>
        <p:nvSpPr>
          <p:cNvPr id="11" name="Title"/>
          <p:cNvSpPr>
            <a:spLocks noGrp="1"/>
          </p:cNvSpPr>
          <p:nvPr>
            <p:ph type="title"/>
          </p:nvPr>
        </p:nvSpPr>
        <p:spPr bwMode="gray">
          <a:xfrm>
            <a:off x="288000" y="2206502"/>
            <a:ext cx="8596800" cy="997196"/>
          </a:xfrm>
        </p:spPr>
        <p:txBody>
          <a:bodyPr/>
          <a:lstStyle/>
          <a:p>
            <a:r>
              <a:rPr lang="en-US" altLang="ko-KR" dirty="0"/>
              <a:t>Cloud </a:t>
            </a:r>
            <a:r>
              <a:rPr lang="ko-KR" altLang="en-US" dirty="0"/>
              <a:t>과정</a:t>
            </a:r>
            <a:br>
              <a:rPr lang="en-US" dirty="0"/>
            </a:br>
            <a:r>
              <a:rPr lang="ko-KR" altLang="en-US" dirty="0">
                <a:solidFill>
                  <a:schemeClr val="accent1"/>
                </a:solidFill>
              </a:rPr>
              <a:t>실무프로젝트 </a:t>
            </a:r>
            <a:r>
              <a:rPr lang="en-US" altLang="ko-KR" dirty="0">
                <a:solidFill>
                  <a:schemeClr val="accent1"/>
                </a:solidFill>
              </a:rPr>
              <a:t>: </a:t>
            </a:r>
            <a:r>
              <a:rPr lang="ko-KR" altLang="en-US" dirty="0">
                <a:solidFill>
                  <a:schemeClr val="accent1"/>
                </a:solidFill>
              </a:rPr>
              <a:t>화면 및 기능 설계서</a:t>
            </a:r>
            <a:br>
              <a:rPr lang="en-US" altLang="ko-KR" dirty="0">
                <a:solidFill>
                  <a:schemeClr val="accent1"/>
                </a:solidFill>
              </a:rPr>
            </a:br>
            <a:r>
              <a:rPr lang="en-US" altLang="ko-KR" dirty="0">
                <a:solidFill>
                  <a:schemeClr val="accent1"/>
                </a:solidFill>
              </a:rPr>
              <a:t> </a:t>
            </a:r>
            <a:r>
              <a:rPr lang="en-US" altLang="ko-KR" sz="2400" dirty="0">
                <a:solidFill>
                  <a:schemeClr val="accent1">
                    <a:lumMod val="50000"/>
                  </a:schemeClr>
                </a:solidFill>
              </a:rPr>
              <a:t># 1</a:t>
            </a:r>
            <a:r>
              <a:rPr lang="ko-KR" altLang="en-US" sz="2400" dirty="0">
                <a:solidFill>
                  <a:schemeClr val="accent1">
                    <a:lumMod val="50000"/>
                  </a:schemeClr>
                </a:solidFill>
              </a:rPr>
              <a:t>조 </a:t>
            </a:r>
            <a:r>
              <a:rPr lang="en-US" altLang="ko-KR" sz="2400" dirty="0">
                <a:solidFill>
                  <a:schemeClr val="accent1">
                    <a:lumMod val="50000"/>
                  </a:schemeClr>
                </a:solidFill>
              </a:rPr>
              <a:t>: </a:t>
            </a:r>
            <a:r>
              <a:rPr lang="ko-KR" altLang="en-US" sz="2400" dirty="0">
                <a:solidFill>
                  <a:schemeClr val="accent1">
                    <a:lumMod val="50000"/>
                  </a:schemeClr>
                </a:solidFill>
              </a:rPr>
              <a:t>영업 시각화 화면 개발</a:t>
            </a:r>
            <a:endParaRPr lang="de-DE" sz="2400" dirty="0">
              <a:solidFill>
                <a:schemeClr val="accent1">
                  <a:lumMod val="50000"/>
                </a:schemeClr>
              </a:solidFill>
            </a:endParaRPr>
          </a:p>
        </p:txBody>
      </p:sp>
    </p:spTree>
    <p:extLst>
      <p:ext uri="{BB962C8B-B14F-4D97-AF65-F5344CB8AC3E}">
        <p14:creationId xmlns:p14="http://schemas.microsoft.com/office/powerpoint/2010/main" val="331687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2">
            <a:extLst>
              <a:ext uri="{FF2B5EF4-FFF2-40B4-BE49-F238E27FC236}">
                <a16:creationId xmlns:a16="http://schemas.microsoft.com/office/drawing/2014/main" id="{165186D4-6FDD-491B-A062-864813ADAFF5}"/>
              </a:ext>
            </a:extLst>
          </p:cNvPr>
          <p:cNvSpPr txBox="1">
            <a:spLocks/>
          </p:cNvSpPr>
          <p:nvPr/>
        </p:nvSpPr>
        <p:spPr>
          <a:xfrm>
            <a:off x="177311" y="207461"/>
            <a:ext cx="11807826" cy="412857"/>
          </a:xfr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Clr>
                <a:srgbClr val="4472C4"/>
              </a:buClr>
            </a:pPr>
            <a:r>
              <a:rPr lang="ko-KR" altLang="en-US" dirty="0">
                <a:solidFill>
                  <a:prstClr val="black"/>
                </a:solidFill>
                <a:latin typeface="KoPub돋움체 Medium" panose="02020603020101020101" pitchFamily="18" charset="-127"/>
                <a:ea typeface="KoPub돋움체 Medium" panose="02020603020101020101" pitchFamily="18" charset="-127"/>
              </a:rPr>
              <a:t>화면 설계 </a:t>
            </a:r>
            <a:r>
              <a:rPr lang="en-US" altLang="ko-KR" dirty="0">
                <a:solidFill>
                  <a:prstClr val="black"/>
                </a:solidFill>
                <a:latin typeface="KoPub돋움체 Medium" panose="02020603020101020101" pitchFamily="18" charset="-127"/>
                <a:ea typeface="KoPub돋움체 Medium" panose="02020603020101020101" pitchFamily="18" charset="-127"/>
              </a:rPr>
              <a:t>: Visualization</a:t>
            </a:r>
            <a:endParaRPr lang="ko-KR" altLang="en-US" dirty="0">
              <a:solidFill>
                <a:prstClr val="black"/>
              </a:solidFill>
              <a:latin typeface="KoPub돋움체 Medium" panose="02020603020101020101" pitchFamily="18" charset="-127"/>
              <a:ea typeface="KoPub돋움체 Medium" panose="02020603020101020101" pitchFamily="18" charset="-127"/>
            </a:endParaRPr>
          </a:p>
        </p:txBody>
      </p:sp>
      <p:graphicFrame>
        <p:nvGraphicFramePr>
          <p:cNvPr id="3" name="표 2">
            <a:extLst>
              <a:ext uri="{FF2B5EF4-FFF2-40B4-BE49-F238E27FC236}">
                <a16:creationId xmlns:a16="http://schemas.microsoft.com/office/drawing/2014/main" id="{575D409C-23FD-4181-92A8-901176B7C2DF}"/>
              </a:ext>
            </a:extLst>
          </p:cNvPr>
          <p:cNvGraphicFramePr>
            <a:graphicFrameLocks noGrp="1"/>
          </p:cNvGraphicFramePr>
          <p:nvPr>
            <p:extLst>
              <p:ext uri="{D42A27DB-BD31-4B8C-83A1-F6EECF244321}">
                <p14:modId xmlns:p14="http://schemas.microsoft.com/office/powerpoint/2010/main" val="739112881"/>
              </p:ext>
            </p:extLst>
          </p:nvPr>
        </p:nvGraphicFramePr>
        <p:xfrm>
          <a:off x="210037" y="727253"/>
          <a:ext cx="11807826" cy="5760568"/>
        </p:xfrm>
        <a:graphic>
          <a:graphicData uri="http://schemas.openxmlformats.org/drawingml/2006/table">
            <a:tbl>
              <a:tblPr firstRow="1" bandRow="1"/>
              <a:tblGrid>
                <a:gridCol w="1967971">
                  <a:extLst>
                    <a:ext uri="{9D8B030D-6E8A-4147-A177-3AD203B41FA5}">
                      <a16:colId xmlns:a16="http://schemas.microsoft.com/office/drawing/2014/main" val="2319932860"/>
                    </a:ext>
                  </a:extLst>
                </a:gridCol>
                <a:gridCol w="1967971">
                  <a:extLst>
                    <a:ext uri="{9D8B030D-6E8A-4147-A177-3AD203B41FA5}">
                      <a16:colId xmlns:a16="http://schemas.microsoft.com/office/drawing/2014/main" val="2926832141"/>
                    </a:ext>
                  </a:extLst>
                </a:gridCol>
                <a:gridCol w="630879">
                  <a:extLst>
                    <a:ext uri="{9D8B030D-6E8A-4147-A177-3AD203B41FA5}">
                      <a16:colId xmlns:a16="http://schemas.microsoft.com/office/drawing/2014/main" val="271572334"/>
                    </a:ext>
                  </a:extLst>
                </a:gridCol>
                <a:gridCol w="4744452">
                  <a:extLst>
                    <a:ext uri="{9D8B030D-6E8A-4147-A177-3AD203B41FA5}">
                      <a16:colId xmlns:a16="http://schemas.microsoft.com/office/drawing/2014/main" val="2004344405"/>
                    </a:ext>
                  </a:extLst>
                </a:gridCol>
                <a:gridCol w="1351548">
                  <a:extLst>
                    <a:ext uri="{9D8B030D-6E8A-4147-A177-3AD203B41FA5}">
                      <a16:colId xmlns:a16="http://schemas.microsoft.com/office/drawing/2014/main" val="1008448080"/>
                    </a:ext>
                  </a:extLst>
                </a:gridCol>
                <a:gridCol w="1145005">
                  <a:extLst>
                    <a:ext uri="{9D8B030D-6E8A-4147-A177-3AD203B41FA5}">
                      <a16:colId xmlns:a16="http://schemas.microsoft.com/office/drawing/2014/main" val="3177433494"/>
                    </a:ext>
                  </a:extLst>
                </a:gridCol>
              </a:tblGrid>
              <a:tr h="299103">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담당 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            </a:t>
                      </a:r>
                      <a:r>
                        <a:rPr lang="en-US" altLang="ko-KR" sz="1000" b="0" dirty="0">
                          <a:solidFill>
                            <a:schemeClr val="tx1"/>
                          </a:solidFill>
                          <a:latin typeface="KoPub돋움체 Medium" panose="02020603020101020101" pitchFamily="18" charset="-127"/>
                          <a:ea typeface="KoPub돋움체 Medium" panose="02020603020101020101" pitchFamily="18" charset="-127"/>
                        </a:rPr>
                        <a:t>1</a:t>
                      </a:r>
                      <a:r>
                        <a:rPr lang="ko-KR" altLang="en-US" sz="1000" b="0" dirty="0">
                          <a:solidFill>
                            <a:schemeClr val="tx1"/>
                          </a:solidFill>
                          <a:latin typeface="KoPub돋움체 Medium" panose="02020603020101020101" pitchFamily="18" charset="-127"/>
                          <a:ea typeface="KoPub돋움체 Medium" panose="02020603020101020101" pitchFamily="18" charset="-127"/>
                        </a:rPr>
                        <a:t>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주제 명</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lvl="1"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고객 </a:t>
                      </a:r>
                      <a:r>
                        <a:rPr lang="en-US" altLang="ko-KR" sz="1000" b="0" dirty="0">
                          <a:solidFill>
                            <a:schemeClr val="tx1"/>
                          </a:solidFill>
                          <a:latin typeface="KoPub돋움체 Medium" panose="02020603020101020101" pitchFamily="18" charset="-127"/>
                          <a:ea typeface="KoPub돋움체 Medium" panose="02020603020101020101" pitchFamily="18" charset="-127"/>
                        </a:rPr>
                        <a:t>/ </a:t>
                      </a:r>
                      <a:r>
                        <a:rPr lang="ko-KR" altLang="en-US" sz="1000" b="0" dirty="0">
                          <a:solidFill>
                            <a:schemeClr val="tx1"/>
                          </a:solidFill>
                          <a:latin typeface="KoPub돋움체 Medium" panose="02020603020101020101" pitchFamily="18" charset="-127"/>
                          <a:ea typeface="KoPub돋움체 Medium" panose="02020603020101020101" pitchFamily="18" charset="-127"/>
                        </a:rPr>
                        <a:t>제품별 납기 적중률 분석 화면</a:t>
                      </a:r>
                      <a:endParaRPr lang="en-US" altLang="ko-KR" sz="1000" b="0"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화면 </a:t>
                      </a:r>
                      <a:r>
                        <a:rPr lang="en-US" altLang="ko-KR" sz="1000" b="0" dirty="0">
                          <a:solidFill>
                            <a:schemeClr val="tx1"/>
                          </a:solidFill>
                          <a:latin typeface="KoPub돋움체 Medium" panose="02020603020101020101" pitchFamily="18" charset="-127"/>
                          <a:ea typeface="KoPub돋움체 Medium" panose="02020603020101020101" pitchFamily="18" charset="-127"/>
                        </a:rPr>
                        <a:t>ID</a:t>
                      </a:r>
                      <a:endParaRPr lang="ko-KR" altLang="en-US" sz="1000" b="0"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latinLnBrk="1"/>
                      <a:r>
                        <a:rPr lang="en-US" altLang="ko-KR" sz="1000" b="1" dirty="0">
                          <a:solidFill>
                            <a:schemeClr val="tx1"/>
                          </a:solidFill>
                          <a:latin typeface="KoPub돋움체 Medium" panose="02020603020101020101" pitchFamily="18" charset="-127"/>
                          <a:ea typeface="KoPub돋움체 Medium" panose="02020603020101020101" pitchFamily="18" charset="-127"/>
                        </a:rPr>
                        <a:t>-</a:t>
                      </a:r>
                      <a:endParaRPr lang="ko-KR" altLang="en-US" sz="1000" b="1"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1008571"/>
                  </a:ext>
                </a:extLst>
              </a:tr>
              <a:tr h="299102">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선택 조건</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gridSpan="5">
                  <a:txBody>
                    <a:bodyPr/>
                    <a:lstStyle/>
                    <a:p>
                      <a:pPr lvl="1"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조회</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 기간 </a:t>
                      </a:r>
                      <a:r>
                        <a:rPr lang="en-US" altLang="ko-KR" sz="1000" b="0" baseline="0" dirty="0">
                          <a:solidFill>
                            <a:schemeClr val="tx1"/>
                          </a:solidFill>
                          <a:latin typeface="KoPub돋움체 Medium" panose="02020603020101020101" pitchFamily="18" charset="-127"/>
                          <a:ea typeface="KoPub돋움체 Medium" panose="02020603020101020101" pitchFamily="18" charset="-127"/>
                        </a:rPr>
                        <a:t>( </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년 분기 월 </a:t>
                      </a:r>
                      <a:r>
                        <a:rPr lang="en-US" altLang="ko-KR" sz="1000" b="0" baseline="0" dirty="0">
                          <a:solidFill>
                            <a:schemeClr val="tx1"/>
                          </a:solidFill>
                          <a:latin typeface="KoPub돋움체 Medium" panose="02020603020101020101" pitchFamily="18" charset="-127"/>
                          <a:ea typeface="KoPub돋움체 Medium" panose="02020603020101020101" pitchFamily="18" charset="-127"/>
                        </a:rPr>
                        <a:t>) , </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언어 </a:t>
                      </a:r>
                      <a:r>
                        <a:rPr lang="en-US" altLang="ko-KR" sz="1000" b="0" baseline="0" dirty="0">
                          <a:solidFill>
                            <a:schemeClr val="tx1"/>
                          </a:solidFill>
                          <a:latin typeface="KoPub돋움체 Medium" panose="02020603020101020101" pitchFamily="18" charset="-127"/>
                          <a:ea typeface="KoPub돋움체 Medium" panose="02020603020101020101" pitchFamily="18" charset="-127"/>
                        </a:rPr>
                        <a:t>( KO EN ) , </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고객 별</a:t>
                      </a:r>
                      <a:endParaRPr lang="ko-KR" altLang="en-US" sz="1000" b="0"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70472"/>
                  </a:ext>
                </a:extLst>
              </a:tr>
              <a:tr h="5162363">
                <a:tc gridSpan="6">
                  <a:txBody>
                    <a:bodyPr/>
                    <a:lstStyle/>
                    <a:p>
                      <a:pPr algn="ctr" latinLnBrk="1"/>
                      <a:endParaRPr lang="ko-KR" altLang="en-US" sz="1000" b="1"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623636"/>
                  </a:ext>
                </a:extLst>
              </a:tr>
            </a:tbl>
          </a:graphicData>
        </a:graphic>
      </p:graphicFrame>
      <p:sp>
        <p:nvSpPr>
          <p:cNvPr id="4" name="TextBox 3">
            <a:extLst>
              <a:ext uri="{FF2B5EF4-FFF2-40B4-BE49-F238E27FC236}">
                <a16:creationId xmlns:a16="http://schemas.microsoft.com/office/drawing/2014/main" id="{6C3D2E26-453E-4F57-8A53-EB34DE93409E}"/>
              </a:ext>
            </a:extLst>
          </p:cNvPr>
          <p:cNvSpPr txBox="1"/>
          <p:nvPr/>
        </p:nvSpPr>
        <p:spPr>
          <a:xfrm>
            <a:off x="9822125" y="1408467"/>
            <a:ext cx="2163013" cy="171593"/>
          </a:xfrm>
          <a:prstGeom prst="rect">
            <a:avLst/>
          </a:prstGeom>
          <a:solidFill>
            <a:schemeClr val="accent1"/>
          </a:solidFill>
        </p:spPr>
        <p:txBody>
          <a:bodyPr vert="horz" wrap="none" lIns="0" tIns="0" rIns="0" bIns="0" rtlCol="0" anchor="ctr">
            <a:noAutofit/>
          </a:bodyPr>
          <a:lstStyle/>
          <a:p>
            <a:pPr indent="-274320" algn="ctr" defTabSz="957769">
              <a:spcAft>
                <a:spcPts val="900"/>
              </a:spcAft>
              <a:defRPr/>
            </a:pPr>
            <a:r>
              <a:rPr lang="ko-KR" altLang="en-US" sz="1050" kern="0" dirty="0">
                <a:solidFill>
                  <a:srgbClr val="FFFFFF"/>
                </a:solidFill>
                <a:latin typeface="KoPub돋움체 Medium" panose="02020603020101020101" pitchFamily="18" charset="-127"/>
                <a:ea typeface="KoPub돋움체 Medium" panose="02020603020101020101" pitchFamily="18" charset="-127"/>
              </a:rPr>
              <a:t>동작 방식</a:t>
            </a:r>
          </a:p>
        </p:txBody>
      </p:sp>
      <p:sp>
        <p:nvSpPr>
          <p:cNvPr id="5" name="사다리꼴 4">
            <a:extLst>
              <a:ext uri="{FF2B5EF4-FFF2-40B4-BE49-F238E27FC236}">
                <a16:creationId xmlns:a16="http://schemas.microsoft.com/office/drawing/2014/main" id="{5E29BF7B-84BB-48DA-9ED2-09A3C5193E73}"/>
              </a:ext>
            </a:extLst>
          </p:cNvPr>
          <p:cNvSpPr/>
          <p:nvPr/>
        </p:nvSpPr>
        <p:spPr bwMode="ltGray">
          <a:xfrm>
            <a:off x="624827" y="1408271"/>
            <a:ext cx="1010576" cy="234640"/>
          </a:xfrm>
          <a:prstGeom prst="trapezoid">
            <a:avLst/>
          </a:prstGeom>
          <a:noFill/>
          <a:ln w="6350" cap="flat" cmpd="sng" algn="ctr">
            <a:solidFill>
              <a:srgbClr val="000000">
                <a:lumMod val="75000"/>
                <a:lumOff val="25000"/>
              </a:srgbClr>
            </a:solidFill>
            <a:prstDash val="solid"/>
          </a:ln>
          <a:effectLst/>
        </p:spPr>
        <p:txBody>
          <a:bodyPr rtlCol="0" anchor="ctr"/>
          <a:lstStyle/>
          <a:p>
            <a:pPr algn="ctr" defTabSz="957769">
              <a:defRPr/>
            </a:pPr>
            <a:endParaRPr lang="ko-KR" altLang="en-US" sz="1200" b="1" kern="0" dirty="0">
              <a:solidFill>
                <a:srgbClr val="000000"/>
              </a:solidFill>
              <a:latin typeface="KoPub돋움체 Medium" panose="02020603020101020101" pitchFamily="18" charset="-127"/>
              <a:ea typeface="KoPub돋움체 Medium" panose="02020603020101020101" pitchFamily="18" charset="-127"/>
              <a:sym typeface="Arial"/>
            </a:endParaRPr>
          </a:p>
        </p:txBody>
      </p:sp>
      <p:cxnSp>
        <p:nvCxnSpPr>
          <p:cNvPr id="6" name="직선 연결선 5">
            <a:extLst>
              <a:ext uri="{FF2B5EF4-FFF2-40B4-BE49-F238E27FC236}">
                <a16:creationId xmlns:a16="http://schemas.microsoft.com/office/drawing/2014/main" id="{080551ED-55A9-4AF6-8610-3615D3816204}"/>
              </a:ext>
            </a:extLst>
          </p:cNvPr>
          <p:cNvCxnSpPr/>
          <p:nvPr/>
        </p:nvCxnSpPr>
        <p:spPr>
          <a:xfrm>
            <a:off x="624827" y="1642911"/>
            <a:ext cx="1011600" cy="0"/>
          </a:xfrm>
          <a:prstGeom prst="line">
            <a:avLst/>
          </a:prstGeom>
          <a:noFill/>
          <a:ln w="12700" cap="flat" cmpd="sng" algn="ctr">
            <a:solidFill>
              <a:srgbClr val="FFFFFF"/>
            </a:solidFill>
            <a:prstDash val="solid"/>
          </a:ln>
          <a:effectLst/>
        </p:spPr>
      </p:cxnSp>
      <p:cxnSp>
        <p:nvCxnSpPr>
          <p:cNvPr id="7" name="직선 연결선 6">
            <a:extLst>
              <a:ext uri="{FF2B5EF4-FFF2-40B4-BE49-F238E27FC236}">
                <a16:creationId xmlns:a16="http://schemas.microsoft.com/office/drawing/2014/main" id="{BE520897-814A-4670-B96B-4505F160B28F}"/>
              </a:ext>
            </a:extLst>
          </p:cNvPr>
          <p:cNvCxnSpPr>
            <a:cxnSpLocks/>
          </p:cNvCxnSpPr>
          <p:nvPr/>
        </p:nvCxnSpPr>
        <p:spPr>
          <a:xfrm>
            <a:off x="1635403" y="1642911"/>
            <a:ext cx="6726303" cy="0"/>
          </a:xfrm>
          <a:prstGeom prst="line">
            <a:avLst/>
          </a:prstGeom>
          <a:noFill/>
          <a:ln w="6350" cap="flat" cmpd="sng" algn="ctr">
            <a:solidFill>
              <a:srgbClr val="000000">
                <a:lumMod val="75000"/>
                <a:lumOff val="25000"/>
              </a:srgbClr>
            </a:solidFill>
            <a:prstDash val="solid"/>
          </a:ln>
          <a:effectLst/>
        </p:spPr>
      </p:cxnSp>
      <p:sp>
        <p:nvSpPr>
          <p:cNvPr id="8" name="사다리꼴 7">
            <a:extLst>
              <a:ext uri="{FF2B5EF4-FFF2-40B4-BE49-F238E27FC236}">
                <a16:creationId xmlns:a16="http://schemas.microsoft.com/office/drawing/2014/main" id="{F3348CEF-4815-4A68-B19B-0732E1B0D943}"/>
              </a:ext>
            </a:extLst>
          </p:cNvPr>
          <p:cNvSpPr/>
          <p:nvPr/>
        </p:nvSpPr>
        <p:spPr bwMode="ltGray">
          <a:xfrm>
            <a:off x="1657067" y="1408271"/>
            <a:ext cx="1010576" cy="234640"/>
          </a:xfrm>
          <a:prstGeom prst="trapezoid">
            <a:avLst/>
          </a:prstGeom>
          <a:solidFill>
            <a:schemeClr val="accent5">
              <a:lumMod val="20000"/>
              <a:lumOff val="80000"/>
            </a:schemeClr>
          </a:solidFill>
          <a:ln w="6350" cap="flat" cmpd="sng" algn="ctr">
            <a:solidFill>
              <a:srgbClr val="000000">
                <a:lumMod val="75000"/>
                <a:lumOff val="25000"/>
              </a:srgbClr>
            </a:solidFill>
            <a:prstDash val="solid"/>
          </a:ln>
          <a:effectLst/>
        </p:spPr>
        <p:txBody>
          <a:bodyPr rtlCol="0" anchor="ctr"/>
          <a:lstStyle/>
          <a:p>
            <a:pPr algn="ctr" defTabSz="957769">
              <a:defRPr/>
            </a:pPr>
            <a:endParaRPr lang="ko-KR" altLang="en-US" sz="1200" b="1" kern="0" dirty="0">
              <a:solidFill>
                <a:srgbClr val="000000"/>
              </a:solidFill>
              <a:latin typeface="KoPub돋움체 Medium" panose="02020603020101020101" pitchFamily="18" charset="-127"/>
              <a:ea typeface="KoPub돋움체 Medium" panose="02020603020101020101" pitchFamily="18" charset="-127"/>
              <a:sym typeface="Arial"/>
            </a:endParaRPr>
          </a:p>
        </p:txBody>
      </p:sp>
      <p:sp>
        <p:nvSpPr>
          <p:cNvPr id="9" name="TextBox 8">
            <a:extLst>
              <a:ext uri="{FF2B5EF4-FFF2-40B4-BE49-F238E27FC236}">
                <a16:creationId xmlns:a16="http://schemas.microsoft.com/office/drawing/2014/main" id="{5306401C-D58D-4C48-AB10-7C9C29024B15}"/>
              </a:ext>
            </a:extLst>
          </p:cNvPr>
          <p:cNvSpPr txBox="1"/>
          <p:nvPr/>
        </p:nvSpPr>
        <p:spPr>
          <a:xfrm>
            <a:off x="748618" y="1448805"/>
            <a:ext cx="755703" cy="164463"/>
          </a:xfrm>
          <a:prstGeom prst="rect">
            <a:avLst/>
          </a:prstGeom>
          <a:noFill/>
        </p:spPr>
        <p:txBody>
          <a:bodyPr vert="horz" wrap="none" lIns="0" tIns="0" rIns="0" bIns="0" rtlCol="0" anchor="ctr">
            <a:noAutofit/>
          </a:bodyPr>
          <a:lstStyle/>
          <a:p>
            <a:pPr indent="-274320" algn="ctr"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CUSTOMER</a:t>
            </a:r>
            <a:endParaRPr lang="ko-KR" altLang="en-US" sz="900" dirty="0">
              <a:solidFill>
                <a:srgbClr val="000000"/>
              </a:solidFill>
              <a:latin typeface="KoPub돋움체 Medium" panose="02020603020101020101" pitchFamily="18" charset="-127"/>
              <a:ea typeface="KoPub돋움체 Medium" panose="02020603020101020101" pitchFamily="18" charset="-127"/>
            </a:endParaRPr>
          </a:p>
        </p:txBody>
      </p:sp>
      <p:sp>
        <p:nvSpPr>
          <p:cNvPr id="10" name="TextBox 9">
            <a:extLst>
              <a:ext uri="{FF2B5EF4-FFF2-40B4-BE49-F238E27FC236}">
                <a16:creationId xmlns:a16="http://schemas.microsoft.com/office/drawing/2014/main" id="{72270175-6FAE-4DEF-B27F-B8A319F89B42}"/>
              </a:ext>
            </a:extLst>
          </p:cNvPr>
          <p:cNvSpPr txBox="1"/>
          <p:nvPr/>
        </p:nvSpPr>
        <p:spPr>
          <a:xfrm>
            <a:off x="1774622" y="1448805"/>
            <a:ext cx="755703" cy="164463"/>
          </a:xfrm>
          <a:prstGeom prst="rect">
            <a:avLst/>
          </a:prstGeom>
          <a:noFill/>
        </p:spPr>
        <p:txBody>
          <a:bodyPr vert="horz" wrap="none" lIns="0" tIns="0" rIns="0" bIns="0" rtlCol="0" anchor="ctr">
            <a:noAutofit/>
          </a:bodyPr>
          <a:lstStyle/>
          <a:p>
            <a:pPr indent="-274320" algn="ctr"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MATERIAL</a:t>
            </a:r>
            <a:endParaRPr lang="ko-KR" altLang="en-US" sz="900" dirty="0">
              <a:solidFill>
                <a:srgbClr val="000000"/>
              </a:solidFill>
              <a:latin typeface="KoPub돋움체 Medium" panose="02020603020101020101" pitchFamily="18" charset="-127"/>
              <a:ea typeface="KoPub돋움체 Medium" panose="02020603020101020101" pitchFamily="18" charset="-127"/>
            </a:endParaRPr>
          </a:p>
        </p:txBody>
      </p:sp>
      <p:cxnSp>
        <p:nvCxnSpPr>
          <p:cNvPr id="11" name="직선 연결선 10">
            <a:extLst>
              <a:ext uri="{FF2B5EF4-FFF2-40B4-BE49-F238E27FC236}">
                <a16:creationId xmlns:a16="http://schemas.microsoft.com/office/drawing/2014/main" id="{B017FFEB-852D-499F-8F86-609A99B0407D}"/>
              </a:ext>
            </a:extLst>
          </p:cNvPr>
          <p:cNvCxnSpPr/>
          <p:nvPr/>
        </p:nvCxnSpPr>
        <p:spPr>
          <a:xfrm flipH="1">
            <a:off x="512763" y="1642911"/>
            <a:ext cx="112064" cy="0"/>
          </a:xfrm>
          <a:prstGeom prst="line">
            <a:avLst/>
          </a:prstGeom>
          <a:noFill/>
          <a:ln w="6350" cap="flat" cmpd="sng" algn="ctr">
            <a:solidFill>
              <a:srgbClr val="000000">
                <a:lumMod val="75000"/>
                <a:lumOff val="25000"/>
              </a:srgbClr>
            </a:solidFill>
            <a:prstDash val="solid"/>
          </a:ln>
          <a:effectLst/>
        </p:spPr>
      </p:cxnSp>
      <p:sp>
        <p:nvSpPr>
          <p:cNvPr id="12" name="TextBox 11">
            <a:extLst>
              <a:ext uri="{FF2B5EF4-FFF2-40B4-BE49-F238E27FC236}">
                <a16:creationId xmlns:a16="http://schemas.microsoft.com/office/drawing/2014/main" id="{9FBFB0DC-3FD6-4BBA-BC41-D05C593F6BEF}"/>
              </a:ext>
            </a:extLst>
          </p:cNvPr>
          <p:cNvSpPr txBox="1"/>
          <p:nvPr/>
        </p:nvSpPr>
        <p:spPr>
          <a:xfrm>
            <a:off x="696912" y="1715054"/>
            <a:ext cx="9046243" cy="195079"/>
          </a:xfrm>
          <a:prstGeom prst="rect">
            <a:avLst/>
          </a:prstGeom>
          <a:solidFill>
            <a:schemeClr val="accent5">
              <a:lumMod val="20000"/>
              <a:lumOff val="80000"/>
            </a:schemeClr>
          </a:solidFill>
          <a:ln>
            <a:noFill/>
          </a:ln>
        </p:spPr>
        <p:txBody>
          <a:bodyPr vert="horz" wrap="none" lIns="144000" tIns="0" rIns="0" bIns="0" rtlCol="0" anchor="ctr">
            <a:noAutofit/>
          </a:bodyPr>
          <a:lstStyle/>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SAP</a:t>
            </a:r>
            <a:r>
              <a:rPr lang="ko-KR" altLang="en-US" sz="900" dirty="0">
                <a:solidFill>
                  <a:srgbClr val="000000"/>
                </a:solidFill>
                <a:latin typeface="KoPub돋움체 Medium" panose="02020603020101020101" pitchFamily="18" charset="-127"/>
                <a:ea typeface="KoPub돋움체 Medium" panose="02020603020101020101" pitchFamily="18" charset="-127"/>
              </a:rPr>
              <a:t> </a:t>
            </a:r>
          </a:p>
        </p:txBody>
      </p:sp>
      <p:sp>
        <p:nvSpPr>
          <p:cNvPr id="13" name="TextBox 12">
            <a:extLst>
              <a:ext uri="{FF2B5EF4-FFF2-40B4-BE49-F238E27FC236}">
                <a16:creationId xmlns:a16="http://schemas.microsoft.com/office/drawing/2014/main" id="{0FDF1444-223E-4C65-BBEB-13B9072A07AD}"/>
              </a:ext>
            </a:extLst>
          </p:cNvPr>
          <p:cNvSpPr txBox="1"/>
          <p:nvPr/>
        </p:nvSpPr>
        <p:spPr>
          <a:xfrm>
            <a:off x="696913" y="1715054"/>
            <a:ext cx="63555" cy="195079"/>
          </a:xfrm>
          <a:prstGeom prst="rect">
            <a:avLst/>
          </a:prstGeom>
          <a:solidFill>
            <a:schemeClr val="accent5"/>
          </a:solidFill>
          <a:ln>
            <a:noFill/>
          </a:ln>
        </p:spPr>
        <p:txBody>
          <a:bodyPr vert="horz" wrap="none" lIns="0" tIns="0" rIns="0" bIns="0" rtlCol="0" anchor="ctr">
            <a:noAutofit/>
          </a:bodyPr>
          <a:lstStyle/>
          <a:p>
            <a:pPr indent="-274320" algn="ctr" defTabSz="957769">
              <a:spcAft>
                <a:spcPts val="900"/>
              </a:spcAft>
              <a:defRPr/>
            </a:pPr>
            <a:endParaRPr lang="ko-KR" altLang="en-US" sz="900" kern="0" dirty="0">
              <a:solidFill>
                <a:srgbClr val="000000"/>
              </a:solidFill>
              <a:latin typeface="KoPub돋움체 Medium" panose="02020603020101020101" pitchFamily="18" charset="-127"/>
              <a:ea typeface="KoPub돋움체 Medium" panose="02020603020101020101" pitchFamily="18" charset="-127"/>
            </a:endParaRPr>
          </a:p>
        </p:txBody>
      </p:sp>
      <p:sp>
        <p:nvSpPr>
          <p:cNvPr id="14" name="TextBox 13">
            <a:extLst>
              <a:ext uri="{FF2B5EF4-FFF2-40B4-BE49-F238E27FC236}">
                <a16:creationId xmlns:a16="http://schemas.microsoft.com/office/drawing/2014/main" id="{62159FAA-42F2-4F8B-BC4A-78EB24341C7C}"/>
              </a:ext>
            </a:extLst>
          </p:cNvPr>
          <p:cNvSpPr txBox="1"/>
          <p:nvPr/>
        </p:nvSpPr>
        <p:spPr>
          <a:xfrm>
            <a:off x="4258336" y="1967645"/>
            <a:ext cx="2566964" cy="1461355"/>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cxnSp>
        <p:nvCxnSpPr>
          <p:cNvPr id="16" name="직선 연결선 15">
            <a:extLst>
              <a:ext uri="{FF2B5EF4-FFF2-40B4-BE49-F238E27FC236}">
                <a16:creationId xmlns:a16="http://schemas.microsoft.com/office/drawing/2014/main" id="{66AB4201-A50E-4376-ABE5-1A12114A82CA}"/>
              </a:ext>
            </a:extLst>
          </p:cNvPr>
          <p:cNvCxnSpPr/>
          <p:nvPr/>
        </p:nvCxnSpPr>
        <p:spPr>
          <a:xfrm>
            <a:off x="4127714" y="1949507"/>
            <a:ext cx="0" cy="4513032"/>
          </a:xfrm>
          <a:prstGeom prst="line">
            <a:avLst/>
          </a:prstGeom>
          <a:noFill/>
          <a:ln w="12700" cap="flat" cmpd="sng" algn="ctr">
            <a:solidFill>
              <a:schemeClr val="accent5"/>
            </a:solidFill>
            <a:prstDash val="solid"/>
          </a:ln>
          <a:effectLst/>
        </p:spPr>
      </p:cxnSp>
      <p:sp>
        <p:nvSpPr>
          <p:cNvPr id="28" name="TextBox 27">
            <a:extLst>
              <a:ext uri="{FF2B5EF4-FFF2-40B4-BE49-F238E27FC236}">
                <a16:creationId xmlns:a16="http://schemas.microsoft.com/office/drawing/2014/main" id="{5C270D63-7659-473C-A061-6D3611ACA426}"/>
              </a:ext>
            </a:extLst>
          </p:cNvPr>
          <p:cNvSpPr txBox="1"/>
          <p:nvPr/>
        </p:nvSpPr>
        <p:spPr>
          <a:xfrm>
            <a:off x="4271074" y="4469907"/>
            <a:ext cx="5452817" cy="895355"/>
          </a:xfrm>
          <a:prstGeom prst="rect">
            <a:avLst/>
          </a:prstGeom>
          <a:solidFill>
            <a:srgbClr val="FFFFFF"/>
          </a:solidFill>
          <a:ln w="6350">
            <a:solidFill>
              <a:schemeClr val="accent1"/>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34" name="타원 33">
            <a:extLst>
              <a:ext uri="{FF2B5EF4-FFF2-40B4-BE49-F238E27FC236}">
                <a16:creationId xmlns:a16="http://schemas.microsoft.com/office/drawing/2014/main" id="{B9D664F4-1D52-4197-97CD-530B650AEB9F}"/>
              </a:ext>
            </a:extLst>
          </p:cNvPr>
          <p:cNvSpPr/>
          <p:nvPr/>
        </p:nvSpPr>
        <p:spPr bwMode="ltGray">
          <a:xfrm>
            <a:off x="592765" y="1434731"/>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1</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35" name="TextBox 34">
            <a:extLst>
              <a:ext uri="{FF2B5EF4-FFF2-40B4-BE49-F238E27FC236}">
                <a16:creationId xmlns:a16="http://schemas.microsoft.com/office/drawing/2014/main" id="{C28EECEA-09A9-47C2-942F-BFB18EAD7903}"/>
              </a:ext>
            </a:extLst>
          </p:cNvPr>
          <p:cNvSpPr txBox="1"/>
          <p:nvPr/>
        </p:nvSpPr>
        <p:spPr>
          <a:xfrm>
            <a:off x="9841134" y="1627560"/>
            <a:ext cx="2153308" cy="4837620"/>
          </a:xfrm>
          <a:prstGeom prst="rect">
            <a:avLst/>
          </a:prstGeom>
          <a:noFill/>
          <a:ln>
            <a:solidFill>
              <a:schemeClr val="accent1"/>
            </a:solidFill>
          </a:ln>
        </p:spPr>
        <p:txBody>
          <a:bodyPr vert="horz" wrap="square" lIns="0" tIns="36000" rIns="0" bIns="0" rtlCol="0" anchor="t">
            <a:noAutofit/>
          </a:bodyPr>
          <a:lstStyle/>
          <a:p>
            <a:pPr indent="-274320"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        대시보드는 </a:t>
            </a:r>
            <a:r>
              <a:rPr lang="en-US" altLang="ko-KR" sz="900" dirty="0">
                <a:solidFill>
                  <a:srgbClr val="000000"/>
                </a:solidFill>
                <a:latin typeface="KoPub돋움체 Medium" panose="02020603020101020101" pitchFamily="18" charset="-127"/>
                <a:ea typeface="KoPub돋움체 Medium" panose="02020603020101020101" pitchFamily="18" charset="-127"/>
              </a:rPr>
              <a:t>2</a:t>
            </a:r>
            <a:r>
              <a:rPr lang="ko-KR" altLang="en-US" sz="900" dirty="0">
                <a:solidFill>
                  <a:srgbClr val="000000"/>
                </a:solidFill>
                <a:latin typeface="KoPub돋움체 Medium" panose="02020603020101020101" pitchFamily="18" charset="-127"/>
                <a:ea typeface="KoPub돋움체 Medium" panose="02020603020101020101" pitchFamily="18" charset="-127"/>
              </a:rPr>
              <a:t>개의 </a:t>
            </a:r>
            <a:r>
              <a:rPr lang="en-US" altLang="ko-KR" sz="900" dirty="0">
                <a:solidFill>
                  <a:srgbClr val="000000"/>
                </a:solidFill>
                <a:latin typeface="KoPub돋움체 Medium" panose="02020603020101020101" pitchFamily="18" charset="-127"/>
                <a:ea typeface="KoPub돋움체 Medium" panose="02020603020101020101" pitchFamily="18" charset="-127"/>
              </a:rPr>
              <a:t>Tab </a:t>
            </a:r>
            <a:r>
              <a:rPr lang="ko-KR" altLang="en-US" sz="900" dirty="0">
                <a:solidFill>
                  <a:srgbClr val="000000"/>
                </a:solidFill>
                <a:latin typeface="KoPub돋움체 Medium" panose="02020603020101020101" pitchFamily="18" charset="-127"/>
                <a:ea typeface="KoPub돋움체 Medium" panose="02020603020101020101" pitchFamily="18" charset="-127"/>
              </a:rPr>
              <a:t>메뉴로 구성</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조회 필드는 년 </a:t>
            </a: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분기 </a:t>
            </a: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월 로 구성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선택한 필드에 따라 아래 화면 필터링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        지정한 언어로 메뉴 및 제품 상세 변경</a:t>
            </a:r>
            <a:r>
              <a:rPr lang="en-US" altLang="ko-KR" sz="900" dirty="0">
                <a:solidFill>
                  <a:srgbClr val="000000"/>
                </a:solidFill>
                <a:latin typeface="KoPub돋움체 Medium" panose="02020603020101020101" pitchFamily="18" charset="-127"/>
                <a:ea typeface="KoPub돋움체 Medium" panose="02020603020101020101" pitchFamily="18" charset="-127"/>
              </a:rPr>
              <a:t> </a:t>
            </a: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납기 적중률 시간 </a:t>
            </a: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수량으로 구성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선택한 필터에 따라  차트 및 화면 변경</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고객명으로 필터링해 상세 화면 변경</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DP</a:t>
            </a:r>
            <a:r>
              <a:rPr lang="ko-KR" altLang="en-US" sz="900" dirty="0">
                <a:solidFill>
                  <a:srgbClr val="000000"/>
                </a:solidFill>
                <a:latin typeface="KoPub돋움체 Medium" panose="02020603020101020101" pitchFamily="18" charset="-127"/>
                <a:ea typeface="KoPub돋움체 Medium" panose="02020603020101020101" pitchFamily="18" charset="-127"/>
              </a:rPr>
              <a:t>를 색상 기준으로 필터링 된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납기 적중률을 수치와 그래프로 구성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*ON</a:t>
            </a:r>
            <a:r>
              <a:rPr lang="ko-KR" altLang="en-US" sz="900" dirty="0">
                <a:solidFill>
                  <a:srgbClr val="000000"/>
                </a:solidFill>
                <a:latin typeface="KoPub돋움체 Medium" panose="02020603020101020101" pitchFamily="18" charset="-127"/>
                <a:ea typeface="KoPub돋움체 Medium" panose="02020603020101020101" pitchFamily="18" charset="-127"/>
              </a:rPr>
              <a:t> </a:t>
            </a:r>
            <a:r>
              <a:rPr lang="en-US" altLang="ko-KR" sz="900" dirty="0">
                <a:solidFill>
                  <a:srgbClr val="000000"/>
                </a:solidFill>
                <a:latin typeface="KoPub돋움체 Medium" panose="02020603020101020101" pitchFamily="18" charset="-127"/>
                <a:ea typeface="KoPub돋움체 Medium" panose="02020603020101020101" pitchFamily="18" charset="-127"/>
              </a:rPr>
              <a:t>TIME</a:t>
            </a:r>
            <a:r>
              <a:rPr lang="ko-KR" altLang="en-US" sz="900" dirty="0">
                <a:solidFill>
                  <a:srgbClr val="000000"/>
                </a:solidFill>
                <a:latin typeface="KoPub돋움체 Medium" panose="02020603020101020101" pitchFamily="18" charset="-127"/>
                <a:ea typeface="KoPub돋움체 Medium" panose="02020603020101020101" pitchFamily="18" charset="-127"/>
              </a:rPr>
              <a:t> </a:t>
            </a:r>
            <a:r>
              <a:rPr lang="en-US" altLang="ko-KR" sz="900" dirty="0">
                <a:solidFill>
                  <a:srgbClr val="000000"/>
                </a:solidFill>
                <a:latin typeface="KoPub돋움체 Medium" panose="02020603020101020101" pitchFamily="18" charset="-127"/>
                <a:ea typeface="KoPub돋움체 Medium" panose="02020603020101020101" pitchFamily="18" charset="-127"/>
              </a:rPr>
              <a:t>/</a:t>
            </a:r>
            <a:r>
              <a:rPr lang="ko-KR" altLang="en-US" sz="900" dirty="0">
                <a:solidFill>
                  <a:srgbClr val="000000"/>
                </a:solidFill>
                <a:latin typeface="KoPub돋움체 Medium" panose="02020603020101020101" pitchFamily="18" charset="-127"/>
                <a:ea typeface="KoPub돋움체 Medium" panose="02020603020101020101" pitchFamily="18" charset="-127"/>
              </a:rPr>
              <a:t> </a:t>
            </a:r>
            <a:r>
              <a:rPr lang="en-US" altLang="ko-KR" sz="900" dirty="0">
                <a:solidFill>
                  <a:srgbClr val="000000"/>
                </a:solidFill>
                <a:latin typeface="KoPub돋움체 Medium" panose="02020603020101020101" pitchFamily="18" charset="-127"/>
                <a:ea typeface="KoPub돋움체 Medium" panose="02020603020101020101" pitchFamily="18" charset="-127"/>
              </a:rPr>
              <a:t>NOT</a:t>
            </a:r>
            <a:r>
              <a:rPr lang="ko-KR" altLang="en-US" sz="900" dirty="0">
                <a:solidFill>
                  <a:srgbClr val="000000"/>
                </a:solidFill>
                <a:latin typeface="KoPub돋움체 Medium" panose="02020603020101020101" pitchFamily="18" charset="-127"/>
                <a:ea typeface="KoPub돋움체 Medium" panose="02020603020101020101" pitchFamily="18" charset="-127"/>
              </a:rPr>
              <a:t> </a:t>
            </a:r>
            <a:r>
              <a:rPr lang="en-US" altLang="ko-KR" sz="900" dirty="0">
                <a:solidFill>
                  <a:srgbClr val="000000"/>
                </a:solidFill>
                <a:latin typeface="KoPub돋움체 Medium" panose="02020603020101020101" pitchFamily="18" charset="-127"/>
                <a:ea typeface="KoPub돋움체 Medium" panose="02020603020101020101" pitchFamily="18" charset="-127"/>
              </a:rPr>
              <a:t>ON</a:t>
            </a:r>
            <a:r>
              <a:rPr lang="ko-KR" altLang="en-US" sz="900" dirty="0">
                <a:solidFill>
                  <a:srgbClr val="000000"/>
                </a:solidFill>
                <a:latin typeface="KoPub돋움체 Medium" panose="02020603020101020101" pitchFamily="18" charset="-127"/>
                <a:ea typeface="KoPub돋움체 Medium" panose="02020603020101020101" pitchFamily="18" charset="-127"/>
              </a:rPr>
              <a:t> </a:t>
            </a:r>
            <a:r>
              <a:rPr lang="en-US" altLang="ko-KR" sz="900" dirty="0">
                <a:solidFill>
                  <a:srgbClr val="000000"/>
                </a:solidFill>
                <a:latin typeface="KoPub돋움체 Medium" panose="02020603020101020101" pitchFamily="18" charset="-127"/>
                <a:ea typeface="KoPub돋움체 Medium" panose="02020603020101020101" pitchFamily="18" charset="-127"/>
              </a:rPr>
              <a:t>TIME</a:t>
            </a:r>
          </a:p>
          <a:p>
            <a:pPr indent="-274320" defTabSz="957769" latinLnBrk="1">
              <a:spcAft>
                <a:spcPts val="900"/>
              </a:spcAft>
            </a:pPr>
            <a:r>
              <a:rPr lang="en-US" altLang="ko-KR" sz="1400" dirty="0">
                <a:solidFill>
                  <a:srgbClr val="ED7D31"/>
                </a:solidFill>
                <a:latin typeface="KoPub돋움체 Medium" panose="02020603020101020101" pitchFamily="18" charset="-127"/>
                <a:ea typeface="KoPub돋움체 Medium" panose="02020603020101020101" pitchFamily="18" charset="-127"/>
                <a:sym typeface="Wingdings 2" panose="05020102010507070707" pitchFamily="18" charset="2"/>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에서 선택한 고객에 대한 오더 문서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상세 내역으로 구성되며 자재 선택 시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제품별 납기 적중률 분석 화면으로 이동</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en-US" altLang="ko-KR" sz="1400" dirty="0">
                <a:solidFill>
                  <a:srgbClr val="ED7D31"/>
                </a:solidFill>
                <a:latin typeface="KoPub돋움체 Medium" panose="02020603020101020101" pitchFamily="18" charset="-127"/>
                <a:ea typeface="KoPub돋움체 Medium" panose="02020603020101020101" pitchFamily="18" charset="-127"/>
                <a:sym typeface="Wingdings 2" panose="05020102010507070707" pitchFamily="18" charset="2"/>
              </a:rPr>
              <a:t></a:t>
            </a:r>
            <a:r>
              <a:rPr lang="ko-KR" altLang="en-US" sz="900" dirty="0">
                <a:solidFill>
                  <a:srgbClr val="000000"/>
                </a:solidFill>
                <a:latin typeface="KoPub돋움체 Medium" panose="02020603020101020101" pitchFamily="18" charset="-127"/>
                <a:ea typeface="KoPub돋움체 Medium" panose="02020603020101020101" pitchFamily="18" charset="-127"/>
              </a:rPr>
              <a:t>에서 선택한 고객의 납품 문서 자재에</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대한 수량을 총 수량 별 적중률과 함께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        보여주도록  구성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수량 </a:t>
            </a: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시간으로 필터링하여 화면 구성</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p>
        </p:txBody>
      </p:sp>
      <p:sp>
        <p:nvSpPr>
          <p:cNvPr id="36" name="타원 35">
            <a:extLst>
              <a:ext uri="{FF2B5EF4-FFF2-40B4-BE49-F238E27FC236}">
                <a16:creationId xmlns:a16="http://schemas.microsoft.com/office/drawing/2014/main" id="{EDE8761D-CC0D-4B08-8C43-6EBDDC293CC3}"/>
              </a:ext>
            </a:extLst>
          </p:cNvPr>
          <p:cNvSpPr/>
          <p:nvPr/>
        </p:nvSpPr>
        <p:spPr bwMode="ltGray">
          <a:xfrm>
            <a:off x="9828125" y="1627491"/>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1</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37" name="타원 36">
            <a:extLst>
              <a:ext uri="{FF2B5EF4-FFF2-40B4-BE49-F238E27FC236}">
                <a16:creationId xmlns:a16="http://schemas.microsoft.com/office/drawing/2014/main" id="{F258ED96-BDE5-43F4-BC86-C25EEFF112FF}"/>
              </a:ext>
            </a:extLst>
          </p:cNvPr>
          <p:cNvSpPr/>
          <p:nvPr/>
        </p:nvSpPr>
        <p:spPr bwMode="ltGray">
          <a:xfrm>
            <a:off x="8850211" y="1723324"/>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3</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38" name="타원 37">
            <a:extLst>
              <a:ext uri="{FF2B5EF4-FFF2-40B4-BE49-F238E27FC236}">
                <a16:creationId xmlns:a16="http://schemas.microsoft.com/office/drawing/2014/main" id="{0FE314CE-F7C7-4323-81FB-1F60CDCB5349}"/>
              </a:ext>
            </a:extLst>
          </p:cNvPr>
          <p:cNvSpPr/>
          <p:nvPr/>
        </p:nvSpPr>
        <p:spPr bwMode="ltGray">
          <a:xfrm>
            <a:off x="9835225" y="1887329"/>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2</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39" name="타원 38">
            <a:extLst>
              <a:ext uri="{FF2B5EF4-FFF2-40B4-BE49-F238E27FC236}">
                <a16:creationId xmlns:a16="http://schemas.microsoft.com/office/drawing/2014/main" id="{1694021C-1CF6-47B7-9025-ABB2D1D90318}"/>
              </a:ext>
            </a:extLst>
          </p:cNvPr>
          <p:cNvSpPr/>
          <p:nvPr/>
        </p:nvSpPr>
        <p:spPr bwMode="ltGray">
          <a:xfrm>
            <a:off x="9835225" y="2396484"/>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3</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48" name="직사각형 47">
            <a:extLst>
              <a:ext uri="{FF2B5EF4-FFF2-40B4-BE49-F238E27FC236}">
                <a16:creationId xmlns:a16="http://schemas.microsoft.com/office/drawing/2014/main" id="{8D43533E-187C-4476-B8C3-7B86E533415C}"/>
              </a:ext>
            </a:extLst>
          </p:cNvPr>
          <p:cNvSpPr/>
          <p:nvPr/>
        </p:nvSpPr>
        <p:spPr bwMode="ltGray">
          <a:xfrm>
            <a:off x="4266667" y="4473297"/>
            <a:ext cx="5457223" cy="175575"/>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 문서 </a:t>
            </a:r>
          </a:p>
        </p:txBody>
      </p:sp>
      <p:cxnSp>
        <p:nvCxnSpPr>
          <p:cNvPr id="56" name="직선 연결선 55">
            <a:extLst>
              <a:ext uri="{FF2B5EF4-FFF2-40B4-BE49-F238E27FC236}">
                <a16:creationId xmlns:a16="http://schemas.microsoft.com/office/drawing/2014/main" id="{6986D79E-CBAD-4CC7-A009-0982DEE74297}"/>
              </a:ext>
            </a:extLst>
          </p:cNvPr>
          <p:cNvCxnSpPr>
            <a:cxnSpLocks/>
          </p:cNvCxnSpPr>
          <p:nvPr/>
        </p:nvCxnSpPr>
        <p:spPr>
          <a:xfrm flipH="1">
            <a:off x="8361706" y="1446993"/>
            <a:ext cx="117555" cy="201363"/>
          </a:xfrm>
          <a:prstGeom prst="line">
            <a:avLst/>
          </a:prstGeom>
          <a:noFill/>
          <a:ln w="6350" cap="flat" cmpd="sng" algn="ctr">
            <a:solidFill>
              <a:srgbClr val="000000">
                <a:lumMod val="75000"/>
                <a:lumOff val="25000"/>
              </a:srgbClr>
            </a:solidFill>
            <a:prstDash val="solid"/>
          </a:ln>
          <a:effectLst/>
        </p:spPr>
      </p:cxnSp>
      <p:cxnSp>
        <p:nvCxnSpPr>
          <p:cNvPr id="55" name="직선 연결선 54">
            <a:extLst>
              <a:ext uri="{FF2B5EF4-FFF2-40B4-BE49-F238E27FC236}">
                <a16:creationId xmlns:a16="http://schemas.microsoft.com/office/drawing/2014/main" id="{620FBD1C-43D7-4167-BE1C-8C8F0CFBB26A}"/>
              </a:ext>
            </a:extLst>
          </p:cNvPr>
          <p:cNvCxnSpPr>
            <a:cxnSpLocks/>
          </p:cNvCxnSpPr>
          <p:nvPr/>
        </p:nvCxnSpPr>
        <p:spPr>
          <a:xfrm>
            <a:off x="8463832" y="1446993"/>
            <a:ext cx="1260061" cy="0"/>
          </a:xfrm>
          <a:prstGeom prst="line">
            <a:avLst/>
          </a:prstGeom>
          <a:noFill/>
          <a:ln w="6350" cap="flat" cmpd="sng" algn="ctr">
            <a:solidFill>
              <a:srgbClr val="000000">
                <a:lumMod val="75000"/>
                <a:lumOff val="25000"/>
              </a:srgbClr>
            </a:solidFill>
            <a:prstDash val="solid"/>
          </a:ln>
          <a:effectLst/>
        </p:spPr>
      </p:cxnSp>
      <p:sp>
        <p:nvSpPr>
          <p:cNvPr id="78" name="TextBox 77">
            <a:extLst>
              <a:ext uri="{FF2B5EF4-FFF2-40B4-BE49-F238E27FC236}">
                <a16:creationId xmlns:a16="http://schemas.microsoft.com/office/drawing/2014/main" id="{87A2D7BA-A40A-4415-A547-11C47EB084F7}"/>
              </a:ext>
            </a:extLst>
          </p:cNvPr>
          <p:cNvSpPr txBox="1"/>
          <p:nvPr/>
        </p:nvSpPr>
        <p:spPr>
          <a:xfrm>
            <a:off x="9084489" y="1752124"/>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65" name="TextBox 64">
            <a:extLst>
              <a:ext uri="{FF2B5EF4-FFF2-40B4-BE49-F238E27FC236}">
                <a16:creationId xmlns:a16="http://schemas.microsoft.com/office/drawing/2014/main" id="{5D0E31BE-2949-421A-BAEE-03FFDB4BFBCA}"/>
              </a:ext>
            </a:extLst>
          </p:cNvPr>
          <p:cNvSpPr txBox="1"/>
          <p:nvPr/>
        </p:nvSpPr>
        <p:spPr>
          <a:xfrm>
            <a:off x="9255402" y="1753345"/>
            <a:ext cx="460242" cy="126233"/>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en-US" altLang="ko-KR" sz="700" kern="0" dirty="0">
                <a:solidFill>
                  <a:srgbClr val="ED7D31"/>
                </a:solidFill>
                <a:latin typeface="KoPub돋움체 Medium" panose="02020603020101020101" pitchFamily="18" charset="-127"/>
                <a:ea typeface="KoPub돋움체 Medium" panose="02020603020101020101" pitchFamily="18" charset="-127"/>
              </a:rPr>
              <a:t>KO</a:t>
            </a:r>
            <a:endParaRPr lang="ko-KR" altLang="en-US" sz="700" kern="0" dirty="0">
              <a:solidFill>
                <a:srgbClr val="ED7D31"/>
              </a:solidFill>
              <a:latin typeface="KoPub돋움체 Medium" panose="02020603020101020101" pitchFamily="18" charset="-127"/>
              <a:ea typeface="KoPub돋움체 Medium" panose="02020603020101020101" pitchFamily="18" charset="-127"/>
            </a:endParaRPr>
          </a:p>
        </p:txBody>
      </p:sp>
      <p:sp>
        <p:nvSpPr>
          <p:cNvPr id="67" name="타원 66">
            <a:extLst>
              <a:ext uri="{FF2B5EF4-FFF2-40B4-BE49-F238E27FC236}">
                <a16:creationId xmlns:a16="http://schemas.microsoft.com/office/drawing/2014/main" id="{C6CE245C-BEBB-4C84-8757-496F77131D0E}"/>
              </a:ext>
            </a:extLst>
          </p:cNvPr>
          <p:cNvSpPr/>
          <p:nvPr/>
        </p:nvSpPr>
        <p:spPr bwMode="ltGray">
          <a:xfrm>
            <a:off x="9835225" y="2676573"/>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4</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41" name="직사각형 40">
            <a:extLst>
              <a:ext uri="{FF2B5EF4-FFF2-40B4-BE49-F238E27FC236}">
                <a16:creationId xmlns:a16="http://schemas.microsoft.com/office/drawing/2014/main" id="{37598C1E-D81D-4163-80BA-1C1E3E35E13B}"/>
              </a:ext>
            </a:extLst>
          </p:cNvPr>
          <p:cNvSpPr/>
          <p:nvPr/>
        </p:nvSpPr>
        <p:spPr bwMode="ltGray">
          <a:xfrm>
            <a:off x="4271074" y="1968963"/>
            <a:ext cx="2557065" cy="151676"/>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en-US" altLang="ko-KR" sz="900" kern="0" dirty="0">
                <a:solidFill>
                  <a:srgbClr val="ED7D31"/>
                </a:solidFill>
                <a:latin typeface="KoPub돋움체 Medium" panose="02020603020101020101" pitchFamily="18" charset="-127"/>
                <a:ea typeface="KoPub돋움체 Medium" panose="02020603020101020101" pitchFamily="18" charset="-127"/>
                <a:sym typeface="Arial"/>
              </a:rPr>
              <a:t> </a:t>
            </a:r>
            <a:r>
              <a:rPr lang="ko-KR" altLang="en-US" sz="900" kern="0" dirty="0">
                <a:solidFill>
                  <a:srgbClr val="ED7D31"/>
                </a:solidFill>
                <a:latin typeface="KoPub돋움체 Medium" panose="02020603020101020101" pitchFamily="18" charset="-127"/>
                <a:ea typeface="KoPub돋움체 Medium" panose="02020603020101020101" pitchFamily="18" charset="-127"/>
                <a:sym typeface="Arial"/>
              </a:rPr>
              <a:t> </a:t>
            </a: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납기 적중률</a:t>
            </a:r>
          </a:p>
        </p:txBody>
      </p:sp>
      <p:graphicFrame>
        <p:nvGraphicFramePr>
          <p:cNvPr id="63" name="차트 62">
            <a:extLst>
              <a:ext uri="{FF2B5EF4-FFF2-40B4-BE49-F238E27FC236}">
                <a16:creationId xmlns:a16="http://schemas.microsoft.com/office/drawing/2014/main" id="{4E7851B8-1804-4902-8A39-5386A6244ED5}"/>
              </a:ext>
            </a:extLst>
          </p:cNvPr>
          <p:cNvGraphicFramePr/>
          <p:nvPr>
            <p:extLst>
              <p:ext uri="{D42A27DB-BD31-4B8C-83A1-F6EECF244321}">
                <p14:modId xmlns:p14="http://schemas.microsoft.com/office/powerpoint/2010/main" val="2499605836"/>
              </p:ext>
            </p:extLst>
          </p:nvPr>
        </p:nvGraphicFramePr>
        <p:xfrm>
          <a:off x="4262404" y="2152457"/>
          <a:ext cx="2540388" cy="1353022"/>
        </p:xfrm>
        <a:graphic>
          <a:graphicData uri="http://schemas.openxmlformats.org/drawingml/2006/chart">
            <c:chart xmlns:c="http://schemas.openxmlformats.org/drawingml/2006/chart" xmlns:r="http://schemas.openxmlformats.org/officeDocument/2006/relationships" r:id="rId3"/>
          </a:graphicData>
        </a:graphic>
      </p:graphicFrame>
      <p:sp>
        <p:nvSpPr>
          <p:cNvPr id="69" name="타원 68">
            <a:extLst>
              <a:ext uri="{FF2B5EF4-FFF2-40B4-BE49-F238E27FC236}">
                <a16:creationId xmlns:a16="http://schemas.microsoft.com/office/drawing/2014/main" id="{62C65D09-5F1B-480C-9062-A35A9494BE0F}"/>
              </a:ext>
            </a:extLst>
          </p:cNvPr>
          <p:cNvSpPr/>
          <p:nvPr/>
        </p:nvSpPr>
        <p:spPr bwMode="ltGray">
          <a:xfrm>
            <a:off x="5960814" y="1973866"/>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4</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71" name="TextBox 70">
            <a:extLst>
              <a:ext uri="{FF2B5EF4-FFF2-40B4-BE49-F238E27FC236}">
                <a16:creationId xmlns:a16="http://schemas.microsoft.com/office/drawing/2014/main" id="{C533BA2E-B845-4D0D-B909-E7895E53ED4C}"/>
              </a:ext>
            </a:extLst>
          </p:cNvPr>
          <p:cNvSpPr txBox="1"/>
          <p:nvPr/>
        </p:nvSpPr>
        <p:spPr>
          <a:xfrm>
            <a:off x="6196984" y="1993185"/>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73" name="TextBox 72">
            <a:extLst>
              <a:ext uri="{FF2B5EF4-FFF2-40B4-BE49-F238E27FC236}">
                <a16:creationId xmlns:a16="http://schemas.microsoft.com/office/drawing/2014/main" id="{1B68C8C8-0128-4209-A85C-7D074AD27C99}"/>
              </a:ext>
            </a:extLst>
          </p:cNvPr>
          <p:cNvSpPr txBox="1"/>
          <p:nvPr/>
        </p:nvSpPr>
        <p:spPr>
          <a:xfrm>
            <a:off x="6367897" y="1994406"/>
            <a:ext cx="460242" cy="126233"/>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700" kern="0" dirty="0">
                <a:solidFill>
                  <a:srgbClr val="ED7D31"/>
                </a:solidFill>
                <a:latin typeface="KoPub돋움체 Medium" panose="02020603020101020101" pitchFamily="18" charset="-127"/>
                <a:ea typeface="KoPub돋움체 Medium" panose="02020603020101020101" pitchFamily="18" charset="-127"/>
              </a:rPr>
              <a:t>시간</a:t>
            </a:r>
          </a:p>
        </p:txBody>
      </p:sp>
      <p:sp>
        <p:nvSpPr>
          <p:cNvPr id="98" name="타원 97">
            <a:extLst>
              <a:ext uri="{FF2B5EF4-FFF2-40B4-BE49-F238E27FC236}">
                <a16:creationId xmlns:a16="http://schemas.microsoft.com/office/drawing/2014/main" id="{906F2E45-7AE1-4E73-9E5E-EE49ECD557E5}"/>
              </a:ext>
            </a:extLst>
          </p:cNvPr>
          <p:cNvSpPr/>
          <p:nvPr/>
        </p:nvSpPr>
        <p:spPr bwMode="ltGray">
          <a:xfrm>
            <a:off x="9839351" y="3151159"/>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5</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85" name="TextBox 84">
            <a:extLst>
              <a:ext uri="{FF2B5EF4-FFF2-40B4-BE49-F238E27FC236}">
                <a16:creationId xmlns:a16="http://schemas.microsoft.com/office/drawing/2014/main" id="{FA464B22-3DA0-458A-8F44-C483CCF34D3F}"/>
              </a:ext>
            </a:extLst>
          </p:cNvPr>
          <p:cNvSpPr txBox="1"/>
          <p:nvPr/>
        </p:nvSpPr>
        <p:spPr>
          <a:xfrm>
            <a:off x="6915826" y="1974184"/>
            <a:ext cx="2801819" cy="2398000"/>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87" name="직사각형 86">
            <a:extLst>
              <a:ext uri="{FF2B5EF4-FFF2-40B4-BE49-F238E27FC236}">
                <a16:creationId xmlns:a16="http://schemas.microsoft.com/office/drawing/2014/main" id="{82F83132-BBD0-4977-8DE8-FB4B74256701}"/>
              </a:ext>
            </a:extLst>
          </p:cNvPr>
          <p:cNvSpPr/>
          <p:nvPr/>
        </p:nvSpPr>
        <p:spPr bwMode="ltGray">
          <a:xfrm>
            <a:off x="6928836" y="1985325"/>
            <a:ext cx="2798708" cy="133418"/>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상세 화면 </a:t>
            </a:r>
          </a:p>
        </p:txBody>
      </p:sp>
      <p:sp>
        <p:nvSpPr>
          <p:cNvPr id="92" name="직사각형 91">
            <a:extLst>
              <a:ext uri="{FF2B5EF4-FFF2-40B4-BE49-F238E27FC236}">
                <a16:creationId xmlns:a16="http://schemas.microsoft.com/office/drawing/2014/main" id="{E048AE02-23E7-42AB-A7AE-8B7205366093}"/>
              </a:ext>
            </a:extLst>
          </p:cNvPr>
          <p:cNvSpPr/>
          <p:nvPr/>
        </p:nvSpPr>
        <p:spPr>
          <a:xfrm>
            <a:off x="7237074" y="2280120"/>
            <a:ext cx="2172600" cy="714567"/>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defTabSz="914400" latinLnBrk="1"/>
            <a:r>
              <a:rPr lang="en-US" altLang="ko-KR" sz="3200" dirty="0">
                <a:solidFill>
                  <a:schemeClr val="accent1">
                    <a:lumMod val="50000"/>
                  </a:schemeClr>
                </a:solidFill>
                <a:latin typeface="KoPub돋움체 Medium" panose="02020603020101020101" pitchFamily="18" charset="-127"/>
                <a:ea typeface="KoPub돋움체 Medium" panose="02020603020101020101" pitchFamily="18" charset="-127"/>
              </a:rPr>
              <a:t>    </a:t>
            </a:r>
            <a:r>
              <a:rPr lang="en-US" altLang="ko-KR" sz="3600" dirty="0">
                <a:latin typeface="KoPub돋움체 Medium" panose="02020603020101020101" pitchFamily="18" charset="-127"/>
                <a:ea typeface="KoPub돋움체 Medium" panose="02020603020101020101" pitchFamily="18" charset="-127"/>
              </a:rPr>
              <a:t>25%</a:t>
            </a:r>
            <a:endParaRPr lang="ko-KR" altLang="en-US" sz="3200" dirty="0">
              <a:latin typeface="KoPub돋움체 Medium" panose="02020603020101020101" pitchFamily="18" charset="-127"/>
              <a:ea typeface="KoPub돋움체 Medium" panose="02020603020101020101" pitchFamily="18" charset="-127"/>
            </a:endParaRPr>
          </a:p>
        </p:txBody>
      </p:sp>
      <p:pic>
        <p:nvPicPr>
          <p:cNvPr id="94" name="그래픽 93" descr="과녁">
            <a:extLst>
              <a:ext uri="{FF2B5EF4-FFF2-40B4-BE49-F238E27FC236}">
                <a16:creationId xmlns:a16="http://schemas.microsoft.com/office/drawing/2014/main" id="{5AEF97D7-13E5-4846-B465-256194DCF6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85335" y="2479236"/>
            <a:ext cx="375940" cy="375940"/>
          </a:xfrm>
          <a:prstGeom prst="rect">
            <a:avLst/>
          </a:prstGeom>
        </p:spPr>
      </p:pic>
      <p:sp>
        <p:nvSpPr>
          <p:cNvPr id="100" name="타원 99">
            <a:extLst>
              <a:ext uri="{FF2B5EF4-FFF2-40B4-BE49-F238E27FC236}">
                <a16:creationId xmlns:a16="http://schemas.microsoft.com/office/drawing/2014/main" id="{71A4777E-AD9D-4763-8101-CBF26E9AE0BB}"/>
              </a:ext>
            </a:extLst>
          </p:cNvPr>
          <p:cNvSpPr/>
          <p:nvPr/>
        </p:nvSpPr>
        <p:spPr bwMode="ltGray">
          <a:xfrm>
            <a:off x="7444147" y="2557706"/>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6</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graphicFrame>
        <p:nvGraphicFramePr>
          <p:cNvPr id="102" name="차트 101">
            <a:extLst>
              <a:ext uri="{FF2B5EF4-FFF2-40B4-BE49-F238E27FC236}">
                <a16:creationId xmlns:a16="http://schemas.microsoft.com/office/drawing/2014/main" id="{4C25874D-E1A0-4EFD-895A-7E0893D56198}"/>
              </a:ext>
            </a:extLst>
          </p:cNvPr>
          <p:cNvGraphicFramePr/>
          <p:nvPr>
            <p:extLst>
              <p:ext uri="{D42A27DB-BD31-4B8C-83A1-F6EECF244321}">
                <p14:modId xmlns:p14="http://schemas.microsoft.com/office/powerpoint/2010/main" val="3441297763"/>
              </p:ext>
            </p:extLst>
          </p:nvPr>
        </p:nvGraphicFramePr>
        <p:xfrm>
          <a:off x="7057989" y="2877447"/>
          <a:ext cx="2637867" cy="1205692"/>
        </p:xfrm>
        <a:graphic>
          <a:graphicData uri="http://schemas.openxmlformats.org/drawingml/2006/chart">
            <c:chart xmlns:c="http://schemas.openxmlformats.org/drawingml/2006/chart" xmlns:r="http://schemas.openxmlformats.org/officeDocument/2006/relationships" r:id="rId6"/>
          </a:graphicData>
        </a:graphic>
      </p:graphicFrame>
      <p:sp>
        <p:nvSpPr>
          <p:cNvPr id="105" name="TextBox 104">
            <a:extLst>
              <a:ext uri="{FF2B5EF4-FFF2-40B4-BE49-F238E27FC236}">
                <a16:creationId xmlns:a16="http://schemas.microsoft.com/office/drawing/2014/main" id="{86AAC839-EE13-4787-B923-C1D814306155}"/>
              </a:ext>
            </a:extLst>
          </p:cNvPr>
          <p:cNvSpPr txBox="1"/>
          <p:nvPr/>
        </p:nvSpPr>
        <p:spPr>
          <a:xfrm>
            <a:off x="8852593" y="4142577"/>
            <a:ext cx="861622" cy="200055"/>
          </a:xfrm>
          <a:prstGeom prst="rect">
            <a:avLst/>
          </a:prstGeom>
          <a:noFill/>
        </p:spPr>
        <p:txBody>
          <a:bodyPr wrap="square" rtlCol="0">
            <a:spAutoFit/>
          </a:bodyPr>
          <a:lstStyle/>
          <a:p>
            <a:pPr defTabSz="914400" latinLnBrk="1"/>
            <a:r>
              <a:rPr lang="ko-KR" altLang="en-US" sz="700" dirty="0">
                <a:solidFill>
                  <a:srgbClr val="ED7D31"/>
                </a:solidFill>
                <a:latin typeface="KoPub돋움체 Medium" panose="02020603020101020101" pitchFamily="18" charset="-127"/>
                <a:ea typeface="KoPub돋움체 Medium" panose="02020603020101020101" pitchFamily="18" charset="-127"/>
              </a:rPr>
              <a:t>■</a:t>
            </a:r>
            <a:r>
              <a:rPr lang="ko-KR" altLang="en-US" sz="700" dirty="0">
                <a:solidFill>
                  <a:srgbClr val="4472C4"/>
                </a:solidFill>
                <a:latin typeface="KoPub돋움체 Medium" panose="02020603020101020101" pitchFamily="18" charset="-127"/>
                <a:ea typeface="KoPub돋움체 Medium" panose="02020603020101020101" pitchFamily="18" charset="-127"/>
              </a:rPr>
              <a:t> </a:t>
            </a:r>
            <a:r>
              <a:rPr lang="en-US" altLang="ko-KR" sz="700" dirty="0">
                <a:solidFill>
                  <a:srgbClr val="4472C4"/>
                </a:solidFill>
                <a:latin typeface="KoPub돋움체 Medium" panose="02020603020101020101" pitchFamily="18" charset="-127"/>
                <a:ea typeface="KoPub돋움체 Medium" panose="02020603020101020101" pitchFamily="18" charset="-127"/>
              </a:rPr>
              <a:t>NOT ON TIME  </a:t>
            </a:r>
            <a:endParaRPr lang="ko-KR" altLang="en-US" sz="700" dirty="0">
              <a:solidFill>
                <a:srgbClr val="4472C4"/>
              </a:solidFill>
              <a:latin typeface="KoPub돋움체 Medium" panose="02020603020101020101" pitchFamily="18" charset="-127"/>
              <a:ea typeface="KoPub돋움체 Medium" panose="02020603020101020101" pitchFamily="18" charset="-127"/>
            </a:endParaRPr>
          </a:p>
        </p:txBody>
      </p:sp>
      <p:sp>
        <p:nvSpPr>
          <p:cNvPr id="111" name="타원 110">
            <a:extLst>
              <a:ext uri="{FF2B5EF4-FFF2-40B4-BE49-F238E27FC236}">
                <a16:creationId xmlns:a16="http://schemas.microsoft.com/office/drawing/2014/main" id="{4E2AE7A8-FB42-4EFE-9895-5DE8C7B75674}"/>
              </a:ext>
            </a:extLst>
          </p:cNvPr>
          <p:cNvSpPr/>
          <p:nvPr/>
        </p:nvSpPr>
        <p:spPr bwMode="ltGray">
          <a:xfrm>
            <a:off x="9839351" y="3429001"/>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6</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115" name="타원 114">
            <a:extLst>
              <a:ext uri="{FF2B5EF4-FFF2-40B4-BE49-F238E27FC236}">
                <a16:creationId xmlns:a16="http://schemas.microsoft.com/office/drawing/2014/main" id="{094E4217-41EC-416B-B9CB-9331BA31EEF7}"/>
              </a:ext>
            </a:extLst>
          </p:cNvPr>
          <p:cNvSpPr/>
          <p:nvPr/>
        </p:nvSpPr>
        <p:spPr bwMode="ltGray">
          <a:xfrm>
            <a:off x="9828124" y="4184842"/>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7</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119" name="직사각형 118">
            <a:extLst>
              <a:ext uri="{FF2B5EF4-FFF2-40B4-BE49-F238E27FC236}">
                <a16:creationId xmlns:a16="http://schemas.microsoft.com/office/drawing/2014/main" id="{0D88838C-EFAB-40AA-937E-EC461B87FBFB}"/>
              </a:ext>
            </a:extLst>
          </p:cNvPr>
          <p:cNvSpPr/>
          <p:nvPr/>
        </p:nvSpPr>
        <p:spPr>
          <a:xfrm>
            <a:off x="7545483" y="4372184"/>
            <a:ext cx="2172600" cy="714567"/>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defTabSz="914400" latinLnBrk="1"/>
            <a:r>
              <a:rPr lang="en-US" altLang="ko-KR" sz="3200" dirty="0">
                <a:solidFill>
                  <a:srgbClr val="4472C4"/>
                </a:solidFill>
                <a:latin typeface="KoPub돋움체 Medium" panose="02020603020101020101" pitchFamily="18" charset="-127"/>
                <a:ea typeface="KoPub돋움체 Medium" panose="02020603020101020101" pitchFamily="18" charset="-127"/>
              </a:rPr>
              <a:t>   </a:t>
            </a:r>
            <a:endParaRPr lang="ko-KR" altLang="en-US" sz="3200" dirty="0">
              <a:solidFill>
                <a:srgbClr val="ED7D31"/>
              </a:solidFill>
              <a:latin typeface="KoPub돋움체 Medium" panose="02020603020101020101" pitchFamily="18" charset="-127"/>
              <a:ea typeface="KoPub돋움체 Medium" panose="02020603020101020101" pitchFamily="18" charset="-127"/>
            </a:endParaRPr>
          </a:p>
        </p:txBody>
      </p:sp>
      <p:sp>
        <p:nvSpPr>
          <p:cNvPr id="29" name="TextBox 28">
            <a:extLst>
              <a:ext uri="{FF2B5EF4-FFF2-40B4-BE49-F238E27FC236}">
                <a16:creationId xmlns:a16="http://schemas.microsoft.com/office/drawing/2014/main" id="{FDA44AD8-7944-44D6-BF0A-452CB6C835A0}"/>
              </a:ext>
            </a:extLst>
          </p:cNvPr>
          <p:cNvSpPr txBox="1"/>
          <p:nvPr/>
        </p:nvSpPr>
        <p:spPr>
          <a:xfrm>
            <a:off x="4261027" y="3510827"/>
            <a:ext cx="2564273" cy="861358"/>
          </a:xfrm>
          <a:prstGeom prst="rect">
            <a:avLst/>
          </a:prstGeom>
          <a:solidFill>
            <a:srgbClr val="FFFFFF"/>
          </a:solidFill>
          <a:ln w="6350">
            <a:solidFill>
              <a:schemeClr val="accent1"/>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49" name="직사각형 48">
            <a:extLst>
              <a:ext uri="{FF2B5EF4-FFF2-40B4-BE49-F238E27FC236}">
                <a16:creationId xmlns:a16="http://schemas.microsoft.com/office/drawing/2014/main" id="{62DC9740-DD0D-4B85-AEDF-5F04E496C975}"/>
              </a:ext>
            </a:extLst>
          </p:cNvPr>
          <p:cNvSpPr/>
          <p:nvPr/>
        </p:nvSpPr>
        <p:spPr bwMode="ltGray">
          <a:xfrm>
            <a:off x="4274773" y="3535935"/>
            <a:ext cx="2557407" cy="144668"/>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지연 </a:t>
            </a:r>
            <a:r>
              <a:rPr lang="en-US" altLang="ko-KR" sz="900" kern="0" dirty="0">
                <a:solidFill>
                  <a:srgbClr val="44546A"/>
                </a:solidFill>
                <a:latin typeface="KoPub돋움체 Medium" panose="02020603020101020101" pitchFamily="18" charset="-127"/>
                <a:ea typeface="KoPub돋움체 Medium" panose="02020603020101020101" pitchFamily="18" charset="-127"/>
                <a:sym typeface="Arial"/>
              </a:rPr>
              <a:t>&amp; </a:t>
            </a: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평균 지연 일</a:t>
            </a:r>
          </a:p>
        </p:txBody>
      </p:sp>
      <p:sp>
        <p:nvSpPr>
          <p:cNvPr id="132" name="TextBox 131">
            <a:extLst>
              <a:ext uri="{FF2B5EF4-FFF2-40B4-BE49-F238E27FC236}">
                <a16:creationId xmlns:a16="http://schemas.microsoft.com/office/drawing/2014/main" id="{EC6D89B1-1270-4386-B44C-76FDB560436C}"/>
              </a:ext>
            </a:extLst>
          </p:cNvPr>
          <p:cNvSpPr txBox="1"/>
          <p:nvPr/>
        </p:nvSpPr>
        <p:spPr>
          <a:xfrm>
            <a:off x="4258337" y="5457477"/>
            <a:ext cx="5469208" cy="977278"/>
          </a:xfrm>
          <a:prstGeom prst="rect">
            <a:avLst/>
          </a:prstGeom>
          <a:solidFill>
            <a:srgbClr val="FFFFFF"/>
          </a:solidFill>
          <a:ln w="6350">
            <a:solidFill>
              <a:schemeClr val="accent1"/>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graphicFrame>
        <p:nvGraphicFramePr>
          <p:cNvPr id="134" name="차트 133">
            <a:extLst>
              <a:ext uri="{FF2B5EF4-FFF2-40B4-BE49-F238E27FC236}">
                <a16:creationId xmlns:a16="http://schemas.microsoft.com/office/drawing/2014/main" id="{E2D7A193-3BE6-4B35-9401-178069103DDB}"/>
              </a:ext>
            </a:extLst>
          </p:cNvPr>
          <p:cNvGraphicFramePr/>
          <p:nvPr>
            <p:extLst>
              <p:ext uri="{D42A27DB-BD31-4B8C-83A1-F6EECF244321}">
                <p14:modId xmlns:p14="http://schemas.microsoft.com/office/powerpoint/2010/main" val="1837105780"/>
              </p:ext>
            </p:extLst>
          </p:nvPr>
        </p:nvGraphicFramePr>
        <p:xfrm>
          <a:off x="4283075" y="5613210"/>
          <a:ext cx="5412780" cy="833036"/>
        </p:xfrm>
        <a:graphic>
          <a:graphicData uri="http://schemas.openxmlformats.org/drawingml/2006/chart">
            <c:chart xmlns:c="http://schemas.openxmlformats.org/drawingml/2006/chart" xmlns:r="http://schemas.openxmlformats.org/officeDocument/2006/relationships" r:id="rId7"/>
          </a:graphicData>
        </a:graphic>
      </p:graphicFrame>
      <p:sp>
        <p:nvSpPr>
          <p:cNvPr id="152" name="타원 151">
            <a:extLst>
              <a:ext uri="{FF2B5EF4-FFF2-40B4-BE49-F238E27FC236}">
                <a16:creationId xmlns:a16="http://schemas.microsoft.com/office/drawing/2014/main" id="{C9A23C16-31F9-4E77-8634-3F19F0610BF5}"/>
              </a:ext>
            </a:extLst>
          </p:cNvPr>
          <p:cNvSpPr/>
          <p:nvPr/>
        </p:nvSpPr>
        <p:spPr bwMode="ltGray">
          <a:xfrm>
            <a:off x="4133811" y="5434673"/>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8</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160" name="TextBox 159">
            <a:extLst>
              <a:ext uri="{FF2B5EF4-FFF2-40B4-BE49-F238E27FC236}">
                <a16:creationId xmlns:a16="http://schemas.microsoft.com/office/drawing/2014/main" id="{6FF9ECE6-84EE-442B-8B54-D43E58CDD0BC}"/>
              </a:ext>
            </a:extLst>
          </p:cNvPr>
          <p:cNvSpPr txBox="1"/>
          <p:nvPr/>
        </p:nvSpPr>
        <p:spPr>
          <a:xfrm>
            <a:off x="9032903" y="4497872"/>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162" name="TextBox 161">
            <a:extLst>
              <a:ext uri="{FF2B5EF4-FFF2-40B4-BE49-F238E27FC236}">
                <a16:creationId xmlns:a16="http://schemas.microsoft.com/office/drawing/2014/main" id="{2E6B6064-F3EE-4646-9FAB-D6F4F21D0A99}"/>
              </a:ext>
            </a:extLst>
          </p:cNvPr>
          <p:cNvSpPr txBox="1"/>
          <p:nvPr/>
        </p:nvSpPr>
        <p:spPr>
          <a:xfrm>
            <a:off x="9203816" y="4499093"/>
            <a:ext cx="460242" cy="126233"/>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en-US" altLang="ko-KR" sz="700" kern="0" dirty="0">
                <a:solidFill>
                  <a:srgbClr val="ED7D31"/>
                </a:solidFill>
                <a:latin typeface="KoPub돋움체 Medium" panose="02020603020101020101" pitchFamily="18" charset="-127"/>
                <a:ea typeface="KoPub돋움체 Medium" panose="02020603020101020101" pitchFamily="18" charset="-127"/>
              </a:rPr>
              <a:t>DP</a:t>
            </a:r>
            <a:r>
              <a:rPr lang="ko-KR" altLang="en-US" sz="700" kern="0" dirty="0">
                <a:solidFill>
                  <a:srgbClr val="ED7D31"/>
                </a:solidFill>
                <a:latin typeface="KoPub돋움체 Medium" panose="02020603020101020101" pitchFamily="18" charset="-127"/>
                <a:ea typeface="KoPub돋움체 Medium" panose="02020603020101020101" pitchFamily="18" charset="-127"/>
              </a:rPr>
              <a:t> </a:t>
            </a:r>
          </a:p>
        </p:txBody>
      </p:sp>
      <p:sp>
        <p:nvSpPr>
          <p:cNvPr id="168" name="타원 167">
            <a:extLst>
              <a:ext uri="{FF2B5EF4-FFF2-40B4-BE49-F238E27FC236}">
                <a16:creationId xmlns:a16="http://schemas.microsoft.com/office/drawing/2014/main" id="{F0BAFD49-98F1-4FA6-BE23-ADE859C6D070}"/>
              </a:ext>
            </a:extLst>
          </p:cNvPr>
          <p:cNvSpPr/>
          <p:nvPr/>
        </p:nvSpPr>
        <p:spPr bwMode="ltGray">
          <a:xfrm>
            <a:off x="9828124" y="4951496"/>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8</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27" name="TextBox 26">
            <a:extLst>
              <a:ext uri="{FF2B5EF4-FFF2-40B4-BE49-F238E27FC236}">
                <a16:creationId xmlns:a16="http://schemas.microsoft.com/office/drawing/2014/main" id="{4C843A83-B6BD-4494-A339-19D00A334923}"/>
              </a:ext>
            </a:extLst>
          </p:cNvPr>
          <p:cNvSpPr txBox="1"/>
          <p:nvPr/>
        </p:nvSpPr>
        <p:spPr>
          <a:xfrm>
            <a:off x="8544396" y="1503923"/>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30" name="TextBox 29">
            <a:extLst>
              <a:ext uri="{FF2B5EF4-FFF2-40B4-BE49-F238E27FC236}">
                <a16:creationId xmlns:a16="http://schemas.microsoft.com/office/drawing/2014/main" id="{0B6148A8-BD55-4330-A70D-86F6B554472E}"/>
              </a:ext>
            </a:extLst>
          </p:cNvPr>
          <p:cNvSpPr txBox="1"/>
          <p:nvPr/>
        </p:nvSpPr>
        <p:spPr>
          <a:xfrm>
            <a:off x="8726506" y="1490098"/>
            <a:ext cx="989137" cy="152535"/>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700" kern="0">
                <a:solidFill>
                  <a:srgbClr val="ED7D31"/>
                </a:solidFill>
                <a:latin typeface="KoPub돋움체 Medium" panose="02020603020101020101" pitchFamily="18" charset="-127"/>
                <a:ea typeface="KoPub돋움체 Medium" panose="02020603020101020101" pitchFamily="18" charset="-127"/>
              </a:rPr>
              <a:t>분기</a:t>
            </a:r>
            <a:endParaRPr lang="ko-KR" altLang="en-US" sz="700" kern="0" dirty="0">
              <a:solidFill>
                <a:srgbClr val="ED7D31"/>
              </a:solidFill>
              <a:latin typeface="KoPub돋움체 Medium" panose="02020603020101020101" pitchFamily="18" charset="-127"/>
              <a:ea typeface="KoPub돋움체 Medium" panose="02020603020101020101" pitchFamily="18" charset="-127"/>
            </a:endParaRPr>
          </a:p>
        </p:txBody>
      </p:sp>
      <p:sp>
        <p:nvSpPr>
          <p:cNvPr id="18" name="TextBox 17">
            <a:extLst>
              <a:ext uri="{FF2B5EF4-FFF2-40B4-BE49-F238E27FC236}">
                <a16:creationId xmlns:a16="http://schemas.microsoft.com/office/drawing/2014/main" id="{116DD051-3D8F-4737-A9BB-2850DC6BA846}"/>
              </a:ext>
            </a:extLst>
          </p:cNvPr>
          <p:cNvSpPr txBox="1"/>
          <p:nvPr/>
        </p:nvSpPr>
        <p:spPr>
          <a:xfrm>
            <a:off x="700701" y="1958067"/>
            <a:ext cx="3303525" cy="4476688"/>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46" name="직사각형 45">
            <a:extLst>
              <a:ext uri="{FF2B5EF4-FFF2-40B4-BE49-F238E27FC236}">
                <a16:creationId xmlns:a16="http://schemas.microsoft.com/office/drawing/2014/main" id="{343E88C2-12D4-4A19-ABAF-346DF135F98D}"/>
              </a:ext>
            </a:extLst>
          </p:cNvPr>
          <p:cNvSpPr/>
          <p:nvPr/>
        </p:nvSpPr>
        <p:spPr bwMode="ltGray">
          <a:xfrm>
            <a:off x="699790" y="1985506"/>
            <a:ext cx="3302479" cy="136826"/>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고객 현황</a:t>
            </a:r>
          </a:p>
        </p:txBody>
      </p:sp>
      <p:sp>
        <p:nvSpPr>
          <p:cNvPr id="89" name="TextBox 88">
            <a:extLst>
              <a:ext uri="{FF2B5EF4-FFF2-40B4-BE49-F238E27FC236}">
                <a16:creationId xmlns:a16="http://schemas.microsoft.com/office/drawing/2014/main" id="{C6039479-9E2B-4CA7-98B4-CBD711E0A237}"/>
              </a:ext>
            </a:extLst>
          </p:cNvPr>
          <p:cNvSpPr txBox="1"/>
          <p:nvPr/>
        </p:nvSpPr>
        <p:spPr>
          <a:xfrm>
            <a:off x="3371114" y="1999774"/>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91" name="TextBox 90">
            <a:extLst>
              <a:ext uri="{FF2B5EF4-FFF2-40B4-BE49-F238E27FC236}">
                <a16:creationId xmlns:a16="http://schemas.microsoft.com/office/drawing/2014/main" id="{701785C2-4CC7-49B4-AF11-8B10288649BD}"/>
              </a:ext>
            </a:extLst>
          </p:cNvPr>
          <p:cNvSpPr txBox="1"/>
          <p:nvPr/>
        </p:nvSpPr>
        <p:spPr>
          <a:xfrm>
            <a:off x="3542027" y="2000995"/>
            <a:ext cx="460242" cy="126233"/>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700" kern="0" dirty="0">
                <a:solidFill>
                  <a:srgbClr val="ED7D31"/>
                </a:solidFill>
                <a:latin typeface="KoPub돋움체 Medium" panose="02020603020101020101" pitchFamily="18" charset="-127"/>
                <a:ea typeface="KoPub돋움체 Medium" panose="02020603020101020101" pitchFamily="18" charset="-127"/>
              </a:rPr>
              <a:t>고객 이름</a:t>
            </a:r>
          </a:p>
        </p:txBody>
      </p:sp>
      <p:sp>
        <p:nvSpPr>
          <p:cNvPr id="96" name="타원 95">
            <a:extLst>
              <a:ext uri="{FF2B5EF4-FFF2-40B4-BE49-F238E27FC236}">
                <a16:creationId xmlns:a16="http://schemas.microsoft.com/office/drawing/2014/main" id="{E595838C-0799-4610-8FCF-71AF93DB55B7}"/>
              </a:ext>
            </a:extLst>
          </p:cNvPr>
          <p:cNvSpPr/>
          <p:nvPr/>
        </p:nvSpPr>
        <p:spPr bwMode="ltGray">
          <a:xfrm>
            <a:off x="3108654" y="1969600"/>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5</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grpSp>
        <p:nvGrpSpPr>
          <p:cNvPr id="77" name="그룹 76">
            <a:extLst>
              <a:ext uri="{FF2B5EF4-FFF2-40B4-BE49-F238E27FC236}">
                <a16:creationId xmlns:a16="http://schemas.microsoft.com/office/drawing/2014/main" id="{1A36B1C0-762E-4CB9-8F11-7A48C6606B7B}"/>
              </a:ext>
            </a:extLst>
          </p:cNvPr>
          <p:cNvGrpSpPr/>
          <p:nvPr/>
        </p:nvGrpSpPr>
        <p:grpSpPr>
          <a:xfrm>
            <a:off x="979550" y="2273068"/>
            <a:ext cx="2956004" cy="4096182"/>
            <a:chOff x="3333000" y="466998"/>
            <a:chExt cx="4111140" cy="5764021"/>
          </a:xfrm>
        </p:grpSpPr>
        <p:sp>
          <p:nvSpPr>
            <p:cNvPr id="79" name="Freeform 1301">
              <a:extLst>
                <a:ext uri="{FF2B5EF4-FFF2-40B4-BE49-F238E27FC236}">
                  <a16:creationId xmlns:a16="http://schemas.microsoft.com/office/drawing/2014/main" id="{0BA1AC5B-CBFE-4F00-BD4F-FA01B0F13602}"/>
                </a:ext>
              </a:extLst>
            </p:cNvPr>
            <p:cNvSpPr>
              <a:spLocks noChangeAspect="1"/>
            </p:cNvSpPr>
            <p:nvPr/>
          </p:nvSpPr>
          <p:spPr bwMode="auto">
            <a:xfrm>
              <a:off x="4511270" y="466998"/>
              <a:ext cx="1909961" cy="1768149"/>
            </a:xfrm>
            <a:custGeom>
              <a:avLst/>
              <a:gdLst>
                <a:gd name="T0" fmla="*/ 4010 w 7322"/>
                <a:gd name="T1" fmla="*/ 0 h 6252"/>
                <a:gd name="T2" fmla="*/ 3938 w 7322"/>
                <a:gd name="T3" fmla="*/ 540 h 6252"/>
                <a:gd name="T4" fmla="*/ 3818 w 7322"/>
                <a:gd name="T5" fmla="*/ 912 h 6252"/>
                <a:gd name="T6" fmla="*/ 3614 w 7322"/>
                <a:gd name="T7" fmla="*/ 624 h 6252"/>
                <a:gd name="T8" fmla="*/ 3074 w 7322"/>
                <a:gd name="T9" fmla="*/ 756 h 6252"/>
                <a:gd name="T10" fmla="*/ 2966 w 7322"/>
                <a:gd name="T11" fmla="*/ 1236 h 6252"/>
                <a:gd name="T12" fmla="*/ 1514 w 7322"/>
                <a:gd name="T13" fmla="*/ 1008 h 6252"/>
                <a:gd name="T14" fmla="*/ 986 w 7322"/>
                <a:gd name="T15" fmla="*/ 1200 h 6252"/>
                <a:gd name="T16" fmla="*/ 626 w 7322"/>
                <a:gd name="T17" fmla="*/ 1092 h 6252"/>
                <a:gd name="T18" fmla="*/ 0 w 7322"/>
                <a:gd name="T19" fmla="*/ 1203 h 6252"/>
                <a:gd name="T20" fmla="*/ 194 w 7322"/>
                <a:gd name="T21" fmla="*/ 1774 h 6252"/>
                <a:gd name="T22" fmla="*/ 650 w 7322"/>
                <a:gd name="T23" fmla="*/ 1932 h 6252"/>
                <a:gd name="T24" fmla="*/ 986 w 7322"/>
                <a:gd name="T25" fmla="*/ 2040 h 6252"/>
                <a:gd name="T26" fmla="*/ 1441 w 7322"/>
                <a:gd name="T27" fmla="*/ 2698 h 6252"/>
                <a:gd name="T28" fmla="*/ 1273 w 7322"/>
                <a:gd name="T29" fmla="*/ 3001 h 6252"/>
                <a:gd name="T30" fmla="*/ 1201 w 7322"/>
                <a:gd name="T31" fmla="*/ 3290 h 6252"/>
                <a:gd name="T32" fmla="*/ 1370 w 7322"/>
                <a:gd name="T33" fmla="*/ 3650 h 6252"/>
                <a:gd name="T34" fmla="*/ 1514 w 7322"/>
                <a:gd name="T35" fmla="*/ 3912 h 6252"/>
                <a:gd name="T36" fmla="*/ 1946 w 7322"/>
                <a:gd name="T37" fmla="*/ 3948 h 6252"/>
                <a:gd name="T38" fmla="*/ 2219 w 7322"/>
                <a:gd name="T39" fmla="*/ 4299 h 6252"/>
                <a:gd name="T40" fmla="*/ 2198 w 7322"/>
                <a:gd name="T41" fmla="*/ 4788 h 6252"/>
                <a:gd name="T42" fmla="*/ 2045 w 7322"/>
                <a:gd name="T43" fmla="*/ 5373 h 6252"/>
                <a:gd name="T44" fmla="*/ 2158 w 7322"/>
                <a:gd name="T45" fmla="*/ 5860 h 6252"/>
                <a:gd name="T46" fmla="*/ 2680 w 7322"/>
                <a:gd name="T47" fmla="*/ 5759 h 6252"/>
                <a:gd name="T48" fmla="*/ 2855 w 7322"/>
                <a:gd name="T49" fmla="*/ 5345 h 6252"/>
                <a:gd name="T50" fmla="*/ 3110 w 7322"/>
                <a:gd name="T51" fmla="*/ 5688 h 6252"/>
                <a:gd name="T52" fmla="*/ 3671 w 7322"/>
                <a:gd name="T53" fmla="*/ 5471 h 6252"/>
                <a:gd name="T54" fmla="*/ 3895 w 7322"/>
                <a:gd name="T55" fmla="*/ 5737 h 6252"/>
                <a:gd name="T56" fmla="*/ 4199 w 7322"/>
                <a:gd name="T57" fmla="*/ 5842 h 6252"/>
                <a:gd name="T58" fmla="*/ 4865 w 7322"/>
                <a:gd name="T59" fmla="*/ 6252 h 6252"/>
                <a:gd name="T60" fmla="*/ 5402 w 7322"/>
                <a:gd name="T61" fmla="*/ 6095 h 6252"/>
                <a:gd name="T62" fmla="*/ 5884 w 7322"/>
                <a:gd name="T63" fmla="*/ 6229 h 6252"/>
                <a:gd name="T64" fmla="*/ 6136 w 7322"/>
                <a:gd name="T65" fmla="*/ 6157 h 6252"/>
                <a:gd name="T66" fmla="*/ 6457 w 7322"/>
                <a:gd name="T67" fmla="*/ 6167 h 6252"/>
                <a:gd name="T68" fmla="*/ 7064 w 7322"/>
                <a:gd name="T69" fmla="*/ 5932 h 6252"/>
                <a:gd name="T70" fmla="*/ 7307 w 7322"/>
                <a:gd name="T71" fmla="*/ 5651 h 6252"/>
                <a:gd name="T72" fmla="*/ 7238 w 7322"/>
                <a:gd name="T73" fmla="*/ 5148 h 6252"/>
                <a:gd name="T74" fmla="*/ 6674 w 7322"/>
                <a:gd name="T75" fmla="*/ 4428 h 6252"/>
                <a:gd name="T76" fmla="*/ 6566 w 7322"/>
                <a:gd name="T77" fmla="*/ 4080 h 6252"/>
                <a:gd name="T78" fmla="*/ 6350 w 7322"/>
                <a:gd name="T79" fmla="*/ 3900 h 6252"/>
                <a:gd name="T80" fmla="*/ 6374 w 7322"/>
                <a:gd name="T81" fmla="*/ 3684 h 6252"/>
                <a:gd name="T82" fmla="*/ 6014 w 7322"/>
                <a:gd name="T83" fmla="*/ 3312 h 6252"/>
                <a:gd name="T84" fmla="*/ 5342 w 7322"/>
                <a:gd name="T85" fmla="*/ 2280 h 6252"/>
                <a:gd name="T86" fmla="*/ 4862 w 7322"/>
                <a:gd name="T87" fmla="*/ 1656 h 6252"/>
                <a:gd name="T88" fmla="*/ 4478 w 7322"/>
                <a:gd name="T89" fmla="*/ 804 h 6252"/>
                <a:gd name="T90" fmla="*/ 4250 w 7322"/>
                <a:gd name="T91" fmla="*/ 108 h 62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322"/>
                <a:gd name="T139" fmla="*/ 0 h 6252"/>
                <a:gd name="T140" fmla="*/ 7322 w 7322"/>
                <a:gd name="T141" fmla="*/ 6252 h 62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322" h="6252">
                  <a:moveTo>
                    <a:pt x="4250" y="108"/>
                  </a:moveTo>
                  <a:lnTo>
                    <a:pt x="4010" y="0"/>
                  </a:lnTo>
                  <a:lnTo>
                    <a:pt x="3902" y="108"/>
                  </a:lnTo>
                  <a:lnTo>
                    <a:pt x="3938" y="540"/>
                  </a:lnTo>
                  <a:lnTo>
                    <a:pt x="3830" y="684"/>
                  </a:lnTo>
                  <a:lnTo>
                    <a:pt x="3818" y="912"/>
                  </a:lnTo>
                  <a:lnTo>
                    <a:pt x="3710" y="936"/>
                  </a:lnTo>
                  <a:lnTo>
                    <a:pt x="3614" y="624"/>
                  </a:lnTo>
                  <a:lnTo>
                    <a:pt x="3182" y="624"/>
                  </a:lnTo>
                  <a:lnTo>
                    <a:pt x="3074" y="756"/>
                  </a:lnTo>
                  <a:lnTo>
                    <a:pt x="3110" y="1080"/>
                  </a:lnTo>
                  <a:lnTo>
                    <a:pt x="2966" y="1236"/>
                  </a:lnTo>
                  <a:lnTo>
                    <a:pt x="1598" y="1212"/>
                  </a:lnTo>
                  <a:lnTo>
                    <a:pt x="1514" y="1008"/>
                  </a:lnTo>
                  <a:lnTo>
                    <a:pt x="1202" y="1008"/>
                  </a:lnTo>
                  <a:lnTo>
                    <a:pt x="986" y="1200"/>
                  </a:lnTo>
                  <a:lnTo>
                    <a:pt x="722" y="1260"/>
                  </a:lnTo>
                  <a:lnTo>
                    <a:pt x="626" y="1092"/>
                  </a:lnTo>
                  <a:lnTo>
                    <a:pt x="410" y="984"/>
                  </a:lnTo>
                  <a:lnTo>
                    <a:pt x="0" y="1203"/>
                  </a:lnTo>
                  <a:lnTo>
                    <a:pt x="50" y="1476"/>
                  </a:lnTo>
                  <a:lnTo>
                    <a:pt x="194" y="1774"/>
                  </a:lnTo>
                  <a:lnTo>
                    <a:pt x="482" y="1776"/>
                  </a:lnTo>
                  <a:lnTo>
                    <a:pt x="650" y="1932"/>
                  </a:lnTo>
                  <a:lnTo>
                    <a:pt x="830" y="1932"/>
                  </a:lnTo>
                  <a:lnTo>
                    <a:pt x="986" y="2040"/>
                  </a:lnTo>
                  <a:lnTo>
                    <a:pt x="1262" y="2466"/>
                  </a:lnTo>
                  <a:lnTo>
                    <a:pt x="1441" y="2698"/>
                  </a:lnTo>
                  <a:lnTo>
                    <a:pt x="1418" y="2892"/>
                  </a:lnTo>
                  <a:lnTo>
                    <a:pt x="1273" y="3001"/>
                  </a:lnTo>
                  <a:lnTo>
                    <a:pt x="1274" y="3168"/>
                  </a:lnTo>
                  <a:lnTo>
                    <a:pt x="1201" y="3290"/>
                  </a:lnTo>
                  <a:lnTo>
                    <a:pt x="1238" y="3504"/>
                  </a:lnTo>
                  <a:lnTo>
                    <a:pt x="1370" y="3650"/>
                  </a:lnTo>
                  <a:lnTo>
                    <a:pt x="1370" y="3852"/>
                  </a:lnTo>
                  <a:lnTo>
                    <a:pt x="1514" y="3912"/>
                  </a:lnTo>
                  <a:lnTo>
                    <a:pt x="1718" y="3960"/>
                  </a:lnTo>
                  <a:lnTo>
                    <a:pt x="1946" y="3948"/>
                  </a:lnTo>
                  <a:lnTo>
                    <a:pt x="2207" y="4074"/>
                  </a:lnTo>
                  <a:lnTo>
                    <a:pt x="2219" y="4299"/>
                  </a:lnTo>
                  <a:lnTo>
                    <a:pt x="2054" y="4512"/>
                  </a:lnTo>
                  <a:lnTo>
                    <a:pt x="2198" y="4788"/>
                  </a:lnTo>
                  <a:lnTo>
                    <a:pt x="2045" y="5111"/>
                  </a:lnTo>
                  <a:lnTo>
                    <a:pt x="2045" y="5373"/>
                  </a:lnTo>
                  <a:lnTo>
                    <a:pt x="2047" y="5744"/>
                  </a:lnTo>
                  <a:lnTo>
                    <a:pt x="2158" y="5860"/>
                  </a:lnTo>
                  <a:lnTo>
                    <a:pt x="2524" y="5879"/>
                  </a:lnTo>
                  <a:lnTo>
                    <a:pt x="2680" y="5759"/>
                  </a:lnTo>
                  <a:lnTo>
                    <a:pt x="2699" y="5485"/>
                  </a:lnTo>
                  <a:lnTo>
                    <a:pt x="2855" y="5345"/>
                  </a:lnTo>
                  <a:lnTo>
                    <a:pt x="2891" y="5532"/>
                  </a:lnTo>
                  <a:lnTo>
                    <a:pt x="3110" y="5688"/>
                  </a:lnTo>
                  <a:lnTo>
                    <a:pt x="3413" y="5481"/>
                  </a:lnTo>
                  <a:lnTo>
                    <a:pt x="3671" y="5471"/>
                  </a:lnTo>
                  <a:lnTo>
                    <a:pt x="3793" y="5668"/>
                  </a:lnTo>
                  <a:lnTo>
                    <a:pt x="3895" y="5737"/>
                  </a:lnTo>
                  <a:lnTo>
                    <a:pt x="3908" y="5877"/>
                  </a:lnTo>
                  <a:lnTo>
                    <a:pt x="4199" y="5842"/>
                  </a:lnTo>
                  <a:lnTo>
                    <a:pt x="4702" y="6101"/>
                  </a:lnTo>
                  <a:lnTo>
                    <a:pt x="4865" y="6252"/>
                  </a:lnTo>
                  <a:lnTo>
                    <a:pt x="5306" y="6228"/>
                  </a:lnTo>
                  <a:lnTo>
                    <a:pt x="5402" y="6095"/>
                  </a:lnTo>
                  <a:lnTo>
                    <a:pt x="5626" y="6094"/>
                  </a:lnTo>
                  <a:lnTo>
                    <a:pt x="5884" y="6229"/>
                  </a:lnTo>
                  <a:lnTo>
                    <a:pt x="5980" y="6133"/>
                  </a:lnTo>
                  <a:lnTo>
                    <a:pt x="6136" y="6157"/>
                  </a:lnTo>
                  <a:lnTo>
                    <a:pt x="6263" y="6062"/>
                  </a:lnTo>
                  <a:lnTo>
                    <a:pt x="6457" y="6167"/>
                  </a:lnTo>
                  <a:lnTo>
                    <a:pt x="6959" y="6133"/>
                  </a:lnTo>
                  <a:lnTo>
                    <a:pt x="7064" y="5932"/>
                  </a:lnTo>
                  <a:lnTo>
                    <a:pt x="7142" y="5832"/>
                  </a:lnTo>
                  <a:lnTo>
                    <a:pt x="7307" y="5651"/>
                  </a:lnTo>
                  <a:lnTo>
                    <a:pt x="7322" y="5364"/>
                  </a:lnTo>
                  <a:lnTo>
                    <a:pt x="7238" y="5148"/>
                  </a:lnTo>
                  <a:lnTo>
                    <a:pt x="7250" y="4968"/>
                  </a:lnTo>
                  <a:lnTo>
                    <a:pt x="6674" y="4428"/>
                  </a:lnTo>
                  <a:lnTo>
                    <a:pt x="6566" y="4212"/>
                  </a:lnTo>
                  <a:lnTo>
                    <a:pt x="6566" y="4080"/>
                  </a:lnTo>
                  <a:lnTo>
                    <a:pt x="6530" y="3960"/>
                  </a:lnTo>
                  <a:lnTo>
                    <a:pt x="6350" y="3900"/>
                  </a:lnTo>
                  <a:lnTo>
                    <a:pt x="6278" y="3792"/>
                  </a:lnTo>
                  <a:lnTo>
                    <a:pt x="6374" y="3684"/>
                  </a:lnTo>
                  <a:lnTo>
                    <a:pt x="6386" y="3540"/>
                  </a:lnTo>
                  <a:lnTo>
                    <a:pt x="6014" y="3312"/>
                  </a:lnTo>
                  <a:lnTo>
                    <a:pt x="5582" y="2808"/>
                  </a:lnTo>
                  <a:lnTo>
                    <a:pt x="5342" y="2280"/>
                  </a:lnTo>
                  <a:lnTo>
                    <a:pt x="5198" y="2088"/>
                  </a:lnTo>
                  <a:lnTo>
                    <a:pt x="4862" y="1656"/>
                  </a:lnTo>
                  <a:lnTo>
                    <a:pt x="4838" y="1380"/>
                  </a:lnTo>
                  <a:lnTo>
                    <a:pt x="4478" y="804"/>
                  </a:lnTo>
                  <a:lnTo>
                    <a:pt x="4466" y="552"/>
                  </a:lnTo>
                  <a:lnTo>
                    <a:pt x="4250" y="108"/>
                  </a:lnTo>
                  <a:close/>
                </a:path>
              </a:pathLst>
            </a:custGeom>
            <a:solidFill>
              <a:schemeClr val="accent5">
                <a:lumMod val="60000"/>
                <a:lumOff val="40000"/>
              </a:schemeClr>
            </a:solidFill>
            <a:ln>
              <a:solidFill>
                <a:schemeClr val="bg1"/>
              </a:solidFill>
              <a:headEnd/>
              <a:tailEnd/>
            </a:ln>
          </p:spPr>
          <p:style>
            <a:lnRef idx="1">
              <a:schemeClr val="accent5"/>
            </a:lnRef>
            <a:fillRef idx="2">
              <a:schemeClr val="accent5"/>
            </a:fillRef>
            <a:effectRef idx="1">
              <a:schemeClr val="accent5"/>
            </a:effectRef>
            <a:fontRef idx="minor">
              <a:schemeClr val="dk1"/>
            </a:fontRef>
          </p:style>
          <p:txBody>
            <a:bodyPr/>
            <a:lstStyle/>
            <a:p>
              <a:endParaRPr lang="ko-KR" altLang="en-US"/>
            </a:p>
          </p:txBody>
        </p:sp>
        <p:sp>
          <p:nvSpPr>
            <p:cNvPr id="80" name="Freeform 1302">
              <a:extLst>
                <a:ext uri="{FF2B5EF4-FFF2-40B4-BE49-F238E27FC236}">
                  <a16:creationId xmlns:a16="http://schemas.microsoft.com/office/drawing/2014/main" id="{C431E2A1-4F7B-4737-AB59-F3AA632701E5}"/>
                </a:ext>
              </a:extLst>
            </p:cNvPr>
            <p:cNvSpPr>
              <a:spLocks noChangeAspect="1"/>
            </p:cNvSpPr>
            <p:nvPr/>
          </p:nvSpPr>
          <p:spPr bwMode="auto">
            <a:xfrm>
              <a:off x="3966870" y="807506"/>
              <a:ext cx="1122969" cy="1605815"/>
            </a:xfrm>
            <a:custGeom>
              <a:avLst/>
              <a:gdLst>
                <a:gd name="T0" fmla="*/ 1872 w 4305"/>
                <a:gd name="T1" fmla="*/ 44 h 5678"/>
                <a:gd name="T2" fmla="*/ 1620 w 4305"/>
                <a:gd name="T3" fmla="*/ 176 h 5678"/>
                <a:gd name="T4" fmla="*/ 1374 w 4305"/>
                <a:gd name="T5" fmla="*/ 266 h 5678"/>
                <a:gd name="T6" fmla="*/ 1170 w 4305"/>
                <a:gd name="T7" fmla="*/ 206 h 5678"/>
                <a:gd name="T8" fmla="*/ 1122 w 4305"/>
                <a:gd name="T9" fmla="*/ 500 h 5678"/>
                <a:gd name="T10" fmla="*/ 816 w 4305"/>
                <a:gd name="T11" fmla="*/ 518 h 5678"/>
                <a:gd name="T12" fmla="*/ 870 w 4305"/>
                <a:gd name="T13" fmla="*/ 728 h 5678"/>
                <a:gd name="T14" fmla="*/ 1140 w 4305"/>
                <a:gd name="T15" fmla="*/ 698 h 5678"/>
                <a:gd name="T16" fmla="*/ 1098 w 4305"/>
                <a:gd name="T17" fmla="*/ 926 h 5678"/>
                <a:gd name="T18" fmla="*/ 882 w 4305"/>
                <a:gd name="T19" fmla="*/ 1202 h 5678"/>
                <a:gd name="T20" fmla="*/ 528 w 4305"/>
                <a:gd name="T21" fmla="*/ 1304 h 5678"/>
                <a:gd name="T22" fmla="*/ 702 w 4305"/>
                <a:gd name="T23" fmla="*/ 1490 h 5678"/>
                <a:gd name="T24" fmla="*/ 756 w 4305"/>
                <a:gd name="T25" fmla="*/ 1706 h 5678"/>
                <a:gd name="T26" fmla="*/ 528 w 4305"/>
                <a:gd name="T27" fmla="*/ 1724 h 5678"/>
                <a:gd name="T28" fmla="*/ 522 w 4305"/>
                <a:gd name="T29" fmla="*/ 1976 h 5678"/>
                <a:gd name="T30" fmla="*/ 215 w 4305"/>
                <a:gd name="T31" fmla="*/ 2005 h 5678"/>
                <a:gd name="T32" fmla="*/ 105 w 4305"/>
                <a:gd name="T33" fmla="*/ 2177 h 5678"/>
                <a:gd name="T34" fmla="*/ 54 w 4305"/>
                <a:gd name="T35" fmla="*/ 2425 h 5678"/>
                <a:gd name="T36" fmla="*/ 164 w 4305"/>
                <a:gd name="T37" fmla="*/ 2659 h 5678"/>
                <a:gd name="T38" fmla="*/ 76 w 4305"/>
                <a:gd name="T39" fmla="*/ 2878 h 5678"/>
                <a:gd name="T40" fmla="*/ 451 w 4305"/>
                <a:gd name="T41" fmla="*/ 2755 h 5678"/>
                <a:gd name="T42" fmla="*/ 566 w 4305"/>
                <a:gd name="T43" fmla="*/ 2707 h 5678"/>
                <a:gd name="T44" fmla="*/ 810 w 4305"/>
                <a:gd name="T45" fmla="*/ 2844 h 5678"/>
                <a:gd name="T46" fmla="*/ 903 w 4305"/>
                <a:gd name="T47" fmla="*/ 3042 h 5678"/>
                <a:gd name="T48" fmla="*/ 1044 w 4305"/>
                <a:gd name="T49" fmla="*/ 3198 h 5678"/>
                <a:gd name="T50" fmla="*/ 901 w 4305"/>
                <a:gd name="T51" fmla="*/ 3322 h 5678"/>
                <a:gd name="T52" fmla="*/ 872 w 4305"/>
                <a:gd name="T53" fmla="*/ 3541 h 5678"/>
                <a:gd name="T54" fmla="*/ 654 w 4305"/>
                <a:gd name="T55" fmla="*/ 3650 h 5678"/>
                <a:gd name="T56" fmla="*/ 546 w 4305"/>
                <a:gd name="T57" fmla="*/ 3830 h 5678"/>
                <a:gd name="T58" fmla="*/ 492 w 4305"/>
                <a:gd name="T59" fmla="*/ 4010 h 5678"/>
                <a:gd name="T60" fmla="*/ 474 w 4305"/>
                <a:gd name="T61" fmla="*/ 4226 h 5678"/>
                <a:gd name="T62" fmla="*/ 342 w 4305"/>
                <a:gd name="T63" fmla="*/ 4328 h 5678"/>
                <a:gd name="T64" fmla="*/ 270 w 4305"/>
                <a:gd name="T65" fmla="*/ 4640 h 5678"/>
                <a:gd name="T66" fmla="*/ 492 w 4305"/>
                <a:gd name="T67" fmla="*/ 4814 h 5678"/>
                <a:gd name="T68" fmla="*/ 666 w 4305"/>
                <a:gd name="T69" fmla="*/ 4892 h 5678"/>
                <a:gd name="T70" fmla="*/ 684 w 4305"/>
                <a:gd name="T71" fmla="*/ 5180 h 5678"/>
                <a:gd name="T72" fmla="*/ 882 w 4305"/>
                <a:gd name="T73" fmla="*/ 5328 h 5678"/>
                <a:gd name="T74" fmla="*/ 1101 w 4305"/>
                <a:gd name="T75" fmla="*/ 5636 h 5678"/>
                <a:gd name="T76" fmla="*/ 1439 w 4305"/>
                <a:gd name="T77" fmla="*/ 5647 h 5678"/>
                <a:gd name="T78" fmla="*/ 1860 w 4305"/>
                <a:gd name="T79" fmla="*/ 5450 h 5678"/>
                <a:gd name="T80" fmla="*/ 2286 w 4305"/>
                <a:gd name="T81" fmla="*/ 5468 h 5678"/>
                <a:gd name="T82" fmla="*/ 2740 w 4305"/>
                <a:gd name="T83" fmla="*/ 5643 h 5678"/>
                <a:gd name="T84" fmla="*/ 3045 w 4305"/>
                <a:gd name="T85" fmla="*/ 5272 h 5678"/>
                <a:gd name="T86" fmla="*/ 3594 w 4305"/>
                <a:gd name="T87" fmla="*/ 4997 h 5678"/>
                <a:gd name="T88" fmla="*/ 3908 w 4305"/>
                <a:gd name="T89" fmla="*/ 4763 h 5678"/>
                <a:gd name="T90" fmla="*/ 4131 w 4305"/>
                <a:gd name="T91" fmla="*/ 3908 h 5678"/>
                <a:gd name="T92" fmla="*/ 4140 w 4305"/>
                <a:gd name="T93" fmla="*/ 3308 h 5678"/>
                <a:gd name="T94" fmla="*/ 4293 w 4305"/>
                <a:gd name="T95" fmla="*/ 2868 h 5678"/>
                <a:gd name="T96" fmla="*/ 3801 w 4305"/>
                <a:gd name="T97" fmla="*/ 2756 h 5678"/>
                <a:gd name="T98" fmla="*/ 3456 w 4305"/>
                <a:gd name="T99" fmla="*/ 2647 h 5678"/>
                <a:gd name="T100" fmla="*/ 3324 w 4305"/>
                <a:gd name="T101" fmla="*/ 2299 h 5678"/>
                <a:gd name="T102" fmla="*/ 3361 w 4305"/>
                <a:gd name="T103" fmla="*/ 1966 h 5678"/>
                <a:gd name="T104" fmla="*/ 3504 w 4305"/>
                <a:gd name="T105" fmla="*/ 1688 h 5678"/>
                <a:gd name="T106" fmla="*/ 3354 w 4305"/>
                <a:gd name="T107" fmla="*/ 1269 h 5678"/>
                <a:gd name="T108" fmla="*/ 2916 w 4305"/>
                <a:gd name="T109" fmla="*/ 728 h 5678"/>
                <a:gd name="T110" fmla="*/ 2568 w 4305"/>
                <a:gd name="T111" fmla="*/ 572 h 5678"/>
                <a:gd name="T112" fmla="*/ 2136 w 4305"/>
                <a:gd name="T113" fmla="*/ 270 h 567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305"/>
                <a:gd name="T172" fmla="*/ 0 h 5678"/>
                <a:gd name="T173" fmla="*/ 4305 w 4305"/>
                <a:gd name="T174" fmla="*/ 5678 h 567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305" h="5678">
                  <a:moveTo>
                    <a:pt x="2088" y="0"/>
                  </a:moveTo>
                  <a:lnTo>
                    <a:pt x="1872" y="44"/>
                  </a:lnTo>
                  <a:lnTo>
                    <a:pt x="1656" y="8"/>
                  </a:lnTo>
                  <a:lnTo>
                    <a:pt x="1620" y="176"/>
                  </a:lnTo>
                  <a:lnTo>
                    <a:pt x="1482" y="212"/>
                  </a:lnTo>
                  <a:lnTo>
                    <a:pt x="1374" y="266"/>
                  </a:lnTo>
                  <a:lnTo>
                    <a:pt x="1230" y="140"/>
                  </a:lnTo>
                  <a:lnTo>
                    <a:pt x="1170" y="206"/>
                  </a:lnTo>
                  <a:lnTo>
                    <a:pt x="1188" y="428"/>
                  </a:lnTo>
                  <a:lnTo>
                    <a:pt x="1122" y="500"/>
                  </a:lnTo>
                  <a:lnTo>
                    <a:pt x="960" y="476"/>
                  </a:lnTo>
                  <a:lnTo>
                    <a:pt x="816" y="518"/>
                  </a:lnTo>
                  <a:lnTo>
                    <a:pt x="792" y="626"/>
                  </a:lnTo>
                  <a:lnTo>
                    <a:pt x="870" y="728"/>
                  </a:lnTo>
                  <a:lnTo>
                    <a:pt x="1044" y="716"/>
                  </a:lnTo>
                  <a:lnTo>
                    <a:pt x="1140" y="698"/>
                  </a:lnTo>
                  <a:lnTo>
                    <a:pt x="1260" y="896"/>
                  </a:lnTo>
                  <a:lnTo>
                    <a:pt x="1098" y="926"/>
                  </a:lnTo>
                  <a:lnTo>
                    <a:pt x="1068" y="1142"/>
                  </a:lnTo>
                  <a:lnTo>
                    <a:pt x="882" y="1202"/>
                  </a:lnTo>
                  <a:lnTo>
                    <a:pt x="654" y="1202"/>
                  </a:lnTo>
                  <a:lnTo>
                    <a:pt x="528" y="1304"/>
                  </a:lnTo>
                  <a:lnTo>
                    <a:pt x="540" y="1418"/>
                  </a:lnTo>
                  <a:lnTo>
                    <a:pt x="702" y="1490"/>
                  </a:lnTo>
                  <a:lnTo>
                    <a:pt x="762" y="1580"/>
                  </a:lnTo>
                  <a:lnTo>
                    <a:pt x="756" y="1706"/>
                  </a:lnTo>
                  <a:lnTo>
                    <a:pt x="636" y="1724"/>
                  </a:lnTo>
                  <a:lnTo>
                    <a:pt x="528" y="1724"/>
                  </a:lnTo>
                  <a:lnTo>
                    <a:pt x="522" y="1826"/>
                  </a:lnTo>
                  <a:lnTo>
                    <a:pt x="522" y="1976"/>
                  </a:lnTo>
                  <a:lnTo>
                    <a:pt x="384" y="2012"/>
                  </a:lnTo>
                  <a:lnTo>
                    <a:pt x="215" y="2005"/>
                  </a:lnTo>
                  <a:lnTo>
                    <a:pt x="163" y="2103"/>
                  </a:lnTo>
                  <a:lnTo>
                    <a:pt x="105" y="2177"/>
                  </a:lnTo>
                  <a:lnTo>
                    <a:pt x="0" y="2294"/>
                  </a:lnTo>
                  <a:lnTo>
                    <a:pt x="54" y="2425"/>
                  </a:lnTo>
                  <a:lnTo>
                    <a:pt x="161" y="2513"/>
                  </a:lnTo>
                  <a:lnTo>
                    <a:pt x="164" y="2659"/>
                  </a:lnTo>
                  <a:lnTo>
                    <a:pt x="83" y="2776"/>
                  </a:lnTo>
                  <a:lnTo>
                    <a:pt x="76" y="2878"/>
                  </a:lnTo>
                  <a:lnTo>
                    <a:pt x="190" y="2890"/>
                  </a:lnTo>
                  <a:lnTo>
                    <a:pt x="451" y="2755"/>
                  </a:lnTo>
                  <a:lnTo>
                    <a:pt x="487" y="2592"/>
                  </a:lnTo>
                  <a:lnTo>
                    <a:pt x="566" y="2707"/>
                  </a:lnTo>
                  <a:lnTo>
                    <a:pt x="694" y="2718"/>
                  </a:lnTo>
                  <a:lnTo>
                    <a:pt x="810" y="2844"/>
                  </a:lnTo>
                  <a:lnTo>
                    <a:pt x="880" y="2956"/>
                  </a:lnTo>
                  <a:lnTo>
                    <a:pt x="903" y="3042"/>
                  </a:lnTo>
                  <a:lnTo>
                    <a:pt x="1010" y="3100"/>
                  </a:lnTo>
                  <a:lnTo>
                    <a:pt x="1044" y="3198"/>
                  </a:lnTo>
                  <a:lnTo>
                    <a:pt x="1032" y="3273"/>
                  </a:lnTo>
                  <a:lnTo>
                    <a:pt x="901" y="3322"/>
                  </a:lnTo>
                  <a:lnTo>
                    <a:pt x="942" y="3414"/>
                  </a:lnTo>
                  <a:lnTo>
                    <a:pt x="872" y="3541"/>
                  </a:lnTo>
                  <a:lnTo>
                    <a:pt x="778" y="3624"/>
                  </a:lnTo>
                  <a:lnTo>
                    <a:pt x="654" y="3650"/>
                  </a:lnTo>
                  <a:lnTo>
                    <a:pt x="564" y="3740"/>
                  </a:lnTo>
                  <a:lnTo>
                    <a:pt x="546" y="3830"/>
                  </a:lnTo>
                  <a:lnTo>
                    <a:pt x="600" y="3932"/>
                  </a:lnTo>
                  <a:lnTo>
                    <a:pt x="492" y="4010"/>
                  </a:lnTo>
                  <a:lnTo>
                    <a:pt x="456" y="4100"/>
                  </a:lnTo>
                  <a:lnTo>
                    <a:pt x="474" y="4226"/>
                  </a:lnTo>
                  <a:lnTo>
                    <a:pt x="438" y="4298"/>
                  </a:lnTo>
                  <a:lnTo>
                    <a:pt x="342" y="4328"/>
                  </a:lnTo>
                  <a:lnTo>
                    <a:pt x="270" y="4472"/>
                  </a:lnTo>
                  <a:lnTo>
                    <a:pt x="270" y="4640"/>
                  </a:lnTo>
                  <a:lnTo>
                    <a:pt x="378" y="4760"/>
                  </a:lnTo>
                  <a:lnTo>
                    <a:pt x="492" y="4814"/>
                  </a:lnTo>
                  <a:lnTo>
                    <a:pt x="612" y="4802"/>
                  </a:lnTo>
                  <a:lnTo>
                    <a:pt x="666" y="4892"/>
                  </a:lnTo>
                  <a:lnTo>
                    <a:pt x="648" y="5066"/>
                  </a:lnTo>
                  <a:lnTo>
                    <a:pt x="684" y="5180"/>
                  </a:lnTo>
                  <a:lnTo>
                    <a:pt x="766" y="5265"/>
                  </a:lnTo>
                  <a:lnTo>
                    <a:pt x="882" y="5328"/>
                  </a:lnTo>
                  <a:lnTo>
                    <a:pt x="987" y="5524"/>
                  </a:lnTo>
                  <a:lnTo>
                    <a:pt x="1101" y="5636"/>
                  </a:lnTo>
                  <a:lnTo>
                    <a:pt x="1241" y="5678"/>
                  </a:lnTo>
                  <a:lnTo>
                    <a:pt x="1439" y="5647"/>
                  </a:lnTo>
                  <a:lnTo>
                    <a:pt x="1608" y="5504"/>
                  </a:lnTo>
                  <a:lnTo>
                    <a:pt x="1860" y="5450"/>
                  </a:lnTo>
                  <a:lnTo>
                    <a:pt x="2083" y="5443"/>
                  </a:lnTo>
                  <a:lnTo>
                    <a:pt x="2286" y="5468"/>
                  </a:lnTo>
                  <a:lnTo>
                    <a:pt x="2477" y="5542"/>
                  </a:lnTo>
                  <a:lnTo>
                    <a:pt x="2740" y="5643"/>
                  </a:lnTo>
                  <a:lnTo>
                    <a:pt x="2868" y="5461"/>
                  </a:lnTo>
                  <a:lnTo>
                    <a:pt x="3045" y="5272"/>
                  </a:lnTo>
                  <a:lnTo>
                    <a:pt x="3306" y="5105"/>
                  </a:lnTo>
                  <a:lnTo>
                    <a:pt x="3594" y="4997"/>
                  </a:lnTo>
                  <a:lnTo>
                    <a:pt x="3737" y="4909"/>
                  </a:lnTo>
                  <a:lnTo>
                    <a:pt x="3908" y="4763"/>
                  </a:lnTo>
                  <a:lnTo>
                    <a:pt x="4134" y="4540"/>
                  </a:lnTo>
                  <a:lnTo>
                    <a:pt x="4131" y="3908"/>
                  </a:lnTo>
                  <a:lnTo>
                    <a:pt x="4285" y="3583"/>
                  </a:lnTo>
                  <a:lnTo>
                    <a:pt x="4140" y="3308"/>
                  </a:lnTo>
                  <a:lnTo>
                    <a:pt x="4305" y="3097"/>
                  </a:lnTo>
                  <a:lnTo>
                    <a:pt x="4293" y="2868"/>
                  </a:lnTo>
                  <a:lnTo>
                    <a:pt x="4032" y="2744"/>
                  </a:lnTo>
                  <a:lnTo>
                    <a:pt x="3801" y="2756"/>
                  </a:lnTo>
                  <a:lnTo>
                    <a:pt x="3602" y="2708"/>
                  </a:lnTo>
                  <a:lnTo>
                    <a:pt x="3456" y="2647"/>
                  </a:lnTo>
                  <a:lnTo>
                    <a:pt x="3456" y="2445"/>
                  </a:lnTo>
                  <a:lnTo>
                    <a:pt x="3324" y="2299"/>
                  </a:lnTo>
                  <a:lnTo>
                    <a:pt x="3288" y="2085"/>
                  </a:lnTo>
                  <a:lnTo>
                    <a:pt x="3361" y="1966"/>
                  </a:lnTo>
                  <a:lnTo>
                    <a:pt x="3360" y="1796"/>
                  </a:lnTo>
                  <a:lnTo>
                    <a:pt x="3504" y="1688"/>
                  </a:lnTo>
                  <a:lnTo>
                    <a:pt x="3528" y="1495"/>
                  </a:lnTo>
                  <a:lnTo>
                    <a:pt x="3354" y="1269"/>
                  </a:lnTo>
                  <a:lnTo>
                    <a:pt x="3075" y="838"/>
                  </a:lnTo>
                  <a:lnTo>
                    <a:pt x="2916" y="728"/>
                  </a:lnTo>
                  <a:lnTo>
                    <a:pt x="2737" y="727"/>
                  </a:lnTo>
                  <a:lnTo>
                    <a:pt x="2568" y="572"/>
                  </a:lnTo>
                  <a:lnTo>
                    <a:pt x="2280" y="570"/>
                  </a:lnTo>
                  <a:lnTo>
                    <a:pt x="2136" y="270"/>
                  </a:lnTo>
                  <a:lnTo>
                    <a:pt x="2088" y="0"/>
                  </a:lnTo>
                  <a:close/>
                </a:path>
              </a:pathLst>
            </a:custGeom>
            <a:solidFill>
              <a:schemeClr val="accent5">
                <a:lumMod val="75000"/>
              </a:schemeClr>
            </a:solidFill>
            <a:ln>
              <a:solidFill>
                <a:schemeClr val="bg1"/>
              </a:solidFill>
              <a:headEnd/>
              <a:tailEnd/>
            </a:ln>
          </p:spPr>
          <p:style>
            <a:lnRef idx="1">
              <a:schemeClr val="accent5"/>
            </a:lnRef>
            <a:fillRef idx="2">
              <a:schemeClr val="accent5"/>
            </a:fillRef>
            <a:effectRef idx="1">
              <a:schemeClr val="accent5"/>
            </a:effectRef>
            <a:fontRef idx="minor">
              <a:schemeClr val="dk1"/>
            </a:fontRef>
          </p:style>
          <p:txBody>
            <a:bodyPr/>
            <a:lstStyle/>
            <a:p>
              <a:endParaRPr lang="ko-KR" altLang="en-US"/>
            </a:p>
          </p:txBody>
        </p:sp>
        <p:sp>
          <p:nvSpPr>
            <p:cNvPr id="82" name="Freeform 1303">
              <a:extLst>
                <a:ext uri="{FF2B5EF4-FFF2-40B4-BE49-F238E27FC236}">
                  <a16:creationId xmlns:a16="http://schemas.microsoft.com/office/drawing/2014/main" id="{98A3A322-F1C4-4571-89C5-851053A6247C}"/>
                </a:ext>
              </a:extLst>
            </p:cNvPr>
            <p:cNvSpPr>
              <a:spLocks noChangeAspect="1"/>
            </p:cNvSpPr>
            <p:nvPr/>
          </p:nvSpPr>
          <p:spPr bwMode="auto">
            <a:xfrm>
              <a:off x="4177639" y="1441007"/>
              <a:ext cx="390235" cy="366527"/>
            </a:xfrm>
            <a:custGeom>
              <a:avLst/>
              <a:gdLst>
                <a:gd name="T0" fmla="*/ 884 w 1496"/>
                <a:gd name="T1" fmla="*/ 0 h 1296"/>
                <a:gd name="T2" fmla="*/ 782 w 1496"/>
                <a:gd name="T3" fmla="*/ 18 h 1296"/>
                <a:gd name="T4" fmla="*/ 722 w 1496"/>
                <a:gd name="T5" fmla="*/ 108 h 1296"/>
                <a:gd name="T6" fmla="*/ 722 w 1496"/>
                <a:gd name="T7" fmla="*/ 288 h 1296"/>
                <a:gd name="T8" fmla="*/ 506 w 1496"/>
                <a:gd name="T9" fmla="*/ 348 h 1296"/>
                <a:gd name="T10" fmla="*/ 440 w 1496"/>
                <a:gd name="T11" fmla="*/ 438 h 1296"/>
                <a:gd name="T12" fmla="*/ 470 w 1496"/>
                <a:gd name="T13" fmla="*/ 612 h 1296"/>
                <a:gd name="T14" fmla="*/ 368 w 1496"/>
                <a:gd name="T15" fmla="*/ 648 h 1296"/>
                <a:gd name="T16" fmla="*/ 0 w 1496"/>
                <a:gd name="T17" fmla="*/ 601 h 1296"/>
                <a:gd name="T18" fmla="*/ 73 w 1496"/>
                <a:gd name="T19" fmla="*/ 720 h 1296"/>
                <a:gd name="T20" fmla="*/ 95 w 1496"/>
                <a:gd name="T21" fmla="*/ 802 h 1296"/>
                <a:gd name="T22" fmla="*/ 200 w 1496"/>
                <a:gd name="T23" fmla="*/ 859 h 1296"/>
                <a:gd name="T24" fmla="*/ 236 w 1496"/>
                <a:gd name="T25" fmla="*/ 954 h 1296"/>
                <a:gd name="T26" fmla="*/ 224 w 1496"/>
                <a:gd name="T27" fmla="*/ 1032 h 1296"/>
                <a:gd name="T28" fmla="*/ 332 w 1496"/>
                <a:gd name="T29" fmla="*/ 1044 h 1296"/>
                <a:gd name="T30" fmla="*/ 350 w 1496"/>
                <a:gd name="T31" fmla="*/ 1152 h 1296"/>
                <a:gd name="T32" fmla="*/ 452 w 1496"/>
                <a:gd name="T33" fmla="*/ 1206 h 1296"/>
                <a:gd name="T34" fmla="*/ 758 w 1496"/>
                <a:gd name="T35" fmla="*/ 1188 h 1296"/>
                <a:gd name="T36" fmla="*/ 872 w 1496"/>
                <a:gd name="T37" fmla="*/ 1152 h 1296"/>
                <a:gd name="T38" fmla="*/ 980 w 1496"/>
                <a:gd name="T39" fmla="*/ 1284 h 1296"/>
                <a:gd name="T40" fmla="*/ 1100 w 1496"/>
                <a:gd name="T41" fmla="*/ 1296 h 1296"/>
                <a:gd name="T42" fmla="*/ 1340 w 1496"/>
                <a:gd name="T43" fmla="*/ 1044 h 1296"/>
                <a:gd name="T44" fmla="*/ 1322 w 1496"/>
                <a:gd name="T45" fmla="*/ 924 h 1296"/>
                <a:gd name="T46" fmla="*/ 1394 w 1496"/>
                <a:gd name="T47" fmla="*/ 906 h 1296"/>
                <a:gd name="T48" fmla="*/ 1496 w 1496"/>
                <a:gd name="T49" fmla="*/ 798 h 1296"/>
                <a:gd name="T50" fmla="*/ 1442 w 1496"/>
                <a:gd name="T51" fmla="*/ 630 h 1296"/>
                <a:gd name="T52" fmla="*/ 1334 w 1496"/>
                <a:gd name="T53" fmla="*/ 594 h 1296"/>
                <a:gd name="T54" fmla="*/ 1196 w 1496"/>
                <a:gd name="T55" fmla="*/ 474 h 1296"/>
                <a:gd name="T56" fmla="*/ 1214 w 1496"/>
                <a:gd name="T57" fmla="*/ 240 h 1296"/>
                <a:gd name="T58" fmla="*/ 1190 w 1496"/>
                <a:gd name="T59" fmla="*/ 90 h 1296"/>
                <a:gd name="T60" fmla="*/ 1106 w 1496"/>
                <a:gd name="T61" fmla="*/ 36 h 1296"/>
                <a:gd name="T62" fmla="*/ 980 w 1496"/>
                <a:gd name="T63" fmla="*/ 42 h 1296"/>
                <a:gd name="T64" fmla="*/ 884 w 1496"/>
                <a:gd name="T65" fmla="*/ 0 h 1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96"/>
                <a:gd name="T100" fmla="*/ 0 h 1296"/>
                <a:gd name="T101" fmla="*/ 1496 w 1496"/>
                <a:gd name="T102" fmla="*/ 1296 h 1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96" h="1296">
                  <a:moveTo>
                    <a:pt x="884" y="0"/>
                  </a:moveTo>
                  <a:lnTo>
                    <a:pt x="782" y="18"/>
                  </a:lnTo>
                  <a:lnTo>
                    <a:pt x="722" y="108"/>
                  </a:lnTo>
                  <a:lnTo>
                    <a:pt x="722" y="288"/>
                  </a:lnTo>
                  <a:lnTo>
                    <a:pt x="506" y="348"/>
                  </a:lnTo>
                  <a:lnTo>
                    <a:pt x="440" y="438"/>
                  </a:lnTo>
                  <a:lnTo>
                    <a:pt x="470" y="612"/>
                  </a:lnTo>
                  <a:lnTo>
                    <a:pt x="368" y="648"/>
                  </a:lnTo>
                  <a:lnTo>
                    <a:pt x="0" y="601"/>
                  </a:lnTo>
                  <a:lnTo>
                    <a:pt x="73" y="720"/>
                  </a:lnTo>
                  <a:lnTo>
                    <a:pt x="95" y="802"/>
                  </a:lnTo>
                  <a:lnTo>
                    <a:pt x="200" y="859"/>
                  </a:lnTo>
                  <a:lnTo>
                    <a:pt x="236" y="954"/>
                  </a:lnTo>
                  <a:lnTo>
                    <a:pt x="224" y="1032"/>
                  </a:lnTo>
                  <a:lnTo>
                    <a:pt x="332" y="1044"/>
                  </a:lnTo>
                  <a:lnTo>
                    <a:pt x="350" y="1152"/>
                  </a:lnTo>
                  <a:lnTo>
                    <a:pt x="452" y="1206"/>
                  </a:lnTo>
                  <a:lnTo>
                    <a:pt x="758" y="1188"/>
                  </a:lnTo>
                  <a:lnTo>
                    <a:pt x="872" y="1152"/>
                  </a:lnTo>
                  <a:lnTo>
                    <a:pt x="980" y="1284"/>
                  </a:lnTo>
                  <a:lnTo>
                    <a:pt x="1100" y="1296"/>
                  </a:lnTo>
                  <a:lnTo>
                    <a:pt x="1340" y="1044"/>
                  </a:lnTo>
                  <a:lnTo>
                    <a:pt x="1322" y="924"/>
                  </a:lnTo>
                  <a:lnTo>
                    <a:pt x="1394" y="906"/>
                  </a:lnTo>
                  <a:lnTo>
                    <a:pt x="1496" y="798"/>
                  </a:lnTo>
                  <a:lnTo>
                    <a:pt x="1442" y="630"/>
                  </a:lnTo>
                  <a:lnTo>
                    <a:pt x="1334" y="594"/>
                  </a:lnTo>
                  <a:lnTo>
                    <a:pt x="1196" y="474"/>
                  </a:lnTo>
                  <a:lnTo>
                    <a:pt x="1214" y="240"/>
                  </a:lnTo>
                  <a:lnTo>
                    <a:pt x="1190" y="90"/>
                  </a:lnTo>
                  <a:lnTo>
                    <a:pt x="1106" y="36"/>
                  </a:lnTo>
                  <a:lnTo>
                    <a:pt x="980" y="42"/>
                  </a:lnTo>
                  <a:lnTo>
                    <a:pt x="884" y="0"/>
                  </a:lnTo>
                  <a:close/>
                </a:path>
              </a:pathLst>
            </a:custGeom>
            <a:solidFill>
              <a:schemeClr val="accent2"/>
            </a:solidFill>
            <a:ln>
              <a:solidFill>
                <a:schemeClr val="bg1"/>
              </a:solidFill>
              <a:headEnd/>
              <a:tailEnd/>
            </a:ln>
          </p:spPr>
          <p:style>
            <a:lnRef idx="1">
              <a:schemeClr val="accent5"/>
            </a:lnRef>
            <a:fillRef idx="2">
              <a:schemeClr val="accent5"/>
            </a:fillRef>
            <a:effectRef idx="1">
              <a:schemeClr val="accent5"/>
            </a:effectRef>
            <a:fontRef idx="minor">
              <a:schemeClr val="dk1"/>
            </a:fontRef>
          </p:style>
          <p:txBody>
            <a:bodyPr/>
            <a:lstStyle/>
            <a:p>
              <a:endParaRPr lang="ko-KR" altLang="en-US"/>
            </a:p>
          </p:txBody>
        </p:sp>
        <p:sp>
          <p:nvSpPr>
            <p:cNvPr id="83" name="Freeform 1304">
              <a:extLst>
                <a:ext uri="{FF2B5EF4-FFF2-40B4-BE49-F238E27FC236}">
                  <a16:creationId xmlns:a16="http://schemas.microsoft.com/office/drawing/2014/main" id="{70E0493A-C9F7-4CC5-BF03-3ABCE5A6B549}"/>
                </a:ext>
              </a:extLst>
            </p:cNvPr>
            <p:cNvSpPr>
              <a:spLocks noChangeAspect="1"/>
            </p:cNvSpPr>
            <p:nvPr/>
          </p:nvSpPr>
          <p:spPr bwMode="auto">
            <a:xfrm>
              <a:off x="3653848" y="1267925"/>
              <a:ext cx="585353" cy="571848"/>
            </a:xfrm>
            <a:custGeom>
              <a:avLst/>
              <a:gdLst>
                <a:gd name="T0" fmla="*/ 4248 w 748"/>
                <a:gd name="T1" fmla="*/ 1134 h 674"/>
                <a:gd name="T2" fmla="*/ 3726 w 748"/>
                <a:gd name="T3" fmla="*/ 612 h 674"/>
                <a:gd name="T4" fmla="*/ 3168 w 748"/>
                <a:gd name="T5" fmla="*/ 504 h 674"/>
                <a:gd name="T6" fmla="*/ 2736 w 748"/>
                <a:gd name="T7" fmla="*/ 0 h 674"/>
                <a:gd name="T8" fmla="*/ 2250 w 748"/>
                <a:gd name="T9" fmla="*/ 396 h 674"/>
                <a:gd name="T10" fmla="*/ 1548 w 748"/>
                <a:gd name="T11" fmla="*/ 594 h 674"/>
                <a:gd name="T12" fmla="*/ 810 w 748"/>
                <a:gd name="T13" fmla="*/ 756 h 674"/>
                <a:gd name="T14" fmla="*/ 738 w 748"/>
                <a:gd name="T15" fmla="*/ 1422 h 674"/>
                <a:gd name="T16" fmla="*/ 216 w 748"/>
                <a:gd name="T17" fmla="*/ 1692 h 674"/>
                <a:gd name="T18" fmla="*/ 0 w 748"/>
                <a:gd name="T19" fmla="*/ 2394 h 674"/>
                <a:gd name="T20" fmla="*/ 360 w 748"/>
                <a:gd name="T21" fmla="*/ 2970 h 674"/>
                <a:gd name="T22" fmla="*/ 864 w 748"/>
                <a:gd name="T23" fmla="*/ 3258 h 674"/>
                <a:gd name="T24" fmla="*/ 1458 w 748"/>
                <a:gd name="T25" fmla="*/ 3204 h 674"/>
                <a:gd name="T26" fmla="*/ 1620 w 748"/>
                <a:gd name="T27" fmla="*/ 3780 h 674"/>
                <a:gd name="T28" fmla="*/ 1710 w 748"/>
                <a:gd name="T29" fmla="*/ 4482 h 674"/>
                <a:gd name="T30" fmla="*/ 1980 w 748"/>
                <a:gd name="T31" fmla="*/ 4878 h 674"/>
                <a:gd name="T32" fmla="*/ 2106 w 748"/>
                <a:gd name="T33" fmla="*/ 5508 h 674"/>
                <a:gd name="T34" fmla="*/ 2646 w 748"/>
                <a:gd name="T35" fmla="*/ 5994 h 674"/>
                <a:gd name="T36" fmla="*/ 3078 w 748"/>
                <a:gd name="T37" fmla="*/ 5724 h 674"/>
                <a:gd name="T38" fmla="*/ 3546 w 748"/>
                <a:gd name="T39" fmla="*/ 5508 h 674"/>
                <a:gd name="T40" fmla="*/ 4104 w 748"/>
                <a:gd name="T41" fmla="*/ 5562 h 674"/>
                <a:gd name="T42" fmla="*/ 4410 w 748"/>
                <a:gd name="T43" fmla="*/ 5184 h 674"/>
                <a:gd name="T44" fmla="*/ 4734 w 748"/>
                <a:gd name="T45" fmla="*/ 5580 h 674"/>
                <a:gd name="T46" fmla="*/ 5238 w 748"/>
                <a:gd name="T47" fmla="*/ 5796 h 674"/>
                <a:gd name="T48" fmla="*/ 5922 w 748"/>
                <a:gd name="T49" fmla="*/ 5994 h 674"/>
                <a:gd name="T50" fmla="*/ 6426 w 748"/>
                <a:gd name="T51" fmla="*/ 5364 h 674"/>
                <a:gd name="T52" fmla="*/ 6696 w 748"/>
                <a:gd name="T53" fmla="*/ 4932 h 674"/>
                <a:gd name="T54" fmla="*/ 6624 w 748"/>
                <a:gd name="T55" fmla="*/ 4410 h 674"/>
                <a:gd name="T56" fmla="*/ 6246 w 748"/>
                <a:gd name="T57" fmla="*/ 3996 h 674"/>
                <a:gd name="T58" fmla="*/ 5679 w 748"/>
                <a:gd name="T59" fmla="*/ 3267 h 674"/>
                <a:gd name="T60" fmla="*/ 5058 w 748"/>
                <a:gd name="T61" fmla="*/ 2889 h 674"/>
                <a:gd name="T62" fmla="*/ 4167 w 748"/>
                <a:gd name="T63" fmla="*/ 3789 h 674"/>
                <a:gd name="T64" fmla="*/ 3852 w 748"/>
                <a:gd name="T65" fmla="*/ 3438 h 674"/>
                <a:gd name="T66" fmla="*/ 4086 w 748"/>
                <a:gd name="T67" fmla="*/ 2664 h 674"/>
                <a:gd name="T68" fmla="*/ 3600 w 748"/>
                <a:gd name="T69" fmla="*/ 1998 h 674"/>
                <a:gd name="T70" fmla="*/ 4095 w 748"/>
                <a:gd name="T71" fmla="*/ 1413 h 6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8"/>
                <a:gd name="T109" fmla="*/ 0 h 674"/>
                <a:gd name="T110" fmla="*/ 748 w 748"/>
                <a:gd name="T111" fmla="*/ 674 h 67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8" h="674">
                  <a:moveTo>
                    <a:pt x="455" y="157"/>
                  </a:moveTo>
                  <a:lnTo>
                    <a:pt x="472" y="126"/>
                  </a:lnTo>
                  <a:lnTo>
                    <a:pt x="436" y="104"/>
                  </a:lnTo>
                  <a:lnTo>
                    <a:pt x="414" y="68"/>
                  </a:lnTo>
                  <a:lnTo>
                    <a:pt x="382" y="78"/>
                  </a:lnTo>
                  <a:lnTo>
                    <a:pt x="352" y="56"/>
                  </a:lnTo>
                  <a:lnTo>
                    <a:pt x="330" y="20"/>
                  </a:lnTo>
                  <a:lnTo>
                    <a:pt x="304" y="0"/>
                  </a:lnTo>
                  <a:lnTo>
                    <a:pt x="264" y="14"/>
                  </a:lnTo>
                  <a:lnTo>
                    <a:pt x="250" y="44"/>
                  </a:lnTo>
                  <a:lnTo>
                    <a:pt x="222" y="66"/>
                  </a:lnTo>
                  <a:lnTo>
                    <a:pt x="172" y="66"/>
                  </a:lnTo>
                  <a:lnTo>
                    <a:pt x="132" y="56"/>
                  </a:lnTo>
                  <a:lnTo>
                    <a:pt x="90" y="84"/>
                  </a:lnTo>
                  <a:lnTo>
                    <a:pt x="82" y="120"/>
                  </a:lnTo>
                  <a:lnTo>
                    <a:pt x="82" y="158"/>
                  </a:lnTo>
                  <a:lnTo>
                    <a:pt x="72" y="182"/>
                  </a:lnTo>
                  <a:lnTo>
                    <a:pt x="24" y="188"/>
                  </a:lnTo>
                  <a:lnTo>
                    <a:pt x="4" y="222"/>
                  </a:lnTo>
                  <a:lnTo>
                    <a:pt x="0" y="266"/>
                  </a:lnTo>
                  <a:lnTo>
                    <a:pt x="16" y="312"/>
                  </a:lnTo>
                  <a:lnTo>
                    <a:pt x="40" y="330"/>
                  </a:lnTo>
                  <a:lnTo>
                    <a:pt x="76" y="338"/>
                  </a:lnTo>
                  <a:lnTo>
                    <a:pt x="96" y="362"/>
                  </a:lnTo>
                  <a:lnTo>
                    <a:pt x="136" y="368"/>
                  </a:lnTo>
                  <a:lnTo>
                    <a:pt x="162" y="356"/>
                  </a:lnTo>
                  <a:lnTo>
                    <a:pt x="180" y="384"/>
                  </a:lnTo>
                  <a:lnTo>
                    <a:pt x="180" y="420"/>
                  </a:lnTo>
                  <a:lnTo>
                    <a:pt x="178" y="462"/>
                  </a:lnTo>
                  <a:lnTo>
                    <a:pt x="190" y="498"/>
                  </a:lnTo>
                  <a:lnTo>
                    <a:pt x="222" y="516"/>
                  </a:lnTo>
                  <a:lnTo>
                    <a:pt x="220" y="542"/>
                  </a:lnTo>
                  <a:lnTo>
                    <a:pt x="216" y="584"/>
                  </a:lnTo>
                  <a:lnTo>
                    <a:pt x="234" y="612"/>
                  </a:lnTo>
                  <a:lnTo>
                    <a:pt x="274" y="626"/>
                  </a:lnTo>
                  <a:lnTo>
                    <a:pt x="294" y="666"/>
                  </a:lnTo>
                  <a:lnTo>
                    <a:pt x="318" y="674"/>
                  </a:lnTo>
                  <a:lnTo>
                    <a:pt x="342" y="636"/>
                  </a:lnTo>
                  <a:lnTo>
                    <a:pt x="364" y="612"/>
                  </a:lnTo>
                  <a:lnTo>
                    <a:pt x="394" y="612"/>
                  </a:lnTo>
                  <a:lnTo>
                    <a:pt x="424" y="624"/>
                  </a:lnTo>
                  <a:lnTo>
                    <a:pt x="456" y="618"/>
                  </a:lnTo>
                  <a:lnTo>
                    <a:pt x="468" y="590"/>
                  </a:lnTo>
                  <a:lnTo>
                    <a:pt x="490" y="576"/>
                  </a:lnTo>
                  <a:lnTo>
                    <a:pt x="516" y="576"/>
                  </a:lnTo>
                  <a:lnTo>
                    <a:pt x="526" y="620"/>
                  </a:lnTo>
                  <a:lnTo>
                    <a:pt x="540" y="644"/>
                  </a:lnTo>
                  <a:lnTo>
                    <a:pt x="582" y="644"/>
                  </a:lnTo>
                  <a:lnTo>
                    <a:pt x="616" y="674"/>
                  </a:lnTo>
                  <a:lnTo>
                    <a:pt x="658" y="666"/>
                  </a:lnTo>
                  <a:lnTo>
                    <a:pt x="690" y="638"/>
                  </a:lnTo>
                  <a:lnTo>
                    <a:pt x="714" y="596"/>
                  </a:lnTo>
                  <a:lnTo>
                    <a:pt x="700" y="564"/>
                  </a:lnTo>
                  <a:lnTo>
                    <a:pt x="744" y="548"/>
                  </a:lnTo>
                  <a:lnTo>
                    <a:pt x="748" y="523"/>
                  </a:lnTo>
                  <a:lnTo>
                    <a:pt x="736" y="490"/>
                  </a:lnTo>
                  <a:lnTo>
                    <a:pt x="701" y="471"/>
                  </a:lnTo>
                  <a:lnTo>
                    <a:pt x="694" y="444"/>
                  </a:lnTo>
                  <a:lnTo>
                    <a:pt x="672" y="408"/>
                  </a:lnTo>
                  <a:lnTo>
                    <a:pt x="631" y="363"/>
                  </a:lnTo>
                  <a:lnTo>
                    <a:pt x="589" y="360"/>
                  </a:lnTo>
                  <a:lnTo>
                    <a:pt x="562" y="321"/>
                  </a:lnTo>
                  <a:lnTo>
                    <a:pt x="550" y="376"/>
                  </a:lnTo>
                  <a:lnTo>
                    <a:pt x="463" y="421"/>
                  </a:lnTo>
                  <a:lnTo>
                    <a:pt x="425" y="417"/>
                  </a:lnTo>
                  <a:lnTo>
                    <a:pt x="428" y="382"/>
                  </a:lnTo>
                  <a:lnTo>
                    <a:pt x="454" y="344"/>
                  </a:lnTo>
                  <a:lnTo>
                    <a:pt x="454" y="296"/>
                  </a:lnTo>
                  <a:lnTo>
                    <a:pt x="418" y="266"/>
                  </a:lnTo>
                  <a:lnTo>
                    <a:pt x="400" y="222"/>
                  </a:lnTo>
                  <a:lnTo>
                    <a:pt x="436" y="182"/>
                  </a:lnTo>
                  <a:lnTo>
                    <a:pt x="455" y="157"/>
                  </a:lnTo>
                  <a:close/>
                </a:path>
              </a:pathLst>
            </a:custGeom>
            <a:solidFill>
              <a:schemeClr val="accent5">
                <a:lumMod val="40000"/>
                <a:lumOff val="60000"/>
              </a:schemeClr>
            </a:solidFill>
            <a:ln>
              <a:solidFill>
                <a:schemeClr val="bg1"/>
              </a:solidFill>
              <a:headEnd/>
              <a:tailEnd/>
            </a:ln>
          </p:spPr>
          <p:style>
            <a:lnRef idx="1">
              <a:schemeClr val="accent5"/>
            </a:lnRef>
            <a:fillRef idx="2">
              <a:schemeClr val="accent5"/>
            </a:fillRef>
            <a:effectRef idx="1">
              <a:schemeClr val="accent5"/>
            </a:effectRef>
            <a:fontRef idx="minor">
              <a:schemeClr val="dk1"/>
            </a:fontRef>
          </p:style>
          <p:txBody>
            <a:bodyPr/>
            <a:lstStyle/>
            <a:p>
              <a:endParaRPr lang="ko-KR" altLang="en-US"/>
            </a:p>
          </p:txBody>
        </p:sp>
        <p:sp>
          <p:nvSpPr>
            <p:cNvPr id="84" name="Freeform 1305">
              <a:extLst>
                <a:ext uri="{FF2B5EF4-FFF2-40B4-BE49-F238E27FC236}">
                  <a16:creationId xmlns:a16="http://schemas.microsoft.com/office/drawing/2014/main" id="{C65168CC-E6F7-4498-997E-D18BE17E8064}"/>
                </a:ext>
              </a:extLst>
            </p:cNvPr>
            <p:cNvSpPr>
              <a:spLocks noChangeAspect="1"/>
            </p:cNvSpPr>
            <p:nvPr/>
          </p:nvSpPr>
          <p:spPr bwMode="auto">
            <a:xfrm>
              <a:off x="3484816" y="1939890"/>
              <a:ext cx="521183" cy="261319"/>
            </a:xfrm>
            <a:custGeom>
              <a:avLst/>
              <a:gdLst>
                <a:gd name="T0" fmla="*/ 11988 w 333"/>
                <a:gd name="T1" fmla="*/ 1188 h 154"/>
                <a:gd name="T2" fmla="*/ 11772 w 333"/>
                <a:gd name="T3" fmla="*/ 684 h 154"/>
                <a:gd name="T4" fmla="*/ 11124 w 333"/>
                <a:gd name="T5" fmla="*/ 216 h 154"/>
                <a:gd name="T6" fmla="*/ 10440 w 333"/>
                <a:gd name="T7" fmla="*/ 0 h 154"/>
                <a:gd name="T8" fmla="*/ 9684 w 333"/>
                <a:gd name="T9" fmla="*/ 0 h 154"/>
                <a:gd name="T10" fmla="*/ 9072 w 333"/>
                <a:gd name="T11" fmla="*/ 252 h 154"/>
                <a:gd name="T12" fmla="*/ 8532 w 333"/>
                <a:gd name="T13" fmla="*/ 1080 h 154"/>
                <a:gd name="T14" fmla="*/ 8064 w 333"/>
                <a:gd name="T15" fmla="*/ 792 h 154"/>
                <a:gd name="T16" fmla="*/ 7524 w 333"/>
                <a:gd name="T17" fmla="*/ 324 h 154"/>
                <a:gd name="T18" fmla="*/ 6876 w 333"/>
                <a:gd name="T19" fmla="*/ 0 h 154"/>
                <a:gd name="T20" fmla="*/ 6228 w 333"/>
                <a:gd name="T21" fmla="*/ 0 h 154"/>
                <a:gd name="T22" fmla="*/ 5616 w 333"/>
                <a:gd name="T23" fmla="*/ 144 h 154"/>
                <a:gd name="T24" fmla="*/ 5400 w 333"/>
                <a:gd name="T25" fmla="*/ 972 h 154"/>
                <a:gd name="T26" fmla="*/ 4932 w 333"/>
                <a:gd name="T27" fmla="*/ 1188 h 154"/>
                <a:gd name="T28" fmla="*/ 4536 w 333"/>
                <a:gd name="T29" fmla="*/ 648 h 154"/>
                <a:gd name="T30" fmla="*/ 4068 w 333"/>
                <a:gd name="T31" fmla="*/ 432 h 154"/>
                <a:gd name="T32" fmla="*/ 3240 w 333"/>
                <a:gd name="T33" fmla="*/ 216 h 154"/>
                <a:gd name="T34" fmla="*/ 2376 w 333"/>
                <a:gd name="T35" fmla="*/ 216 h 154"/>
                <a:gd name="T36" fmla="*/ 1692 w 333"/>
                <a:gd name="T37" fmla="*/ 792 h 154"/>
                <a:gd name="T38" fmla="*/ 1044 w 333"/>
                <a:gd name="T39" fmla="*/ 1080 h 154"/>
                <a:gd name="T40" fmla="*/ 324 w 333"/>
                <a:gd name="T41" fmla="*/ 1656 h 154"/>
                <a:gd name="T42" fmla="*/ 0 w 333"/>
                <a:gd name="T43" fmla="*/ 2520 h 154"/>
                <a:gd name="T44" fmla="*/ 216 w 333"/>
                <a:gd name="T45" fmla="*/ 3348 h 154"/>
                <a:gd name="T46" fmla="*/ 936 w 333"/>
                <a:gd name="T47" fmla="*/ 3672 h 154"/>
                <a:gd name="T48" fmla="*/ 972 w 333"/>
                <a:gd name="T49" fmla="*/ 4104 h 154"/>
                <a:gd name="T50" fmla="*/ 1512 w 333"/>
                <a:gd name="T51" fmla="*/ 4464 h 154"/>
                <a:gd name="T52" fmla="*/ 2592 w 333"/>
                <a:gd name="T53" fmla="*/ 4752 h 154"/>
                <a:gd name="T54" fmla="*/ 3528 w 333"/>
                <a:gd name="T55" fmla="*/ 4248 h 154"/>
                <a:gd name="T56" fmla="*/ 4212 w 333"/>
                <a:gd name="T57" fmla="*/ 4104 h 154"/>
                <a:gd name="T58" fmla="*/ 4392 w 333"/>
                <a:gd name="T59" fmla="*/ 4752 h 154"/>
                <a:gd name="T60" fmla="*/ 4968 w 333"/>
                <a:gd name="T61" fmla="*/ 5544 h 154"/>
                <a:gd name="T62" fmla="*/ 6048 w 333"/>
                <a:gd name="T63" fmla="*/ 5508 h 154"/>
                <a:gd name="T64" fmla="*/ 7344 w 333"/>
                <a:gd name="T65" fmla="*/ 5112 h 154"/>
                <a:gd name="T66" fmla="*/ 7992 w 333"/>
                <a:gd name="T67" fmla="*/ 3924 h 154"/>
                <a:gd name="T68" fmla="*/ 8316 w 333"/>
                <a:gd name="T69" fmla="*/ 3168 h 154"/>
                <a:gd name="T70" fmla="*/ 8928 w 333"/>
                <a:gd name="T71" fmla="*/ 3024 h 154"/>
                <a:gd name="T72" fmla="*/ 9360 w 333"/>
                <a:gd name="T73" fmla="*/ 2808 h 154"/>
                <a:gd name="T74" fmla="*/ 9936 w 333"/>
                <a:gd name="T75" fmla="*/ 2304 h 154"/>
                <a:gd name="T76" fmla="*/ 10656 w 333"/>
                <a:gd name="T77" fmla="*/ 2700 h 154"/>
                <a:gd name="T78" fmla="*/ 11196 w 333"/>
                <a:gd name="T79" fmla="*/ 2376 h 154"/>
                <a:gd name="T80" fmla="*/ 11736 w 333"/>
                <a:gd name="T81" fmla="*/ 1836 h 154"/>
                <a:gd name="T82" fmla="*/ 11988 w 333"/>
                <a:gd name="T83" fmla="*/ 1188 h 1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3"/>
                <a:gd name="T127" fmla="*/ 0 h 154"/>
                <a:gd name="T128" fmla="*/ 333 w 333"/>
                <a:gd name="T129" fmla="*/ 154 h 15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3" h="154">
                  <a:moveTo>
                    <a:pt x="333" y="33"/>
                  </a:moveTo>
                  <a:lnTo>
                    <a:pt x="327" y="19"/>
                  </a:lnTo>
                  <a:lnTo>
                    <a:pt x="309" y="6"/>
                  </a:lnTo>
                  <a:lnTo>
                    <a:pt x="290" y="0"/>
                  </a:lnTo>
                  <a:lnTo>
                    <a:pt x="269" y="0"/>
                  </a:lnTo>
                  <a:lnTo>
                    <a:pt x="252" y="7"/>
                  </a:lnTo>
                  <a:lnTo>
                    <a:pt x="237" y="30"/>
                  </a:lnTo>
                  <a:lnTo>
                    <a:pt x="224" y="22"/>
                  </a:lnTo>
                  <a:lnTo>
                    <a:pt x="209" y="9"/>
                  </a:lnTo>
                  <a:lnTo>
                    <a:pt x="191" y="0"/>
                  </a:lnTo>
                  <a:lnTo>
                    <a:pt x="173" y="0"/>
                  </a:lnTo>
                  <a:lnTo>
                    <a:pt x="156" y="4"/>
                  </a:lnTo>
                  <a:lnTo>
                    <a:pt x="150" y="27"/>
                  </a:lnTo>
                  <a:lnTo>
                    <a:pt x="137" y="33"/>
                  </a:lnTo>
                  <a:lnTo>
                    <a:pt x="126" y="18"/>
                  </a:lnTo>
                  <a:lnTo>
                    <a:pt x="113" y="12"/>
                  </a:lnTo>
                  <a:lnTo>
                    <a:pt x="90" y="6"/>
                  </a:lnTo>
                  <a:lnTo>
                    <a:pt x="66" y="6"/>
                  </a:lnTo>
                  <a:lnTo>
                    <a:pt x="47" y="22"/>
                  </a:lnTo>
                  <a:lnTo>
                    <a:pt x="29" y="30"/>
                  </a:lnTo>
                  <a:lnTo>
                    <a:pt x="9" y="46"/>
                  </a:lnTo>
                  <a:lnTo>
                    <a:pt x="0" y="70"/>
                  </a:lnTo>
                  <a:lnTo>
                    <a:pt x="6" y="93"/>
                  </a:lnTo>
                  <a:lnTo>
                    <a:pt x="26" y="102"/>
                  </a:lnTo>
                  <a:lnTo>
                    <a:pt x="27" y="114"/>
                  </a:lnTo>
                  <a:lnTo>
                    <a:pt x="42" y="124"/>
                  </a:lnTo>
                  <a:lnTo>
                    <a:pt x="72" y="132"/>
                  </a:lnTo>
                  <a:lnTo>
                    <a:pt x="98" y="118"/>
                  </a:lnTo>
                  <a:lnTo>
                    <a:pt x="117" y="114"/>
                  </a:lnTo>
                  <a:lnTo>
                    <a:pt x="122" y="132"/>
                  </a:lnTo>
                  <a:lnTo>
                    <a:pt x="138" y="154"/>
                  </a:lnTo>
                  <a:lnTo>
                    <a:pt x="168" y="153"/>
                  </a:lnTo>
                  <a:lnTo>
                    <a:pt x="204" y="142"/>
                  </a:lnTo>
                  <a:lnTo>
                    <a:pt x="222" y="109"/>
                  </a:lnTo>
                  <a:lnTo>
                    <a:pt x="231" y="88"/>
                  </a:lnTo>
                  <a:lnTo>
                    <a:pt x="248" y="84"/>
                  </a:lnTo>
                  <a:lnTo>
                    <a:pt x="260" y="78"/>
                  </a:lnTo>
                  <a:lnTo>
                    <a:pt x="276" y="64"/>
                  </a:lnTo>
                  <a:lnTo>
                    <a:pt x="296" y="75"/>
                  </a:lnTo>
                  <a:lnTo>
                    <a:pt x="311" y="66"/>
                  </a:lnTo>
                  <a:lnTo>
                    <a:pt x="326" y="51"/>
                  </a:lnTo>
                  <a:lnTo>
                    <a:pt x="333" y="33"/>
                  </a:lnTo>
                  <a:close/>
                </a:path>
              </a:pathLst>
            </a:custGeom>
            <a:solidFill>
              <a:schemeClr val="accent5">
                <a:lumMod val="75000"/>
              </a:schemeClr>
            </a:solidFill>
            <a:ln>
              <a:solidFill>
                <a:schemeClr val="bg1"/>
              </a:solidFill>
              <a:headEnd/>
              <a:tailEnd/>
            </a:ln>
          </p:spPr>
          <p:style>
            <a:lnRef idx="1">
              <a:schemeClr val="accent5"/>
            </a:lnRef>
            <a:fillRef idx="2">
              <a:schemeClr val="accent5"/>
            </a:fillRef>
            <a:effectRef idx="1">
              <a:schemeClr val="accent5"/>
            </a:effectRef>
            <a:fontRef idx="minor">
              <a:schemeClr val="dk1"/>
            </a:fontRef>
          </p:style>
          <p:txBody>
            <a:bodyPr/>
            <a:lstStyle/>
            <a:p>
              <a:endParaRPr lang="ko-KR" altLang="en-US"/>
            </a:p>
          </p:txBody>
        </p:sp>
        <p:sp>
          <p:nvSpPr>
            <p:cNvPr id="86" name="Freeform 1306">
              <a:extLst>
                <a:ext uri="{FF2B5EF4-FFF2-40B4-BE49-F238E27FC236}">
                  <a16:creationId xmlns:a16="http://schemas.microsoft.com/office/drawing/2014/main" id="{44F5026F-390F-4F94-A35B-54D36A45BB1C}"/>
                </a:ext>
              </a:extLst>
            </p:cNvPr>
            <p:cNvSpPr>
              <a:spLocks noChangeAspect="1"/>
            </p:cNvSpPr>
            <p:nvPr/>
          </p:nvSpPr>
          <p:spPr bwMode="auto">
            <a:xfrm>
              <a:off x="4646130" y="1978070"/>
              <a:ext cx="1134186" cy="1474307"/>
            </a:xfrm>
            <a:custGeom>
              <a:avLst/>
              <a:gdLst>
                <a:gd name="T0" fmla="*/ 1308 w 4348"/>
                <a:gd name="T1" fmla="*/ 621 h 5213"/>
                <a:gd name="T2" fmla="*/ 996 w 4348"/>
                <a:gd name="T3" fmla="*/ 855 h 5213"/>
                <a:gd name="T4" fmla="*/ 444 w 4348"/>
                <a:gd name="T5" fmla="*/ 1131 h 5213"/>
                <a:gd name="T6" fmla="*/ 136 w 4348"/>
                <a:gd name="T7" fmla="*/ 1504 h 5213"/>
                <a:gd name="T8" fmla="*/ 363 w 4348"/>
                <a:gd name="T9" fmla="*/ 1801 h 5213"/>
                <a:gd name="T10" fmla="*/ 513 w 4348"/>
                <a:gd name="T11" fmla="*/ 1996 h 5213"/>
                <a:gd name="T12" fmla="*/ 255 w 4348"/>
                <a:gd name="T13" fmla="*/ 2138 h 5213"/>
                <a:gd name="T14" fmla="*/ 30 w 4348"/>
                <a:gd name="T15" fmla="*/ 2299 h 5213"/>
                <a:gd name="T16" fmla="*/ 19 w 4348"/>
                <a:gd name="T17" fmla="*/ 2585 h 5213"/>
                <a:gd name="T18" fmla="*/ 151 w 4348"/>
                <a:gd name="T19" fmla="*/ 2821 h 5213"/>
                <a:gd name="T20" fmla="*/ 310 w 4348"/>
                <a:gd name="T21" fmla="*/ 3052 h 5213"/>
                <a:gd name="T22" fmla="*/ 482 w 4348"/>
                <a:gd name="T23" fmla="*/ 3321 h 5213"/>
                <a:gd name="T24" fmla="*/ 819 w 4348"/>
                <a:gd name="T25" fmla="*/ 3455 h 5213"/>
                <a:gd name="T26" fmla="*/ 783 w 4348"/>
                <a:gd name="T27" fmla="*/ 3825 h 5213"/>
                <a:gd name="T28" fmla="*/ 654 w 4348"/>
                <a:gd name="T29" fmla="*/ 4029 h 5213"/>
                <a:gd name="T30" fmla="*/ 719 w 4348"/>
                <a:gd name="T31" fmla="*/ 4269 h 5213"/>
                <a:gd name="T32" fmla="*/ 903 w 4348"/>
                <a:gd name="T33" fmla="*/ 4258 h 5213"/>
                <a:gd name="T34" fmla="*/ 996 w 4348"/>
                <a:gd name="T35" fmla="*/ 4469 h 5213"/>
                <a:gd name="T36" fmla="*/ 1085 w 4348"/>
                <a:gd name="T37" fmla="*/ 4725 h 5213"/>
                <a:gd name="T38" fmla="*/ 1224 w 4348"/>
                <a:gd name="T39" fmla="*/ 5062 h 5213"/>
                <a:gd name="T40" fmla="*/ 1436 w 4348"/>
                <a:gd name="T41" fmla="*/ 5152 h 5213"/>
                <a:gd name="T42" fmla="*/ 1801 w 4348"/>
                <a:gd name="T43" fmla="*/ 5194 h 5213"/>
                <a:gd name="T44" fmla="*/ 2169 w 4348"/>
                <a:gd name="T45" fmla="*/ 5106 h 5213"/>
                <a:gd name="T46" fmla="*/ 2168 w 4348"/>
                <a:gd name="T47" fmla="*/ 4909 h 5213"/>
                <a:gd name="T48" fmla="*/ 2311 w 4348"/>
                <a:gd name="T49" fmla="*/ 4753 h 5213"/>
                <a:gd name="T50" fmla="*/ 2394 w 4348"/>
                <a:gd name="T51" fmla="*/ 4549 h 5213"/>
                <a:gd name="T52" fmla="*/ 2507 w 4348"/>
                <a:gd name="T53" fmla="*/ 4422 h 5213"/>
                <a:gd name="T54" fmla="*/ 2650 w 4348"/>
                <a:gd name="T55" fmla="*/ 4365 h 5213"/>
                <a:gd name="T56" fmla="*/ 2479 w 4348"/>
                <a:gd name="T57" fmla="*/ 4242 h 5213"/>
                <a:gd name="T58" fmla="*/ 2403 w 4348"/>
                <a:gd name="T59" fmla="*/ 4066 h 5213"/>
                <a:gd name="T60" fmla="*/ 2097 w 4348"/>
                <a:gd name="T61" fmla="*/ 4068 h 5213"/>
                <a:gd name="T62" fmla="*/ 1830 w 4348"/>
                <a:gd name="T63" fmla="*/ 3846 h 5213"/>
                <a:gd name="T64" fmla="*/ 1961 w 4348"/>
                <a:gd name="T65" fmla="*/ 3739 h 5213"/>
                <a:gd name="T66" fmla="*/ 1971 w 4348"/>
                <a:gd name="T67" fmla="*/ 3461 h 5213"/>
                <a:gd name="T68" fmla="*/ 2112 w 4348"/>
                <a:gd name="T69" fmla="*/ 3273 h 5213"/>
                <a:gd name="T70" fmla="*/ 2012 w 4348"/>
                <a:gd name="T71" fmla="*/ 2892 h 5213"/>
                <a:gd name="T72" fmla="*/ 1800 w 4348"/>
                <a:gd name="T73" fmla="*/ 2808 h 5213"/>
                <a:gd name="T74" fmla="*/ 2043 w 4348"/>
                <a:gd name="T75" fmla="*/ 2626 h 5213"/>
                <a:gd name="T76" fmla="*/ 2112 w 4348"/>
                <a:gd name="T77" fmla="*/ 2391 h 5213"/>
                <a:gd name="T78" fmla="*/ 2629 w 4348"/>
                <a:gd name="T79" fmla="*/ 2054 h 5213"/>
                <a:gd name="T80" fmla="*/ 2863 w 4348"/>
                <a:gd name="T81" fmla="*/ 1904 h 5213"/>
                <a:gd name="T82" fmla="*/ 3061 w 4348"/>
                <a:gd name="T83" fmla="*/ 1656 h 5213"/>
                <a:gd name="T84" fmla="*/ 3268 w 4348"/>
                <a:gd name="T85" fmla="*/ 1678 h 5213"/>
                <a:gd name="T86" fmla="*/ 3412 w 4348"/>
                <a:gd name="T87" fmla="*/ 1789 h 5213"/>
                <a:gd name="T88" fmla="*/ 3752 w 4348"/>
                <a:gd name="T89" fmla="*/ 1908 h 5213"/>
                <a:gd name="T90" fmla="*/ 3931 w 4348"/>
                <a:gd name="T91" fmla="*/ 1575 h 5213"/>
                <a:gd name="T92" fmla="*/ 4058 w 4348"/>
                <a:gd name="T93" fmla="*/ 1093 h 5213"/>
                <a:gd name="T94" fmla="*/ 4189 w 4348"/>
                <a:gd name="T95" fmla="*/ 760 h 5213"/>
                <a:gd name="T96" fmla="*/ 3392 w 4348"/>
                <a:gd name="T97" fmla="*/ 534 h 5213"/>
                <a:gd name="T98" fmla="*/ 3275 w 4348"/>
                <a:gd name="T99" fmla="*/ 324 h 5213"/>
                <a:gd name="T100" fmla="*/ 2897 w 4348"/>
                <a:gd name="T101" fmla="*/ 138 h 5213"/>
                <a:gd name="T102" fmla="*/ 2375 w 4348"/>
                <a:gd name="T103" fmla="*/ 189 h 5213"/>
                <a:gd name="T104" fmla="*/ 2183 w 4348"/>
                <a:gd name="T105" fmla="*/ 142 h 5213"/>
                <a:gd name="T106" fmla="*/ 2008 w 4348"/>
                <a:gd name="T107" fmla="*/ 535 h 5213"/>
                <a:gd name="T108" fmla="*/ 1529 w 4348"/>
                <a:gd name="T109" fmla="*/ 400 h 521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48"/>
                <a:gd name="T166" fmla="*/ 0 h 5213"/>
                <a:gd name="T167" fmla="*/ 4348 w 4348"/>
                <a:gd name="T168" fmla="*/ 5213 h 521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48" h="5213">
                  <a:moveTo>
                    <a:pt x="1529" y="400"/>
                  </a:moveTo>
                  <a:lnTo>
                    <a:pt x="1308" y="621"/>
                  </a:lnTo>
                  <a:lnTo>
                    <a:pt x="1140" y="765"/>
                  </a:lnTo>
                  <a:lnTo>
                    <a:pt x="996" y="855"/>
                  </a:lnTo>
                  <a:lnTo>
                    <a:pt x="708" y="963"/>
                  </a:lnTo>
                  <a:lnTo>
                    <a:pt x="444" y="1131"/>
                  </a:lnTo>
                  <a:lnTo>
                    <a:pt x="264" y="1323"/>
                  </a:lnTo>
                  <a:lnTo>
                    <a:pt x="136" y="1504"/>
                  </a:lnTo>
                  <a:lnTo>
                    <a:pt x="174" y="1642"/>
                  </a:lnTo>
                  <a:lnTo>
                    <a:pt x="363" y="1801"/>
                  </a:lnTo>
                  <a:lnTo>
                    <a:pt x="456" y="1905"/>
                  </a:lnTo>
                  <a:lnTo>
                    <a:pt x="513" y="1996"/>
                  </a:lnTo>
                  <a:lnTo>
                    <a:pt x="406" y="2152"/>
                  </a:lnTo>
                  <a:lnTo>
                    <a:pt x="255" y="2138"/>
                  </a:lnTo>
                  <a:lnTo>
                    <a:pt x="99" y="2170"/>
                  </a:lnTo>
                  <a:lnTo>
                    <a:pt x="30" y="2299"/>
                  </a:lnTo>
                  <a:lnTo>
                    <a:pt x="0" y="2455"/>
                  </a:lnTo>
                  <a:lnTo>
                    <a:pt x="19" y="2585"/>
                  </a:lnTo>
                  <a:lnTo>
                    <a:pt x="66" y="2709"/>
                  </a:lnTo>
                  <a:lnTo>
                    <a:pt x="151" y="2821"/>
                  </a:lnTo>
                  <a:lnTo>
                    <a:pt x="261" y="2897"/>
                  </a:lnTo>
                  <a:lnTo>
                    <a:pt x="310" y="3052"/>
                  </a:lnTo>
                  <a:lnTo>
                    <a:pt x="315" y="3215"/>
                  </a:lnTo>
                  <a:lnTo>
                    <a:pt x="482" y="3321"/>
                  </a:lnTo>
                  <a:lnTo>
                    <a:pt x="710" y="3346"/>
                  </a:lnTo>
                  <a:lnTo>
                    <a:pt x="819" y="3455"/>
                  </a:lnTo>
                  <a:lnTo>
                    <a:pt x="819" y="3643"/>
                  </a:lnTo>
                  <a:lnTo>
                    <a:pt x="783" y="3825"/>
                  </a:lnTo>
                  <a:lnTo>
                    <a:pt x="647" y="3919"/>
                  </a:lnTo>
                  <a:lnTo>
                    <a:pt x="654" y="4029"/>
                  </a:lnTo>
                  <a:lnTo>
                    <a:pt x="661" y="4201"/>
                  </a:lnTo>
                  <a:lnTo>
                    <a:pt x="719" y="4269"/>
                  </a:lnTo>
                  <a:lnTo>
                    <a:pt x="816" y="4245"/>
                  </a:lnTo>
                  <a:lnTo>
                    <a:pt x="903" y="4258"/>
                  </a:lnTo>
                  <a:lnTo>
                    <a:pt x="1002" y="4273"/>
                  </a:lnTo>
                  <a:lnTo>
                    <a:pt x="996" y="4469"/>
                  </a:lnTo>
                  <a:lnTo>
                    <a:pt x="1018" y="4613"/>
                  </a:lnTo>
                  <a:lnTo>
                    <a:pt x="1085" y="4725"/>
                  </a:lnTo>
                  <a:lnTo>
                    <a:pt x="1108" y="4991"/>
                  </a:lnTo>
                  <a:lnTo>
                    <a:pt x="1224" y="5062"/>
                  </a:lnTo>
                  <a:lnTo>
                    <a:pt x="1336" y="5029"/>
                  </a:lnTo>
                  <a:lnTo>
                    <a:pt x="1436" y="5152"/>
                  </a:lnTo>
                  <a:lnTo>
                    <a:pt x="1566" y="5213"/>
                  </a:lnTo>
                  <a:lnTo>
                    <a:pt x="1801" y="5194"/>
                  </a:lnTo>
                  <a:lnTo>
                    <a:pt x="1956" y="5156"/>
                  </a:lnTo>
                  <a:lnTo>
                    <a:pt x="2169" y="5106"/>
                  </a:lnTo>
                  <a:lnTo>
                    <a:pt x="2201" y="5049"/>
                  </a:lnTo>
                  <a:lnTo>
                    <a:pt x="2168" y="4909"/>
                  </a:lnTo>
                  <a:lnTo>
                    <a:pt x="2217" y="4802"/>
                  </a:lnTo>
                  <a:lnTo>
                    <a:pt x="2311" y="4753"/>
                  </a:lnTo>
                  <a:lnTo>
                    <a:pt x="2381" y="4656"/>
                  </a:lnTo>
                  <a:lnTo>
                    <a:pt x="2394" y="4549"/>
                  </a:lnTo>
                  <a:lnTo>
                    <a:pt x="2418" y="4463"/>
                  </a:lnTo>
                  <a:lnTo>
                    <a:pt x="2507" y="4422"/>
                  </a:lnTo>
                  <a:lnTo>
                    <a:pt x="2588" y="4422"/>
                  </a:lnTo>
                  <a:lnTo>
                    <a:pt x="2650" y="4365"/>
                  </a:lnTo>
                  <a:lnTo>
                    <a:pt x="2617" y="4250"/>
                  </a:lnTo>
                  <a:lnTo>
                    <a:pt x="2479" y="4242"/>
                  </a:lnTo>
                  <a:lnTo>
                    <a:pt x="2471" y="4129"/>
                  </a:lnTo>
                  <a:lnTo>
                    <a:pt x="2403" y="4066"/>
                  </a:lnTo>
                  <a:lnTo>
                    <a:pt x="2263" y="4101"/>
                  </a:lnTo>
                  <a:lnTo>
                    <a:pt x="2097" y="4068"/>
                  </a:lnTo>
                  <a:lnTo>
                    <a:pt x="1935" y="4022"/>
                  </a:lnTo>
                  <a:lnTo>
                    <a:pt x="1830" y="3846"/>
                  </a:lnTo>
                  <a:lnTo>
                    <a:pt x="1860" y="3777"/>
                  </a:lnTo>
                  <a:lnTo>
                    <a:pt x="1961" y="3739"/>
                  </a:lnTo>
                  <a:lnTo>
                    <a:pt x="1989" y="3649"/>
                  </a:lnTo>
                  <a:lnTo>
                    <a:pt x="1971" y="3461"/>
                  </a:lnTo>
                  <a:lnTo>
                    <a:pt x="2046" y="3345"/>
                  </a:lnTo>
                  <a:lnTo>
                    <a:pt x="2112" y="3273"/>
                  </a:lnTo>
                  <a:lnTo>
                    <a:pt x="2074" y="2945"/>
                  </a:lnTo>
                  <a:lnTo>
                    <a:pt x="2012" y="2892"/>
                  </a:lnTo>
                  <a:lnTo>
                    <a:pt x="1866" y="2889"/>
                  </a:lnTo>
                  <a:lnTo>
                    <a:pt x="1800" y="2808"/>
                  </a:lnTo>
                  <a:lnTo>
                    <a:pt x="1863" y="2677"/>
                  </a:lnTo>
                  <a:lnTo>
                    <a:pt x="2043" y="2626"/>
                  </a:lnTo>
                  <a:lnTo>
                    <a:pt x="2082" y="2493"/>
                  </a:lnTo>
                  <a:lnTo>
                    <a:pt x="2112" y="2391"/>
                  </a:lnTo>
                  <a:lnTo>
                    <a:pt x="2393" y="2226"/>
                  </a:lnTo>
                  <a:lnTo>
                    <a:pt x="2629" y="2054"/>
                  </a:lnTo>
                  <a:lnTo>
                    <a:pt x="2713" y="1917"/>
                  </a:lnTo>
                  <a:lnTo>
                    <a:pt x="2863" y="1904"/>
                  </a:lnTo>
                  <a:lnTo>
                    <a:pt x="3022" y="1736"/>
                  </a:lnTo>
                  <a:lnTo>
                    <a:pt x="3061" y="1656"/>
                  </a:lnTo>
                  <a:lnTo>
                    <a:pt x="3186" y="1613"/>
                  </a:lnTo>
                  <a:lnTo>
                    <a:pt x="3268" y="1678"/>
                  </a:lnTo>
                  <a:lnTo>
                    <a:pt x="3284" y="1794"/>
                  </a:lnTo>
                  <a:lnTo>
                    <a:pt x="3412" y="1789"/>
                  </a:lnTo>
                  <a:lnTo>
                    <a:pt x="3625" y="1935"/>
                  </a:lnTo>
                  <a:lnTo>
                    <a:pt x="3752" y="1908"/>
                  </a:lnTo>
                  <a:lnTo>
                    <a:pt x="3883" y="1825"/>
                  </a:lnTo>
                  <a:lnTo>
                    <a:pt x="3931" y="1575"/>
                  </a:lnTo>
                  <a:lnTo>
                    <a:pt x="3876" y="1346"/>
                  </a:lnTo>
                  <a:lnTo>
                    <a:pt x="4058" y="1093"/>
                  </a:lnTo>
                  <a:lnTo>
                    <a:pt x="4348" y="909"/>
                  </a:lnTo>
                  <a:lnTo>
                    <a:pt x="4189" y="760"/>
                  </a:lnTo>
                  <a:lnTo>
                    <a:pt x="3680" y="498"/>
                  </a:lnTo>
                  <a:lnTo>
                    <a:pt x="3392" y="534"/>
                  </a:lnTo>
                  <a:lnTo>
                    <a:pt x="3380" y="394"/>
                  </a:lnTo>
                  <a:lnTo>
                    <a:pt x="3275" y="324"/>
                  </a:lnTo>
                  <a:lnTo>
                    <a:pt x="3155" y="129"/>
                  </a:lnTo>
                  <a:lnTo>
                    <a:pt x="2897" y="138"/>
                  </a:lnTo>
                  <a:lnTo>
                    <a:pt x="2593" y="345"/>
                  </a:lnTo>
                  <a:lnTo>
                    <a:pt x="2375" y="189"/>
                  </a:lnTo>
                  <a:lnTo>
                    <a:pt x="2339" y="0"/>
                  </a:lnTo>
                  <a:lnTo>
                    <a:pt x="2183" y="142"/>
                  </a:lnTo>
                  <a:lnTo>
                    <a:pt x="2163" y="418"/>
                  </a:lnTo>
                  <a:lnTo>
                    <a:pt x="2008" y="535"/>
                  </a:lnTo>
                  <a:lnTo>
                    <a:pt x="1642" y="518"/>
                  </a:lnTo>
                  <a:lnTo>
                    <a:pt x="1529" y="400"/>
                  </a:lnTo>
                  <a:close/>
                </a:path>
              </a:pathLst>
            </a:custGeom>
            <a:solidFill>
              <a:schemeClr val="accent5">
                <a:lumMod val="40000"/>
                <a:lumOff val="60000"/>
              </a:schemeClr>
            </a:solidFill>
            <a:ln>
              <a:solidFill>
                <a:schemeClr val="bg1"/>
              </a:solidFill>
              <a:headEnd/>
              <a:tailEnd/>
            </a:ln>
          </p:spPr>
          <p:style>
            <a:lnRef idx="1">
              <a:schemeClr val="accent5"/>
            </a:lnRef>
            <a:fillRef idx="2">
              <a:schemeClr val="accent5"/>
            </a:fillRef>
            <a:effectRef idx="1">
              <a:schemeClr val="accent5"/>
            </a:effectRef>
            <a:fontRef idx="minor">
              <a:schemeClr val="dk1"/>
            </a:fontRef>
          </p:style>
          <p:txBody>
            <a:bodyPr/>
            <a:lstStyle/>
            <a:p>
              <a:endParaRPr lang="ko-KR" altLang="en-US"/>
            </a:p>
          </p:txBody>
        </p:sp>
        <p:sp>
          <p:nvSpPr>
            <p:cNvPr id="88" name="Freeform 1307">
              <a:extLst>
                <a:ext uri="{FF2B5EF4-FFF2-40B4-BE49-F238E27FC236}">
                  <a16:creationId xmlns:a16="http://schemas.microsoft.com/office/drawing/2014/main" id="{5A13AA98-DDAE-4437-A33F-4F050CCCDDAD}"/>
                </a:ext>
              </a:extLst>
            </p:cNvPr>
            <p:cNvSpPr>
              <a:spLocks noChangeAspect="1"/>
            </p:cNvSpPr>
            <p:nvPr/>
          </p:nvSpPr>
          <p:spPr bwMode="auto">
            <a:xfrm>
              <a:off x="3610025" y="2201209"/>
              <a:ext cx="1354607" cy="1302073"/>
            </a:xfrm>
            <a:custGeom>
              <a:avLst/>
              <a:gdLst>
                <a:gd name="T0" fmla="*/ 1986 w 5193"/>
                <a:gd name="T1" fmla="*/ 414 h 4604"/>
                <a:gd name="T2" fmla="*/ 1746 w 5193"/>
                <a:gd name="T3" fmla="*/ 342 h 4604"/>
                <a:gd name="T4" fmla="*/ 1548 w 5193"/>
                <a:gd name="T5" fmla="*/ 138 h 4604"/>
                <a:gd name="T6" fmla="*/ 1026 w 5193"/>
                <a:gd name="T7" fmla="*/ 0 h 4604"/>
                <a:gd name="T8" fmla="*/ 918 w 5193"/>
                <a:gd name="T9" fmla="*/ 192 h 4604"/>
                <a:gd name="T10" fmla="*/ 558 w 5193"/>
                <a:gd name="T11" fmla="*/ 426 h 4604"/>
                <a:gd name="T12" fmla="*/ 162 w 5193"/>
                <a:gd name="T13" fmla="*/ 912 h 4604"/>
                <a:gd name="T14" fmla="*/ 78 w 5193"/>
                <a:gd name="T15" fmla="*/ 1290 h 4604"/>
                <a:gd name="T16" fmla="*/ 6 w 5193"/>
                <a:gd name="T17" fmla="*/ 1584 h 4604"/>
                <a:gd name="T18" fmla="*/ 360 w 5193"/>
                <a:gd name="T19" fmla="*/ 1800 h 4604"/>
                <a:gd name="T20" fmla="*/ 576 w 5193"/>
                <a:gd name="T21" fmla="*/ 1710 h 4604"/>
                <a:gd name="T22" fmla="*/ 600 w 5193"/>
                <a:gd name="T23" fmla="*/ 1938 h 4604"/>
                <a:gd name="T24" fmla="*/ 708 w 5193"/>
                <a:gd name="T25" fmla="*/ 2280 h 4604"/>
                <a:gd name="T26" fmla="*/ 612 w 5193"/>
                <a:gd name="T27" fmla="*/ 2639 h 4604"/>
                <a:gd name="T28" fmla="*/ 774 w 5193"/>
                <a:gd name="T29" fmla="*/ 2879 h 4604"/>
                <a:gd name="T30" fmla="*/ 1242 w 5193"/>
                <a:gd name="T31" fmla="*/ 2891 h 4604"/>
                <a:gd name="T32" fmla="*/ 1440 w 5193"/>
                <a:gd name="T33" fmla="*/ 3077 h 4604"/>
                <a:gd name="T34" fmla="*/ 1446 w 5193"/>
                <a:gd name="T35" fmla="*/ 3383 h 4604"/>
                <a:gd name="T36" fmla="*/ 1320 w 5193"/>
                <a:gd name="T37" fmla="*/ 3899 h 4604"/>
                <a:gd name="T38" fmla="*/ 1692 w 5193"/>
                <a:gd name="T39" fmla="*/ 4115 h 4604"/>
                <a:gd name="T40" fmla="*/ 1788 w 5193"/>
                <a:gd name="T41" fmla="*/ 4295 h 4604"/>
                <a:gd name="T42" fmla="*/ 2106 w 5193"/>
                <a:gd name="T43" fmla="*/ 4535 h 4604"/>
                <a:gd name="T44" fmla="*/ 2487 w 5193"/>
                <a:gd name="T45" fmla="*/ 4340 h 4604"/>
                <a:gd name="T46" fmla="*/ 2682 w 5193"/>
                <a:gd name="T47" fmla="*/ 4079 h 4604"/>
                <a:gd name="T48" fmla="*/ 2700 w 5193"/>
                <a:gd name="T49" fmla="*/ 3779 h 4604"/>
                <a:gd name="T50" fmla="*/ 2955 w 5193"/>
                <a:gd name="T51" fmla="*/ 3704 h 4604"/>
                <a:gd name="T52" fmla="*/ 3168 w 5193"/>
                <a:gd name="T53" fmla="*/ 3920 h 4604"/>
                <a:gd name="T54" fmla="*/ 3186 w 5193"/>
                <a:gd name="T55" fmla="*/ 4301 h 4604"/>
                <a:gd name="T56" fmla="*/ 3474 w 5193"/>
                <a:gd name="T57" fmla="*/ 4352 h 4604"/>
                <a:gd name="T58" fmla="*/ 3552 w 5193"/>
                <a:gd name="T59" fmla="*/ 4193 h 4604"/>
                <a:gd name="T60" fmla="*/ 3696 w 5193"/>
                <a:gd name="T61" fmla="*/ 4157 h 4604"/>
                <a:gd name="T62" fmla="*/ 3807 w 5193"/>
                <a:gd name="T63" fmla="*/ 3980 h 4604"/>
                <a:gd name="T64" fmla="*/ 4215 w 5193"/>
                <a:gd name="T65" fmla="*/ 4070 h 4604"/>
                <a:gd name="T66" fmla="*/ 4338 w 5193"/>
                <a:gd name="T67" fmla="*/ 4391 h 4604"/>
                <a:gd name="T68" fmla="*/ 4590 w 5193"/>
                <a:gd name="T69" fmla="*/ 4601 h 4604"/>
                <a:gd name="T70" fmla="*/ 4818 w 5193"/>
                <a:gd name="T71" fmla="*/ 4604 h 4604"/>
                <a:gd name="T72" fmla="*/ 5031 w 5193"/>
                <a:gd name="T73" fmla="*/ 4511 h 4604"/>
                <a:gd name="T74" fmla="*/ 5193 w 5193"/>
                <a:gd name="T75" fmla="*/ 4271 h 4604"/>
                <a:gd name="T76" fmla="*/ 5058 w 5193"/>
                <a:gd name="T77" fmla="*/ 3935 h 4604"/>
                <a:gd name="T78" fmla="*/ 4968 w 5193"/>
                <a:gd name="T79" fmla="*/ 3683 h 4604"/>
                <a:gd name="T80" fmla="*/ 4794 w 5193"/>
                <a:gd name="T81" fmla="*/ 3455 h 4604"/>
                <a:gd name="T82" fmla="*/ 4635 w 5193"/>
                <a:gd name="T83" fmla="*/ 3413 h 4604"/>
                <a:gd name="T84" fmla="*/ 4755 w 5193"/>
                <a:gd name="T85" fmla="*/ 3035 h 4604"/>
                <a:gd name="T86" fmla="*/ 4791 w 5193"/>
                <a:gd name="T87" fmla="*/ 2666 h 4604"/>
                <a:gd name="T88" fmla="*/ 4452 w 5193"/>
                <a:gd name="T89" fmla="*/ 2531 h 4604"/>
                <a:gd name="T90" fmla="*/ 4284 w 5193"/>
                <a:gd name="T91" fmla="*/ 2268 h 4604"/>
                <a:gd name="T92" fmla="*/ 4122 w 5193"/>
                <a:gd name="T93" fmla="*/ 2031 h 4604"/>
                <a:gd name="T94" fmla="*/ 3990 w 5193"/>
                <a:gd name="T95" fmla="*/ 1797 h 4604"/>
                <a:gd name="T96" fmla="*/ 4002 w 5193"/>
                <a:gd name="T97" fmla="*/ 1512 h 4604"/>
                <a:gd name="T98" fmla="*/ 4230 w 5193"/>
                <a:gd name="T99" fmla="*/ 1350 h 4604"/>
                <a:gd name="T100" fmla="*/ 4485 w 5193"/>
                <a:gd name="T101" fmla="*/ 1209 h 4604"/>
                <a:gd name="T102" fmla="*/ 4332 w 5193"/>
                <a:gd name="T103" fmla="*/ 1011 h 4604"/>
                <a:gd name="T104" fmla="*/ 4108 w 5193"/>
                <a:gd name="T105" fmla="*/ 716 h 4604"/>
                <a:gd name="T106" fmla="*/ 3444 w 5193"/>
                <a:gd name="T107" fmla="*/ 516 h 4604"/>
                <a:gd name="T108" fmla="*/ 2976 w 5193"/>
                <a:gd name="T109" fmla="*/ 576 h 4604"/>
                <a:gd name="T110" fmla="*/ 2610 w 5193"/>
                <a:gd name="T111" fmla="*/ 750 h 4604"/>
                <a:gd name="T112" fmla="*/ 2352 w 5193"/>
                <a:gd name="T113" fmla="*/ 591 h 4604"/>
                <a:gd name="T114" fmla="*/ 2136 w 5193"/>
                <a:gd name="T115" fmla="*/ 339 h 460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93"/>
                <a:gd name="T175" fmla="*/ 0 h 4604"/>
                <a:gd name="T176" fmla="*/ 5193 w 5193"/>
                <a:gd name="T177" fmla="*/ 4604 h 460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93" h="4604">
                  <a:moveTo>
                    <a:pt x="2070" y="270"/>
                  </a:moveTo>
                  <a:lnTo>
                    <a:pt x="1986" y="414"/>
                  </a:lnTo>
                  <a:lnTo>
                    <a:pt x="1800" y="414"/>
                  </a:lnTo>
                  <a:lnTo>
                    <a:pt x="1746" y="342"/>
                  </a:lnTo>
                  <a:lnTo>
                    <a:pt x="1716" y="198"/>
                  </a:lnTo>
                  <a:lnTo>
                    <a:pt x="1548" y="138"/>
                  </a:lnTo>
                  <a:lnTo>
                    <a:pt x="1458" y="18"/>
                  </a:lnTo>
                  <a:lnTo>
                    <a:pt x="1026" y="0"/>
                  </a:lnTo>
                  <a:lnTo>
                    <a:pt x="906" y="72"/>
                  </a:lnTo>
                  <a:lnTo>
                    <a:pt x="918" y="192"/>
                  </a:lnTo>
                  <a:lnTo>
                    <a:pt x="720" y="234"/>
                  </a:lnTo>
                  <a:lnTo>
                    <a:pt x="558" y="426"/>
                  </a:lnTo>
                  <a:lnTo>
                    <a:pt x="342" y="666"/>
                  </a:lnTo>
                  <a:lnTo>
                    <a:pt x="162" y="912"/>
                  </a:lnTo>
                  <a:lnTo>
                    <a:pt x="0" y="1134"/>
                  </a:lnTo>
                  <a:lnTo>
                    <a:pt x="78" y="1290"/>
                  </a:lnTo>
                  <a:lnTo>
                    <a:pt x="108" y="1452"/>
                  </a:lnTo>
                  <a:lnTo>
                    <a:pt x="6" y="1584"/>
                  </a:lnTo>
                  <a:lnTo>
                    <a:pt x="168" y="1818"/>
                  </a:lnTo>
                  <a:lnTo>
                    <a:pt x="360" y="1800"/>
                  </a:lnTo>
                  <a:lnTo>
                    <a:pt x="486" y="1656"/>
                  </a:lnTo>
                  <a:lnTo>
                    <a:pt x="576" y="1710"/>
                  </a:lnTo>
                  <a:lnTo>
                    <a:pt x="528" y="1884"/>
                  </a:lnTo>
                  <a:lnTo>
                    <a:pt x="600" y="1938"/>
                  </a:lnTo>
                  <a:lnTo>
                    <a:pt x="720" y="2100"/>
                  </a:lnTo>
                  <a:lnTo>
                    <a:pt x="708" y="2280"/>
                  </a:lnTo>
                  <a:lnTo>
                    <a:pt x="582" y="2339"/>
                  </a:lnTo>
                  <a:lnTo>
                    <a:pt x="612" y="2639"/>
                  </a:lnTo>
                  <a:lnTo>
                    <a:pt x="690" y="2729"/>
                  </a:lnTo>
                  <a:lnTo>
                    <a:pt x="774" y="2879"/>
                  </a:lnTo>
                  <a:lnTo>
                    <a:pt x="996" y="2909"/>
                  </a:lnTo>
                  <a:lnTo>
                    <a:pt x="1242" y="2891"/>
                  </a:lnTo>
                  <a:lnTo>
                    <a:pt x="1302" y="3005"/>
                  </a:lnTo>
                  <a:lnTo>
                    <a:pt x="1440" y="3077"/>
                  </a:lnTo>
                  <a:lnTo>
                    <a:pt x="1410" y="3251"/>
                  </a:lnTo>
                  <a:lnTo>
                    <a:pt x="1446" y="3383"/>
                  </a:lnTo>
                  <a:lnTo>
                    <a:pt x="1284" y="3647"/>
                  </a:lnTo>
                  <a:lnTo>
                    <a:pt x="1320" y="3899"/>
                  </a:lnTo>
                  <a:lnTo>
                    <a:pt x="1548" y="3953"/>
                  </a:lnTo>
                  <a:lnTo>
                    <a:pt x="1692" y="4115"/>
                  </a:lnTo>
                  <a:lnTo>
                    <a:pt x="1698" y="4229"/>
                  </a:lnTo>
                  <a:lnTo>
                    <a:pt x="1788" y="4295"/>
                  </a:lnTo>
                  <a:lnTo>
                    <a:pt x="1842" y="4445"/>
                  </a:lnTo>
                  <a:lnTo>
                    <a:pt x="2106" y="4535"/>
                  </a:lnTo>
                  <a:lnTo>
                    <a:pt x="2268" y="4475"/>
                  </a:lnTo>
                  <a:lnTo>
                    <a:pt x="2487" y="4340"/>
                  </a:lnTo>
                  <a:lnTo>
                    <a:pt x="2520" y="4151"/>
                  </a:lnTo>
                  <a:lnTo>
                    <a:pt x="2682" y="4079"/>
                  </a:lnTo>
                  <a:lnTo>
                    <a:pt x="2682" y="3899"/>
                  </a:lnTo>
                  <a:lnTo>
                    <a:pt x="2700" y="3779"/>
                  </a:lnTo>
                  <a:lnTo>
                    <a:pt x="2790" y="3707"/>
                  </a:lnTo>
                  <a:lnTo>
                    <a:pt x="2955" y="3704"/>
                  </a:lnTo>
                  <a:lnTo>
                    <a:pt x="3018" y="3740"/>
                  </a:lnTo>
                  <a:lnTo>
                    <a:pt x="3168" y="3920"/>
                  </a:lnTo>
                  <a:lnTo>
                    <a:pt x="3156" y="4043"/>
                  </a:lnTo>
                  <a:lnTo>
                    <a:pt x="3186" y="4301"/>
                  </a:lnTo>
                  <a:lnTo>
                    <a:pt x="3258" y="4355"/>
                  </a:lnTo>
                  <a:lnTo>
                    <a:pt x="3474" y="4352"/>
                  </a:lnTo>
                  <a:lnTo>
                    <a:pt x="3528" y="4295"/>
                  </a:lnTo>
                  <a:lnTo>
                    <a:pt x="3552" y="4193"/>
                  </a:lnTo>
                  <a:lnTo>
                    <a:pt x="3642" y="4187"/>
                  </a:lnTo>
                  <a:lnTo>
                    <a:pt x="3696" y="4157"/>
                  </a:lnTo>
                  <a:lnTo>
                    <a:pt x="3747" y="4079"/>
                  </a:lnTo>
                  <a:lnTo>
                    <a:pt x="3807" y="3980"/>
                  </a:lnTo>
                  <a:lnTo>
                    <a:pt x="4146" y="3977"/>
                  </a:lnTo>
                  <a:lnTo>
                    <a:pt x="4215" y="4070"/>
                  </a:lnTo>
                  <a:lnTo>
                    <a:pt x="4248" y="4271"/>
                  </a:lnTo>
                  <a:lnTo>
                    <a:pt x="4338" y="4391"/>
                  </a:lnTo>
                  <a:lnTo>
                    <a:pt x="4482" y="4553"/>
                  </a:lnTo>
                  <a:lnTo>
                    <a:pt x="4590" y="4601"/>
                  </a:lnTo>
                  <a:lnTo>
                    <a:pt x="4686" y="4547"/>
                  </a:lnTo>
                  <a:lnTo>
                    <a:pt x="4818" y="4604"/>
                  </a:lnTo>
                  <a:lnTo>
                    <a:pt x="4932" y="4586"/>
                  </a:lnTo>
                  <a:lnTo>
                    <a:pt x="5031" y="4511"/>
                  </a:lnTo>
                  <a:lnTo>
                    <a:pt x="5136" y="4427"/>
                  </a:lnTo>
                  <a:lnTo>
                    <a:pt x="5193" y="4271"/>
                  </a:lnTo>
                  <a:lnTo>
                    <a:pt x="5082" y="4205"/>
                  </a:lnTo>
                  <a:lnTo>
                    <a:pt x="5058" y="3935"/>
                  </a:lnTo>
                  <a:lnTo>
                    <a:pt x="4992" y="3827"/>
                  </a:lnTo>
                  <a:lnTo>
                    <a:pt x="4968" y="3683"/>
                  </a:lnTo>
                  <a:lnTo>
                    <a:pt x="4974" y="3485"/>
                  </a:lnTo>
                  <a:lnTo>
                    <a:pt x="4794" y="3455"/>
                  </a:lnTo>
                  <a:lnTo>
                    <a:pt x="4689" y="3479"/>
                  </a:lnTo>
                  <a:lnTo>
                    <a:pt x="4635" y="3413"/>
                  </a:lnTo>
                  <a:lnTo>
                    <a:pt x="4620" y="3128"/>
                  </a:lnTo>
                  <a:lnTo>
                    <a:pt x="4755" y="3035"/>
                  </a:lnTo>
                  <a:lnTo>
                    <a:pt x="4791" y="2858"/>
                  </a:lnTo>
                  <a:lnTo>
                    <a:pt x="4791" y="2666"/>
                  </a:lnTo>
                  <a:lnTo>
                    <a:pt x="4680" y="2555"/>
                  </a:lnTo>
                  <a:lnTo>
                    <a:pt x="4452" y="2531"/>
                  </a:lnTo>
                  <a:lnTo>
                    <a:pt x="4287" y="2426"/>
                  </a:lnTo>
                  <a:lnTo>
                    <a:pt x="4284" y="2268"/>
                  </a:lnTo>
                  <a:lnTo>
                    <a:pt x="4233" y="2109"/>
                  </a:lnTo>
                  <a:lnTo>
                    <a:pt x="4122" y="2031"/>
                  </a:lnTo>
                  <a:lnTo>
                    <a:pt x="4035" y="1914"/>
                  </a:lnTo>
                  <a:lnTo>
                    <a:pt x="3990" y="1797"/>
                  </a:lnTo>
                  <a:lnTo>
                    <a:pt x="3972" y="1659"/>
                  </a:lnTo>
                  <a:lnTo>
                    <a:pt x="4002" y="1512"/>
                  </a:lnTo>
                  <a:lnTo>
                    <a:pt x="4071" y="1380"/>
                  </a:lnTo>
                  <a:lnTo>
                    <a:pt x="4230" y="1350"/>
                  </a:lnTo>
                  <a:lnTo>
                    <a:pt x="4377" y="1362"/>
                  </a:lnTo>
                  <a:lnTo>
                    <a:pt x="4485" y="1209"/>
                  </a:lnTo>
                  <a:lnTo>
                    <a:pt x="4431" y="1122"/>
                  </a:lnTo>
                  <a:lnTo>
                    <a:pt x="4332" y="1011"/>
                  </a:lnTo>
                  <a:lnTo>
                    <a:pt x="4143" y="849"/>
                  </a:lnTo>
                  <a:lnTo>
                    <a:pt x="4108" y="716"/>
                  </a:lnTo>
                  <a:lnTo>
                    <a:pt x="3654" y="540"/>
                  </a:lnTo>
                  <a:lnTo>
                    <a:pt x="3444" y="516"/>
                  </a:lnTo>
                  <a:lnTo>
                    <a:pt x="3222" y="522"/>
                  </a:lnTo>
                  <a:lnTo>
                    <a:pt x="2976" y="576"/>
                  </a:lnTo>
                  <a:lnTo>
                    <a:pt x="2808" y="720"/>
                  </a:lnTo>
                  <a:lnTo>
                    <a:pt x="2610" y="750"/>
                  </a:lnTo>
                  <a:lnTo>
                    <a:pt x="2469" y="708"/>
                  </a:lnTo>
                  <a:lnTo>
                    <a:pt x="2352" y="591"/>
                  </a:lnTo>
                  <a:lnTo>
                    <a:pt x="2250" y="399"/>
                  </a:lnTo>
                  <a:lnTo>
                    <a:pt x="2136" y="339"/>
                  </a:lnTo>
                  <a:lnTo>
                    <a:pt x="2070" y="270"/>
                  </a:lnTo>
                  <a:close/>
                </a:path>
              </a:pathLst>
            </a:custGeom>
            <a:solidFill>
              <a:schemeClr val="accent5"/>
            </a:solidFill>
            <a:ln>
              <a:solidFill>
                <a:schemeClr val="bg1"/>
              </a:solidFill>
              <a:headEnd/>
              <a:tailEnd/>
            </a:ln>
          </p:spPr>
          <p:style>
            <a:lnRef idx="1">
              <a:schemeClr val="accent5"/>
            </a:lnRef>
            <a:fillRef idx="2">
              <a:schemeClr val="accent5"/>
            </a:fillRef>
            <a:effectRef idx="1">
              <a:schemeClr val="accent5"/>
            </a:effectRef>
            <a:fontRef idx="minor">
              <a:schemeClr val="dk1"/>
            </a:fontRef>
          </p:style>
          <p:txBody>
            <a:bodyPr/>
            <a:lstStyle/>
            <a:p>
              <a:endParaRPr lang="ko-KR" altLang="en-US"/>
            </a:p>
          </p:txBody>
        </p:sp>
        <p:sp>
          <p:nvSpPr>
            <p:cNvPr id="90" name="Freeform 1308">
              <a:extLst>
                <a:ext uri="{FF2B5EF4-FFF2-40B4-BE49-F238E27FC236}">
                  <a16:creationId xmlns:a16="http://schemas.microsoft.com/office/drawing/2014/main" id="{E83AC11A-2FA5-410F-979F-6A01342D56C4}"/>
                </a:ext>
              </a:extLst>
            </p:cNvPr>
            <p:cNvSpPr>
              <a:spLocks noChangeAspect="1"/>
            </p:cNvSpPr>
            <p:nvPr/>
          </p:nvSpPr>
          <p:spPr bwMode="auto">
            <a:xfrm>
              <a:off x="5115665" y="2065461"/>
              <a:ext cx="1543465" cy="1932465"/>
            </a:xfrm>
            <a:custGeom>
              <a:avLst/>
              <a:gdLst>
                <a:gd name="T0" fmla="*/ 3385 w 3944"/>
                <a:gd name="T1" fmla="*/ 1179 h 4556"/>
                <a:gd name="T2" fmla="*/ 3124 w 3944"/>
                <a:gd name="T3" fmla="*/ 2277 h 4556"/>
                <a:gd name="T4" fmla="*/ 2417 w 3944"/>
                <a:gd name="T5" fmla="*/ 2220 h 4556"/>
                <a:gd name="T6" fmla="*/ 2079 w 3944"/>
                <a:gd name="T7" fmla="*/ 1957 h 4556"/>
                <a:gd name="T8" fmla="*/ 1593 w 3944"/>
                <a:gd name="T9" fmla="*/ 2391 h 4556"/>
                <a:gd name="T10" fmla="*/ 869 w 3944"/>
                <a:gd name="T11" fmla="*/ 2889 h 4556"/>
                <a:gd name="T12" fmla="*/ 95 w 3944"/>
                <a:gd name="T13" fmla="*/ 3550 h 4556"/>
                <a:gd name="T14" fmla="*/ 320 w 3944"/>
                <a:gd name="T15" fmla="*/ 3874 h 4556"/>
                <a:gd name="T16" fmla="*/ 365 w 3944"/>
                <a:gd name="T17" fmla="*/ 4558 h 4556"/>
                <a:gd name="T18" fmla="*/ 243 w 3944"/>
                <a:gd name="T19" fmla="*/ 5141 h 4556"/>
                <a:gd name="T20" fmla="*/ 203 w 3944"/>
                <a:gd name="T21" fmla="*/ 5569 h 4556"/>
                <a:gd name="T22" fmla="*/ 903 w 3944"/>
                <a:gd name="T23" fmla="*/ 5635 h 4556"/>
                <a:gd name="T24" fmla="*/ 1224 w 3944"/>
                <a:gd name="T25" fmla="*/ 5911 h 4556"/>
                <a:gd name="T26" fmla="*/ 1062 w 3944"/>
                <a:gd name="T27" fmla="*/ 6167 h 4556"/>
                <a:gd name="T28" fmla="*/ 872 w 3944"/>
                <a:gd name="T29" fmla="*/ 6518 h 4556"/>
                <a:gd name="T30" fmla="*/ 552 w 3944"/>
                <a:gd name="T31" fmla="*/ 6899 h 4556"/>
                <a:gd name="T32" fmla="*/ 234 w 3944"/>
                <a:gd name="T33" fmla="*/ 7269 h 4556"/>
                <a:gd name="T34" fmla="*/ 360 w 3944"/>
                <a:gd name="T35" fmla="*/ 7863 h 4556"/>
                <a:gd name="T36" fmla="*/ 243 w 3944"/>
                <a:gd name="T37" fmla="*/ 8127 h 4556"/>
                <a:gd name="T38" fmla="*/ 963 w 3944"/>
                <a:gd name="T39" fmla="*/ 8412 h 4556"/>
                <a:gd name="T40" fmla="*/ 1884 w 3944"/>
                <a:gd name="T41" fmla="*/ 8915 h 4556"/>
                <a:gd name="T42" fmla="*/ 1935 w 3944"/>
                <a:gd name="T43" fmla="*/ 9672 h 4556"/>
                <a:gd name="T44" fmla="*/ 2727 w 3944"/>
                <a:gd name="T45" fmla="*/ 9747 h 4556"/>
                <a:gd name="T46" fmla="*/ 2934 w 3944"/>
                <a:gd name="T47" fmla="*/ 9239 h 4556"/>
                <a:gd name="T48" fmla="*/ 2989 w 3944"/>
                <a:gd name="T49" fmla="*/ 8510 h 4556"/>
                <a:gd name="T50" fmla="*/ 2898 w 3944"/>
                <a:gd name="T51" fmla="*/ 8007 h 4556"/>
                <a:gd name="T52" fmla="*/ 3383 w 3944"/>
                <a:gd name="T53" fmla="*/ 7755 h 4556"/>
                <a:gd name="T54" fmla="*/ 3802 w 3944"/>
                <a:gd name="T55" fmla="*/ 7355 h 4556"/>
                <a:gd name="T56" fmla="*/ 4448 w 3944"/>
                <a:gd name="T57" fmla="*/ 7323 h 4556"/>
                <a:gd name="T58" fmla="*/ 4760 w 3944"/>
                <a:gd name="T59" fmla="*/ 7736 h 4556"/>
                <a:gd name="T60" fmla="*/ 4805 w 3944"/>
                <a:gd name="T61" fmla="*/ 8208 h 4556"/>
                <a:gd name="T62" fmla="*/ 4342 w 3944"/>
                <a:gd name="T63" fmla="*/ 8781 h 4556"/>
                <a:gd name="T64" fmla="*/ 3901 w 3944"/>
                <a:gd name="T65" fmla="*/ 9240 h 4556"/>
                <a:gd name="T66" fmla="*/ 3610 w 3944"/>
                <a:gd name="T67" fmla="*/ 9627 h 4556"/>
                <a:gd name="T68" fmla="*/ 4018 w 3944"/>
                <a:gd name="T69" fmla="*/ 10028 h 4556"/>
                <a:gd name="T70" fmla="*/ 4859 w 3944"/>
                <a:gd name="T71" fmla="*/ 10246 h 4556"/>
                <a:gd name="T72" fmla="*/ 5353 w 3944"/>
                <a:gd name="T73" fmla="*/ 10055 h 4556"/>
                <a:gd name="T74" fmla="*/ 5732 w 3944"/>
                <a:gd name="T75" fmla="*/ 9617 h 4556"/>
                <a:gd name="T76" fmla="*/ 6291 w 3944"/>
                <a:gd name="T77" fmla="*/ 9518 h 4556"/>
                <a:gd name="T78" fmla="*/ 6834 w 3944"/>
                <a:gd name="T79" fmla="*/ 9059 h 4556"/>
                <a:gd name="T80" fmla="*/ 7231 w 3944"/>
                <a:gd name="T81" fmla="*/ 9380 h 4556"/>
                <a:gd name="T82" fmla="*/ 7824 w 3944"/>
                <a:gd name="T83" fmla="*/ 9402 h 4556"/>
                <a:gd name="T84" fmla="*/ 8517 w 3944"/>
                <a:gd name="T85" fmla="*/ 9348 h 4556"/>
                <a:gd name="T86" fmla="*/ 8445 w 3944"/>
                <a:gd name="T87" fmla="*/ 8700 h 4556"/>
                <a:gd name="T88" fmla="*/ 8769 w 3944"/>
                <a:gd name="T89" fmla="*/ 7791 h 4556"/>
                <a:gd name="T90" fmla="*/ 8769 w 3944"/>
                <a:gd name="T91" fmla="*/ 6712 h 4556"/>
                <a:gd name="T92" fmla="*/ 8391 w 3944"/>
                <a:gd name="T93" fmla="*/ 7008 h 4556"/>
                <a:gd name="T94" fmla="*/ 7932 w 3944"/>
                <a:gd name="T95" fmla="*/ 7107 h 4556"/>
                <a:gd name="T96" fmla="*/ 8058 w 3944"/>
                <a:gd name="T97" fmla="*/ 6514 h 4556"/>
                <a:gd name="T98" fmla="*/ 7788 w 3944"/>
                <a:gd name="T99" fmla="*/ 5839 h 4556"/>
                <a:gd name="T100" fmla="*/ 7896 w 3944"/>
                <a:gd name="T101" fmla="*/ 4823 h 4556"/>
                <a:gd name="T102" fmla="*/ 8040 w 3944"/>
                <a:gd name="T103" fmla="*/ 3923 h 4556"/>
                <a:gd name="T104" fmla="*/ 8220 w 3944"/>
                <a:gd name="T105" fmla="*/ 3177 h 4556"/>
                <a:gd name="T106" fmla="*/ 8301 w 3944"/>
                <a:gd name="T107" fmla="*/ 2502 h 4556"/>
                <a:gd name="T108" fmla="*/ 8094 w 3944"/>
                <a:gd name="T109" fmla="*/ 1980 h 4556"/>
                <a:gd name="T110" fmla="*/ 7986 w 3944"/>
                <a:gd name="T111" fmla="*/ 1143 h 4556"/>
                <a:gd name="T112" fmla="*/ 7797 w 3944"/>
                <a:gd name="T113" fmla="*/ 495 h 4556"/>
                <a:gd name="T114" fmla="*/ 7486 w 3944"/>
                <a:gd name="T115" fmla="*/ 0 h 4556"/>
                <a:gd name="T116" fmla="*/ 6969 w 3944"/>
                <a:gd name="T117" fmla="*/ 721 h 4556"/>
                <a:gd name="T118" fmla="*/ 5732 w 3944"/>
                <a:gd name="T119" fmla="*/ 756 h 4556"/>
                <a:gd name="T120" fmla="*/ 4970 w 3944"/>
                <a:gd name="T121" fmla="*/ 663 h 4556"/>
                <a:gd name="T122" fmla="*/ 3820 w 3944"/>
                <a:gd name="T123" fmla="*/ 900 h 455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44"/>
                <a:gd name="T187" fmla="*/ 0 h 4556"/>
                <a:gd name="T188" fmla="*/ 3944 w 3944"/>
                <a:gd name="T189" fmla="*/ 4556 h 455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44" h="4556">
                  <a:moveTo>
                    <a:pt x="1697" y="400"/>
                  </a:moveTo>
                  <a:lnTo>
                    <a:pt x="1580" y="476"/>
                  </a:lnTo>
                  <a:lnTo>
                    <a:pt x="1504" y="524"/>
                  </a:lnTo>
                  <a:lnTo>
                    <a:pt x="1384" y="692"/>
                  </a:lnTo>
                  <a:lnTo>
                    <a:pt x="1420" y="844"/>
                  </a:lnTo>
                  <a:lnTo>
                    <a:pt x="1388" y="1012"/>
                  </a:lnTo>
                  <a:lnTo>
                    <a:pt x="1299" y="1066"/>
                  </a:lnTo>
                  <a:lnTo>
                    <a:pt x="1216" y="1084"/>
                  </a:lnTo>
                  <a:lnTo>
                    <a:pt x="1074" y="987"/>
                  </a:lnTo>
                  <a:lnTo>
                    <a:pt x="989" y="990"/>
                  </a:lnTo>
                  <a:lnTo>
                    <a:pt x="978" y="912"/>
                  </a:lnTo>
                  <a:lnTo>
                    <a:pt x="924" y="870"/>
                  </a:lnTo>
                  <a:lnTo>
                    <a:pt x="840" y="898"/>
                  </a:lnTo>
                  <a:lnTo>
                    <a:pt x="812" y="956"/>
                  </a:lnTo>
                  <a:lnTo>
                    <a:pt x="708" y="1063"/>
                  </a:lnTo>
                  <a:lnTo>
                    <a:pt x="608" y="1072"/>
                  </a:lnTo>
                  <a:lnTo>
                    <a:pt x="548" y="1168"/>
                  </a:lnTo>
                  <a:lnTo>
                    <a:pt x="386" y="1284"/>
                  </a:lnTo>
                  <a:lnTo>
                    <a:pt x="208" y="1388"/>
                  </a:lnTo>
                  <a:lnTo>
                    <a:pt x="162" y="1545"/>
                  </a:lnTo>
                  <a:lnTo>
                    <a:pt x="42" y="1578"/>
                  </a:lnTo>
                  <a:lnTo>
                    <a:pt x="0" y="1666"/>
                  </a:lnTo>
                  <a:lnTo>
                    <a:pt x="44" y="1720"/>
                  </a:lnTo>
                  <a:lnTo>
                    <a:pt x="142" y="1722"/>
                  </a:lnTo>
                  <a:lnTo>
                    <a:pt x="183" y="1759"/>
                  </a:lnTo>
                  <a:lnTo>
                    <a:pt x="208" y="1976"/>
                  </a:lnTo>
                  <a:lnTo>
                    <a:pt x="162" y="2026"/>
                  </a:lnTo>
                  <a:lnTo>
                    <a:pt x="114" y="2103"/>
                  </a:lnTo>
                  <a:lnTo>
                    <a:pt x="125" y="2224"/>
                  </a:lnTo>
                  <a:lnTo>
                    <a:pt x="108" y="2286"/>
                  </a:lnTo>
                  <a:lnTo>
                    <a:pt x="40" y="2312"/>
                  </a:lnTo>
                  <a:lnTo>
                    <a:pt x="20" y="2359"/>
                  </a:lnTo>
                  <a:lnTo>
                    <a:pt x="90" y="2476"/>
                  </a:lnTo>
                  <a:lnTo>
                    <a:pt x="196" y="2506"/>
                  </a:lnTo>
                  <a:lnTo>
                    <a:pt x="309" y="2527"/>
                  </a:lnTo>
                  <a:lnTo>
                    <a:pt x="401" y="2505"/>
                  </a:lnTo>
                  <a:lnTo>
                    <a:pt x="448" y="2548"/>
                  </a:lnTo>
                  <a:lnTo>
                    <a:pt x="452" y="2623"/>
                  </a:lnTo>
                  <a:lnTo>
                    <a:pt x="544" y="2628"/>
                  </a:lnTo>
                  <a:lnTo>
                    <a:pt x="566" y="2703"/>
                  </a:lnTo>
                  <a:lnTo>
                    <a:pt x="526" y="2742"/>
                  </a:lnTo>
                  <a:lnTo>
                    <a:pt x="472" y="2742"/>
                  </a:lnTo>
                  <a:lnTo>
                    <a:pt x="413" y="2769"/>
                  </a:lnTo>
                  <a:lnTo>
                    <a:pt x="396" y="2826"/>
                  </a:lnTo>
                  <a:lnTo>
                    <a:pt x="387" y="2898"/>
                  </a:lnTo>
                  <a:lnTo>
                    <a:pt x="342" y="2962"/>
                  </a:lnTo>
                  <a:lnTo>
                    <a:pt x="278" y="2995"/>
                  </a:lnTo>
                  <a:lnTo>
                    <a:pt x="245" y="3067"/>
                  </a:lnTo>
                  <a:lnTo>
                    <a:pt x="268" y="3160"/>
                  </a:lnTo>
                  <a:lnTo>
                    <a:pt x="246" y="3199"/>
                  </a:lnTo>
                  <a:lnTo>
                    <a:pt x="104" y="3232"/>
                  </a:lnTo>
                  <a:lnTo>
                    <a:pt x="111" y="3330"/>
                  </a:lnTo>
                  <a:lnTo>
                    <a:pt x="162" y="3403"/>
                  </a:lnTo>
                  <a:lnTo>
                    <a:pt x="160" y="3496"/>
                  </a:lnTo>
                  <a:lnTo>
                    <a:pt x="162" y="3496"/>
                  </a:lnTo>
                  <a:lnTo>
                    <a:pt x="123" y="3549"/>
                  </a:lnTo>
                  <a:lnTo>
                    <a:pt x="108" y="3613"/>
                  </a:lnTo>
                  <a:lnTo>
                    <a:pt x="221" y="3642"/>
                  </a:lnTo>
                  <a:lnTo>
                    <a:pt x="299" y="3699"/>
                  </a:lnTo>
                  <a:lnTo>
                    <a:pt x="428" y="3740"/>
                  </a:lnTo>
                  <a:lnTo>
                    <a:pt x="585" y="3774"/>
                  </a:lnTo>
                  <a:lnTo>
                    <a:pt x="660" y="3856"/>
                  </a:lnTo>
                  <a:lnTo>
                    <a:pt x="837" y="3963"/>
                  </a:lnTo>
                  <a:lnTo>
                    <a:pt x="848" y="4083"/>
                  </a:lnTo>
                  <a:lnTo>
                    <a:pt x="833" y="4239"/>
                  </a:lnTo>
                  <a:lnTo>
                    <a:pt x="860" y="4300"/>
                  </a:lnTo>
                  <a:lnTo>
                    <a:pt x="932" y="4328"/>
                  </a:lnTo>
                  <a:lnTo>
                    <a:pt x="1077" y="4327"/>
                  </a:lnTo>
                  <a:lnTo>
                    <a:pt x="1212" y="4333"/>
                  </a:lnTo>
                  <a:lnTo>
                    <a:pt x="1182" y="4222"/>
                  </a:lnTo>
                  <a:lnTo>
                    <a:pt x="1212" y="4122"/>
                  </a:lnTo>
                  <a:lnTo>
                    <a:pt x="1304" y="4107"/>
                  </a:lnTo>
                  <a:lnTo>
                    <a:pt x="1335" y="4048"/>
                  </a:lnTo>
                  <a:lnTo>
                    <a:pt x="1288" y="3872"/>
                  </a:lnTo>
                  <a:lnTo>
                    <a:pt x="1328" y="3783"/>
                  </a:lnTo>
                  <a:lnTo>
                    <a:pt x="1233" y="3714"/>
                  </a:lnTo>
                  <a:lnTo>
                    <a:pt x="1216" y="3608"/>
                  </a:lnTo>
                  <a:lnTo>
                    <a:pt x="1288" y="3560"/>
                  </a:lnTo>
                  <a:lnTo>
                    <a:pt x="1388" y="3428"/>
                  </a:lnTo>
                  <a:lnTo>
                    <a:pt x="1478" y="3412"/>
                  </a:lnTo>
                  <a:lnTo>
                    <a:pt x="1503" y="3448"/>
                  </a:lnTo>
                  <a:lnTo>
                    <a:pt x="1583" y="3435"/>
                  </a:lnTo>
                  <a:lnTo>
                    <a:pt x="1599" y="3324"/>
                  </a:lnTo>
                  <a:lnTo>
                    <a:pt x="1689" y="3270"/>
                  </a:lnTo>
                  <a:lnTo>
                    <a:pt x="1770" y="3232"/>
                  </a:lnTo>
                  <a:lnTo>
                    <a:pt x="1889" y="3216"/>
                  </a:lnTo>
                  <a:lnTo>
                    <a:pt x="1976" y="3256"/>
                  </a:lnTo>
                  <a:lnTo>
                    <a:pt x="2036" y="3320"/>
                  </a:lnTo>
                  <a:lnTo>
                    <a:pt x="2094" y="3378"/>
                  </a:lnTo>
                  <a:lnTo>
                    <a:pt x="2115" y="3439"/>
                  </a:lnTo>
                  <a:lnTo>
                    <a:pt x="2104" y="3522"/>
                  </a:lnTo>
                  <a:lnTo>
                    <a:pt x="2164" y="3572"/>
                  </a:lnTo>
                  <a:lnTo>
                    <a:pt x="2135" y="3649"/>
                  </a:lnTo>
                  <a:lnTo>
                    <a:pt x="2063" y="3702"/>
                  </a:lnTo>
                  <a:lnTo>
                    <a:pt x="1977" y="3798"/>
                  </a:lnTo>
                  <a:lnTo>
                    <a:pt x="1929" y="3904"/>
                  </a:lnTo>
                  <a:lnTo>
                    <a:pt x="1900" y="4048"/>
                  </a:lnTo>
                  <a:lnTo>
                    <a:pt x="1755" y="4173"/>
                  </a:lnTo>
                  <a:lnTo>
                    <a:pt x="1733" y="4108"/>
                  </a:lnTo>
                  <a:lnTo>
                    <a:pt x="1636" y="4084"/>
                  </a:lnTo>
                  <a:lnTo>
                    <a:pt x="1574" y="4168"/>
                  </a:lnTo>
                  <a:lnTo>
                    <a:pt x="1604" y="4280"/>
                  </a:lnTo>
                  <a:lnTo>
                    <a:pt x="1688" y="4316"/>
                  </a:lnTo>
                  <a:lnTo>
                    <a:pt x="1732" y="4400"/>
                  </a:lnTo>
                  <a:lnTo>
                    <a:pt x="1785" y="4458"/>
                  </a:lnTo>
                  <a:lnTo>
                    <a:pt x="1910" y="4459"/>
                  </a:lnTo>
                  <a:lnTo>
                    <a:pt x="2019" y="4465"/>
                  </a:lnTo>
                  <a:lnTo>
                    <a:pt x="2159" y="4555"/>
                  </a:lnTo>
                  <a:lnTo>
                    <a:pt x="2224" y="4556"/>
                  </a:lnTo>
                  <a:lnTo>
                    <a:pt x="2300" y="4497"/>
                  </a:lnTo>
                  <a:lnTo>
                    <a:pt x="2378" y="4470"/>
                  </a:lnTo>
                  <a:lnTo>
                    <a:pt x="2442" y="4354"/>
                  </a:lnTo>
                  <a:lnTo>
                    <a:pt x="2478" y="4306"/>
                  </a:lnTo>
                  <a:lnTo>
                    <a:pt x="2547" y="4275"/>
                  </a:lnTo>
                  <a:lnTo>
                    <a:pt x="2648" y="4292"/>
                  </a:lnTo>
                  <a:lnTo>
                    <a:pt x="2711" y="4318"/>
                  </a:lnTo>
                  <a:lnTo>
                    <a:pt x="2795" y="4231"/>
                  </a:lnTo>
                  <a:lnTo>
                    <a:pt x="2840" y="4122"/>
                  </a:lnTo>
                  <a:lnTo>
                    <a:pt x="2968" y="4076"/>
                  </a:lnTo>
                  <a:lnTo>
                    <a:pt x="3036" y="4027"/>
                  </a:lnTo>
                  <a:lnTo>
                    <a:pt x="3100" y="4040"/>
                  </a:lnTo>
                  <a:lnTo>
                    <a:pt x="3128" y="4108"/>
                  </a:lnTo>
                  <a:lnTo>
                    <a:pt x="3213" y="4170"/>
                  </a:lnTo>
                  <a:lnTo>
                    <a:pt x="3329" y="4228"/>
                  </a:lnTo>
                  <a:lnTo>
                    <a:pt x="3423" y="4242"/>
                  </a:lnTo>
                  <a:lnTo>
                    <a:pt x="3476" y="4180"/>
                  </a:lnTo>
                  <a:lnTo>
                    <a:pt x="3536" y="4168"/>
                  </a:lnTo>
                  <a:lnTo>
                    <a:pt x="3654" y="4255"/>
                  </a:lnTo>
                  <a:lnTo>
                    <a:pt x="3784" y="4156"/>
                  </a:lnTo>
                  <a:lnTo>
                    <a:pt x="3784" y="4060"/>
                  </a:lnTo>
                  <a:lnTo>
                    <a:pt x="3788" y="3940"/>
                  </a:lnTo>
                  <a:lnTo>
                    <a:pt x="3752" y="3868"/>
                  </a:lnTo>
                  <a:lnTo>
                    <a:pt x="3824" y="3776"/>
                  </a:lnTo>
                  <a:lnTo>
                    <a:pt x="3892" y="3728"/>
                  </a:lnTo>
                  <a:lnTo>
                    <a:pt x="3896" y="3464"/>
                  </a:lnTo>
                  <a:lnTo>
                    <a:pt x="3944" y="3344"/>
                  </a:lnTo>
                  <a:lnTo>
                    <a:pt x="3940" y="3104"/>
                  </a:lnTo>
                  <a:lnTo>
                    <a:pt x="3896" y="2984"/>
                  </a:lnTo>
                  <a:lnTo>
                    <a:pt x="3844" y="2968"/>
                  </a:lnTo>
                  <a:lnTo>
                    <a:pt x="3776" y="3004"/>
                  </a:lnTo>
                  <a:lnTo>
                    <a:pt x="3728" y="3116"/>
                  </a:lnTo>
                  <a:lnTo>
                    <a:pt x="3644" y="3184"/>
                  </a:lnTo>
                  <a:lnTo>
                    <a:pt x="3556" y="3200"/>
                  </a:lnTo>
                  <a:lnTo>
                    <a:pt x="3524" y="3160"/>
                  </a:lnTo>
                  <a:lnTo>
                    <a:pt x="3580" y="3080"/>
                  </a:lnTo>
                  <a:lnTo>
                    <a:pt x="3608" y="3016"/>
                  </a:lnTo>
                  <a:lnTo>
                    <a:pt x="3580" y="2896"/>
                  </a:lnTo>
                  <a:lnTo>
                    <a:pt x="3532" y="2824"/>
                  </a:lnTo>
                  <a:lnTo>
                    <a:pt x="3472" y="2720"/>
                  </a:lnTo>
                  <a:lnTo>
                    <a:pt x="3460" y="2596"/>
                  </a:lnTo>
                  <a:lnTo>
                    <a:pt x="3472" y="2408"/>
                  </a:lnTo>
                  <a:lnTo>
                    <a:pt x="3484" y="2248"/>
                  </a:lnTo>
                  <a:lnTo>
                    <a:pt x="3508" y="2144"/>
                  </a:lnTo>
                  <a:lnTo>
                    <a:pt x="3604" y="2092"/>
                  </a:lnTo>
                  <a:lnTo>
                    <a:pt x="3580" y="1948"/>
                  </a:lnTo>
                  <a:lnTo>
                    <a:pt x="3572" y="1744"/>
                  </a:lnTo>
                  <a:lnTo>
                    <a:pt x="3572" y="1652"/>
                  </a:lnTo>
                  <a:lnTo>
                    <a:pt x="3532" y="1532"/>
                  </a:lnTo>
                  <a:lnTo>
                    <a:pt x="3652" y="1412"/>
                  </a:lnTo>
                  <a:lnTo>
                    <a:pt x="3644" y="1288"/>
                  </a:lnTo>
                  <a:lnTo>
                    <a:pt x="3632" y="1232"/>
                  </a:lnTo>
                  <a:lnTo>
                    <a:pt x="3688" y="1112"/>
                  </a:lnTo>
                  <a:lnTo>
                    <a:pt x="3692" y="1016"/>
                  </a:lnTo>
                  <a:lnTo>
                    <a:pt x="3656" y="932"/>
                  </a:lnTo>
                  <a:lnTo>
                    <a:pt x="3596" y="880"/>
                  </a:lnTo>
                  <a:lnTo>
                    <a:pt x="3484" y="704"/>
                  </a:lnTo>
                  <a:lnTo>
                    <a:pt x="3536" y="596"/>
                  </a:lnTo>
                  <a:lnTo>
                    <a:pt x="3548" y="508"/>
                  </a:lnTo>
                  <a:lnTo>
                    <a:pt x="3580" y="404"/>
                  </a:lnTo>
                  <a:lnTo>
                    <a:pt x="3532" y="304"/>
                  </a:lnTo>
                  <a:lnTo>
                    <a:pt x="3464" y="220"/>
                  </a:lnTo>
                  <a:lnTo>
                    <a:pt x="3404" y="176"/>
                  </a:lnTo>
                  <a:lnTo>
                    <a:pt x="3380" y="68"/>
                  </a:lnTo>
                  <a:lnTo>
                    <a:pt x="3326" y="0"/>
                  </a:lnTo>
                  <a:lnTo>
                    <a:pt x="3218" y="118"/>
                  </a:lnTo>
                  <a:lnTo>
                    <a:pt x="3164" y="186"/>
                  </a:lnTo>
                  <a:lnTo>
                    <a:pt x="3096" y="321"/>
                  </a:lnTo>
                  <a:lnTo>
                    <a:pt x="2760" y="342"/>
                  </a:lnTo>
                  <a:lnTo>
                    <a:pt x="2631" y="273"/>
                  </a:lnTo>
                  <a:lnTo>
                    <a:pt x="2547" y="336"/>
                  </a:lnTo>
                  <a:lnTo>
                    <a:pt x="2441" y="321"/>
                  </a:lnTo>
                  <a:lnTo>
                    <a:pt x="2379" y="384"/>
                  </a:lnTo>
                  <a:lnTo>
                    <a:pt x="2208" y="295"/>
                  </a:lnTo>
                  <a:lnTo>
                    <a:pt x="2058" y="295"/>
                  </a:lnTo>
                  <a:lnTo>
                    <a:pt x="1992" y="384"/>
                  </a:lnTo>
                  <a:lnTo>
                    <a:pt x="1697" y="400"/>
                  </a:lnTo>
                  <a:close/>
                </a:path>
              </a:pathLst>
            </a:custGeom>
            <a:solidFill>
              <a:schemeClr val="accent5">
                <a:lumMod val="75000"/>
              </a:schemeClr>
            </a:solidFill>
            <a:ln>
              <a:solidFill>
                <a:schemeClr val="bg1"/>
              </a:solidFill>
              <a:headEnd/>
              <a:tailEnd/>
            </a:ln>
          </p:spPr>
          <p:style>
            <a:lnRef idx="1">
              <a:schemeClr val="accent5"/>
            </a:lnRef>
            <a:fillRef idx="2">
              <a:schemeClr val="accent5"/>
            </a:fillRef>
            <a:effectRef idx="1">
              <a:schemeClr val="accent5"/>
            </a:effectRef>
            <a:fontRef idx="minor">
              <a:schemeClr val="dk1"/>
            </a:fontRef>
          </p:style>
          <p:txBody>
            <a:bodyPr/>
            <a:lstStyle/>
            <a:p>
              <a:endParaRPr lang="ko-KR" altLang="en-US"/>
            </a:p>
          </p:txBody>
        </p:sp>
        <p:sp>
          <p:nvSpPr>
            <p:cNvPr id="93" name="Freeform 1309">
              <a:extLst>
                <a:ext uri="{FF2B5EF4-FFF2-40B4-BE49-F238E27FC236}">
                  <a16:creationId xmlns:a16="http://schemas.microsoft.com/office/drawing/2014/main" id="{1A386E8C-5F99-4FBC-A607-6395A355920A}"/>
                </a:ext>
              </a:extLst>
            </p:cNvPr>
            <p:cNvSpPr>
              <a:spLocks noChangeAspect="1"/>
            </p:cNvSpPr>
            <p:nvPr/>
          </p:nvSpPr>
          <p:spPr bwMode="auto">
            <a:xfrm>
              <a:off x="4624219" y="2886750"/>
              <a:ext cx="235550" cy="342770"/>
            </a:xfrm>
            <a:custGeom>
              <a:avLst/>
              <a:gdLst>
                <a:gd name="T0" fmla="*/ 396 w 903"/>
                <a:gd name="T1" fmla="*/ 0 h 1212"/>
                <a:gd name="T2" fmla="*/ 168 w 903"/>
                <a:gd name="T3" fmla="*/ 240 h 1212"/>
                <a:gd name="T4" fmla="*/ 24 w 903"/>
                <a:gd name="T5" fmla="*/ 432 h 1212"/>
                <a:gd name="T6" fmla="*/ 0 w 903"/>
                <a:gd name="T7" fmla="*/ 690 h 1212"/>
                <a:gd name="T8" fmla="*/ 60 w 903"/>
                <a:gd name="T9" fmla="*/ 996 h 1212"/>
                <a:gd name="T10" fmla="*/ 204 w 903"/>
                <a:gd name="T11" fmla="*/ 1116 h 1212"/>
                <a:gd name="T12" fmla="*/ 384 w 903"/>
                <a:gd name="T13" fmla="*/ 1170 h 1212"/>
                <a:gd name="T14" fmla="*/ 576 w 903"/>
                <a:gd name="T15" fmla="*/ 1212 h 1212"/>
                <a:gd name="T16" fmla="*/ 708 w 903"/>
                <a:gd name="T17" fmla="*/ 1170 h 1212"/>
                <a:gd name="T18" fmla="*/ 803 w 903"/>
                <a:gd name="T19" fmla="*/ 1058 h 1212"/>
                <a:gd name="T20" fmla="*/ 747 w 903"/>
                <a:gd name="T21" fmla="*/ 986 h 1212"/>
                <a:gd name="T22" fmla="*/ 732 w 903"/>
                <a:gd name="T23" fmla="*/ 706 h 1212"/>
                <a:gd name="T24" fmla="*/ 868 w 903"/>
                <a:gd name="T25" fmla="*/ 611 h 1212"/>
                <a:gd name="T26" fmla="*/ 903 w 903"/>
                <a:gd name="T27" fmla="*/ 434 h 1212"/>
                <a:gd name="T28" fmla="*/ 903 w 903"/>
                <a:gd name="T29" fmla="*/ 241 h 1212"/>
                <a:gd name="T30" fmla="*/ 790 w 903"/>
                <a:gd name="T31" fmla="*/ 131 h 1212"/>
                <a:gd name="T32" fmla="*/ 569 w 903"/>
                <a:gd name="T33" fmla="*/ 108 h 1212"/>
                <a:gd name="T34" fmla="*/ 396 w 903"/>
                <a:gd name="T35" fmla="*/ 0 h 1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03"/>
                <a:gd name="T55" fmla="*/ 0 h 1212"/>
                <a:gd name="T56" fmla="*/ 903 w 903"/>
                <a:gd name="T57" fmla="*/ 1212 h 1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03" h="1212">
                  <a:moveTo>
                    <a:pt x="396" y="0"/>
                  </a:moveTo>
                  <a:lnTo>
                    <a:pt x="168" y="240"/>
                  </a:lnTo>
                  <a:lnTo>
                    <a:pt x="24" y="432"/>
                  </a:lnTo>
                  <a:lnTo>
                    <a:pt x="0" y="690"/>
                  </a:lnTo>
                  <a:lnTo>
                    <a:pt x="60" y="996"/>
                  </a:lnTo>
                  <a:lnTo>
                    <a:pt x="204" y="1116"/>
                  </a:lnTo>
                  <a:lnTo>
                    <a:pt x="384" y="1170"/>
                  </a:lnTo>
                  <a:lnTo>
                    <a:pt x="576" y="1212"/>
                  </a:lnTo>
                  <a:lnTo>
                    <a:pt x="708" y="1170"/>
                  </a:lnTo>
                  <a:lnTo>
                    <a:pt x="803" y="1058"/>
                  </a:lnTo>
                  <a:lnTo>
                    <a:pt x="747" y="986"/>
                  </a:lnTo>
                  <a:lnTo>
                    <a:pt x="732" y="706"/>
                  </a:lnTo>
                  <a:lnTo>
                    <a:pt x="868" y="611"/>
                  </a:lnTo>
                  <a:lnTo>
                    <a:pt x="903" y="434"/>
                  </a:lnTo>
                  <a:lnTo>
                    <a:pt x="903" y="241"/>
                  </a:lnTo>
                  <a:lnTo>
                    <a:pt x="790" y="131"/>
                  </a:lnTo>
                  <a:lnTo>
                    <a:pt x="569" y="108"/>
                  </a:lnTo>
                  <a:lnTo>
                    <a:pt x="396" y="0"/>
                  </a:lnTo>
                  <a:close/>
                </a:path>
              </a:pathLst>
            </a:custGeom>
            <a:solidFill>
              <a:schemeClr val="accent5">
                <a:lumMod val="50000"/>
              </a:schemeClr>
            </a:solidFill>
            <a:ln>
              <a:solidFill>
                <a:schemeClr val="bg1"/>
              </a:solidFill>
              <a:headEnd/>
              <a:tailEnd/>
            </a:ln>
          </p:spPr>
          <p:style>
            <a:lnRef idx="1">
              <a:schemeClr val="accent5"/>
            </a:lnRef>
            <a:fillRef idx="2">
              <a:schemeClr val="accent5"/>
            </a:fillRef>
            <a:effectRef idx="1">
              <a:schemeClr val="accent5"/>
            </a:effectRef>
            <a:fontRef idx="minor">
              <a:schemeClr val="dk1"/>
            </a:fontRef>
          </p:style>
          <p:txBody>
            <a:bodyPr/>
            <a:lstStyle/>
            <a:p>
              <a:endParaRPr lang="ko-KR" altLang="en-US"/>
            </a:p>
          </p:txBody>
        </p:sp>
        <p:sp>
          <p:nvSpPr>
            <p:cNvPr id="95" name="Freeform 1310">
              <a:extLst>
                <a:ext uri="{FF2B5EF4-FFF2-40B4-BE49-F238E27FC236}">
                  <a16:creationId xmlns:a16="http://schemas.microsoft.com/office/drawing/2014/main" id="{BFBBCD02-0002-4D1A-9A48-E512DC60AC53}"/>
                </a:ext>
              </a:extLst>
            </p:cNvPr>
            <p:cNvSpPr>
              <a:spLocks noChangeAspect="1"/>
            </p:cNvSpPr>
            <p:nvPr/>
          </p:nvSpPr>
          <p:spPr bwMode="auto">
            <a:xfrm>
              <a:off x="5578158" y="3429468"/>
              <a:ext cx="384495" cy="473430"/>
            </a:xfrm>
            <a:custGeom>
              <a:avLst/>
              <a:gdLst>
                <a:gd name="T0" fmla="*/ 625 w 1474"/>
                <a:gd name="T1" fmla="*/ 165 h 1674"/>
                <a:gd name="T2" fmla="*/ 601 w 1474"/>
                <a:gd name="T3" fmla="*/ 330 h 1674"/>
                <a:gd name="T4" fmla="*/ 480 w 1474"/>
                <a:gd name="T5" fmla="*/ 348 h 1674"/>
                <a:gd name="T6" fmla="*/ 444 w 1474"/>
                <a:gd name="T7" fmla="*/ 294 h 1674"/>
                <a:gd name="T8" fmla="*/ 310 w 1474"/>
                <a:gd name="T9" fmla="*/ 318 h 1674"/>
                <a:gd name="T10" fmla="*/ 160 w 1474"/>
                <a:gd name="T11" fmla="*/ 516 h 1674"/>
                <a:gd name="T12" fmla="*/ 52 w 1474"/>
                <a:gd name="T13" fmla="*/ 588 h 1674"/>
                <a:gd name="T14" fmla="*/ 76 w 1474"/>
                <a:gd name="T15" fmla="*/ 747 h 1674"/>
                <a:gd name="T16" fmla="*/ 220 w 1474"/>
                <a:gd name="T17" fmla="*/ 852 h 1674"/>
                <a:gd name="T18" fmla="*/ 160 w 1474"/>
                <a:gd name="T19" fmla="*/ 984 h 1674"/>
                <a:gd name="T20" fmla="*/ 228 w 1474"/>
                <a:gd name="T21" fmla="*/ 1248 h 1674"/>
                <a:gd name="T22" fmla="*/ 184 w 1474"/>
                <a:gd name="T23" fmla="*/ 1338 h 1674"/>
                <a:gd name="T24" fmla="*/ 46 w 1474"/>
                <a:gd name="T25" fmla="*/ 1359 h 1674"/>
                <a:gd name="T26" fmla="*/ 0 w 1474"/>
                <a:gd name="T27" fmla="*/ 1515 h 1674"/>
                <a:gd name="T28" fmla="*/ 46 w 1474"/>
                <a:gd name="T29" fmla="*/ 1674 h 1674"/>
                <a:gd name="T30" fmla="*/ 325 w 1474"/>
                <a:gd name="T31" fmla="*/ 1590 h 1674"/>
                <a:gd name="T32" fmla="*/ 472 w 1474"/>
                <a:gd name="T33" fmla="*/ 1596 h 1674"/>
                <a:gd name="T34" fmla="*/ 634 w 1474"/>
                <a:gd name="T35" fmla="*/ 1596 h 1674"/>
                <a:gd name="T36" fmla="*/ 588 w 1474"/>
                <a:gd name="T37" fmla="*/ 1431 h 1674"/>
                <a:gd name="T38" fmla="*/ 682 w 1474"/>
                <a:gd name="T39" fmla="*/ 1302 h 1674"/>
                <a:gd name="T40" fmla="*/ 826 w 1474"/>
                <a:gd name="T41" fmla="*/ 1338 h 1674"/>
                <a:gd name="T42" fmla="*/ 861 w 1474"/>
                <a:gd name="T43" fmla="*/ 1434 h 1674"/>
                <a:gd name="T44" fmla="*/ 1078 w 1474"/>
                <a:gd name="T45" fmla="*/ 1248 h 1674"/>
                <a:gd name="T46" fmla="*/ 1120 w 1474"/>
                <a:gd name="T47" fmla="*/ 1038 h 1674"/>
                <a:gd name="T48" fmla="*/ 1192 w 1474"/>
                <a:gd name="T49" fmla="*/ 876 h 1674"/>
                <a:gd name="T50" fmla="*/ 1320 w 1474"/>
                <a:gd name="T51" fmla="*/ 731 h 1674"/>
                <a:gd name="T52" fmla="*/ 1426 w 1474"/>
                <a:gd name="T53" fmla="*/ 654 h 1674"/>
                <a:gd name="T54" fmla="*/ 1474 w 1474"/>
                <a:gd name="T55" fmla="*/ 534 h 1674"/>
                <a:gd name="T56" fmla="*/ 1384 w 1474"/>
                <a:gd name="T57" fmla="*/ 462 h 1674"/>
                <a:gd name="T58" fmla="*/ 1398 w 1474"/>
                <a:gd name="T59" fmla="*/ 333 h 1674"/>
                <a:gd name="T60" fmla="*/ 1369 w 1474"/>
                <a:gd name="T61" fmla="*/ 246 h 1674"/>
                <a:gd name="T62" fmla="*/ 1192 w 1474"/>
                <a:gd name="T63" fmla="*/ 63 h 1674"/>
                <a:gd name="T64" fmla="*/ 1060 w 1474"/>
                <a:gd name="T65" fmla="*/ 0 h 1674"/>
                <a:gd name="T66" fmla="*/ 886 w 1474"/>
                <a:gd name="T67" fmla="*/ 24 h 1674"/>
                <a:gd name="T68" fmla="*/ 754 w 1474"/>
                <a:gd name="T69" fmla="*/ 84 h 1674"/>
                <a:gd name="T70" fmla="*/ 625 w 1474"/>
                <a:gd name="T71" fmla="*/ 165 h 16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74"/>
                <a:gd name="T109" fmla="*/ 0 h 1674"/>
                <a:gd name="T110" fmla="*/ 1474 w 1474"/>
                <a:gd name="T111" fmla="*/ 1674 h 167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74" h="1674">
                  <a:moveTo>
                    <a:pt x="625" y="165"/>
                  </a:moveTo>
                  <a:lnTo>
                    <a:pt x="601" y="330"/>
                  </a:lnTo>
                  <a:lnTo>
                    <a:pt x="480" y="348"/>
                  </a:lnTo>
                  <a:lnTo>
                    <a:pt x="444" y="294"/>
                  </a:lnTo>
                  <a:lnTo>
                    <a:pt x="310" y="318"/>
                  </a:lnTo>
                  <a:lnTo>
                    <a:pt x="160" y="516"/>
                  </a:lnTo>
                  <a:lnTo>
                    <a:pt x="52" y="588"/>
                  </a:lnTo>
                  <a:lnTo>
                    <a:pt x="76" y="747"/>
                  </a:lnTo>
                  <a:lnTo>
                    <a:pt x="220" y="852"/>
                  </a:lnTo>
                  <a:lnTo>
                    <a:pt x="160" y="984"/>
                  </a:lnTo>
                  <a:lnTo>
                    <a:pt x="228" y="1248"/>
                  </a:lnTo>
                  <a:lnTo>
                    <a:pt x="184" y="1338"/>
                  </a:lnTo>
                  <a:lnTo>
                    <a:pt x="46" y="1359"/>
                  </a:lnTo>
                  <a:lnTo>
                    <a:pt x="0" y="1515"/>
                  </a:lnTo>
                  <a:lnTo>
                    <a:pt x="46" y="1674"/>
                  </a:lnTo>
                  <a:lnTo>
                    <a:pt x="325" y="1590"/>
                  </a:lnTo>
                  <a:lnTo>
                    <a:pt x="472" y="1596"/>
                  </a:lnTo>
                  <a:lnTo>
                    <a:pt x="634" y="1596"/>
                  </a:lnTo>
                  <a:lnTo>
                    <a:pt x="588" y="1431"/>
                  </a:lnTo>
                  <a:lnTo>
                    <a:pt x="682" y="1302"/>
                  </a:lnTo>
                  <a:lnTo>
                    <a:pt x="826" y="1338"/>
                  </a:lnTo>
                  <a:lnTo>
                    <a:pt x="861" y="1434"/>
                  </a:lnTo>
                  <a:lnTo>
                    <a:pt x="1078" y="1248"/>
                  </a:lnTo>
                  <a:lnTo>
                    <a:pt x="1120" y="1038"/>
                  </a:lnTo>
                  <a:lnTo>
                    <a:pt x="1192" y="876"/>
                  </a:lnTo>
                  <a:lnTo>
                    <a:pt x="1320" y="731"/>
                  </a:lnTo>
                  <a:lnTo>
                    <a:pt x="1426" y="654"/>
                  </a:lnTo>
                  <a:lnTo>
                    <a:pt x="1474" y="534"/>
                  </a:lnTo>
                  <a:lnTo>
                    <a:pt x="1384" y="462"/>
                  </a:lnTo>
                  <a:lnTo>
                    <a:pt x="1398" y="333"/>
                  </a:lnTo>
                  <a:lnTo>
                    <a:pt x="1369" y="246"/>
                  </a:lnTo>
                  <a:lnTo>
                    <a:pt x="1192" y="63"/>
                  </a:lnTo>
                  <a:lnTo>
                    <a:pt x="1060" y="0"/>
                  </a:lnTo>
                  <a:lnTo>
                    <a:pt x="886" y="24"/>
                  </a:lnTo>
                  <a:lnTo>
                    <a:pt x="754" y="84"/>
                  </a:lnTo>
                  <a:lnTo>
                    <a:pt x="625" y="165"/>
                  </a:lnTo>
                  <a:close/>
                </a:path>
              </a:pathLst>
            </a:custGeom>
            <a:solidFill>
              <a:schemeClr val="accent5">
                <a:lumMod val="20000"/>
                <a:lumOff val="80000"/>
              </a:schemeClr>
            </a:solidFill>
            <a:ln>
              <a:solidFill>
                <a:schemeClr val="bg1"/>
              </a:solidFill>
              <a:headEnd/>
              <a:tailEnd/>
            </a:ln>
          </p:spPr>
          <p:style>
            <a:lnRef idx="1">
              <a:schemeClr val="accent5"/>
            </a:lnRef>
            <a:fillRef idx="2">
              <a:schemeClr val="accent5"/>
            </a:fillRef>
            <a:effectRef idx="1">
              <a:schemeClr val="accent5"/>
            </a:effectRef>
            <a:fontRef idx="minor">
              <a:schemeClr val="dk1"/>
            </a:fontRef>
          </p:style>
          <p:txBody>
            <a:bodyPr/>
            <a:lstStyle/>
            <a:p>
              <a:endParaRPr lang="ko-KR" altLang="en-US"/>
            </a:p>
          </p:txBody>
        </p:sp>
        <p:sp>
          <p:nvSpPr>
            <p:cNvPr id="97" name="Freeform 1311">
              <a:extLst>
                <a:ext uri="{FF2B5EF4-FFF2-40B4-BE49-F238E27FC236}">
                  <a16:creationId xmlns:a16="http://schemas.microsoft.com/office/drawing/2014/main" id="{3A5556E2-1823-4FFD-BD42-B5369BE9970F}"/>
                </a:ext>
              </a:extLst>
            </p:cNvPr>
            <p:cNvSpPr>
              <a:spLocks noChangeAspect="1"/>
            </p:cNvSpPr>
            <p:nvPr/>
          </p:nvSpPr>
          <p:spPr bwMode="auto">
            <a:xfrm>
              <a:off x="6136381" y="3773088"/>
              <a:ext cx="431972" cy="490398"/>
            </a:xfrm>
            <a:custGeom>
              <a:avLst/>
              <a:gdLst>
                <a:gd name="T0" fmla="*/ 1224 w 1656"/>
                <a:gd name="T1" fmla="*/ 324 h 1734"/>
                <a:gd name="T2" fmla="*/ 1080 w 1656"/>
                <a:gd name="T3" fmla="*/ 303 h 1734"/>
                <a:gd name="T4" fmla="*/ 909 w 1656"/>
                <a:gd name="T5" fmla="*/ 216 h 1734"/>
                <a:gd name="T6" fmla="*/ 783 w 1656"/>
                <a:gd name="T7" fmla="*/ 126 h 1734"/>
                <a:gd name="T8" fmla="*/ 741 w 1656"/>
                <a:gd name="T9" fmla="*/ 24 h 1734"/>
                <a:gd name="T10" fmla="*/ 642 w 1656"/>
                <a:gd name="T11" fmla="*/ 0 h 1734"/>
                <a:gd name="T12" fmla="*/ 540 w 1656"/>
                <a:gd name="T13" fmla="*/ 75 h 1734"/>
                <a:gd name="T14" fmla="*/ 345 w 1656"/>
                <a:gd name="T15" fmla="*/ 144 h 1734"/>
                <a:gd name="T16" fmla="*/ 282 w 1656"/>
                <a:gd name="T17" fmla="*/ 306 h 1734"/>
                <a:gd name="T18" fmla="*/ 153 w 1656"/>
                <a:gd name="T19" fmla="*/ 441 h 1734"/>
                <a:gd name="T20" fmla="*/ 204 w 1656"/>
                <a:gd name="T21" fmla="*/ 573 h 1734"/>
                <a:gd name="T22" fmla="*/ 78 w 1656"/>
                <a:gd name="T23" fmla="*/ 651 h 1734"/>
                <a:gd name="T24" fmla="*/ 0 w 1656"/>
                <a:gd name="T25" fmla="*/ 729 h 1734"/>
                <a:gd name="T26" fmla="*/ 0 w 1656"/>
                <a:gd name="T27" fmla="*/ 915 h 1734"/>
                <a:gd name="T28" fmla="*/ 144 w 1656"/>
                <a:gd name="T29" fmla="*/ 924 h 1734"/>
                <a:gd name="T30" fmla="*/ 222 w 1656"/>
                <a:gd name="T31" fmla="*/ 987 h 1734"/>
                <a:gd name="T32" fmla="*/ 237 w 1656"/>
                <a:gd name="T33" fmla="*/ 1080 h 1734"/>
                <a:gd name="T34" fmla="*/ 450 w 1656"/>
                <a:gd name="T35" fmla="*/ 1119 h 1734"/>
                <a:gd name="T36" fmla="*/ 546 w 1656"/>
                <a:gd name="T37" fmla="*/ 1227 h 1734"/>
                <a:gd name="T38" fmla="*/ 702 w 1656"/>
                <a:gd name="T39" fmla="*/ 1227 h 1734"/>
                <a:gd name="T40" fmla="*/ 804 w 1656"/>
                <a:gd name="T41" fmla="*/ 1224 h 1734"/>
                <a:gd name="T42" fmla="*/ 810 w 1656"/>
                <a:gd name="T43" fmla="*/ 1335 h 1734"/>
                <a:gd name="T44" fmla="*/ 810 w 1656"/>
                <a:gd name="T45" fmla="*/ 1479 h 1734"/>
                <a:gd name="T46" fmla="*/ 926 w 1656"/>
                <a:gd name="T47" fmla="*/ 1548 h 1734"/>
                <a:gd name="T48" fmla="*/ 930 w 1656"/>
                <a:gd name="T49" fmla="*/ 1734 h 1734"/>
                <a:gd name="T50" fmla="*/ 1047 w 1656"/>
                <a:gd name="T51" fmla="*/ 1725 h 1734"/>
                <a:gd name="T52" fmla="*/ 1188 w 1656"/>
                <a:gd name="T53" fmla="*/ 1635 h 1734"/>
                <a:gd name="T54" fmla="*/ 1356 w 1656"/>
                <a:gd name="T55" fmla="*/ 1569 h 1734"/>
                <a:gd name="T56" fmla="*/ 1374 w 1656"/>
                <a:gd name="T57" fmla="*/ 1371 h 1734"/>
                <a:gd name="T58" fmla="*/ 1392 w 1656"/>
                <a:gd name="T59" fmla="*/ 1173 h 1734"/>
                <a:gd name="T60" fmla="*/ 1608 w 1656"/>
                <a:gd name="T61" fmla="*/ 1023 h 1734"/>
                <a:gd name="T62" fmla="*/ 1572 w 1656"/>
                <a:gd name="T63" fmla="*/ 789 h 1734"/>
                <a:gd name="T64" fmla="*/ 1644 w 1656"/>
                <a:gd name="T65" fmla="*/ 579 h 1734"/>
                <a:gd name="T66" fmla="*/ 1656 w 1656"/>
                <a:gd name="T67" fmla="*/ 411 h 1734"/>
                <a:gd name="T68" fmla="*/ 1572 w 1656"/>
                <a:gd name="T69" fmla="*/ 345 h 1734"/>
                <a:gd name="T70" fmla="*/ 1392 w 1656"/>
                <a:gd name="T71" fmla="*/ 213 h 1734"/>
                <a:gd name="T72" fmla="*/ 1302 w 1656"/>
                <a:gd name="T73" fmla="*/ 231 h 1734"/>
                <a:gd name="T74" fmla="*/ 1224 w 1656"/>
                <a:gd name="T75" fmla="*/ 324 h 17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56"/>
                <a:gd name="T115" fmla="*/ 0 h 1734"/>
                <a:gd name="T116" fmla="*/ 1656 w 1656"/>
                <a:gd name="T117" fmla="*/ 1734 h 17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56" h="1734">
                  <a:moveTo>
                    <a:pt x="1224" y="324"/>
                  </a:moveTo>
                  <a:lnTo>
                    <a:pt x="1080" y="303"/>
                  </a:lnTo>
                  <a:lnTo>
                    <a:pt x="909" y="216"/>
                  </a:lnTo>
                  <a:lnTo>
                    <a:pt x="783" y="126"/>
                  </a:lnTo>
                  <a:lnTo>
                    <a:pt x="741" y="24"/>
                  </a:lnTo>
                  <a:lnTo>
                    <a:pt x="642" y="0"/>
                  </a:lnTo>
                  <a:lnTo>
                    <a:pt x="540" y="75"/>
                  </a:lnTo>
                  <a:lnTo>
                    <a:pt x="345" y="144"/>
                  </a:lnTo>
                  <a:lnTo>
                    <a:pt x="282" y="306"/>
                  </a:lnTo>
                  <a:lnTo>
                    <a:pt x="153" y="441"/>
                  </a:lnTo>
                  <a:lnTo>
                    <a:pt x="204" y="573"/>
                  </a:lnTo>
                  <a:lnTo>
                    <a:pt x="78" y="651"/>
                  </a:lnTo>
                  <a:lnTo>
                    <a:pt x="0" y="729"/>
                  </a:lnTo>
                  <a:lnTo>
                    <a:pt x="0" y="915"/>
                  </a:lnTo>
                  <a:lnTo>
                    <a:pt x="144" y="924"/>
                  </a:lnTo>
                  <a:lnTo>
                    <a:pt x="222" y="987"/>
                  </a:lnTo>
                  <a:lnTo>
                    <a:pt x="237" y="1080"/>
                  </a:lnTo>
                  <a:lnTo>
                    <a:pt x="450" y="1119"/>
                  </a:lnTo>
                  <a:lnTo>
                    <a:pt x="546" y="1227"/>
                  </a:lnTo>
                  <a:lnTo>
                    <a:pt x="702" y="1227"/>
                  </a:lnTo>
                  <a:lnTo>
                    <a:pt x="804" y="1224"/>
                  </a:lnTo>
                  <a:lnTo>
                    <a:pt x="810" y="1335"/>
                  </a:lnTo>
                  <a:lnTo>
                    <a:pt x="810" y="1479"/>
                  </a:lnTo>
                  <a:lnTo>
                    <a:pt x="926" y="1548"/>
                  </a:lnTo>
                  <a:lnTo>
                    <a:pt x="930" y="1734"/>
                  </a:lnTo>
                  <a:lnTo>
                    <a:pt x="1047" y="1725"/>
                  </a:lnTo>
                  <a:lnTo>
                    <a:pt x="1188" y="1635"/>
                  </a:lnTo>
                  <a:lnTo>
                    <a:pt x="1356" y="1569"/>
                  </a:lnTo>
                  <a:lnTo>
                    <a:pt x="1374" y="1371"/>
                  </a:lnTo>
                  <a:lnTo>
                    <a:pt x="1392" y="1173"/>
                  </a:lnTo>
                  <a:lnTo>
                    <a:pt x="1608" y="1023"/>
                  </a:lnTo>
                  <a:lnTo>
                    <a:pt x="1572" y="789"/>
                  </a:lnTo>
                  <a:lnTo>
                    <a:pt x="1644" y="579"/>
                  </a:lnTo>
                  <a:lnTo>
                    <a:pt x="1656" y="411"/>
                  </a:lnTo>
                  <a:lnTo>
                    <a:pt x="1572" y="345"/>
                  </a:lnTo>
                  <a:lnTo>
                    <a:pt x="1392" y="213"/>
                  </a:lnTo>
                  <a:lnTo>
                    <a:pt x="1302" y="231"/>
                  </a:lnTo>
                  <a:lnTo>
                    <a:pt x="1224" y="324"/>
                  </a:lnTo>
                  <a:close/>
                </a:path>
              </a:pathLst>
            </a:custGeom>
            <a:solidFill>
              <a:schemeClr val="accent5"/>
            </a:solidFill>
            <a:ln>
              <a:solidFill>
                <a:schemeClr val="bg1"/>
              </a:solidFill>
              <a:headEnd/>
              <a:tailEnd/>
            </a:ln>
          </p:spPr>
          <p:style>
            <a:lnRef idx="1">
              <a:schemeClr val="accent5"/>
            </a:lnRef>
            <a:fillRef idx="2">
              <a:schemeClr val="accent5"/>
            </a:fillRef>
            <a:effectRef idx="1">
              <a:schemeClr val="accent5"/>
            </a:effectRef>
            <a:fontRef idx="minor">
              <a:schemeClr val="dk1"/>
            </a:fontRef>
          </p:style>
          <p:txBody>
            <a:bodyPr/>
            <a:lstStyle/>
            <a:p>
              <a:endParaRPr lang="ko-KR" altLang="en-US"/>
            </a:p>
          </p:txBody>
        </p:sp>
        <p:sp>
          <p:nvSpPr>
            <p:cNvPr id="99" name="Freeform 1312">
              <a:extLst>
                <a:ext uri="{FF2B5EF4-FFF2-40B4-BE49-F238E27FC236}">
                  <a16:creationId xmlns:a16="http://schemas.microsoft.com/office/drawing/2014/main" id="{FD87BE17-3DBD-45F5-B0ED-C0DAF0D7686D}"/>
                </a:ext>
              </a:extLst>
            </p:cNvPr>
            <p:cNvSpPr>
              <a:spLocks noChangeAspect="1"/>
            </p:cNvSpPr>
            <p:nvPr/>
          </p:nvSpPr>
          <p:spPr bwMode="auto">
            <a:xfrm>
              <a:off x="5685629" y="4176096"/>
              <a:ext cx="724649" cy="537911"/>
            </a:xfrm>
            <a:custGeom>
              <a:avLst/>
              <a:gdLst>
                <a:gd name="T0" fmla="*/ 2508 w 2778"/>
                <a:gd name="T1" fmla="*/ 36 h 1902"/>
                <a:gd name="T2" fmla="*/ 2358 w 2778"/>
                <a:gd name="T3" fmla="*/ 0 h 1902"/>
                <a:gd name="T4" fmla="*/ 2178 w 2778"/>
                <a:gd name="T5" fmla="*/ 156 h 1902"/>
                <a:gd name="T6" fmla="*/ 1914 w 2778"/>
                <a:gd name="T7" fmla="*/ 390 h 1902"/>
                <a:gd name="T8" fmla="*/ 1770 w 2778"/>
                <a:gd name="T9" fmla="*/ 450 h 1902"/>
                <a:gd name="T10" fmla="*/ 1626 w 2778"/>
                <a:gd name="T11" fmla="*/ 594 h 1902"/>
                <a:gd name="T12" fmla="*/ 1410 w 2778"/>
                <a:gd name="T13" fmla="*/ 696 h 1902"/>
                <a:gd name="T14" fmla="*/ 1284 w 2778"/>
                <a:gd name="T15" fmla="*/ 774 h 1902"/>
                <a:gd name="T16" fmla="*/ 1278 w 2778"/>
                <a:gd name="T17" fmla="*/ 1026 h 1902"/>
                <a:gd name="T18" fmla="*/ 1242 w 2778"/>
                <a:gd name="T19" fmla="*/ 1134 h 1902"/>
                <a:gd name="T20" fmla="*/ 1134 w 2778"/>
                <a:gd name="T21" fmla="*/ 1200 h 1902"/>
                <a:gd name="T22" fmla="*/ 942 w 2778"/>
                <a:gd name="T23" fmla="*/ 1200 h 1902"/>
                <a:gd name="T24" fmla="*/ 762 w 2778"/>
                <a:gd name="T25" fmla="*/ 1164 h 1902"/>
                <a:gd name="T26" fmla="*/ 630 w 2778"/>
                <a:gd name="T27" fmla="*/ 1062 h 1902"/>
                <a:gd name="T28" fmla="*/ 492 w 2778"/>
                <a:gd name="T29" fmla="*/ 1128 h 1902"/>
                <a:gd name="T30" fmla="*/ 312 w 2778"/>
                <a:gd name="T31" fmla="*/ 1242 h 1902"/>
                <a:gd name="T32" fmla="*/ 168 w 2778"/>
                <a:gd name="T33" fmla="*/ 1362 h 1902"/>
                <a:gd name="T34" fmla="*/ 6 w 2778"/>
                <a:gd name="T35" fmla="*/ 1416 h 1902"/>
                <a:gd name="T36" fmla="*/ 0 w 2778"/>
                <a:gd name="T37" fmla="*/ 1566 h 1902"/>
                <a:gd name="T38" fmla="*/ 24 w 2778"/>
                <a:gd name="T39" fmla="*/ 1686 h 1902"/>
                <a:gd name="T40" fmla="*/ 150 w 2778"/>
                <a:gd name="T41" fmla="*/ 1782 h 1902"/>
                <a:gd name="T42" fmla="*/ 204 w 2778"/>
                <a:gd name="T43" fmla="*/ 1902 h 1902"/>
                <a:gd name="T44" fmla="*/ 432 w 2778"/>
                <a:gd name="T45" fmla="*/ 1872 h 1902"/>
                <a:gd name="T46" fmla="*/ 486 w 2778"/>
                <a:gd name="T47" fmla="*/ 1764 h 1902"/>
                <a:gd name="T48" fmla="*/ 510 w 2778"/>
                <a:gd name="T49" fmla="*/ 1632 h 1902"/>
                <a:gd name="T50" fmla="*/ 558 w 2778"/>
                <a:gd name="T51" fmla="*/ 1530 h 1902"/>
                <a:gd name="T52" fmla="*/ 738 w 2778"/>
                <a:gd name="T53" fmla="*/ 1458 h 1902"/>
                <a:gd name="T54" fmla="*/ 960 w 2778"/>
                <a:gd name="T55" fmla="*/ 1416 h 1902"/>
                <a:gd name="T56" fmla="*/ 1068 w 2778"/>
                <a:gd name="T57" fmla="*/ 1512 h 1902"/>
                <a:gd name="T58" fmla="*/ 1134 w 2778"/>
                <a:gd name="T59" fmla="*/ 1620 h 1902"/>
                <a:gd name="T60" fmla="*/ 1284 w 2778"/>
                <a:gd name="T61" fmla="*/ 1632 h 1902"/>
                <a:gd name="T62" fmla="*/ 1410 w 2778"/>
                <a:gd name="T63" fmla="*/ 1566 h 1902"/>
                <a:gd name="T64" fmla="*/ 1428 w 2778"/>
                <a:gd name="T65" fmla="*/ 1452 h 1902"/>
                <a:gd name="T66" fmla="*/ 1464 w 2778"/>
                <a:gd name="T67" fmla="*/ 1362 h 1902"/>
                <a:gd name="T68" fmla="*/ 1572 w 2778"/>
                <a:gd name="T69" fmla="*/ 1368 h 1902"/>
                <a:gd name="T70" fmla="*/ 1674 w 2778"/>
                <a:gd name="T71" fmla="*/ 1452 h 1902"/>
                <a:gd name="T72" fmla="*/ 1824 w 2778"/>
                <a:gd name="T73" fmla="*/ 1386 h 1902"/>
                <a:gd name="T74" fmla="*/ 1962 w 2778"/>
                <a:gd name="T75" fmla="*/ 1272 h 1902"/>
                <a:gd name="T76" fmla="*/ 2076 w 2778"/>
                <a:gd name="T77" fmla="*/ 1200 h 1902"/>
                <a:gd name="T78" fmla="*/ 2232 w 2778"/>
                <a:gd name="T79" fmla="*/ 1062 h 1902"/>
                <a:gd name="T80" fmla="*/ 2448 w 2778"/>
                <a:gd name="T81" fmla="*/ 1038 h 1902"/>
                <a:gd name="T82" fmla="*/ 2592 w 2778"/>
                <a:gd name="T83" fmla="*/ 1038 h 1902"/>
                <a:gd name="T84" fmla="*/ 2682 w 2778"/>
                <a:gd name="T85" fmla="*/ 912 h 1902"/>
                <a:gd name="T86" fmla="*/ 2688 w 2778"/>
                <a:gd name="T87" fmla="*/ 804 h 1902"/>
                <a:gd name="T88" fmla="*/ 2664 w 2778"/>
                <a:gd name="T89" fmla="*/ 612 h 1902"/>
                <a:gd name="T90" fmla="*/ 2634 w 2778"/>
                <a:gd name="T91" fmla="*/ 498 h 1902"/>
                <a:gd name="T92" fmla="*/ 2724 w 2778"/>
                <a:gd name="T93" fmla="*/ 426 h 1902"/>
                <a:gd name="T94" fmla="*/ 2778 w 2778"/>
                <a:gd name="T95" fmla="*/ 300 h 1902"/>
                <a:gd name="T96" fmla="*/ 2658 w 2778"/>
                <a:gd name="T97" fmla="*/ 309 h 1902"/>
                <a:gd name="T98" fmla="*/ 2655 w 2778"/>
                <a:gd name="T99" fmla="*/ 125 h 1902"/>
                <a:gd name="T100" fmla="*/ 2508 w 2778"/>
                <a:gd name="T101" fmla="*/ 36 h 19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78"/>
                <a:gd name="T154" fmla="*/ 0 h 1902"/>
                <a:gd name="T155" fmla="*/ 2778 w 2778"/>
                <a:gd name="T156" fmla="*/ 1902 h 190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78" h="1902">
                  <a:moveTo>
                    <a:pt x="2508" y="36"/>
                  </a:moveTo>
                  <a:lnTo>
                    <a:pt x="2358" y="0"/>
                  </a:lnTo>
                  <a:lnTo>
                    <a:pt x="2178" y="156"/>
                  </a:lnTo>
                  <a:lnTo>
                    <a:pt x="1914" y="390"/>
                  </a:lnTo>
                  <a:lnTo>
                    <a:pt x="1770" y="450"/>
                  </a:lnTo>
                  <a:lnTo>
                    <a:pt x="1626" y="594"/>
                  </a:lnTo>
                  <a:lnTo>
                    <a:pt x="1410" y="696"/>
                  </a:lnTo>
                  <a:lnTo>
                    <a:pt x="1284" y="774"/>
                  </a:lnTo>
                  <a:lnTo>
                    <a:pt x="1278" y="1026"/>
                  </a:lnTo>
                  <a:lnTo>
                    <a:pt x="1242" y="1134"/>
                  </a:lnTo>
                  <a:lnTo>
                    <a:pt x="1134" y="1200"/>
                  </a:lnTo>
                  <a:lnTo>
                    <a:pt x="942" y="1200"/>
                  </a:lnTo>
                  <a:lnTo>
                    <a:pt x="762" y="1164"/>
                  </a:lnTo>
                  <a:lnTo>
                    <a:pt x="630" y="1062"/>
                  </a:lnTo>
                  <a:lnTo>
                    <a:pt x="492" y="1128"/>
                  </a:lnTo>
                  <a:lnTo>
                    <a:pt x="312" y="1242"/>
                  </a:lnTo>
                  <a:lnTo>
                    <a:pt x="168" y="1362"/>
                  </a:lnTo>
                  <a:lnTo>
                    <a:pt x="6" y="1416"/>
                  </a:lnTo>
                  <a:lnTo>
                    <a:pt x="0" y="1566"/>
                  </a:lnTo>
                  <a:lnTo>
                    <a:pt x="24" y="1686"/>
                  </a:lnTo>
                  <a:lnTo>
                    <a:pt x="150" y="1782"/>
                  </a:lnTo>
                  <a:lnTo>
                    <a:pt x="204" y="1902"/>
                  </a:lnTo>
                  <a:lnTo>
                    <a:pt x="432" y="1872"/>
                  </a:lnTo>
                  <a:lnTo>
                    <a:pt x="486" y="1764"/>
                  </a:lnTo>
                  <a:lnTo>
                    <a:pt x="510" y="1632"/>
                  </a:lnTo>
                  <a:lnTo>
                    <a:pt x="558" y="1530"/>
                  </a:lnTo>
                  <a:lnTo>
                    <a:pt x="738" y="1458"/>
                  </a:lnTo>
                  <a:lnTo>
                    <a:pt x="960" y="1416"/>
                  </a:lnTo>
                  <a:lnTo>
                    <a:pt x="1068" y="1512"/>
                  </a:lnTo>
                  <a:lnTo>
                    <a:pt x="1134" y="1620"/>
                  </a:lnTo>
                  <a:lnTo>
                    <a:pt x="1284" y="1632"/>
                  </a:lnTo>
                  <a:lnTo>
                    <a:pt x="1410" y="1566"/>
                  </a:lnTo>
                  <a:lnTo>
                    <a:pt x="1428" y="1452"/>
                  </a:lnTo>
                  <a:lnTo>
                    <a:pt x="1464" y="1362"/>
                  </a:lnTo>
                  <a:lnTo>
                    <a:pt x="1572" y="1368"/>
                  </a:lnTo>
                  <a:lnTo>
                    <a:pt x="1674" y="1452"/>
                  </a:lnTo>
                  <a:lnTo>
                    <a:pt x="1824" y="1386"/>
                  </a:lnTo>
                  <a:lnTo>
                    <a:pt x="1962" y="1272"/>
                  </a:lnTo>
                  <a:lnTo>
                    <a:pt x="2076" y="1200"/>
                  </a:lnTo>
                  <a:lnTo>
                    <a:pt x="2232" y="1062"/>
                  </a:lnTo>
                  <a:lnTo>
                    <a:pt x="2448" y="1038"/>
                  </a:lnTo>
                  <a:lnTo>
                    <a:pt x="2592" y="1038"/>
                  </a:lnTo>
                  <a:lnTo>
                    <a:pt x="2682" y="912"/>
                  </a:lnTo>
                  <a:lnTo>
                    <a:pt x="2688" y="804"/>
                  </a:lnTo>
                  <a:lnTo>
                    <a:pt x="2664" y="612"/>
                  </a:lnTo>
                  <a:lnTo>
                    <a:pt x="2634" y="498"/>
                  </a:lnTo>
                  <a:lnTo>
                    <a:pt x="2724" y="426"/>
                  </a:lnTo>
                  <a:lnTo>
                    <a:pt x="2778" y="300"/>
                  </a:lnTo>
                  <a:lnTo>
                    <a:pt x="2658" y="309"/>
                  </a:lnTo>
                  <a:lnTo>
                    <a:pt x="2655" y="125"/>
                  </a:lnTo>
                  <a:lnTo>
                    <a:pt x="2508" y="36"/>
                  </a:lnTo>
                  <a:close/>
                </a:path>
              </a:pathLst>
            </a:custGeom>
            <a:solidFill>
              <a:schemeClr val="accent5">
                <a:lumMod val="75000"/>
              </a:schemeClr>
            </a:solidFill>
            <a:ln w="9525">
              <a:solidFill>
                <a:schemeClr val="bg1"/>
              </a:solidFill>
              <a:round/>
              <a:headEnd/>
              <a:tailEnd/>
            </a:ln>
          </p:spPr>
          <p:txBody>
            <a:bodyPr/>
            <a:lstStyle/>
            <a:p>
              <a:endParaRPr lang="ko-KR" altLang="en-US"/>
            </a:p>
          </p:txBody>
        </p:sp>
        <p:sp>
          <p:nvSpPr>
            <p:cNvPr id="101" name="Freeform 1313">
              <a:extLst>
                <a:ext uri="{FF2B5EF4-FFF2-40B4-BE49-F238E27FC236}">
                  <a16:creationId xmlns:a16="http://schemas.microsoft.com/office/drawing/2014/main" id="{998D2903-AD22-48F6-AFC3-2FE3D9AB58AF}"/>
                </a:ext>
              </a:extLst>
            </p:cNvPr>
            <p:cNvSpPr>
              <a:spLocks noChangeAspect="1"/>
            </p:cNvSpPr>
            <p:nvPr/>
          </p:nvSpPr>
          <p:spPr bwMode="auto">
            <a:xfrm>
              <a:off x="4895767" y="3597460"/>
              <a:ext cx="1452686" cy="1421987"/>
            </a:xfrm>
            <a:custGeom>
              <a:avLst/>
              <a:gdLst>
                <a:gd name="T0" fmla="*/ 759 w 5569"/>
                <a:gd name="T1" fmla="*/ 204 h 5028"/>
                <a:gd name="T2" fmla="*/ 351 w 5569"/>
                <a:gd name="T3" fmla="*/ 354 h 5028"/>
                <a:gd name="T4" fmla="*/ 201 w 5569"/>
                <a:gd name="T5" fmla="*/ 798 h 5028"/>
                <a:gd name="T6" fmla="*/ 75 w 5569"/>
                <a:gd name="T7" fmla="*/ 1164 h 5028"/>
                <a:gd name="T8" fmla="*/ 311 w 5569"/>
                <a:gd name="T9" fmla="*/ 2025 h 5028"/>
                <a:gd name="T10" fmla="*/ 165 w 5569"/>
                <a:gd name="T11" fmla="*/ 2244 h 5028"/>
                <a:gd name="T12" fmla="*/ 6 w 5569"/>
                <a:gd name="T13" fmla="*/ 2495 h 5028"/>
                <a:gd name="T14" fmla="*/ 222 w 5569"/>
                <a:gd name="T15" fmla="*/ 2888 h 5028"/>
                <a:gd name="T16" fmla="*/ 675 w 5569"/>
                <a:gd name="T17" fmla="*/ 3522 h 5028"/>
                <a:gd name="T18" fmla="*/ 745 w 5569"/>
                <a:gd name="T19" fmla="*/ 4095 h 5028"/>
                <a:gd name="T20" fmla="*/ 963 w 5569"/>
                <a:gd name="T21" fmla="*/ 4578 h 5028"/>
                <a:gd name="T22" fmla="*/ 939 w 5569"/>
                <a:gd name="T23" fmla="*/ 4923 h 5028"/>
                <a:gd name="T24" fmla="*/ 1287 w 5569"/>
                <a:gd name="T25" fmla="*/ 4800 h 5028"/>
                <a:gd name="T26" fmla="*/ 1587 w 5569"/>
                <a:gd name="T27" fmla="*/ 4962 h 5028"/>
                <a:gd name="T28" fmla="*/ 1737 w 5569"/>
                <a:gd name="T29" fmla="*/ 4872 h 5028"/>
                <a:gd name="T30" fmla="*/ 1893 w 5569"/>
                <a:gd name="T31" fmla="*/ 4494 h 5028"/>
                <a:gd name="T32" fmla="*/ 2313 w 5569"/>
                <a:gd name="T33" fmla="*/ 4506 h 5028"/>
                <a:gd name="T34" fmla="*/ 2619 w 5569"/>
                <a:gd name="T35" fmla="*/ 4386 h 5028"/>
                <a:gd name="T36" fmla="*/ 2739 w 5569"/>
                <a:gd name="T37" fmla="*/ 4710 h 5028"/>
                <a:gd name="T38" fmla="*/ 3010 w 5569"/>
                <a:gd name="T39" fmla="*/ 4872 h 5028"/>
                <a:gd name="T40" fmla="*/ 3316 w 5569"/>
                <a:gd name="T41" fmla="*/ 4962 h 5028"/>
                <a:gd name="T42" fmla="*/ 3730 w 5569"/>
                <a:gd name="T43" fmla="*/ 4944 h 5028"/>
                <a:gd name="T44" fmla="*/ 3982 w 5569"/>
                <a:gd name="T45" fmla="*/ 4494 h 5028"/>
                <a:gd name="T46" fmla="*/ 4000 w 5569"/>
                <a:gd name="T47" fmla="*/ 3936 h 5028"/>
                <a:gd name="T48" fmla="*/ 4096 w 5569"/>
                <a:gd name="T49" fmla="*/ 3558 h 5028"/>
                <a:gd name="T50" fmla="*/ 3586 w 5569"/>
                <a:gd name="T51" fmla="*/ 3575 h 5028"/>
                <a:gd name="T52" fmla="*/ 3462 w 5569"/>
                <a:gd name="T53" fmla="*/ 3917 h 5028"/>
                <a:gd name="T54" fmla="*/ 3052 w 5569"/>
                <a:gd name="T55" fmla="*/ 3732 h 5028"/>
                <a:gd name="T56" fmla="*/ 3196 w 5569"/>
                <a:gd name="T57" fmla="*/ 3408 h 5028"/>
                <a:gd name="T58" fmla="*/ 3655 w 5569"/>
                <a:gd name="T59" fmla="*/ 3108 h 5028"/>
                <a:gd name="T60" fmla="*/ 4160 w 5569"/>
                <a:gd name="T61" fmla="*/ 3246 h 5028"/>
                <a:gd name="T62" fmla="*/ 4312 w 5569"/>
                <a:gd name="T63" fmla="*/ 2820 h 5028"/>
                <a:gd name="T64" fmla="*/ 4651 w 5569"/>
                <a:gd name="T65" fmla="*/ 2643 h 5028"/>
                <a:gd name="T66" fmla="*/ 5173 w 5569"/>
                <a:gd name="T67" fmla="*/ 2229 h 5028"/>
                <a:gd name="T68" fmla="*/ 5569 w 5569"/>
                <a:gd name="T69" fmla="*/ 2102 h 5028"/>
                <a:gd name="T70" fmla="*/ 5207 w 5569"/>
                <a:gd name="T71" fmla="*/ 1739 h 5028"/>
                <a:gd name="T72" fmla="*/ 4902 w 5569"/>
                <a:gd name="T73" fmla="*/ 1544 h 5028"/>
                <a:gd name="T74" fmla="*/ 4838 w 5569"/>
                <a:gd name="T75" fmla="*/ 1269 h 5028"/>
                <a:gd name="T76" fmla="*/ 4812 w 5569"/>
                <a:gd name="T77" fmla="*/ 1020 h 5028"/>
                <a:gd name="T78" fmla="*/ 4507 w 5569"/>
                <a:gd name="T79" fmla="*/ 1113 h 5028"/>
                <a:gd name="T80" fmla="*/ 4182 w 5569"/>
                <a:gd name="T81" fmla="*/ 1416 h 5028"/>
                <a:gd name="T82" fmla="*/ 3688 w 5569"/>
                <a:gd name="T83" fmla="*/ 1271 h 5028"/>
                <a:gd name="T84" fmla="*/ 3378 w 5569"/>
                <a:gd name="T85" fmla="*/ 1059 h 5028"/>
                <a:gd name="T86" fmla="*/ 2661 w 5569"/>
                <a:gd name="T87" fmla="*/ 1080 h 5028"/>
                <a:gd name="T88" fmla="*/ 2136 w 5569"/>
                <a:gd name="T89" fmla="*/ 1035 h 5028"/>
                <a:gd name="T90" fmla="*/ 2100 w 5569"/>
                <a:gd name="T91" fmla="*/ 528 h 5028"/>
                <a:gd name="T92" fmla="*/ 1509 w 5569"/>
                <a:gd name="T93" fmla="*/ 198 h 5028"/>
                <a:gd name="T94" fmla="*/ 1002 w 5569"/>
                <a:gd name="T95" fmla="*/ 0 h 50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569"/>
                <a:gd name="T145" fmla="*/ 0 h 5028"/>
                <a:gd name="T146" fmla="*/ 5569 w 5569"/>
                <a:gd name="T147" fmla="*/ 5028 h 50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69" h="5028">
                  <a:moveTo>
                    <a:pt x="1002" y="0"/>
                  </a:moveTo>
                  <a:lnTo>
                    <a:pt x="819" y="78"/>
                  </a:lnTo>
                  <a:lnTo>
                    <a:pt x="759" y="204"/>
                  </a:lnTo>
                  <a:lnTo>
                    <a:pt x="654" y="293"/>
                  </a:lnTo>
                  <a:lnTo>
                    <a:pt x="513" y="312"/>
                  </a:lnTo>
                  <a:lnTo>
                    <a:pt x="351" y="354"/>
                  </a:lnTo>
                  <a:lnTo>
                    <a:pt x="257" y="455"/>
                  </a:lnTo>
                  <a:lnTo>
                    <a:pt x="291" y="636"/>
                  </a:lnTo>
                  <a:lnTo>
                    <a:pt x="201" y="798"/>
                  </a:lnTo>
                  <a:lnTo>
                    <a:pt x="201" y="996"/>
                  </a:lnTo>
                  <a:lnTo>
                    <a:pt x="183" y="1128"/>
                  </a:lnTo>
                  <a:lnTo>
                    <a:pt x="75" y="1164"/>
                  </a:lnTo>
                  <a:lnTo>
                    <a:pt x="165" y="1668"/>
                  </a:lnTo>
                  <a:lnTo>
                    <a:pt x="294" y="1827"/>
                  </a:lnTo>
                  <a:lnTo>
                    <a:pt x="311" y="2025"/>
                  </a:lnTo>
                  <a:lnTo>
                    <a:pt x="209" y="2043"/>
                  </a:lnTo>
                  <a:lnTo>
                    <a:pt x="140" y="2117"/>
                  </a:lnTo>
                  <a:lnTo>
                    <a:pt x="165" y="2244"/>
                  </a:lnTo>
                  <a:lnTo>
                    <a:pt x="95" y="2322"/>
                  </a:lnTo>
                  <a:lnTo>
                    <a:pt x="0" y="2378"/>
                  </a:lnTo>
                  <a:lnTo>
                    <a:pt x="6" y="2495"/>
                  </a:lnTo>
                  <a:lnTo>
                    <a:pt x="171" y="2532"/>
                  </a:lnTo>
                  <a:lnTo>
                    <a:pt x="237" y="2684"/>
                  </a:lnTo>
                  <a:lnTo>
                    <a:pt x="222" y="2888"/>
                  </a:lnTo>
                  <a:lnTo>
                    <a:pt x="276" y="3065"/>
                  </a:lnTo>
                  <a:lnTo>
                    <a:pt x="441" y="3282"/>
                  </a:lnTo>
                  <a:lnTo>
                    <a:pt x="675" y="3522"/>
                  </a:lnTo>
                  <a:lnTo>
                    <a:pt x="765" y="3756"/>
                  </a:lnTo>
                  <a:lnTo>
                    <a:pt x="811" y="3935"/>
                  </a:lnTo>
                  <a:lnTo>
                    <a:pt x="745" y="4095"/>
                  </a:lnTo>
                  <a:lnTo>
                    <a:pt x="909" y="4308"/>
                  </a:lnTo>
                  <a:lnTo>
                    <a:pt x="867" y="4452"/>
                  </a:lnTo>
                  <a:lnTo>
                    <a:pt x="963" y="4578"/>
                  </a:lnTo>
                  <a:lnTo>
                    <a:pt x="867" y="4686"/>
                  </a:lnTo>
                  <a:lnTo>
                    <a:pt x="918" y="4775"/>
                  </a:lnTo>
                  <a:lnTo>
                    <a:pt x="939" y="4923"/>
                  </a:lnTo>
                  <a:lnTo>
                    <a:pt x="1035" y="4938"/>
                  </a:lnTo>
                  <a:lnTo>
                    <a:pt x="1107" y="4794"/>
                  </a:lnTo>
                  <a:lnTo>
                    <a:pt x="1287" y="4800"/>
                  </a:lnTo>
                  <a:lnTo>
                    <a:pt x="1353" y="4854"/>
                  </a:lnTo>
                  <a:lnTo>
                    <a:pt x="1413" y="4944"/>
                  </a:lnTo>
                  <a:lnTo>
                    <a:pt x="1587" y="4962"/>
                  </a:lnTo>
                  <a:lnTo>
                    <a:pt x="1641" y="5028"/>
                  </a:lnTo>
                  <a:lnTo>
                    <a:pt x="1749" y="4980"/>
                  </a:lnTo>
                  <a:lnTo>
                    <a:pt x="1737" y="4872"/>
                  </a:lnTo>
                  <a:lnTo>
                    <a:pt x="1731" y="4692"/>
                  </a:lnTo>
                  <a:lnTo>
                    <a:pt x="1773" y="4578"/>
                  </a:lnTo>
                  <a:lnTo>
                    <a:pt x="1893" y="4494"/>
                  </a:lnTo>
                  <a:lnTo>
                    <a:pt x="2025" y="4506"/>
                  </a:lnTo>
                  <a:lnTo>
                    <a:pt x="2199" y="4494"/>
                  </a:lnTo>
                  <a:lnTo>
                    <a:pt x="2313" y="4506"/>
                  </a:lnTo>
                  <a:lnTo>
                    <a:pt x="2439" y="4452"/>
                  </a:lnTo>
                  <a:lnTo>
                    <a:pt x="2523" y="4386"/>
                  </a:lnTo>
                  <a:lnTo>
                    <a:pt x="2619" y="4386"/>
                  </a:lnTo>
                  <a:lnTo>
                    <a:pt x="2655" y="4470"/>
                  </a:lnTo>
                  <a:lnTo>
                    <a:pt x="2649" y="4584"/>
                  </a:lnTo>
                  <a:lnTo>
                    <a:pt x="2739" y="4710"/>
                  </a:lnTo>
                  <a:lnTo>
                    <a:pt x="2848" y="4794"/>
                  </a:lnTo>
                  <a:lnTo>
                    <a:pt x="2962" y="4776"/>
                  </a:lnTo>
                  <a:lnTo>
                    <a:pt x="3010" y="4872"/>
                  </a:lnTo>
                  <a:lnTo>
                    <a:pt x="3106" y="4926"/>
                  </a:lnTo>
                  <a:lnTo>
                    <a:pt x="3250" y="4908"/>
                  </a:lnTo>
                  <a:lnTo>
                    <a:pt x="3316" y="4962"/>
                  </a:lnTo>
                  <a:lnTo>
                    <a:pt x="3442" y="5010"/>
                  </a:lnTo>
                  <a:lnTo>
                    <a:pt x="3586" y="5010"/>
                  </a:lnTo>
                  <a:lnTo>
                    <a:pt x="3730" y="4944"/>
                  </a:lnTo>
                  <a:lnTo>
                    <a:pt x="3838" y="4812"/>
                  </a:lnTo>
                  <a:lnTo>
                    <a:pt x="3898" y="4674"/>
                  </a:lnTo>
                  <a:lnTo>
                    <a:pt x="3982" y="4494"/>
                  </a:lnTo>
                  <a:lnTo>
                    <a:pt x="4108" y="4326"/>
                  </a:lnTo>
                  <a:lnTo>
                    <a:pt x="3982" y="4080"/>
                  </a:lnTo>
                  <a:lnTo>
                    <a:pt x="4000" y="3936"/>
                  </a:lnTo>
                  <a:lnTo>
                    <a:pt x="4114" y="3768"/>
                  </a:lnTo>
                  <a:lnTo>
                    <a:pt x="4159" y="3663"/>
                  </a:lnTo>
                  <a:lnTo>
                    <a:pt x="4096" y="3558"/>
                  </a:lnTo>
                  <a:lnTo>
                    <a:pt x="3988" y="3462"/>
                  </a:lnTo>
                  <a:lnTo>
                    <a:pt x="3772" y="3503"/>
                  </a:lnTo>
                  <a:lnTo>
                    <a:pt x="3586" y="3575"/>
                  </a:lnTo>
                  <a:lnTo>
                    <a:pt x="3538" y="3681"/>
                  </a:lnTo>
                  <a:lnTo>
                    <a:pt x="3512" y="3813"/>
                  </a:lnTo>
                  <a:lnTo>
                    <a:pt x="3462" y="3917"/>
                  </a:lnTo>
                  <a:lnTo>
                    <a:pt x="3232" y="3947"/>
                  </a:lnTo>
                  <a:lnTo>
                    <a:pt x="3174" y="3824"/>
                  </a:lnTo>
                  <a:lnTo>
                    <a:pt x="3052" y="3732"/>
                  </a:lnTo>
                  <a:lnTo>
                    <a:pt x="3027" y="3614"/>
                  </a:lnTo>
                  <a:lnTo>
                    <a:pt x="3034" y="3462"/>
                  </a:lnTo>
                  <a:lnTo>
                    <a:pt x="3196" y="3408"/>
                  </a:lnTo>
                  <a:lnTo>
                    <a:pt x="3334" y="3291"/>
                  </a:lnTo>
                  <a:lnTo>
                    <a:pt x="3499" y="3186"/>
                  </a:lnTo>
                  <a:lnTo>
                    <a:pt x="3655" y="3108"/>
                  </a:lnTo>
                  <a:lnTo>
                    <a:pt x="3793" y="3210"/>
                  </a:lnTo>
                  <a:lnTo>
                    <a:pt x="3971" y="3246"/>
                  </a:lnTo>
                  <a:lnTo>
                    <a:pt x="4160" y="3246"/>
                  </a:lnTo>
                  <a:lnTo>
                    <a:pt x="4273" y="3177"/>
                  </a:lnTo>
                  <a:lnTo>
                    <a:pt x="4306" y="3068"/>
                  </a:lnTo>
                  <a:lnTo>
                    <a:pt x="4312" y="2820"/>
                  </a:lnTo>
                  <a:lnTo>
                    <a:pt x="4438" y="2741"/>
                  </a:lnTo>
                  <a:lnTo>
                    <a:pt x="4475" y="2723"/>
                  </a:lnTo>
                  <a:lnTo>
                    <a:pt x="4651" y="2643"/>
                  </a:lnTo>
                  <a:lnTo>
                    <a:pt x="4799" y="2495"/>
                  </a:lnTo>
                  <a:lnTo>
                    <a:pt x="4943" y="2435"/>
                  </a:lnTo>
                  <a:lnTo>
                    <a:pt x="5173" y="2229"/>
                  </a:lnTo>
                  <a:lnTo>
                    <a:pt x="5386" y="2046"/>
                  </a:lnTo>
                  <a:lnTo>
                    <a:pt x="5536" y="2081"/>
                  </a:lnTo>
                  <a:lnTo>
                    <a:pt x="5569" y="2102"/>
                  </a:lnTo>
                  <a:lnTo>
                    <a:pt x="5560" y="1845"/>
                  </a:lnTo>
                  <a:lnTo>
                    <a:pt x="5302" y="1847"/>
                  </a:lnTo>
                  <a:lnTo>
                    <a:pt x="5207" y="1739"/>
                  </a:lnTo>
                  <a:lnTo>
                    <a:pt x="4993" y="1700"/>
                  </a:lnTo>
                  <a:lnTo>
                    <a:pt x="4979" y="1607"/>
                  </a:lnTo>
                  <a:lnTo>
                    <a:pt x="4902" y="1544"/>
                  </a:lnTo>
                  <a:lnTo>
                    <a:pt x="4754" y="1536"/>
                  </a:lnTo>
                  <a:lnTo>
                    <a:pt x="4757" y="1346"/>
                  </a:lnTo>
                  <a:lnTo>
                    <a:pt x="4838" y="1269"/>
                  </a:lnTo>
                  <a:lnTo>
                    <a:pt x="4960" y="1194"/>
                  </a:lnTo>
                  <a:lnTo>
                    <a:pt x="4909" y="1059"/>
                  </a:lnTo>
                  <a:lnTo>
                    <a:pt x="4812" y="1020"/>
                  </a:lnTo>
                  <a:lnTo>
                    <a:pt x="4666" y="996"/>
                  </a:lnTo>
                  <a:lnTo>
                    <a:pt x="4558" y="1043"/>
                  </a:lnTo>
                  <a:lnTo>
                    <a:pt x="4507" y="1113"/>
                  </a:lnTo>
                  <a:lnTo>
                    <a:pt x="4410" y="1287"/>
                  </a:lnTo>
                  <a:lnTo>
                    <a:pt x="4294" y="1328"/>
                  </a:lnTo>
                  <a:lnTo>
                    <a:pt x="4182" y="1416"/>
                  </a:lnTo>
                  <a:lnTo>
                    <a:pt x="4083" y="1416"/>
                  </a:lnTo>
                  <a:lnTo>
                    <a:pt x="3874" y="1281"/>
                  </a:lnTo>
                  <a:lnTo>
                    <a:pt x="3688" y="1271"/>
                  </a:lnTo>
                  <a:lnTo>
                    <a:pt x="3522" y="1271"/>
                  </a:lnTo>
                  <a:lnTo>
                    <a:pt x="3442" y="1185"/>
                  </a:lnTo>
                  <a:lnTo>
                    <a:pt x="3378" y="1059"/>
                  </a:lnTo>
                  <a:lnTo>
                    <a:pt x="3250" y="1004"/>
                  </a:lnTo>
                  <a:lnTo>
                    <a:pt x="2939" y="996"/>
                  </a:lnTo>
                  <a:lnTo>
                    <a:pt x="2661" y="1080"/>
                  </a:lnTo>
                  <a:lnTo>
                    <a:pt x="2460" y="1071"/>
                  </a:lnTo>
                  <a:lnTo>
                    <a:pt x="2246" y="1073"/>
                  </a:lnTo>
                  <a:lnTo>
                    <a:pt x="2136" y="1035"/>
                  </a:lnTo>
                  <a:lnTo>
                    <a:pt x="2091" y="942"/>
                  </a:lnTo>
                  <a:lnTo>
                    <a:pt x="2115" y="696"/>
                  </a:lnTo>
                  <a:lnTo>
                    <a:pt x="2100" y="528"/>
                  </a:lnTo>
                  <a:lnTo>
                    <a:pt x="1833" y="366"/>
                  </a:lnTo>
                  <a:lnTo>
                    <a:pt x="1722" y="243"/>
                  </a:lnTo>
                  <a:lnTo>
                    <a:pt x="1509" y="198"/>
                  </a:lnTo>
                  <a:lnTo>
                    <a:pt x="1299" y="132"/>
                  </a:lnTo>
                  <a:lnTo>
                    <a:pt x="1173" y="45"/>
                  </a:lnTo>
                  <a:lnTo>
                    <a:pt x="1002" y="0"/>
                  </a:lnTo>
                  <a:close/>
                </a:path>
              </a:pathLst>
            </a:custGeom>
            <a:solidFill>
              <a:schemeClr val="accent5">
                <a:lumMod val="50000"/>
              </a:schemeClr>
            </a:solidFill>
            <a:ln>
              <a:solidFill>
                <a:schemeClr val="bg1"/>
              </a:solidFill>
              <a:headEnd/>
              <a:tailEnd/>
            </a:ln>
          </p:spPr>
          <p:style>
            <a:lnRef idx="1">
              <a:schemeClr val="accent5"/>
            </a:lnRef>
            <a:fillRef idx="2">
              <a:schemeClr val="accent5"/>
            </a:fillRef>
            <a:effectRef idx="1">
              <a:schemeClr val="accent5"/>
            </a:effectRef>
            <a:fontRef idx="minor">
              <a:schemeClr val="dk1"/>
            </a:fontRef>
          </p:style>
          <p:txBody>
            <a:bodyPr/>
            <a:lstStyle/>
            <a:p>
              <a:endParaRPr lang="ko-KR" altLang="en-US"/>
            </a:p>
          </p:txBody>
        </p:sp>
        <p:sp>
          <p:nvSpPr>
            <p:cNvPr id="104" name="Freeform 1314">
              <a:extLst>
                <a:ext uri="{FF2B5EF4-FFF2-40B4-BE49-F238E27FC236}">
                  <a16:creationId xmlns:a16="http://schemas.microsoft.com/office/drawing/2014/main" id="{5EE05398-5B66-4DBF-BA32-E660D3C87FE0}"/>
                </a:ext>
              </a:extLst>
            </p:cNvPr>
            <p:cNvSpPr>
              <a:spLocks noChangeAspect="1"/>
            </p:cNvSpPr>
            <p:nvPr/>
          </p:nvSpPr>
          <p:spPr bwMode="auto">
            <a:xfrm>
              <a:off x="3858877" y="3248750"/>
              <a:ext cx="1320173" cy="1049238"/>
            </a:xfrm>
            <a:custGeom>
              <a:avLst/>
              <a:gdLst>
                <a:gd name="T0" fmla="*/ 889 w 5061"/>
                <a:gd name="T1" fmla="*/ 740 h 3710"/>
                <a:gd name="T2" fmla="*/ 576 w 5061"/>
                <a:gd name="T3" fmla="*/ 754 h 3710"/>
                <a:gd name="T4" fmla="*/ 402 w 5061"/>
                <a:gd name="T5" fmla="*/ 814 h 3710"/>
                <a:gd name="T6" fmla="*/ 510 w 5061"/>
                <a:gd name="T7" fmla="*/ 1030 h 3710"/>
                <a:gd name="T8" fmla="*/ 672 w 5061"/>
                <a:gd name="T9" fmla="*/ 1174 h 3710"/>
                <a:gd name="T10" fmla="*/ 810 w 5061"/>
                <a:gd name="T11" fmla="*/ 1444 h 3710"/>
                <a:gd name="T12" fmla="*/ 792 w 5061"/>
                <a:gd name="T13" fmla="*/ 1714 h 3710"/>
                <a:gd name="T14" fmla="*/ 648 w 5061"/>
                <a:gd name="T15" fmla="*/ 1966 h 3710"/>
                <a:gd name="T16" fmla="*/ 342 w 5061"/>
                <a:gd name="T17" fmla="*/ 2092 h 3710"/>
                <a:gd name="T18" fmla="*/ 216 w 5061"/>
                <a:gd name="T19" fmla="*/ 2272 h 3710"/>
                <a:gd name="T20" fmla="*/ 276 w 5061"/>
                <a:gd name="T21" fmla="*/ 2554 h 3710"/>
                <a:gd name="T22" fmla="*/ 150 w 5061"/>
                <a:gd name="T23" fmla="*/ 2716 h 3710"/>
                <a:gd name="T24" fmla="*/ 0 w 5061"/>
                <a:gd name="T25" fmla="*/ 2896 h 3710"/>
                <a:gd name="T26" fmla="*/ 179 w 5061"/>
                <a:gd name="T27" fmla="*/ 3173 h 3710"/>
                <a:gd name="T28" fmla="*/ 395 w 5061"/>
                <a:gd name="T29" fmla="*/ 3377 h 3710"/>
                <a:gd name="T30" fmla="*/ 593 w 5061"/>
                <a:gd name="T31" fmla="*/ 3602 h 3710"/>
                <a:gd name="T32" fmla="*/ 866 w 5061"/>
                <a:gd name="T33" fmla="*/ 3439 h 3710"/>
                <a:gd name="T34" fmla="*/ 1212 w 5061"/>
                <a:gd name="T35" fmla="*/ 3116 h 3710"/>
                <a:gd name="T36" fmla="*/ 1518 w 5061"/>
                <a:gd name="T37" fmla="*/ 2932 h 3710"/>
                <a:gd name="T38" fmla="*/ 1950 w 5061"/>
                <a:gd name="T39" fmla="*/ 3224 h 3710"/>
                <a:gd name="T40" fmla="*/ 2130 w 5061"/>
                <a:gd name="T41" fmla="*/ 3308 h 3710"/>
                <a:gd name="T42" fmla="*/ 2235 w 5061"/>
                <a:gd name="T43" fmla="*/ 3602 h 3710"/>
                <a:gd name="T44" fmla="*/ 2574 w 5061"/>
                <a:gd name="T45" fmla="*/ 3705 h 3710"/>
                <a:gd name="T46" fmla="*/ 2703 w 5061"/>
                <a:gd name="T47" fmla="*/ 3547 h 3710"/>
                <a:gd name="T48" fmla="*/ 3211 w 5061"/>
                <a:gd name="T49" fmla="*/ 3705 h 3710"/>
                <a:gd name="T50" fmla="*/ 3446 w 5061"/>
                <a:gd name="T51" fmla="*/ 3664 h 3710"/>
                <a:gd name="T52" fmla="*/ 3599 w 5061"/>
                <a:gd name="T53" fmla="*/ 3418 h 3710"/>
                <a:gd name="T54" fmla="*/ 3863 w 5061"/>
                <a:gd name="T55" fmla="*/ 3553 h 3710"/>
                <a:gd name="T56" fmla="*/ 4070 w 5061"/>
                <a:gd name="T57" fmla="*/ 3556 h 3710"/>
                <a:gd name="T58" fmla="*/ 4115 w 5061"/>
                <a:gd name="T59" fmla="*/ 3349 h 3710"/>
                <a:gd name="T60" fmla="*/ 4286 w 5061"/>
                <a:gd name="T61" fmla="*/ 3260 h 3710"/>
                <a:gd name="T62" fmla="*/ 4142 w 5061"/>
                <a:gd name="T63" fmla="*/ 2903 h 3710"/>
                <a:gd name="T64" fmla="*/ 4160 w 5061"/>
                <a:gd name="T65" fmla="*/ 2360 h 3710"/>
                <a:gd name="T66" fmla="*/ 4176 w 5061"/>
                <a:gd name="T67" fmla="*/ 2032 h 3710"/>
                <a:gd name="T68" fmla="*/ 4232 w 5061"/>
                <a:gd name="T69" fmla="*/ 1693 h 3710"/>
                <a:gd name="T70" fmla="*/ 4488 w 5061"/>
                <a:gd name="T71" fmla="*/ 1546 h 3710"/>
                <a:gd name="T72" fmla="*/ 4734 w 5061"/>
                <a:gd name="T73" fmla="*/ 1438 h 3710"/>
                <a:gd name="T74" fmla="*/ 4980 w 5061"/>
                <a:gd name="T75" fmla="*/ 1234 h 3710"/>
                <a:gd name="T76" fmla="*/ 5058 w 5061"/>
                <a:gd name="T77" fmla="*/ 1063 h 3710"/>
                <a:gd name="T78" fmla="*/ 4985 w 5061"/>
                <a:gd name="T79" fmla="*/ 815 h 3710"/>
                <a:gd name="T80" fmla="*/ 4818 w 5061"/>
                <a:gd name="T81" fmla="*/ 703 h 3710"/>
                <a:gd name="T82" fmla="*/ 4454 w 5061"/>
                <a:gd name="T83" fmla="*/ 659 h 3710"/>
                <a:gd name="T84" fmla="*/ 4238 w 5061"/>
                <a:gd name="T85" fmla="*/ 569 h 3710"/>
                <a:gd name="T86" fmla="*/ 3978 w 5061"/>
                <a:gd name="T87" fmla="*/ 882 h 3710"/>
                <a:gd name="T88" fmla="*/ 3730 w 5061"/>
                <a:gd name="T89" fmla="*/ 843 h 3710"/>
                <a:gd name="T90" fmla="*/ 3530 w 5061"/>
                <a:gd name="T91" fmla="*/ 851 h 3710"/>
                <a:gd name="T92" fmla="*/ 3294 w 5061"/>
                <a:gd name="T93" fmla="*/ 567 h 3710"/>
                <a:gd name="T94" fmla="*/ 3193 w 5061"/>
                <a:gd name="T95" fmla="*/ 273 h 3710"/>
                <a:gd name="T96" fmla="*/ 2744 w 5061"/>
                <a:gd name="T97" fmla="*/ 452 h 3710"/>
                <a:gd name="T98" fmla="*/ 2598 w 5061"/>
                <a:gd name="T99" fmla="*/ 488 h 3710"/>
                <a:gd name="T100" fmla="*/ 2521 w 5061"/>
                <a:gd name="T101" fmla="*/ 647 h 3710"/>
                <a:gd name="T102" fmla="*/ 2234 w 5061"/>
                <a:gd name="T103" fmla="*/ 599 h 3710"/>
                <a:gd name="T104" fmla="*/ 2214 w 5061"/>
                <a:gd name="T105" fmla="*/ 218 h 3710"/>
                <a:gd name="T106" fmla="*/ 2001 w 5061"/>
                <a:gd name="T107" fmla="*/ 0 h 3710"/>
                <a:gd name="T108" fmla="*/ 1747 w 5061"/>
                <a:gd name="T109" fmla="*/ 75 h 3710"/>
                <a:gd name="T110" fmla="*/ 1728 w 5061"/>
                <a:gd name="T111" fmla="*/ 375 h 3710"/>
                <a:gd name="T112" fmla="*/ 1533 w 5061"/>
                <a:gd name="T113" fmla="*/ 636 h 3710"/>
                <a:gd name="T114" fmla="*/ 1152 w 5061"/>
                <a:gd name="T115" fmla="*/ 832 h 37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061"/>
                <a:gd name="T175" fmla="*/ 0 h 3710"/>
                <a:gd name="T176" fmla="*/ 5061 w 5061"/>
                <a:gd name="T177" fmla="*/ 3710 h 371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061" h="3710">
                  <a:moveTo>
                    <a:pt x="1152" y="832"/>
                  </a:moveTo>
                  <a:lnTo>
                    <a:pt x="889" y="740"/>
                  </a:lnTo>
                  <a:lnTo>
                    <a:pt x="744" y="754"/>
                  </a:lnTo>
                  <a:lnTo>
                    <a:pt x="576" y="754"/>
                  </a:lnTo>
                  <a:lnTo>
                    <a:pt x="474" y="754"/>
                  </a:lnTo>
                  <a:lnTo>
                    <a:pt x="402" y="814"/>
                  </a:lnTo>
                  <a:lnTo>
                    <a:pt x="420" y="952"/>
                  </a:lnTo>
                  <a:lnTo>
                    <a:pt x="510" y="1030"/>
                  </a:lnTo>
                  <a:lnTo>
                    <a:pt x="636" y="1084"/>
                  </a:lnTo>
                  <a:lnTo>
                    <a:pt x="672" y="1174"/>
                  </a:lnTo>
                  <a:lnTo>
                    <a:pt x="762" y="1294"/>
                  </a:lnTo>
                  <a:lnTo>
                    <a:pt x="810" y="1444"/>
                  </a:lnTo>
                  <a:lnTo>
                    <a:pt x="834" y="1588"/>
                  </a:lnTo>
                  <a:lnTo>
                    <a:pt x="792" y="1714"/>
                  </a:lnTo>
                  <a:lnTo>
                    <a:pt x="666" y="1816"/>
                  </a:lnTo>
                  <a:lnTo>
                    <a:pt x="648" y="1966"/>
                  </a:lnTo>
                  <a:lnTo>
                    <a:pt x="486" y="2020"/>
                  </a:lnTo>
                  <a:lnTo>
                    <a:pt x="342" y="2092"/>
                  </a:lnTo>
                  <a:lnTo>
                    <a:pt x="258" y="2146"/>
                  </a:lnTo>
                  <a:lnTo>
                    <a:pt x="216" y="2272"/>
                  </a:lnTo>
                  <a:lnTo>
                    <a:pt x="258" y="2416"/>
                  </a:lnTo>
                  <a:lnTo>
                    <a:pt x="276" y="2554"/>
                  </a:lnTo>
                  <a:lnTo>
                    <a:pt x="270" y="2662"/>
                  </a:lnTo>
                  <a:lnTo>
                    <a:pt x="150" y="2716"/>
                  </a:lnTo>
                  <a:lnTo>
                    <a:pt x="36" y="2770"/>
                  </a:lnTo>
                  <a:lnTo>
                    <a:pt x="0" y="2896"/>
                  </a:lnTo>
                  <a:lnTo>
                    <a:pt x="84" y="3112"/>
                  </a:lnTo>
                  <a:lnTo>
                    <a:pt x="179" y="3173"/>
                  </a:lnTo>
                  <a:lnTo>
                    <a:pt x="325" y="3272"/>
                  </a:lnTo>
                  <a:lnTo>
                    <a:pt x="395" y="3377"/>
                  </a:lnTo>
                  <a:lnTo>
                    <a:pt x="397" y="3509"/>
                  </a:lnTo>
                  <a:lnTo>
                    <a:pt x="593" y="3602"/>
                  </a:lnTo>
                  <a:lnTo>
                    <a:pt x="744" y="3566"/>
                  </a:lnTo>
                  <a:lnTo>
                    <a:pt x="866" y="3439"/>
                  </a:lnTo>
                  <a:lnTo>
                    <a:pt x="1194" y="3281"/>
                  </a:lnTo>
                  <a:lnTo>
                    <a:pt x="1212" y="3116"/>
                  </a:lnTo>
                  <a:lnTo>
                    <a:pt x="1231" y="3027"/>
                  </a:lnTo>
                  <a:lnTo>
                    <a:pt x="1518" y="2932"/>
                  </a:lnTo>
                  <a:lnTo>
                    <a:pt x="1839" y="3215"/>
                  </a:lnTo>
                  <a:lnTo>
                    <a:pt x="1950" y="3224"/>
                  </a:lnTo>
                  <a:lnTo>
                    <a:pt x="2058" y="3171"/>
                  </a:lnTo>
                  <a:lnTo>
                    <a:pt x="2130" y="3308"/>
                  </a:lnTo>
                  <a:lnTo>
                    <a:pt x="2252" y="3421"/>
                  </a:lnTo>
                  <a:lnTo>
                    <a:pt x="2235" y="3602"/>
                  </a:lnTo>
                  <a:lnTo>
                    <a:pt x="2322" y="3677"/>
                  </a:lnTo>
                  <a:lnTo>
                    <a:pt x="2574" y="3705"/>
                  </a:lnTo>
                  <a:lnTo>
                    <a:pt x="2664" y="3652"/>
                  </a:lnTo>
                  <a:lnTo>
                    <a:pt x="2703" y="3547"/>
                  </a:lnTo>
                  <a:lnTo>
                    <a:pt x="3036" y="3544"/>
                  </a:lnTo>
                  <a:lnTo>
                    <a:pt x="3211" y="3705"/>
                  </a:lnTo>
                  <a:lnTo>
                    <a:pt x="3336" y="3710"/>
                  </a:lnTo>
                  <a:lnTo>
                    <a:pt x="3446" y="3664"/>
                  </a:lnTo>
                  <a:lnTo>
                    <a:pt x="3463" y="3507"/>
                  </a:lnTo>
                  <a:lnTo>
                    <a:pt x="3599" y="3418"/>
                  </a:lnTo>
                  <a:lnTo>
                    <a:pt x="3768" y="3422"/>
                  </a:lnTo>
                  <a:lnTo>
                    <a:pt x="3863" y="3553"/>
                  </a:lnTo>
                  <a:lnTo>
                    <a:pt x="3978" y="3611"/>
                  </a:lnTo>
                  <a:lnTo>
                    <a:pt x="4070" y="3556"/>
                  </a:lnTo>
                  <a:lnTo>
                    <a:pt x="4140" y="3478"/>
                  </a:lnTo>
                  <a:lnTo>
                    <a:pt x="4115" y="3349"/>
                  </a:lnTo>
                  <a:lnTo>
                    <a:pt x="4182" y="3277"/>
                  </a:lnTo>
                  <a:lnTo>
                    <a:pt x="4286" y="3260"/>
                  </a:lnTo>
                  <a:lnTo>
                    <a:pt x="4268" y="3061"/>
                  </a:lnTo>
                  <a:lnTo>
                    <a:pt x="4142" y="2903"/>
                  </a:lnTo>
                  <a:lnTo>
                    <a:pt x="4050" y="2398"/>
                  </a:lnTo>
                  <a:lnTo>
                    <a:pt x="4160" y="2360"/>
                  </a:lnTo>
                  <a:lnTo>
                    <a:pt x="4175" y="2242"/>
                  </a:lnTo>
                  <a:lnTo>
                    <a:pt x="4176" y="2032"/>
                  </a:lnTo>
                  <a:lnTo>
                    <a:pt x="4265" y="1870"/>
                  </a:lnTo>
                  <a:lnTo>
                    <a:pt x="4232" y="1693"/>
                  </a:lnTo>
                  <a:lnTo>
                    <a:pt x="4326" y="1588"/>
                  </a:lnTo>
                  <a:lnTo>
                    <a:pt x="4488" y="1546"/>
                  </a:lnTo>
                  <a:lnTo>
                    <a:pt x="4629" y="1528"/>
                  </a:lnTo>
                  <a:lnTo>
                    <a:pt x="4734" y="1438"/>
                  </a:lnTo>
                  <a:lnTo>
                    <a:pt x="4794" y="1310"/>
                  </a:lnTo>
                  <a:lnTo>
                    <a:pt x="4980" y="1234"/>
                  </a:lnTo>
                  <a:lnTo>
                    <a:pt x="5004" y="1138"/>
                  </a:lnTo>
                  <a:lnTo>
                    <a:pt x="5058" y="1063"/>
                  </a:lnTo>
                  <a:lnTo>
                    <a:pt x="5061" y="920"/>
                  </a:lnTo>
                  <a:lnTo>
                    <a:pt x="4985" y="815"/>
                  </a:lnTo>
                  <a:lnTo>
                    <a:pt x="4974" y="662"/>
                  </a:lnTo>
                  <a:lnTo>
                    <a:pt x="4818" y="703"/>
                  </a:lnTo>
                  <a:lnTo>
                    <a:pt x="4584" y="721"/>
                  </a:lnTo>
                  <a:lnTo>
                    <a:pt x="4454" y="659"/>
                  </a:lnTo>
                  <a:lnTo>
                    <a:pt x="4355" y="536"/>
                  </a:lnTo>
                  <a:lnTo>
                    <a:pt x="4238" y="569"/>
                  </a:lnTo>
                  <a:lnTo>
                    <a:pt x="4182" y="725"/>
                  </a:lnTo>
                  <a:lnTo>
                    <a:pt x="3978" y="882"/>
                  </a:lnTo>
                  <a:lnTo>
                    <a:pt x="3864" y="900"/>
                  </a:lnTo>
                  <a:lnTo>
                    <a:pt x="3730" y="843"/>
                  </a:lnTo>
                  <a:lnTo>
                    <a:pt x="3637" y="897"/>
                  </a:lnTo>
                  <a:lnTo>
                    <a:pt x="3530" y="851"/>
                  </a:lnTo>
                  <a:lnTo>
                    <a:pt x="3377" y="677"/>
                  </a:lnTo>
                  <a:lnTo>
                    <a:pt x="3294" y="567"/>
                  </a:lnTo>
                  <a:lnTo>
                    <a:pt x="3261" y="367"/>
                  </a:lnTo>
                  <a:lnTo>
                    <a:pt x="3193" y="273"/>
                  </a:lnTo>
                  <a:lnTo>
                    <a:pt x="2853" y="276"/>
                  </a:lnTo>
                  <a:lnTo>
                    <a:pt x="2744" y="452"/>
                  </a:lnTo>
                  <a:lnTo>
                    <a:pt x="2685" y="485"/>
                  </a:lnTo>
                  <a:lnTo>
                    <a:pt x="2598" y="488"/>
                  </a:lnTo>
                  <a:lnTo>
                    <a:pt x="2574" y="593"/>
                  </a:lnTo>
                  <a:lnTo>
                    <a:pt x="2521" y="647"/>
                  </a:lnTo>
                  <a:lnTo>
                    <a:pt x="2302" y="650"/>
                  </a:lnTo>
                  <a:lnTo>
                    <a:pt x="2234" y="599"/>
                  </a:lnTo>
                  <a:lnTo>
                    <a:pt x="2202" y="346"/>
                  </a:lnTo>
                  <a:lnTo>
                    <a:pt x="2214" y="218"/>
                  </a:lnTo>
                  <a:lnTo>
                    <a:pt x="2065" y="38"/>
                  </a:lnTo>
                  <a:lnTo>
                    <a:pt x="2001" y="0"/>
                  </a:lnTo>
                  <a:lnTo>
                    <a:pt x="1836" y="3"/>
                  </a:lnTo>
                  <a:lnTo>
                    <a:pt x="1747" y="75"/>
                  </a:lnTo>
                  <a:lnTo>
                    <a:pt x="1728" y="190"/>
                  </a:lnTo>
                  <a:lnTo>
                    <a:pt x="1728" y="375"/>
                  </a:lnTo>
                  <a:lnTo>
                    <a:pt x="1567" y="446"/>
                  </a:lnTo>
                  <a:lnTo>
                    <a:pt x="1533" y="636"/>
                  </a:lnTo>
                  <a:lnTo>
                    <a:pt x="1313" y="772"/>
                  </a:lnTo>
                  <a:lnTo>
                    <a:pt x="1152" y="832"/>
                  </a:lnTo>
                  <a:close/>
                </a:path>
              </a:pathLst>
            </a:custGeom>
            <a:solidFill>
              <a:schemeClr val="accent5">
                <a:lumMod val="75000"/>
              </a:schemeClr>
            </a:solidFill>
            <a:ln>
              <a:solidFill>
                <a:schemeClr val="bg1"/>
              </a:solidFill>
              <a:headEnd/>
              <a:tailEnd/>
            </a:ln>
          </p:spPr>
          <p:style>
            <a:lnRef idx="1">
              <a:schemeClr val="accent5"/>
            </a:lnRef>
            <a:fillRef idx="2">
              <a:schemeClr val="accent5"/>
            </a:fillRef>
            <a:effectRef idx="1">
              <a:schemeClr val="accent5"/>
            </a:effectRef>
            <a:fontRef idx="minor">
              <a:schemeClr val="dk1"/>
            </a:fontRef>
          </p:style>
          <p:txBody>
            <a:bodyPr/>
            <a:lstStyle/>
            <a:p>
              <a:endParaRPr lang="ko-KR" altLang="en-US"/>
            </a:p>
          </p:txBody>
        </p:sp>
        <p:sp>
          <p:nvSpPr>
            <p:cNvPr id="106" name="Freeform 1315">
              <a:extLst>
                <a:ext uri="{FF2B5EF4-FFF2-40B4-BE49-F238E27FC236}">
                  <a16:creationId xmlns:a16="http://schemas.microsoft.com/office/drawing/2014/main" id="{B22DDF51-B952-412B-B048-123138197E88}"/>
                </a:ext>
              </a:extLst>
            </p:cNvPr>
            <p:cNvSpPr>
              <a:spLocks noChangeAspect="1"/>
            </p:cNvSpPr>
            <p:nvPr/>
          </p:nvSpPr>
          <p:spPr bwMode="auto">
            <a:xfrm>
              <a:off x="3333000" y="4077678"/>
              <a:ext cx="1813968" cy="1578099"/>
            </a:xfrm>
            <a:custGeom>
              <a:avLst/>
              <a:gdLst>
                <a:gd name="T0" fmla="*/ 8676 w 4636"/>
                <a:gd name="T1" fmla="*/ 738 h 3720"/>
                <a:gd name="T2" fmla="*/ 8194 w 4636"/>
                <a:gd name="T3" fmla="*/ 1098 h 3720"/>
                <a:gd name="T4" fmla="*/ 7578 w 4636"/>
                <a:gd name="T5" fmla="*/ 918 h 3720"/>
                <a:gd name="T6" fmla="*/ 6885 w 4636"/>
                <a:gd name="T7" fmla="*/ 1161 h 3720"/>
                <a:gd name="T8" fmla="*/ 6404 w 4636"/>
                <a:gd name="T9" fmla="*/ 733 h 3720"/>
                <a:gd name="T10" fmla="*/ 5940 w 4636"/>
                <a:gd name="T11" fmla="*/ 441 h 3720"/>
                <a:gd name="T12" fmla="*/ 5301 w 4636"/>
                <a:gd name="T13" fmla="*/ 0 h 3720"/>
                <a:gd name="T14" fmla="*/ 4815 w 4636"/>
                <a:gd name="T15" fmla="*/ 522 h 3720"/>
                <a:gd name="T16" fmla="*/ 3915 w 4636"/>
                <a:gd name="T17" fmla="*/ 1008 h 3720"/>
                <a:gd name="T18" fmla="*/ 3514 w 4636"/>
                <a:gd name="T19" fmla="*/ 513 h 3720"/>
                <a:gd name="T20" fmla="*/ 2898 w 4636"/>
                <a:gd name="T21" fmla="*/ 792 h 3720"/>
                <a:gd name="T22" fmla="*/ 2646 w 4636"/>
                <a:gd name="T23" fmla="*/ 1863 h 3720"/>
                <a:gd name="T24" fmla="*/ 1818 w 4636"/>
                <a:gd name="T25" fmla="*/ 1809 h 3720"/>
                <a:gd name="T26" fmla="*/ 1161 w 4636"/>
                <a:gd name="T27" fmla="*/ 1971 h 3720"/>
                <a:gd name="T28" fmla="*/ 1143 w 4636"/>
                <a:gd name="T29" fmla="*/ 2619 h 3720"/>
                <a:gd name="T30" fmla="*/ 1467 w 4636"/>
                <a:gd name="T31" fmla="*/ 3087 h 3720"/>
                <a:gd name="T32" fmla="*/ 918 w 4636"/>
                <a:gd name="T33" fmla="*/ 3357 h 3720"/>
                <a:gd name="T34" fmla="*/ 711 w 4636"/>
                <a:gd name="T35" fmla="*/ 4032 h 3720"/>
                <a:gd name="T36" fmla="*/ 432 w 4636"/>
                <a:gd name="T37" fmla="*/ 4491 h 3720"/>
                <a:gd name="T38" fmla="*/ 657 w 4636"/>
                <a:gd name="T39" fmla="*/ 5031 h 3720"/>
                <a:gd name="T40" fmla="*/ 540 w 4636"/>
                <a:gd name="T41" fmla="*/ 5571 h 3720"/>
                <a:gd name="T42" fmla="*/ 1170 w 4636"/>
                <a:gd name="T43" fmla="*/ 5886 h 3720"/>
                <a:gd name="T44" fmla="*/ 738 w 4636"/>
                <a:gd name="T45" fmla="*/ 6507 h 3720"/>
                <a:gd name="T46" fmla="*/ 324 w 4636"/>
                <a:gd name="T47" fmla="*/ 8019 h 3720"/>
                <a:gd name="T48" fmla="*/ 1683 w 4636"/>
                <a:gd name="T49" fmla="*/ 7731 h 3720"/>
                <a:gd name="T50" fmla="*/ 2079 w 4636"/>
                <a:gd name="T51" fmla="*/ 7731 h 3720"/>
                <a:gd name="T52" fmla="*/ 1845 w 4636"/>
                <a:gd name="T53" fmla="*/ 7110 h 3720"/>
                <a:gd name="T54" fmla="*/ 2592 w 4636"/>
                <a:gd name="T55" fmla="*/ 6939 h 3720"/>
                <a:gd name="T56" fmla="*/ 3681 w 4636"/>
                <a:gd name="T57" fmla="*/ 7425 h 3720"/>
                <a:gd name="T58" fmla="*/ 4509 w 4636"/>
                <a:gd name="T59" fmla="*/ 7380 h 3720"/>
                <a:gd name="T60" fmla="*/ 5220 w 4636"/>
                <a:gd name="T61" fmla="*/ 7371 h 3720"/>
                <a:gd name="T62" fmla="*/ 6426 w 4636"/>
                <a:gd name="T63" fmla="*/ 7560 h 3720"/>
                <a:gd name="T64" fmla="*/ 6867 w 4636"/>
                <a:gd name="T65" fmla="*/ 6804 h 3720"/>
                <a:gd name="T66" fmla="*/ 7560 w 4636"/>
                <a:gd name="T67" fmla="*/ 6678 h 3720"/>
                <a:gd name="T68" fmla="*/ 8109 w 4636"/>
                <a:gd name="T69" fmla="*/ 6291 h 3720"/>
                <a:gd name="T70" fmla="*/ 8568 w 4636"/>
                <a:gd name="T71" fmla="*/ 6732 h 3720"/>
                <a:gd name="T72" fmla="*/ 8937 w 4636"/>
                <a:gd name="T73" fmla="*/ 6057 h 3720"/>
                <a:gd name="T74" fmla="*/ 8910 w 4636"/>
                <a:gd name="T75" fmla="*/ 5319 h 3720"/>
                <a:gd name="T76" fmla="*/ 9639 w 4636"/>
                <a:gd name="T77" fmla="*/ 5517 h 3720"/>
                <a:gd name="T78" fmla="*/ 10161 w 4636"/>
                <a:gd name="T79" fmla="*/ 4968 h 3720"/>
                <a:gd name="T80" fmla="*/ 10363 w 4636"/>
                <a:gd name="T81" fmla="*/ 4616 h 3720"/>
                <a:gd name="T82" fmla="*/ 10287 w 4636"/>
                <a:gd name="T83" fmla="*/ 4131 h 3720"/>
                <a:gd name="T84" fmla="*/ 10204 w 4636"/>
                <a:gd name="T85" fmla="*/ 3353 h 3720"/>
                <a:gd name="T86" fmla="*/ 9655 w 4636"/>
                <a:gd name="T87" fmla="*/ 2384 h 3720"/>
                <a:gd name="T88" fmla="*/ 9342 w 4636"/>
                <a:gd name="T89" fmla="*/ 1476 h 3720"/>
                <a:gd name="T90" fmla="*/ 8988 w 4636"/>
                <a:gd name="T91" fmla="*/ 1017 h 372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36"/>
                <a:gd name="T139" fmla="*/ 0 h 3720"/>
                <a:gd name="T140" fmla="*/ 4636 w 4636"/>
                <a:gd name="T141" fmla="*/ 3720 h 372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36" h="3720">
                  <a:moveTo>
                    <a:pt x="3995" y="452"/>
                  </a:moveTo>
                  <a:lnTo>
                    <a:pt x="3920" y="416"/>
                  </a:lnTo>
                  <a:lnTo>
                    <a:pt x="3856" y="328"/>
                  </a:lnTo>
                  <a:lnTo>
                    <a:pt x="3744" y="324"/>
                  </a:lnTo>
                  <a:lnTo>
                    <a:pt x="3652" y="384"/>
                  </a:lnTo>
                  <a:lnTo>
                    <a:pt x="3642" y="488"/>
                  </a:lnTo>
                  <a:lnTo>
                    <a:pt x="3568" y="520"/>
                  </a:lnTo>
                  <a:lnTo>
                    <a:pt x="3484" y="516"/>
                  </a:lnTo>
                  <a:lnTo>
                    <a:pt x="3368" y="408"/>
                  </a:lnTo>
                  <a:lnTo>
                    <a:pt x="3146" y="410"/>
                  </a:lnTo>
                  <a:lnTo>
                    <a:pt x="3120" y="480"/>
                  </a:lnTo>
                  <a:lnTo>
                    <a:pt x="3060" y="516"/>
                  </a:lnTo>
                  <a:lnTo>
                    <a:pt x="2892" y="496"/>
                  </a:lnTo>
                  <a:lnTo>
                    <a:pt x="2834" y="446"/>
                  </a:lnTo>
                  <a:lnTo>
                    <a:pt x="2846" y="326"/>
                  </a:lnTo>
                  <a:lnTo>
                    <a:pt x="2766" y="252"/>
                  </a:lnTo>
                  <a:lnTo>
                    <a:pt x="2716" y="160"/>
                  </a:lnTo>
                  <a:lnTo>
                    <a:pt x="2640" y="196"/>
                  </a:lnTo>
                  <a:lnTo>
                    <a:pt x="2570" y="188"/>
                  </a:lnTo>
                  <a:lnTo>
                    <a:pt x="2472" y="102"/>
                  </a:lnTo>
                  <a:lnTo>
                    <a:pt x="2356" y="0"/>
                  </a:lnTo>
                  <a:lnTo>
                    <a:pt x="2164" y="64"/>
                  </a:lnTo>
                  <a:lnTo>
                    <a:pt x="2152" y="120"/>
                  </a:lnTo>
                  <a:lnTo>
                    <a:pt x="2140" y="232"/>
                  </a:lnTo>
                  <a:lnTo>
                    <a:pt x="1920" y="340"/>
                  </a:lnTo>
                  <a:lnTo>
                    <a:pt x="1842" y="422"/>
                  </a:lnTo>
                  <a:lnTo>
                    <a:pt x="1740" y="448"/>
                  </a:lnTo>
                  <a:lnTo>
                    <a:pt x="1608" y="384"/>
                  </a:lnTo>
                  <a:lnTo>
                    <a:pt x="1608" y="300"/>
                  </a:lnTo>
                  <a:lnTo>
                    <a:pt x="1562" y="228"/>
                  </a:lnTo>
                  <a:lnTo>
                    <a:pt x="1400" y="120"/>
                  </a:lnTo>
                  <a:lnTo>
                    <a:pt x="1332" y="280"/>
                  </a:lnTo>
                  <a:lnTo>
                    <a:pt x="1288" y="352"/>
                  </a:lnTo>
                  <a:lnTo>
                    <a:pt x="1276" y="432"/>
                  </a:lnTo>
                  <a:lnTo>
                    <a:pt x="1092" y="708"/>
                  </a:lnTo>
                  <a:lnTo>
                    <a:pt x="1176" y="828"/>
                  </a:lnTo>
                  <a:lnTo>
                    <a:pt x="1120" y="864"/>
                  </a:lnTo>
                  <a:lnTo>
                    <a:pt x="916" y="868"/>
                  </a:lnTo>
                  <a:lnTo>
                    <a:pt x="808" y="804"/>
                  </a:lnTo>
                  <a:lnTo>
                    <a:pt x="708" y="844"/>
                  </a:lnTo>
                  <a:lnTo>
                    <a:pt x="648" y="928"/>
                  </a:lnTo>
                  <a:lnTo>
                    <a:pt x="516" y="876"/>
                  </a:lnTo>
                  <a:lnTo>
                    <a:pt x="408" y="952"/>
                  </a:lnTo>
                  <a:lnTo>
                    <a:pt x="448" y="1072"/>
                  </a:lnTo>
                  <a:lnTo>
                    <a:pt x="508" y="1164"/>
                  </a:lnTo>
                  <a:lnTo>
                    <a:pt x="636" y="1204"/>
                  </a:lnTo>
                  <a:lnTo>
                    <a:pt x="684" y="1236"/>
                  </a:lnTo>
                  <a:lnTo>
                    <a:pt x="652" y="1372"/>
                  </a:lnTo>
                  <a:lnTo>
                    <a:pt x="624" y="1452"/>
                  </a:lnTo>
                  <a:lnTo>
                    <a:pt x="480" y="1452"/>
                  </a:lnTo>
                  <a:lnTo>
                    <a:pt x="408" y="1492"/>
                  </a:lnTo>
                  <a:lnTo>
                    <a:pt x="360" y="1596"/>
                  </a:lnTo>
                  <a:lnTo>
                    <a:pt x="384" y="1744"/>
                  </a:lnTo>
                  <a:lnTo>
                    <a:pt x="316" y="1792"/>
                  </a:lnTo>
                  <a:lnTo>
                    <a:pt x="208" y="1840"/>
                  </a:lnTo>
                  <a:lnTo>
                    <a:pt x="172" y="1900"/>
                  </a:lnTo>
                  <a:lnTo>
                    <a:pt x="192" y="1996"/>
                  </a:lnTo>
                  <a:lnTo>
                    <a:pt x="232" y="2076"/>
                  </a:lnTo>
                  <a:lnTo>
                    <a:pt x="208" y="2140"/>
                  </a:lnTo>
                  <a:lnTo>
                    <a:pt x="292" y="2236"/>
                  </a:lnTo>
                  <a:lnTo>
                    <a:pt x="240" y="2316"/>
                  </a:lnTo>
                  <a:lnTo>
                    <a:pt x="204" y="2400"/>
                  </a:lnTo>
                  <a:lnTo>
                    <a:pt x="240" y="2476"/>
                  </a:lnTo>
                  <a:lnTo>
                    <a:pt x="328" y="2532"/>
                  </a:lnTo>
                  <a:lnTo>
                    <a:pt x="520" y="2548"/>
                  </a:lnTo>
                  <a:lnTo>
                    <a:pt x="520" y="2616"/>
                  </a:lnTo>
                  <a:lnTo>
                    <a:pt x="408" y="2700"/>
                  </a:lnTo>
                  <a:lnTo>
                    <a:pt x="360" y="2764"/>
                  </a:lnTo>
                  <a:lnTo>
                    <a:pt x="328" y="2892"/>
                  </a:lnTo>
                  <a:lnTo>
                    <a:pt x="120" y="3204"/>
                  </a:lnTo>
                  <a:lnTo>
                    <a:pt x="0" y="3456"/>
                  </a:lnTo>
                  <a:lnTo>
                    <a:pt x="144" y="3564"/>
                  </a:lnTo>
                  <a:lnTo>
                    <a:pt x="292" y="3720"/>
                  </a:lnTo>
                  <a:lnTo>
                    <a:pt x="580" y="3568"/>
                  </a:lnTo>
                  <a:lnTo>
                    <a:pt x="748" y="3436"/>
                  </a:lnTo>
                  <a:lnTo>
                    <a:pt x="820" y="3456"/>
                  </a:lnTo>
                  <a:lnTo>
                    <a:pt x="888" y="3484"/>
                  </a:lnTo>
                  <a:lnTo>
                    <a:pt x="924" y="3436"/>
                  </a:lnTo>
                  <a:lnTo>
                    <a:pt x="892" y="3312"/>
                  </a:lnTo>
                  <a:lnTo>
                    <a:pt x="816" y="3240"/>
                  </a:lnTo>
                  <a:lnTo>
                    <a:pt x="820" y="3160"/>
                  </a:lnTo>
                  <a:lnTo>
                    <a:pt x="880" y="3148"/>
                  </a:lnTo>
                  <a:lnTo>
                    <a:pt x="1044" y="3160"/>
                  </a:lnTo>
                  <a:lnTo>
                    <a:pt x="1152" y="3084"/>
                  </a:lnTo>
                  <a:lnTo>
                    <a:pt x="1312" y="3000"/>
                  </a:lnTo>
                  <a:lnTo>
                    <a:pt x="1468" y="3084"/>
                  </a:lnTo>
                  <a:lnTo>
                    <a:pt x="1636" y="3300"/>
                  </a:lnTo>
                  <a:lnTo>
                    <a:pt x="1740" y="3288"/>
                  </a:lnTo>
                  <a:lnTo>
                    <a:pt x="1864" y="3264"/>
                  </a:lnTo>
                  <a:lnTo>
                    <a:pt x="2004" y="3280"/>
                  </a:lnTo>
                  <a:lnTo>
                    <a:pt x="2044" y="3336"/>
                  </a:lnTo>
                  <a:lnTo>
                    <a:pt x="2236" y="3340"/>
                  </a:lnTo>
                  <a:lnTo>
                    <a:pt x="2320" y="3276"/>
                  </a:lnTo>
                  <a:lnTo>
                    <a:pt x="2692" y="3280"/>
                  </a:lnTo>
                  <a:lnTo>
                    <a:pt x="2752" y="3360"/>
                  </a:lnTo>
                  <a:lnTo>
                    <a:pt x="2856" y="3360"/>
                  </a:lnTo>
                  <a:lnTo>
                    <a:pt x="3016" y="3280"/>
                  </a:lnTo>
                  <a:lnTo>
                    <a:pt x="3028" y="3088"/>
                  </a:lnTo>
                  <a:lnTo>
                    <a:pt x="3052" y="3024"/>
                  </a:lnTo>
                  <a:lnTo>
                    <a:pt x="3132" y="3016"/>
                  </a:lnTo>
                  <a:lnTo>
                    <a:pt x="3232" y="3060"/>
                  </a:lnTo>
                  <a:lnTo>
                    <a:pt x="3360" y="2968"/>
                  </a:lnTo>
                  <a:lnTo>
                    <a:pt x="3420" y="2920"/>
                  </a:lnTo>
                  <a:lnTo>
                    <a:pt x="3516" y="2904"/>
                  </a:lnTo>
                  <a:lnTo>
                    <a:pt x="3604" y="2796"/>
                  </a:lnTo>
                  <a:lnTo>
                    <a:pt x="3724" y="2848"/>
                  </a:lnTo>
                  <a:lnTo>
                    <a:pt x="3724" y="2940"/>
                  </a:lnTo>
                  <a:lnTo>
                    <a:pt x="3808" y="2992"/>
                  </a:lnTo>
                  <a:lnTo>
                    <a:pt x="3916" y="2956"/>
                  </a:lnTo>
                  <a:lnTo>
                    <a:pt x="4000" y="2820"/>
                  </a:lnTo>
                  <a:lnTo>
                    <a:pt x="3972" y="2692"/>
                  </a:lnTo>
                  <a:lnTo>
                    <a:pt x="3904" y="2548"/>
                  </a:lnTo>
                  <a:lnTo>
                    <a:pt x="3900" y="2400"/>
                  </a:lnTo>
                  <a:lnTo>
                    <a:pt x="3960" y="2364"/>
                  </a:lnTo>
                  <a:lnTo>
                    <a:pt x="4164" y="2356"/>
                  </a:lnTo>
                  <a:lnTo>
                    <a:pt x="4240" y="2388"/>
                  </a:lnTo>
                  <a:lnTo>
                    <a:pt x="4284" y="2452"/>
                  </a:lnTo>
                  <a:lnTo>
                    <a:pt x="4476" y="2436"/>
                  </a:lnTo>
                  <a:lnTo>
                    <a:pt x="4540" y="2380"/>
                  </a:lnTo>
                  <a:lnTo>
                    <a:pt x="4516" y="2208"/>
                  </a:lnTo>
                  <a:lnTo>
                    <a:pt x="4548" y="2136"/>
                  </a:lnTo>
                  <a:lnTo>
                    <a:pt x="4621" y="2150"/>
                  </a:lnTo>
                  <a:lnTo>
                    <a:pt x="4606" y="2051"/>
                  </a:lnTo>
                  <a:lnTo>
                    <a:pt x="4573" y="1992"/>
                  </a:lnTo>
                  <a:lnTo>
                    <a:pt x="4636" y="1920"/>
                  </a:lnTo>
                  <a:lnTo>
                    <a:pt x="4572" y="1836"/>
                  </a:lnTo>
                  <a:lnTo>
                    <a:pt x="4600" y="1740"/>
                  </a:lnTo>
                  <a:lnTo>
                    <a:pt x="4490" y="1598"/>
                  </a:lnTo>
                  <a:lnTo>
                    <a:pt x="4535" y="1490"/>
                  </a:lnTo>
                  <a:lnTo>
                    <a:pt x="4505" y="1377"/>
                  </a:lnTo>
                  <a:lnTo>
                    <a:pt x="4444" y="1215"/>
                  </a:lnTo>
                  <a:lnTo>
                    <a:pt x="4291" y="1059"/>
                  </a:lnTo>
                  <a:lnTo>
                    <a:pt x="4177" y="911"/>
                  </a:lnTo>
                  <a:lnTo>
                    <a:pt x="4142" y="792"/>
                  </a:lnTo>
                  <a:lnTo>
                    <a:pt x="4152" y="656"/>
                  </a:lnTo>
                  <a:lnTo>
                    <a:pt x="4108" y="555"/>
                  </a:lnTo>
                  <a:lnTo>
                    <a:pt x="3997" y="531"/>
                  </a:lnTo>
                  <a:lnTo>
                    <a:pt x="3995" y="452"/>
                  </a:lnTo>
                  <a:close/>
                </a:path>
              </a:pathLst>
            </a:custGeom>
            <a:solidFill>
              <a:schemeClr val="accent5">
                <a:lumMod val="60000"/>
                <a:lumOff val="40000"/>
              </a:schemeClr>
            </a:solidFill>
            <a:ln>
              <a:solidFill>
                <a:schemeClr val="bg1"/>
              </a:solidFill>
              <a:headEnd/>
              <a:tailEnd/>
            </a:ln>
          </p:spPr>
          <p:style>
            <a:lnRef idx="1">
              <a:schemeClr val="accent5"/>
            </a:lnRef>
            <a:fillRef idx="2">
              <a:schemeClr val="accent5"/>
            </a:fillRef>
            <a:effectRef idx="1">
              <a:schemeClr val="accent5"/>
            </a:effectRef>
            <a:fontRef idx="minor">
              <a:schemeClr val="dk1"/>
            </a:fontRef>
          </p:style>
          <p:txBody>
            <a:bodyPr/>
            <a:lstStyle/>
            <a:p>
              <a:endParaRPr lang="ko-KR" altLang="en-US"/>
            </a:p>
          </p:txBody>
        </p:sp>
        <p:sp>
          <p:nvSpPr>
            <p:cNvPr id="108" name="Freeform 1316">
              <a:extLst>
                <a:ext uri="{FF2B5EF4-FFF2-40B4-BE49-F238E27FC236}">
                  <a16:creationId xmlns:a16="http://schemas.microsoft.com/office/drawing/2014/main" id="{1159CD28-D592-4F2B-B40B-CCC12E0177A3}"/>
                </a:ext>
              </a:extLst>
            </p:cNvPr>
            <p:cNvSpPr>
              <a:spLocks noChangeAspect="1"/>
            </p:cNvSpPr>
            <p:nvPr/>
          </p:nvSpPr>
          <p:spPr bwMode="auto">
            <a:xfrm>
              <a:off x="4076430" y="4335603"/>
              <a:ext cx="327109" cy="266410"/>
            </a:xfrm>
            <a:custGeom>
              <a:avLst/>
              <a:gdLst>
                <a:gd name="T0" fmla="*/ 2088 w 209"/>
                <a:gd name="T1" fmla="*/ 288 h 157"/>
                <a:gd name="T2" fmla="*/ 1404 w 209"/>
                <a:gd name="T3" fmla="*/ 288 h 157"/>
                <a:gd name="T4" fmla="*/ 864 w 209"/>
                <a:gd name="T5" fmla="*/ 684 h 157"/>
                <a:gd name="T6" fmla="*/ 648 w 209"/>
                <a:gd name="T7" fmla="*/ 1260 h 157"/>
                <a:gd name="T8" fmla="*/ 72 w 209"/>
                <a:gd name="T9" fmla="*/ 1872 h 157"/>
                <a:gd name="T10" fmla="*/ 0 w 209"/>
                <a:gd name="T11" fmla="*/ 2628 h 157"/>
                <a:gd name="T12" fmla="*/ 324 w 209"/>
                <a:gd name="T13" fmla="*/ 3744 h 157"/>
                <a:gd name="T14" fmla="*/ 1296 w 209"/>
                <a:gd name="T15" fmla="*/ 3852 h 157"/>
                <a:gd name="T16" fmla="*/ 1836 w 209"/>
                <a:gd name="T17" fmla="*/ 3744 h 157"/>
                <a:gd name="T18" fmla="*/ 2376 w 209"/>
                <a:gd name="T19" fmla="*/ 4572 h 157"/>
                <a:gd name="T20" fmla="*/ 2700 w 209"/>
                <a:gd name="T21" fmla="*/ 5544 h 157"/>
                <a:gd name="T22" fmla="*/ 3852 w 209"/>
                <a:gd name="T23" fmla="*/ 5652 h 157"/>
                <a:gd name="T24" fmla="*/ 4824 w 209"/>
                <a:gd name="T25" fmla="*/ 5364 h 157"/>
                <a:gd name="T26" fmla="*/ 5364 w 209"/>
                <a:gd name="T27" fmla="*/ 4824 h 157"/>
                <a:gd name="T28" fmla="*/ 5832 w 209"/>
                <a:gd name="T29" fmla="*/ 4608 h 157"/>
                <a:gd name="T30" fmla="*/ 6696 w 209"/>
                <a:gd name="T31" fmla="*/ 3960 h 157"/>
                <a:gd name="T32" fmla="*/ 7344 w 209"/>
                <a:gd name="T33" fmla="*/ 3636 h 157"/>
                <a:gd name="T34" fmla="*/ 7524 w 209"/>
                <a:gd name="T35" fmla="*/ 2520 h 157"/>
                <a:gd name="T36" fmla="*/ 7452 w 209"/>
                <a:gd name="T37" fmla="*/ 1584 h 157"/>
                <a:gd name="T38" fmla="*/ 6372 w 209"/>
                <a:gd name="T39" fmla="*/ 1332 h 157"/>
                <a:gd name="T40" fmla="*/ 5652 w 209"/>
                <a:gd name="T41" fmla="*/ 432 h 157"/>
                <a:gd name="T42" fmla="*/ 5112 w 209"/>
                <a:gd name="T43" fmla="*/ 0 h 157"/>
                <a:gd name="T44" fmla="*/ 4356 w 209"/>
                <a:gd name="T45" fmla="*/ 396 h 157"/>
                <a:gd name="T46" fmla="*/ 3492 w 209"/>
                <a:gd name="T47" fmla="*/ 432 h 157"/>
                <a:gd name="T48" fmla="*/ 2808 w 209"/>
                <a:gd name="T49" fmla="*/ 540 h 157"/>
                <a:gd name="T50" fmla="*/ 2088 w 209"/>
                <a:gd name="T51" fmla="*/ 288 h 1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9"/>
                <a:gd name="T79" fmla="*/ 0 h 157"/>
                <a:gd name="T80" fmla="*/ 209 w 209"/>
                <a:gd name="T81" fmla="*/ 157 h 1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9" h="157">
                  <a:moveTo>
                    <a:pt x="58" y="8"/>
                  </a:moveTo>
                  <a:lnTo>
                    <a:pt x="39" y="8"/>
                  </a:lnTo>
                  <a:lnTo>
                    <a:pt x="24" y="19"/>
                  </a:lnTo>
                  <a:lnTo>
                    <a:pt x="18" y="35"/>
                  </a:lnTo>
                  <a:lnTo>
                    <a:pt x="2" y="52"/>
                  </a:lnTo>
                  <a:lnTo>
                    <a:pt x="0" y="73"/>
                  </a:lnTo>
                  <a:lnTo>
                    <a:pt x="9" y="104"/>
                  </a:lnTo>
                  <a:lnTo>
                    <a:pt x="36" y="107"/>
                  </a:lnTo>
                  <a:lnTo>
                    <a:pt x="51" y="104"/>
                  </a:lnTo>
                  <a:lnTo>
                    <a:pt x="66" y="127"/>
                  </a:lnTo>
                  <a:lnTo>
                    <a:pt x="75" y="154"/>
                  </a:lnTo>
                  <a:lnTo>
                    <a:pt x="107" y="157"/>
                  </a:lnTo>
                  <a:lnTo>
                    <a:pt x="134" y="149"/>
                  </a:lnTo>
                  <a:lnTo>
                    <a:pt x="149" y="134"/>
                  </a:lnTo>
                  <a:lnTo>
                    <a:pt x="162" y="128"/>
                  </a:lnTo>
                  <a:lnTo>
                    <a:pt x="186" y="110"/>
                  </a:lnTo>
                  <a:lnTo>
                    <a:pt x="204" y="101"/>
                  </a:lnTo>
                  <a:lnTo>
                    <a:pt x="209" y="70"/>
                  </a:lnTo>
                  <a:lnTo>
                    <a:pt x="207" y="44"/>
                  </a:lnTo>
                  <a:lnTo>
                    <a:pt x="177" y="37"/>
                  </a:lnTo>
                  <a:lnTo>
                    <a:pt x="157" y="12"/>
                  </a:lnTo>
                  <a:lnTo>
                    <a:pt x="142" y="0"/>
                  </a:lnTo>
                  <a:lnTo>
                    <a:pt x="121" y="11"/>
                  </a:lnTo>
                  <a:lnTo>
                    <a:pt x="97" y="12"/>
                  </a:lnTo>
                  <a:lnTo>
                    <a:pt x="78" y="15"/>
                  </a:lnTo>
                  <a:lnTo>
                    <a:pt x="58" y="8"/>
                  </a:lnTo>
                  <a:close/>
                </a:path>
              </a:pathLst>
            </a:custGeom>
            <a:solidFill>
              <a:schemeClr val="accent5">
                <a:lumMod val="50000"/>
              </a:schemeClr>
            </a:solidFill>
            <a:ln>
              <a:solidFill>
                <a:schemeClr val="bg1"/>
              </a:solidFill>
              <a:headEnd/>
              <a:tailEnd/>
            </a:ln>
          </p:spPr>
          <p:style>
            <a:lnRef idx="1">
              <a:schemeClr val="accent5"/>
            </a:lnRef>
            <a:fillRef idx="2">
              <a:schemeClr val="accent5"/>
            </a:fillRef>
            <a:effectRef idx="1">
              <a:schemeClr val="accent5"/>
            </a:effectRef>
            <a:fontRef idx="minor">
              <a:schemeClr val="dk1"/>
            </a:fontRef>
          </p:style>
          <p:txBody>
            <a:bodyPr/>
            <a:lstStyle/>
            <a:p>
              <a:endParaRPr lang="ko-KR" altLang="en-US"/>
            </a:p>
          </p:txBody>
        </p:sp>
        <p:sp>
          <p:nvSpPr>
            <p:cNvPr id="109" name="Freeform 1317">
              <a:extLst>
                <a:ext uri="{FF2B5EF4-FFF2-40B4-BE49-F238E27FC236}">
                  <a16:creationId xmlns:a16="http://schemas.microsoft.com/office/drawing/2014/main" id="{35BEED26-33ED-414B-A279-A8A090FD8EFE}"/>
                </a:ext>
              </a:extLst>
            </p:cNvPr>
            <p:cNvSpPr>
              <a:spLocks noChangeAspect="1"/>
            </p:cNvSpPr>
            <p:nvPr/>
          </p:nvSpPr>
          <p:spPr bwMode="auto">
            <a:xfrm>
              <a:off x="3619416" y="5762680"/>
              <a:ext cx="734039" cy="468339"/>
            </a:xfrm>
            <a:custGeom>
              <a:avLst/>
              <a:gdLst>
                <a:gd name="T0" fmla="*/ 14724 w 469"/>
                <a:gd name="T1" fmla="*/ 0 h 276"/>
                <a:gd name="T2" fmla="*/ 13500 w 469"/>
                <a:gd name="T3" fmla="*/ 108 h 276"/>
                <a:gd name="T4" fmla="*/ 12564 w 469"/>
                <a:gd name="T5" fmla="*/ 684 h 276"/>
                <a:gd name="T6" fmla="*/ 10152 w 469"/>
                <a:gd name="T7" fmla="*/ 468 h 276"/>
                <a:gd name="T8" fmla="*/ 9432 w 469"/>
                <a:gd name="T9" fmla="*/ 432 h 276"/>
                <a:gd name="T10" fmla="*/ 8856 w 469"/>
                <a:gd name="T11" fmla="*/ 1404 h 276"/>
                <a:gd name="T12" fmla="*/ 8244 w 469"/>
                <a:gd name="T13" fmla="*/ 1080 h 276"/>
                <a:gd name="T14" fmla="*/ 7668 w 469"/>
                <a:gd name="T15" fmla="*/ 1008 h 276"/>
                <a:gd name="T16" fmla="*/ 6840 w 469"/>
                <a:gd name="T17" fmla="*/ 1656 h 276"/>
                <a:gd name="T18" fmla="*/ 6264 w 469"/>
                <a:gd name="T19" fmla="*/ 1656 h 276"/>
                <a:gd name="T20" fmla="*/ 5220 w 469"/>
                <a:gd name="T21" fmla="*/ 1440 h 276"/>
                <a:gd name="T22" fmla="*/ 3888 w 469"/>
                <a:gd name="T23" fmla="*/ 2736 h 276"/>
                <a:gd name="T24" fmla="*/ 2412 w 469"/>
                <a:gd name="T25" fmla="*/ 3996 h 276"/>
                <a:gd name="T26" fmla="*/ 1548 w 469"/>
                <a:gd name="T27" fmla="*/ 3708 h 276"/>
                <a:gd name="T28" fmla="*/ 756 w 469"/>
                <a:gd name="T29" fmla="*/ 4104 h 276"/>
                <a:gd name="T30" fmla="*/ 648 w 469"/>
                <a:gd name="T31" fmla="*/ 5112 h 276"/>
                <a:gd name="T32" fmla="*/ 0 w 469"/>
                <a:gd name="T33" fmla="*/ 5868 h 276"/>
                <a:gd name="T34" fmla="*/ 576 w 469"/>
                <a:gd name="T35" fmla="*/ 7704 h 276"/>
                <a:gd name="T36" fmla="*/ 1548 w 469"/>
                <a:gd name="T37" fmla="*/ 8352 h 276"/>
                <a:gd name="T38" fmla="*/ 2592 w 469"/>
                <a:gd name="T39" fmla="*/ 9720 h 276"/>
                <a:gd name="T40" fmla="*/ 3600 w 469"/>
                <a:gd name="T41" fmla="*/ 9936 h 276"/>
                <a:gd name="T42" fmla="*/ 4644 w 469"/>
                <a:gd name="T43" fmla="*/ 9504 h 276"/>
                <a:gd name="T44" fmla="*/ 5436 w 469"/>
                <a:gd name="T45" fmla="*/ 9396 h 276"/>
                <a:gd name="T46" fmla="*/ 6156 w 469"/>
                <a:gd name="T47" fmla="*/ 8856 h 276"/>
                <a:gd name="T48" fmla="*/ 9180 w 469"/>
                <a:gd name="T49" fmla="*/ 8892 h 276"/>
                <a:gd name="T50" fmla="*/ 10296 w 469"/>
                <a:gd name="T51" fmla="*/ 9000 h 276"/>
                <a:gd name="T52" fmla="*/ 11052 w 469"/>
                <a:gd name="T53" fmla="*/ 8244 h 276"/>
                <a:gd name="T54" fmla="*/ 12420 w 469"/>
                <a:gd name="T55" fmla="*/ 8244 h 276"/>
                <a:gd name="T56" fmla="*/ 13104 w 469"/>
                <a:gd name="T57" fmla="*/ 7668 h 276"/>
                <a:gd name="T58" fmla="*/ 15120 w 469"/>
                <a:gd name="T59" fmla="*/ 6408 h 276"/>
                <a:gd name="T60" fmla="*/ 16560 w 469"/>
                <a:gd name="T61" fmla="*/ 4680 h 276"/>
                <a:gd name="T62" fmla="*/ 16884 w 469"/>
                <a:gd name="T63" fmla="*/ 3348 h 276"/>
                <a:gd name="T64" fmla="*/ 16776 w 469"/>
                <a:gd name="T65" fmla="*/ 2376 h 276"/>
                <a:gd name="T66" fmla="*/ 16308 w 469"/>
                <a:gd name="T67" fmla="*/ 1548 h 276"/>
                <a:gd name="T68" fmla="*/ 16020 w 469"/>
                <a:gd name="T69" fmla="*/ 792 h 276"/>
                <a:gd name="T70" fmla="*/ 15264 w 469"/>
                <a:gd name="T71" fmla="*/ 648 h 276"/>
                <a:gd name="T72" fmla="*/ 14724 w 469"/>
                <a:gd name="T73" fmla="*/ 0 h 2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9"/>
                <a:gd name="T112" fmla="*/ 0 h 276"/>
                <a:gd name="T113" fmla="*/ 469 w 469"/>
                <a:gd name="T114" fmla="*/ 276 h 27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9" h="276">
                  <a:moveTo>
                    <a:pt x="409" y="0"/>
                  </a:moveTo>
                  <a:lnTo>
                    <a:pt x="375" y="3"/>
                  </a:lnTo>
                  <a:lnTo>
                    <a:pt x="349" y="19"/>
                  </a:lnTo>
                  <a:lnTo>
                    <a:pt x="282" y="13"/>
                  </a:lnTo>
                  <a:lnTo>
                    <a:pt x="262" y="12"/>
                  </a:lnTo>
                  <a:lnTo>
                    <a:pt x="246" y="39"/>
                  </a:lnTo>
                  <a:lnTo>
                    <a:pt x="229" y="30"/>
                  </a:lnTo>
                  <a:lnTo>
                    <a:pt x="213" y="28"/>
                  </a:lnTo>
                  <a:lnTo>
                    <a:pt x="190" y="46"/>
                  </a:lnTo>
                  <a:lnTo>
                    <a:pt x="174" y="46"/>
                  </a:lnTo>
                  <a:lnTo>
                    <a:pt x="145" y="40"/>
                  </a:lnTo>
                  <a:lnTo>
                    <a:pt x="108" y="76"/>
                  </a:lnTo>
                  <a:lnTo>
                    <a:pt x="67" y="111"/>
                  </a:lnTo>
                  <a:lnTo>
                    <a:pt x="43" y="103"/>
                  </a:lnTo>
                  <a:lnTo>
                    <a:pt x="21" y="114"/>
                  </a:lnTo>
                  <a:lnTo>
                    <a:pt x="18" y="142"/>
                  </a:lnTo>
                  <a:lnTo>
                    <a:pt x="0" y="163"/>
                  </a:lnTo>
                  <a:lnTo>
                    <a:pt x="16" y="214"/>
                  </a:lnTo>
                  <a:lnTo>
                    <a:pt x="43" y="232"/>
                  </a:lnTo>
                  <a:lnTo>
                    <a:pt x="72" y="270"/>
                  </a:lnTo>
                  <a:lnTo>
                    <a:pt x="100" y="276"/>
                  </a:lnTo>
                  <a:lnTo>
                    <a:pt x="129" y="264"/>
                  </a:lnTo>
                  <a:lnTo>
                    <a:pt x="151" y="261"/>
                  </a:lnTo>
                  <a:lnTo>
                    <a:pt x="171" y="246"/>
                  </a:lnTo>
                  <a:lnTo>
                    <a:pt x="255" y="247"/>
                  </a:lnTo>
                  <a:lnTo>
                    <a:pt x="286" y="250"/>
                  </a:lnTo>
                  <a:lnTo>
                    <a:pt x="307" y="229"/>
                  </a:lnTo>
                  <a:lnTo>
                    <a:pt x="345" y="229"/>
                  </a:lnTo>
                  <a:lnTo>
                    <a:pt x="364" y="213"/>
                  </a:lnTo>
                  <a:lnTo>
                    <a:pt x="420" y="178"/>
                  </a:lnTo>
                  <a:lnTo>
                    <a:pt x="460" y="130"/>
                  </a:lnTo>
                  <a:lnTo>
                    <a:pt x="469" y="93"/>
                  </a:lnTo>
                  <a:lnTo>
                    <a:pt x="466" y="66"/>
                  </a:lnTo>
                  <a:lnTo>
                    <a:pt x="453" y="43"/>
                  </a:lnTo>
                  <a:lnTo>
                    <a:pt x="445" y="22"/>
                  </a:lnTo>
                  <a:lnTo>
                    <a:pt x="424" y="18"/>
                  </a:lnTo>
                  <a:lnTo>
                    <a:pt x="409" y="0"/>
                  </a:lnTo>
                  <a:close/>
                </a:path>
              </a:pathLst>
            </a:custGeom>
            <a:solidFill>
              <a:schemeClr val="accent5">
                <a:lumMod val="50000"/>
              </a:schemeClr>
            </a:solidFill>
            <a:ln>
              <a:solidFill>
                <a:schemeClr val="bg1"/>
              </a:solidFill>
              <a:headEnd/>
              <a:tailEnd/>
            </a:ln>
          </p:spPr>
          <p:style>
            <a:lnRef idx="1">
              <a:schemeClr val="accent5"/>
            </a:lnRef>
            <a:fillRef idx="2">
              <a:schemeClr val="accent5"/>
            </a:fillRef>
            <a:effectRef idx="1">
              <a:schemeClr val="accent5"/>
            </a:effectRef>
            <a:fontRef idx="minor">
              <a:schemeClr val="dk1"/>
            </a:fontRef>
          </p:style>
          <p:txBody>
            <a:bodyPr/>
            <a:lstStyle/>
            <a:p>
              <a:endParaRPr lang="ko-KR" altLang="en-US"/>
            </a:p>
          </p:txBody>
        </p:sp>
        <p:sp>
          <p:nvSpPr>
            <p:cNvPr id="110" name="Freeform 1318">
              <a:extLst>
                <a:ext uri="{FF2B5EF4-FFF2-40B4-BE49-F238E27FC236}">
                  <a16:creationId xmlns:a16="http://schemas.microsoft.com/office/drawing/2014/main" id="{28938574-EAA5-4499-AC75-1782CA799E46}"/>
                </a:ext>
              </a:extLst>
            </p:cNvPr>
            <p:cNvSpPr>
              <a:spLocks noChangeAspect="1"/>
            </p:cNvSpPr>
            <p:nvPr/>
          </p:nvSpPr>
          <p:spPr bwMode="auto">
            <a:xfrm>
              <a:off x="6948675" y="1595424"/>
              <a:ext cx="258244" cy="259622"/>
            </a:xfrm>
            <a:custGeom>
              <a:avLst/>
              <a:gdLst>
                <a:gd name="T0" fmla="*/ 360 w 165"/>
                <a:gd name="T1" fmla="*/ 1152 h 153"/>
                <a:gd name="T2" fmla="*/ 0 w 165"/>
                <a:gd name="T3" fmla="*/ 2016 h 153"/>
                <a:gd name="T4" fmla="*/ 468 w 165"/>
                <a:gd name="T5" fmla="*/ 2664 h 153"/>
                <a:gd name="T6" fmla="*/ 864 w 165"/>
                <a:gd name="T7" fmla="*/ 3420 h 153"/>
                <a:gd name="T8" fmla="*/ 1008 w 165"/>
                <a:gd name="T9" fmla="*/ 4176 h 153"/>
                <a:gd name="T10" fmla="*/ 1440 w 165"/>
                <a:gd name="T11" fmla="*/ 4716 h 153"/>
                <a:gd name="T12" fmla="*/ 2376 w 165"/>
                <a:gd name="T13" fmla="*/ 4644 h 153"/>
                <a:gd name="T14" fmla="*/ 2808 w 165"/>
                <a:gd name="T15" fmla="*/ 4968 h 153"/>
                <a:gd name="T16" fmla="*/ 3492 w 165"/>
                <a:gd name="T17" fmla="*/ 5508 h 153"/>
                <a:gd name="T18" fmla="*/ 4140 w 165"/>
                <a:gd name="T19" fmla="*/ 5508 h 153"/>
                <a:gd name="T20" fmla="*/ 4572 w 165"/>
                <a:gd name="T21" fmla="*/ 4968 h 153"/>
                <a:gd name="T22" fmla="*/ 5184 w 165"/>
                <a:gd name="T23" fmla="*/ 4320 h 153"/>
                <a:gd name="T24" fmla="*/ 5940 w 165"/>
                <a:gd name="T25" fmla="*/ 4104 h 153"/>
                <a:gd name="T26" fmla="*/ 5868 w 165"/>
                <a:gd name="T27" fmla="*/ 1620 h 153"/>
                <a:gd name="T28" fmla="*/ 5400 w 165"/>
                <a:gd name="T29" fmla="*/ 1044 h 153"/>
                <a:gd name="T30" fmla="*/ 5508 w 165"/>
                <a:gd name="T31" fmla="*/ 432 h 153"/>
                <a:gd name="T32" fmla="*/ 4644 w 165"/>
                <a:gd name="T33" fmla="*/ 0 h 153"/>
                <a:gd name="T34" fmla="*/ 3924 w 165"/>
                <a:gd name="T35" fmla="*/ 324 h 153"/>
                <a:gd name="T36" fmla="*/ 3456 w 165"/>
                <a:gd name="T37" fmla="*/ 288 h 153"/>
                <a:gd name="T38" fmla="*/ 2736 w 165"/>
                <a:gd name="T39" fmla="*/ 720 h 153"/>
                <a:gd name="T40" fmla="*/ 2160 w 165"/>
                <a:gd name="T41" fmla="*/ 864 h 153"/>
                <a:gd name="T42" fmla="*/ 1620 w 165"/>
                <a:gd name="T43" fmla="*/ 1404 h 153"/>
                <a:gd name="T44" fmla="*/ 360 w 165"/>
                <a:gd name="T45" fmla="*/ 1152 h 15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5"/>
                <a:gd name="T70" fmla="*/ 0 h 153"/>
                <a:gd name="T71" fmla="*/ 165 w 165"/>
                <a:gd name="T72" fmla="*/ 153 h 15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5" h="153">
                  <a:moveTo>
                    <a:pt x="10" y="32"/>
                  </a:moveTo>
                  <a:lnTo>
                    <a:pt x="0" y="56"/>
                  </a:lnTo>
                  <a:lnTo>
                    <a:pt x="13" y="74"/>
                  </a:lnTo>
                  <a:lnTo>
                    <a:pt x="24" y="95"/>
                  </a:lnTo>
                  <a:lnTo>
                    <a:pt x="28" y="116"/>
                  </a:lnTo>
                  <a:lnTo>
                    <a:pt x="40" y="131"/>
                  </a:lnTo>
                  <a:lnTo>
                    <a:pt x="66" y="129"/>
                  </a:lnTo>
                  <a:lnTo>
                    <a:pt x="78" y="138"/>
                  </a:lnTo>
                  <a:lnTo>
                    <a:pt x="97" y="153"/>
                  </a:lnTo>
                  <a:lnTo>
                    <a:pt x="115" y="153"/>
                  </a:lnTo>
                  <a:lnTo>
                    <a:pt x="127" y="138"/>
                  </a:lnTo>
                  <a:lnTo>
                    <a:pt x="144" y="120"/>
                  </a:lnTo>
                  <a:lnTo>
                    <a:pt x="165" y="114"/>
                  </a:lnTo>
                  <a:lnTo>
                    <a:pt x="163" y="45"/>
                  </a:lnTo>
                  <a:lnTo>
                    <a:pt x="150" y="29"/>
                  </a:lnTo>
                  <a:lnTo>
                    <a:pt x="153" y="12"/>
                  </a:lnTo>
                  <a:lnTo>
                    <a:pt x="129" y="0"/>
                  </a:lnTo>
                  <a:lnTo>
                    <a:pt x="109" y="9"/>
                  </a:lnTo>
                  <a:lnTo>
                    <a:pt x="96" y="8"/>
                  </a:lnTo>
                  <a:lnTo>
                    <a:pt x="76" y="20"/>
                  </a:lnTo>
                  <a:lnTo>
                    <a:pt x="60" y="24"/>
                  </a:lnTo>
                  <a:lnTo>
                    <a:pt x="45" y="39"/>
                  </a:lnTo>
                  <a:lnTo>
                    <a:pt x="10" y="32"/>
                  </a:lnTo>
                  <a:close/>
                </a:path>
              </a:pathLst>
            </a:custGeom>
            <a:solidFill>
              <a:schemeClr val="accent5">
                <a:lumMod val="75000"/>
              </a:schemeClr>
            </a:solidFill>
            <a:ln>
              <a:solidFill>
                <a:schemeClr val="bg1"/>
              </a:solidFill>
              <a:headEnd/>
              <a:tailEnd/>
            </a:ln>
          </p:spPr>
          <p:style>
            <a:lnRef idx="1">
              <a:schemeClr val="accent5"/>
            </a:lnRef>
            <a:fillRef idx="2">
              <a:schemeClr val="accent5"/>
            </a:fillRef>
            <a:effectRef idx="1">
              <a:schemeClr val="accent5"/>
            </a:effectRef>
            <a:fontRef idx="minor">
              <a:schemeClr val="dk1"/>
            </a:fontRef>
          </p:style>
          <p:txBody>
            <a:bodyPr/>
            <a:lstStyle/>
            <a:p>
              <a:endParaRPr lang="ko-KR" altLang="en-US"/>
            </a:p>
          </p:txBody>
        </p:sp>
        <p:sp>
          <p:nvSpPr>
            <p:cNvPr id="112" name="Freeform 1319">
              <a:extLst>
                <a:ext uri="{FF2B5EF4-FFF2-40B4-BE49-F238E27FC236}">
                  <a16:creationId xmlns:a16="http://schemas.microsoft.com/office/drawing/2014/main" id="{BE1898E1-75DE-48F3-9D51-DD589BF90448}"/>
                </a:ext>
              </a:extLst>
            </p:cNvPr>
            <p:cNvSpPr>
              <a:spLocks noChangeAspect="1"/>
            </p:cNvSpPr>
            <p:nvPr/>
          </p:nvSpPr>
          <p:spPr bwMode="auto">
            <a:xfrm>
              <a:off x="7334583" y="1684788"/>
              <a:ext cx="109557" cy="128964"/>
            </a:xfrm>
            <a:custGeom>
              <a:avLst/>
              <a:gdLst>
                <a:gd name="T0" fmla="*/ 576 w 70"/>
                <a:gd name="T1" fmla="*/ 0 h 76"/>
                <a:gd name="T2" fmla="*/ 36 w 70"/>
                <a:gd name="T3" fmla="*/ 684 h 76"/>
                <a:gd name="T4" fmla="*/ 0 w 70"/>
                <a:gd name="T5" fmla="*/ 1440 h 76"/>
                <a:gd name="T6" fmla="*/ 108 w 70"/>
                <a:gd name="T7" fmla="*/ 2196 h 76"/>
                <a:gd name="T8" fmla="*/ 540 w 70"/>
                <a:gd name="T9" fmla="*/ 2736 h 76"/>
                <a:gd name="T10" fmla="*/ 1440 w 70"/>
                <a:gd name="T11" fmla="*/ 2412 h 76"/>
                <a:gd name="T12" fmla="*/ 2268 w 70"/>
                <a:gd name="T13" fmla="*/ 1728 h 76"/>
                <a:gd name="T14" fmla="*/ 2520 w 70"/>
                <a:gd name="T15" fmla="*/ 972 h 76"/>
                <a:gd name="T16" fmla="*/ 2052 w 70"/>
                <a:gd name="T17" fmla="*/ 324 h 76"/>
                <a:gd name="T18" fmla="*/ 1512 w 70"/>
                <a:gd name="T19" fmla="*/ 108 h 76"/>
                <a:gd name="T20" fmla="*/ 576 w 70"/>
                <a:gd name="T21" fmla="*/ 0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0"/>
                <a:gd name="T34" fmla="*/ 0 h 76"/>
                <a:gd name="T35" fmla="*/ 70 w 70"/>
                <a:gd name="T36" fmla="*/ 76 h 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0" h="76">
                  <a:moveTo>
                    <a:pt x="16" y="0"/>
                  </a:moveTo>
                  <a:lnTo>
                    <a:pt x="1" y="19"/>
                  </a:lnTo>
                  <a:lnTo>
                    <a:pt x="0" y="40"/>
                  </a:lnTo>
                  <a:lnTo>
                    <a:pt x="3" y="61"/>
                  </a:lnTo>
                  <a:lnTo>
                    <a:pt x="15" y="76"/>
                  </a:lnTo>
                  <a:lnTo>
                    <a:pt x="40" y="67"/>
                  </a:lnTo>
                  <a:lnTo>
                    <a:pt x="63" y="48"/>
                  </a:lnTo>
                  <a:lnTo>
                    <a:pt x="70" y="27"/>
                  </a:lnTo>
                  <a:lnTo>
                    <a:pt x="57" y="9"/>
                  </a:lnTo>
                  <a:lnTo>
                    <a:pt x="42" y="3"/>
                  </a:lnTo>
                  <a:lnTo>
                    <a:pt x="16" y="0"/>
                  </a:lnTo>
                  <a:close/>
                </a:path>
              </a:pathLst>
            </a:custGeom>
            <a:solidFill>
              <a:schemeClr val="accent5">
                <a:lumMod val="75000"/>
              </a:schemeClr>
            </a:solidFill>
            <a:ln>
              <a:solidFill>
                <a:schemeClr val="bg1"/>
              </a:solidFill>
              <a:headEnd/>
              <a:tailEnd/>
            </a:ln>
          </p:spPr>
          <p:style>
            <a:lnRef idx="1">
              <a:schemeClr val="accent5"/>
            </a:lnRef>
            <a:fillRef idx="2">
              <a:schemeClr val="accent5"/>
            </a:fillRef>
            <a:effectRef idx="1">
              <a:schemeClr val="accent5"/>
            </a:effectRef>
            <a:fontRef idx="minor">
              <a:schemeClr val="dk1"/>
            </a:fontRef>
          </p:style>
          <p:txBody>
            <a:bodyPr/>
            <a:lstStyle/>
            <a:p>
              <a:endParaRPr lang="ko-KR" altLang="en-US"/>
            </a:p>
          </p:txBody>
        </p:sp>
      </p:grpSp>
      <p:sp>
        <p:nvSpPr>
          <p:cNvPr id="24" name="TextBox 23">
            <a:extLst>
              <a:ext uri="{FF2B5EF4-FFF2-40B4-BE49-F238E27FC236}">
                <a16:creationId xmlns:a16="http://schemas.microsoft.com/office/drawing/2014/main" id="{22360BA2-6FE2-466D-9F1E-4CCA51BB7C05}"/>
              </a:ext>
            </a:extLst>
          </p:cNvPr>
          <p:cNvSpPr txBox="1"/>
          <p:nvPr/>
        </p:nvSpPr>
        <p:spPr>
          <a:xfrm>
            <a:off x="3170727" y="6236656"/>
            <a:ext cx="861622" cy="200055"/>
          </a:xfrm>
          <a:prstGeom prst="rect">
            <a:avLst/>
          </a:prstGeom>
          <a:noFill/>
        </p:spPr>
        <p:txBody>
          <a:bodyPr wrap="square" rtlCol="0">
            <a:spAutoFit/>
          </a:bodyPr>
          <a:lstStyle/>
          <a:p>
            <a:pPr algn="r" defTabSz="914400" latinLnBrk="1"/>
            <a:r>
              <a:rPr lang="ko-KR" altLang="en-US" sz="700" dirty="0">
                <a:solidFill>
                  <a:srgbClr val="ED7D31"/>
                </a:solidFill>
                <a:latin typeface="KoPub돋움체 Medium" panose="02020603020101020101" pitchFamily="18" charset="-127"/>
                <a:ea typeface="KoPub돋움체 Medium" panose="02020603020101020101" pitchFamily="18" charset="-127"/>
              </a:rPr>
              <a:t>■</a:t>
            </a:r>
            <a:r>
              <a:rPr lang="ko-KR" altLang="en-US" sz="700" dirty="0">
                <a:solidFill>
                  <a:srgbClr val="4472C4"/>
                </a:solidFill>
                <a:latin typeface="KoPub돋움체 Medium" panose="02020603020101020101" pitchFamily="18" charset="-127"/>
                <a:ea typeface="KoPub돋움체 Medium" panose="02020603020101020101" pitchFamily="18" charset="-127"/>
              </a:rPr>
              <a:t> </a:t>
            </a:r>
            <a:r>
              <a:rPr lang="en-US" altLang="ko-KR" sz="700" dirty="0">
                <a:solidFill>
                  <a:srgbClr val="4472C4"/>
                </a:solidFill>
                <a:latin typeface="KoPub돋움체 Medium" panose="02020603020101020101" pitchFamily="18" charset="-127"/>
                <a:ea typeface="KoPub돋움체 Medium" panose="02020603020101020101" pitchFamily="18" charset="-127"/>
              </a:rPr>
              <a:t>SELECT   </a:t>
            </a:r>
            <a:endParaRPr lang="ko-KR" altLang="en-US" sz="700" dirty="0">
              <a:solidFill>
                <a:srgbClr val="4472C4"/>
              </a:solidFill>
              <a:latin typeface="KoPub돋움체 Medium" panose="02020603020101020101" pitchFamily="18" charset="-127"/>
              <a:ea typeface="KoPub돋움체 Medium" panose="02020603020101020101" pitchFamily="18" charset="-127"/>
            </a:endParaRPr>
          </a:p>
        </p:txBody>
      </p:sp>
      <p:grpSp>
        <p:nvGrpSpPr>
          <p:cNvPr id="138" name="그룹 137">
            <a:extLst>
              <a:ext uri="{FF2B5EF4-FFF2-40B4-BE49-F238E27FC236}">
                <a16:creationId xmlns:a16="http://schemas.microsoft.com/office/drawing/2014/main" id="{E8079D46-7D71-4A33-B1E3-433127ABC6FE}"/>
              </a:ext>
            </a:extLst>
          </p:cNvPr>
          <p:cNvGrpSpPr/>
          <p:nvPr/>
        </p:nvGrpSpPr>
        <p:grpSpPr>
          <a:xfrm>
            <a:off x="4599586" y="3674782"/>
            <a:ext cx="2220807" cy="744151"/>
            <a:chOff x="5539623" y="4370987"/>
            <a:chExt cx="2182329" cy="714567"/>
          </a:xfrm>
        </p:grpSpPr>
        <p:sp>
          <p:nvSpPr>
            <p:cNvPr id="107" name="순서도: 연결자 106">
              <a:extLst>
                <a:ext uri="{FF2B5EF4-FFF2-40B4-BE49-F238E27FC236}">
                  <a16:creationId xmlns:a16="http://schemas.microsoft.com/office/drawing/2014/main" id="{5CAED16B-B7C6-4B0C-AC1A-03E24BBB9B3A}"/>
                </a:ext>
              </a:extLst>
            </p:cNvPr>
            <p:cNvSpPr/>
            <p:nvPr/>
          </p:nvSpPr>
          <p:spPr>
            <a:xfrm>
              <a:off x="5539623" y="4424729"/>
              <a:ext cx="587960" cy="602625"/>
            </a:xfrm>
            <a:prstGeom prst="flowChartConnector">
              <a:avLst/>
            </a:prstGeom>
            <a:solidFill>
              <a:srgbClr val="437DB3"/>
            </a:solidFill>
            <a:ln>
              <a:noFill/>
            </a:ln>
          </p:spPr>
          <p:style>
            <a:lnRef idx="0">
              <a:scrgbClr r="0" g="0" b="0"/>
            </a:lnRef>
            <a:fillRef idx="0">
              <a:scrgbClr r="0" g="0" b="0"/>
            </a:fillRef>
            <a:effectRef idx="0">
              <a:scrgbClr r="0" g="0" b="0"/>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14400" latinLnBrk="1"/>
              <a:endParaRPr lang="en-US" altLang="ko-KR" dirty="0">
                <a:solidFill>
                  <a:prstClr val="white"/>
                </a:solidFill>
                <a:latin typeface="KoPub돋움체 Medium" panose="02020603020101020101" pitchFamily="18" charset="-127"/>
                <a:ea typeface="KoPub돋움체 Medium" panose="02020603020101020101" pitchFamily="18" charset="-127"/>
              </a:endParaRPr>
            </a:p>
          </p:txBody>
        </p:sp>
        <p:sp>
          <p:nvSpPr>
            <p:cNvPr id="117" name="직사각형 116">
              <a:extLst>
                <a:ext uri="{FF2B5EF4-FFF2-40B4-BE49-F238E27FC236}">
                  <a16:creationId xmlns:a16="http://schemas.microsoft.com/office/drawing/2014/main" id="{6E1AE0E0-EE01-493F-A466-2C04A4583E67}"/>
                </a:ext>
              </a:extLst>
            </p:cNvPr>
            <p:cNvSpPr/>
            <p:nvPr/>
          </p:nvSpPr>
          <p:spPr>
            <a:xfrm>
              <a:off x="5549352" y="4370987"/>
              <a:ext cx="2172600" cy="714567"/>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defTabSz="914400" latinLnBrk="1"/>
              <a:r>
                <a:rPr lang="en-US" altLang="ko-KR" sz="3200" dirty="0">
                  <a:solidFill>
                    <a:srgbClr val="4472C4"/>
                  </a:solidFill>
                  <a:latin typeface="KoPub돋움체 Medium" panose="02020603020101020101" pitchFamily="18" charset="-127"/>
                  <a:ea typeface="KoPub돋움체 Medium" panose="02020603020101020101" pitchFamily="18" charset="-127"/>
                </a:rPr>
                <a:t>   80</a:t>
              </a:r>
              <a:r>
                <a:rPr lang="ko-KR" altLang="en-US" sz="3200" dirty="0">
                  <a:solidFill>
                    <a:srgbClr val="4472C4"/>
                  </a:solidFill>
                  <a:latin typeface="KoPub돋움체 Medium" panose="02020603020101020101" pitchFamily="18" charset="-127"/>
                  <a:ea typeface="KoPub돋움체 Medium" panose="02020603020101020101" pitchFamily="18" charset="-127"/>
                </a:rPr>
                <a:t>일</a:t>
              </a:r>
            </a:p>
          </p:txBody>
        </p:sp>
        <p:sp>
          <p:nvSpPr>
            <p:cNvPr id="120" name="TextBox 119">
              <a:extLst>
                <a:ext uri="{FF2B5EF4-FFF2-40B4-BE49-F238E27FC236}">
                  <a16:creationId xmlns:a16="http://schemas.microsoft.com/office/drawing/2014/main" id="{EB370A06-5B29-4CEE-A6CE-DAFE51E42F2C}"/>
                </a:ext>
              </a:extLst>
            </p:cNvPr>
            <p:cNvSpPr txBox="1"/>
            <p:nvPr/>
          </p:nvSpPr>
          <p:spPr>
            <a:xfrm>
              <a:off x="5595581" y="4607825"/>
              <a:ext cx="471608" cy="236432"/>
            </a:xfrm>
            <a:prstGeom prst="rect">
              <a:avLst/>
            </a:prstGeom>
            <a:noFill/>
          </p:spPr>
          <p:txBody>
            <a:bodyPr wrap="square" rtlCol="0">
              <a:spAutoFit/>
            </a:bodyPr>
            <a:lstStyle/>
            <a:p>
              <a:pPr algn="ctr" defTabSz="914400" latinLnBrk="1"/>
              <a:r>
                <a:rPr lang="en-US" altLang="ko-KR" sz="1000" dirty="0">
                  <a:solidFill>
                    <a:prstClr val="white"/>
                  </a:solidFill>
                  <a:latin typeface="KoPub돋움체 Medium" panose="02020603020101020101" pitchFamily="18" charset="-127"/>
                  <a:ea typeface="KoPub돋움체 Medium" panose="02020603020101020101" pitchFamily="18" charset="-127"/>
                </a:rPr>
                <a:t>85%</a:t>
              </a:r>
              <a:endParaRPr lang="ko-KR" altLang="en-US" sz="1000" dirty="0">
                <a:solidFill>
                  <a:prstClr val="white"/>
                </a:solidFill>
                <a:latin typeface="KoPub돋움체 Medium" panose="02020603020101020101" pitchFamily="18" charset="-127"/>
                <a:ea typeface="KoPub돋움체 Medium" panose="02020603020101020101" pitchFamily="18" charset="-127"/>
              </a:endParaRPr>
            </a:p>
          </p:txBody>
        </p:sp>
      </p:grpSp>
      <p:sp>
        <p:nvSpPr>
          <p:cNvPr id="25" name="타원 24">
            <a:extLst>
              <a:ext uri="{FF2B5EF4-FFF2-40B4-BE49-F238E27FC236}">
                <a16:creationId xmlns:a16="http://schemas.microsoft.com/office/drawing/2014/main" id="{F387E1DA-ED89-41FC-8949-D471EBBCA99F}"/>
              </a:ext>
            </a:extLst>
          </p:cNvPr>
          <p:cNvSpPr/>
          <p:nvPr/>
        </p:nvSpPr>
        <p:spPr bwMode="ltGray">
          <a:xfrm>
            <a:off x="4140724" y="4489157"/>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7</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26" name="직사각형 25">
            <a:extLst>
              <a:ext uri="{FF2B5EF4-FFF2-40B4-BE49-F238E27FC236}">
                <a16:creationId xmlns:a16="http://schemas.microsoft.com/office/drawing/2014/main" id="{12A87ACD-5599-4C7C-9290-89AAB1D3313D}"/>
              </a:ext>
            </a:extLst>
          </p:cNvPr>
          <p:cNvSpPr/>
          <p:nvPr/>
        </p:nvSpPr>
        <p:spPr bwMode="ltGray">
          <a:xfrm>
            <a:off x="4271074" y="5476299"/>
            <a:ext cx="5452816" cy="121219"/>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chemeClr val="accent1">
                    <a:lumMod val="50000"/>
                  </a:schemeClr>
                </a:solidFill>
                <a:latin typeface="KoPub돋움체 Medium" panose="02020603020101020101" pitchFamily="18" charset="-127"/>
                <a:ea typeface="KoPub돋움체 Medium" panose="02020603020101020101" pitchFamily="18" charset="-127"/>
                <a:sym typeface="Arial"/>
              </a:rPr>
              <a:t>고객별 납기 실적 </a:t>
            </a:r>
          </a:p>
        </p:txBody>
      </p:sp>
      <p:sp>
        <p:nvSpPr>
          <p:cNvPr id="32" name="TextBox 31">
            <a:extLst>
              <a:ext uri="{FF2B5EF4-FFF2-40B4-BE49-F238E27FC236}">
                <a16:creationId xmlns:a16="http://schemas.microsoft.com/office/drawing/2014/main" id="{1E4EA196-2F5C-4417-94ED-C8AA01930CA2}"/>
              </a:ext>
            </a:extLst>
          </p:cNvPr>
          <p:cNvSpPr txBox="1"/>
          <p:nvPr/>
        </p:nvSpPr>
        <p:spPr>
          <a:xfrm>
            <a:off x="9023527" y="5463738"/>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33" name="TextBox 32">
            <a:extLst>
              <a:ext uri="{FF2B5EF4-FFF2-40B4-BE49-F238E27FC236}">
                <a16:creationId xmlns:a16="http://schemas.microsoft.com/office/drawing/2014/main" id="{3F31D4DA-92BA-401F-9E0F-1D88D0597EFE}"/>
              </a:ext>
            </a:extLst>
          </p:cNvPr>
          <p:cNvSpPr txBox="1"/>
          <p:nvPr/>
        </p:nvSpPr>
        <p:spPr>
          <a:xfrm>
            <a:off x="9194440" y="5464959"/>
            <a:ext cx="460242" cy="126233"/>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700" kern="0" dirty="0">
                <a:solidFill>
                  <a:srgbClr val="ED7D31"/>
                </a:solidFill>
                <a:latin typeface="KoPub돋움체 Medium" panose="02020603020101020101" pitchFamily="18" charset="-127"/>
                <a:ea typeface="KoPub돋움체 Medium" panose="02020603020101020101" pitchFamily="18" charset="-127"/>
              </a:rPr>
              <a:t>수량 </a:t>
            </a:r>
          </a:p>
        </p:txBody>
      </p:sp>
      <p:sp>
        <p:nvSpPr>
          <p:cNvPr id="40" name="TextBox 39">
            <a:extLst>
              <a:ext uri="{FF2B5EF4-FFF2-40B4-BE49-F238E27FC236}">
                <a16:creationId xmlns:a16="http://schemas.microsoft.com/office/drawing/2014/main" id="{142B8051-F386-497E-95CF-8E73684AD79D}"/>
              </a:ext>
            </a:extLst>
          </p:cNvPr>
          <p:cNvSpPr txBox="1"/>
          <p:nvPr/>
        </p:nvSpPr>
        <p:spPr>
          <a:xfrm>
            <a:off x="8906873" y="5616563"/>
            <a:ext cx="861622" cy="200055"/>
          </a:xfrm>
          <a:prstGeom prst="rect">
            <a:avLst/>
          </a:prstGeom>
          <a:noFill/>
        </p:spPr>
        <p:txBody>
          <a:bodyPr wrap="square" rtlCol="0">
            <a:spAutoFit/>
          </a:bodyPr>
          <a:lstStyle/>
          <a:p>
            <a:pPr algn="r" defTabSz="914400" latinLnBrk="1"/>
            <a:r>
              <a:rPr lang="ko-KR" altLang="en-US" sz="700">
                <a:solidFill>
                  <a:srgbClr val="ED7D31"/>
                </a:solidFill>
                <a:latin typeface="KoPub돋움체 Medium" panose="02020603020101020101" pitchFamily="18" charset="-127"/>
                <a:ea typeface="KoPub돋움체 Medium" panose="02020603020101020101" pitchFamily="18" charset="-127"/>
              </a:rPr>
              <a:t>■</a:t>
            </a:r>
            <a:r>
              <a:rPr lang="ko-KR" altLang="en-US" sz="700">
                <a:solidFill>
                  <a:srgbClr val="4472C4"/>
                </a:solidFill>
                <a:latin typeface="KoPub돋움체 Medium" panose="02020603020101020101" pitchFamily="18" charset="-127"/>
                <a:ea typeface="KoPub돋움체 Medium" panose="02020603020101020101" pitchFamily="18" charset="-127"/>
              </a:rPr>
              <a:t> 적중률</a:t>
            </a:r>
            <a:endParaRPr lang="ko-KR" altLang="en-US" sz="700" dirty="0">
              <a:solidFill>
                <a:srgbClr val="4472C4"/>
              </a:solidFill>
              <a:latin typeface="KoPub돋움체 Medium" panose="02020603020101020101" pitchFamily="18" charset="-127"/>
              <a:ea typeface="KoPub돋움체 Medium" panose="02020603020101020101" pitchFamily="18" charset="-127"/>
            </a:endParaRPr>
          </a:p>
        </p:txBody>
      </p:sp>
      <p:sp>
        <p:nvSpPr>
          <p:cNvPr id="42" name="타원 41">
            <a:extLst>
              <a:ext uri="{FF2B5EF4-FFF2-40B4-BE49-F238E27FC236}">
                <a16:creationId xmlns:a16="http://schemas.microsoft.com/office/drawing/2014/main" id="{44B37171-4E7C-46C1-BBBD-1268EBC709A6}"/>
              </a:ext>
            </a:extLst>
          </p:cNvPr>
          <p:cNvSpPr/>
          <p:nvPr/>
        </p:nvSpPr>
        <p:spPr bwMode="ltGray">
          <a:xfrm>
            <a:off x="9843318" y="5807815"/>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9</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43" name="타원 42">
            <a:extLst>
              <a:ext uri="{FF2B5EF4-FFF2-40B4-BE49-F238E27FC236}">
                <a16:creationId xmlns:a16="http://schemas.microsoft.com/office/drawing/2014/main" id="{055FB5AF-C140-4C38-BC73-395A3ADD3C4F}"/>
              </a:ext>
            </a:extLst>
          </p:cNvPr>
          <p:cNvSpPr/>
          <p:nvPr/>
        </p:nvSpPr>
        <p:spPr bwMode="ltGray">
          <a:xfrm>
            <a:off x="8757330" y="5421728"/>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9</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44" name="타원 43">
            <a:extLst>
              <a:ext uri="{FF2B5EF4-FFF2-40B4-BE49-F238E27FC236}">
                <a16:creationId xmlns:a16="http://schemas.microsoft.com/office/drawing/2014/main" id="{F990E3D9-6D01-47CC-901C-DDC2BE08836A}"/>
              </a:ext>
            </a:extLst>
          </p:cNvPr>
          <p:cNvSpPr/>
          <p:nvPr/>
        </p:nvSpPr>
        <p:spPr bwMode="ltGray">
          <a:xfrm>
            <a:off x="8293077" y="1471874"/>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2</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graphicFrame>
        <p:nvGraphicFramePr>
          <p:cNvPr id="47" name="표 46">
            <a:extLst>
              <a:ext uri="{FF2B5EF4-FFF2-40B4-BE49-F238E27FC236}">
                <a16:creationId xmlns:a16="http://schemas.microsoft.com/office/drawing/2014/main" id="{403021C6-2875-447D-BA71-6CFEAC07ED6C}"/>
              </a:ext>
            </a:extLst>
          </p:cNvPr>
          <p:cNvGraphicFramePr>
            <a:graphicFrameLocks noGrp="1"/>
          </p:cNvGraphicFramePr>
          <p:nvPr>
            <p:extLst>
              <p:ext uri="{D42A27DB-BD31-4B8C-83A1-F6EECF244321}">
                <p14:modId xmlns:p14="http://schemas.microsoft.com/office/powerpoint/2010/main" val="3418407134"/>
              </p:ext>
            </p:extLst>
          </p:nvPr>
        </p:nvGraphicFramePr>
        <p:xfrm>
          <a:off x="4341356" y="4703560"/>
          <a:ext cx="5322701" cy="592143"/>
        </p:xfrm>
        <a:graphic>
          <a:graphicData uri="http://schemas.openxmlformats.org/drawingml/2006/table">
            <a:tbl>
              <a:tblPr bandRow="1">
                <a:tableStyleId>{5A111915-BE36-4E01-A7E5-04B1672EAD32}</a:tableStyleId>
              </a:tblPr>
              <a:tblGrid>
                <a:gridCol w="849701">
                  <a:extLst>
                    <a:ext uri="{9D8B030D-6E8A-4147-A177-3AD203B41FA5}">
                      <a16:colId xmlns:a16="http://schemas.microsoft.com/office/drawing/2014/main" val="2860569835"/>
                    </a:ext>
                  </a:extLst>
                </a:gridCol>
                <a:gridCol w="1504033">
                  <a:extLst>
                    <a:ext uri="{9D8B030D-6E8A-4147-A177-3AD203B41FA5}">
                      <a16:colId xmlns:a16="http://schemas.microsoft.com/office/drawing/2014/main" val="3054918283"/>
                    </a:ext>
                  </a:extLst>
                </a:gridCol>
                <a:gridCol w="677917">
                  <a:extLst>
                    <a:ext uri="{9D8B030D-6E8A-4147-A177-3AD203B41FA5}">
                      <a16:colId xmlns:a16="http://schemas.microsoft.com/office/drawing/2014/main" val="135956265"/>
                    </a:ext>
                  </a:extLst>
                </a:gridCol>
                <a:gridCol w="562303">
                  <a:extLst>
                    <a:ext uri="{9D8B030D-6E8A-4147-A177-3AD203B41FA5}">
                      <a16:colId xmlns:a16="http://schemas.microsoft.com/office/drawing/2014/main" val="355788722"/>
                    </a:ext>
                  </a:extLst>
                </a:gridCol>
                <a:gridCol w="557049">
                  <a:extLst>
                    <a:ext uri="{9D8B030D-6E8A-4147-A177-3AD203B41FA5}">
                      <a16:colId xmlns:a16="http://schemas.microsoft.com/office/drawing/2014/main" val="1677924096"/>
                    </a:ext>
                  </a:extLst>
                </a:gridCol>
                <a:gridCol w="578069">
                  <a:extLst>
                    <a:ext uri="{9D8B030D-6E8A-4147-A177-3AD203B41FA5}">
                      <a16:colId xmlns:a16="http://schemas.microsoft.com/office/drawing/2014/main" val="2314779230"/>
                    </a:ext>
                  </a:extLst>
                </a:gridCol>
                <a:gridCol w="593629">
                  <a:extLst>
                    <a:ext uri="{9D8B030D-6E8A-4147-A177-3AD203B41FA5}">
                      <a16:colId xmlns:a16="http://schemas.microsoft.com/office/drawing/2014/main" val="3200588813"/>
                    </a:ext>
                  </a:extLst>
                </a:gridCol>
              </a:tblGrid>
              <a:tr h="197381">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오더</a:t>
                      </a: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자재 코드</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자재 </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고객 </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수량</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DP</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8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플랜트</a:t>
                      </a:r>
                    </a:p>
                  </a:txBody>
                  <a:tcPr marL="0" marR="0" marT="0" marB="0" anchor="ctr">
                    <a:lnL>
                      <a:noFill/>
                    </a:lnL>
                    <a:lnR w="6350" cap="flat" cmpd="sng" algn="ctr">
                      <a:noFill/>
                      <a:prstDash val="solid"/>
                      <a:miter lim="800000"/>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849519"/>
                  </a:ext>
                </a:extLst>
              </a:tr>
              <a:tr h="197381">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001</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202001010_F01</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A01</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C01</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O</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1710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w="6350" cap="flat" cmpd="sng" algn="ctr">
                      <a:noFill/>
                      <a:prstDash val="solid"/>
                      <a:miter lim="800000"/>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0701113"/>
                  </a:ext>
                </a:extLst>
              </a:tr>
              <a:tr h="197381">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002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202001010_F02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B01</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C02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N</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1710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w="6350" cap="flat" cmpd="sng" algn="ctr">
                      <a:noFill/>
                      <a:prstDash val="solid"/>
                      <a:miter lim="800000"/>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920092"/>
                  </a:ext>
                </a:extLst>
              </a:tr>
            </a:tbl>
          </a:graphicData>
        </a:graphic>
      </p:graphicFrame>
      <p:sp>
        <p:nvSpPr>
          <p:cNvPr id="15" name="TextBox 14">
            <a:extLst>
              <a:ext uri="{FF2B5EF4-FFF2-40B4-BE49-F238E27FC236}">
                <a16:creationId xmlns:a16="http://schemas.microsoft.com/office/drawing/2014/main" id="{059704F7-62F6-4D85-8B1E-9CE1EF874891}"/>
              </a:ext>
            </a:extLst>
          </p:cNvPr>
          <p:cNvSpPr txBox="1"/>
          <p:nvPr/>
        </p:nvSpPr>
        <p:spPr>
          <a:xfrm>
            <a:off x="8318262" y="4142577"/>
            <a:ext cx="696113" cy="200055"/>
          </a:xfrm>
          <a:prstGeom prst="rect">
            <a:avLst/>
          </a:prstGeom>
          <a:noFill/>
        </p:spPr>
        <p:txBody>
          <a:bodyPr wrap="square" rtlCol="0">
            <a:spAutoFit/>
          </a:bodyPr>
          <a:lstStyle/>
          <a:p>
            <a:pPr defTabSz="914400" latinLnBrk="1"/>
            <a:r>
              <a:rPr lang="ko-KR" altLang="en-US" sz="700" dirty="0">
                <a:solidFill>
                  <a:srgbClr val="4472C4"/>
                </a:solidFill>
                <a:latin typeface="KoPub돋움체 Medium" panose="02020603020101020101" pitchFamily="18" charset="-127"/>
                <a:ea typeface="KoPub돋움체 Medium" panose="02020603020101020101" pitchFamily="18" charset="-127"/>
              </a:rPr>
              <a:t>■ </a:t>
            </a:r>
            <a:r>
              <a:rPr lang="en-US" altLang="ko-KR" sz="700" dirty="0">
                <a:solidFill>
                  <a:srgbClr val="4472C4"/>
                </a:solidFill>
                <a:latin typeface="KoPub돋움체 Medium" panose="02020603020101020101" pitchFamily="18" charset="-127"/>
                <a:ea typeface="KoPub돋움체 Medium" panose="02020603020101020101" pitchFamily="18" charset="-127"/>
              </a:rPr>
              <a:t>ON TIME  </a:t>
            </a:r>
            <a:endParaRPr lang="ko-KR" altLang="en-US" sz="700" dirty="0">
              <a:solidFill>
                <a:srgbClr val="4472C4"/>
              </a:solidFill>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633498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2">
            <a:extLst>
              <a:ext uri="{FF2B5EF4-FFF2-40B4-BE49-F238E27FC236}">
                <a16:creationId xmlns:a16="http://schemas.microsoft.com/office/drawing/2014/main" id="{165186D4-6FDD-491B-A062-864813ADAFF5}"/>
              </a:ext>
            </a:extLst>
          </p:cNvPr>
          <p:cNvSpPr txBox="1">
            <a:spLocks/>
          </p:cNvSpPr>
          <p:nvPr/>
        </p:nvSpPr>
        <p:spPr>
          <a:xfrm>
            <a:off x="177311" y="207461"/>
            <a:ext cx="11807826" cy="412857"/>
          </a:xfr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Clr>
                <a:srgbClr val="4472C4"/>
              </a:buClr>
            </a:pPr>
            <a:r>
              <a:rPr lang="ko-KR" altLang="en-US" dirty="0">
                <a:solidFill>
                  <a:prstClr val="black"/>
                </a:solidFill>
                <a:latin typeface="KoPub돋움체 Medium" panose="02020603020101020101" pitchFamily="18" charset="-127"/>
                <a:ea typeface="KoPub돋움체 Medium" panose="02020603020101020101" pitchFamily="18" charset="-127"/>
              </a:rPr>
              <a:t>화면 설계 </a:t>
            </a:r>
            <a:r>
              <a:rPr lang="en-US" altLang="ko-KR" dirty="0">
                <a:solidFill>
                  <a:prstClr val="black"/>
                </a:solidFill>
                <a:latin typeface="KoPub돋움체 Medium" panose="02020603020101020101" pitchFamily="18" charset="-127"/>
                <a:ea typeface="KoPub돋움체 Medium" panose="02020603020101020101" pitchFamily="18" charset="-127"/>
              </a:rPr>
              <a:t>: Visualization</a:t>
            </a:r>
            <a:endParaRPr lang="ko-KR" altLang="en-US" dirty="0">
              <a:solidFill>
                <a:prstClr val="black"/>
              </a:solidFill>
              <a:latin typeface="KoPub돋움체 Medium" panose="02020603020101020101" pitchFamily="18" charset="-127"/>
              <a:ea typeface="KoPub돋움체 Medium" panose="02020603020101020101" pitchFamily="18" charset="-127"/>
            </a:endParaRPr>
          </a:p>
        </p:txBody>
      </p:sp>
      <p:graphicFrame>
        <p:nvGraphicFramePr>
          <p:cNvPr id="3" name="표 2">
            <a:extLst>
              <a:ext uri="{FF2B5EF4-FFF2-40B4-BE49-F238E27FC236}">
                <a16:creationId xmlns:a16="http://schemas.microsoft.com/office/drawing/2014/main" id="{575D409C-23FD-4181-92A8-901176B7C2DF}"/>
              </a:ext>
            </a:extLst>
          </p:cNvPr>
          <p:cNvGraphicFramePr>
            <a:graphicFrameLocks noGrp="1"/>
          </p:cNvGraphicFramePr>
          <p:nvPr>
            <p:extLst>
              <p:ext uri="{D42A27DB-BD31-4B8C-83A1-F6EECF244321}">
                <p14:modId xmlns:p14="http://schemas.microsoft.com/office/powerpoint/2010/main" val="4136461192"/>
              </p:ext>
            </p:extLst>
          </p:nvPr>
        </p:nvGraphicFramePr>
        <p:xfrm>
          <a:off x="210037" y="727253"/>
          <a:ext cx="11807826" cy="5760568"/>
        </p:xfrm>
        <a:graphic>
          <a:graphicData uri="http://schemas.openxmlformats.org/drawingml/2006/table">
            <a:tbl>
              <a:tblPr firstRow="1" bandRow="1"/>
              <a:tblGrid>
                <a:gridCol w="1967971">
                  <a:extLst>
                    <a:ext uri="{9D8B030D-6E8A-4147-A177-3AD203B41FA5}">
                      <a16:colId xmlns:a16="http://schemas.microsoft.com/office/drawing/2014/main" val="2319932860"/>
                    </a:ext>
                  </a:extLst>
                </a:gridCol>
                <a:gridCol w="1967971">
                  <a:extLst>
                    <a:ext uri="{9D8B030D-6E8A-4147-A177-3AD203B41FA5}">
                      <a16:colId xmlns:a16="http://schemas.microsoft.com/office/drawing/2014/main" val="2926832141"/>
                    </a:ext>
                  </a:extLst>
                </a:gridCol>
                <a:gridCol w="630879">
                  <a:extLst>
                    <a:ext uri="{9D8B030D-6E8A-4147-A177-3AD203B41FA5}">
                      <a16:colId xmlns:a16="http://schemas.microsoft.com/office/drawing/2014/main" val="271572334"/>
                    </a:ext>
                  </a:extLst>
                </a:gridCol>
                <a:gridCol w="4744452">
                  <a:extLst>
                    <a:ext uri="{9D8B030D-6E8A-4147-A177-3AD203B41FA5}">
                      <a16:colId xmlns:a16="http://schemas.microsoft.com/office/drawing/2014/main" val="2004344405"/>
                    </a:ext>
                  </a:extLst>
                </a:gridCol>
                <a:gridCol w="1351548">
                  <a:extLst>
                    <a:ext uri="{9D8B030D-6E8A-4147-A177-3AD203B41FA5}">
                      <a16:colId xmlns:a16="http://schemas.microsoft.com/office/drawing/2014/main" val="1008448080"/>
                    </a:ext>
                  </a:extLst>
                </a:gridCol>
                <a:gridCol w="1145005">
                  <a:extLst>
                    <a:ext uri="{9D8B030D-6E8A-4147-A177-3AD203B41FA5}">
                      <a16:colId xmlns:a16="http://schemas.microsoft.com/office/drawing/2014/main" val="3177433494"/>
                    </a:ext>
                  </a:extLst>
                </a:gridCol>
              </a:tblGrid>
              <a:tr h="299103">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담당 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            </a:t>
                      </a:r>
                      <a:r>
                        <a:rPr lang="en-US" altLang="ko-KR" sz="1000" b="0" dirty="0">
                          <a:solidFill>
                            <a:schemeClr val="tx1"/>
                          </a:solidFill>
                          <a:latin typeface="KoPub돋움체 Medium" panose="02020603020101020101" pitchFamily="18" charset="-127"/>
                          <a:ea typeface="KoPub돋움체 Medium" panose="02020603020101020101" pitchFamily="18" charset="-127"/>
                        </a:rPr>
                        <a:t>1</a:t>
                      </a:r>
                      <a:r>
                        <a:rPr lang="ko-KR" altLang="en-US" sz="1000" b="0" dirty="0">
                          <a:solidFill>
                            <a:schemeClr val="tx1"/>
                          </a:solidFill>
                          <a:latin typeface="KoPub돋움체 Medium" panose="02020603020101020101" pitchFamily="18" charset="-127"/>
                          <a:ea typeface="KoPub돋움체 Medium" panose="02020603020101020101" pitchFamily="18" charset="-127"/>
                        </a:rPr>
                        <a:t>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주제 명</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lvl="1"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고객 </a:t>
                      </a:r>
                      <a:r>
                        <a:rPr lang="en-US" altLang="ko-KR" sz="1000" b="0" dirty="0">
                          <a:solidFill>
                            <a:schemeClr val="tx1"/>
                          </a:solidFill>
                          <a:latin typeface="KoPub돋움체 Medium" panose="02020603020101020101" pitchFamily="18" charset="-127"/>
                          <a:ea typeface="KoPub돋움체 Medium" panose="02020603020101020101" pitchFamily="18" charset="-127"/>
                        </a:rPr>
                        <a:t>/ </a:t>
                      </a:r>
                      <a:r>
                        <a:rPr lang="ko-KR" altLang="en-US" sz="1000" b="0" dirty="0">
                          <a:solidFill>
                            <a:schemeClr val="tx1"/>
                          </a:solidFill>
                          <a:latin typeface="KoPub돋움체 Medium" panose="02020603020101020101" pitchFamily="18" charset="-127"/>
                          <a:ea typeface="KoPub돋움체 Medium" panose="02020603020101020101" pitchFamily="18" charset="-127"/>
                        </a:rPr>
                        <a:t>제품별 납기 적중률 분석 화면</a:t>
                      </a:r>
                      <a:endParaRPr lang="en-US" altLang="ko-KR" sz="1000" b="0"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화면 </a:t>
                      </a:r>
                      <a:r>
                        <a:rPr lang="en-US" altLang="ko-KR" sz="1000" b="0" dirty="0">
                          <a:solidFill>
                            <a:schemeClr val="tx1"/>
                          </a:solidFill>
                          <a:latin typeface="KoPub돋움체 Medium" panose="02020603020101020101" pitchFamily="18" charset="-127"/>
                          <a:ea typeface="KoPub돋움체 Medium" panose="02020603020101020101" pitchFamily="18" charset="-127"/>
                        </a:rPr>
                        <a:t>ID</a:t>
                      </a:r>
                      <a:endParaRPr lang="ko-KR" altLang="en-US" sz="1000" b="0"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latinLnBrk="1"/>
                      <a:r>
                        <a:rPr lang="en-US" altLang="ko-KR" sz="1000" b="1" dirty="0">
                          <a:solidFill>
                            <a:schemeClr val="tx1"/>
                          </a:solidFill>
                          <a:latin typeface="KoPub돋움체 Medium" panose="02020603020101020101" pitchFamily="18" charset="-127"/>
                          <a:ea typeface="KoPub돋움체 Medium" panose="02020603020101020101" pitchFamily="18" charset="-127"/>
                        </a:rPr>
                        <a:t>-</a:t>
                      </a:r>
                      <a:endParaRPr lang="ko-KR" altLang="en-US" sz="1000" b="1"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1008571"/>
                  </a:ext>
                </a:extLst>
              </a:tr>
              <a:tr h="299102">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선택 조건</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gridSpan="5">
                  <a:txBody>
                    <a:bodyPr/>
                    <a:lstStyle/>
                    <a:p>
                      <a:pPr lvl="1"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조회</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 기간 </a:t>
                      </a:r>
                      <a:r>
                        <a:rPr lang="en-US" altLang="ko-KR" sz="1000" b="0" baseline="0" dirty="0">
                          <a:solidFill>
                            <a:schemeClr val="tx1"/>
                          </a:solidFill>
                          <a:latin typeface="KoPub돋움체 Medium" panose="02020603020101020101" pitchFamily="18" charset="-127"/>
                          <a:ea typeface="KoPub돋움체 Medium" panose="02020603020101020101" pitchFamily="18" charset="-127"/>
                        </a:rPr>
                        <a:t>( </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년 분기 월 </a:t>
                      </a:r>
                      <a:r>
                        <a:rPr lang="en-US" altLang="ko-KR" sz="1000" b="0" baseline="0" dirty="0">
                          <a:solidFill>
                            <a:schemeClr val="tx1"/>
                          </a:solidFill>
                          <a:latin typeface="KoPub돋움체 Medium" panose="02020603020101020101" pitchFamily="18" charset="-127"/>
                          <a:ea typeface="KoPub돋움체 Medium" panose="02020603020101020101" pitchFamily="18" charset="-127"/>
                        </a:rPr>
                        <a:t>) , </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언어 </a:t>
                      </a:r>
                      <a:r>
                        <a:rPr lang="en-US" altLang="ko-KR" sz="1000" b="0" baseline="0" dirty="0">
                          <a:solidFill>
                            <a:schemeClr val="tx1"/>
                          </a:solidFill>
                          <a:latin typeface="KoPub돋움체 Medium" panose="02020603020101020101" pitchFamily="18" charset="-127"/>
                          <a:ea typeface="KoPub돋움체 Medium" panose="02020603020101020101" pitchFamily="18" charset="-127"/>
                        </a:rPr>
                        <a:t>( KO EN ) , </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자재 별</a:t>
                      </a:r>
                      <a:endParaRPr lang="ko-KR" altLang="en-US" sz="1000" b="0"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70472"/>
                  </a:ext>
                </a:extLst>
              </a:tr>
              <a:tr h="5162363">
                <a:tc gridSpan="6">
                  <a:txBody>
                    <a:bodyPr/>
                    <a:lstStyle/>
                    <a:p>
                      <a:pPr algn="ctr" latinLnBrk="1"/>
                      <a:endParaRPr lang="ko-KR" altLang="en-US" sz="1000" b="1"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623636"/>
                  </a:ext>
                </a:extLst>
              </a:tr>
            </a:tbl>
          </a:graphicData>
        </a:graphic>
      </p:graphicFrame>
      <p:sp>
        <p:nvSpPr>
          <p:cNvPr id="4" name="TextBox 3">
            <a:extLst>
              <a:ext uri="{FF2B5EF4-FFF2-40B4-BE49-F238E27FC236}">
                <a16:creationId xmlns:a16="http://schemas.microsoft.com/office/drawing/2014/main" id="{6C3D2E26-453E-4F57-8A53-EB34DE93409E}"/>
              </a:ext>
            </a:extLst>
          </p:cNvPr>
          <p:cNvSpPr txBox="1"/>
          <p:nvPr/>
        </p:nvSpPr>
        <p:spPr>
          <a:xfrm>
            <a:off x="9822125" y="1408467"/>
            <a:ext cx="2163013" cy="171593"/>
          </a:xfrm>
          <a:prstGeom prst="rect">
            <a:avLst/>
          </a:prstGeom>
          <a:solidFill>
            <a:schemeClr val="accent1"/>
          </a:solidFill>
        </p:spPr>
        <p:txBody>
          <a:bodyPr vert="horz" wrap="none" lIns="0" tIns="0" rIns="0" bIns="0" rtlCol="0" anchor="ctr">
            <a:noAutofit/>
          </a:bodyPr>
          <a:lstStyle/>
          <a:p>
            <a:pPr indent="-274320" algn="ctr" defTabSz="957769">
              <a:spcAft>
                <a:spcPts val="900"/>
              </a:spcAft>
              <a:defRPr/>
            </a:pPr>
            <a:r>
              <a:rPr lang="ko-KR" altLang="en-US" sz="1050" kern="0" dirty="0">
                <a:solidFill>
                  <a:srgbClr val="FFFFFF"/>
                </a:solidFill>
                <a:latin typeface="KoPub돋움체 Medium" panose="02020603020101020101" pitchFamily="18" charset="-127"/>
                <a:ea typeface="KoPub돋움체 Medium" panose="02020603020101020101" pitchFamily="18" charset="-127"/>
              </a:rPr>
              <a:t>동작 방식</a:t>
            </a:r>
          </a:p>
        </p:txBody>
      </p:sp>
      <p:sp>
        <p:nvSpPr>
          <p:cNvPr id="5" name="사다리꼴 4">
            <a:extLst>
              <a:ext uri="{FF2B5EF4-FFF2-40B4-BE49-F238E27FC236}">
                <a16:creationId xmlns:a16="http://schemas.microsoft.com/office/drawing/2014/main" id="{5E29BF7B-84BB-48DA-9ED2-09A3C5193E73}"/>
              </a:ext>
            </a:extLst>
          </p:cNvPr>
          <p:cNvSpPr/>
          <p:nvPr/>
        </p:nvSpPr>
        <p:spPr bwMode="ltGray">
          <a:xfrm>
            <a:off x="624827" y="1408271"/>
            <a:ext cx="1010576" cy="234640"/>
          </a:xfrm>
          <a:prstGeom prst="trapezoid">
            <a:avLst/>
          </a:prstGeom>
          <a:solidFill>
            <a:schemeClr val="accent5">
              <a:lumMod val="20000"/>
              <a:lumOff val="80000"/>
            </a:schemeClr>
          </a:solidFill>
          <a:ln w="6350" cap="flat" cmpd="sng" algn="ctr">
            <a:solidFill>
              <a:srgbClr val="000000">
                <a:lumMod val="75000"/>
                <a:lumOff val="25000"/>
              </a:srgbClr>
            </a:solidFill>
            <a:prstDash val="solid"/>
          </a:ln>
          <a:effectLst/>
        </p:spPr>
        <p:txBody>
          <a:bodyPr rtlCol="0" anchor="ctr"/>
          <a:lstStyle/>
          <a:p>
            <a:pPr algn="ctr" defTabSz="957769">
              <a:defRPr/>
            </a:pPr>
            <a:endParaRPr lang="ko-KR" altLang="en-US" sz="1200" b="1" kern="0" dirty="0">
              <a:solidFill>
                <a:srgbClr val="000000"/>
              </a:solidFill>
              <a:latin typeface="KoPub돋움체 Medium" panose="02020603020101020101" pitchFamily="18" charset="-127"/>
              <a:ea typeface="KoPub돋움체 Medium" panose="02020603020101020101" pitchFamily="18" charset="-127"/>
              <a:sym typeface="Arial"/>
            </a:endParaRPr>
          </a:p>
        </p:txBody>
      </p:sp>
      <p:cxnSp>
        <p:nvCxnSpPr>
          <p:cNvPr id="6" name="직선 연결선 5">
            <a:extLst>
              <a:ext uri="{FF2B5EF4-FFF2-40B4-BE49-F238E27FC236}">
                <a16:creationId xmlns:a16="http://schemas.microsoft.com/office/drawing/2014/main" id="{080551ED-55A9-4AF6-8610-3615D3816204}"/>
              </a:ext>
            </a:extLst>
          </p:cNvPr>
          <p:cNvCxnSpPr/>
          <p:nvPr/>
        </p:nvCxnSpPr>
        <p:spPr>
          <a:xfrm>
            <a:off x="624827" y="1642911"/>
            <a:ext cx="1011600" cy="0"/>
          </a:xfrm>
          <a:prstGeom prst="line">
            <a:avLst/>
          </a:prstGeom>
          <a:noFill/>
          <a:ln w="12700" cap="flat" cmpd="sng" algn="ctr">
            <a:solidFill>
              <a:srgbClr val="FFFFFF"/>
            </a:solidFill>
            <a:prstDash val="solid"/>
          </a:ln>
          <a:effectLst/>
        </p:spPr>
      </p:cxnSp>
      <p:cxnSp>
        <p:nvCxnSpPr>
          <p:cNvPr id="7" name="직선 연결선 6">
            <a:extLst>
              <a:ext uri="{FF2B5EF4-FFF2-40B4-BE49-F238E27FC236}">
                <a16:creationId xmlns:a16="http://schemas.microsoft.com/office/drawing/2014/main" id="{BE520897-814A-4670-B96B-4505F160B28F}"/>
              </a:ext>
            </a:extLst>
          </p:cNvPr>
          <p:cNvCxnSpPr>
            <a:cxnSpLocks/>
          </p:cNvCxnSpPr>
          <p:nvPr/>
        </p:nvCxnSpPr>
        <p:spPr>
          <a:xfrm>
            <a:off x="2667643" y="1642911"/>
            <a:ext cx="5694063" cy="0"/>
          </a:xfrm>
          <a:prstGeom prst="line">
            <a:avLst/>
          </a:prstGeom>
          <a:noFill/>
          <a:ln w="6350" cap="flat" cmpd="sng" algn="ctr">
            <a:solidFill>
              <a:srgbClr val="000000">
                <a:lumMod val="75000"/>
                <a:lumOff val="25000"/>
              </a:srgbClr>
            </a:solidFill>
            <a:prstDash val="solid"/>
          </a:ln>
          <a:effectLst/>
        </p:spPr>
      </p:cxnSp>
      <p:sp>
        <p:nvSpPr>
          <p:cNvPr id="8" name="사다리꼴 7">
            <a:extLst>
              <a:ext uri="{FF2B5EF4-FFF2-40B4-BE49-F238E27FC236}">
                <a16:creationId xmlns:a16="http://schemas.microsoft.com/office/drawing/2014/main" id="{F3348CEF-4815-4A68-B19B-0732E1B0D943}"/>
              </a:ext>
            </a:extLst>
          </p:cNvPr>
          <p:cNvSpPr/>
          <p:nvPr/>
        </p:nvSpPr>
        <p:spPr bwMode="ltGray">
          <a:xfrm>
            <a:off x="1657067" y="1408271"/>
            <a:ext cx="1010576" cy="234640"/>
          </a:xfrm>
          <a:prstGeom prst="trapezoid">
            <a:avLst/>
          </a:prstGeom>
          <a:noFill/>
          <a:ln w="6350" cap="flat" cmpd="sng" algn="ctr">
            <a:noFill/>
            <a:prstDash val="solid"/>
          </a:ln>
          <a:effectLst/>
        </p:spPr>
        <p:txBody>
          <a:bodyPr rtlCol="0" anchor="ctr"/>
          <a:lstStyle/>
          <a:p>
            <a:pPr algn="ctr" defTabSz="957769">
              <a:defRPr/>
            </a:pPr>
            <a:endParaRPr lang="ko-KR" altLang="en-US" sz="1200" b="1" kern="0" dirty="0">
              <a:solidFill>
                <a:srgbClr val="000000"/>
              </a:solidFill>
              <a:latin typeface="KoPub돋움체 Medium" panose="02020603020101020101" pitchFamily="18" charset="-127"/>
              <a:ea typeface="KoPub돋움체 Medium" panose="02020603020101020101" pitchFamily="18" charset="-127"/>
              <a:sym typeface="Arial"/>
            </a:endParaRPr>
          </a:p>
        </p:txBody>
      </p:sp>
      <p:sp>
        <p:nvSpPr>
          <p:cNvPr id="9" name="TextBox 8">
            <a:extLst>
              <a:ext uri="{FF2B5EF4-FFF2-40B4-BE49-F238E27FC236}">
                <a16:creationId xmlns:a16="http://schemas.microsoft.com/office/drawing/2014/main" id="{5306401C-D58D-4C48-AB10-7C9C29024B15}"/>
              </a:ext>
            </a:extLst>
          </p:cNvPr>
          <p:cNvSpPr txBox="1"/>
          <p:nvPr/>
        </p:nvSpPr>
        <p:spPr>
          <a:xfrm>
            <a:off x="748618" y="1448805"/>
            <a:ext cx="755703" cy="164463"/>
          </a:xfrm>
          <a:prstGeom prst="rect">
            <a:avLst/>
          </a:prstGeom>
          <a:noFill/>
        </p:spPr>
        <p:txBody>
          <a:bodyPr vert="horz" wrap="none" lIns="0" tIns="0" rIns="0" bIns="0" rtlCol="0" anchor="ctr">
            <a:noAutofit/>
          </a:bodyPr>
          <a:lstStyle/>
          <a:p>
            <a:pPr indent="-274320" algn="ctr"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CUSTOMER</a:t>
            </a:r>
            <a:endParaRPr lang="ko-KR" altLang="en-US" sz="900" dirty="0">
              <a:solidFill>
                <a:srgbClr val="000000"/>
              </a:solidFill>
              <a:latin typeface="KoPub돋움체 Medium" panose="02020603020101020101" pitchFamily="18" charset="-127"/>
              <a:ea typeface="KoPub돋움체 Medium" panose="02020603020101020101" pitchFamily="18" charset="-127"/>
            </a:endParaRPr>
          </a:p>
        </p:txBody>
      </p:sp>
      <p:sp>
        <p:nvSpPr>
          <p:cNvPr id="10" name="TextBox 9">
            <a:extLst>
              <a:ext uri="{FF2B5EF4-FFF2-40B4-BE49-F238E27FC236}">
                <a16:creationId xmlns:a16="http://schemas.microsoft.com/office/drawing/2014/main" id="{72270175-6FAE-4DEF-B27F-B8A319F89B42}"/>
              </a:ext>
            </a:extLst>
          </p:cNvPr>
          <p:cNvSpPr txBox="1"/>
          <p:nvPr/>
        </p:nvSpPr>
        <p:spPr>
          <a:xfrm>
            <a:off x="1774622" y="1448805"/>
            <a:ext cx="755703" cy="164463"/>
          </a:xfrm>
          <a:prstGeom prst="rect">
            <a:avLst/>
          </a:prstGeom>
          <a:noFill/>
        </p:spPr>
        <p:txBody>
          <a:bodyPr vert="horz" wrap="none" lIns="0" tIns="0" rIns="0" bIns="0" rtlCol="0" anchor="ctr">
            <a:noAutofit/>
          </a:bodyPr>
          <a:lstStyle/>
          <a:p>
            <a:pPr indent="-274320" algn="ctr"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MATERIAL</a:t>
            </a:r>
            <a:endParaRPr lang="ko-KR" altLang="en-US" sz="900" dirty="0">
              <a:solidFill>
                <a:srgbClr val="000000"/>
              </a:solidFill>
              <a:latin typeface="KoPub돋움체 Medium" panose="02020603020101020101" pitchFamily="18" charset="-127"/>
              <a:ea typeface="KoPub돋움체 Medium" panose="02020603020101020101" pitchFamily="18" charset="-127"/>
            </a:endParaRPr>
          </a:p>
        </p:txBody>
      </p:sp>
      <p:cxnSp>
        <p:nvCxnSpPr>
          <p:cNvPr id="11" name="직선 연결선 10">
            <a:extLst>
              <a:ext uri="{FF2B5EF4-FFF2-40B4-BE49-F238E27FC236}">
                <a16:creationId xmlns:a16="http://schemas.microsoft.com/office/drawing/2014/main" id="{B017FFEB-852D-499F-8F86-609A99B0407D}"/>
              </a:ext>
            </a:extLst>
          </p:cNvPr>
          <p:cNvCxnSpPr>
            <a:cxnSpLocks/>
          </p:cNvCxnSpPr>
          <p:nvPr/>
        </p:nvCxnSpPr>
        <p:spPr>
          <a:xfrm flipH="1">
            <a:off x="512763" y="1642911"/>
            <a:ext cx="1144304" cy="0"/>
          </a:xfrm>
          <a:prstGeom prst="line">
            <a:avLst/>
          </a:prstGeom>
          <a:noFill/>
          <a:ln w="6350" cap="flat" cmpd="sng" algn="ctr">
            <a:solidFill>
              <a:srgbClr val="000000">
                <a:lumMod val="75000"/>
                <a:lumOff val="25000"/>
              </a:srgbClr>
            </a:solidFill>
            <a:prstDash val="solid"/>
          </a:ln>
          <a:effectLst/>
        </p:spPr>
      </p:cxnSp>
      <p:sp>
        <p:nvSpPr>
          <p:cNvPr id="12" name="TextBox 11">
            <a:extLst>
              <a:ext uri="{FF2B5EF4-FFF2-40B4-BE49-F238E27FC236}">
                <a16:creationId xmlns:a16="http://schemas.microsoft.com/office/drawing/2014/main" id="{9FBFB0DC-3FD6-4BBA-BC41-D05C593F6BEF}"/>
              </a:ext>
            </a:extLst>
          </p:cNvPr>
          <p:cNvSpPr txBox="1"/>
          <p:nvPr/>
        </p:nvSpPr>
        <p:spPr>
          <a:xfrm>
            <a:off x="696912" y="1715054"/>
            <a:ext cx="9046243" cy="195079"/>
          </a:xfrm>
          <a:prstGeom prst="rect">
            <a:avLst/>
          </a:prstGeom>
          <a:solidFill>
            <a:schemeClr val="accent5">
              <a:lumMod val="20000"/>
              <a:lumOff val="80000"/>
            </a:schemeClr>
          </a:solidFill>
          <a:ln>
            <a:noFill/>
          </a:ln>
        </p:spPr>
        <p:txBody>
          <a:bodyPr vert="horz" wrap="none" lIns="144000" tIns="0" rIns="0" bIns="0" rtlCol="0" anchor="ctr">
            <a:noAutofit/>
          </a:bodyPr>
          <a:lstStyle/>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SAP</a:t>
            </a:r>
            <a:r>
              <a:rPr lang="ko-KR" altLang="en-US" sz="900" dirty="0">
                <a:solidFill>
                  <a:srgbClr val="000000"/>
                </a:solidFill>
                <a:latin typeface="KoPub돋움체 Medium" panose="02020603020101020101" pitchFamily="18" charset="-127"/>
                <a:ea typeface="KoPub돋움체 Medium" panose="02020603020101020101" pitchFamily="18" charset="-127"/>
              </a:rPr>
              <a:t> </a:t>
            </a:r>
          </a:p>
        </p:txBody>
      </p:sp>
      <p:sp>
        <p:nvSpPr>
          <p:cNvPr id="13" name="TextBox 12">
            <a:extLst>
              <a:ext uri="{FF2B5EF4-FFF2-40B4-BE49-F238E27FC236}">
                <a16:creationId xmlns:a16="http://schemas.microsoft.com/office/drawing/2014/main" id="{0FDF1444-223E-4C65-BBEB-13B9072A07AD}"/>
              </a:ext>
            </a:extLst>
          </p:cNvPr>
          <p:cNvSpPr txBox="1"/>
          <p:nvPr/>
        </p:nvSpPr>
        <p:spPr>
          <a:xfrm>
            <a:off x="696913" y="1715054"/>
            <a:ext cx="63555" cy="195079"/>
          </a:xfrm>
          <a:prstGeom prst="rect">
            <a:avLst/>
          </a:prstGeom>
          <a:solidFill>
            <a:schemeClr val="accent5"/>
          </a:solidFill>
          <a:ln>
            <a:noFill/>
          </a:ln>
        </p:spPr>
        <p:txBody>
          <a:bodyPr vert="horz" wrap="none" lIns="0" tIns="0" rIns="0" bIns="0" rtlCol="0" anchor="ctr">
            <a:noAutofit/>
          </a:bodyPr>
          <a:lstStyle/>
          <a:p>
            <a:pPr indent="-274320" algn="ctr" defTabSz="957769">
              <a:spcAft>
                <a:spcPts val="900"/>
              </a:spcAft>
              <a:defRPr/>
            </a:pPr>
            <a:endParaRPr lang="ko-KR" altLang="en-US" sz="900" kern="0" dirty="0">
              <a:solidFill>
                <a:srgbClr val="000000"/>
              </a:solidFill>
              <a:latin typeface="KoPub돋움체 Medium" panose="02020603020101020101" pitchFamily="18" charset="-127"/>
              <a:ea typeface="KoPub돋움체 Medium" panose="02020603020101020101" pitchFamily="18" charset="-127"/>
            </a:endParaRPr>
          </a:p>
        </p:txBody>
      </p:sp>
      <p:sp>
        <p:nvSpPr>
          <p:cNvPr id="34" name="타원 33">
            <a:extLst>
              <a:ext uri="{FF2B5EF4-FFF2-40B4-BE49-F238E27FC236}">
                <a16:creationId xmlns:a16="http://schemas.microsoft.com/office/drawing/2014/main" id="{B9D664F4-1D52-4197-97CD-530B650AEB9F}"/>
              </a:ext>
            </a:extLst>
          </p:cNvPr>
          <p:cNvSpPr/>
          <p:nvPr/>
        </p:nvSpPr>
        <p:spPr bwMode="ltGray">
          <a:xfrm>
            <a:off x="592765" y="1434731"/>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1</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35" name="TextBox 34">
            <a:extLst>
              <a:ext uri="{FF2B5EF4-FFF2-40B4-BE49-F238E27FC236}">
                <a16:creationId xmlns:a16="http://schemas.microsoft.com/office/drawing/2014/main" id="{C28EECEA-09A9-47C2-942F-BFB18EAD7903}"/>
              </a:ext>
            </a:extLst>
          </p:cNvPr>
          <p:cNvSpPr txBox="1"/>
          <p:nvPr/>
        </p:nvSpPr>
        <p:spPr>
          <a:xfrm>
            <a:off x="9841134" y="1627560"/>
            <a:ext cx="2153308" cy="4837620"/>
          </a:xfrm>
          <a:prstGeom prst="rect">
            <a:avLst/>
          </a:prstGeom>
          <a:noFill/>
          <a:ln>
            <a:solidFill>
              <a:schemeClr val="accent1"/>
            </a:solidFill>
          </a:ln>
        </p:spPr>
        <p:txBody>
          <a:bodyPr vert="horz" wrap="square" lIns="0" tIns="36000" rIns="0" bIns="0" rtlCol="0" anchor="t">
            <a:noAutofit/>
          </a:bodyPr>
          <a:lstStyle/>
          <a:p>
            <a:pPr indent="-274320"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        대시보드는 </a:t>
            </a:r>
            <a:r>
              <a:rPr lang="en-US" altLang="ko-KR" sz="900" dirty="0">
                <a:solidFill>
                  <a:srgbClr val="000000"/>
                </a:solidFill>
                <a:latin typeface="KoPub돋움체 Medium" panose="02020603020101020101" pitchFamily="18" charset="-127"/>
                <a:ea typeface="KoPub돋움체 Medium" panose="02020603020101020101" pitchFamily="18" charset="-127"/>
              </a:rPr>
              <a:t>2</a:t>
            </a:r>
            <a:r>
              <a:rPr lang="ko-KR" altLang="en-US" sz="900" dirty="0">
                <a:solidFill>
                  <a:srgbClr val="000000"/>
                </a:solidFill>
                <a:latin typeface="KoPub돋움체 Medium" panose="02020603020101020101" pitchFamily="18" charset="-127"/>
                <a:ea typeface="KoPub돋움체 Medium" panose="02020603020101020101" pitchFamily="18" charset="-127"/>
              </a:rPr>
              <a:t>개의 </a:t>
            </a:r>
            <a:r>
              <a:rPr lang="en-US" altLang="ko-KR" sz="900" dirty="0">
                <a:solidFill>
                  <a:srgbClr val="000000"/>
                </a:solidFill>
                <a:latin typeface="KoPub돋움체 Medium" panose="02020603020101020101" pitchFamily="18" charset="-127"/>
                <a:ea typeface="KoPub돋움체 Medium" panose="02020603020101020101" pitchFamily="18" charset="-127"/>
              </a:rPr>
              <a:t>Tab </a:t>
            </a:r>
            <a:r>
              <a:rPr lang="ko-KR" altLang="en-US" sz="900" dirty="0">
                <a:solidFill>
                  <a:srgbClr val="000000"/>
                </a:solidFill>
                <a:latin typeface="KoPub돋움체 Medium" panose="02020603020101020101" pitchFamily="18" charset="-127"/>
                <a:ea typeface="KoPub돋움체 Medium" panose="02020603020101020101" pitchFamily="18" charset="-127"/>
              </a:rPr>
              <a:t>메뉴로 구성</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조회 필드는 년 </a:t>
            </a: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분기 </a:t>
            </a: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월 로 구성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선택한 필드에 따라 아래 화면 필터링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        지정한 언어로 메뉴 및 제품 상세 변경</a:t>
            </a:r>
            <a:r>
              <a:rPr lang="en-US" altLang="ko-KR" sz="900" dirty="0">
                <a:solidFill>
                  <a:srgbClr val="000000"/>
                </a:solidFill>
                <a:latin typeface="KoPub돋움체 Medium" panose="02020603020101020101" pitchFamily="18" charset="-127"/>
                <a:ea typeface="KoPub돋움체 Medium" panose="02020603020101020101" pitchFamily="18" charset="-127"/>
              </a:rPr>
              <a:t> </a:t>
            </a: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납기 적중률 시간 </a:t>
            </a: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수량으로 구성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선택한 필터에 따라  차트 및 화면 변경</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자재코드로 필터링해 상세 화면 변경</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DP</a:t>
            </a:r>
            <a:r>
              <a:rPr lang="ko-KR" altLang="en-US" sz="900" dirty="0">
                <a:solidFill>
                  <a:srgbClr val="000000"/>
                </a:solidFill>
                <a:latin typeface="KoPub돋움체 Medium" panose="02020603020101020101" pitchFamily="18" charset="-127"/>
                <a:ea typeface="KoPub돋움체 Medium" panose="02020603020101020101" pitchFamily="18" charset="-127"/>
              </a:rPr>
              <a:t>를 색상 기준으로 필터링 된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납기 적중률을 수치와 그래프로 구성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*ON</a:t>
            </a:r>
            <a:r>
              <a:rPr lang="ko-KR" altLang="en-US" sz="900" dirty="0">
                <a:solidFill>
                  <a:srgbClr val="000000"/>
                </a:solidFill>
                <a:latin typeface="KoPub돋움체 Medium" panose="02020603020101020101" pitchFamily="18" charset="-127"/>
                <a:ea typeface="KoPub돋움체 Medium" panose="02020603020101020101" pitchFamily="18" charset="-127"/>
              </a:rPr>
              <a:t> </a:t>
            </a:r>
            <a:r>
              <a:rPr lang="en-US" altLang="ko-KR" sz="900" dirty="0">
                <a:solidFill>
                  <a:srgbClr val="000000"/>
                </a:solidFill>
                <a:latin typeface="KoPub돋움체 Medium" panose="02020603020101020101" pitchFamily="18" charset="-127"/>
                <a:ea typeface="KoPub돋움체 Medium" panose="02020603020101020101" pitchFamily="18" charset="-127"/>
              </a:rPr>
              <a:t>TIME</a:t>
            </a:r>
            <a:r>
              <a:rPr lang="ko-KR" altLang="en-US" sz="900" dirty="0">
                <a:solidFill>
                  <a:srgbClr val="000000"/>
                </a:solidFill>
                <a:latin typeface="KoPub돋움체 Medium" panose="02020603020101020101" pitchFamily="18" charset="-127"/>
                <a:ea typeface="KoPub돋움체 Medium" panose="02020603020101020101" pitchFamily="18" charset="-127"/>
              </a:rPr>
              <a:t> </a:t>
            </a:r>
            <a:r>
              <a:rPr lang="en-US" altLang="ko-KR" sz="900" dirty="0">
                <a:solidFill>
                  <a:srgbClr val="000000"/>
                </a:solidFill>
                <a:latin typeface="KoPub돋움체 Medium" panose="02020603020101020101" pitchFamily="18" charset="-127"/>
                <a:ea typeface="KoPub돋움체 Medium" panose="02020603020101020101" pitchFamily="18" charset="-127"/>
              </a:rPr>
              <a:t>/</a:t>
            </a:r>
            <a:r>
              <a:rPr lang="ko-KR" altLang="en-US" sz="900" dirty="0">
                <a:solidFill>
                  <a:srgbClr val="000000"/>
                </a:solidFill>
                <a:latin typeface="KoPub돋움체 Medium" panose="02020603020101020101" pitchFamily="18" charset="-127"/>
                <a:ea typeface="KoPub돋움체 Medium" panose="02020603020101020101" pitchFamily="18" charset="-127"/>
              </a:rPr>
              <a:t> </a:t>
            </a:r>
            <a:r>
              <a:rPr lang="en-US" altLang="ko-KR" sz="900" dirty="0">
                <a:solidFill>
                  <a:srgbClr val="000000"/>
                </a:solidFill>
                <a:latin typeface="KoPub돋움체 Medium" panose="02020603020101020101" pitchFamily="18" charset="-127"/>
                <a:ea typeface="KoPub돋움체 Medium" panose="02020603020101020101" pitchFamily="18" charset="-127"/>
              </a:rPr>
              <a:t>NOT</a:t>
            </a:r>
            <a:r>
              <a:rPr lang="ko-KR" altLang="en-US" sz="900" dirty="0">
                <a:solidFill>
                  <a:srgbClr val="000000"/>
                </a:solidFill>
                <a:latin typeface="KoPub돋움체 Medium" panose="02020603020101020101" pitchFamily="18" charset="-127"/>
                <a:ea typeface="KoPub돋움체 Medium" panose="02020603020101020101" pitchFamily="18" charset="-127"/>
              </a:rPr>
              <a:t> </a:t>
            </a:r>
            <a:r>
              <a:rPr lang="en-US" altLang="ko-KR" sz="900" dirty="0">
                <a:solidFill>
                  <a:srgbClr val="000000"/>
                </a:solidFill>
                <a:latin typeface="KoPub돋움체 Medium" panose="02020603020101020101" pitchFamily="18" charset="-127"/>
                <a:ea typeface="KoPub돋움체 Medium" panose="02020603020101020101" pitchFamily="18" charset="-127"/>
              </a:rPr>
              <a:t>ON</a:t>
            </a:r>
            <a:r>
              <a:rPr lang="ko-KR" altLang="en-US" sz="900" dirty="0">
                <a:solidFill>
                  <a:srgbClr val="000000"/>
                </a:solidFill>
                <a:latin typeface="KoPub돋움체 Medium" panose="02020603020101020101" pitchFamily="18" charset="-127"/>
                <a:ea typeface="KoPub돋움체 Medium" panose="02020603020101020101" pitchFamily="18" charset="-127"/>
              </a:rPr>
              <a:t> </a:t>
            </a:r>
            <a:r>
              <a:rPr lang="en-US" altLang="ko-KR" sz="900" dirty="0">
                <a:solidFill>
                  <a:srgbClr val="000000"/>
                </a:solidFill>
                <a:latin typeface="KoPub돋움체 Medium" panose="02020603020101020101" pitchFamily="18" charset="-127"/>
                <a:ea typeface="KoPub돋움체 Medium" panose="02020603020101020101" pitchFamily="18" charset="-127"/>
              </a:rPr>
              <a:t>TIME</a:t>
            </a:r>
          </a:p>
          <a:p>
            <a:pPr indent="-274320" defTabSz="957769" latinLnBrk="1">
              <a:spcAft>
                <a:spcPts val="900"/>
              </a:spcAft>
            </a:pPr>
            <a:r>
              <a:rPr lang="en-US" altLang="ko-KR" sz="1400" dirty="0">
                <a:solidFill>
                  <a:srgbClr val="ED7D31"/>
                </a:solidFill>
                <a:latin typeface="KoPub돋움체 Medium" panose="02020603020101020101" pitchFamily="18" charset="-127"/>
                <a:ea typeface="KoPub돋움체 Medium" panose="02020603020101020101" pitchFamily="18" charset="-127"/>
                <a:sym typeface="Wingdings 2" panose="05020102010507070707" pitchFamily="18" charset="2"/>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에서 선택한 자재에 대한 오더 문서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상세 내역으로 구성되며 고객 선택 시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고객별 납기 적중률 분석 화면으로 이동</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en-US" altLang="ko-KR" sz="1400" dirty="0">
                <a:solidFill>
                  <a:srgbClr val="ED7D31"/>
                </a:solidFill>
                <a:latin typeface="KoPub돋움체 Medium" panose="02020603020101020101" pitchFamily="18" charset="-127"/>
                <a:ea typeface="KoPub돋움체 Medium" panose="02020603020101020101" pitchFamily="18" charset="-127"/>
                <a:sym typeface="Wingdings 2" panose="05020102010507070707" pitchFamily="18" charset="2"/>
              </a:rPr>
              <a:t></a:t>
            </a:r>
            <a:r>
              <a:rPr lang="ko-KR" altLang="en-US" sz="900" dirty="0">
                <a:solidFill>
                  <a:srgbClr val="000000"/>
                </a:solidFill>
                <a:latin typeface="KoPub돋움체 Medium" panose="02020603020101020101" pitchFamily="18" charset="-127"/>
                <a:ea typeface="KoPub돋움체 Medium" panose="02020603020101020101" pitchFamily="18" charset="-127"/>
              </a:rPr>
              <a:t>에서 선택한 자재에</a:t>
            </a: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대한 수량을  총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오더 수량 별 적중률과 함께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       보여주도록  구성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수량 </a:t>
            </a: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시간으로 필터링하여 화면 구성</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p>
        </p:txBody>
      </p:sp>
      <p:sp>
        <p:nvSpPr>
          <p:cNvPr id="36" name="타원 35">
            <a:extLst>
              <a:ext uri="{FF2B5EF4-FFF2-40B4-BE49-F238E27FC236}">
                <a16:creationId xmlns:a16="http://schemas.microsoft.com/office/drawing/2014/main" id="{EDE8761D-CC0D-4B08-8C43-6EBDDC293CC3}"/>
              </a:ext>
            </a:extLst>
          </p:cNvPr>
          <p:cNvSpPr/>
          <p:nvPr/>
        </p:nvSpPr>
        <p:spPr bwMode="ltGray">
          <a:xfrm>
            <a:off x="9828125" y="1627491"/>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1</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37" name="타원 36">
            <a:extLst>
              <a:ext uri="{FF2B5EF4-FFF2-40B4-BE49-F238E27FC236}">
                <a16:creationId xmlns:a16="http://schemas.microsoft.com/office/drawing/2014/main" id="{F258ED96-BDE5-43F4-BC86-C25EEFF112FF}"/>
              </a:ext>
            </a:extLst>
          </p:cNvPr>
          <p:cNvSpPr/>
          <p:nvPr/>
        </p:nvSpPr>
        <p:spPr bwMode="ltGray">
          <a:xfrm>
            <a:off x="8850211" y="1723324"/>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3</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38" name="타원 37">
            <a:extLst>
              <a:ext uri="{FF2B5EF4-FFF2-40B4-BE49-F238E27FC236}">
                <a16:creationId xmlns:a16="http://schemas.microsoft.com/office/drawing/2014/main" id="{0FE314CE-F7C7-4323-81FB-1F60CDCB5349}"/>
              </a:ext>
            </a:extLst>
          </p:cNvPr>
          <p:cNvSpPr/>
          <p:nvPr/>
        </p:nvSpPr>
        <p:spPr bwMode="ltGray">
          <a:xfrm>
            <a:off x="9835225" y="1887329"/>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2</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39" name="타원 38">
            <a:extLst>
              <a:ext uri="{FF2B5EF4-FFF2-40B4-BE49-F238E27FC236}">
                <a16:creationId xmlns:a16="http://schemas.microsoft.com/office/drawing/2014/main" id="{1694021C-1CF6-47B7-9025-ABB2D1D90318}"/>
              </a:ext>
            </a:extLst>
          </p:cNvPr>
          <p:cNvSpPr/>
          <p:nvPr/>
        </p:nvSpPr>
        <p:spPr bwMode="ltGray">
          <a:xfrm>
            <a:off x="9835225" y="2396484"/>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3</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78" name="TextBox 77">
            <a:extLst>
              <a:ext uri="{FF2B5EF4-FFF2-40B4-BE49-F238E27FC236}">
                <a16:creationId xmlns:a16="http://schemas.microsoft.com/office/drawing/2014/main" id="{87A2D7BA-A40A-4415-A547-11C47EB084F7}"/>
              </a:ext>
            </a:extLst>
          </p:cNvPr>
          <p:cNvSpPr txBox="1"/>
          <p:nvPr/>
        </p:nvSpPr>
        <p:spPr>
          <a:xfrm>
            <a:off x="9084489" y="1752124"/>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65" name="TextBox 64">
            <a:extLst>
              <a:ext uri="{FF2B5EF4-FFF2-40B4-BE49-F238E27FC236}">
                <a16:creationId xmlns:a16="http://schemas.microsoft.com/office/drawing/2014/main" id="{5D0E31BE-2949-421A-BAEE-03FFDB4BFBCA}"/>
              </a:ext>
            </a:extLst>
          </p:cNvPr>
          <p:cNvSpPr txBox="1"/>
          <p:nvPr/>
        </p:nvSpPr>
        <p:spPr>
          <a:xfrm>
            <a:off x="9255402" y="1753345"/>
            <a:ext cx="460242" cy="126233"/>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en-US" altLang="ko-KR" sz="700" kern="0" dirty="0">
                <a:solidFill>
                  <a:srgbClr val="ED7D31"/>
                </a:solidFill>
                <a:latin typeface="KoPub돋움체 Medium" panose="02020603020101020101" pitchFamily="18" charset="-127"/>
                <a:ea typeface="KoPub돋움체 Medium" panose="02020603020101020101" pitchFamily="18" charset="-127"/>
              </a:rPr>
              <a:t>KO</a:t>
            </a:r>
            <a:endParaRPr lang="ko-KR" altLang="en-US" sz="700" kern="0" dirty="0">
              <a:solidFill>
                <a:srgbClr val="ED7D31"/>
              </a:solidFill>
              <a:latin typeface="KoPub돋움체 Medium" panose="02020603020101020101" pitchFamily="18" charset="-127"/>
              <a:ea typeface="KoPub돋움체 Medium" panose="02020603020101020101" pitchFamily="18" charset="-127"/>
            </a:endParaRPr>
          </a:p>
        </p:txBody>
      </p:sp>
      <p:sp>
        <p:nvSpPr>
          <p:cNvPr id="67" name="타원 66">
            <a:extLst>
              <a:ext uri="{FF2B5EF4-FFF2-40B4-BE49-F238E27FC236}">
                <a16:creationId xmlns:a16="http://schemas.microsoft.com/office/drawing/2014/main" id="{C6CE245C-BEBB-4C84-8757-496F77131D0E}"/>
              </a:ext>
            </a:extLst>
          </p:cNvPr>
          <p:cNvSpPr/>
          <p:nvPr/>
        </p:nvSpPr>
        <p:spPr bwMode="ltGray">
          <a:xfrm>
            <a:off x="9835225" y="2676573"/>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4</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98" name="타원 97">
            <a:extLst>
              <a:ext uri="{FF2B5EF4-FFF2-40B4-BE49-F238E27FC236}">
                <a16:creationId xmlns:a16="http://schemas.microsoft.com/office/drawing/2014/main" id="{906F2E45-7AE1-4E73-9E5E-EE49ECD557E5}"/>
              </a:ext>
            </a:extLst>
          </p:cNvPr>
          <p:cNvSpPr/>
          <p:nvPr/>
        </p:nvSpPr>
        <p:spPr bwMode="ltGray">
          <a:xfrm>
            <a:off x="9839351" y="3151159"/>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5</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111" name="타원 110">
            <a:extLst>
              <a:ext uri="{FF2B5EF4-FFF2-40B4-BE49-F238E27FC236}">
                <a16:creationId xmlns:a16="http://schemas.microsoft.com/office/drawing/2014/main" id="{4E2AE7A8-FB42-4EFE-9895-5DE8C7B75674}"/>
              </a:ext>
            </a:extLst>
          </p:cNvPr>
          <p:cNvSpPr/>
          <p:nvPr/>
        </p:nvSpPr>
        <p:spPr bwMode="ltGray">
          <a:xfrm>
            <a:off x="9839351" y="3429001"/>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6</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cxnSp>
        <p:nvCxnSpPr>
          <p:cNvPr id="24" name="직선 연결선 23">
            <a:extLst>
              <a:ext uri="{FF2B5EF4-FFF2-40B4-BE49-F238E27FC236}">
                <a16:creationId xmlns:a16="http://schemas.microsoft.com/office/drawing/2014/main" id="{E304BBA9-707A-4E88-8B96-965EAE1B734D}"/>
              </a:ext>
            </a:extLst>
          </p:cNvPr>
          <p:cNvCxnSpPr>
            <a:cxnSpLocks/>
          </p:cNvCxnSpPr>
          <p:nvPr/>
        </p:nvCxnSpPr>
        <p:spPr>
          <a:xfrm flipH="1">
            <a:off x="1657067" y="1408097"/>
            <a:ext cx="52860" cy="234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E2416998-0B1A-4273-9CFF-946893BC8882}"/>
              </a:ext>
            </a:extLst>
          </p:cNvPr>
          <p:cNvCxnSpPr>
            <a:cxnSpLocks/>
          </p:cNvCxnSpPr>
          <p:nvPr/>
        </p:nvCxnSpPr>
        <p:spPr>
          <a:xfrm>
            <a:off x="1709927" y="1408097"/>
            <a:ext cx="8957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직선 연결선 49">
            <a:extLst>
              <a:ext uri="{FF2B5EF4-FFF2-40B4-BE49-F238E27FC236}">
                <a16:creationId xmlns:a16="http://schemas.microsoft.com/office/drawing/2014/main" id="{DA2469B5-52BE-45F6-98CD-1A0CA7C362C2}"/>
              </a:ext>
            </a:extLst>
          </p:cNvPr>
          <p:cNvCxnSpPr/>
          <p:nvPr/>
        </p:nvCxnSpPr>
        <p:spPr>
          <a:xfrm>
            <a:off x="2605639" y="1408097"/>
            <a:ext cx="62004" cy="234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AACD68-06E8-43AB-BAF1-D5C65FC581C0}"/>
              </a:ext>
            </a:extLst>
          </p:cNvPr>
          <p:cNvSpPr txBox="1"/>
          <p:nvPr/>
        </p:nvSpPr>
        <p:spPr>
          <a:xfrm>
            <a:off x="8544396" y="1503923"/>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18" name="TextBox 17">
            <a:extLst>
              <a:ext uri="{FF2B5EF4-FFF2-40B4-BE49-F238E27FC236}">
                <a16:creationId xmlns:a16="http://schemas.microsoft.com/office/drawing/2014/main" id="{CD959158-DF28-4191-AAB5-E6290F43397E}"/>
              </a:ext>
            </a:extLst>
          </p:cNvPr>
          <p:cNvSpPr txBox="1"/>
          <p:nvPr/>
        </p:nvSpPr>
        <p:spPr>
          <a:xfrm>
            <a:off x="8726506" y="1490098"/>
            <a:ext cx="989137" cy="152535"/>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700" kern="0">
                <a:solidFill>
                  <a:srgbClr val="ED7D31"/>
                </a:solidFill>
                <a:latin typeface="KoPub돋움체 Medium" panose="02020603020101020101" pitchFamily="18" charset="-127"/>
                <a:ea typeface="KoPub돋움체 Medium" panose="02020603020101020101" pitchFamily="18" charset="-127"/>
              </a:rPr>
              <a:t>분기</a:t>
            </a:r>
            <a:endParaRPr lang="ko-KR" altLang="en-US" sz="700" kern="0" dirty="0">
              <a:solidFill>
                <a:srgbClr val="ED7D31"/>
              </a:solidFill>
              <a:latin typeface="KoPub돋움체 Medium" panose="02020603020101020101" pitchFamily="18" charset="-127"/>
              <a:ea typeface="KoPub돋움체 Medium" panose="02020603020101020101" pitchFamily="18" charset="-127"/>
            </a:endParaRPr>
          </a:p>
        </p:txBody>
      </p:sp>
      <p:cxnSp>
        <p:nvCxnSpPr>
          <p:cNvPr id="95" name="직선 연결선 94">
            <a:extLst>
              <a:ext uri="{FF2B5EF4-FFF2-40B4-BE49-F238E27FC236}">
                <a16:creationId xmlns:a16="http://schemas.microsoft.com/office/drawing/2014/main" id="{327C8B0F-00EB-4240-AF32-2A898F861369}"/>
              </a:ext>
            </a:extLst>
          </p:cNvPr>
          <p:cNvCxnSpPr>
            <a:cxnSpLocks/>
          </p:cNvCxnSpPr>
          <p:nvPr/>
        </p:nvCxnSpPr>
        <p:spPr>
          <a:xfrm>
            <a:off x="8463832" y="1446993"/>
            <a:ext cx="1260061" cy="0"/>
          </a:xfrm>
          <a:prstGeom prst="line">
            <a:avLst/>
          </a:prstGeom>
          <a:noFill/>
          <a:ln w="6350" cap="flat" cmpd="sng" algn="ctr">
            <a:solidFill>
              <a:srgbClr val="000000">
                <a:lumMod val="75000"/>
                <a:lumOff val="25000"/>
              </a:srgbClr>
            </a:solidFill>
            <a:prstDash val="solid"/>
          </a:ln>
          <a:effectLst/>
        </p:spPr>
      </p:cxnSp>
      <p:cxnSp>
        <p:nvCxnSpPr>
          <p:cNvPr id="101" name="직선 연결선 100">
            <a:extLst>
              <a:ext uri="{FF2B5EF4-FFF2-40B4-BE49-F238E27FC236}">
                <a16:creationId xmlns:a16="http://schemas.microsoft.com/office/drawing/2014/main" id="{49F9078F-52F4-4AD5-9ED5-F43224DD06C1}"/>
              </a:ext>
            </a:extLst>
          </p:cNvPr>
          <p:cNvCxnSpPr>
            <a:cxnSpLocks/>
          </p:cNvCxnSpPr>
          <p:nvPr/>
        </p:nvCxnSpPr>
        <p:spPr>
          <a:xfrm flipH="1">
            <a:off x="8361706" y="1446993"/>
            <a:ext cx="117555" cy="201363"/>
          </a:xfrm>
          <a:prstGeom prst="line">
            <a:avLst/>
          </a:prstGeom>
          <a:noFill/>
          <a:ln w="6350" cap="flat" cmpd="sng" algn="ctr">
            <a:solidFill>
              <a:srgbClr val="000000">
                <a:lumMod val="75000"/>
                <a:lumOff val="25000"/>
              </a:srgbClr>
            </a:solidFill>
            <a:prstDash val="solid"/>
          </a:ln>
          <a:effectLst/>
        </p:spPr>
      </p:cxnSp>
      <p:sp>
        <p:nvSpPr>
          <p:cNvPr id="20" name="타원 19">
            <a:extLst>
              <a:ext uri="{FF2B5EF4-FFF2-40B4-BE49-F238E27FC236}">
                <a16:creationId xmlns:a16="http://schemas.microsoft.com/office/drawing/2014/main" id="{6F7C0DDC-AB15-4D39-8966-C39DF3FC43F2}"/>
              </a:ext>
            </a:extLst>
          </p:cNvPr>
          <p:cNvSpPr/>
          <p:nvPr/>
        </p:nvSpPr>
        <p:spPr bwMode="ltGray">
          <a:xfrm>
            <a:off x="8331214" y="1469819"/>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2</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27" name="TextBox 26">
            <a:extLst>
              <a:ext uri="{FF2B5EF4-FFF2-40B4-BE49-F238E27FC236}">
                <a16:creationId xmlns:a16="http://schemas.microsoft.com/office/drawing/2014/main" id="{B36E1D06-0A2D-4615-AACF-B86CFF6A3C57}"/>
              </a:ext>
            </a:extLst>
          </p:cNvPr>
          <p:cNvSpPr txBox="1"/>
          <p:nvPr/>
        </p:nvSpPr>
        <p:spPr>
          <a:xfrm>
            <a:off x="4258336" y="1967645"/>
            <a:ext cx="2566964" cy="1461355"/>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22" name="직사각형 21">
            <a:extLst>
              <a:ext uri="{FF2B5EF4-FFF2-40B4-BE49-F238E27FC236}">
                <a16:creationId xmlns:a16="http://schemas.microsoft.com/office/drawing/2014/main" id="{77FD2C53-BEB3-4716-AB3D-4114CDB15796}"/>
              </a:ext>
            </a:extLst>
          </p:cNvPr>
          <p:cNvSpPr/>
          <p:nvPr/>
        </p:nvSpPr>
        <p:spPr bwMode="ltGray">
          <a:xfrm>
            <a:off x="4258336" y="1990028"/>
            <a:ext cx="2557065" cy="151676"/>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en-US" altLang="ko-KR" sz="900" kern="0" dirty="0">
                <a:solidFill>
                  <a:srgbClr val="ED7D31"/>
                </a:solidFill>
                <a:latin typeface="KoPub돋움체 Medium" panose="02020603020101020101" pitchFamily="18" charset="-127"/>
                <a:ea typeface="KoPub돋움체 Medium" panose="02020603020101020101" pitchFamily="18" charset="-127"/>
                <a:sym typeface="Arial"/>
              </a:rPr>
              <a:t> </a:t>
            </a:r>
            <a:r>
              <a:rPr lang="ko-KR" altLang="en-US" sz="900" kern="0" dirty="0">
                <a:solidFill>
                  <a:srgbClr val="ED7D31"/>
                </a:solidFill>
                <a:latin typeface="KoPub돋움체 Medium" panose="02020603020101020101" pitchFamily="18" charset="-127"/>
                <a:ea typeface="KoPub돋움체 Medium" panose="02020603020101020101" pitchFamily="18" charset="-127"/>
                <a:sym typeface="Arial"/>
              </a:rPr>
              <a:t> </a:t>
            </a: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납기 적중률</a:t>
            </a:r>
          </a:p>
        </p:txBody>
      </p:sp>
      <p:graphicFrame>
        <p:nvGraphicFramePr>
          <p:cNvPr id="30" name="차트 29">
            <a:extLst>
              <a:ext uri="{FF2B5EF4-FFF2-40B4-BE49-F238E27FC236}">
                <a16:creationId xmlns:a16="http://schemas.microsoft.com/office/drawing/2014/main" id="{D771B03D-3EC3-41CA-B293-E65F520807B1}"/>
              </a:ext>
            </a:extLst>
          </p:cNvPr>
          <p:cNvGraphicFramePr/>
          <p:nvPr>
            <p:extLst>
              <p:ext uri="{D42A27DB-BD31-4B8C-83A1-F6EECF244321}">
                <p14:modId xmlns:p14="http://schemas.microsoft.com/office/powerpoint/2010/main" val="3967372899"/>
              </p:ext>
            </p:extLst>
          </p:nvPr>
        </p:nvGraphicFramePr>
        <p:xfrm>
          <a:off x="4262404" y="2152457"/>
          <a:ext cx="2540388" cy="1353022"/>
        </p:xfrm>
        <a:graphic>
          <a:graphicData uri="http://schemas.openxmlformats.org/drawingml/2006/chart">
            <c:chart xmlns:c="http://schemas.openxmlformats.org/drawingml/2006/chart" xmlns:r="http://schemas.openxmlformats.org/officeDocument/2006/relationships" r:id="rId3"/>
          </a:graphicData>
        </a:graphic>
      </p:graphicFrame>
      <p:sp>
        <p:nvSpPr>
          <p:cNvPr id="32" name="타원 31">
            <a:extLst>
              <a:ext uri="{FF2B5EF4-FFF2-40B4-BE49-F238E27FC236}">
                <a16:creationId xmlns:a16="http://schemas.microsoft.com/office/drawing/2014/main" id="{44FEB52D-6C71-46E0-A1BB-430F08171047}"/>
              </a:ext>
            </a:extLst>
          </p:cNvPr>
          <p:cNvSpPr/>
          <p:nvPr/>
        </p:nvSpPr>
        <p:spPr bwMode="ltGray">
          <a:xfrm>
            <a:off x="5960814" y="1973866"/>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4</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40" name="TextBox 39">
            <a:extLst>
              <a:ext uri="{FF2B5EF4-FFF2-40B4-BE49-F238E27FC236}">
                <a16:creationId xmlns:a16="http://schemas.microsoft.com/office/drawing/2014/main" id="{BB6AD4B6-9ED1-4229-BDBF-C5057FD8A238}"/>
              </a:ext>
            </a:extLst>
          </p:cNvPr>
          <p:cNvSpPr txBox="1"/>
          <p:nvPr/>
        </p:nvSpPr>
        <p:spPr>
          <a:xfrm>
            <a:off x="6196984" y="1993185"/>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44" name="TextBox 43">
            <a:extLst>
              <a:ext uri="{FF2B5EF4-FFF2-40B4-BE49-F238E27FC236}">
                <a16:creationId xmlns:a16="http://schemas.microsoft.com/office/drawing/2014/main" id="{119D0753-3720-4A58-9F21-7E6FFD21AA8D}"/>
              </a:ext>
            </a:extLst>
          </p:cNvPr>
          <p:cNvSpPr txBox="1"/>
          <p:nvPr/>
        </p:nvSpPr>
        <p:spPr>
          <a:xfrm>
            <a:off x="6367897" y="1994406"/>
            <a:ext cx="460242" cy="126233"/>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700" kern="0" dirty="0">
                <a:solidFill>
                  <a:srgbClr val="ED7D31"/>
                </a:solidFill>
                <a:latin typeface="KoPub돋움체 Medium" panose="02020603020101020101" pitchFamily="18" charset="-127"/>
                <a:ea typeface="KoPub돋움체 Medium" panose="02020603020101020101" pitchFamily="18" charset="-127"/>
              </a:rPr>
              <a:t>시간</a:t>
            </a:r>
          </a:p>
        </p:txBody>
      </p:sp>
      <p:sp>
        <p:nvSpPr>
          <p:cNvPr id="47" name="TextBox 46">
            <a:extLst>
              <a:ext uri="{FF2B5EF4-FFF2-40B4-BE49-F238E27FC236}">
                <a16:creationId xmlns:a16="http://schemas.microsoft.com/office/drawing/2014/main" id="{56EF5F00-5D13-4A56-B2BF-193C779B1FFC}"/>
              </a:ext>
            </a:extLst>
          </p:cNvPr>
          <p:cNvSpPr txBox="1"/>
          <p:nvPr/>
        </p:nvSpPr>
        <p:spPr>
          <a:xfrm>
            <a:off x="4261027" y="3510827"/>
            <a:ext cx="2564273" cy="861358"/>
          </a:xfrm>
          <a:prstGeom prst="rect">
            <a:avLst/>
          </a:prstGeom>
          <a:solidFill>
            <a:srgbClr val="FFFFFF"/>
          </a:solidFill>
          <a:ln w="6350">
            <a:solidFill>
              <a:schemeClr val="accent1"/>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grpSp>
        <p:nvGrpSpPr>
          <p:cNvPr id="121" name="그룹 120">
            <a:extLst>
              <a:ext uri="{FF2B5EF4-FFF2-40B4-BE49-F238E27FC236}">
                <a16:creationId xmlns:a16="http://schemas.microsoft.com/office/drawing/2014/main" id="{477B22EE-8E59-401E-A988-CC49BEBECB8C}"/>
              </a:ext>
            </a:extLst>
          </p:cNvPr>
          <p:cNvGrpSpPr/>
          <p:nvPr/>
        </p:nvGrpSpPr>
        <p:grpSpPr>
          <a:xfrm>
            <a:off x="4599586" y="3674782"/>
            <a:ext cx="2220807" cy="744151"/>
            <a:chOff x="5539623" y="4370987"/>
            <a:chExt cx="2182329" cy="714567"/>
          </a:xfrm>
        </p:grpSpPr>
        <p:sp>
          <p:nvSpPr>
            <p:cNvPr id="122" name="순서도: 연결자 121">
              <a:extLst>
                <a:ext uri="{FF2B5EF4-FFF2-40B4-BE49-F238E27FC236}">
                  <a16:creationId xmlns:a16="http://schemas.microsoft.com/office/drawing/2014/main" id="{B1C0D5C7-41B6-449C-ADB9-850EC0BA00EE}"/>
                </a:ext>
              </a:extLst>
            </p:cNvPr>
            <p:cNvSpPr/>
            <p:nvPr/>
          </p:nvSpPr>
          <p:spPr>
            <a:xfrm>
              <a:off x="5539623" y="4424729"/>
              <a:ext cx="587960" cy="602625"/>
            </a:xfrm>
            <a:prstGeom prst="flowChartConnector">
              <a:avLst/>
            </a:prstGeom>
            <a:solidFill>
              <a:srgbClr val="437DB3"/>
            </a:solidFill>
            <a:ln>
              <a:noFill/>
            </a:ln>
          </p:spPr>
          <p:style>
            <a:lnRef idx="0">
              <a:scrgbClr r="0" g="0" b="0"/>
            </a:lnRef>
            <a:fillRef idx="0">
              <a:scrgbClr r="0" g="0" b="0"/>
            </a:fillRef>
            <a:effectRef idx="0">
              <a:scrgbClr r="0" g="0" b="0"/>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14400" latinLnBrk="1"/>
              <a:endParaRPr lang="en-US" altLang="ko-KR" dirty="0">
                <a:solidFill>
                  <a:prstClr val="white"/>
                </a:solidFill>
                <a:latin typeface="KoPub돋움체 Medium" panose="02020603020101020101" pitchFamily="18" charset="-127"/>
                <a:ea typeface="KoPub돋움체 Medium" panose="02020603020101020101" pitchFamily="18" charset="-127"/>
              </a:endParaRPr>
            </a:p>
          </p:txBody>
        </p:sp>
        <p:sp>
          <p:nvSpPr>
            <p:cNvPr id="125" name="직사각형 124">
              <a:extLst>
                <a:ext uri="{FF2B5EF4-FFF2-40B4-BE49-F238E27FC236}">
                  <a16:creationId xmlns:a16="http://schemas.microsoft.com/office/drawing/2014/main" id="{CB77A790-6C0B-4FA1-B1F1-738E91095A3D}"/>
                </a:ext>
              </a:extLst>
            </p:cNvPr>
            <p:cNvSpPr/>
            <p:nvPr/>
          </p:nvSpPr>
          <p:spPr>
            <a:xfrm>
              <a:off x="5549352" y="4370987"/>
              <a:ext cx="2172600" cy="714567"/>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defTabSz="914400" latinLnBrk="1"/>
              <a:r>
                <a:rPr lang="en-US" altLang="ko-KR" sz="3200" dirty="0">
                  <a:solidFill>
                    <a:srgbClr val="4472C4"/>
                  </a:solidFill>
                  <a:latin typeface="KoPub돋움체 Medium" panose="02020603020101020101" pitchFamily="18" charset="-127"/>
                  <a:ea typeface="KoPub돋움체 Medium" panose="02020603020101020101" pitchFamily="18" charset="-127"/>
                </a:rPr>
                <a:t>   80</a:t>
              </a:r>
              <a:r>
                <a:rPr lang="ko-KR" altLang="en-US" sz="3200" dirty="0">
                  <a:solidFill>
                    <a:srgbClr val="4472C4"/>
                  </a:solidFill>
                  <a:latin typeface="KoPub돋움체 Medium" panose="02020603020101020101" pitchFamily="18" charset="-127"/>
                  <a:ea typeface="KoPub돋움체 Medium" panose="02020603020101020101" pitchFamily="18" charset="-127"/>
                </a:rPr>
                <a:t>일</a:t>
              </a:r>
            </a:p>
          </p:txBody>
        </p:sp>
        <p:sp>
          <p:nvSpPr>
            <p:cNvPr id="126" name="TextBox 125">
              <a:extLst>
                <a:ext uri="{FF2B5EF4-FFF2-40B4-BE49-F238E27FC236}">
                  <a16:creationId xmlns:a16="http://schemas.microsoft.com/office/drawing/2014/main" id="{5FE73739-F81F-45C2-8A80-7FB6EA44680E}"/>
                </a:ext>
              </a:extLst>
            </p:cNvPr>
            <p:cNvSpPr txBox="1"/>
            <p:nvPr/>
          </p:nvSpPr>
          <p:spPr>
            <a:xfrm>
              <a:off x="5595581" y="4607825"/>
              <a:ext cx="471608" cy="236432"/>
            </a:xfrm>
            <a:prstGeom prst="rect">
              <a:avLst/>
            </a:prstGeom>
            <a:noFill/>
          </p:spPr>
          <p:txBody>
            <a:bodyPr wrap="square" rtlCol="0">
              <a:spAutoFit/>
            </a:bodyPr>
            <a:lstStyle/>
            <a:p>
              <a:pPr algn="ctr" defTabSz="914400" latinLnBrk="1"/>
              <a:r>
                <a:rPr lang="en-US" altLang="ko-KR" sz="1000" dirty="0">
                  <a:solidFill>
                    <a:prstClr val="white"/>
                  </a:solidFill>
                  <a:latin typeface="KoPub돋움체 Medium" panose="02020603020101020101" pitchFamily="18" charset="-127"/>
                  <a:ea typeface="KoPub돋움체 Medium" panose="02020603020101020101" pitchFamily="18" charset="-127"/>
                </a:rPr>
                <a:t>85%</a:t>
              </a:r>
              <a:endParaRPr lang="ko-KR" altLang="en-US" sz="1000" dirty="0">
                <a:solidFill>
                  <a:prstClr val="white"/>
                </a:solidFill>
                <a:latin typeface="KoPub돋움체 Medium" panose="02020603020101020101" pitchFamily="18" charset="-127"/>
                <a:ea typeface="KoPub돋움체 Medium" panose="02020603020101020101" pitchFamily="18" charset="-127"/>
              </a:endParaRPr>
            </a:p>
          </p:txBody>
        </p:sp>
      </p:grpSp>
      <p:sp>
        <p:nvSpPr>
          <p:cNvPr id="54" name="직사각형 53">
            <a:extLst>
              <a:ext uri="{FF2B5EF4-FFF2-40B4-BE49-F238E27FC236}">
                <a16:creationId xmlns:a16="http://schemas.microsoft.com/office/drawing/2014/main" id="{22631BFE-0690-43C3-AC16-4471C488067D}"/>
              </a:ext>
            </a:extLst>
          </p:cNvPr>
          <p:cNvSpPr/>
          <p:nvPr/>
        </p:nvSpPr>
        <p:spPr bwMode="ltGray">
          <a:xfrm>
            <a:off x="4274773" y="3535935"/>
            <a:ext cx="2557407" cy="144668"/>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지연 </a:t>
            </a:r>
            <a:r>
              <a:rPr lang="en-US" altLang="ko-KR" sz="900" kern="0" dirty="0">
                <a:solidFill>
                  <a:srgbClr val="44546A"/>
                </a:solidFill>
                <a:latin typeface="KoPub돋움체 Medium" panose="02020603020101020101" pitchFamily="18" charset="-127"/>
                <a:ea typeface="KoPub돋움체 Medium" panose="02020603020101020101" pitchFamily="18" charset="-127"/>
                <a:sym typeface="Arial"/>
              </a:rPr>
              <a:t>&amp; </a:t>
            </a: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평균 지연 일</a:t>
            </a:r>
          </a:p>
        </p:txBody>
      </p:sp>
      <p:sp>
        <p:nvSpPr>
          <p:cNvPr id="61" name="TextBox 60">
            <a:extLst>
              <a:ext uri="{FF2B5EF4-FFF2-40B4-BE49-F238E27FC236}">
                <a16:creationId xmlns:a16="http://schemas.microsoft.com/office/drawing/2014/main" id="{9DBB9D37-6D39-46AF-AD5D-D98BDDC349F7}"/>
              </a:ext>
            </a:extLst>
          </p:cNvPr>
          <p:cNvSpPr txBox="1"/>
          <p:nvPr/>
        </p:nvSpPr>
        <p:spPr>
          <a:xfrm>
            <a:off x="6915826" y="1974184"/>
            <a:ext cx="2801819" cy="2398000"/>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62" name="직사각형 61">
            <a:extLst>
              <a:ext uri="{FF2B5EF4-FFF2-40B4-BE49-F238E27FC236}">
                <a16:creationId xmlns:a16="http://schemas.microsoft.com/office/drawing/2014/main" id="{C5E65FCE-0262-4959-9053-917AF150D68A}"/>
              </a:ext>
            </a:extLst>
          </p:cNvPr>
          <p:cNvSpPr/>
          <p:nvPr/>
        </p:nvSpPr>
        <p:spPr bwMode="ltGray">
          <a:xfrm>
            <a:off x="6928836" y="1985325"/>
            <a:ext cx="2798708" cy="133418"/>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상세 화면 </a:t>
            </a:r>
          </a:p>
        </p:txBody>
      </p:sp>
      <p:sp>
        <p:nvSpPr>
          <p:cNvPr id="64" name="직사각형 63">
            <a:extLst>
              <a:ext uri="{FF2B5EF4-FFF2-40B4-BE49-F238E27FC236}">
                <a16:creationId xmlns:a16="http://schemas.microsoft.com/office/drawing/2014/main" id="{52C9E524-DD9A-4F59-9648-4DB1E4338C54}"/>
              </a:ext>
            </a:extLst>
          </p:cNvPr>
          <p:cNvSpPr/>
          <p:nvPr/>
        </p:nvSpPr>
        <p:spPr>
          <a:xfrm>
            <a:off x="7237074" y="2280120"/>
            <a:ext cx="2172600" cy="714567"/>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defTabSz="914400" latinLnBrk="1"/>
            <a:r>
              <a:rPr lang="en-US" altLang="ko-KR" sz="3200" dirty="0">
                <a:latin typeface="KoPub돋움체 Medium" panose="02020603020101020101" pitchFamily="18" charset="-127"/>
                <a:ea typeface="KoPub돋움체 Medium" panose="02020603020101020101" pitchFamily="18" charset="-127"/>
              </a:rPr>
              <a:t>    </a:t>
            </a:r>
            <a:r>
              <a:rPr lang="en-US" altLang="ko-KR" sz="3600" dirty="0">
                <a:latin typeface="KoPub돋움체 Medium" panose="02020603020101020101" pitchFamily="18" charset="-127"/>
                <a:ea typeface="KoPub돋움체 Medium" panose="02020603020101020101" pitchFamily="18" charset="-127"/>
              </a:rPr>
              <a:t>25%</a:t>
            </a:r>
            <a:endParaRPr lang="ko-KR" altLang="en-US" sz="3200" dirty="0">
              <a:latin typeface="KoPub돋움체 Medium" panose="02020603020101020101" pitchFamily="18" charset="-127"/>
              <a:ea typeface="KoPub돋움체 Medium" panose="02020603020101020101" pitchFamily="18" charset="-127"/>
            </a:endParaRPr>
          </a:p>
        </p:txBody>
      </p:sp>
      <p:pic>
        <p:nvPicPr>
          <p:cNvPr id="66" name="그래픽 65" descr="과녁">
            <a:extLst>
              <a:ext uri="{FF2B5EF4-FFF2-40B4-BE49-F238E27FC236}">
                <a16:creationId xmlns:a16="http://schemas.microsoft.com/office/drawing/2014/main" id="{69CC94CE-4461-4370-AE70-3FC82AC869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85335" y="2479236"/>
            <a:ext cx="375940" cy="375940"/>
          </a:xfrm>
          <a:prstGeom prst="rect">
            <a:avLst/>
          </a:prstGeom>
        </p:spPr>
      </p:pic>
      <p:sp>
        <p:nvSpPr>
          <p:cNvPr id="68" name="타원 67">
            <a:extLst>
              <a:ext uri="{FF2B5EF4-FFF2-40B4-BE49-F238E27FC236}">
                <a16:creationId xmlns:a16="http://schemas.microsoft.com/office/drawing/2014/main" id="{2CE874AD-6BAB-47EF-BC0E-49D1DC3B93AC}"/>
              </a:ext>
            </a:extLst>
          </p:cNvPr>
          <p:cNvSpPr/>
          <p:nvPr/>
        </p:nvSpPr>
        <p:spPr bwMode="ltGray">
          <a:xfrm>
            <a:off x="7435443" y="2573700"/>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6</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graphicFrame>
        <p:nvGraphicFramePr>
          <p:cNvPr id="70" name="차트 69">
            <a:extLst>
              <a:ext uri="{FF2B5EF4-FFF2-40B4-BE49-F238E27FC236}">
                <a16:creationId xmlns:a16="http://schemas.microsoft.com/office/drawing/2014/main" id="{EB0B01AD-1953-4ABF-99A6-39B8DC1E752B}"/>
              </a:ext>
            </a:extLst>
          </p:cNvPr>
          <p:cNvGraphicFramePr/>
          <p:nvPr>
            <p:extLst>
              <p:ext uri="{D42A27DB-BD31-4B8C-83A1-F6EECF244321}">
                <p14:modId xmlns:p14="http://schemas.microsoft.com/office/powerpoint/2010/main" val="723341018"/>
              </p:ext>
            </p:extLst>
          </p:nvPr>
        </p:nvGraphicFramePr>
        <p:xfrm>
          <a:off x="7057989" y="2877447"/>
          <a:ext cx="2637867" cy="1205692"/>
        </p:xfrm>
        <a:graphic>
          <a:graphicData uri="http://schemas.openxmlformats.org/drawingml/2006/chart">
            <c:chart xmlns:c="http://schemas.openxmlformats.org/drawingml/2006/chart" xmlns:r="http://schemas.openxmlformats.org/officeDocument/2006/relationships" r:id="rId6"/>
          </a:graphicData>
        </a:graphic>
      </p:graphicFrame>
      <p:sp>
        <p:nvSpPr>
          <p:cNvPr id="72" name="TextBox 71">
            <a:extLst>
              <a:ext uri="{FF2B5EF4-FFF2-40B4-BE49-F238E27FC236}">
                <a16:creationId xmlns:a16="http://schemas.microsoft.com/office/drawing/2014/main" id="{4E6C7BC4-1FFC-4B8D-B6AF-C0CDDAEB53B4}"/>
              </a:ext>
            </a:extLst>
          </p:cNvPr>
          <p:cNvSpPr txBox="1"/>
          <p:nvPr/>
        </p:nvSpPr>
        <p:spPr>
          <a:xfrm>
            <a:off x="8318262" y="4142577"/>
            <a:ext cx="696113" cy="200055"/>
          </a:xfrm>
          <a:prstGeom prst="rect">
            <a:avLst/>
          </a:prstGeom>
          <a:noFill/>
        </p:spPr>
        <p:txBody>
          <a:bodyPr wrap="square" rtlCol="0">
            <a:spAutoFit/>
          </a:bodyPr>
          <a:lstStyle/>
          <a:p>
            <a:pPr defTabSz="914400" latinLnBrk="1"/>
            <a:r>
              <a:rPr lang="ko-KR" altLang="en-US" sz="700" dirty="0">
                <a:solidFill>
                  <a:srgbClr val="4472C4"/>
                </a:solidFill>
                <a:latin typeface="KoPub돋움체 Medium" panose="02020603020101020101" pitchFamily="18" charset="-127"/>
                <a:ea typeface="KoPub돋움체 Medium" panose="02020603020101020101" pitchFamily="18" charset="-127"/>
              </a:rPr>
              <a:t>■ </a:t>
            </a:r>
            <a:r>
              <a:rPr lang="en-US" altLang="ko-KR" sz="700" dirty="0">
                <a:solidFill>
                  <a:srgbClr val="4472C4"/>
                </a:solidFill>
                <a:latin typeface="KoPub돋움체 Medium" panose="02020603020101020101" pitchFamily="18" charset="-127"/>
                <a:ea typeface="KoPub돋움체 Medium" panose="02020603020101020101" pitchFamily="18" charset="-127"/>
              </a:rPr>
              <a:t>ON TIME  </a:t>
            </a:r>
            <a:endParaRPr lang="ko-KR" altLang="en-US" sz="700" dirty="0">
              <a:solidFill>
                <a:srgbClr val="4472C4"/>
              </a:solidFill>
              <a:latin typeface="KoPub돋움체 Medium" panose="02020603020101020101" pitchFamily="18" charset="-127"/>
              <a:ea typeface="KoPub돋움체 Medium" panose="02020603020101020101" pitchFamily="18" charset="-127"/>
            </a:endParaRPr>
          </a:p>
        </p:txBody>
      </p:sp>
      <p:sp>
        <p:nvSpPr>
          <p:cNvPr id="74" name="TextBox 73">
            <a:extLst>
              <a:ext uri="{FF2B5EF4-FFF2-40B4-BE49-F238E27FC236}">
                <a16:creationId xmlns:a16="http://schemas.microsoft.com/office/drawing/2014/main" id="{E836E3B5-E5DC-4A65-BF26-45B8C85ABF7B}"/>
              </a:ext>
            </a:extLst>
          </p:cNvPr>
          <p:cNvSpPr txBox="1"/>
          <p:nvPr/>
        </p:nvSpPr>
        <p:spPr>
          <a:xfrm>
            <a:off x="8852593" y="4142577"/>
            <a:ext cx="861622" cy="200055"/>
          </a:xfrm>
          <a:prstGeom prst="rect">
            <a:avLst/>
          </a:prstGeom>
          <a:noFill/>
        </p:spPr>
        <p:txBody>
          <a:bodyPr wrap="square" rtlCol="0">
            <a:spAutoFit/>
          </a:bodyPr>
          <a:lstStyle/>
          <a:p>
            <a:pPr defTabSz="914400" latinLnBrk="1"/>
            <a:r>
              <a:rPr lang="ko-KR" altLang="en-US" sz="700" dirty="0">
                <a:solidFill>
                  <a:srgbClr val="ED7D31"/>
                </a:solidFill>
                <a:latin typeface="KoPub돋움체 Medium" panose="02020603020101020101" pitchFamily="18" charset="-127"/>
                <a:ea typeface="KoPub돋움체 Medium" panose="02020603020101020101" pitchFamily="18" charset="-127"/>
              </a:rPr>
              <a:t>■</a:t>
            </a:r>
            <a:r>
              <a:rPr lang="ko-KR" altLang="en-US" sz="700" dirty="0">
                <a:solidFill>
                  <a:srgbClr val="4472C4"/>
                </a:solidFill>
                <a:latin typeface="KoPub돋움체 Medium" panose="02020603020101020101" pitchFamily="18" charset="-127"/>
                <a:ea typeface="KoPub돋움체 Medium" panose="02020603020101020101" pitchFamily="18" charset="-127"/>
              </a:rPr>
              <a:t> </a:t>
            </a:r>
            <a:r>
              <a:rPr lang="en-US" altLang="ko-KR" sz="700" dirty="0">
                <a:solidFill>
                  <a:srgbClr val="4472C4"/>
                </a:solidFill>
                <a:latin typeface="KoPub돋움체 Medium" panose="02020603020101020101" pitchFamily="18" charset="-127"/>
                <a:ea typeface="KoPub돋움체 Medium" panose="02020603020101020101" pitchFamily="18" charset="-127"/>
              </a:rPr>
              <a:t>NOT ON TIME  </a:t>
            </a:r>
            <a:endParaRPr lang="ko-KR" altLang="en-US" sz="700" dirty="0">
              <a:solidFill>
                <a:srgbClr val="4472C4"/>
              </a:solidFill>
              <a:latin typeface="KoPub돋움체 Medium" panose="02020603020101020101" pitchFamily="18" charset="-127"/>
              <a:ea typeface="KoPub돋움체 Medium" panose="02020603020101020101" pitchFamily="18" charset="-127"/>
            </a:endParaRPr>
          </a:p>
        </p:txBody>
      </p:sp>
      <p:sp>
        <p:nvSpPr>
          <p:cNvPr id="75" name="TextBox 74">
            <a:extLst>
              <a:ext uri="{FF2B5EF4-FFF2-40B4-BE49-F238E27FC236}">
                <a16:creationId xmlns:a16="http://schemas.microsoft.com/office/drawing/2014/main" id="{5BFDC068-4933-4287-ABF1-BD5F3CE1C427}"/>
              </a:ext>
            </a:extLst>
          </p:cNvPr>
          <p:cNvSpPr txBox="1"/>
          <p:nvPr/>
        </p:nvSpPr>
        <p:spPr>
          <a:xfrm>
            <a:off x="4271074" y="4469907"/>
            <a:ext cx="5452817" cy="895355"/>
          </a:xfrm>
          <a:prstGeom prst="rect">
            <a:avLst/>
          </a:prstGeom>
          <a:solidFill>
            <a:srgbClr val="FFFFFF"/>
          </a:solidFill>
          <a:ln w="6350">
            <a:solidFill>
              <a:schemeClr val="accent1"/>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76" name="직사각형 75">
            <a:extLst>
              <a:ext uri="{FF2B5EF4-FFF2-40B4-BE49-F238E27FC236}">
                <a16:creationId xmlns:a16="http://schemas.microsoft.com/office/drawing/2014/main" id="{C36E4604-72DF-4CDE-8F98-3CB96F4BBD3C}"/>
              </a:ext>
            </a:extLst>
          </p:cNvPr>
          <p:cNvSpPr/>
          <p:nvPr/>
        </p:nvSpPr>
        <p:spPr bwMode="ltGray">
          <a:xfrm>
            <a:off x="4266667" y="4473297"/>
            <a:ext cx="5457223" cy="175575"/>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 문서 </a:t>
            </a:r>
          </a:p>
        </p:txBody>
      </p:sp>
      <p:sp>
        <p:nvSpPr>
          <p:cNvPr id="79" name="TextBox 78">
            <a:extLst>
              <a:ext uri="{FF2B5EF4-FFF2-40B4-BE49-F238E27FC236}">
                <a16:creationId xmlns:a16="http://schemas.microsoft.com/office/drawing/2014/main" id="{050607D8-B9DF-4CF5-BC5D-355DE3D8EEA6}"/>
              </a:ext>
            </a:extLst>
          </p:cNvPr>
          <p:cNvSpPr txBox="1"/>
          <p:nvPr/>
        </p:nvSpPr>
        <p:spPr>
          <a:xfrm>
            <a:off x="9032903" y="4497872"/>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80" name="TextBox 79">
            <a:extLst>
              <a:ext uri="{FF2B5EF4-FFF2-40B4-BE49-F238E27FC236}">
                <a16:creationId xmlns:a16="http://schemas.microsoft.com/office/drawing/2014/main" id="{F0F826A1-D852-44ED-A430-06FEFE0E7FD2}"/>
              </a:ext>
            </a:extLst>
          </p:cNvPr>
          <p:cNvSpPr txBox="1"/>
          <p:nvPr/>
        </p:nvSpPr>
        <p:spPr>
          <a:xfrm>
            <a:off x="9203816" y="4499093"/>
            <a:ext cx="460242" cy="126233"/>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en-US" altLang="ko-KR" sz="700" kern="0" dirty="0">
                <a:solidFill>
                  <a:srgbClr val="ED7D31"/>
                </a:solidFill>
                <a:latin typeface="KoPub돋움체 Medium" panose="02020603020101020101" pitchFamily="18" charset="-127"/>
                <a:ea typeface="KoPub돋움체 Medium" panose="02020603020101020101" pitchFamily="18" charset="-127"/>
              </a:rPr>
              <a:t>DP</a:t>
            </a:r>
            <a:r>
              <a:rPr lang="ko-KR" altLang="en-US" sz="700" kern="0" dirty="0">
                <a:solidFill>
                  <a:srgbClr val="ED7D31"/>
                </a:solidFill>
                <a:latin typeface="KoPub돋움체 Medium" panose="02020603020101020101" pitchFamily="18" charset="-127"/>
                <a:ea typeface="KoPub돋움체 Medium" panose="02020603020101020101" pitchFamily="18" charset="-127"/>
              </a:rPr>
              <a:t> </a:t>
            </a:r>
          </a:p>
        </p:txBody>
      </p:sp>
      <p:graphicFrame>
        <p:nvGraphicFramePr>
          <p:cNvPr id="82" name="표 81">
            <a:extLst>
              <a:ext uri="{FF2B5EF4-FFF2-40B4-BE49-F238E27FC236}">
                <a16:creationId xmlns:a16="http://schemas.microsoft.com/office/drawing/2014/main" id="{DC679A89-3742-45DF-A38F-936F792CAE41}"/>
              </a:ext>
            </a:extLst>
          </p:cNvPr>
          <p:cNvGraphicFramePr>
            <a:graphicFrameLocks noGrp="1"/>
          </p:cNvGraphicFramePr>
          <p:nvPr>
            <p:extLst>
              <p:ext uri="{D42A27DB-BD31-4B8C-83A1-F6EECF244321}">
                <p14:modId xmlns:p14="http://schemas.microsoft.com/office/powerpoint/2010/main" val="3257184498"/>
              </p:ext>
            </p:extLst>
          </p:nvPr>
        </p:nvGraphicFramePr>
        <p:xfrm>
          <a:off x="4341356" y="4703560"/>
          <a:ext cx="5322701" cy="592143"/>
        </p:xfrm>
        <a:graphic>
          <a:graphicData uri="http://schemas.openxmlformats.org/drawingml/2006/table">
            <a:tbl>
              <a:tblPr bandRow="1">
                <a:tableStyleId>{5A111915-BE36-4E01-A7E5-04B1672EAD32}</a:tableStyleId>
              </a:tblPr>
              <a:tblGrid>
                <a:gridCol w="849701">
                  <a:extLst>
                    <a:ext uri="{9D8B030D-6E8A-4147-A177-3AD203B41FA5}">
                      <a16:colId xmlns:a16="http://schemas.microsoft.com/office/drawing/2014/main" val="2860569835"/>
                    </a:ext>
                  </a:extLst>
                </a:gridCol>
                <a:gridCol w="1504033">
                  <a:extLst>
                    <a:ext uri="{9D8B030D-6E8A-4147-A177-3AD203B41FA5}">
                      <a16:colId xmlns:a16="http://schemas.microsoft.com/office/drawing/2014/main" val="3054918283"/>
                    </a:ext>
                  </a:extLst>
                </a:gridCol>
                <a:gridCol w="677917">
                  <a:extLst>
                    <a:ext uri="{9D8B030D-6E8A-4147-A177-3AD203B41FA5}">
                      <a16:colId xmlns:a16="http://schemas.microsoft.com/office/drawing/2014/main" val="135956265"/>
                    </a:ext>
                  </a:extLst>
                </a:gridCol>
                <a:gridCol w="562303">
                  <a:extLst>
                    <a:ext uri="{9D8B030D-6E8A-4147-A177-3AD203B41FA5}">
                      <a16:colId xmlns:a16="http://schemas.microsoft.com/office/drawing/2014/main" val="355788722"/>
                    </a:ext>
                  </a:extLst>
                </a:gridCol>
                <a:gridCol w="557049">
                  <a:extLst>
                    <a:ext uri="{9D8B030D-6E8A-4147-A177-3AD203B41FA5}">
                      <a16:colId xmlns:a16="http://schemas.microsoft.com/office/drawing/2014/main" val="1677924096"/>
                    </a:ext>
                  </a:extLst>
                </a:gridCol>
                <a:gridCol w="578069">
                  <a:extLst>
                    <a:ext uri="{9D8B030D-6E8A-4147-A177-3AD203B41FA5}">
                      <a16:colId xmlns:a16="http://schemas.microsoft.com/office/drawing/2014/main" val="2314779230"/>
                    </a:ext>
                  </a:extLst>
                </a:gridCol>
                <a:gridCol w="593629">
                  <a:extLst>
                    <a:ext uri="{9D8B030D-6E8A-4147-A177-3AD203B41FA5}">
                      <a16:colId xmlns:a16="http://schemas.microsoft.com/office/drawing/2014/main" val="3200588813"/>
                    </a:ext>
                  </a:extLst>
                </a:gridCol>
              </a:tblGrid>
              <a:tr h="197381">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오더</a:t>
                      </a: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자재 코드</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자재 </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고객 </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수량</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DP</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8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플랜트</a:t>
                      </a:r>
                    </a:p>
                  </a:txBody>
                  <a:tcPr marL="0" marR="0" marT="0" marB="0" anchor="ctr">
                    <a:lnL>
                      <a:noFill/>
                    </a:lnL>
                    <a:lnR w="6350" cap="flat" cmpd="sng" algn="ctr">
                      <a:noFill/>
                      <a:prstDash val="solid"/>
                      <a:miter lim="800000"/>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849519"/>
                  </a:ext>
                </a:extLst>
              </a:tr>
              <a:tr h="197381">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001</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202001010_F01</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A01</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C01</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O</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1710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w="6350" cap="flat" cmpd="sng" algn="ctr">
                      <a:noFill/>
                      <a:prstDash val="solid"/>
                      <a:miter lim="800000"/>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0701113"/>
                  </a:ext>
                </a:extLst>
              </a:tr>
              <a:tr h="197381">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002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202001010_F02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B01</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C02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N</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1710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w="6350" cap="flat" cmpd="sng" algn="ctr">
                      <a:noFill/>
                      <a:prstDash val="solid"/>
                      <a:miter lim="800000"/>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920092"/>
                  </a:ext>
                </a:extLst>
              </a:tr>
            </a:tbl>
          </a:graphicData>
        </a:graphic>
      </p:graphicFrame>
      <p:sp>
        <p:nvSpPr>
          <p:cNvPr id="83" name="타원 82">
            <a:extLst>
              <a:ext uri="{FF2B5EF4-FFF2-40B4-BE49-F238E27FC236}">
                <a16:creationId xmlns:a16="http://schemas.microsoft.com/office/drawing/2014/main" id="{F76FF061-CA2B-4BFA-819F-358E8F09B24B}"/>
              </a:ext>
            </a:extLst>
          </p:cNvPr>
          <p:cNvSpPr/>
          <p:nvPr/>
        </p:nvSpPr>
        <p:spPr bwMode="ltGray">
          <a:xfrm>
            <a:off x="4102205" y="4473297"/>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7</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84" name="TextBox 83">
            <a:extLst>
              <a:ext uri="{FF2B5EF4-FFF2-40B4-BE49-F238E27FC236}">
                <a16:creationId xmlns:a16="http://schemas.microsoft.com/office/drawing/2014/main" id="{7055173E-10B7-475C-A497-42C29C1890CB}"/>
              </a:ext>
            </a:extLst>
          </p:cNvPr>
          <p:cNvSpPr txBox="1"/>
          <p:nvPr/>
        </p:nvSpPr>
        <p:spPr>
          <a:xfrm>
            <a:off x="4258337" y="5457477"/>
            <a:ext cx="5469208" cy="977278"/>
          </a:xfrm>
          <a:prstGeom prst="rect">
            <a:avLst/>
          </a:prstGeom>
          <a:solidFill>
            <a:srgbClr val="FFFFFF"/>
          </a:solidFill>
          <a:ln w="6350">
            <a:solidFill>
              <a:schemeClr val="accent1"/>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86" name="직사각형 85">
            <a:extLst>
              <a:ext uri="{FF2B5EF4-FFF2-40B4-BE49-F238E27FC236}">
                <a16:creationId xmlns:a16="http://schemas.microsoft.com/office/drawing/2014/main" id="{060C03EF-EB8E-47D3-A946-692F8F734233}"/>
              </a:ext>
            </a:extLst>
          </p:cNvPr>
          <p:cNvSpPr/>
          <p:nvPr/>
        </p:nvSpPr>
        <p:spPr bwMode="ltGray">
          <a:xfrm>
            <a:off x="4271074" y="5476299"/>
            <a:ext cx="5452816" cy="121219"/>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chemeClr val="accent1">
                    <a:lumMod val="50000"/>
                  </a:schemeClr>
                </a:solidFill>
                <a:latin typeface="KoPub돋움체 Medium" panose="02020603020101020101" pitchFamily="18" charset="-127"/>
                <a:ea typeface="KoPub돋움체 Medium" panose="02020603020101020101" pitchFamily="18" charset="-127"/>
                <a:sym typeface="Arial"/>
              </a:rPr>
              <a:t>고객별 납기 실적 </a:t>
            </a:r>
          </a:p>
        </p:txBody>
      </p:sp>
      <p:sp>
        <p:nvSpPr>
          <p:cNvPr id="88" name="TextBox 87">
            <a:extLst>
              <a:ext uri="{FF2B5EF4-FFF2-40B4-BE49-F238E27FC236}">
                <a16:creationId xmlns:a16="http://schemas.microsoft.com/office/drawing/2014/main" id="{A11E6E71-CEB4-4187-975E-B0A4274E1E65}"/>
              </a:ext>
            </a:extLst>
          </p:cNvPr>
          <p:cNvSpPr txBox="1"/>
          <p:nvPr/>
        </p:nvSpPr>
        <p:spPr>
          <a:xfrm>
            <a:off x="9023527" y="5463738"/>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142" name="TextBox 141">
            <a:extLst>
              <a:ext uri="{FF2B5EF4-FFF2-40B4-BE49-F238E27FC236}">
                <a16:creationId xmlns:a16="http://schemas.microsoft.com/office/drawing/2014/main" id="{8957A33A-503F-48C6-B926-2EB517C0AD55}"/>
              </a:ext>
            </a:extLst>
          </p:cNvPr>
          <p:cNvSpPr txBox="1"/>
          <p:nvPr/>
        </p:nvSpPr>
        <p:spPr>
          <a:xfrm>
            <a:off x="9194440" y="5464959"/>
            <a:ext cx="460242" cy="126233"/>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700" kern="0" dirty="0">
                <a:solidFill>
                  <a:srgbClr val="ED7D31"/>
                </a:solidFill>
                <a:latin typeface="KoPub돋움체 Medium" panose="02020603020101020101" pitchFamily="18" charset="-127"/>
                <a:ea typeface="KoPub돋움체 Medium" panose="02020603020101020101" pitchFamily="18" charset="-127"/>
              </a:rPr>
              <a:t>수량 </a:t>
            </a:r>
          </a:p>
        </p:txBody>
      </p:sp>
      <p:sp>
        <p:nvSpPr>
          <p:cNvPr id="144" name="타원 143">
            <a:extLst>
              <a:ext uri="{FF2B5EF4-FFF2-40B4-BE49-F238E27FC236}">
                <a16:creationId xmlns:a16="http://schemas.microsoft.com/office/drawing/2014/main" id="{1BDBE3DE-57BF-40F7-AEE6-3B2C34823F32}"/>
              </a:ext>
            </a:extLst>
          </p:cNvPr>
          <p:cNvSpPr/>
          <p:nvPr/>
        </p:nvSpPr>
        <p:spPr bwMode="ltGray">
          <a:xfrm>
            <a:off x="4133811" y="5434673"/>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8</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146" name="타원 145">
            <a:extLst>
              <a:ext uri="{FF2B5EF4-FFF2-40B4-BE49-F238E27FC236}">
                <a16:creationId xmlns:a16="http://schemas.microsoft.com/office/drawing/2014/main" id="{C6167011-D286-4C90-90B5-B3EDD8DDC061}"/>
              </a:ext>
            </a:extLst>
          </p:cNvPr>
          <p:cNvSpPr/>
          <p:nvPr/>
        </p:nvSpPr>
        <p:spPr bwMode="ltGray">
          <a:xfrm>
            <a:off x="8757330" y="5421728"/>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9</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graphicFrame>
        <p:nvGraphicFramePr>
          <p:cNvPr id="148" name="차트 147">
            <a:extLst>
              <a:ext uri="{FF2B5EF4-FFF2-40B4-BE49-F238E27FC236}">
                <a16:creationId xmlns:a16="http://schemas.microsoft.com/office/drawing/2014/main" id="{7BB9D42A-B062-43AB-8C07-65A1BBB2FA80}"/>
              </a:ext>
            </a:extLst>
          </p:cNvPr>
          <p:cNvGraphicFramePr/>
          <p:nvPr>
            <p:extLst>
              <p:ext uri="{D42A27DB-BD31-4B8C-83A1-F6EECF244321}">
                <p14:modId xmlns:p14="http://schemas.microsoft.com/office/powerpoint/2010/main" val="2835603088"/>
              </p:ext>
            </p:extLst>
          </p:nvPr>
        </p:nvGraphicFramePr>
        <p:xfrm>
          <a:off x="4283075" y="5613210"/>
          <a:ext cx="5412780" cy="833036"/>
        </p:xfrm>
        <a:graphic>
          <a:graphicData uri="http://schemas.openxmlformats.org/drawingml/2006/chart">
            <c:chart xmlns:c="http://schemas.openxmlformats.org/drawingml/2006/chart" xmlns:r="http://schemas.openxmlformats.org/officeDocument/2006/relationships" r:id="rId7"/>
          </a:graphicData>
        </a:graphic>
      </p:graphicFrame>
      <p:sp>
        <p:nvSpPr>
          <p:cNvPr id="154" name="타원 153">
            <a:extLst>
              <a:ext uri="{FF2B5EF4-FFF2-40B4-BE49-F238E27FC236}">
                <a16:creationId xmlns:a16="http://schemas.microsoft.com/office/drawing/2014/main" id="{E7FCCC93-C39F-4DC4-AAE1-E72A7F5172D2}"/>
              </a:ext>
            </a:extLst>
          </p:cNvPr>
          <p:cNvSpPr/>
          <p:nvPr/>
        </p:nvSpPr>
        <p:spPr bwMode="ltGray">
          <a:xfrm>
            <a:off x="9828124" y="4184842"/>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7</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156" name="타원 155">
            <a:extLst>
              <a:ext uri="{FF2B5EF4-FFF2-40B4-BE49-F238E27FC236}">
                <a16:creationId xmlns:a16="http://schemas.microsoft.com/office/drawing/2014/main" id="{C13AC0E7-175D-4D0A-BC76-2C577226A98F}"/>
              </a:ext>
            </a:extLst>
          </p:cNvPr>
          <p:cNvSpPr/>
          <p:nvPr/>
        </p:nvSpPr>
        <p:spPr bwMode="ltGray">
          <a:xfrm>
            <a:off x="9828124" y="4951496"/>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8</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164" name="타원 163">
            <a:extLst>
              <a:ext uri="{FF2B5EF4-FFF2-40B4-BE49-F238E27FC236}">
                <a16:creationId xmlns:a16="http://schemas.microsoft.com/office/drawing/2014/main" id="{C32102EE-F2D5-40FB-8ADE-D35EE2D1EFD3}"/>
              </a:ext>
            </a:extLst>
          </p:cNvPr>
          <p:cNvSpPr/>
          <p:nvPr/>
        </p:nvSpPr>
        <p:spPr bwMode="ltGray">
          <a:xfrm>
            <a:off x="9843318" y="5807815"/>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9</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cxnSp>
        <p:nvCxnSpPr>
          <p:cNvPr id="171" name="직선 연결선 170">
            <a:extLst>
              <a:ext uri="{FF2B5EF4-FFF2-40B4-BE49-F238E27FC236}">
                <a16:creationId xmlns:a16="http://schemas.microsoft.com/office/drawing/2014/main" id="{9BCA9F19-D37C-4831-8F1E-98D950061493}"/>
              </a:ext>
            </a:extLst>
          </p:cNvPr>
          <p:cNvCxnSpPr/>
          <p:nvPr/>
        </p:nvCxnSpPr>
        <p:spPr>
          <a:xfrm>
            <a:off x="4127714" y="1949507"/>
            <a:ext cx="0" cy="4513032"/>
          </a:xfrm>
          <a:prstGeom prst="line">
            <a:avLst/>
          </a:prstGeom>
          <a:noFill/>
          <a:ln w="12700" cap="flat" cmpd="sng" algn="ctr">
            <a:solidFill>
              <a:schemeClr val="accent5"/>
            </a:solidFill>
            <a:prstDash val="solid"/>
          </a:ln>
          <a:effectLst/>
        </p:spPr>
      </p:cxnSp>
      <p:sp>
        <p:nvSpPr>
          <p:cNvPr id="166" name="TextBox 165">
            <a:extLst>
              <a:ext uri="{FF2B5EF4-FFF2-40B4-BE49-F238E27FC236}">
                <a16:creationId xmlns:a16="http://schemas.microsoft.com/office/drawing/2014/main" id="{A3235D10-71C0-41D9-A7C3-E950B00CBA33}"/>
              </a:ext>
            </a:extLst>
          </p:cNvPr>
          <p:cNvSpPr txBox="1"/>
          <p:nvPr/>
        </p:nvSpPr>
        <p:spPr>
          <a:xfrm>
            <a:off x="700701" y="1958067"/>
            <a:ext cx="3303525" cy="4476688"/>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170" name="직사각형 169">
            <a:extLst>
              <a:ext uri="{FF2B5EF4-FFF2-40B4-BE49-F238E27FC236}">
                <a16:creationId xmlns:a16="http://schemas.microsoft.com/office/drawing/2014/main" id="{F11F0F2B-04D2-47AA-BB36-EDB90D1CC26F}"/>
              </a:ext>
            </a:extLst>
          </p:cNvPr>
          <p:cNvSpPr/>
          <p:nvPr/>
        </p:nvSpPr>
        <p:spPr bwMode="ltGray">
          <a:xfrm>
            <a:off x="699790" y="1985506"/>
            <a:ext cx="3302479" cy="136826"/>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자재 현황</a:t>
            </a:r>
          </a:p>
        </p:txBody>
      </p:sp>
      <p:sp>
        <p:nvSpPr>
          <p:cNvPr id="181" name="TextBox 180">
            <a:extLst>
              <a:ext uri="{FF2B5EF4-FFF2-40B4-BE49-F238E27FC236}">
                <a16:creationId xmlns:a16="http://schemas.microsoft.com/office/drawing/2014/main" id="{9734C8CC-194F-4139-AB5D-A0FC3CA70421}"/>
              </a:ext>
            </a:extLst>
          </p:cNvPr>
          <p:cNvSpPr txBox="1"/>
          <p:nvPr/>
        </p:nvSpPr>
        <p:spPr>
          <a:xfrm>
            <a:off x="844928" y="3625795"/>
            <a:ext cx="3079531" cy="1305496"/>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185" name="TextBox 184">
            <a:extLst>
              <a:ext uri="{FF2B5EF4-FFF2-40B4-BE49-F238E27FC236}">
                <a16:creationId xmlns:a16="http://schemas.microsoft.com/office/drawing/2014/main" id="{037E2DAB-E4AA-4402-8FFB-D4E380C58C43}"/>
              </a:ext>
            </a:extLst>
          </p:cNvPr>
          <p:cNvSpPr txBox="1"/>
          <p:nvPr/>
        </p:nvSpPr>
        <p:spPr>
          <a:xfrm>
            <a:off x="839294" y="2224699"/>
            <a:ext cx="3079531" cy="1305496"/>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187" name="TextBox 186">
            <a:extLst>
              <a:ext uri="{FF2B5EF4-FFF2-40B4-BE49-F238E27FC236}">
                <a16:creationId xmlns:a16="http://schemas.microsoft.com/office/drawing/2014/main" id="{2638DF0E-3155-4086-A5BB-1BA9CD2B0E4D}"/>
              </a:ext>
            </a:extLst>
          </p:cNvPr>
          <p:cNvSpPr txBox="1"/>
          <p:nvPr/>
        </p:nvSpPr>
        <p:spPr>
          <a:xfrm>
            <a:off x="844997" y="5026891"/>
            <a:ext cx="3079531" cy="1305496"/>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189" name="직사각형 188">
            <a:extLst>
              <a:ext uri="{FF2B5EF4-FFF2-40B4-BE49-F238E27FC236}">
                <a16:creationId xmlns:a16="http://schemas.microsoft.com/office/drawing/2014/main" id="{0D3B3E8C-79C1-4B1D-B356-A7E2F545A370}"/>
              </a:ext>
            </a:extLst>
          </p:cNvPr>
          <p:cNvSpPr/>
          <p:nvPr/>
        </p:nvSpPr>
        <p:spPr bwMode="ltGray">
          <a:xfrm>
            <a:off x="854642" y="2239409"/>
            <a:ext cx="3064183" cy="156490"/>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chemeClr val="accent1">
                    <a:lumMod val="50000"/>
                  </a:schemeClr>
                </a:solidFill>
                <a:latin typeface="KoPub돋움체 Medium" panose="02020603020101020101" pitchFamily="18" charset="-127"/>
                <a:ea typeface="KoPub돋움체 Medium" panose="02020603020101020101" pitchFamily="18" charset="-127"/>
                <a:sym typeface="Arial"/>
              </a:rPr>
              <a:t>제품군 </a:t>
            </a:r>
            <a:r>
              <a:rPr lang="en-US" altLang="ko-KR" sz="900" kern="0" dirty="0">
                <a:solidFill>
                  <a:schemeClr val="accent1">
                    <a:lumMod val="50000"/>
                  </a:schemeClr>
                </a:solidFill>
                <a:latin typeface="KoPub돋움체 Medium" panose="02020603020101020101" pitchFamily="18" charset="-127"/>
                <a:ea typeface="KoPub돋움체 Medium" panose="02020603020101020101" pitchFamily="18" charset="-127"/>
                <a:sym typeface="Arial"/>
              </a:rPr>
              <a:t>1</a:t>
            </a:r>
            <a:endParaRPr lang="ko-KR" altLang="en-US" sz="900" kern="0" dirty="0">
              <a:solidFill>
                <a:schemeClr val="accent1">
                  <a:lumMod val="50000"/>
                </a:schemeClr>
              </a:solidFill>
              <a:latin typeface="KoPub돋움체 Medium" panose="02020603020101020101" pitchFamily="18" charset="-127"/>
              <a:ea typeface="KoPub돋움체 Medium" panose="02020603020101020101" pitchFamily="18" charset="-127"/>
              <a:sym typeface="Arial"/>
            </a:endParaRPr>
          </a:p>
        </p:txBody>
      </p:sp>
      <p:sp>
        <p:nvSpPr>
          <p:cNvPr id="193" name="직사각형 192">
            <a:extLst>
              <a:ext uri="{FF2B5EF4-FFF2-40B4-BE49-F238E27FC236}">
                <a16:creationId xmlns:a16="http://schemas.microsoft.com/office/drawing/2014/main" id="{4958728C-BFEC-44FA-AB1A-E38CF5AE9434}"/>
              </a:ext>
            </a:extLst>
          </p:cNvPr>
          <p:cNvSpPr/>
          <p:nvPr/>
        </p:nvSpPr>
        <p:spPr bwMode="ltGray">
          <a:xfrm>
            <a:off x="862729" y="3639522"/>
            <a:ext cx="3064183" cy="156490"/>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chemeClr val="accent1">
                    <a:lumMod val="50000"/>
                  </a:schemeClr>
                </a:solidFill>
                <a:latin typeface="KoPub돋움체 Medium" panose="02020603020101020101" pitchFamily="18" charset="-127"/>
                <a:ea typeface="KoPub돋움체 Medium" panose="02020603020101020101" pitchFamily="18" charset="-127"/>
                <a:sym typeface="Arial"/>
              </a:rPr>
              <a:t>제품군 </a:t>
            </a:r>
            <a:r>
              <a:rPr lang="en-US" altLang="ko-KR" sz="900" kern="0" dirty="0">
                <a:solidFill>
                  <a:schemeClr val="accent1">
                    <a:lumMod val="50000"/>
                  </a:schemeClr>
                </a:solidFill>
                <a:latin typeface="KoPub돋움체 Medium" panose="02020603020101020101" pitchFamily="18" charset="-127"/>
                <a:ea typeface="KoPub돋움체 Medium" panose="02020603020101020101" pitchFamily="18" charset="-127"/>
                <a:sym typeface="Arial"/>
              </a:rPr>
              <a:t>2</a:t>
            </a:r>
            <a:endParaRPr lang="ko-KR" altLang="en-US" sz="900" kern="0" dirty="0">
              <a:solidFill>
                <a:schemeClr val="accent1">
                  <a:lumMod val="50000"/>
                </a:schemeClr>
              </a:solidFill>
              <a:latin typeface="KoPub돋움체 Medium" panose="02020603020101020101" pitchFamily="18" charset="-127"/>
              <a:ea typeface="KoPub돋움체 Medium" panose="02020603020101020101" pitchFamily="18" charset="-127"/>
              <a:sym typeface="Arial"/>
            </a:endParaRPr>
          </a:p>
        </p:txBody>
      </p:sp>
      <p:sp>
        <p:nvSpPr>
          <p:cNvPr id="195" name="직사각형 194">
            <a:extLst>
              <a:ext uri="{FF2B5EF4-FFF2-40B4-BE49-F238E27FC236}">
                <a16:creationId xmlns:a16="http://schemas.microsoft.com/office/drawing/2014/main" id="{3BDE437B-513A-4BAB-A817-09B60D259F2F}"/>
              </a:ext>
            </a:extLst>
          </p:cNvPr>
          <p:cNvSpPr/>
          <p:nvPr/>
        </p:nvSpPr>
        <p:spPr bwMode="ltGray">
          <a:xfrm>
            <a:off x="834023" y="5047385"/>
            <a:ext cx="3079531" cy="167704"/>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chemeClr val="accent1">
                    <a:lumMod val="50000"/>
                  </a:schemeClr>
                </a:solidFill>
                <a:latin typeface="KoPub돋움체 Medium" panose="02020603020101020101" pitchFamily="18" charset="-127"/>
                <a:ea typeface="KoPub돋움체 Medium" panose="02020603020101020101" pitchFamily="18" charset="-127"/>
                <a:sym typeface="Arial"/>
              </a:rPr>
              <a:t>제품군 </a:t>
            </a:r>
            <a:r>
              <a:rPr lang="en-US" altLang="ko-KR" sz="900" kern="0" dirty="0">
                <a:solidFill>
                  <a:schemeClr val="accent1">
                    <a:lumMod val="50000"/>
                  </a:schemeClr>
                </a:solidFill>
                <a:latin typeface="KoPub돋움체 Medium" panose="02020603020101020101" pitchFamily="18" charset="-127"/>
                <a:ea typeface="KoPub돋움체 Medium" panose="02020603020101020101" pitchFamily="18" charset="-127"/>
                <a:sym typeface="Arial"/>
              </a:rPr>
              <a:t>3</a:t>
            </a:r>
            <a:endParaRPr lang="ko-KR" altLang="en-US" sz="900" kern="0" dirty="0">
              <a:solidFill>
                <a:schemeClr val="accent1">
                  <a:lumMod val="50000"/>
                </a:schemeClr>
              </a:solidFill>
              <a:latin typeface="KoPub돋움체 Medium" panose="02020603020101020101" pitchFamily="18" charset="-127"/>
              <a:ea typeface="KoPub돋움체 Medium" panose="02020603020101020101" pitchFamily="18" charset="-127"/>
              <a:sym typeface="Arial"/>
            </a:endParaRPr>
          </a:p>
        </p:txBody>
      </p:sp>
      <p:sp>
        <p:nvSpPr>
          <p:cNvPr id="197" name="TextBox 196">
            <a:extLst>
              <a:ext uri="{FF2B5EF4-FFF2-40B4-BE49-F238E27FC236}">
                <a16:creationId xmlns:a16="http://schemas.microsoft.com/office/drawing/2014/main" id="{B249AE7E-B920-4DC1-A022-002E9FE82645}"/>
              </a:ext>
            </a:extLst>
          </p:cNvPr>
          <p:cNvSpPr txBox="1"/>
          <p:nvPr/>
        </p:nvSpPr>
        <p:spPr>
          <a:xfrm>
            <a:off x="3764781" y="2262538"/>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199" name="TextBox 198">
            <a:extLst>
              <a:ext uri="{FF2B5EF4-FFF2-40B4-BE49-F238E27FC236}">
                <a16:creationId xmlns:a16="http://schemas.microsoft.com/office/drawing/2014/main" id="{B8D81326-0A64-41FB-96B7-E9BD72B4EC8B}"/>
              </a:ext>
            </a:extLst>
          </p:cNvPr>
          <p:cNvSpPr txBox="1"/>
          <p:nvPr/>
        </p:nvSpPr>
        <p:spPr>
          <a:xfrm>
            <a:off x="3764781" y="3663510"/>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201" name="TextBox 200">
            <a:extLst>
              <a:ext uri="{FF2B5EF4-FFF2-40B4-BE49-F238E27FC236}">
                <a16:creationId xmlns:a16="http://schemas.microsoft.com/office/drawing/2014/main" id="{69F43856-A08D-4A56-A035-A04D209568A0}"/>
              </a:ext>
            </a:extLst>
          </p:cNvPr>
          <p:cNvSpPr txBox="1"/>
          <p:nvPr/>
        </p:nvSpPr>
        <p:spPr>
          <a:xfrm>
            <a:off x="3760263" y="5059363"/>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graphicFrame>
        <p:nvGraphicFramePr>
          <p:cNvPr id="203" name="표 202">
            <a:extLst>
              <a:ext uri="{FF2B5EF4-FFF2-40B4-BE49-F238E27FC236}">
                <a16:creationId xmlns:a16="http://schemas.microsoft.com/office/drawing/2014/main" id="{A4C1ABB3-5C50-4FBD-AC5D-804036A52C7F}"/>
              </a:ext>
            </a:extLst>
          </p:cNvPr>
          <p:cNvGraphicFramePr>
            <a:graphicFrameLocks noGrp="1"/>
          </p:cNvGraphicFramePr>
          <p:nvPr>
            <p:extLst>
              <p:ext uri="{D42A27DB-BD31-4B8C-83A1-F6EECF244321}">
                <p14:modId xmlns:p14="http://schemas.microsoft.com/office/powerpoint/2010/main" val="201721511"/>
              </p:ext>
            </p:extLst>
          </p:nvPr>
        </p:nvGraphicFramePr>
        <p:xfrm>
          <a:off x="1063197" y="2557706"/>
          <a:ext cx="2697066" cy="789524"/>
        </p:xfrm>
        <a:graphic>
          <a:graphicData uri="http://schemas.openxmlformats.org/drawingml/2006/table">
            <a:tbl>
              <a:tblPr bandRow="1">
                <a:tableStyleId>{5A111915-BE36-4E01-A7E5-04B1672EAD32}</a:tableStyleId>
              </a:tblPr>
              <a:tblGrid>
                <a:gridCol w="1652511">
                  <a:extLst>
                    <a:ext uri="{9D8B030D-6E8A-4147-A177-3AD203B41FA5}">
                      <a16:colId xmlns:a16="http://schemas.microsoft.com/office/drawing/2014/main" val="2860569835"/>
                    </a:ext>
                  </a:extLst>
                </a:gridCol>
                <a:gridCol w="1044555">
                  <a:extLst>
                    <a:ext uri="{9D8B030D-6E8A-4147-A177-3AD203B41FA5}">
                      <a16:colId xmlns:a16="http://schemas.microsoft.com/office/drawing/2014/main" val="135956265"/>
                    </a:ext>
                  </a:extLst>
                </a:gridCol>
              </a:tblGrid>
              <a:tr h="197381">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자재 코드 </a:t>
                      </a: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자재 명 </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849519"/>
                  </a:ext>
                </a:extLst>
              </a:tr>
              <a:tr h="197381">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202001010_F01</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A01</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0701113"/>
                  </a:ext>
                </a:extLst>
              </a:tr>
              <a:tr h="197381">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202001010_F02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B01</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920092"/>
                  </a:ext>
                </a:extLst>
              </a:tr>
              <a:tr h="19738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202001010_F03</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C01</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826596"/>
                  </a:ext>
                </a:extLst>
              </a:tr>
            </a:tbl>
          </a:graphicData>
        </a:graphic>
      </p:graphicFrame>
      <p:graphicFrame>
        <p:nvGraphicFramePr>
          <p:cNvPr id="205" name="표 204">
            <a:extLst>
              <a:ext uri="{FF2B5EF4-FFF2-40B4-BE49-F238E27FC236}">
                <a16:creationId xmlns:a16="http://schemas.microsoft.com/office/drawing/2014/main" id="{A8F9A207-071A-4E1A-A1EA-C8AC43769965}"/>
              </a:ext>
            </a:extLst>
          </p:cNvPr>
          <p:cNvGraphicFramePr>
            <a:graphicFrameLocks noGrp="1"/>
          </p:cNvGraphicFramePr>
          <p:nvPr>
            <p:extLst>
              <p:ext uri="{D42A27DB-BD31-4B8C-83A1-F6EECF244321}">
                <p14:modId xmlns:p14="http://schemas.microsoft.com/office/powerpoint/2010/main" val="1084328040"/>
              </p:ext>
            </p:extLst>
          </p:nvPr>
        </p:nvGraphicFramePr>
        <p:xfrm>
          <a:off x="1066012" y="3953868"/>
          <a:ext cx="2697066" cy="789524"/>
        </p:xfrm>
        <a:graphic>
          <a:graphicData uri="http://schemas.openxmlformats.org/drawingml/2006/table">
            <a:tbl>
              <a:tblPr bandRow="1">
                <a:tableStyleId>{5A111915-BE36-4E01-A7E5-04B1672EAD32}</a:tableStyleId>
              </a:tblPr>
              <a:tblGrid>
                <a:gridCol w="1652511">
                  <a:extLst>
                    <a:ext uri="{9D8B030D-6E8A-4147-A177-3AD203B41FA5}">
                      <a16:colId xmlns:a16="http://schemas.microsoft.com/office/drawing/2014/main" val="2860569835"/>
                    </a:ext>
                  </a:extLst>
                </a:gridCol>
                <a:gridCol w="1044555">
                  <a:extLst>
                    <a:ext uri="{9D8B030D-6E8A-4147-A177-3AD203B41FA5}">
                      <a16:colId xmlns:a16="http://schemas.microsoft.com/office/drawing/2014/main" val="135956265"/>
                    </a:ext>
                  </a:extLst>
                </a:gridCol>
              </a:tblGrid>
              <a:tr h="197381">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자재 코드 </a:t>
                      </a: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자재 명 </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849519"/>
                  </a:ext>
                </a:extLst>
              </a:tr>
              <a:tr h="197381">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202001010_F04</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A02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0701113"/>
                  </a:ext>
                </a:extLst>
              </a:tr>
              <a:tr h="197381">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202001010_F05</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B02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920092"/>
                  </a:ext>
                </a:extLst>
              </a:tr>
              <a:tr h="19738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202001010_F06</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C02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826596"/>
                  </a:ext>
                </a:extLst>
              </a:tr>
            </a:tbl>
          </a:graphicData>
        </a:graphic>
      </p:graphicFrame>
      <p:graphicFrame>
        <p:nvGraphicFramePr>
          <p:cNvPr id="207" name="표 206">
            <a:extLst>
              <a:ext uri="{FF2B5EF4-FFF2-40B4-BE49-F238E27FC236}">
                <a16:creationId xmlns:a16="http://schemas.microsoft.com/office/drawing/2014/main" id="{EE11FC35-CCFF-423C-BEBE-DC7938D1A511}"/>
              </a:ext>
            </a:extLst>
          </p:cNvPr>
          <p:cNvGraphicFramePr>
            <a:graphicFrameLocks noGrp="1"/>
          </p:cNvGraphicFramePr>
          <p:nvPr>
            <p:extLst>
              <p:ext uri="{D42A27DB-BD31-4B8C-83A1-F6EECF244321}">
                <p14:modId xmlns:p14="http://schemas.microsoft.com/office/powerpoint/2010/main" val="3780504029"/>
              </p:ext>
            </p:extLst>
          </p:nvPr>
        </p:nvGraphicFramePr>
        <p:xfrm>
          <a:off x="1060193" y="5365262"/>
          <a:ext cx="2697066" cy="789524"/>
        </p:xfrm>
        <a:graphic>
          <a:graphicData uri="http://schemas.openxmlformats.org/drawingml/2006/table">
            <a:tbl>
              <a:tblPr bandRow="1">
                <a:tableStyleId>{5A111915-BE36-4E01-A7E5-04B1672EAD32}</a:tableStyleId>
              </a:tblPr>
              <a:tblGrid>
                <a:gridCol w="1652511">
                  <a:extLst>
                    <a:ext uri="{9D8B030D-6E8A-4147-A177-3AD203B41FA5}">
                      <a16:colId xmlns:a16="http://schemas.microsoft.com/office/drawing/2014/main" val="2860569835"/>
                    </a:ext>
                  </a:extLst>
                </a:gridCol>
                <a:gridCol w="1044555">
                  <a:extLst>
                    <a:ext uri="{9D8B030D-6E8A-4147-A177-3AD203B41FA5}">
                      <a16:colId xmlns:a16="http://schemas.microsoft.com/office/drawing/2014/main" val="135956265"/>
                    </a:ext>
                  </a:extLst>
                </a:gridCol>
              </a:tblGrid>
              <a:tr h="197381">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자재 코드 </a:t>
                      </a: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자재 명 </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849519"/>
                  </a:ext>
                </a:extLst>
              </a:tr>
              <a:tr h="197381">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202001010_F07</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A03</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0701113"/>
                  </a:ext>
                </a:extLst>
              </a:tr>
              <a:tr h="197381">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202001010_F08</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B03</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920092"/>
                  </a:ext>
                </a:extLst>
              </a:tr>
              <a:tr h="19738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202001010_F09</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C03</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826596"/>
                  </a:ext>
                </a:extLst>
              </a:tr>
            </a:tbl>
          </a:graphicData>
        </a:graphic>
      </p:graphicFrame>
      <p:sp>
        <p:nvSpPr>
          <p:cNvPr id="213" name="타원 212">
            <a:extLst>
              <a:ext uri="{FF2B5EF4-FFF2-40B4-BE49-F238E27FC236}">
                <a16:creationId xmlns:a16="http://schemas.microsoft.com/office/drawing/2014/main" id="{1AB552B5-2419-4741-989B-1640374E1575}"/>
              </a:ext>
            </a:extLst>
          </p:cNvPr>
          <p:cNvSpPr/>
          <p:nvPr/>
        </p:nvSpPr>
        <p:spPr bwMode="ltGray">
          <a:xfrm>
            <a:off x="696512" y="2209783"/>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5</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Tree>
    <p:extLst>
      <p:ext uri="{BB962C8B-B14F-4D97-AF65-F5344CB8AC3E}">
        <p14:creationId xmlns:p14="http://schemas.microsoft.com/office/powerpoint/2010/main" val="307396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표 14">
            <a:extLst>
              <a:ext uri="{FF2B5EF4-FFF2-40B4-BE49-F238E27FC236}">
                <a16:creationId xmlns:a16="http://schemas.microsoft.com/office/drawing/2014/main" id="{D0F2952F-A183-4F0F-87CA-72D25BFA0CBC}"/>
              </a:ext>
            </a:extLst>
          </p:cNvPr>
          <p:cNvGraphicFramePr>
            <a:graphicFrameLocks noGrp="1"/>
          </p:cNvGraphicFramePr>
          <p:nvPr>
            <p:extLst>
              <p:ext uri="{D42A27DB-BD31-4B8C-83A1-F6EECF244321}">
                <p14:modId xmlns:p14="http://schemas.microsoft.com/office/powerpoint/2010/main" val="977510049"/>
              </p:ext>
            </p:extLst>
          </p:nvPr>
        </p:nvGraphicFramePr>
        <p:xfrm>
          <a:off x="226167" y="734894"/>
          <a:ext cx="11807826" cy="5760568"/>
        </p:xfrm>
        <a:graphic>
          <a:graphicData uri="http://schemas.openxmlformats.org/drawingml/2006/table">
            <a:tbl>
              <a:tblPr firstRow="1" bandRow="1"/>
              <a:tblGrid>
                <a:gridCol w="1967971">
                  <a:extLst>
                    <a:ext uri="{9D8B030D-6E8A-4147-A177-3AD203B41FA5}">
                      <a16:colId xmlns:a16="http://schemas.microsoft.com/office/drawing/2014/main" val="2319932860"/>
                    </a:ext>
                  </a:extLst>
                </a:gridCol>
                <a:gridCol w="1967971">
                  <a:extLst>
                    <a:ext uri="{9D8B030D-6E8A-4147-A177-3AD203B41FA5}">
                      <a16:colId xmlns:a16="http://schemas.microsoft.com/office/drawing/2014/main" val="2926832141"/>
                    </a:ext>
                  </a:extLst>
                </a:gridCol>
                <a:gridCol w="630879">
                  <a:extLst>
                    <a:ext uri="{9D8B030D-6E8A-4147-A177-3AD203B41FA5}">
                      <a16:colId xmlns:a16="http://schemas.microsoft.com/office/drawing/2014/main" val="271572334"/>
                    </a:ext>
                  </a:extLst>
                </a:gridCol>
                <a:gridCol w="4744452">
                  <a:extLst>
                    <a:ext uri="{9D8B030D-6E8A-4147-A177-3AD203B41FA5}">
                      <a16:colId xmlns:a16="http://schemas.microsoft.com/office/drawing/2014/main" val="2004344405"/>
                    </a:ext>
                  </a:extLst>
                </a:gridCol>
                <a:gridCol w="1351548">
                  <a:extLst>
                    <a:ext uri="{9D8B030D-6E8A-4147-A177-3AD203B41FA5}">
                      <a16:colId xmlns:a16="http://schemas.microsoft.com/office/drawing/2014/main" val="1008448080"/>
                    </a:ext>
                  </a:extLst>
                </a:gridCol>
                <a:gridCol w="1145005">
                  <a:extLst>
                    <a:ext uri="{9D8B030D-6E8A-4147-A177-3AD203B41FA5}">
                      <a16:colId xmlns:a16="http://schemas.microsoft.com/office/drawing/2014/main" val="3177433494"/>
                    </a:ext>
                  </a:extLst>
                </a:gridCol>
              </a:tblGrid>
              <a:tr h="299103">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담당 조</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B9BD5">
                        <a:lumMod val="20000"/>
                        <a:lumOff val="80000"/>
                      </a:srgbClr>
                    </a:solid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            </a:t>
                      </a:r>
                      <a:r>
                        <a:rPr lang="en-US" altLang="ko-KR"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1</a:t>
                      </a:r>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조</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주제 명</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B9BD5">
                        <a:lumMod val="20000"/>
                        <a:lumOff val="80000"/>
                      </a:srgbClr>
                    </a:solid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lvl="1"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보고서 조회 화면 </a:t>
                      </a:r>
                      <a:r>
                        <a:rPr lang="en-US" altLang="ko-KR"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(SAPUI5)</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화면 </a:t>
                      </a:r>
                      <a:r>
                        <a:rPr lang="en-US" altLang="ko-KR"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ID</a:t>
                      </a:r>
                      <a:endPar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B9BD5">
                        <a:lumMod val="20000"/>
                        <a:lumOff val="80000"/>
                      </a:srgbClr>
                    </a:solid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b="1"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a:t>
                      </a:r>
                      <a:endParaRPr lang="ko-KR" altLang="en-US" sz="1000" b="1"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1008571"/>
                  </a:ext>
                </a:extLst>
              </a:tr>
              <a:tr h="299102">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선택 조건</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B9BD5">
                        <a:lumMod val="20000"/>
                        <a:lumOff val="80000"/>
                      </a:srgbClr>
                    </a:solidFill>
                  </a:tcPr>
                </a:tc>
                <a:tc gridSpan="5">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lvl="1"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권한 체계에 따른 보고서 제공</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70472"/>
                  </a:ext>
                </a:extLst>
              </a:tr>
              <a:tr h="5162363">
                <a:tc gridSpan="6">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endParaRPr lang="ko-KR" altLang="en-US" sz="1000" b="1"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623636"/>
                  </a:ext>
                </a:extLst>
              </a:tr>
            </a:tbl>
          </a:graphicData>
        </a:graphic>
      </p:graphicFrame>
      <p:sp>
        <p:nvSpPr>
          <p:cNvPr id="4" name="텍스트 개체 틀 2"/>
          <p:cNvSpPr txBox="1">
            <a:spLocks/>
          </p:cNvSpPr>
          <p:nvPr/>
        </p:nvSpPr>
        <p:spPr>
          <a:xfrm>
            <a:off x="193674" y="305772"/>
            <a:ext cx="11807826" cy="412857"/>
          </a:xfr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ko-KR" altLang="en-US" b="1" dirty="0"/>
              <a:t>화면 흐름도</a:t>
            </a:r>
          </a:p>
        </p:txBody>
      </p:sp>
      <p:graphicFrame>
        <p:nvGraphicFramePr>
          <p:cNvPr id="17" name="표 16">
            <a:extLst>
              <a:ext uri="{FF2B5EF4-FFF2-40B4-BE49-F238E27FC236}">
                <a16:creationId xmlns:a16="http://schemas.microsoft.com/office/drawing/2014/main" id="{FC2277AD-AB7E-4107-8730-DE9141966015}"/>
              </a:ext>
            </a:extLst>
          </p:cNvPr>
          <p:cNvGraphicFramePr>
            <a:graphicFrameLocks noGrp="1"/>
          </p:cNvGraphicFramePr>
          <p:nvPr>
            <p:extLst>
              <p:ext uri="{D42A27DB-BD31-4B8C-83A1-F6EECF244321}">
                <p14:modId xmlns:p14="http://schemas.microsoft.com/office/powerpoint/2010/main" val="1330756788"/>
              </p:ext>
            </p:extLst>
          </p:nvPr>
        </p:nvGraphicFramePr>
        <p:xfrm>
          <a:off x="1272579" y="3425836"/>
          <a:ext cx="3046018" cy="808545"/>
        </p:xfrm>
        <a:graphic>
          <a:graphicData uri="http://schemas.openxmlformats.org/drawingml/2006/table">
            <a:tbl>
              <a:tblPr firstRow="1" bandRow="1">
                <a:tableStyleId>{2D5ABB26-0587-4C30-8999-92F81FD0307C}</a:tableStyleId>
              </a:tblPr>
              <a:tblGrid>
                <a:gridCol w="797715">
                  <a:extLst>
                    <a:ext uri="{9D8B030D-6E8A-4147-A177-3AD203B41FA5}">
                      <a16:colId xmlns:a16="http://schemas.microsoft.com/office/drawing/2014/main" val="1184350597"/>
                    </a:ext>
                  </a:extLst>
                </a:gridCol>
                <a:gridCol w="2248303">
                  <a:extLst>
                    <a:ext uri="{9D8B030D-6E8A-4147-A177-3AD203B41FA5}">
                      <a16:colId xmlns:a16="http://schemas.microsoft.com/office/drawing/2014/main" val="3169519772"/>
                    </a:ext>
                  </a:extLst>
                </a:gridCol>
              </a:tblGrid>
              <a:tr h="269515">
                <a:tc>
                  <a:txBody>
                    <a:bodyPr/>
                    <a:lstStyle/>
                    <a:p>
                      <a:pPr algn="ctr" latinLnBrk="1"/>
                      <a:r>
                        <a:rPr lang="ko-KR" altLang="en-US" sz="1000" dirty="0">
                          <a:solidFill>
                            <a:schemeClr val="tx1"/>
                          </a:solidFill>
                          <a:latin typeface="KoPub돋움체 Medium" panose="02020603020101020101" pitchFamily="18" charset="-127"/>
                          <a:ea typeface="KoPub돋움체 Medium" panose="02020603020101020101" pitchFamily="18" charset="-127"/>
                        </a:rPr>
                        <a:t>화면 명</a:t>
                      </a:r>
                    </a:p>
                  </a:txBody>
                  <a:tcPr marL="35991" marR="35991" marT="0" marB="0"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DEEBF7"/>
                    </a:solidFill>
                  </a:tcPr>
                </a:tc>
                <a:tc>
                  <a:txBody>
                    <a:bodyPr/>
                    <a:lstStyle/>
                    <a:p>
                      <a:pPr latinLnBrk="1"/>
                      <a:r>
                        <a:rPr lang="ko-KR" altLang="en-US" sz="1000" baseline="0" dirty="0">
                          <a:solidFill>
                            <a:schemeClr val="tx1"/>
                          </a:solidFill>
                        </a:rPr>
                        <a:t> 보고서 조회 화면 </a:t>
                      </a:r>
                      <a:r>
                        <a:rPr lang="en-US" altLang="ko-KR" sz="1000" baseline="0" dirty="0">
                          <a:solidFill>
                            <a:schemeClr val="tx1"/>
                          </a:solidFill>
                        </a:rPr>
                        <a:t>(SAPUI5)</a:t>
                      </a:r>
                      <a:endParaRPr lang="ko-KR" altLang="en-US" sz="1000" dirty="0">
                        <a:solidFill>
                          <a:schemeClr val="tx1"/>
                        </a:solidFill>
                      </a:endParaRPr>
                    </a:p>
                  </a:txBody>
                  <a:tcPr marL="35991" marR="35991" marT="0" marB="0"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tcPr>
                </a:tc>
                <a:extLst>
                  <a:ext uri="{0D108BD9-81ED-4DB2-BD59-A6C34878D82A}">
                    <a16:rowId xmlns:a16="http://schemas.microsoft.com/office/drawing/2014/main" val="2133678333"/>
                  </a:ext>
                </a:extLst>
              </a:tr>
              <a:tr h="269515">
                <a:tc>
                  <a:txBody>
                    <a:bodyPr/>
                    <a:lstStyle/>
                    <a:p>
                      <a:pPr algn="ctr" latinLnBrk="1"/>
                      <a:r>
                        <a:rPr lang="ko-KR" altLang="en-US" sz="1000" dirty="0">
                          <a:solidFill>
                            <a:schemeClr val="tx1"/>
                          </a:solidFill>
                          <a:latin typeface="KoPub돋움체 Medium" panose="02020603020101020101" pitchFamily="18" charset="-127"/>
                          <a:ea typeface="KoPub돋움체 Medium" panose="02020603020101020101" pitchFamily="18" charset="-127"/>
                        </a:rPr>
                        <a:t>화면 </a:t>
                      </a:r>
                      <a:r>
                        <a:rPr lang="en-US" altLang="ko-KR" sz="1000" dirty="0">
                          <a:solidFill>
                            <a:schemeClr val="tx1"/>
                          </a:solidFill>
                          <a:latin typeface="KoPub돋움체 Medium" panose="02020603020101020101" pitchFamily="18" charset="-127"/>
                          <a:ea typeface="KoPub돋움체 Medium" panose="02020603020101020101" pitchFamily="18" charset="-127"/>
                        </a:rPr>
                        <a:t>ID</a:t>
                      </a:r>
                      <a:endParaRPr lang="ko-KR" altLang="en-US" sz="1000" dirty="0">
                        <a:solidFill>
                          <a:schemeClr val="tx1"/>
                        </a:solidFill>
                        <a:latin typeface="KoPub돋움체 Medium" panose="02020603020101020101" pitchFamily="18" charset="-127"/>
                        <a:ea typeface="KoPub돋움체 Medium" panose="02020603020101020101" pitchFamily="18" charset="-127"/>
                      </a:endParaRPr>
                    </a:p>
                  </a:txBody>
                  <a:tcPr marL="35991" marR="35991" marT="0" marB="0"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DEEBF7"/>
                    </a:solidFill>
                  </a:tcPr>
                </a:tc>
                <a:tc>
                  <a:txBody>
                    <a:bodyPr/>
                    <a:lstStyle/>
                    <a:p>
                      <a:pPr latinLnBrk="1"/>
                      <a:endParaRPr lang="ko-KR" altLang="en-US" sz="1000" dirty="0">
                        <a:solidFill>
                          <a:schemeClr val="tx1"/>
                        </a:solidFill>
                      </a:endParaRPr>
                    </a:p>
                  </a:txBody>
                  <a:tcPr marL="35991" marR="35991" marT="0" marB="0"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tcPr>
                </a:tc>
                <a:extLst>
                  <a:ext uri="{0D108BD9-81ED-4DB2-BD59-A6C34878D82A}">
                    <a16:rowId xmlns:a16="http://schemas.microsoft.com/office/drawing/2014/main" val="3785445428"/>
                  </a:ext>
                </a:extLst>
              </a:tr>
              <a:tr h="269515">
                <a:tc>
                  <a:txBody>
                    <a:bodyPr/>
                    <a:lstStyle/>
                    <a:p>
                      <a:pPr algn="ctr" latinLnBrk="1"/>
                      <a:r>
                        <a:rPr lang="ko-KR" altLang="en-US" sz="1000" dirty="0">
                          <a:solidFill>
                            <a:schemeClr val="tx1"/>
                          </a:solidFill>
                          <a:latin typeface="KoPub돋움체 Medium" panose="02020603020101020101" pitchFamily="18" charset="-127"/>
                          <a:ea typeface="KoPub돋움체 Medium" panose="02020603020101020101" pitchFamily="18" charset="-127"/>
                        </a:rPr>
                        <a:t>요구사항</a:t>
                      </a:r>
                      <a:r>
                        <a:rPr lang="en-US" altLang="ko-KR" sz="1000" dirty="0">
                          <a:solidFill>
                            <a:schemeClr val="tx1"/>
                          </a:solidFill>
                          <a:latin typeface="KoPub돋움체 Medium" panose="02020603020101020101" pitchFamily="18" charset="-127"/>
                          <a:ea typeface="KoPub돋움체 Medium" panose="02020603020101020101" pitchFamily="18" charset="-127"/>
                        </a:rPr>
                        <a:t>ID</a:t>
                      </a:r>
                      <a:endParaRPr lang="ko-KR" altLang="en-US" sz="1000" dirty="0">
                        <a:solidFill>
                          <a:schemeClr val="tx1"/>
                        </a:solidFill>
                        <a:latin typeface="KoPub돋움체 Medium" panose="02020603020101020101" pitchFamily="18" charset="-127"/>
                        <a:ea typeface="KoPub돋움체 Medium" panose="02020603020101020101" pitchFamily="18" charset="-127"/>
                      </a:endParaRPr>
                    </a:p>
                  </a:txBody>
                  <a:tcPr marL="35991" marR="35991" marT="0" marB="0"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DEEBF7"/>
                    </a:solidFill>
                  </a:tcPr>
                </a:tc>
                <a:tc>
                  <a:txBody>
                    <a:bodyPr/>
                    <a:lstStyle/>
                    <a:p>
                      <a:pPr latinLnBrk="1"/>
                      <a:endParaRPr lang="ko-KR" altLang="en-US" sz="1000" dirty="0">
                        <a:solidFill>
                          <a:schemeClr val="tx1"/>
                        </a:solidFill>
                      </a:endParaRPr>
                    </a:p>
                  </a:txBody>
                  <a:tcPr marL="35991" marR="35991" marT="0" marB="0"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tcPr>
                </a:tc>
                <a:extLst>
                  <a:ext uri="{0D108BD9-81ED-4DB2-BD59-A6C34878D82A}">
                    <a16:rowId xmlns:a16="http://schemas.microsoft.com/office/drawing/2014/main" val="3588783118"/>
                  </a:ext>
                </a:extLst>
              </a:tr>
            </a:tbl>
          </a:graphicData>
        </a:graphic>
      </p:graphicFrame>
      <p:graphicFrame>
        <p:nvGraphicFramePr>
          <p:cNvPr id="18" name="표 17">
            <a:extLst>
              <a:ext uri="{FF2B5EF4-FFF2-40B4-BE49-F238E27FC236}">
                <a16:creationId xmlns:a16="http://schemas.microsoft.com/office/drawing/2014/main" id="{965277D9-70D6-453F-B370-2C362F6CB689}"/>
              </a:ext>
            </a:extLst>
          </p:cNvPr>
          <p:cNvGraphicFramePr>
            <a:graphicFrameLocks noGrp="1"/>
          </p:cNvGraphicFramePr>
          <p:nvPr>
            <p:extLst>
              <p:ext uri="{D42A27DB-BD31-4B8C-83A1-F6EECF244321}">
                <p14:modId xmlns:p14="http://schemas.microsoft.com/office/powerpoint/2010/main" val="1860855531"/>
              </p:ext>
            </p:extLst>
          </p:nvPr>
        </p:nvGraphicFramePr>
        <p:xfrm>
          <a:off x="6097587" y="2248882"/>
          <a:ext cx="3724105" cy="808546"/>
        </p:xfrm>
        <a:graphic>
          <a:graphicData uri="http://schemas.openxmlformats.org/drawingml/2006/table">
            <a:tbl>
              <a:tblPr firstRow="1" bandRow="1">
                <a:tableStyleId>{2D5ABB26-0587-4C30-8999-92F81FD0307C}</a:tableStyleId>
              </a:tblPr>
              <a:tblGrid>
                <a:gridCol w="975298">
                  <a:extLst>
                    <a:ext uri="{9D8B030D-6E8A-4147-A177-3AD203B41FA5}">
                      <a16:colId xmlns:a16="http://schemas.microsoft.com/office/drawing/2014/main" val="1184350597"/>
                    </a:ext>
                  </a:extLst>
                </a:gridCol>
                <a:gridCol w="2748807">
                  <a:extLst>
                    <a:ext uri="{9D8B030D-6E8A-4147-A177-3AD203B41FA5}">
                      <a16:colId xmlns:a16="http://schemas.microsoft.com/office/drawing/2014/main" val="3169519772"/>
                    </a:ext>
                  </a:extLst>
                </a:gridCol>
              </a:tblGrid>
              <a:tr h="251873">
                <a:tc>
                  <a:txBody>
                    <a:bodyPr/>
                    <a:lstStyle/>
                    <a:p>
                      <a:pPr algn="ctr" latinLnBrk="1"/>
                      <a:r>
                        <a:rPr lang="ko-KR" altLang="en-US" sz="1000" dirty="0">
                          <a:solidFill>
                            <a:schemeClr val="tx1"/>
                          </a:solidFill>
                        </a:rPr>
                        <a:t>화면 명</a:t>
                      </a:r>
                    </a:p>
                  </a:txBody>
                  <a:tcPr marL="35991" marR="35991" marT="0" marB="0"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DEEBF7"/>
                    </a:solidFill>
                  </a:tcPr>
                </a:tc>
                <a:tc>
                  <a:txBody>
                    <a:bodyPr/>
                    <a:lstStyle/>
                    <a:p>
                      <a:pPr algn="ctr" latinLnBrk="1"/>
                      <a:r>
                        <a:rPr lang="en-US" altLang="ko-KR" sz="1000" dirty="0">
                          <a:solidFill>
                            <a:schemeClr val="tx1"/>
                          </a:solidFill>
                        </a:rPr>
                        <a:t> </a:t>
                      </a:r>
                      <a:r>
                        <a:rPr lang="ko-KR" altLang="en-US" sz="1000" dirty="0">
                          <a:solidFill>
                            <a:schemeClr val="tx1"/>
                          </a:solidFill>
                        </a:rPr>
                        <a:t>판매현황 분석 및 예측 화면</a:t>
                      </a:r>
                      <a:endParaRPr lang="en-US" altLang="ko-KR" sz="1000" dirty="0">
                        <a:solidFill>
                          <a:schemeClr val="tx1"/>
                        </a:solidFill>
                      </a:endParaRPr>
                    </a:p>
                    <a:p>
                      <a:pPr algn="ctr" latinLnBrk="1"/>
                      <a:r>
                        <a:rPr lang="en-US" altLang="ko-KR" sz="1000" dirty="0">
                          <a:solidFill>
                            <a:schemeClr val="tx1"/>
                          </a:solidFill>
                        </a:rPr>
                        <a:t>(Tableau)</a:t>
                      </a:r>
                      <a:endParaRPr lang="ko-KR" altLang="en-US" sz="1000" dirty="0">
                        <a:solidFill>
                          <a:schemeClr val="tx1"/>
                        </a:solidFill>
                      </a:endParaRPr>
                    </a:p>
                  </a:txBody>
                  <a:tcPr marL="35991" marR="35991" marT="0" marB="0"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tcPr>
                </a:tc>
                <a:extLst>
                  <a:ext uri="{0D108BD9-81ED-4DB2-BD59-A6C34878D82A}">
                    <a16:rowId xmlns:a16="http://schemas.microsoft.com/office/drawing/2014/main" val="2133678333"/>
                  </a:ext>
                </a:extLst>
              </a:tr>
              <a:tr h="251873">
                <a:tc>
                  <a:txBody>
                    <a:bodyPr/>
                    <a:lstStyle/>
                    <a:p>
                      <a:pPr algn="ctr" latinLnBrk="1"/>
                      <a:r>
                        <a:rPr lang="ko-KR" altLang="en-US" sz="1000" dirty="0">
                          <a:solidFill>
                            <a:schemeClr val="tx1"/>
                          </a:solidFill>
                        </a:rPr>
                        <a:t>화면 </a:t>
                      </a:r>
                      <a:r>
                        <a:rPr lang="en-US" altLang="ko-KR" sz="1000" dirty="0">
                          <a:solidFill>
                            <a:schemeClr val="tx1"/>
                          </a:solidFill>
                        </a:rPr>
                        <a:t>ID</a:t>
                      </a:r>
                      <a:endParaRPr lang="ko-KR" altLang="en-US" sz="1000" dirty="0">
                        <a:solidFill>
                          <a:schemeClr val="tx1"/>
                        </a:solidFill>
                      </a:endParaRPr>
                    </a:p>
                  </a:txBody>
                  <a:tcPr marL="35991" marR="35991" marT="0" marB="0"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DEEBF7"/>
                    </a:solidFill>
                  </a:tcPr>
                </a:tc>
                <a:tc>
                  <a:txBody>
                    <a:bodyPr/>
                    <a:lstStyle/>
                    <a:p>
                      <a:pPr algn="ctr" latinLnBrk="1"/>
                      <a:endParaRPr lang="ko-KR" altLang="en-US" sz="1000" dirty="0">
                        <a:solidFill>
                          <a:schemeClr val="tx1"/>
                        </a:solidFill>
                      </a:endParaRPr>
                    </a:p>
                  </a:txBody>
                  <a:tcPr marL="35991" marR="35991" marT="0" marB="0"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tcPr>
                </a:tc>
                <a:extLst>
                  <a:ext uri="{0D108BD9-81ED-4DB2-BD59-A6C34878D82A}">
                    <a16:rowId xmlns:a16="http://schemas.microsoft.com/office/drawing/2014/main" val="3785445428"/>
                  </a:ext>
                </a:extLst>
              </a:tr>
              <a:tr h="251873">
                <a:tc>
                  <a:txBody>
                    <a:bodyPr/>
                    <a:lstStyle/>
                    <a:p>
                      <a:pPr algn="ctr" latinLnBrk="1"/>
                      <a:r>
                        <a:rPr lang="ko-KR" altLang="en-US" sz="1000" dirty="0">
                          <a:solidFill>
                            <a:schemeClr val="tx1"/>
                          </a:solidFill>
                        </a:rPr>
                        <a:t>요구사항</a:t>
                      </a:r>
                      <a:r>
                        <a:rPr lang="en-US" altLang="ko-KR" sz="1000" dirty="0">
                          <a:solidFill>
                            <a:schemeClr val="tx1"/>
                          </a:solidFill>
                        </a:rPr>
                        <a:t>ID</a:t>
                      </a:r>
                      <a:endParaRPr lang="ko-KR" altLang="en-US" sz="1000" dirty="0">
                        <a:solidFill>
                          <a:schemeClr val="tx1"/>
                        </a:solidFill>
                      </a:endParaRPr>
                    </a:p>
                  </a:txBody>
                  <a:tcPr marL="35991" marR="35991" marT="0" marB="0"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DEEBF7"/>
                    </a:solidFill>
                  </a:tcPr>
                </a:tc>
                <a:tc>
                  <a:txBody>
                    <a:bodyPr/>
                    <a:lstStyle/>
                    <a:p>
                      <a:pPr algn="ctr" latinLnBrk="1"/>
                      <a:endParaRPr lang="ko-KR" altLang="en-US" sz="1000" dirty="0">
                        <a:solidFill>
                          <a:schemeClr val="tx1"/>
                        </a:solidFill>
                      </a:endParaRPr>
                    </a:p>
                  </a:txBody>
                  <a:tcPr marL="35991" marR="35991" marT="0" marB="0"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tcPr>
                </a:tc>
                <a:extLst>
                  <a:ext uri="{0D108BD9-81ED-4DB2-BD59-A6C34878D82A}">
                    <a16:rowId xmlns:a16="http://schemas.microsoft.com/office/drawing/2014/main" val="3588783118"/>
                  </a:ext>
                </a:extLst>
              </a:tr>
            </a:tbl>
          </a:graphicData>
        </a:graphic>
      </p:graphicFrame>
      <p:graphicFrame>
        <p:nvGraphicFramePr>
          <p:cNvPr id="21" name="표 20">
            <a:extLst>
              <a:ext uri="{FF2B5EF4-FFF2-40B4-BE49-F238E27FC236}">
                <a16:creationId xmlns:a16="http://schemas.microsoft.com/office/drawing/2014/main" id="{112B4543-5F1F-494B-AEFC-20ECFA11CD7B}"/>
              </a:ext>
            </a:extLst>
          </p:cNvPr>
          <p:cNvGraphicFramePr>
            <a:graphicFrameLocks noGrp="1"/>
          </p:cNvGraphicFramePr>
          <p:nvPr>
            <p:extLst>
              <p:ext uri="{D42A27DB-BD31-4B8C-83A1-F6EECF244321}">
                <p14:modId xmlns:p14="http://schemas.microsoft.com/office/powerpoint/2010/main" val="2852658514"/>
              </p:ext>
            </p:extLst>
          </p:nvPr>
        </p:nvGraphicFramePr>
        <p:xfrm>
          <a:off x="6097588" y="4655090"/>
          <a:ext cx="3724105" cy="808546"/>
        </p:xfrm>
        <a:graphic>
          <a:graphicData uri="http://schemas.openxmlformats.org/drawingml/2006/table">
            <a:tbl>
              <a:tblPr firstRow="1" bandRow="1">
                <a:tableStyleId>{2D5ABB26-0587-4C30-8999-92F81FD0307C}</a:tableStyleId>
              </a:tblPr>
              <a:tblGrid>
                <a:gridCol w="975298">
                  <a:extLst>
                    <a:ext uri="{9D8B030D-6E8A-4147-A177-3AD203B41FA5}">
                      <a16:colId xmlns:a16="http://schemas.microsoft.com/office/drawing/2014/main" val="1184350597"/>
                    </a:ext>
                  </a:extLst>
                </a:gridCol>
                <a:gridCol w="2748807">
                  <a:extLst>
                    <a:ext uri="{9D8B030D-6E8A-4147-A177-3AD203B41FA5}">
                      <a16:colId xmlns:a16="http://schemas.microsoft.com/office/drawing/2014/main" val="3169519772"/>
                    </a:ext>
                  </a:extLst>
                </a:gridCol>
              </a:tblGrid>
              <a:tr h="251873">
                <a:tc>
                  <a:txBody>
                    <a:bodyPr/>
                    <a:lstStyle/>
                    <a:p>
                      <a:pPr algn="ctr" latinLnBrk="1"/>
                      <a:r>
                        <a:rPr lang="ko-KR" altLang="en-US" sz="1000" dirty="0">
                          <a:solidFill>
                            <a:schemeClr val="tx1"/>
                          </a:solidFill>
                          <a:latin typeface="KoPub돋움체 Medium" panose="02020603020101020101" pitchFamily="18" charset="-127"/>
                          <a:ea typeface="KoPub돋움체 Medium" panose="02020603020101020101" pitchFamily="18" charset="-127"/>
                        </a:rPr>
                        <a:t>화면 명</a:t>
                      </a:r>
                    </a:p>
                  </a:txBody>
                  <a:tcPr marL="35991" marR="35991" marT="0" marB="0"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DEEBF7"/>
                    </a:solidFill>
                  </a:tcPr>
                </a:tc>
                <a:tc>
                  <a:txBody>
                    <a:bodyPr/>
                    <a:lstStyle/>
                    <a:p>
                      <a:pPr marL="0" marR="0" indent="0" algn="ctr" defTabSz="1088558"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rPr>
                        <a:t> </a:t>
                      </a:r>
                      <a:r>
                        <a:rPr lang="ko-KR" altLang="en-US" sz="1000" dirty="0">
                          <a:solidFill>
                            <a:schemeClr val="tx1"/>
                          </a:solidFill>
                        </a:rPr>
                        <a:t>고객 </a:t>
                      </a:r>
                      <a:r>
                        <a:rPr lang="en-US" altLang="ko-KR" sz="1000" dirty="0">
                          <a:solidFill>
                            <a:schemeClr val="tx1"/>
                          </a:solidFill>
                        </a:rPr>
                        <a:t>/ </a:t>
                      </a:r>
                      <a:r>
                        <a:rPr lang="ko-KR" altLang="en-US" sz="1000" dirty="0">
                          <a:solidFill>
                            <a:schemeClr val="tx1"/>
                          </a:solidFill>
                        </a:rPr>
                        <a:t>제품별 납기 적중률 분석 화면</a:t>
                      </a:r>
                      <a:endParaRPr lang="en-US" altLang="ko-KR" sz="1000" dirty="0">
                        <a:solidFill>
                          <a:schemeClr val="tx1"/>
                        </a:solidFill>
                      </a:endParaRPr>
                    </a:p>
                    <a:p>
                      <a:pPr marL="0" marR="0" indent="0" algn="ctr" defTabSz="1088558" rtl="0" eaLnBrk="1" fontAlgn="auto" latinLnBrk="1" hangingPunct="1">
                        <a:lnSpc>
                          <a:spcPct val="100000"/>
                        </a:lnSpc>
                        <a:spcBef>
                          <a:spcPts val="0"/>
                        </a:spcBef>
                        <a:spcAft>
                          <a:spcPts val="0"/>
                        </a:spcAft>
                        <a:buClrTx/>
                        <a:buSzTx/>
                        <a:buFontTx/>
                        <a:buNone/>
                        <a:tabLst/>
                        <a:defRPr/>
                      </a:pPr>
                      <a:r>
                        <a:rPr lang="ko-KR" altLang="en-US" sz="1000" dirty="0">
                          <a:solidFill>
                            <a:schemeClr val="tx1"/>
                          </a:solidFill>
                        </a:rPr>
                        <a:t> </a:t>
                      </a:r>
                      <a:r>
                        <a:rPr lang="en-US" altLang="ko-KR" sz="1000" dirty="0">
                          <a:solidFill>
                            <a:schemeClr val="tx1"/>
                          </a:solidFill>
                        </a:rPr>
                        <a:t>(Tableau)</a:t>
                      </a:r>
                      <a:endParaRPr lang="ko-KR" altLang="en-US" sz="1000" dirty="0">
                        <a:solidFill>
                          <a:schemeClr val="tx1"/>
                        </a:solidFill>
                      </a:endParaRPr>
                    </a:p>
                  </a:txBody>
                  <a:tcPr marL="35991" marR="35991" marT="0" marB="0"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tcPr>
                </a:tc>
                <a:extLst>
                  <a:ext uri="{0D108BD9-81ED-4DB2-BD59-A6C34878D82A}">
                    <a16:rowId xmlns:a16="http://schemas.microsoft.com/office/drawing/2014/main" val="2133678333"/>
                  </a:ext>
                </a:extLst>
              </a:tr>
              <a:tr h="251873">
                <a:tc>
                  <a:txBody>
                    <a:bodyPr/>
                    <a:lstStyle/>
                    <a:p>
                      <a:pPr algn="ctr" latinLnBrk="1"/>
                      <a:r>
                        <a:rPr lang="ko-KR" altLang="en-US" sz="1000" dirty="0">
                          <a:solidFill>
                            <a:schemeClr val="tx1"/>
                          </a:solidFill>
                          <a:latin typeface="KoPub돋움체 Medium" panose="02020603020101020101" pitchFamily="18" charset="-127"/>
                          <a:ea typeface="KoPub돋움체 Medium" panose="02020603020101020101" pitchFamily="18" charset="-127"/>
                        </a:rPr>
                        <a:t>화면 </a:t>
                      </a:r>
                      <a:r>
                        <a:rPr lang="en-US" altLang="ko-KR" sz="1000" dirty="0">
                          <a:solidFill>
                            <a:schemeClr val="tx1"/>
                          </a:solidFill>
                          <a:latin typeface="KoPub돋움체 Medium" panose="02020603020101020101" pitchFamily="18" charset="-127"/>
                          <a:ea typeface="KoPub돋움체 Medium" panose="02020603020101020101" pitchFamily="18" charset="-127"/>
                        </a:rPr>
                        <a:t>ID</a:t>
                      </a:r>
                      <a:endParaRPr lang="ko-KR" altLang="en-US" sz="1000" dirty="0">
                        <a:solidFill>
                          <a:schemeClr val="tx1"/>
                        </a:solidFill>
                        <a:latin typeface="KoPub돋움체 Medium" panose="02020603020101020101" pitchFamily="18" charset="-127"/>
                        <a:ea typeface="KoPub돋움체 Medium" panose="02020603020101020101" pitchFamily="18" charset="-127"/>
                      </a:endParaRPr>
                    </a:p>
                  </a:txBody>
                  <a:tcPr marL="35991" marR="35991" marT="0" marB="0"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DEEBF7"/>
                    </a:solidFill>
                  </a:tcPr>
                </a:tc>
                <a:tc>
                  <a:txBody>
                    <a:bodyPr/>
                    <a:lstStyle/>
                    <a:p>
                      <a:pPr algn="ctr" latinLnBrk="1"/>
                      <a:endParaRPr lang="ko-KR" altLang="en-US" sz="1000" dirty="0">
                        <a:solidFill>
                          <a:schemeClr val="tx1"/>
                        </a:solidFill>
                      </a:endParaRPr>
                    </a:p>
                  </a:txBody>
                  <a:tcPr marL="35991" marR="35991" marT="0" marB="0"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tcPr>
                </a:tc>
                <a:extLst>
                  <a:ext uri="{0D108BD9-81ED-4DB2-BD59-A6C34878D82A}">
                    <a16:rowId xmlns:a16="http://schemas.microsoft.com/office/drawing/2014/main" val="3785445428"/>
                  </a:ext>
                </a:extLst>
              </a:tr>
              <a:tr h="251873">
                <a:tc>
                  <a:txBody>
                    <a:bodyPr/>
                    <a:lstStyle/>
                    <a:p>
                      <a:pPr algn="ctr" latinLnBrk="1"/>
                      <a:r>
                        <a:rPr lang="ko-KR" altLang="en-US" sz="1000" dirty="0">
                          <a:solidFill>
                            <a:schemeClr val="tx1"/>
                          </a:solidFill>
                          <a:latin typeface="KoPub돋움체 Medium" panose="02020603020101020101" pitchFamily="18" charset="-127"/>
                          <a:ea typeface="KoPub돋움체 Medium" panose="02020603020101020101" pitchFamily="18" charset="-127"/>
                        </a:rPr>
                        <a:t>요구사항</a:t>
                      </a:r>
                      <a:r>
                        <a:rPr lang="en-US" altLang="ko-KR" sz="1000" dirty="0">
                          <a:solidFill>
                            <a:schemeClr val="tx1"/>
                          </a:solidFill>
                          <a:latin typeface="KoPub돋움체 Medium" panose="02020603020101020101" pitchFamily="18" charset="-127"/>
                          <a:ea typeface="KoPub돋움체 Medium" panose="02020603020101020101" pitchFamily="18" charset="-127"/>
                        </a:rPr>
                        <a:t>ID</a:t>
                      </a:r>
                      <a:endParaRPr lang="ko-KR" altLang="en-US" sz="1000" dirty="0">
                        <a:solidFill>
                          <a:schemeClr val="tx1"/>
                        </a:solidFill>
                        <a:latin typeface="KoPub돋움체 Medium" panose="02020603020101020101" pitchFamily="18" charset="-127"/>
                        <a:ea typeface="KoPub돋움체 Medium" panose="02020603020101020101" pitchFamily="18" charset="-127"/>
                      </a:endParaRPr>
                    </a:p>
                  </a:txBody>
                  <a:tcPr marL="35991" marR="35991" marT="0" marB="0"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DEEBF7"/>
                    </a:solidFill>
                  </a:tcPr>
                </a:tc>
                <a:tc>
                  <a:txBody>
                    <a:bodyPr/>
                    <a:lstStyle/>
                    <a:p>
                      <a:pPr algn="ctr" latinLnBrk="1"/>
                      <a:endParaRPr lang="ko-KR" altLang="en-US" sz="1000" dirty="0">
                        <a:solidFill>
                          <a:schemeClr val="tx1"/>
                        </a:solidFill>
                      </a:endParaRPr>
                    </a:p>
                  </a:txBody>
                  <a:tcPr marL="35991" marR="35991" marT="0" marB="0"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tcPr>
                </a:tc>
                <a:extLst>
                  <a:ext uri="{0D108BD9-81ED-4DB2-BD59-A6C34878D82A}">
                    <a16:rowId xmlns:a16="http://schemas.microsoft.com/office/drawing/2014/main" val="3588783118"/>
                  </a:ext>
                </a:extLst>
              </a:tr>
            </a:tbl>
          </a:graphicData>
        </a:graphic>
      </p:graphicFrame>
      <p:cxnSp>
        <p:nvCxnSpPr>
          <p:cNvPr id="33" name="연결선: 꺾임 32">
            <a:extLst>
              <a:ext uri="{FF2B5EF4-FFF2-40B4-BE49-F238E27FC236}">
                <a16:creationId xmlns:a16="http://schemas.microsoft.com/office/drawing/2014/main" id="{FE50B902-1D19-4595-997E-CF4DCC45D6C2}"/>
              </a:ext>
            </a:extLst>
          </p:cNvPr>
          <p:cNvCxnSpPr>
            <a:cxnSpLocks/>
            <a:stCxn id="17" idx="3"/>
            <a:endCxn id="21" idx="1"/>
          </p:cNvCxnSpPr>
          <p:nvPr/>
        </p:nvCxnSpPr>
        <p:spPr>
          <a:xfrm>
            <a:off x="4318597" y="3830108"/>
            <a:ext cx="1778991" cy="1229255"/>
          </a:xfrm>
          <a:prstGeom prst="bentConnector3">
            <a:avLst>
              <a:gd name="adj1" fmla="val 50000"/>
            </a:avLst>
          </a:prstGeom>
          <a:ln w="12700">
            <a:solidFill>
              <a:srgbClr val="0070C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연결선: 꺾임 57">
            <a:extLst>
              <a:ext uri="{FF2B5EF4-FFF2-40B4-BE49-F238E27FC236}">
                <a16:creationId xmlns:a16="http://schemas.microsoft.com/office/drawing/2014/main" id="{A74B7F44-64D8-4067-A137-7A6896FF0F9D}"/>
              </a:ext>
            </a:extLst>
          </p:cNvPr>
          <p:cNvCxnSpPr>
            <a:cxnSpLocks/>
            <a:endCxn id="18" idx="1"/>
          </p:cNvCxnSpPr>
          <p:nvPr/>
        </p:nvCxnSpPr>
        <p:spPr>
          <a:xfrm flipV="1">
            <a:off x="4318597" y="2653155"/>
            <a:ext cx="1778990" cy="1176954"/>
          </a:xfrm>
          <a:prstGeom prst="bentConnector3">
            <a:avLst/>
          </a:prstGeom>
          <a:ln w="12700">
            <a:solidFill>
              <a:srgbClr val="0070C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직선 연결선 76">
            <a:extLst>
              <a:ext uri="{FF2B5EF4-FFF2-40B4-BE49-F238E27FC236}">
                <a16:creationId xmlns:a16="http://schemas.microsoft.com/office/drawing/2014/main" id="{0F7384D4-D429-49FC-A852-596AF7A2FE9C}"/>
              </a:ext>
            </a:extLst>
          </p:cNvPr>
          <p:cNvCxnSpPr>
            <a:cxnSpLocks/>
          </p:cNvCxnSpPr>
          <p:nvPr/>
        </p:nvCxnSpPr>
        <p:spPr>
          <a:xfrm>
            <a:off x="8197107" y="3073693"/>
            <a:ext cx="0" cy="1581397"/>
          </a:xfrm>
          <a:prstGeom prst="line">
            <a:avLst/>
          </a:prstGeom>
          <a:ln w="12700">
            <a:solidFill>
              <a:srgbClr val="0070C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화살표: 아래쪽 72">
            <a:extLst>
              <a:ext uri="{FF2B5EF4-FFF2-40B4-BE49-F238E27FC236}">
                <a16:creationId xmlns:a16="http://schemas.microsoft.com/office/drawing/2014/main" id="{BB317EFF-4074-4568-80D7-EF043F0C6B04}"/>
              </a:ext>
            </a:extLst>
          </p:cNvPr>
          <p:cNvSpPr/>
          <p:nvPr/>
        </p:nvSpPr>
        <p:spPr bwMode="gray">
          <a:xfrm>
            <a:off x="8108455" y="3731394"/>
            <a:ext cx="177304" cy="197427"/>
          </a:xfrm>
          <a:prstGeom prst="downArrow">
            <a:avLst/>
          </a:prstGeom>
          <a:solidFill>
            <a:srgbClr val="0070C0"/>
          </a:solidFill>
          <a:ln w="19050" algn="ctr">
            <a:solidFill>
              <a:srgbClr val="0070C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51318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표 11">
            <a:extLst>
              <a:ext uri="{FF2B5EF4-FFF2-40B4-BE49-F238E27FC236}">
                <a16:creationId xmlns:a16="http://schemas.microsoft.com/office/drawing/2014/main" id="{10CD6FF4-DB5B-4694-B298-5E6DF2EBC344}"/>
              </a:ext>
            </a:extLst>
          </p:cNvPr>
          <p:cNvGraphicFramePr>
            <a:graphicFrameLocks noGrp="1"/>
          </p:cNvGraphicFramePr>
          <p:nvPr>
            <p:extLst>
              <p:ext uri="{D42A27DB-BD31-4B8C-83A1-F6EECF244321}">
                <p14:modId xmlns:p14="http://schemas.microsoft.com/office/powerpoint/2010/main" val="2023137687"/>
              </p:ext>
            </p:extLst>
          </p:nvPr>
        </p:nvGraphicFramePr>
        <p:xfrm>
          <a:off x="226167" y="734894"/>
          <a:ext cx="11807826" cy="5760568"/>
        </p:xfrm>
        <a:graphic>
          <a:graphicData uri="http://schemas.openxmlformats.org/drawingml/2006/table">
            <a:tbl>
              <a:tblPr firstRow="1" bandRow="1"/>
              <a:tblGrid>
                <a:gridCol w="1967971">
                  <a:extLst>
                    <a:ext uri="{9D8B030D-6E8A-4147-A177-3AD203B41FA5}">
                      <a16:colId xmlns:a16="http://schemas.microsoft.com/office/drawing/2014/main" val="2319932860"/>
                    </a:ext>
                  </a:extLst>
                </a:gridCol>
                <a:gridCol w="1967971">
                  <a:extLst>
                    <a:ext uri="{9D8B030D-6E8A-4147-A177-3AD203B41FA5}">
                      <a16:colId xmlns:a16="http://schemas.microsoft.com/office/drawing/2014/main" val="2926832141"/>
                    </a:ext>
                  </a:extLst>
                </a:gridCol>
                <a:gridCol w="630879">
                  <a:extLst>
                    <a:ext uri="{9D8B030D-6E8A-4147-A177-3AD203B41FA5}">
                      <a16:colId xmlns:a16="http://schemas.microsoft.com/office/drawing/2014/main" val="271572334"/>
                    </a:ext>
                  </a:extLst>
                </a:gridCol>
                <a:gridCol w="4744452">
                  <a:extLst>
                    <a:ext uri="{9D8B030D-6E8A-4147-A177-3AD203B41FA5}">
                      <a16:colId xmlns:a16="http://schemas.microsoft.com/office/drawing/2014/main" val="2004344405"/>
                    </a:ext>
                  </a:extLst>
                </a:gridCol>
                <a:gridCol w="1351548">
                  <a:extLst>
                    <a:ext uri="{9D8B030D-6E8A-4147-A177-3AD203B41FA5}">
                      <a16:colId xmlns:a16="http://schemas.microsoft.com/office/drawing/2014/main" val="1008448080"/>
                    </a:ext>
                  </a:extLst>
                </a:gridCol>
                <a:gridCol w="1145005">
                  <a:extLst>
                    <a:ext uri="{9D8B030D-6E8A-4147-A177-3AD203B41FA5}">
                      <a16:colId xmlns:a16="http://schemas.microsoft.com/office/drawing/2014/main" val="3177433494"/>
                    </a:ext>
                  </a:extLst>
                </a:gridCol>
              </a:tblGrid>
              <a:tr h="299103">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담당 조</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B9BD5">
                        <a:lumMod val="20000"/>
                        <a:lumOff val="80000"/>
                      </a:srgbClr>
                    </a:solid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            </a:t>
                      </a:r>
                      <a:r>
                        <a:rPr lang="en-US" altLang="ko-KR"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1</a:t>
                      </a:r>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조</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주제 명</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B9BD5">
                        <a:lumMod val="20000"/>
                        <a:lumOff val="80000"/>
                      </a:srgbClr>
                    </a:solid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lvl="1"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보고서 테이블 조회</a:t>
                      </a:r>
                      <a:endParaRPr lang="en-US" altLang="ko-KR"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화면 </a:t>
                      </a:r>
                      <a:r>
                        <a:rPr lang="en-US" altLang="ko-KR"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ID</a:t>
                      </a:r>
                      <a:endPar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B9BD5">
                        <a:lumMod val="20000"/>
                        <a:lumOff val="80000"/>
                      </a:srgbClr>
                    </a:solid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b="1"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a:t>
                      </a:r>
                      <a:endParaRPr lang="ko-KR" altLang="en-US" sz="1000" b="1"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1008571"/>
                  </a:ext>
                </a:extLst>
              </a:tr>
              <a:tr h="299102">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선택 조건</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B9BD5">
                        <a:lumMod val="20000"/>
                        <a:lumOff val="80000"/>
                      </a:srgbClr>
                    </a:solidFill>
                  </a:tcPr>
                </a:tc>
                <a:tc gridSpan="5">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lvl="1"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권한 체계에 따른 보고서 제공</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70472"/>
                  </a:ext>
                </a:extLst>
              </a:tr>
              <a:tr h="5162363">
                <a:tc gridSpan="6">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endParaRPr lang="ko-KR" altLang="en-US" sz="1000" b="1"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623636"/>
                  </a:ext>
                </a:extLst>
              </a:tr>
            </a:tbl>
          </a:graphicData>
        </a:graphic>
      </p:graphicFrame>
      <p:sp>
        <p:nvSpPr>
          <p:cNvPr id="14" name="텍스트 개체 틀 2">
            <a:extLst>
              <a:ext uri="{FF2B5EF4-FFF2-40B4-BE49-F238E27FC236}">
                <a16:creationId xmlns:a16="http://schemas.microsoft.com/office/drawing/2014/main" id="{C514411E-D7C4-4251-8DD4-9F451FEBB604}"/>
              </a:ext>
            </a:extLst>
          </p:cNvPr>
          <p:cNvSpPr txBox="1">
            <a:spLocks/>
          </p:cNvSpPr>
          <p:nvPr/>
        </p:nvSpPr>
        <p:spPr>
          <a:xfrm>
            <a:off x="193674" y="305772"/>
            <a:ext cx="11807826" cy="412857"/>
          </a:xfr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ko-KR" altLang="en-US" b="1" dirty="0">
                <a:latin typeface="KoPub돋움체 Medium" panose="02020603020101020101" pitchFamily="18" charset="-127"/>
                <a:ea typeface="KoPub돋움체 Medium" panose="02020603020101020101" pitchFamily="18" charset="-127"/>
              </a:rPr>
              <a:t>테이블 흐름도</a:t>
            </a:r>
          </a:p>
        </p:txBody>
      </p:sp>
      <p:sp>
        <p:nvSpPr>
          <p:cNvPr id="40" name="사각형: 잘린 한쪽 모서리 39">
            <a:extLst>
              <a:ext uri="{FF2B5EF4-FFF2-40B4-BE49-F238E27FC236}">
                <a16:creationId xmlns:a16="http://schemas.microsoft.com/office/drawing/2014/main" id="{69BA8E2C-5870-415D-83B0-7C6A5696FB61}"/>
              </a:ext>
            </a:extLst>
          </p:cNvPr>
          <p:cNvSpPr/>
          <p:nvPr/>
        </p:nvSpPr>
        <p:spPr>
          <a:xfrm>
            <a:off x="732055" y="2001892"/>
            <a:ext cx="3331779" cy="3904593"/>
          </a:xfrm>
          <a:prstGeom prst="snip1Rect">
            <a:avLst/>
          </a:prstGeom>
          <a:solidFill>
            <a:srgbClr val="FFC000">
              <a:lumMod val="20000"/>
              <a:lumOff val="80000"/>
            </a:srgbClr>
          </a:solidFill>
          <a:ln w="6350" cap="flat" cmpd="sng" algn="ctr">
            <a:solidFill>
              <a:srgbClr val="ED7D31"/>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KoPub돋움체 Medium" panose="02020603020101020101" pitchFamily="18" charset="-127"/>
              <a:ea typeface="KoPub돋움체 Medium" panose="02020603020101020101" pitchFamily="18" charset="-127"/>
              <a:cs typeface="+mn-cs"/>
            </a:endParaRPr>
          </a:p>
        </p:txBody>
      </p:sp>
      <p:sp>
        <p:nvSpPr>
          <p:cNvPr id="41" name="사각형: 잘린 한쪽 모서리 40">
            <a:extLst>
              <a:ext uri="{FF2B5EF4-FFF2-40B4-BE49-F238E27FC236}">
                <a16:creationId xmlns:a16="http://schemas.microsoft.com/office/drawing/2014/main" id="{90DC9A78-950F-4A5E-AB86-5D3F0025DFF1}"/>
              </a:ext>
            </a:extLst>
          </p:cNvPr>
          <p:cNvSpPr/>
          <p:nvPr/>
        </p:nvSpPr>
        <p:spPr>
          <a:xfrm>
            <a:off x="4431697" y="2001891"/>
            <a:ext cx="3331779" cy="3904593"/>
          </a:xfrm>
          <a:prstGeom prst="snip1Rect">
            <a:avLst/>
          </a:prstGeom>
          <a:solidFill>
            <a:srgbClr val="FFC000">
              <a:lumMod val="20000"/>
              <a:lumOff val="80000"/>
            </a:srgbClr>
          </a:solidFill>
          <a:ln w="6350" cap="flat" cmpd="sng" algn="ctr">
            <a:solidFill>
              <a:srgbClr val="ED7D31"/>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KoPub돋움체 Medium" panose="02020603020101020101" pitchFamily="18" charset="-127"/>
              <a:ea typeface="KoPub돋움체 Medium" panose="02020603020101020101" pitchFamily="18" charset="-127"/>
              <a:cs typeface="+mn-cs"/>
            </a:endParaRPr>
          </a:p>
        </p:txBody>
      </p:sp>
      <p:sp>
        <p:nvSpPr>
          <p:cNvPr id="42" name="사각형: 잘린 한쪽 모서리 41">
            <a:extLst>
              <a:ext uri="{FF2B5EF4-FFF2-40B4-BE49-F238E27FC236}">
                <a16:creationId xmlns:a16="http://schemas.microsoft.com/office/drawing/2014/main" id="{7AD7A069-0E9F-44DF-91BE-35C9301D68E3}"/>
              </a:ext>
            </a:extLst>
          </p:cNvPr>
          <p:cNvSpPr/>
          <p:nvPr/>
        </p:nvSpPr>
        <p:spPr>
          <a:xfrm>
            <a:off x="8131339" y="2001891"/>
            <a:ext cx="3331779" cy="3904593"/>
          </a:xfrm>
          <a:prstGeom prst="snip1Rect">
            <a:avLst/>
          </a:prstGeom>
          <a:solidFill>
            <a:srgbClr val="FFC000">
              <a:lumMod val="20000"/>
              <a:lumOff val="80000"/>
            </a:srgbClr>
          </a:solidFill>
          <a:ln w="6350" cap="flat" cmpd="sng" algn="ctr">
            <a:solidFill>
              <a:srgbClr val="ED7D31"/>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KoPub돋움체 Medium" panose="02020603020101020101" pitchFamily="18" charset="-127"/>
              <a:ea typeface="KoPub돋움체 Medium" panose="02020603020101020101" pitchFamily="18" charset="-127"/>
              <a:cs typeface="+mn-cs"/>
            </a:endParaRPr>
          </a:p>
        </p:txBody>
      </p:sp>
      <p:graphicFrame>
        <p:nvGraphicFramePr>
          <p:cNvPr id="43" name="표 42">
            <a:extLst>
              <a:ext uri="{FF2B5EF4-FFF2-40B4-BE49-F238E27FC236}">
                <a16:creationId xmlns:a16="http://schemas.microsoft.com/office/drawing/2014/main" id="{ECF664D3-DB91-4445-B508-78D53E5708CC}"/>
              </a:ext>
            </a:extLst>
          </p:cNvPr>
          <p:cNvGraphicFramePr>
            <a:graphicFrameLocks noGrp="1"/>
          </p:cNvGraphicFramePr>
          <p:nvPr>
            <p:extLst>
              <p:ext uri="{D42A27DB-BD31-4B8C-83A1-F6EECF244321}">
                <p14:modId xmlns:p14="http://schemas.microsoft.com/office/powerpoint/2010/main" val="1293467571"/>
              </p:ext>
            </p:extLst>
          </p:nvPr>
        </p:nvGraphicFramePr>
        <p:xfrm>
          <a:off x="964153" y="2221200"/>
          <a:ext cx="2253600" cy="326831"/>
        </p:xfrm>
        <a:graphic>
          <a:graphicData uri="http://schemas.openxmlformats.org/drawingml/2006/table">
            <a:tbl>
              <a:tblPr firstRow="1" bandRow="1"/>
              <a:tblGrid>
                <a:gridCol w="1126800">
                  <a:extLst>
                    <a:ext uri="{9D8B030D-6E8A-4147-A177-3AD203B41FA5}">
                      <a16:colId xmlns:a16="http://schemas.microsoft.com/office/drawing/2014/main" val="1184350597"/>
                    </a:ext>
                  </a:extLst>
                </a:gridCol>
                <a:gridCol w="1126800">
                  <a:extLst>
                    <a:ext uri="{9D8B030D-6E8A-4147-A177-3AD203B41FA5}">
                      <a16:colId xmlns:a16="http://schemas.microsoft.com/office/drawing/2014/main" val="2637956199"/>
                    </a:ext>
                  </a:extLst>
                </a:gridCol>
              </a:tblGrid>
              <a:tr h="326831">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dirty="0">
                          <a:solidFill>
                            <a:schemeClr val="tx1"/>
                          </a:solidFill>
                          <a:latin typeface="KoPub돋움체 Medium" panose="02020603020101020101" pitchFamily="18" charset="-127"/>
                          <a:ea typeface="KoPub돋움체 Medium" panose="02020603020101020101" pitchFamily="18" charset="-127"/>
                        </a:rPr>
                        <a:t>SCP </a:t>
                      </a:r>
                      <a:r>
                        <a:rPr lang="ko-KR" altLang="en-US" sz="1000" dirty="0">
                          <a:solidFill>
                            <a:schemeClr val="tx1"/>
                          </a:solidFill>
                          <a:latin typeface="KoPub돋움체 Medium" panose="02020603020101020101" pitchFamily="18" charset="-127"/>
                          <a:ea typeface="KoPub돋움체 Medium" panose="02020603020101020101" pitchFamily="18" charset="-127"/>
                        </a:rPr>
                        <a:t>테이블 명</a:t>
                      </a: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rgbClr val="FFC000">
                        <a:lumMod val="20000"/>
                        <a:lumOff val="80000"/>
                      </a:srgbClr>
                    </a:solid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dirty="0">
                          <a:solidFill>
                            <a:schemeClr val="accent2"/>
                          </a:solidFill>
                          <a:latin typeface="KoPub돋움체 Medium" panose="02020603020101020101" pitchFamily="18" charset="-127"/>
                          <a:ea typeface="KoPub돋움체 Medium" panose="02020603020101020101" pitchFamily="18" charset="-127"/>
                        </a:rPr>
                        <a:t>ZSD_SLSTR_T</a:t>
                      </a:r>
                      <a:endParaRPr lang="ko-KR" altLang="en-US" sz="1000" dirty="0">
                        <a:solidFill>
                          <a:schemeClr val="accent2"/>
                        </a:solidFill>
                        <a:latin typeface="KoPub돋움체 Medium" panose="02020603020101020101" pitchFamily="18" charset="-127"/>
                        <a:ea typeface="KoPub돋움체 Medium" panose="02020603020101020101" pitchFamily="18" charset="-127"/>
                      </a:endParaRP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133678333"/>
                  </a:ext>
                </a:extLst>
              </a:tr>
            </a:tbl>
          </a:graphicData>
        </a:graphic>
      </p:graphicFrame>
      <p:graphicFrame>
        <p:nvGraphicFramePr>
          <p:cNvPr id="44" name="표 43">
            <a:extLst>
              <a:ext uri="{FF2B5EF4-FFF2-40B4-BE49-F238E27FC236}">
                <a16:creationId xmlns:a16="http://schemas.microsoft.com/office/drawing/2014/main" id="{5992398F-C297-40D8-9F46-CB18441512DC}"/>
              </a:ext>
            </a:extLst>
          </p:cNvPr>
          <p:cNvGraphicFramePr>
            <a:graphicFrameLocks noGrp="1"/>
          </p:cNvGraphicFramePr>
          <p:nvPr>
            <p:extLst>
              <p:ext uri="{D42A27DB-BD31-4B8C-83A1-F6EECF244321}">
                <p14:modId xmlns:p14="http://schemas.microsoft.com/office/powerpoint/2010/main" val="2738257589"/>
              </p:ext>
            </p:extLst>
          </p:nvPr>
        </p:nvGraphicFramePr>
        <p:xfrm>
          <a:off x="4648030" y="2221199"/>
          <a:ext cx="2563654" cy="326831"/>
        </p:xfrm>
        <a:graphic>
          <a:graphicData uri="http://schemas.openxmlformats.org/drawingml/2006/table">
            <a:tbl>
              <a:tblPr firstRow="1" bandRow="1"/>
              <a:tblGrid>
                <a:gridCol w="1123735">
                  <a:extLst>
                    <a:ext uri="{9D8B030D-6E8A-4147-A177-3AD203B41FA5}">
                      <a16:colId xmlns:a16="http://schemas.microsoft.com/office/drawing/2014/main" val="1184350597"/>
                    </a:ext>
                  </a:extLst>
                </a:gridCol>
                <a:gridCol w="1439919">
                  <a:extLst>
                    <a:ext uri="{9D8B030D-6E8A-4147-A177-3AD203B41FA5}">
                      <a16:colId xmlns:a16="http://schemas.microsoft.com/office/drawing/2014/main" val="2637956199"/>
                    </a:ext>
                  </a:extLst>
                </a:gridCol>
              </a:tblGrid>
              <a:tr h="326831">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dirty="0">
                          <a:solidFill>
                            <a:schemeClr val="tx1"/>
                          </a:solidFill>
                          <a:latin typeface="KoPub돋움체 Medium" panose="02020603020101020101" pitchFamily="18" charset="-127"/>
                          <a:ea typeface="KoPub돋움체 Medium" panose="02020603020101020101" pitchFamily="18" charset="-127"/>
                        </a:rPr>
                        <a:t>SCP </a:t>
                      </a:r>
                      <a:r>
                        <a:rPr lang="ko-KR" altLang="en-US" sz="1000" dirty="0">
                          <a:solidFill>
                            <a:schemeClr val="tx1"/>
                          </a:solidFill>
                          <a:latin typeface="KoPub돋움체 Medium" panose="02020603020101020101" pitchFamily="18" charset="-127"/>
                          <a:ea typeface="KoPub돋움체 Medium" panose="02020603020101020101" pitchFamily="18" charset="-127"/>
                        </a:rPr>
                        <a:t>테이블 명</a:t>
                      </a: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rgbClr val="FFC000">
                        <a:lumMod val="20000"/>
                        <a:lumOff val="80000"/>
                      </a:srgbClr>
                    </a:solid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dirty="0">
                          <a:solidFill>
                            <a:schemeClr val="accent2"/>
                          </a:solidFill>
                          <a:latin typeface="KoPub돋움체 Medium" panose="02020603020101020101" pitchFamily="18" charset="-127"/>
                          <a:ea typeface="KoPub돋움체 Medium" panose="02020603020101020101" pitchFamily="18" charset="-127"/>
                        </a:rPr>
                        <a:t>ZSD_DELIVERYACC_T</a:t>
                      </a:r>
                      <a:endParaRPr lang="ko-KR" altLang="en-US" sz="1000" dirty="0">
                        <a:solidFill>
                          <a:schemeClr val="accent2"/>
                        </a:solidFill>
                        <a:latin typeface="KoPub돋움체 Medium" panose="02020603020101020101" pitchFamily="18" charset="-127"/>
                        <a:ea typeface="KoPub돋움체 Medium" panose="02020603020101020101" pitchFamily="18" charset="-127"/>
                      </a:endParaRP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133678333"/>
                  </a:ext>
                </a:extLst>
              </a:tr>
            </a:tbl>
          </a:graphicData>
        </a:graphic>
      </p:graphicFrame>
      <p:graphicFrame>
        <p:nvGraphicFramePr>
          <p:cNvPr id="45" name="표 44">
            <a:extLst>
              <a:ext uri="{FF2B5EF4-FFF2-40B4-BE49-F238E27FC236}">
                <a16:creationId xmlns:a16="http://schemas.microsoft.com/office/drawing/2014/main" id="{49ECE352-E3B3-4F6B-96EB-A01359D4BCBE}"/>
              </a:ext>
            </a:extLst>
          </p:cNvPr>
          <p:cNvGraphicFramePr>
            <a:graphicFrameLocks noGrp="1"/>
          </p:cNvGraphicFramePr>
          <p:nvPr>
            <p:extLst>
              <p:ext uri="{D42A27DB-BD31-4B8C-83A1-F6EECF244321}">
                <p14:modId xmlns:p14="http://schemas.microsoft.com/office/powerpoint/2010/main" val="2183666787"/>
              </p:ext>
            </p:extLst>
          </p:nvPr>
        </p:nvGraphicFramePr>
        <p:xfrm>
          <a:off x="8368691" y="2221199"/>
          <a:ext cx="2253600" cy="326831"/>
        </p:xfrm>
        <a:graphic>
          <a:graphicData uri="http://schemas.openxmlformats.org/drawingml/2006/table">
            <a:tbl>
              <a:tblPr firstRow="1" bandRow="1"/>
              <a:tblGrid>
                <a:gridCol w="1144757">
                  <a:extLst>
                    <a:ext uri="{9D8B030D-6E8A-4147-A177-3AD203B41FA5}">
                      <a16:colId xmlns:a16="http://schemas.microsoft.com/office/drawing/2014/main" val="1184350597"/>
                    </a:ext>
                  </a:extLst>
                </a:gridCol>
                <a:gridCol w="1108843">
                  <a:extLst>
                    <a:ext uri="{9D8B030D-6E8A-4147-A177-3AD203B41FA5}">
                      <a16:colId xmlns:a16="http://schemas.microsoft.com/office/drawing/2014/main" val="2637956199"/>
                    </a:ext>
                  </a:extLst>
                </a:gridCol>
              </a:tblGrid>
              <a:tr h="326831">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dirty="0">
                          <a:solidFill>
                            <a:schemeClr val="tx1"/>
                          </a:solidFill>
                          <a:latin typeface="KoPub돋움체 Medium" panose="02020603020101020101" pitchFamily="18" charset="-127"/>
                          <a:ea typeface="KoPub돋움체 Medium" panose="02020603020101020101" pitchFamily="18" charset="-127"/>
                        </a:rPr>
                        <a:t>SCP </a:t>
                      </a:r>
                      <a:r>
                        <a:rPr lang="ko-KR" altLang="en-US" sz="1000" dirty="0">
                          <a:solidFill>
                            <a:schemeClr val="tx1"/>
                          </a:solidFill>
                          <a:latin typeface="KoPub돋움체 Medium" panose="02020603020101020101" pitchFamily="18" charset="-127"/>
                          <a:ea typeface="KoPub돋움체 Medium" panose="02020603020101020101" pitchFamily="18" charset="-127"/>
                        </a:rPr>
                        <a:t>테이블 명</a:t>
                      </a: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rgbClr val="FFC000">
                        <a:lumMod val="20000"/>
                        <a:lumOff val="80000"/>
                      </a:srgbClr>
                    </a:solid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dirty="0">
                          <a:solidFill>
                            <a:schemeClr val="accent2"/>
                          </a:solidFill>
                          <a:latin typeface="KoPub돋움체 Medium" panose="02020603020101020101" pitchFamily="18" charset="-127"/>
                          <a:ea typeface="KoPub돋움체 Medium" panose="02020603020101020101" pitchFamily="18" charset="-127"/>
                        </a:rPr>
                        <a:t>ZSD_USP_T</a:t>
                      </a:r>
                      <a:endParaRPr lang="ko-KR" altLang="en-US" sz="1000" dirty="0">
                        <a:solidFill>
                          <a:schemeClr val="accent2"/>
                        </a:solidFill>
                        <a:latin typeface="KoPub돋움체 Medium" panose="02020603020101020101" pitchFamily="18" charset="-127"/>
                        <a:ea typeface="KoPub돋움체 Medium" panose="02020603020101020101" pitchFamily="18" charset="-127"/>
                      </a:endParaRP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133678333"/>
                  </a:ext>
                </a:extLst>
              </a:tr>
            </a:tbl>
          </a:graphicData>
        </a:graphic>
      </p:graphicFrame>
      <p:graphicFrame>
        <p:nvGraphicFramePr>
          <p:cNvPr id="46" name="표 45">
            <a:extLst>
              <a:ext uri="{FF2B5EF4-FFF2-40B4-BE49-F238E27FC236}">
                <a16:creationId xmlns:a16="http://schemas.microsoft.com/office/drawing/2014/main" id="{3F827537-0903-4F99-98D1-5E95D3EA0334}"/>
              </a:ext>
            </a:extLst>
          </p:cNvPr>
          <p:cNvGraphicFramePr>
            <a:graphicFrameLocks noGrp="1"/>
          </p:cNvGraphicFramePr>
          <p:nvPr>
            <p:extLst>
              <p:ext uri="{D42A27DB-BD31-4B8C-83A1-F6EECF244321}">
                <p14:modId xmlns:p14="http://schemas.microsoft.com/office/powerpoint/2010/main" val="1875321121"/>
              </p:ext>
            </p:extLst>
          </p:nvPr>
        </p:nvGraphicFramePr>
        <p:xfrm>
          <a:off x="964153" y="2756444"/>
          <a:ext cx="2867582" cy="2941628"/>
        </p:xfrm>
        <a:graphic>
          <a:graphicData uri="http://schemas.openxmlformats.org/drawingml/2006/table">
            <a:tbl>
              <a:tblPr firstRow="1" bandRow="1"/>
              <a:tblGrid>
                <a:gridCol w="1102716">
                  <a:extLst>
                    <a:ext uri="{9D8B030D-6E8A-4147-A177-3AD203B41FA5}">
                      <a16:colId xmlns:a16="http://schemas.microsoft.com/office/drawing/2014/main" val="1184350597"/>
                    </a:ext>
                  </a:extLst>
                </a:gridCol>
                <a:gridCol w="1764866">
                  <a:extLst>
                    <a:ext uri="{9D8B030D-6E8A-4147-A177-3AD203B41FA5}">
                      <a16:colId xmlns:a16="http://schemas.microsoft.com/office/drawing/2014/main" val="2637956199"/>
                    </a:ext>
                  </a:extLst>
                </a:gridCol>
              </a:tblGrid>
              <a:tr h="735407">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dirty="0">
                          <a:solidFill>
                            <a:schemeClr val="tx1"/>
                          </a:solidFill>
                          <a:latin typeface="KoPub돋움체 Medium" panose="02020603020101020101" pitchFamily="18" charset="-127"/>
                          <a:ea typeface="KoPub돋움체 Medium" panose="02020603020101020101" pitchFamily="18" charset="-127"/>
                        </a:rPr>
                        <a:t>SAP </a:t>
                      </a:r>
                      <a:r>
                        <a:rPr lang="ko-KR" altLang="en-US" sz="1000" dirty="0">
                          <a:solidFill>
                            <a:schemeClr val="tx1"/>
                          </a:solidFill>
                          <a:latin typeface="KoPub돋움체 Medium" panose="02020603020101020101" pitchFamily="18" charset="-127"/>
                          <a:ea typeface="KoPub돋움체 Medium" panose="02020603020101020101" pitchFamily="18" charset="-127"/>
                        </a:rPr>
                        <a:t>테이블 명</a:t>
                      </a: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rgbClr val="5B9BD5">
                        <a:lumMod val="20000"/>
                        <a:lumOff val="80000"/>
                      </a:srgbClr>
                    </a:solid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dirty="0">
                          <a:solidFill>
                            <a:schemeClr val="tx1"/>
                          </a:solidFill>
                          <a:latin typeface="KoPub돋움체 Medium" panose="02020603020101020101" pitchFamily="18" charset="-127"/>
                          <a:ea typeface="KoPub돋움체 Medium" panose="02020603020101020101" pitchFamily="18" charset="-127"/>
                        </a:rPr>
                        <a:t>MARA</a:t>
                      </a:r>
                      <a:endParaRPr lang="ko-KR" altLang="en-US" sz="1000" dirty="0">
                        <a:solidFill>
                          <a:schemeClr val="tx1"/>
                        </a:solidFill>
                        <a:latin typeface="KoPub돋움체 Medium" panose="02020603020101020101" pitchFamily="18" charset="-127"/>
                        <a:ea typeface="KoPub돋움체 Medium" panose="02020603020101020101" pitchFamily="18" charset="-127"/>
                      </a:endParaRP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133678333"/>
                  </a:ext>
                </a:extLst>
              </a:tr>
              <a:tr h="735407">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marL="0" marR="0" lvl="0" indent="0" algn="ctr" defTabSz="1088558"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KoPub돋움체 Medium" panose="02020603020101020101" pitchFamily="18" charset="-127"/>
                          <a:ea typeface="KoPub돋움체 Medium" panose="02020603020101020101" pitchFamily="18" charset="-127"/>
                        </a:rPr>
                        <a:t>SAP </a:t>
                      </a:r>
                      <a:r>
                        <a:rPr lang="ko-KR" altLang="en-US" sz="1000" dirty="0">
                          <a:solidFill>
                            <a:schemeClr val="tx1"/>
                          </a:solidFill>
                          <a:latin typeface="KoPub돋움체 Medium" panose="02020603020101020101" pitchFamily="18" charset="-127"/>
                          <a:ea typeface="KoPub돋움체 Medium" panose="02020603020101020101" pitchFamily="18" charset="-127"/>
                        </a:rPr>
                        <a:t>테이블 명</a:t>
                      </a: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rgbClr val="5B9BD5">
                        <a:lumMod val="20000"/>
                        <a:lumOff val="80000"/>
                      </a:srgbClr>
                    </a:solid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dirty="0">
                          <a:solidFill>
                            <a:schemeClr val="tx1"/>
                          </a:solidFill>
                          <a:latin typeface="KoPub돋움체 Medium" panose="02020603020101020101" pitchFamily="18" charset="-127"/>
                          <a:ea typeface="KoPub돋움체 Medium" panose="02020603020101020101" pitchFamily="18" charset="-127"/>
                        </a:rPr>
                        <a:t>VBRP</a:t>
                      </a:r>
                      <a:endParaRPr lang="ko-KR" altLang="en-US" sz="1000" dirty="0">
                        <a:solidFill>
                          <a:schemeClr val="tx1"/>
                        </a:solidFill>
                        <a:latin typeface="KoPub돋움체 Medium" panose="02020603020101020101" pitchFamily="18" charset="-127"/>
                        <a:ea typeface="KoPub돋움체 Medium" panose="02020603020101020101" pitchFamily="18" charset="-127"/>
                      </a:endParaRP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140749952"/>
                  </a:ext>
                </a:extLst>
              </a:tr>
              <a:tr h="735407">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marL="0" marR="0" lvl="0" indent="0" algn="ctr" defTabSz="1088558"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KoPub돋움체 Medium" panose="02020603020101020101" pitchFamily="18" charset="-127"/>
                          <a:ea typeface="KoPub돋움체 Medium" panose="02020603020101020101" pitchFamily="18" charset="-127"/>
                        </a:rPr>
                        <a:t>SAP </a:t>
                      </a:r>
                      <a:r>
                        <a:rPr lang="ko-KR" altLang="en-US" sz="1000" dirty="0">
                          <a:solidFill>
                            <a:schemeClr val="tx1"/>
                          </a:solidFill>
                          <a:latin typeface="KoPub돋움체 Medium" panose="02020603020101020101" pitchFamily="18" charset="-127"/>
                          <a:ea typeface="KoPub돋움체 Medium" panose="02020603020101020101" pitchFamily="18" charset="-127"/>
                        </a:rPr>
                        <a:t>테이블 명</a:t>
                      </a: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rgbClr val="5B9BD5">
                        <a:lumMod val="20000"/>
                        <a:lumOff val="80000"/>
                      </a:srgbClr>
                    </a:solid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dirty="0">
                          <a:solidFill>
                            <a:schemeClr val="tx1"/>
                          </a:solidFill>
                          <a:latin typeface="KoPub돋움체 Medium" panose="02020603020101020101" pitchFamily="18" charset="-127"/>
                          <a:ea typeface="KoPub돋움체 Medium" panose="02020603020101020101" pitchFamily="18" charset="-127"/>
                        </a:rPr>
                        <a:t>VBRK</a:t>
                      </a:r>
                      <a:endParaRPr lang="ko-KR" altLang="en-US" sz="1000" dirty="0">
                        <a:solidFill>
                          <a:schemeClr val="tx1"/>
                        </a:solidFill>
                        <a:latin typeface="KoPub돋움체 Medium" panose="02020603020101020101" pitchFamily="18" charset="-127"/>
                        <a:ea typeface="KoPub돋움체 Medium" panose="02020603020101020101" pitchFamily="18" charset="-127"/>
                      </a:endParaRP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182089855"/>
                  </a:ext>
                </a:extLst>
              </a:tr>
              <a:tr h="735407">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marL="0" marR="0" lvl="0" indent="0" algn="ctr" defTabSz="1088558"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KoPub돋움체 Medium" panose="02020603020101020101" pitchFamily="18" charset="-127"/>
                          <a:ea typeface="KoPub돋움체 Medium" panose="02020603020101020101" pitchFamily="18" charset="-127"/>
                        </a:rPr>
                        <a:t>SAP </a:t>
                      </a:r>
                      <a:r>
                        <a:rPr lang="ko-KR" altLang="en-US" sz="1000" dirty="0">
                          <a:solidFill>
                            <a:schemeClr val="tx1"/>
                          </a:solidFill>
                          <a:latin typeface="KoPub돋움체 Medium" panose="02020603020101020101" pitchFamily="18" charset="-127"/>
                          <a:ea typeface="KoPub돋움체 Medium" panose="02020603020101020101" pitchFamily="18" charset="-127"/>
                        </a:rPr>
                        <a:t>테이블 명</a:t>
                      </a: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rgbClr val="5B9BD5">
                        <a:lumMod val="20000"/>
                        <a:lumOff val="80000"/>
                      </a:srgbClr>
                    </a:solid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dirty="0">
                          <a:solidFill>
                            <a:schemeClr val="tx1"/>
                          </a:solidFill>
                          <a:latin typeface="KoPub돋움체 Medium" panose="02020603020101020101" pitchFamily="18" charset="-127"/>
                          <a:ea typeface="KoPub돋움체 Medium" panose="02020603020101020101" pitchFamily="18" charset="-127"/>
                        </a:rPr>
                        <a:t>KNA1</a:t>
                      </a:r>
                      <a:endParaRPr lang="ko-KR" altLang="en-US" sz="1000" dirty="0">
                        <a:solidFill>
                          <a:schemeClr val="tx1"/>
                        </a:solidFill>
                        <a:latin typeface="KoPub돋움체 Medium" panose="02020603020101020101" pitchFamily="18" charset="-127"/>
                        <a:ea typeface="KoPub돋움체 Medium" panose="02020603020101020101" pitchFamily="18" charset="-127"/>
                      </a:endParaRP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861882634"/>
                  </a:ext>
                </a:extLst>
              </a:tr>
            </a:tbl>
          </a:graphicData>
        </a:graphic>
      </p:graphicFrame>
      <p:graphicFrame>
        <p:nvGraphicFramePr>
          <p:cNvPr id="47" name="표 46">
            <a:extLst>
              <a:ext uri="{FF2B5EF4-FFF2-40B4-BE49-F238E27FC236}">
                <a16:creationId xmlns:a16="http://schemas.microsoft.com/office/drawing/2014/main" id="{C6925EC8-A449-441D-801A-C1FB6DF4E532}"/>
              </a:ext>
            </a:extLst>
          </p:cNvPr>
          <p:cNvGraphicFramePr>
            <a:graphicFrameLocks noGrp="1"/>
          </p:cNvGraphicFramePr>
          <p:nvPr>
            <p:extLst>
              <p:ext uri="{D42A27DB-BD31-4B8C-83A1-F6EECF244321}">
                <p14:modId xmlns:p14="http://schemas.microsoft.com/office/powerpoint/2010/main" val="3785944969"/>
              </p:ext>
            </p:extLst>
          </p:nvPr>
        </p:nvGraphicFramePr>
        <p:xfrm>
          <a:off x="4648030" y="2756443"/>
          <a:ext cx="2867582" cy="2941628"/>
        </p:xfrm>
        <a:graphic>
          <a:graphicData uri="http://schemas.openxmlformats.org/drawingml/2006/table">
            <a:tbl>
              <a:tblPr firstRow="1" bandRow="1"/>
              <a:tblGrid>
                <a:gridCol w="1134246">
                  <a:extLst>
                    <a:ext uri="{9D8B030D-6E8A-4147-A177-3AD203B41FA5}">
                      <a16:colId xmlns:a16="http://schemas.microsoft.com/office/drawing/2014/main" val="1184350597"/>
                    </a:ext>
                  </a:extLst>
                </a:gridCol>
                <a:gridCol w="1733336">
                  <a:extLst>
                    <a:ext uri="{9D8B030D-6E8A-4147-A177-3AD203B41FA5}">
                      <a16:colId xmlns:a16="http://schemas.microsoft.com/office/drawing/2014/main" val="2637956199"/>
                    </a:ext>
                  </a:extLst>
                </a:gridCol>
              </a:tblGrid>
              <a:tr h="735407">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dirty="0">
                          <a:solidFill>
                            <a:schemeClr val="tx1"/>
                          </a:solidFill>
                          <a:latin typeface="KoPub돋움체 Medium" panose="02020603020101020101" pitchFamily="18" charset="-127"/>
                          <a:ea typeface="KoPub돋움체 Medium" panose="02020603020101020101" pitchFamily="18" charset="-127"/>
                        </a:rPr>
                        <a:t>SAP </a:t>
                      </a:r>
                      <a:r>
                        <a:rPr lang="ko-KR" altLang="en-US" sz="1000" dirty="0">
                          <a:solidFill>
                            <a:schemeClr val="tx1"/>
                          </a:solidFill>
                          <a:latin typeface="KoPub돋움체 Medium" panose="02020603020101020101" pitchFamily="18" charset="-127"/>
                          <a:ea typeface="KoPub돋움체 Medium" panose="02020603020101020101" pitchFamily="18" charset="-127"/>
                        </a:rPr>
                        <a:t>테이블 명</a:t>
                      </a: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rgbClr val="DEEBF7"/>
                    </a:solid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dirty="0">
                          <a:solidFill>
                            <a:schemeClr val="tx1"/>
                          </a:solidFill>
                          <a:latin typeface="KoPub돋움체 Medium" panose="02020603020101020101" pitchFamily="18" charset="-127"/>
                          <a:ea typeface="KoPub돋움체 Medium" panose="02020603020101020101" pitchFamily="18" charset="-127"/>
                        </a:rPr>
                        <a:t>VBAP</a:t>
                      </a:r>
                      <a:endParaRPr lang="ko-KR" altLang="en-US" sz="1000" dirty="0">
                        <a:solidFill>
                          <a:schemeClr val="tx1"/>
                        </a:solidFill>
                        <a:latin typeface="KoPub돋움체 Medium" panose="02020603020101020101" pitchFamily="18" charset="-127"/>
                        <a:ea typeface="KoPub돋움체 Medium" panose="02020603020101020101" pitchFamily="18" charset="-127"/>
                      </a:endParaRP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133678333"/>
                  </a:ext>
                </a:extLst>
              </a:tr>
              <a:tr h="735407">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marL="0" marR="0" lvl="0" indent="0" algn="ctr" defTabSz="1088558"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KoPub돋움체 Medium" panose="02020603020101020101" pitchFamily="18" charset="-127"/>
                          <a:ea typeface="KoPub돋움체 Medium" panose="02020603020101020101" pitchFamily="18" charset="-127"/>
                        </a:rPr>
                        <a:t>SAP </a:t>
                      </a:r>
                      <a:r>
                        <a:rPr lang="ko-KR" altLang="en-US" sz="1000" dirty="0">
                          <a:solidFill>
                            <a:schemeClr val="tx1"/>
                          </a:solidFill>
                          <a:latin typeface="KoPub돋움체 Medium" panose="02020603020101020101" pitchFamily="18" charset="-127"/>
                          <a:ea typeface="KoPub돋움체 Medium" panose="02020603020101020101" pitchFamily="18" charset="-127"/>
                        </a:rPr>
                        <a:t>테이블 명</a:t>
                      </a: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rgbClr val="DEEBF7"/>
                    </a:solid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dirty="0">
                          <a:solidFill>
                            <a:schemeClr val="tx1"/>
                          </a:solidFill>
                          <a:latin typeface="KoPub돋움체 Medium" panose="02020603020101020101" pitchFamily="18" charset="-127"/>
                          <a:ea typeface="KoPub돋움체 Medium" panose="02020603020101020101" pitchFamily="18" charset="-127"/>
                        </a:rPr>
                        <a:t>LIPS</a:t>
                      </a:r>
                      <a:endParaRPr lang="ko-KR" altLang="en-US" sz="1000" dirty="0">
                        <a:solidFill>
                          <a:schemeClr val="tx1"/>
                        </a:solidFill>
                        <a:latin typeface="KoPub돋움체 Medium" panose="02020603020101020101" pitchFamily="18" charset="-127"/>
                        <a:ea typeface="KoPub돋움체 Medium" panose="02020603020101020101" pitchFamily="18" charset="-127"/>
                      </a:endParaRP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140749952"/>
                  </a:ext>
                </a:extLst>
              </a:tr>
              <a:tr h="735407">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marL="0" marR="0" lvl="0" indent="0" algn="ctr" defTabSz="1088558"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KoPub돋움체 Medium" panose="02020603020101020101" pitchFamily="18" charset="-127"/>
                          <a:ea typeface="KoPub돋움체 Medium" panose="02020603020101020101" pitchFamily="18" charset="-127"/>
                        </a:rPr>
                        <a:t>SAP </a:t>
                      </a:r>
                      <a:r>
                        <a:rPr lang="ko-KR" altLang="en-US" sz="1000" dirty="0">
                          <a:solidFill>
                            <a:schemeClr val="tx1"/>
                          </a:solidFill>
                          <a:latin typeface="KoPub돋움체 Medium" panose="02020603020101020101" pitchFamily="18" charset="-127"/>
                          <a:ea typeface="KoPub돋움체 Medium" panose="02020603020101020101" pitchFamily="18" charset="-127"/>
                        </a:rPr>
                        <a:t>테이블 명</a:t>
                      </a: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rgbClr val="DEEBF7"/>
                    </a:solid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dirty="0">
                          <a:solidFill>
                            <a:schemeClr val="tx1"/>
                          </a:solidFill>
                          <a:latin typeface="KoPub돋움체 Medium" panose="02020603020101020101" pitchFamily="18" charset="-127"/>
                          <a:ea typeface="KoPub돋움체 Medium" panose="02020603020101020101" pitchFamily="18" charset="-127"/>
                        </a:rPr>
                        <a:t>KNA1</a:t>
                      </a:r>
                      <a:endParaRPr lang="ko-KR" altLang="en-US" sz="1000" dirty="0">
                        <a:solidFill>
                          <a:schemeClr val="tx1"/>
                        </a:solidFill>
                        <a:latin typeface="KoPub돋움체 Medium" panose="02020603020101020101" pitchFamily="18" charset="-127"/>
                        <a:ea typeface="KoPub돋움체 Medium" panose="02020603020101020101" pitchFamily="18" charset="-127"/>
                      </a:endParaRP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182089855"/>
                  </a:ext>
                </a:extLst>
              </a:tr>
              <a:tr h="735407">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marL="0" marR="0" lvl="0" indent="0" algn="ctr" defTabSz="1088558"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KoPub돋움체 Medium" panose="02020603020101020101" pitchFamily="18" charset="-127"/>
                          <a:ea typeface="KoPub돋움체 Medium" panose="02020603020101020101" pitchFamily="18" charset="-127"/>
                        </a:rPr>
                        <a:t>SAP </a:t>
                      </a:r>
                      <a:r>
                        <a:rPr lang="ko-KR" altLang="en-US" sz="1000" dirty="0">
                          <a:solidFill>
                            <a:schemeClr val="tx1"/>
                          </a:solidFill>
                          <a:latin typeface="KoPub돋움체 Medium" panose="02020603020101020101" pitchFamily="18" charset="-127"/>
                          <a:ea typeface="KoPub돋움체 Medium" panose="02020603020101020101" pitchFamily="18" charset="-127"/>
                        </a:rPr>
                        <a:t>테이블 명</a:t>
                      </a: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rgbClr val="DEEBF7"/>
                    </a:solid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dirty="0">
                          <a:solidFill>
                            <a:schemeClr val="tx1"/>
                          </a:solidFill>
                          <a:latin typeface="KoPub돋움체 Medium" panose="02020603020101020101" pitchFamily="18" charset="-127"/>
                          <a:ea typeface="KoPub돋움체 Medium" panose="02020603020101020101" pitchFamily="18" charset="-127"/>
                        </a:rPr>
                        <a:t>VBAK</a:t>
                      </a:r>
                      <a:endParaRPr lang="ko-KR" altLang="en-US" sz="1000" dirty="0">
                        <a:solidFill>
                          <a:schemeClr val="tx1"/>
                        </a:solidFill>
                        <a:latin typeface="KoPub돋움체 Medium" panose="02020603020101020101" pitchFamily="18" charset="-127"/>
                        <a:ea typeface="KoPub돋움체 Medium" panose="02020603020101020101" pitchFamily="18" charset="-127"/>
                      </a:endParaRP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861882634"/>
                  </a:ext>
                </a:extLst>
              </a:tr>
            </a:tbl>
          </a:graphicData>
        </a:graphic>
      </p:graphicFrame>
      <p:graphicFrame>
        <p:nvGraphicFramePr>
          <p:cNvPr id="48" name="표 47">
            <a:extLst>
              <a:ext uri="{FF2B5EF4-FFF2-40B4-BE49-F238E27FC236}">
                <a16:creationId xmlns:a16="http://schemas.microsoft.com/office/drawing/2014/main" id="{D2EEDFDA-FF10-453B-9772-145C2D1E380B}"/>
              </a:ext>
            </a:extLst>
          </p:cNvPr>
          <p:cNvGraphicFramePr>
            <a:graphicFrameLocks noGrp="1"/>
          </p:cNvGraphicFramePr>
          <p:nvPr>
            <p:extLst>
              <p:ext uri="{D42A27DB-BD31-4B8C-83A1-F6EECF244321}">
                <p14:modId xmlns:p14="http://schemas.microsoft.com/office/powerpoint/2010/main" val="1947275181"/>
              </p:ext>
            </p:extLst>
          </p:nvPr>
        </p:nvGraphicFramePr>
        <p:xfrm>
          <a:off x="8368691" y="2756443"/>
          <a:ext cx="2867582" cy="2206221"/>
        </p:xfrm>
        <a:graphic>
          <a:graphicData uri="http://schemas.openxmlformats.org/drawingml/2006/table">
            <a:tbl>
              <a:tblPr firstRow="1" bandRow="1"/>
              <a:tblGrid>
                <a:gridCol w="1171033">
                  <a:extLst>
                    <a:ext uri="{9D8B030D-6E8A-4147-A177-3AD203B41FA5}">
                      <a16:colId xmlns:a16="http://schemas.microsoft.com/office/drawing/2014/main" val="1184350597"/>
                    </a:ext>
                  </a:extLst>
                </a:gridCol>
                <a:gridCol w="1696549">
                  <a:extLst>
                    <a:ext uri="{9D8B030D-6E8A-4147-A177-3AD203B41FA5}">
                      <a16:colId xmlns:a16="http://schemas.microsoft.com/office/drawing/2014/main" val="2637956199"/>
                    </a:ext>
                  </a:extLst>
                </a:gridCol>
              </a:tblGrid>
              <a:tr h="735407">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dirty="0">
                          <a:solidFill>
                            <a:schemeClr val="tx1"/>
                          </a:solidFill>
                          <a:latin typeface="KoPub돋움체 Medium" panose="02020603020101020101" pitchFamily="18" charset="-127"/>
                          <a:ea typeface="KoPub돋움체 Medium" panose="02020603020101020101" pitchFamily="18" charset="-127"/>
                        </a:rPr>
                        <a:t>SAP </a:t>
                      </a:r>
                      <a:r>
                        <a:rPr lang="ko-KR" altLang="en-US" sz="1000" dirty="0">
                          <a:solidFill>
                            <a:schemeClr val="tx1"/>
                          </a:solidFill>
                          <a:latin typeface="KoPub돋움체 Medium" panose="02020603020101020101" pitchFamily="18" charset="-127"/>
                          <a:ea typeface="KoPub돋움체 Medium" panose="02020603020101020101" pitchFamily="18" charset="-127"/>
                        </a:rPr>
                        <a:t>테이블 명</a:t>
                      </a: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rgbClr val="DEEBF7"/>
                    </a:solid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dirty="0">
                          <a:solidFill>
                            <a:schemeClr val="tx1"/>
                          </a:solidFill>
                          <a:latin typeface="KoPub돋움체 Medium" panose="02020603020101020101" pitchFamily="18" charset="-127"/>
                          <a:ea typeface="KoPub돋움체 Medium" panose="02020603020101020101" pitchFamily="18" charset="-127"/>
                        </a:rPr>
                        <a:t>VBAK</a:t>
                      </a:r>
                      <a:endParaRPr lang="ko-KR" altLang="en-US" sz="1000" dirty="0">
                        <a:solidFill>
                          <a:schemeClr val="tx1"/>
                        </a:solidFill>
                        <a:latin typeface="KoPub돋움체 Medium" panose="02020603020101020101" pitchFamily="18" charset="-127"/>
                        <a:ea typeface="KoPub돋움체 Medium" panose="02020603020101020101" pitchFamily="18" charset="-127"/>
                      </a:endParaRP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133678333"/>
                  </a:ext>
                </a:extLst>
              </a:tr>
              <a:tr h="735407">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marL="0" marR="0" lvl="0" indent="0" algn="ctr" defTabSz="1088558"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KoPub돋움체 Medium" panose="02020603020101020101" pitchFamily="18" charset="-127"/>
                          <a:ea typeface="KoPub돋움체 Medium" panose="02020603020101020101" pitchFamily="18" charset="-127"/>
                        </a:rPr>
                        <a:t>SAP </a:t>
                      </a:r>
                      <a:r>
                        <a:rPr lang="ko-KR" altLang="en-US" sz="1000" dirty="0">
                          <a:solidFill>
                            <a:schemeClr val="tx1"/>
                          </a:solidFill>
                          <a:latin typeface="KoPub돋움체 Medium" panose="02020603020101020101" pitchFamily="18" charset="-127"/>
                          <a:ea typeface="KoPub돋움체 Medium" panose="02020603020101020101" pitchFamily="18" charset="-127"/>
                        </a:rPr>
                        <a:t>테이블 명</a:t>
                      </a: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rgbClr val="DEEBF7"/>
                    </a:solid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dirty="0">
                          <a:solidFill>
                            <a:schemeClr val="tx1"/>
                          </a:solidFill>
                          <a:latin typeface="KoPub돋움체 Medium" panose="02020603020101020101" pitchFamily="18" charset="-127"/>
                          <a:ea typeface="KoPub돋움체 Medium" panose="02020603020101020101" pitchFamily="18" charset="-127"/>
                        </a:rPr>
                        <a:t>KAN1</a:t>
                      </a:r>
                      <a:endParaRPr lang="ko-KR" altLang="en-US" sz="1000" dirty="0">
                        <a:solidFill>
                          <a:schemeClr val="tx1"/>
                        </a:solidFill>
                        <a:latin typeface="KoPub돋움체 Medium" panose="02020603020101020101" pitchFamily="18" charset="-127"/>
                        <a:ea typeface="KoPub돋움체 Medium" panose="02020603020101020101" pitchFamily="18" charset="-127"/>
                      </a:endParaRP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140749952"/>
                  </a:ext>
                </a:extLst>
              </a:tr>
              <a:tr h="735407">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marL="0" marR="0" lvl="0" indent="0" algn="ctr" defTabSz="1088558"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KoPub돋움체 Medium" panose="02020603020101020101" pitchFamily="18" charset="-127"/>
                          <a:ea typeface="KoPub돋움체 Medium" panose="02020603020101020101" pitchFamily="18" charset="-127"/>
                        </a:rPr>
                        <a:t>SAP </a:t>
                      </a:r>
                      <a:r>
                        <a:rPr lang="ko-KR" altLang="en-US" sz="1000" dirty="0">
                          <a:solidFill>
                            <a:schemeClr val="tx1"/>
                          </a:solidFill>
                          <a:latin typeface="KoPub돋움체 Medium" panose="02020603020101020101" pitchFamily="18" charset="-127"/>
                          <a:ea typeface="KoPub돋움체 Medium" panose="02020603020101020101" pitchFamily="18" charset="-127"/>
                        </a:rPr>
                        <a:t>테이블 명</a:t>
                      </a: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rgbClr val="DEEBF7"/>
                    </a:solidFill>
                  </a:tcPr>
                </a:tc>
                <a:tc>
                  <a:txBody>
                    <a:bodyPr/>
                    <a:lstStyle>
                      <a:lvl1pPr marL="0" algn="l" defTabSz="1088558" rtl="0" eaLnBrk="1" latinLnBrk="0" hangingPunct="1">
                        <a:defRPr sz="2100" kern="1200">
                          <a:solidFill>
                            <a:schemeClr val="tx1"/>
                          </a:solidFill>
                          <a:latin typeface="맑은 고딕" panose="020F0502020204030204"/>
                        </a:defRPr>
                      </a:lvl1pPr>
                      <a:lvl2pPr marL="544279" algn="l" defTabSz="1088558" rtl="0" eaLnBrk="1" latinLnBrk="0" hangingPunct="1">
                        <a:defRPr sz="2100" kern="1200">
                          <a:solidFill>
                            <a:schemeClr val="tx1"/>
                          </a:solidFill>
                          <a:latin typeface="맑은 고딕" panose="020F0502020204030204"/>
                        </a:defRPr>
                      </a:lvl2pPr>
                      <a:lvl3pPr marL="1088558" algn="l" defTabSz="1088558" rtl="0" eaLnBrk="1" latinLnBrk="0" hangingPunct="1">
                        <a:defRPr sz="2100" kern="1200">
                          <a:solidFill>
                            <a:schemeClr val="tx1"/>
                          </a:solidFill>
                          <a:latin typeface="맑은 고딕" panose="020F0502020204030204"/>
                        </a:defRPr>
                      </a:lvl3pPr>
                      <a:lvl4pPr marL="1632837" algn="l" defTabSz="1088558" rtl="0" eaLnBrk="1" latinLnBrk="0" hangingPunct="1">
                        <a:defRPr sz="2100" kern="1200">
                          <a:solidFill>
                            <a:schemeClr val="tx1"/>
                          </a:solidFill>
                          <a:latin typeface="맑은 고딕" panose="020F0502020204030204"/>
                        </a:defRPr>
                      </a:lvl4pPr>
                      <a:lvl5pPr marL="2177116" algn="l" defTabSz="1088558" rtl="0" eaLnBrk="1" latinLnBrk="0" hangingPunct="1">
                        <a:defRPr sz="2100" kern="1200">
                          <a:solidFill>
                            <a:schemeClr val="tx1"/>
                          </a:solidFill>
                          <a:latin typeface="맑은 고딕" panose="020F0502020204030204"/>
                        </a:defRPr>
                      </a:lvl5pPr>
                      <a:lvl6pPr marL="2721396" algn="l" defTabSz="1088558" rtl="0" eaLnBrk="1" latinLnBrk="0" hangingPunct="1">
                        <a:defRPr sz="2100" kern="1200">
                          <a:solidFill>
                            <a:schemeClr val="tx1"/>
                          </a:solidFill>
                          <a:latin typeface="맑은 고딕" panose="020F0502020204030204"/>
                        </a:defRPr>
                      </a:lvl6pPr>
                      <a:lvl7pPr marL="3265675" algn="l" defTabSz="1088558" rtl="0" eaLnBrk="1" latinLnBrk="0" hangingPunct="1">
                        <a:defRPr sz="2100" kern="1200">
                          <a:solidFill>
                            <a:schemeClr val="tx1"/>
                          </a:solidFill>
                          <a:latin typeface="맑은 고딕" panose="020F0502020204030204"/>
                        </a:defRPr>
                      </a:lvl7pPr>
                      <a:lvl8pPr marL="3809954" algn="l" defTabSz="1088558" rtl="0" eaLnBrk="1" latinLnBrk="0" hangingPunct="1">
                        <a:defRPr sz="2100" kern="1200">
                          <a:solidFill>
                            <a:schemeClr val="tx1"/>
                          </a:solidFill>
                          <a:latin typeface="맑은 고딕" panose="020F0502020204030204"/>
                        </a:defRPr>
                      </a:lvl8pPr>
                      <a:lvl9pPr marL="4354233" algn="l" defTabSz="1088558" rtl="0" eaLnBrk="1" latinLnBrk="0" hangingPunct="1">
                        <a:defRPr sz="2100" kern="1200">
                          <a:solidFill>
                            <a:schemeClr val="tx1"/>
                          </a:solidFill>
                          <a:latin typeface="맑은 고딕" panose="020F0502020204030204"/>
                        </a:defRPr>
                      </a:lvl9pPr>
                    </a:lstStyle>
                    <a:p>
                      <a:pPr algn="ctr" latinLnBrk="1"/>
                      <a:r>
                        <a:rPr lang="en-US" altLang="ko-KR" sz="1000" dirty="0">
                          <a:solidFill>
                            <a:schemeClr val="tx1"/>
                          </a:solidFill>
                          <a:latin typeface="KoPub돋움체 Medium" panose="02020603020101020101" pitchFamily="18" charset="-127"/>
                          <a:ea typeface="KoPub돋움체 Medium" panose="02020603020101020101" pitchFamily="18" charset="-127"/>
                        </a:rPr>
                        <a:t>VBAP</a:t>
                      </a:r>
                      <a:endParaRPr lang="ko-KR" altLang="en-US" sz="1000" dirty="0">
                        <a:solidFill>
                          <a:schemeClr val="tx1"/>
                        </a:solidFill>
                        <a:latin typeface="KoPub돋움체 Medium" panose="02020603020101020101" pitchFamily="18" charset="-127"/>
                        <a:ea typeface="KoPub돋움체 Medium" panose="02020603020101020101" pitchFamily="18" charset="-127"/>
                      </a:endParaRPr>
                    </a:p>
                  </a:txBody>
                  <a:tcPr marL="35991" marR="35991" marT="0" marB="0" anchor="ctr">
                    <a:lnL w="6350" cap="flat" cmpd="sng" algn="ctr">
                      <a:solidFill>
                        <a:sysClr val="windowText" lastClr="000000">
                          <a:lumMod val="95000"/>
                          <a:lumOff val="5000"/>
                        </a:sysClr>
                      </a:solidFill>
                      <a:prstDash val="solid"/>
                      <a:round/>
                      <a:headEnd type="none" w="med" len="med"/>
                      <a:tailEnd type="none" w="med" len="med"/>
                    </a:lnL>
                    <a:lnR w="6350" cap="flat" cmpd="sng" algn="ctr">
                      <a:solidFill>
                        <a:sysClr val="windowText" lastClr="000000">
                          <a:lumMod val="95000"/>
                          <a:lumOff val="5000"/>
                        </a:sysClr>
                      </a:solidFill>
                      <a:prstDash val="solid"/>
                      <a:round/>
                      <a:headEnd type="none" w="med" len="med"/>
                      <a:tailEnd type="none" w="med" len="med"/>
                    </a:lnR>
                    <a:lnT w="6350" cap="flat" cmpd="sng" algn="ctr">
                      <a:solidFill>
                        <a:sysClr val="windowText" lastClr="000000">
                          <a:lumMod val="95000"/>
                          <a:lumOff val="5000"/>
                        </a:sysClr>
                      </a:solidFill>
                      <a:prstDash val="solid"/>
                      <a:round/>
                      <a:headEnd type="none" w="med" len="med"/>
                      <a:tailEnd type="none" w="med" len="med"/>
                    </a:lnT>
                    <a:lnB w="6350" cap="flat" cmpd="sng" algn="ctr">
                      <a:solidFill>
                        <a:sysClr val="windowText" lastClr="000000">
                          <a:lumMod val="95000"/>
                          <a:lumOff val="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182089855"/>
                  </a:ext>
                </a:extLst>
              </a:tr>
            </a:tbl>
          </a:graphicData>
        </a:graphic>
      </p:graphicFrame>
    </p:spTree>
    <p:extLst>
      <p:ext uri="{BB962C8B-B14F-4D97-AF65-F5344CB8AC3E}">
        <p14:creationId xmlns:p14="http://schemas.microsoft.com/office/powerpoint/2010/main" val="150444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표 7">
            <a:extLst>
              <a:ext uri="{FF2B5EF4-FFF2-40B4-BE49-F238E27FC236}">
                <a16:creationId xmlns:a16="http://schemas.microsoft.com/office/drawing/2014/main" id="{5DC90768-2C2C-43CC-8B21-58B3833E287A}"/>
              </a:ext>
            </a:extLst>
          </p:cNvPr>
          <p:cNvGraphicFramePr>
            <a:graphicFrameLocks noGrp="1"/>
          </p:cNvGraphicFramePr>
          <p:nvPr>
            <p:extLst>
              <p:ext uri="{D42A27DB-BD31-4B8C-83A1-F6EECF244321}">
                <p14:modId xmlns:p14="http://schemas.microsoft.com/office/powerpoint/2010/main" val="542334694"/>
              </p:ext>
            </p:extLst>
          </p:nvPr>
        </p:nvGraphicFramePr>
        <p:xfrm>
          <a:off x="226167" y="734894"/>
          <a:ext cx="11807826" cy="5760568"/>
        </p:xfrm>
        <a:graphic>
          <a:graphicData uri="http://schemas.openxmlformats.org/drawingml/2006/table">
            <a:tbl>
              <a:tblPr firstRow="1" bandRow="1"/>
              <a:tblGrid>
                <a:gridCol w="1967971">
                  <a:extLst>
                    <a:ext uri="{9D8B030D-6E8A-4147-A177-3AD203B41FA5}">
                      <a16:colId xmlns:a16="http://schemas.microsoft.com/office/drawing/2014/main" val="2319932860"/>
                    </a:ext>
                  </a:extLst>
                </a:gridCol>
                <a:gridCol w="1967971">
                  <a:extLst>
                    <a:ext uri="{9D8B030D-6E8A-4147-A177-3AD203B41FA5}">
                      <a16:colId xmlns:a16="http://schemas.microsoft.com/office/drawing/2014/main" val="2926832141"/>
                    </a:ext>
                  </a:extLst>
                </a:gridCol>
                <a:gridCol w="630879">
                  <a:extLst>
                    <a:ext uri="{9D8B030D-6E8A-4147-A177-3AD203B41FA5}">
                      <a16:colId xmlns:a16="http://schemas.microsoft.com/office/drawing/2014/main" val="271572334"/>
                    </a:ext>
                  </a:extLst>
                </a:gridCol>
                <a:gridCol w="4744452">
                  <a:extLst>
                    <a:ext uri="{9D8B030D-6E8A-4147-A177-3AD203B41FA5}">
                      <a16:colId xmlns:a16="http://schemas.microsoft.com/office/drawing/2014/main" val="2004344405"/>
                    </a:ext>
                  </a:extLst>
                </a:gridCol>
                <a:gridCol w="1351548">
                  <a:extLst>
                    <a:ext uri="{9D8B030D-6E8A-4147-A177-3AD203B41FA5}">
                      <a16:colId xmlns:a16="http://schemas.microsoft.com/office/drawing/2014/main" val="1008448080"/>
                    </a:ext>
                  </a:extLst>
                </a:gridCol>
                <a:gridCol w="1145005">
                  <a:extLst>
                    <a:ext uri="{9D8B030D-6E8A-4147-A177-3AD203B41FA5}">
                      <a16:colId xmlns:a16="http://schemas.microsoft.com/office/drawing/2014/main" val="3177433494"/>
                    </a:ext>
                  </a:extLst>
                </a:gridCol>
              </a:tblGrid>
              <a:tr h="299103">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담당 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            </a:t>
                      </a:r>
                      <a:r>
                        <a:rPr lang="en-US" altLang="ko-KR"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1</a:t>
                      </a:r>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주제 명</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lvl="1"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보고서 조회 화면 </a:t>
                      </a:r>
                      <a:r>
                        <a:rPr lang="en-US" altLang="ko-KR"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(SAPUI5)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화면 </a:t>
                      </a:r>
                      <a:r>
                        <a:rPr lang="en-US" altLang="ko-KR"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ID</a:t>
                      </a:r>
                      <a:endPar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latinLnBrk="1"/>
                      <a:r>
                        <a:rPr lang="en-US" altLang="ko-KR" sz="1000" b="1"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a:t>
                      </a:r>
                      <a:endParaRPr lang="ko-KR" altLang="en-US" sz="1000" b="1"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1008571"/>
                  </a:ext>
                </a:extLst>
              </a:tr>
              <a:tr h="299102">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선택 조건</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gridSpan="5">
                  <a:txBody>
                    <a:bodyPr/>
                    <a:lstStyle/>
                    <a:p>
                      <a:pPr lvl="1"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권한 체계에 따른 보고서 제공</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70472"/>
                  </a:ext>
                </a:extLst>
              </a:tr>
              <a:tr h="5162363">
                <a:tc gridSpan="6">
                  <a:txBody>
                    <a:bodyPr/>
                    <a:lstStyle/>
                    <a:p>
                      <a:pPr algn="ctr" latinLnBrk="1"/>
                      <a:endParaRPr lang="ko-KR" altLang="en-US" sz="1000" b="1"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623636"/>
                  </a:ext>
                </a:extLst>
              </a:tr>
            </a:tbl>
          </a:graphicData>
        </a:graphic>
      </p:graphicFrame>
      <p:pic>
        <p:nvPicPr>
          <p:cNvPr id="10" name="그림 9"/>
          <p:cNvPicPr>
            <a:picLocks noChangeAspect="1"/>
          </p:cNvPicPr>
          <p:nvPr/>
        </p:nvPicPr>
        <p:blipFill>
          <a:blip r:embed="rId2"/>
          <a:stretch>
            <a:fillRect/>
          </a:stretch>
        </p:blipFill>
        <p:spPr>
          <a:xfrm>
            <a:off x="2998984" y="3868714"/>
            <a:ext cx="6697872" cy="2578610"/>
          </a:xfrm>
          <a:prstGeom prst="rect">
            <a:avLst/>
          </a:prstGeom>
        </p:spPr>
      </p:pic>
      <p:pic>
        <p:nvPicPr>
          <p:cNvPr id="2" name="그림 1"/>
          <p:cNvPicPr>
            <a:picLocks noChangeAspect="1"/>
          </p:cNvPicPr>
          <p:nvPr/>
        </p:nvPicPr>
        <p:blipFill>
          <a:blip r:embed="rId3"/>
          <a:stretch>
            <a:fillRect/>
          </a:stretch>
        </p:blipFill>
        <p:spPr>
          <a:xfrm>
            <a:off x="324744" y="1495763"/>
            <a:ext cx="4998975" cy="2303717"/>
          </a:xfrm>
          <a:prstGeom prst="rect">
            <a:avLst/>
          </a:prstGeom>
        </p:spPr>
      </p:pic>
      <p:sp>
        <p:nvSpPr>
          <p:cNvPr id="4" name="텍스트 개체 틀 2"/>
          <p:cNvSpPr txBox="1">
            <a:spLocks/>
          </p:cNvSpPr>
          <p:nvPr/>
        </p:nvSpPr>
        <p:spPr>
          <a:xfrm>
            <a:off x="195211" y="306585"/>
            <a:ext cx="11804752" cy="412750"/>
          </a:xfr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Clr>
                <a:srgbClr val="4472C4"/>
              </a:buClr>
            </a:pPr>
            <a:r>
              <a:rPr lang="ko-KR" altLang="en-US" sz="1999" dirty="0">
                <a:solidFill>
                  <a:prstClr val="black"/>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화면 및 기능 설계</a:t>
            </a:r>
          </a:p>
        </p:txBody>
      </p:sp>
      <p:sp>
        <p:nvSpPr>
          <p:cNvPr id="7" name="TextBox 6"/>
          <p:cNvSpPr txBox="1"/>
          <p:nvPr/>
        </p:nvSpPr>
        <p:spPr>
          <a:xfrm>
            <a:off x="9806615" y="1609254"/>
            <a:ext cx="2152747" cy="4836361"/>
          </a:xfrm>
          <a:prstGeom prst="rect">
            <a:avLst/>
          </a:prstGeom>
          <a:noFill/>
          <a:ln>
            <a:solidFill>
              <a:schemeClr val="accent1"/>
            </a:solidFill>
          </a:ln>
        </p:spPr>
        <p:txBody>
          <a:bodyPr vert="horz" wrap="square" lIns="0" tIns="35991" rIns="0" bIns="0" rtlCol="0" anchor="t">
            <a:noAutofit/>
          </a:bodyPr>
          <a:lstStyle/>
          <a:p>
            <a:pPr indent="-274238" defTabSz="957482"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        </a:t>
            </a:r>
            <a:r>
              <a:rPr lang="en-US" altLang="ko-KR" sz="900" dirty="0">
                <a:solidFill>
                  <a:srgbClr val="000000"/>
                </a:solidFill>
                <a:latin typeface="KoPub돋움체 Medium" panose="02020603020101020101" pitchFamily="18" charset="-127"/>
                <a:ea typeface="KoPub돋움체 Medium" panose="02020603020101020101" pitchFamily="18" charset="-127"/>
              </a:rPr>
              <a:t>SAP Fiori Launchpad </a:t>
            </a:r>
            <a:r>
              <a:rPr lang="ko-KR" altLang="en-US" sz="900" dirty="0">
                <a:solidFill>
                  <a:srgbClr val="000000"/>
                </a:solidFill>
                <a:latin typeface="KoPub돋움체 Medium" panose="02020603020101020101" pitchFamily="18" charset="-127"/>
                <a:ea typeface="KoPub돋움체 Medium" panose="02020603020101020101" pitchFamily="18" charset="-127"/>
              </a:rPr>
              <a:t>에서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238" defTabSz="957482"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보고서 조회 </a:t>
            </a:r>
            <a:r>
              <a:rPr lang="en-US" altLang="ko-KR" sz="900" dirty="0">
                <a:solidFill>
                  <a:srgbClr val="000000"/>
                </a:solidFill>
                <a:latin typeface="KoPub돋움체 Medium" panose="02020603020101020101" pitchFamily="18" charset="-127"/>
                <a:ea typeface="KoPub돋움체 Medium" panose="02020603020101020101" pitchFamily="18" charset="-127"/>
              </a:rPr>
              <a:t>App </a:t>
            </a:r>
            <a:r>
              <a:rPr lang="ko-KR" altLang="en-US" sz="900" dirty="0">
                <a:solidFill>
                  <a:srgbClr val="000000"/>
                </a:solidFill>
                <a:latin typeface="KoPub돋움체 Medium" panose="02020603020101020101" pitchFamily="18" charset="-127"/>
                <a:ea typeface="KoPub돋움체 Medium" panose="02020603020101020101" pitchFamily="18" charset="-127"/>
              </a:rPr>
              <a:t>                                  </a:t>
            </a:r>
            <a:r>
              <a:rPr lang="en-US" altLang="ko-KR" sz="900" dirty="0">
                <a:solidFill>
                  <a:srgbClr val="000000"/>
                </a:solidFill>
                <a:latin typeface="KoPub돋움체 Medium" panose="02020603020101020101" pitchFamily="18" charset="-127"/>
                <a:ea typeface="KoPub돋움체 Medium" panose="02020603020101020101" pitchFamily="18" charset="-127"/>
              </a:rPr>
              <a:t>   </a:t>
            </a:r>
          </a:p>
          <a:p>
            <a:pPr indent="-274238" defTabSz="957482"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ED7D31"/>
                </a:solidFill>
                <a:latin typeface="KoPub돋움체 Medium" panose="02020603020101020101" pitchFamily="18" charset="-127"/>
                <a:ea typeface="KoPub돋움체 Medium" panose="02020603020101020101" pitchFamily="18" charset="-127"/>
              </a:rPr>
              <a:t>화면 구현</a:t>
            </a:r>
            <a:endParaRPr lang="en-US" altLang="ko-KR" sz="900" dirty="0">
              <a:solidFill>
                <a:srgbClr val="ED7D31"/>
              </a:solidFill>
              <a:latin typeface="KoPub돋움체 Medium" panose="02020603020101020101" pitchFamily="18" charset="-127"/>
              <a:ea typeface="KoPub돋움체 Medium" panose="02020603020101020101" pitchFamily="18" charset="-127"/>
            </a:endParaRPr>
          </a:p>
          <a:p>
            <a:pPr indent="-274238" defTabSz="957482"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권한 체계에 따른 보고서 조회 버튼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238" defTabSz="957482"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ED7D31"/>
                </a:solidFill>
                <a:latin typeface="KoPub돋움체 Medium" panose="02020603020101020101" pitchFamily="18" charset="-127"/>
                <a:ea typeface="KoPub돋움체 Medium" panose="02020603020101020101" pitchFamily="18" charset="-127"/>
              </a:rPr>
              <a:t>구현</a:t>
            </a:r>
            <a:endParaRPr lang="en-US" altLang="ko-KR" sz="900" dirty="0">
              <a:solidFill>
                <a:srgbClr val="ED7D31"/>
              </a:solidFill>
              <a:latin typeface="KoPub돋움체 Medium" panose="02020603020101020101" pitchFamily="18" charset="-127"/>
              <a:ea typeface="KoPub돋움체 Medium" panose="02020603020101020101" pitchFamily="18" charset="-127"/>
            </a:endParaRPr>
          </a:p>
          <a:p>
            <a:pPr indent="-274238" defTabSz="957482"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버튼 클릭 시</a:t>
            </a:r>
            <a:r>
              <a:rPr lang="en-US" altLang="ko-KR" sz="900" dirty="0">
                <a:solidFill>
                  <a:srgbClr val="000000"/>
                </a:solidFill>
                <a:latin typeface="KoPub돋움체 Medium" panose="02020603020101020101" pitchFamily="18" charset="-127"/>
                <a:ea typeface="KoPub돋움체 Medium" panose="02020603020101020101" pitchFamily="18" charset="-127"/>
              </a:rPr>
              <a:t>, Tableau URL</a:t>
            </a:r>
            <a:r>
              <a:rPr lang="ko-KR" altLang="en-US" sz="900" dirty="0">
                <a:solidFill>
                  <a:srgbClr val="000000"/>
                </a:solidFill>
                <a:latin typeface="KoPub돋움체 Medium" panose="02020603020101020101" pitchFamily="18" charset="-127"/>
                <a:ea typeface="KoPub돋움체 Medium" panose="02020603020101020101" pitchFamily="18" charset="-127"/>
              </a:rPr>
              <a:t>로 이동</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p:txBody>
      </p:sp>
      <p:sp>
        <p:nvSpPr>
          <p:cNvPr id="9" name="타원 8">
            <a:extLst>
              <a:ext uri="{FF2B5EF4-FFF2-40B4-BE49-F238E27FC236}">
                <a16:creationId xmlns:a16="http://schemas.microsoft.com/office/drawing/2014/main" id="{E595838C-0799-4610-8FCF-71AF93DB55B7}"/>
              </a:ext>
            </a:extLst>
          </p:cNvPr>
          <p:cNvSpPr/>
          <p:nvPr/>
        </p:nvSpPr>
        <p:spPr bwMode="ltGray">
          <a:xfrm>
            <a:off x="4105182" y="1839382"/>
            <a:ext cx="178491" cy="178491"/>
          </a:xfrm>
          <a:prstGeom prst="ellipse">
            <a:avLst/>
          </a:prstGeom>
          <a:solidFill>
            <a:schemeClr val="accent2"/>
          </a:solidFill>
          <a:ln w="6350" cap="flat" cmpd="sng" algn="ctr">
            <a:noFill/>
            <a:prstDash val="solid"/>
          </a:ln>
          <a:effectLst/>
        </p:spPr>
        <p:txBody>
          <a:bodyPr rtlCol="0" anchor="ctr"/>
          <a:lstStyle/>
          <a:p>
            <a:pPr algn="ctr" defTabSz="957482">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1</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3" name="직사각형 2"/>
          <p:cNvSpPr/>
          <p:nvPr/>
        </p:nvSpPr>
        <p:spPr bwMode="gray">
          <a:xfrm>
            <a:off x="4194427" y="2093407"/>
            <a:ext cx="887792" cy="948832"/>
          </a:xfrm>
          <a:prstGeom prst="rect">
            <a:avLst/>
          </a:prstGeom>
          <a:noFill/>
          <a:ln w="19050" algn="ctr">
            <a:solidFill>
              <a:srgbClr val="0070C0"/>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r>
              <a:rPr lang="en-US" altLang="ko-KR" sz="1799" kern="0" dirty="0">
                <a:solidFill>
                  <a:prstClr val="black"/>
                </a:solidFill>
                <a:latin typeface="KoPub돋움체 Medium" panose="02020603020101020101" pitchFamily="18" charset="-127"/>
                <a:ea typeface="KoPub돋움체 Medium" panose="02020603020101020101" pitchFamily="18" charset="-127"/>
                <a:cs typeface="Arial Unicode MS" pitchFamily="34" charset="-128"/>
              </a:rPr>
              <a:t> </a:t>
            </a:r>
            <a:endParaRPr lang="ko-KR" altLang="en-US" sz="1799" kern="0" dirty="0" err="1">
              <a:solidFill>
                <a:prstClr val="black"/>
              </a:solidFill>
              <a:latin typeface="KoPub돋움체 Medium" panose="02020603020101020101" pitchFamily="18" charset="-127"/>
              <a:ea typeface="KoPub돋움체 Medium" panose="02020603020101020101" pitchFamily="18" charset="-127"/>
              <a:cs typeface="Arial Unicode MS" pitchFamily="34" charset="-128"/>
            </a:endParaRPr>
          </a:p>
        </p:txBody>
      </p:sp>
      <p:cxnSp>
        <p:nvCxnSpPr>
          <p:cNvPr id="14" name="꺾인 연결선 13"/>
          <p:cNvCxnSpPr>
            <a:stCxn id="3" idx="3"/>
            <a:endCxn id="10" idx="0"/>
          </p:cNvCxnSpPr>
          <p:nvPr/>
        </p:nvCxnSpPr>
        <p:spPr>
          <a:xfrm>
            <a:off x="5082220" y="2567824"/>
            <a:ext cx="1265701" cy="1300890"/>
          </a:xfrm>
          <a:prstGeom prst="bentConnector2">
            <a:avLst/>
          </a:prstGeom>
          <a:ln w="19050">
            <a:solidFill>
              <a:srgbClr val="0070C0"/>
            </a:solidFill>
            <a:prstDash val="dash"/>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6" name="타원 15">
            <a:extLst>
              <a:ext uri="{FF2B5EF4-FFF2-40B4-BE49-F238E27FC236}">
                <a16:creationId xmlns:a16="http://schemas.microsoft.com/office/drawing/2014/main" id="{E595838C-0799-4610-8FCF-71AF93DB55B7}"/>
              </a:ext>
            </a:extLst>
          </p:cNvPr>
          <p:cNvSpPr/>
          <p:nvPr/>
        </p:nvSpPr>
        <p:spPr bwMode="ltGray">
          <a:xfrm>
            <a:off x="6040836" y="3615179"/>
            <a:ext cx="178491" cy="178491"/>
          </a:xfrm>
          <a:prstGeom prst="ellipse">
            <a:avLst/>
          </a:prstGeom>
          <a:solidFill>
            <a:schemeClr val="accent2"/>
          </a:solidFill>
          <a:ln w="6350" cap="flat" cmpd="sng" algn="ctr">
            <a:noFill/>
            <a:prstDash val="solid"/>
          </a:ln>
          <a:effectLst/>
        </p:spPr>
        <p:txBody>
          <a:bodyPr rtlCol="0" anchor="ctr"/>
          <a:lstStyle/>
          <a:p>
            <a:pPr algn="ctr" defTabSz="957482">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2</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17" name="타원 16">
            <a:extLst>
              <a:ext uri="{FF2B5EF4-FFF2-40B4-BE49-F238E27FC236}">
                <a16:creationId xmlns:a16="http://schemas.microsoft.com/office/drawing/2014/main" id="{E595838C-0799-4610-8FCF-71AF93DB55B7}"/>
              </a:ext>
            </a:extLst>
          </p:cNvPr>
          <p:cNvSpPr/>
          <p:nvPr/>
        </p:nvSpPr>
        <p:spPr bwMode="ltGray">
          <a:xfrm>
            <a:off x="9806615" y="1635543"/>
            <a:ext cx="178491" cy="178491"/>
          </a:xfrm>
          <a:prstGeom prst="ellipse">
            <a:avLst/>
          </a:prstGeom>
          <a:solidFill>
            <a:schemeClr val="accent2"/>
          </a:solidFill>
          <a:ln w="6350" cap="flat" cmpd="sng" algn="ctr">
            <a:noFill/>
            <a:prstDash val="solid"/>
          </a:ln>
          <a:effectLst/>
        </p:spPr>
        <p:txBody>
          <a:bodyPr rtlCol="0" anchor="ctr"/>
          <a:lstStyle/>
          <a:p>
            <a:pPr algn="ctr" defTabSz="957482">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1</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18" name="타원 17">
            <a:extLst>
              <a:ext uri="{FF2B5EF4-FFF2-40B4-BE49-F238E27FC236}">
                <a16:creationId xmlns:a16="http://schemas.microsoft.com/office/drawing/2014/main" id="{E595838C-0799-4610-8FCF-71AF93DB55B7}"/>
              </a:ext>
            </a:extLst>
          </p:cNvPr>
          <p:cNvSpPr/>
          <p:nvPr/>
        </p:nvSpPr>
        <p:spPr bwMode="ltGray">
          <a:xfrm>
            <a:off x="9806615" y="2113673"/>
            <a:ext cx="178491" cy="178491"/>
          </a:xfrm>
          <a:prstGeom prst="ellipse">
            <a:avLst/>
          </a:prstGeom>
          <a:solidFill>
            <a:schemeClr val="accent2"/>
          </a:solidFill>
          <a:ln w="6350" cap="flat" cmpd="sng" algn="ctr">
            <a:noFill/>
            <a:prstDash val="solid"/>
          </a:ln>
          <a:effectLst/>
        </p:spPr>
        <p:txBody>
          <a:bodyPr rtlCol="0" anchor="ctr"/>
          <a:lstStyle/>
          <a:p>
            <a:pPr algn="ctr" defTabSz="957482">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2</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19" name="타원 18">
            <a:extLst>
              <a:ext uri="{FF2B5EF4-FFF2-40B4-BE49-F238E27FC236}">
                <a16:creationId xmlns:a16="http://schemas.microsoft.com/office/drawing/2014/main" id="{E595838C-0799-4610-8FCF-71AF93DB55B7}"/>
              </a:ext>
            </a:extLst>
          </p:cNvPr>
          <p:cNvSpPr/>
          <p:nvPr/>
        </p:nvSpPr>
        <p:spPr bwMode="ltGray">
          <a:xfrm>
            <a:off x="5459844" y="4620757"/>
            <a:ext cx="178491" cy="178491"/>
          </a:xfrm>
          <a:prstGeom prst="ellipse">
            <a:avLst/>
          </a:prstGeom>
          <a:solidFill>
            <a:schemeClr val="accent2"/>
          </a:solidFill>
          <a:ln w="6350" cap="flat" cmpd="sng" algn="ctr">
            <a:noFill/>
            <a:prstDash val="solid"/>
          </a:ln>
          <a:effectLst/>
        </p:spPr>
        <p:txBody>
          <a:bodyPr rtlCol="0" anchor="ctr"/>
          <a:lstStyle/>
          <a:p>
            <a:pPr algn="ctr" defTabSz="957482">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3</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20" name="직사각형 19"/>
          <p:cNvSpPr/>
          <p:nvPr/>
        </p:nvSpPr>
        <p:spPr bwMode="gray">
          <a:xfrm>
            <a:off x="5729750" y="4602785"/>
            <a:ext cx="3017320" cy="18427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ko-KR" altLang="en-US" sz="1799" kern="0" dirty="0" err="1">
              <a:solidFill>
                <a:prstClr val="white"/>
              </a:solidFill>
              <a:latin typeface="KoPub돋움체 Medium" panose="02020603020101020101" pitchFamily="18" charset="-127"/>
              <a:ea typeface="KoPub돋움체 Medium" panose="02020603020101020101" pitchFamily="18" charset="-127"/>
              <a:cs typeface="Arial Unicode MS" pitchFamily="34" charset="-128"/>
            </a:endParaRPr>
          </a:p>
        </p:txBody>
      </p:sp>
      <p:sp>
        <p:nvSpPr>
          <p:cNvPr id="22" name="타원 21">
            <a:extLst>
              <a:ext uri="{FF2B5EF4-FFF2-40B4-BE49-F238E27FC236}">
                <a16:creationId xmlns:a16="http://schemas.microsoft.com/office/drawing/2014/main" id="{E595838C-0799-4610-8FCF-71AF93DB55B7}"/>
              </a:ext>
            </a:extLst>
          </p:cNvPr>
          <p:cNvSpPr/>
          <p:nvPr/>
        </p:nvSpPr>
        <p:spPr bwMode="ltGray">
          <a:xfrm>
            <a:off x="9806615" y="2647621"/>
            <a:ext cx="178491" cy="178491"/>
          </a:xfrm>
          <a:prstGeom prst="ellipse">
            <a:avLst/>
          </a:prstGeom>
          <a:solidFill>
            <a:schemeClr val="accent2"/>
          </a:solidFill>
          <a:ln w="6350" cap="flat" cmpd="sng" algn="ctr">
            <a:noFill/>
            <a:prstDash val="solid"/>
          </a:ln>
          <a:effectLst/>
        </p:spPr>
        <p:txBody>
          <a:bodyPr rtlCol="0" anchor="ctr"/>
          <a:lstStyle/>
          <a:p>
            <a:pPr algn="ctr" defTabSz="957482">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3</a:t>
            </a:r>
          </a:p>
        </p:txBody>
      </p:sp>
      <p:sp>
        <p:nvSpPr>
          <p:cNvPr id="13" name="TextBox 12">
            <a:extLst>
              <a:ext uri="{FF2B5EF4-FFF2-40B4-BE49-F238E27FC236}">
                <a16:creationId xmlns:a16="http://schemas.microsoft.com/office/drawing/2014/main" id="{33FADF3B-8331-4E56-B25A-D774562A22A4}"/>
              </a:ext>
            </a:extLst>
          </p:cNvPr>
          <p:cNvSpPr txBox="1"/>
          <p:nvPr/>
        </p:nvSpPr>
        <p:spPr>
          <a:xfrm>
            <a:off x="9796349" y="1409966"/>
            <a:ext cx="2163013" cy="171593"/>
          </a:xfrm>
          <a:prstGeom prst="rect">
            <a:avLst/>
          </a:prstGeom>
          <a:solidFill>
            <a:schemeClr val="accent1"/>
          </a:solidFill>
        </p:spPr>
        <p:txBody>
          <a:bodyPr vert="horz" wrap="none" lIns="0" tIns="0" rIns="0" bIns="0" rtlCol="0" anchor="ctr">
            <a:noAutofit/>
          </a:bodyPr>
          <a:lstStyle/>
          <a:p>
            <a:pPr indent="-274320" algn="ctr" defTabSz="957769">
              <a:spcAft>
                <a:spcPts val="900"/>
              </a:spcAft>
              <a:defRPr/>
            </a:pPr>
            <a:r>
              <a:rPr lang="ko-KR" altLang="en-US" sz="1050" kern="0" dirty="0">
                <a:solidFill>
                  <a:srgbClr val="FFFFFF"/>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동작 방식</a:t>
            </a:r>
          </a:p>
        </p:txBody>
      </p:sp>
    </p:spTree>
    <p:extLst>
      <p:ext uri="{BB962C8B-B14F-4D97-AF65-F5344CB8AC3E}">
        <p14:creationId xmlns:p14="http://schemas.microsoft.com/office/powerpoint/2010/main" val="939000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2">
            <a:extLst>
              <a:ext uri="{FF2B5EF4-FFF2-40B4-BE49-F238E27FC236}">
                <a16:creationId xmlns:a16="http://schemas.microsoft.com/office/drawing/2014/main" id="{CC4525A3-E683-4137-9ACC-B97125A98E7C}"/>
              </a:ext>
            </a:extLst>
          </p:cNvPr>
          <p:cNvSpPr txBox="1">
            <a:spLocks/>
          </p:cNvSpPr>
          <p:nvPr/>
        </p:nvSpPr>
        <p:spPr>
          <a:xfrm>
            <a:off x="160948" y="237941"/>
            <a:ext cx="11807826" cy="412857"/>
          </a:xfr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Clr>
                <a:srgbClr val="4472C4"/>
              </a:buClr>
            </a:pPr>
            <a:r>
              <a:rPr lang="ko-KR" altLang="en-US" dirty="0">
                <a:solidFill>
                  <a:prstClr val="black"/>
                </a:solidFill>
                <a:latin typeface="KoPub돋움체 Medium" panose="02020603020101020101" pitchFamily="18" charset="-127"/>
                <a:ea typeface="KoPub돋움체 Medium" panose="02020603020101020101" pitchFamily="18" charset="-127"/>
              </a:rPr>
              <a:t>화면 설계 </a:t>
            </a:r>
            <a:r>
              <a:rPr lang="en-US" altLang="ko-KR" dirty="0">
                <a:solidFill>
                  <a:prstClr val="black"/>
                </a:solidFill>
                <a:latin typeface="KoPub돋움체 Medium" panose="02020603020101020101" pitchFamily="18" charset="-127"/>
                <a:ea typeface="KoPub돋움체 Medium" panose="02020603020101020101" pitchFamily="18" charset="-127"/>
              </a:rPr>
              <a:t>: Visualization</a:t>
            </a:r>
            <a:endParaRPr lang="ko-KR" altLang="en-US" dirty="0">
              <a:solidFill>
                <a:prstClr val="black"/>
              </a:solidFill>
              <a:latin typeface="KoPub돋움체 Medium" panose="02020603020101020101" pitchFamily="18" charset="-127"/>
              <a:ea typeface="KoPub돋움체 Medium" panose="02020603020101020101" pitchFamily="18" charset="-127"/>
            </a:endParaRPr>
          </a:p>
        </p:txBody>
      </p:sp>
      <p:graphicFrame>
        <p:nvGraphicFramePr>
          <p:cNvPr id="3" name="표 2">
            <a:extLst>
              <a:ext uri="{FF2B5EF4-FFF2-40B4-BE49-F238E27FC236}">
                <a16:creationId xmlns:a16="http://schemas.microsoft.com/office/drawing/2014/main" id="{9D2DB61E-9871-4C8B-8AB2-99F5FB467440}"/>
              </a:ext>
            </a:extLst>
          </p:cNvPr>
          <p:cNvGraphicFramePr>
            <a:graphicFrameLocks noGrp="1"/>
          </p:cNvGraphicFramePr>
          <p:nvPr/>
        </p:nvGraphicFramePr>
        <p:xfrm>
          <a:off x="193674" y="757733"/>
          <a:ext cx="11807826" cy="5760568"/>
        </p:xfrm>
        <a:graphic>
          <a:graphicData uri="http://schemas.openxmlformats.org/drawingml/2006/table">
            <a:tbl>
              <a:tblPr firstRow="1" bandRow="1"/>
              <a:tblGrid>
                <a:gridCol w="1967971">
                  <a:extLst>
                    <a:ext uri="{9D8B030D-6E8A-4147-A177-3AD203B41FA5}">
                      <a16:colId xmlns:a16="http://schemas.microsoft.com/office/drawing/2014/main" val="2319932860"/>
                    </a:ext>
                  </a:extLst>
                </a:gridCol>
                <a:gridCol w="1967971">
                  <a:extLst>
                    <a:ext uri="{9D8B030D-6E8A-4147-A177-3AD203B41FA5}">
                      <a16:colId xmlns:a16="http://schemas.microsoft.com/office/drawing/2014/main" val="2926832141"/>
                    </a:ext>
                  </a:extLst>
                </a:gridCol>
                <a:gridCol w="630879">
                  <a:extLst>
                    <a:ext uri="{9D8B030D-6E8A-4147-A177-3AD203B41FA5}">
                      <a16:colId xmlns:a16="http://schemas.microsoft.com/office/drawing/2014/main" val="271572334"/>
                    </a:ext>
                  </a:extLst>
                </a:gridCol>
                <a:gridCol w="4744452">
                  <a:extLst>
                    <a:ext uri="{9D8B030D-6E8A-4147-A177-3AD203B41FA5}">
                      <a16:colId xmlns:a16="http://schemas.microsoft.com/office/drawing/2014/main" val="2004344405"/>
                    </a:ext>
                  </a:extLst>
                </a:gridCol>
                <a:gridCol w="1351548">
                  <a:extLst>
                    <a:ext uri="{9D8B030D-6E8A-4147-A177-3AD203B41FA5}">
                      <a16:colId xmlns:a16="http://schemas.microsoft.com/office/drawing/2014/main" val="1008448080"/>
                    </a:ext>
                  </a:extLst>
                </a:gridCol>
                <a:gridCol w="1145005">
                  <a:extLst>
                    <a:ext uri="{9D8B030D-6E8A-4147-A177-3AD203B41FA5}">
                      <a16:colId xmlns:a16="http://schemas.microsoft.com/office/drawing/2014/main" val="3177433494"/>
                    </a:ext>
                  </a:extLst>
                </a:gridCol>
              </a:tblGrid>
              <a:tr h="299103">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담당 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            </a:t>
                      </a:r>
                      <a:r>
                        <a:rPr lang="en-US" altLang="ko-KR" sz="1000" b="0" dirty="0">
                          <a:solidFill>
                            <a:schemeClr val="tx1"/>
                          </a:solidFill>
                          <a:latin typeface="KoPub돋움체 Medium" panose="02020603020101020101" pitchFamily="18" charset="-127"/>
                          <a:ea typeface="KoPub돋움체 Medium" panose="02020603020101020101" pitchFamily="18" charset="-127"/>
                        </a:rPr>
                        <a:t>1</a:t>
                      </a:r>
                      <a:r>
                        <a:rPr lang="ko-KR" altLang="en-US" sz="1000" b="0" dirty="0">
                          <a:solidFill>
                            <a:schemeClr val="tx1"/>
                          </a:solidFill>
                          <a:latin typeface="KoPub돋움체 Medium" panose="02020603020101020101" pitchFamily="18" charset="-127"/>
                          <a:ea typeface="KoPub돋움체 Medium" panose="02020603020101020101" pitchFamily="18" charset="-127"/>
                        </a:rPr>
                        <a:t>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주제 명</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lvl="1"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판매현황 분석 화면</a:t>
                      </a:r>
                      <a:endParaRPr lang="en-US" altLang="ko-KR" sz="1000" b="0"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화면 </a:t>
                      </a:r>
                      <a:r>
                        <a:rPr lang="en-US" altLang="ko-KR" sz="1000" b="0" dirty="0">
                          <a:solidFill>
                            <a:schemeClr val="tx1"/>
                          </a:solidFill>
                          <a:latin typeface="KoPub돋움체 Medium" panose="02020603020101020101" pitchFamily="18" charset="-127"/>
                          <a:ea typeface="KoPub돋움체 Medium" panose="02020603020101020101" pitchFamily="18" charset="-127"/>
                        </a:rPr>
                        <a:t>ID</a:t>
                      </a:r>
                      <a:endParaRPr lang="ko-KR" altLang="en-US" sz="1000" b="0"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latinLnBrk="1"/>
                      <a:r>
                        <a:rPr lang="en-US" altLang="ko-KR" sz="1000" b="1" dirty="0">
                          <a:solidFill>
                            <a:schemeClr val="tx1"/>
                          </a:solidFill>
                          <a:latin typeface="KoPub돋움체 Medium" panose="02020603020101020101" pitchFamily="18" charset="-127"/>
                          <a:ea typeface="KoPub돋움체 Medium" panose="02020603020101020101" pitchFamily="18" charset="-127"/>
                        </a:rPr>
                        <a:t>-</a:t>
                      </a:r>
                      <a:endParaRPr lang="ko-KR" altLang="en-US" sz="1000" b="1"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1008571"/>
                  </a:ext>
                </a:extLst>
              </a:tr>
              <a:tr h="299102">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선택 조건</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gridSpan="5">
                  <a:txBody>
                    <a:bodyPr/>
                    <a:lstStyle/>
                    <a:p>
                      <a:pPr lvl="1"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조회</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 기간 </a:t>
                      </a:r>
                      <a:r>
                        <a:rPr lang="en-US" altLang="ko-KR" sz="1000" b="0" baseline="0" dirty="0">
                          <a:solidFill>
                            <a:schemeClr val="tx1"/>
                          </a:solidFill>
                          <a:latin typeface="KoPub돋움체 Medium" panose="02020603020101020101" pitchFamily="18" charset="-127"/>
                          <a:ea typeface="KoPub돋움체 Medium" panose="02020603020101020101" pitchFamily="18" charset="-127"/>
                        </a:rPr>
                        <a:t>( </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년 분기 월 </a:t>
                      </a:r>
                      <a:r>
                        <a:rPr lang="en-US" altLang="ko-KR" sz="1000" b="0" baseline="0" dirty="0">
                          <a:solidFill>
                            <a:schemeClr val="tx1"/>
                          </a:solidFill>
                          <a:latin typeface="KoPub돋움체 Medium" panose="02020603020101020101" pitchFamily="18" charset="-127"/>
                          <a:ea typeface="KoPub돋움체 Medium" panose="02020603020101020101" pitchFamily="18" charset="-127"/>
                        </a:rPr>
                        <a:t>) , </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언어 </a:t>
                      </a:r>
                      <a:r>
                        <a:rPr lang="en-US" altLang="ko-KR" sz="1000" b="0" baseline="0" dirty="0">
                          <a:solidFill>
                            <a:schemeClr val="tx1"/>
                          </a:solidFill>
                          <a:latin typeface="KoPub돋움체 Medium" panose="02020603020101020101" pitchFamily="18" charset="-127"/>
                          <a:ea typeface="KoPub돋움체 Medium" panose="02020603020101020101" pitchFamily="18" charset="-127"/>
                        </a:rPr>
                        <a:t>( KO / EN ) , </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고객 별</a:t>
                      </a:r>
                      <a:endParaRPr lang="ko-KR" altLang="en-US" sz="1000" b="0"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70472"/>
                  </a:ext>
                </a:extLst>
              </a:tr>
              <a:tr h="5162363">
                <a:tc gridSpan="6">
                  <a:txBody>
                    <a:bodyPr/>
                    <a:lstStyle/>
                    <a:p>
                      <a:pPr algn="ctr" latinLnBrk="1"/>
                      <a:endParaRPr lang="ko-KR" altLang="en-US" sz="1000" b="1"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623636"/>
                  </a:ext>
                </a:extLst>
              </a:tr>
            </a:tbl>
          </a:graphicData>
        </a:graphic>
      </p:graphicFrame>
      <p:sp>
        <p:nvSpPr>
          <p:cNvPr id="4" name="TextBox 3">
            <a:extLst>
              <a:ext uri="{FF2B5EF4-FFF2-40B4-BE49-F238E27FC236}">
                <a16:creationId xmlns:a16="http://schemas.microsoft.com/office/drawing/2014/main" id="{4F49786D-1A6D-4344-9FD8-2D1BFA0B290A}"/>
              </a:ext>
            </a:extLst>
          </p:cNvPr>
          <p:cNvSpPr txBox="1"/>
          <p:nvPr/>
        </p:nvSpPr>
        <p:spPr>
          <a:xfrm>
            <a:off x="9805762" y="1438947"/>
            <a:ext cx="2163013" cy="171593"/>
          </a:xfrm>
          <a:prstGeom prst="rect">
            <a:avLst/>
          </a:prstGeom>
          <a:solidFill>
            <a:schemeClr val="accent1"/>
          </a:solidFill>
        </p:spPr>
        <p:txBody>
          <a:bodyPr vert="horz" wrap="none" lIns="0" tIns="0" rIns="0" bIns="0" rtlCol="0" anchor="ctr">
            <a:noAutofit/>
          </a:bodyPr>
          <a:lstStyle/>
          <a:p>
            <a:pPr indent="-274320" algn="ctr" defTabSz="957769">
              <a:spcAft>
                <a:spcPts val="900"/>
              </a:spcAft>
              <a:defRPr/>
            </a:pPr>
            <a:r>
              <a:rPr lang="ko-KR" altLang="en-US" sz="1050" kern="0" dirty="0">
                <a:solidFill>
                  <a:srgbClr val="FFFFFF"/>
                </a:solidFill>
                <a:latin typeface="KoPub돋움체 Medium" panose="02020603020101020101" pitchFamily="18" charset="-127"/>
                <a:ea typeface="KoPub돋움체 Medium" panose="02020603020101020101" pitchFamily="18" charset="-127"/>
              </a:rPr>
              <a:t>동작 방식</a:t>
            </a:r>
          </a:p>
        </p:txBody>
      </p:sp>
      <p:sp>
        <p:nvSpPr>
          <p:cNvPr id="5" name="사다리꼴 4">
            <a:extLst>
              <a:ext uri="{FF2B5EF4-FFF2-40B4-BE49-F238E27FC236}">
                <a16:creationId xmlns:a16="http://schemas.microsoft.com/office/drawing/2014/main" id="{86C0573A-C6F5-4AE5-AED9-587F22DFB975}"/>
              </a:ext>
            </a:extLst>
          </p:cNvPr>
          <p:cNvSpPr/>
          <p:nvPr/>
        </p:nvSpPr>
        <p:spPr bwMode="ltGray">
          <a:xfrm>
            <a:off x="608464" y="1438751"/>
            <a:ext cx="1010576" cy="234640"/>
          </a:xfrm>
          <a:prstGeom prst="trapezoid">
            <a:avLst/>
          </a:prstGeom>
          <a:noFill/>
          <a:ln w="6350" cap="flat" cmpd="sng" algn="ctr">
            <a:solidFill>
              <a:srgbClr val="000000">
                <a:lumMod val="75000"/>
                <a:lumOff val="25000"/>
              </a:srgbClr>
            </a:solidFill>
            <a:prstDash val="solid"/>
          </a:ln>
          <a:effectLst/>
        </p:spPr>
        <p:txBody>
          <a:bodyPr rtlCol="0" anchor="ctr"/>
          <a:lstStyle/>
          <a:p>
            <a:pPr algn="ctr" defTabSz="957769">
              <a:defRPr/>
            </a:pPr>
            <a:endParaRPr lang="ko-KR" altLang="en-US" sz="1200" b="1" kern="0" dirty="0">
              <a:solidFill>
                <a:srgbClr val="000000"/>
              </a:solidFill>
              <a:latin typeface="KoPub돋움체 Medium" panose="02020603020101020101" pitchFamily="18" charset="-127"/>
              <a:ea typeface="KoPub돋움체 Medium" panose="02020603020101020101" pitchFamily="18" charset="-127"/>
              <a:sym typeface="Arial"/>
            </a:endParaRPr>
          </a:p>
        </p:txBody>
      </p:sp>
      <p:cxnSp>
        <p:nvCxnSpPr>
          <p:cNvPr id="6" name="직선 연결선 5">
            <a:extLst>
              <a:ext uri="{FF2B5EF4-FFF2-40B4-BE49-F238E27FC236}">
                <a16:creationId xmlns:a16="http://schemas.microsoft.com/office/drawing/2014/main" id="{5BCA09F0-9D1B-4E7D-8598-33074D21DFF3}"/>
              </a:ext>
            </a:extLst>
          </p:cNvPr>
          <p:cNvCxnSpPr/>
          <p:nvPr/>
        </p:nvCxnSpPr>
        <p:spPr>
          <a:xfrm>
            <a:off x="608464" y="1673391"/>
            <a:ext cx="1011600" cy="0"/>
          </a:xfrm>
          <a:prstGeom prst="line">
            <a:avLst/>
          </a:prstGeom>
          <a:noFill/>
          <a:ln w="12700" cap="flat" cmpd="sng" algn="ctr">
            <a:solidFill>
              <a:srgbClr val="FFFFFF"/>
            </a:solidFill>
            <a:prstDash val="solid"/>
          </a:ln>
          <a:effectLst/>
        </p:spPr>
      </p:cxnSp>
      <p:cxnSp>
        <p:nvCxnSpPr>
          <p:cNvPr id="7" name="직선 연결선 6">
            <a:extLst>
              <a:ext uri="{FF2B5EF4-FFF2-40B4-BE49-F238E27FC236}">
                <a16:creationId xmlns:a16="http://schemas.microsoft.com/office/drawing/2014/main" id="{0F5949E0-6637-40FE-86B7-E6690BB58745}"/>
              </a:ext>
            </a:extLst>
          </p:cNvPr>
          <p:cNvCxnSpPr>
            <a:cxnSpLocks/>
          </p:cNvCxnSpPr>
          <p:nvPr/>
        </p:nvCxnSpPr>
        <p:spPr>
          <a:xfrm flipV="1">
            <a:off x="1619040" y="1642633"/>
            <a:ext cx="6742666" cy="30758"/>
          </a:xfrm>
          <a:prstGeom prst="line">
            <a:avLst/>
          </a:prstGeom>
          <a:noFill/>
          <a:ln w="6350" cap="flat" cmpd="sng" algn="ctr">
            <a:solidFill>
              <a:srgbClr val="000000">
                <a:lumMod val="75000"/>
                <a:lumOff val="25000"/>
              </a:srgbClr>
            </a:solidFill>
            <a:prstDash val="solid"/>
          </a:ln>
          <a:effectLst/>
        </p:spPr>
      </p:cxnSp>
      <p:sp>
        <p:nvSpPr>
          <p:cNvPr id="8" name="사다리꼴 7">
            <a:extLst>
              <a:ext uri="{FF2B5EF4-FFF2-40B4-BE49-F238E27FC236}">
                <a16:creationId xmlns:a16="http://schemas.microsoft.com/office/drawing/2014/main" id="{669A5365-E37F-4BC8-9705-A8F6C11B3423}"/>
              </a:ext>
            </a:extLst>
          </p:cNvPr>
          <p:cNvSpPr/>
          <p:nvPr/>
        </p:nvSpPr>
        <p:spPr bwMode="ltGray">
          <a:xfrm>
            <a:off x="1640704" y="1438751"/>
            <a:ext cx="1010576" cy="234640"/>
          </a:xfrm>
          <a:prstGeom prst="trapezoid">
            <a:avLst/>
          </a:prstGeom>
          <a:solidFill>
            <a:schemeClr val="accent5">
              <a:lumMod val="20000"/>
              <a:lumOff val="80000"/>
            </a:schemeClr>
          </a:solidFill>
          <a:ln w="6350" cap="flat" cmpd="sng" algn="ctr">
            <a:solidFill>
              <a:srgbClr val="000000">
                <a:lumMod val="75000"/>
                <a:lumOff val="25000"/>
              </a:srgbClr>
            </a:solidFill>
            <a:prstDash val="solid"/>
          </a:ln>
          <a:effectLst/>
        </p:spPr>
        <p:txBody>
          <a:bodyPr rtlCol="0" anchor="ctr"/>
          <a:lstStyle/>
          <a:p>
            <a:pPr algn="ctr" defTabSz="957769">
              <a:defRPr/>
            </a:pPr>
            <a:endParaRPr lang="ko-KR" altLang="en-US" sz="1200" b="1" kern="0" dirty="0">
              <a:solidFill>
                <a:srgbClr val="000000"/>
              </a:solidFill>
              <a:latin typeface="KoPub돋움체 Medium" panose="02020603020101020101" pitchFamily="18" charset="-127"/>
              <a:ea typeface="KoPub돋움체 Medium" panose="02020603020101020101" pitchFamily="18" charset="-127"/>
              <a:sym typeface="Arial"/>
            </a:endParaRPr>
          </a:p>
        </p:txBody>
      </p:sp>
      <p:sp>
        <p:nvSpPr>
          <p:cNvPr id="9" name="TextBox 8">
            <a:extLst>
              <a:ext uri="{FF2B5EF4-FFF2-40B4-BE49-F238E27FC236}">
                <a16:creationId xmlns:a16="http://schemas.microsoft.com/office/drawing/2014/main" id="{EFFA64C0-D7F4-4BB2-B130-560DF1D1CBD7}"/>
              </a:ext>
            </a:extLst>
          </p:cNvPr>
          <p:cNvSpPr txBox="1"/>
          <p:nvPr/>
        </p:nvSpPr>
        <p:spPr>
          <a:xfrm>
            <a:off x="732255" y="1479285"/>
            <a:ext cx="755703" cy="164463"/>
          </a:xfrm>
          <a:prstGeom prst="rect">
            <a:avLst/>
          </a:prstGeom>
          <a:noFill/>
        </p:spPr>
        <p:txBody>
          <a:bodyPr vert="horz" wrap="none" lIns="0" tIns="0" rIns="0" bIns="0" rtlCol="0" anchor="ctr">
            <a:noAutofit/>
          </a:bodyPr>
          <a:lstStyle/>
          <a:p>
            <a:pPr indent="-274320" algn="ctr"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시장 </a:t>
            </a:r>
            <a:r>
              <a:rPr lang="en-US" altLang="ko-KR" sz="900" dirty="0">
                <a:solidFill>
                  <a:srgbClr val="000000"/>
                </a:solidFill>
                <a:latin typeface="KoPub돋움체 Medium" panose="02020603020101020101" pitchFamily="18" charset="-127"/>
                <a:ea typeface="KoPub돋움체 Medium" panose="02020603020101020101" pitchFamily="18" charset="-127"/>
              </a:rPr>
              <a:t>TREND</a:t>
            </a:r>
            <a:endParaRPr lang="ko-KR" altLang="en-US" sz="900" dirty="0">
              <a:solidFill>
                <a:srgbClr val="000000"/>
              </a:solidFill>
              <a:latin typeface="KoPub돋움체 Medium" panose="02020603020101020101" pitchFamily="18" charset="-127"/>
              <a:ea typeface="KoPub돋움체 Medium" panose="02020603020101020101" pitchFamily="18" charset="-127"/>
            </a:endParaRPr>
          </a:p>
        </p:txBody>
      </p:sp>
      <p:sp>
        <p:nvSpPr>
          <p:cNvPr id="10" name="TextBox 9">
            <a:extLst>
              <a:ext uri="{FF2B5EF4-FFF2-40B4-BE49-F238E27FC236}">
                <a16:creationId xmlns:a16="http://schemas.microsoft.com/office/drawing/2014/main" id="{EE0E8A78-ADD5-495A-98C6-78543C2C3817}"/>
              </a:ext>
            </a:extLst>
          </p:cNvPr>
          <p:cNvSpPr txBox="1"/>
          <p:nvPr/>
        </p:nvSpPr>
        <p:spPr>
          <a:xfrm>
            <a:off x="1789564" y="1479284"/>
            <a:ext cx="755703" cy="164463"/>
          </a:xfrm>
          <a:prstGeom prst="rect">
            <a:avLst/>
          </a:prstGeom>
          <a:noFill/>
        </p:spPr>
        <p:txBody>
          <a:bodyPr vert="horz" wrap="none" lIns="0" tIns="0" rIns="0" bIns="0" rtlCol="0" anchor="ctr">
            <a:noAutofit/>
          </a:bodyPr>
          <a:lstStyle/>
          <a:p>
            <a:pPr indent="-274320" algn="ctr"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고객 매출 구조 </a:t>
            </a:r>
          </a:p>
        </p:txBody>
      </p:sp>
      <p:cxnSp>
        <p:nvCxnSpPr>
          <p:cNvPr id="11" name="직선 연결선 10">
            <a:extLst>
              <a:ext uri="{FF2B5EF4-FFF2-40B4-BE49-F238E27FC236}">
                <a16:creationId xmlns:a16="http://schemas.microsoft.com/office/drawing/2014/main" id="{46A3D873-4B52-4CAE-A535-CA3E70D4E1A4}"/>
              </a:ext>
            </a:extLst>
          </p:cNvPr>
          <p:cNvCxnSpPr/>
          <p:nvPr/>
        </p:nvCxnSpPr>
        <p:spPr>
          <a:xfrm flipH="1">
            <a:off x="496400" y="1673391"/>
            <a:ext cx="112064" cy="0"/>
          </a:xfrm>
          <a:prstGeom prst="line">
            <a:avLst/>
          </a:prstGeom>
          <a:noFill/>
          <a:ln w="6350" cap="flat" cmpd="sng" algn="ctr">
            <a:solidFill>
              <a:srgbClr val="000000">
                <a:lumMod val="75000"/>
                <a:lumOff val="25000"/>
              </a:srgbClr>
            </a:solidFill>
            <a:prstDash val="solid"/>
          </a:ln>
          <a:effectLst/>
        </p:spPr>
      </p:cxnSp>
      <p:sp>
        <p:nvSpPr>
          <p:cNvPr id="12" name="TextBox 11">
            <a:extLst>
              <a:ext uri="{FF2B5EF4-FFF2-40B4-BE49-F238E27FC236}">
                <a16:creationId xmlns:a16="http://schemas.microsoft.com/office/drawing/2014/main" id="{03A7B48B-C54C-4640-A7B8-3552575F51AB}"/>
              </a:ext>
            </a:extLst>
          </p:cNvPr>
          <p:cNvSpPr txBox="1"/>
          <p:nvPr/>
        </p:nvSpPr>
        <p:spPr>
          <a:xfrm>
            <a:off x="680549" y="1745534"/>
            <a:ext cx="9046243" cy="195079"/>
          </a:xfrm>
          <a:prstGeom prst="rect">
            <a:avLst/>
          </a:prstGeom>
          <a:solidFill>
            <a:schemeClr val="accent5">
              <a:lumMod val="20000"/>
              <a:lumOff val="80000"/>
            </a:schemeClr>
          </a:solidFill>
          <a:ln>
            <a:noFill/>
          </a:ln>
        </p:spPr>
        <p:txBody>
          <a:bodyPr vert="horz" wrap="none" lIns="144000" tIns="0" rIns="0" bIns="0" rtlCol="0" anchor="ctr">
            <a:noAutofit/>
          </a:bodyPr>
          <a:lstStyle/>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SAP</a:t>
            </a:r>
            <a:r>
              <a:rPr lang="ko-KR" altLang="en-US" sz="900" dirty="0">
                <a:solidFill>
                  <a:srgbClr val="000000"/>
                </a:solidFill>
                <a:latin typeface="KoPub돋움체 Medium" panose="02020603020101020101" pitchFamily="18" charset="-127"/>
                <a:ea typeface="KoPub돋움체 Medium" panose="02020603020101020101" pitchFamily="18" charset="-127"/>
              </a:rPr>
              <a:t> </a:t>
            </a:r>
          </a:p>
        </p:txBody>
      </p:sp>
      <p:sp>
        <p:nvSpPr>
          <p:cNvPr id="13" name="TextBox 12">
            <a:extLst>
              <a:ext uri="{FF2B5EF4-FFF2-40B4-BE49-F238E27FC236}">
                <a16:creationId xmlns:a16="http://schemas.microsoft.com/office/drawing/2014/main" id="{818445D5-7B76-4857-89C2-3948D86DFAA7}"/>
              </a:ext>
            </a:extLst>
          </p:cNvPr>
          <p:cNvSpPr txBox="1"/>
          <p:nvPr/>
        </p:nvSpPr>
        <p:spPr>
          <a:xfrm>
            <a:off x="680550" y="1745534"/>
            <a:ext cx="63555" cy="195079"/>
          </a:xfrm>
          <a:prstGeom prst="rect">
            <a:avLst/>
          </a:prstGeom>
          <a:solidFill>
            <a:schemeClr val="accent5"/>
          </a:solidFill>
          <a:ln>
            <a:noFill/>
          </a:ln>
        </p:spPr>
        <p:txBody>
          <a:bodyPr vert="horz" wrap="none" lIns="0" tIns="0" rIns="0" bIns="0" rtlCol="0" anchor="ctr">
            <a:noAutofit/>
          </a:bodyPr>
          <a:lstStyle/>
          <a:p>
            <a:pPr indent="-274320" algn="ctr" defTabSz="957769">
              <a:spcAft>
                <a:spcPts val="900"/>
              </a:spcAft>
              <a:defRPr/>
            </a:pPr>
            <a:endParaRPr lang="ko-KR" altLang="en-US" sz="900" kern="0" dirty="0">
              <a:solidFill>
                <a:srgbClr val="000000"/>
              </a:solidFill>
              <a:latin typeface="KoPub돋움체 Medium" panose="02020603020101020101" pitchFamily="18" charset="-127"/>
              <a:ea typeface="KoPub돋움체 Medium" panose="02020603020101020101" pitchFamily="18" charset="-127"/>
            </a:endParaRPr>
          </a:p>
        </p:txBody>
      </p:sp>
      <p:sp>
        <p:nvSpPr>
          <p:cNvPr id="14" name="TextBox 13">
            <a:extLst>
              <a:ext uri="{FF2B5EF4-FFF2-40B4-BE49-F238E27FC236}">
                <a16:creationId xmlns:a16="http://schemas.microsoft.com/office/drawing/2014/main" id="{9A07D40E-0E28-479C-99B5-9046272BB28F}"/>
              </a:ext>
            </a:extLst>
          </p:cNvPr>
          <p:cNvSpPr txBox="1"/>
          <p:nvPr/>
        </p:nvSpPr>
        <p:spPr>
          <a:xfrm>
            <a:off x="692892" y="4224871"/>
            <a:ext cx="2196000" cy="2238825"/>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cxnSp>
        <p:nvCxnSpPr>
          <p:cNvPr id="15" name="직선 연결선 14">
            <a:extLst>
              <a:ext uri="{FF2B5EF4-FFF2-40B4-BE49-F238E27FC236}">
                <a16:creationId xmlns:a16="http://schemas.microsoft.com/office/drawing/2014/main" id="{E64EAFAF-861C-4AD4-B920-6A4FCD756592}"/>
              </a:ext>
            </a:extLst>
          </p:cNvPr>
          <p:cNvCxnSpPr/>
          <p:nvPr/>
        </p:nvCxnSpPr>
        <p:spPr>
          <a:xfrm>
            <a:off x="2954903" y="1968354"/>
            <a:ext cx="0" cy="4513032"/>
          </a:xfrm>
          <a:prstGeom prst="line">
            <a:avLst/>
          </a:prstGeom>
          <a:noFill/>
          <a:ln w="12700" cap="flat" cmpd="sng" algn="ctr">
            <a:solidFill>
              <a:schemeClr val="accent5"/>
            </a:solidFill>
            <a:prstDash val="solid"/>
          </a:ln>
          <a:effectLst/>
        </p:spPr>
      </p:cxnSp>
      <p:sp>
        <p:nvSpPr>
          <p:cNvPr id="16" name="TextBox 15">
            <a:extLst>
              <a:ext uri="{FF2B5EF4-FFF2-40B4-BE49-F238E27FC236}">
                <a16:creationId xmlns:a16="http://schemas.microsoft.com/office/drawing/2014/main" id="{CA8CE0BD-0E72-4719-9E6F-18502412EA28}"/>
              </a:ext>
            </a:extLst>
          </p:cNvPr>
          <p:cNvSpPr txBox="1"/>
          <p:nvPr/>
        </p:nvSpPr>
        <p:spPr>
          <a:xfrm>
            <a:off x="708359" y="1976346"/>
            <a:ext cx="2196011" cy="1090894"/>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17" name="TextBox 16">
            <a:extLst>
              <a:ext uri="{FF2B5EF4-FFF2-40B4-BE49-F238E27FC236}">
                <a16:creationId xmlns:a16="http://schemas.microsoft.com/office/drawing/2014/main" id="{B77BC356-6EA9-4F02-BAF1-C6C9752B6F98}"/>
              </a:ext>
            </a:extLst>
          </p:cNvPr>
          <p:cNvSpPr txBox="1"/>
          <p:nvPr/>
        </p:nvSpPr>
        <p:spPr>
          <a:xfrm>
            <a:off x="701095" y="3098242"/>
            <a:ext cx="2199781" cy="1053588"/>
          </a:xfrm>
          <a:prstGeom prst="rect">
            <a:avLst/>
          </a:prstGeom>
          <a:solidFill>
            <a:srgbClr val="FFFFFF"/>
          </a:solidFill>
          <a:ln w="6350">
            <a:solidFill>
              <a:schemeClr val="accent1"/>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18" name="TextBox 17">
            <a:extLst>
              <a:ext uri="{FF2B5EF4-FFF2-40B4-BE49-F238E27FC236}">
                <a16:creationId xmlns:a16="http://schemas.microsoft.com/office/drawing/2014/main" id="{49C1BF24-6BD7-4B3D-8BDB-0D8D190483DE}"/>
              </a:ext>
            </a:extLst>
          </p:cNvPr>
          <p:cNvSpPr txBox="1"/>
          <p:nvPr/>
        </p:nvSpPr>
        <p:spPr>
          <a:xfrm>
            <a:off x="3020916" y="1968355"/>
            <a:ext cx="6678355" cy="2197773"/>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22" name="TextBox 21">
            <a:extLst>
              <a:ext uri="{FF2B5EF4-FFF2-40B4-BE49-F238E27FC236}">
                <a16:creationId xmlns:a16="http://schemas.microsoft.com/office/drawing/2014/main" id="{D8B8ADAE-89A9-46B5-AE52-7E2E83627F89}"/>
              </a:ext>
            </a:extLst>
          </p:cNvPr>
          <p:cNvSpPr txBox="1"/>
          <p:nvPr/>
        </p:nvSpPr>
        <p:spPr>
          <a:xfrm>
            <a:off x="9824771" y="1658040"/>
            <a:ext cx="2153308" cy="4837620"/>
          </a:xfrm>
          <a:prstGeom prst="rect">
            <a:avLst/>
          </a:prstGeom>
          <a:noFill/>
          <a:ln>
            <a:solidFill>
              <a:schemeClr val="accent1"/>
            </a:solidFill>
          </a:ln>
        </p:spPr>
        <p:txBody>
          <a:bodyPr vert="horz" wrap="square" lIns="0" tIns="36000" rIns="0" bIns="0" rtlCol="0" anchor="t">
            <a:noAutofit/>
          </a:bodyPr>
          <a:lstStyle/>
          <a:p>
            <a:pPr indent="-274320"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        대시보드는 </a:t>
            </a:r>
            <a:r>
              <a:rPr lang="en-US" altLang="ko-KR" sz="900" dirty="0">
                <a:solidFill>
                  <a:srgbClr val="000000"/>
                </a:solidFill>
                <a:latin typeface="KoPub돋움체 Medium" panose="02020603020101020101" pitchFamily="18" charset="-127"/>
                <a:ea typeface="KoPub돋움체 Medium" panose="02020603020101020101" pitchFamily="18" charset="-127"/>
              </a:rPr>
              <a:t>3</a:t>
            </a:r>
            <a:r>
              <a:rPr lang="ko-KR" altLang="en-US" sz="900" dirty="0">
                <a:solidFill>
                  <a:srgbClr val="000000"/>
                </a:solidFill>
                <a:latin typeface="KoPub돋움체 Medium" panose="02020603020101020101" pitchFamily="18" charset="-127"/>
                <a:ea typeface="KoPub돋움체 Medium" panose="02020603020101020101" pitchFamily="18" charset="-127"/>
              </a:rPr>
              <a:t>개의 </a:t>
            </a:r>
            <a:r>
              <a:rPr lang="en-US" altLang="ko-KR" sz="900" dirty="0">
                <a:solidFill>
                  <a:srgbClr val="000000"/>
                </a:solidFill>
                <a:latin typeface="KoPub돋움체 Medium" panose="02020603020101020101" pitchFamily="18" charset="-127"/>
                <a:ea typeface="KoPub돋움체 Medium" panose="02020603020101020101" pitchFamily="18" charset="-127"/>
              </a:rPr>
              <a:t>Tab </a:t>
            </a:r>
            <a:r>
              <a:rPr lang="ko-KR" altLang="en-US" sz="900" dirty="0">
                <a:solidFill>
                  <a:srgbClr val="000000"/>
                </a:solidFill>
                <a:latin typeface="KoPub돋움체 Medium" panose="02020603020101020101" pitchFamily="18" charset="-127"/>
                <a:ea typeface="KoPub돋움체 Medium" panose="02020603020101020101" pitchFamily="18" charset="-127"/>
              </a:rPr>
              <a:t>메뉴로 구성</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조회 필드는 년 </a:t>
            </a: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분기 </a:t>
            </a: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월 로 구성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선택한 필드에 따라 아래 화면 필터링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        지정한 언어로 메뉴 및 제품 상세 변경</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전기 대비 </a:t>
            </a: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전년 동기대비를 선택에 따라 </a:t>
            </a:r>
            <a:br>
              <a:rPr lang="en-US" altLang="ko-KR" sz="900" dirty="0">
                <a:solidFill>
                  <a:srgbClr val="000000"/>
                </a:solidFill>
                <a:latin typeface="KoPub돋움체 Medium" panose="02020603020101020101" pitchFamily="18" charset="-127"/>
                <a:ea typeface="KoPub돋움체 Medium" panose="02020603020101020101" pitchFamily="18" charset="-127"/>
              </a:rPr>
            </a:b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보여줄 수 있도록 설정</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p>
        </p:txBody>
      </p:sp>
      <p:sp>
        <p:nvSpPr>
          <p:cNvPr id="23" name="타원 22">
            <a:extLst>
              <a:ext uri="{FF2B5EF4-FFF2-40B4-BE49-F238E27FC236}">
                <a16:creationId xmlns:a16="http://schemas.microsoft.com/office/drawing/2014/main" id="{1E45395E-CF5E-4D3F-8B09-615BD0662678}"/>
              </a:ext>
            </a:extLst>
          </p:cNvPr>
          <p:cNvSpPr/>
          <p:nvPr/>
        </p:nvSpPr>
        <p:spPr bwMode="ltGray">
          <a:xfrm>
            <a:off x="9811762" y="1657971"/>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1</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25" name="타원 24">
            <a:extLst>
              <a:ext uri="{FF2B5EF4-FFF2-40B4-BE49-F238E27FC236}">
                <a16:creationId xmlns:a16="http://schemas.microsoft.com/office/drawing/2014/main" id="{3D53B91F-A1AF-4136-88B4-18870622916D}"/>
              </a:ext>
            </a:extLst>
          </p:cNvPr>
          <p:cNvSpPr/>
          <p:nvPr/>
        </p:nvSpPr>
        <p:spPr bwMode="ltGray">
          <a:xfrm>
            <a:off x="9818862" y="1917809"/>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2</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26" name="타원 25">
            <a:extLst>
              <a:ext uri="{FF2B5EF4-FFF2-40B4-BE49-F238E27FC236}">
                <a16:creationId xmlns:a16="http://schemas.microsoft.com/office/drawing/2014/main" id="{880B9707-349C-44E6-9F73-B3FCEA7C4221}"/>
              </a:ext>
            </a:extLst>
          </p:cNvPr>
          <p:cNvSpPr/>
          <p:nvPr/>
        </p:nvSpPr>
        <p:spPr bwMode="ltGray">
          <a:xfrm>
            <a:off x="9818862" y="2426964"/>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3</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27" name="직사각형 26">
            <a:extLst>
              <a:ext uri="{FF2B5EF4-FFF2-40B4-BE49-F238E27FC236}">
                <a16:creationId xmlns:a16="http://schemas.microsoft.com/office/drawing/2014/main" id="{BF2A8CDB-F77F-4F15-8B4F-66D33B2546F2}"/>
              </a:ext>
            </a:extLst>
          </p:cNvPr>
          <p:cNvSpPr/>
          <p:nvPr/>
        </p:nvSpPr>
        <p:spPr bwMode="ltGray">
          <a:xfrm>
            <a:off x="690561" y="4226385"/>
            <a:ext cx="2196000" cy="163013"/>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en-US" altLang="ko-KR" sz="900" kern="0" dirty="0">
                <a:solidFill>
                  <a:srgbClr val="ED7D31"/>
                </a:solidFill>
                <a:latin typeface="KoPub돋움체 Medium" panose="02020603020101020101" pitchFamily="18" charset="-127"/>
                <a:ea typeface="KoPub돋움체 Medium" panose="02020603020101020101" pitchFamily="18" charset="-127"/>
                <a:sym typeface="Arial"/>
              </a:rPr>
              <a:t> </a:t>
            </a:r>
            <a:r>
              <a:rPr lang="ko-KR" altLang="en-US" sz="900" kern="0" dirty="0">
                <a:solidFill>
                  <a:srgbClr val="ED7D31"/>
                </a:solidFill>
                <a:latin typeface="KoPub돋움체 Medium" panose="02020603020101020101" pitchFamily="18" charset="-127"/>
                <a:ea typeface="KoPub돋움체 Medium" panose="02020603020101020101" pitchFamily="18" charset="-127"/>
                <a:sym typeface="Arial"/>
              </a:rPr>
              <a:t> </a:t>
            </a: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업체별 시장점유율</a:t>
            </a:r>
          </a:p>
        </p:txBody>
      </p:sp>
      <p:sp>
        <p:nvSpPr>
          <p:cNvPr id="28" name="직사각형 27">
            <a:extLst>
              <a:ext uri="{FF2B5EF4-FFF2-40B4-BE49-F238E27FC236}">
                <a16:creationId xmlns:a16="http://schemas.microsoft.com/office/drawing/2014/main" id="{5225DE4D-047B-4BE3-B5EF-9312CA85E828}"/>
              </a:ext>
            </a:extLst>
          </p:cNvPr>
          <p:cNvSpPr/>
          <p:nvPr/>
        </p:nvSpPr>
        <p:spPr bwMode="ltGray">
          <a:xfrm>
            <a:off x="3029870" y="1973772"/>
            <a:ext cx="6669400" cy="149350"/>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기간 내 매출액 및 성장률 </a:t>
            </a:r>
          </a:p>
        </p:txBody>
      </p:sp>
      <p:sp>
        <p:nvSpPr>
          <p:cNvPr id="43" name="TextBox 42">
            <a:extLst>
              <a:ext uri="{FF2B5EF4-FFF2-40B4-BE49-F238E27FC236}">
                <a16:creationId xmlns:a16="http://schemas.microsoft.com/office/drawing/2014/main" id="{F5C59B05-8410-469E-8C9A-0846FAFBABA5}"/>
              </a:ext>
            </a:extLst>
          </p:cNvPr>
          <p:cNvSpPr txBox="1"/>
          <p:nvPr/>
        </p:nvSpPr>
        <p:spPr>
          <a:xfrm>
            <a:off x="9068126" y="1782604"/>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graphicFrame>
        <p:nvGraphicFramePr>
          <p:cNvPr id="44" name="차트 43">
            <a:extLst>
              <a:ext uri="{FF2B5EF4-FFF2-40B4-BE49-F238E27FC236}">
                <a16:creationId xmlns:a16="http://schemas.microsoft.com/office/drawing/2014/main" id="{0F1F7045-5CE8-40BC-9171-818D88AA0740}"/>
              </a:ext>
            </a:extLst>
          </p:cNvPr>
          <p:cNvGraphicFramePr/>
          <p:nvPr/>
        </p:nvGraphicFramePr>
        <p:xfrm>
          <a:off x="744105" y="4400419"/>
          <a:ext cx="2194715" cy="2050222"/>
        </p:xfrm>
        <a:graphic>
          <a:graphicData uri="http://schemas.openxmlformats.org/drawingml/2006/chart">
            <c:chart xmlns:c="http://schemas.openxmlformats.org/drawingml/2006/chart" xmlns:r="http://schemas.openxmlformats.org/officeDocument/2006/relationships" r:id="rId2"/>
          </a:graphicData>
        </a:graphic>
      </p:graphicFrame>
      <p:sp>
        <p:nvSpPr>
          <p:cNvPr id="45" name="TextBox 44">
            <a:extLst>
              <a:ext uri="{FF2B5EF4-FFF2-40B4-BE49-F238E27FC236}">
                <a16:creationId xmlns:a16="http://schemas.microsoft.com/office/drawing/2014/main" id="{09CCD215-93D7-40A0-B87D-92654D30ADCF}"/>
              </a:ext>
            </a:extLst>
          </p:cNvPr>
          <p:cNvSpPr txBox="1"/>
          <p:nvPr/>
        </p:nvSpPr>
        <p:spPr>
          <a:xfrm>
            <a:off x="9239039" y="1783825"/>
            <a:ext cx="460242" cy="126233"/>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en-US" altLang="ko-KR" sz="700" kern="0" dirty="0">
                <a:solidFill>
                  <a:srgbClr val="ED7D31"/>
                </a:solidFill>
                <a:latin typeface="KoPub돋움체 Medium" panose="02020603020101020101" pitchFamily="18" charset="-127"/>
                <a:ea typeface="KoPub돋움체 Medium" panose="02020603020101020101" pitchFamily="18" charset="-127"/>
              </a:rPr>
              <a:t>KO</a:t>
            </a:r>
            <a:endParaRPr lang="ko-KR" altLang="en-US" sz="700" kern="0" dirty="0">
              <a:solidFill>
                <a:srgbClr val="ED7D31"/>
              </a:solidFill>
              <a:latin typeface="KoPub돋움체 Medium" panose="02020603020101020101" pitchFamily="18" charset="-127"/>
              <a:ea typeface="KoPub돋움체 Medium" panose="02020603020101020101" pitchFamily="18" charset="-127"/>
            </a:endParaRPr>
          </a:p>
        </p:txBody>
      </p:sp>
      <p:sp>
        <p:nvSpPr>
          <p:cNvPr id="72" name="직사각형 71">
            <a:extLst>
              <a:ext uri="{FF2B5EF4-FFF2-40B4-BE49-F238E27FC236}">
                <a16:creationId xmlns:a16="http://schemas.microsoft.com/office/drawing/2014/main" id="{4C905762-76BC-4604-8023-680AABA23D58}"/>
              </a:ext>
            </a:extLst>
          </p:cNvPr>
          <p:cNvSpPr/>
          <p:nvPr/>
        </p:nvSpPr>
        <p:spPr>
          <a:xfrm>
            <a:off x="7529120" y="4402664"/>
            <a:ext cx="2172600" cy="714567"/>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defTabSz="914400" latinLnBrk="1"/>
            <a:r>
              <a:rPr lang="en-US" altLang="ko-KR" sz="3200" dirty="0">
                <a:solidFill>
                  <a:srgbClr val="4472C4"/>
                </a:solidFill>
                <a:latin typeface="KoPub돋움체 Medium" panose="02020603020101020101" pitchFamily="18" charset="-127"/>
                <a:ea typeface="KoPub돋움체 Medium" panose="02020603020101020101" pitchFamily="18" charset="-127"/>
              </a:rPr>
              <a:t>   </a:t>
            </a:r>
            <a:endParaRPr lang="ko-KR" altLang="en-US" sz="3200" dirty="0">
              <a:solidFill>
                <a:srgbClr val="ED7D31"/>
              </a:solidFill>
              <a:latin typeface="KoPub돋움체 Medium" panose="02020603020101020101" pitchFamily="18" charset="-127"/>
              <a:ea typeface="KoPub돋움체 Medium" panose="02020603020101020101" pitchFamily="18" charset="-127"/>
            </a:endParaRPr>
          </a:p>
        </p:txBody>
      </p:sp>
      <p:sp>
        <p:nvSpPr>
          <p:cNvPr id="77" name="TextBox 76">
            <a:extLst>
              <a:ext uri="{FF2B5EF4-FFF2-40B4-BE49-F238E27FC236}">
                <a16:creationId xmlns:a16="http://schemas.microsoft.com/office/drawing/2014/main" id="{91EC140F-E64E-45B6-A14E-72525C09EA37}"/>
              </a:ext>
            </a:extLst>
          </p:cNvPr>
          <p:cNvSpPr txBox="1"/>
          <p:nvPr/>
        </p:nvSpPr>
        <p:spPr>
          <a:xfrm>
            <a:off x="3025962" y="4224870"/>
            <a:ext cx="6669080" cy="2235344"/>
          </a:xfrm>
          <a:prstGeom prst="rect">
            <a:avLst/>
          </a:prstGeom>
          <a:solidFill>
            <a:srgbClr val="FFFFFF"/>
          </a:solidFill>
          <a:ln w="6350">
            <a:solidFill>
              <a:schemeClr val="accent1"/>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88" name="사다리꼴 87">
            <a:extLst>
              <a:ext uri="{FF2B5EF4-FFF2-40B4-BE49-F238E27FC236}">
                <a16:creationId xmlns:a16="http://schemas.microsoft.com/office/drawing/2014/main" id="{00BDEFEC-CCAF-4BF0-8AE3-7FC7B396846E}"/>
              </a:ext>
            </a:extLst>
          </p:cNvPr>
          <p:cNvSpPr/>
          <p:nvPr/>
        </p:nvSpPr>
        <p:spPr bwMode="ltGray">
          <a:xfrm>
            <a:off x="2666962" y="1438577"/>
            <a:ext cx="1010576" cy="234640"/>
          </a:xfrm>
          <a:prstGeom prst="trapezoid">
            <a:avLst/>
          </a:prstGeom>
          <a:solidFill>
            <a:schemeClr val="accent5">
              <a:lumMod val="20000"/>
              <a:lumOff val="80000"/>
            </a:schemeClr>
          </a:solidFill>
          <a:ln w="6350" cap="flat" cmpd="sng" algn="ctr">
            <a:solidFill>
              <a:srgbClr val="000000">
                <a:lumMod val="75000"/>
                <a:lumOff val="25000"/>
              </a:srgbClr>
            </a:solidFill>
            <a:prstDash val="solid"/>
          </a:ln>
          <a:effectLst/>
        </p:spPr>
        <p:txBody>
          <a:bodyPr rtlCol="0" anchor="ctr"/>
          <a:lstStyle/>
          <a:p>
            <a:pPr algn="ctr" defTabSz="957769">
              <a:defRPr/>
            </a:pPr>
            <a:endParaRPr lang="ko-KR" altLang="en-US" sz="1200" b="1" kern="0" dirty="0">
              <a:solidFill>
                <a:srgbClr val="000000"/>
              </a:solidFill>
              <a:latin typeface="KoPub돋움체 Medium" panose="02020603020101020101" pitchFamily="18" charset="-127"/>
              <a:ea typeface="KoPub돋움체 Medium" panose="02020603020101020101" pitchFamily="18" charset="-127"/>
              <a:sym typeface="Arial"/>
            </a:endParaRPr>
          </a:p>
        </p:txBody>
      </p:sp>
      <p:sp>
        <p:nvSpPr>
          <p:cNvPr id="90" name="TextBox 89">
            <a:extLst>
              <a:ext uri="{FF2B5EF4-FFF2-40B4-BE49-F238E27FC236}">
                <a16:creationId xmlns:a16="http://schemas.microsoft.com/office/drawing/2014/main" id="{8A00F017-C7B2-4A30-BFC4-5B93A587E2FB}"/>
              </a:ext>
            </a:extLst>
          </p:cNvPr>
          <p:cNvSpPr txBox="1"/>
          <p:nvPr/>
        </p:nvSpPr>
        <p:spPr>
          <a:xfrm>
            <a:off x="2818666" y="1479284"/>
            <a:ext cx="755703" cy="164463"/>
          </a:xfrm>
          <a:prstGeom prst="rect">
            <a:avLst/>
          </a:prstGeom>
          <a:noFill/>
        </p:spPr>
        <p:txBody>
          <a:bodyPr vert="horz" wrap="none" lIns="0" tIns="0" rIns="0" bIns="0" rtlCol="0" anchor="ctr">
            <a:noAutofit/>
          </a:bodyPr>
          <a:lstStyle/>
          <a:p>
            <a:pPr indent="-274320" algn="ctr"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제품별 매출 구조 </a:t>
            </a:r>
          </a:p>
        </p:txBody>
      </p:sp>
      <p:graphicFrame>
        <p:nvGraphicFramePr>
          <p:cNvPr id="92" name="차트 91">
            <a:extLst>
              <a:ext uri="{FF2B5EF4-FFF2-40B4-BE49-F238E27FC236}">
                <a16:creationId xmlns:a16="http://schemas.microsoft.com/office/drawing/2014/main" id="{2E6DD35B-8CCB-49D0-8E04-D2662D3C6EA5}"/>
              </a:ext>
            </a:extLst>
          </p:cNvPr>
          <p:cNvGraphicFramePr/>
          <p:nvPr>
            <p:extLst>
              <p:ext uri="{D42A27DB-BD31-4B8C-83A1-F6EECF244321}">
                <p14:modId xmlns:p14="http://schemas.microsoft.com/office/powerpoint/2010/main" val="3406089048"/>
              </p:ext>
            </p:extLst>
          </p:nvPr>
        </p:nvGraphicFramePr>
        <p:xfrm>
          <a:off x="3016687" y="2115906"/>
          <a:ext cx="6678355" cy="20528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표 19">
            <a:extLst>
              <a:ext uri="{FF2B5EF4-FFF2-40B4-BE49-F238E27FC236}">
                <a16:creationId xmlns:a16="http://schemas.microsoft.com/office/drawing/2014/main" id="{0CEF6B01-CE53-4546-9DE8-7A465D70F68E}"/>
              </a:ext>
            </a:extLst>
          </p:cNvPr>
          <p:cNvGraphicFramePr>
            <a:graphicFrameLocks noGrp="1"/>
          </p:cNvGraphicFramePr>
          <p:nvPr>
            <p:extLst>
              <p:ext uri="{D42A27DB-BD31-4B8C-83A1-F6EECF244321}">
                <p14:modId xmlns:p14="http://schemas.microsoft.com/office/powerpoint/2010/main" val="3776259792"/>
              </p:ext>
            </p:extLst>
          </p:nvPr>
        </p:nvGraphicFramePr>
        <p:xfrm>
          <a:off x="3224482" y="4480228"/>
          <a:ext cx="6250595" cy="1914270"/>
        </p:xfrm>
        <a:graphic>
          <a:graphicData uri="http://schemas.openxmlformats.org/drawingml/2006/table">
            <a:tbl>
              <a:tblPr bandRow="1">
                <a:tableStyleId>{5A111915-BE36-4E01-A7E5-04B1672EAD32}</a:tableStyleId>
              </a:tblPr>
              <a:tblGrid>
                <a:gridCol w="1866362">
                  <a:extLst>
                    <a:ext uri="{9D8B030D-6E8A-4147-A177-3AD203B41FA5}">
                      <a16:colId xmlns:a16="http://schemas.microsoft.com/office/drawing/2014/main" val="2860569835"/>
                    </a:ext>
                  </a:extLst>
                </a:gridCol>
                <a:gridCol w="1461411">
                  <a:extLst>
                    <a:ext uri="{9D8B030D-6E8A-4147-A177-3AD203B41FA5}">
                      <a16:colId xmlns:a16="http://schemas.microsoft.com/office/drawing/2014/main" val="135956265"/>
                    </a:ext>
                  </a:extLst>
                </a:gridCol>
                <a:gridCol w="1461411">
                  <a:extLst>
                    <a:ext uri="{9D8B030D-6E8A-4147-A177-3AD203B41FA5}">
                      <a16:colId xmlns:a16="http://schemas.microsoft.com/office/drawing/2014/main" val="1677924096"/>
                    </a:ext>
                  </a:extLst>
                </a:gridCol>
                <a:gridCol w="1461411">
                  <a:extLst>
                    <a:ext uri="{9D8B030D-6E8A-4147-A177-3AD203B41FA5}">
                      <a16:colId xmlns:a16="http://schemas.microsoft.com/office/drawing/2014/main" val="2314779230"/>
                    </a:ext>
                  </a:extLst>
                </a:gridCol>
              </a:tblGrid>
              <a:tr h="319045">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매출액 </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매출액 </a:t>
                      </a:r>
                      <a:r>
                        <a:rPr lang="ko-KR" altLang="en-US" sz="900" b="0" baseline="0" dirty="0" err="1">
                          <a:solidFill>
                            <a:schemeClr val="tx1">
                              <a:lumMod val="75000"/>
                              <a:lumOff val="25000"/>
                            </a:schemeClr>
                          </a:solidFill>
                          <a:latin typeface="KoPub돋움체 Medium" panose="02020603020101020101" pitchFamily="18" charset="-127"/>
                          <a:ea typeface="KoPub돋움체 Medium" panose="02020603020101020101" pitchFamily="18" charset="-127"/>
                        </a:rPr>
                        <a:t>증감율</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전기 대비 </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849519"/>
                  </a:ext>
                </a:extLst>
              </a:tr>
              <a:tr h="319045">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자사</a:t>
                      </a: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500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45%</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marL="0" marR="0" lvl="0" indent="0" algn="ctr" defTabSz="1088558" rtl="0" eaLnBrk="1" fontAlgn="auto" latinLnBrk="1" hangingPunct="1">
                        <a:lnSpc>
                          <a:spcPct val="100000"/>
                        </a:lnSpc>
                        <a:spcBef>
                          <a:spcPts val="0"/>
                        </a:spcBef>
                        <a:spcAft>
                          <a:spcPts val="0"/>
                        </a:spcAft>
                        <a:buClrTx/>
                        <a:buSzTx/>
                        <a:buFontTx/>
                        <a:buNone/>
                        <a:tabLst/>
                        <a:defRPr/>
                      </a:pPr>
                      <a:r>
                        <a:rPr kumimoji="0" lang="ko-KR" altLang="en-US" sz="700" b="0" i="0" u="none" strike="noStrike" kern="0" cap="none" spc="0" normalizeH="0" baseline="0" noProof="0" dirty="0">
                          <a:ln>
                            <a:noFill/>
                          </a:ln>
                          <a:solidFill>
                            <a:schemeClr val="accent1"/>
                          </a:solidFill>
                          <a:effectLst/>
                          <a:uLnTx/>
                          <a:uFillTx/>
                          <a:latin typeface="KoPub돋움체 Medium" panose="02020603020101020101" pitchFamily="18" charset="-127"/>
                          <a:ea typeface="KoPub돋움체 Medium" panose="02020603020101020101" pitchFamily="18" charset="-127"/>
                        </a:rPr>
                        <a:t>▲</a:t>
                      </a:r>
                      <a:r>
                        <a:rPr kumimoji="0" lang="ko-KR" altLang="en-US" sz="900" b="0" i="0" u="none" strike="noStrike" kern="0" cap="none" spc="0" normalizeH="0" baseline="0" noProof="0" dirty="0">
                          <a:ln>
                            <a:noFill/>
                          </a:ln>
                          <a:solidFill>
                            <a:schemeClr val="tx1">
                              <a:lumMod val="75000"/>
                              <a:lumOff val="25000"/>
                            </a:schemeClr>
                          </a:solidFill>
                          <a:effectLst/>
                          <a:uLnTx/>
                          <a:uFillTx/>
                          <a:latin typeface="KoPub돋움체 Medium" panose="02020603020101020101" pitchFamily="18" charset="-127"/>
                          <a:ea typeface="KoPub돋움체 Medium" panose="02020603020101020101" pitchFamily="18" charset="-127"/>
                        </a:rPr>
                        <a:t> </a:t>
                      </a:r>
                      <a:r>
                        <a:rPr kumimoji="0" lang="en-US" altLang="ko-KR" sz="900" b="0" i="0" u="none" strike="noStrike" kern="0" cap="none" spc="0" normalizeH="0" baseline="0" noProof="0" dirty="0">
                          <a:ln>
                            <a:noFill/>
                          </a:ln>
                          <a:solidFill>
                            <a:schemeClr val="tx1">
                              <a:lumMod val="75000"/>
                              <a:lumOff val="25000"/>
                            </a:schemeClr>
                          </a:solidFill>
                          <a:effectLst/>
                          <a:uLnTx/>
                          <a:uFillTx/>
                          <a:latin typeface="KoPub돋움체 Medium" panose="02020603020101020101" pitchFamily="18" charset="-127"/>
                          <a:ea typeface="KoPub돋움체 Medium" panose="02020603020101020101" pitchFamily="18" charset="-127"/>
                        </a:rPr>
                        <a:t>8.4%</a:t>
                      </a:r>
                      <a:endParaRPr kumimoji="0" lang="ko-KR" altLang="en-US" sz="700" b="0" i="0" u="none" strike="noStrike" kern="0" cap="none" spc="0" normalizeH="0" baseline="0" noProof="0" dirty="0">
                        <a:ln>
                          <a:noFill/>
                        </a:ln>
                        <a:solidFill>
                          <a:schemeClr val="accent1"/>
                        </a:solidFill>
                        <a:effectLst/>
                        <a:uLnTx/>
                        <a:uFillTx/>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670701113"/>
                  </a:ext>
                </a:extLst>
              </a:tr>
              <a:tr h="319045">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경쟁사 </a:t>
                      </a: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a:solidFill>
                            <a:schemeClr val="tx1">
                              <a:lumMod val="75000"/>
                              <a:lumOff val="25000"/>
                            </a:schemeClr>
                          </a:solidFill>
                          <a:latin typeface="KoPub돋움체 Medium" panose="02020603020101020101" pitchFamily="18" charset="-127"/>
                          <a:ea typeface="KoPub돋움체 Medium" panose="02020603020101020101" pitchFamily="18" charset="-127"/>
                        </a:rPr>
                        <a:t>35%</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marL="0" marR="0" lvl="0" indent="0" algn="ctr" defTabSz="1088558" rtl="0" eaLnBrk="1" fontAlgn="auto" latinLnBrk="1" hangingPunct="1">
                        <a:lnSpc>
                          <a:spcPct val="100000"/>
                        </a:lnSpc>
                        <a:spcBef>
                          <a:spcPts val="0"/>
                        </a:spcBef>
                        <a:spcAft>
                          <a:spcPts val="0"/>
                        </a:spcAft>
                        <a:buClrTx/>
                        <a:buSzTx/>
                        <a:buFontTx/>
                        <a:buNone/>
                        <a:tabLst/>
                        <a:defRPr/>
                      </a:pPr>
                      <a:r>
                        <a:rPr kumimoji="0" lang="ko-KR" altLang="en-US" sz="700" b="0" i="0" u="none" strike="noStrike" kern="0" cap="none" spc="0" normalizeH="0" baseline="0" noProof="0" dirty="0">
                          <a:ln>
                            <a:noFill/>
                          </a:ln>
                          <a:solidFill>
                            <a:schemeClr val="accent2"/>
                          </a:solidFill>
                          <a:effectLst/>
                          <a:uLnTx/>
                          <a:uFillTx/>
                          <a:latin typeface="KoPub돋움체 Medium" panose="02020603020101020101" pitchFamily="18" charset="-127"/>
                          <a:ea typeface="KoPub돋움체 Medium" panose="02020603020101020101" pitchFamily="18" charset="-127"/>
                        </a:rPr>
                        <a:t>▼</a:t>
                      </a:r>
                      <a:r>
                        <a:rPr kumimoji="0" lang="ko-KR" altLang="en-US" sz="900" b="0" i="0" u="none" strike="noStrike" kern="0" cap="none" spc="0" normalizeH="0" baseline="0" noProof="0" dirty="0">
                          <a:ln>
                            <a:noFill/>
                          </a:ln>
                          <a:solidFill>
                            <a:schemeClr val="tx1">
                              <a:lumMod val="75000"/>
                              <a:lumOff val="25000"/>
                            </a:schemeClr>
                          </a:solidFill>
                          <a:effectLst/>
                          <a:uLnTx/>
                          <a:uFillTx/>
                          <a:latin typeface="KoPub돋움체 Medium" panose="02020603020101020101" pitchFamily="18" charset="-127"/>
                          <a:ea typeface="KoPub돋움체 Medium" panose="02020603020101020101" pitchFamily="18" charset="-127"/>
                        </a:rPr>
                        <a:t> </a:t>
                      </a:r>
                      <a:r>
                        <a:rPr kumimoji="0" lang="en-US" altLang="ko-KR" sz="900" b="0" i="0" u="none" strike="noStrike" kern="0" cap="none" spc="0" normalizeH="0" baseline="0" noProof="0" dirty="0">
                          <a:ln>
                            <a:noFill/>
                          </a:ln>
                          <a:solidFill>
                            <a:schemeClr val="tx1">
                              <a:lumMod val="75000"/>
                              <a:lumOff val="25000"/>
                            </a:schemeClr>
                          </a:solidFill>
                          <a:effectLst/>
                          <a:uLnTx/>
                          <a:uFillTx/>
                          <a:latin typeface="KoPub돋움체 Medium" panose="02020603020101020101" pitchFamily="18" charset="-127"/>
                          <a:ea typeface="KoPub돋움체 Medium" panose="02020603020101020101" pitchFamily="18" charset="-127"/>
                        </a:rPr>
                        <a:t>7.4%</a:t>
                      </a:r>
                      <a:endParaRPr kumimoji="0" lang="ko-KR" altLang="en-US" sz="700" b="0" i="0" u="none" strike="noStrike" kern="0" cap="none" spc="0" normalizeH="0" baseline="0" noProof="0" dirty="0">
                        <a:ln>
                          <a:noFill/>
                        </a:ln>
                        <a:solidFill>
                          <a:schemeClr val="accent1"/>
                        </a:solidFill>
                        <a:effectLst/>
                        <a:uLnTx/>
                        <a:uFillTx/>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920092"/>
                  </a:ext>
                </a:extLst>
              </a:tr>
              <a:tr h="319045">
                <a:tc>
                  <a:txBody>
                    <a:body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경쟁사 </a:t>
                      </a: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300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900" b="0" baseline="0">
                          <a:solidFill>
                            <a:schemeClr val="tx1">
                              <a:lumMod val="75000"/>
                              <a:lumOff val="25000"/>
                            </a:schemeClr>
                          </a:solidFill>
                          <a:latin typeface="KoPub돋움체 Medium" panose="02020603020101020101" pitchFamily="18" charset="-127"/>
                          <a:ea typeface="KoPub돋움체 Medium" panose="02020603020101020101" pitchFamily="18" charset="-127"/>
                        </a:rPr>
                        <a:t>23%</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700" b="0" i="0" u="none" strike="noStrike" kern="0" cap="none" spc="0" normalizeH="0" baseline="0" noProof="0" dirty="0">
                          <a:ln>
                            <a:noFill/>
                          </a:ln>
                          <a:solidFill>
                            <a:schemeClr val="accent2"/>
                          </a:solidFill>
                          <a:effectLst/>
                          <a:uLnTx/>
                          <a:uFillTx/>
                          <a:latin typeface="KoPub돋움체 Medium" panose="02020603020101020101" pitchFamily="18" charset="-127"/>
                          <a:ea typeface="KoPub돋움체 Medium" panose="02020603020101020101" pitchFamily="18" charset="-127"/>
                        </a:rPr>
                        <a:t>▼</a:t>
                      </a:r>
                      <a:r>
                        <a:rPr kumimoji="0" lang="ko-KR" altLang="en-US" sz="900" b="0" i="0" u="none" strike="noStrike" kern="0" cap="none" spc="0" normalizeH="0" baseline="0" noProof="0" dirty="0">
                          <a:ln>
                            <a:noFill/>
                          </a:ln>
                          <a:solidFill>
                            <a:schemeClr val="tx1">
                              <a:lumMod val="75000"/>
                              <a:lumOff val="25000"/>
                            </a:schemeClr>
                          </a:solidFill>
                          <a:effectLst/>
                          <a:uLnTx/>
                          <a:uFillTx/>
                          <a:latin typeface="KoPub돋움체 Medium" panose="02020603020101020101" pitchFamily="18" charset="-127"/>
                          <a:ea typeface="KoPub돋움체 Medium" panose="02020603020101020101" pitchFamily="18" charset="-127"/>
                        </a:rPr>
                        <a:t> </a:t>
                      </a:r>
                      <a:r>
                        <a:rPr kumimoji="0" lang="en-US" altLang="ko-KR" sz="900" b="0" i="0" u="none" strike="noStrike" kern="0" cap="none" spc="0" normalizeH="0" baseline="0" noProof="0" dirty="0">
                          <a:ln>
                            <a:noFill/>
                          </a:ln>
                          <a:solidFill>
                            <a:schemeClr val="tx1">
                              <a:lumMod val="75000"/>
                              <a:lumOff val="25000"/>
                            </a:schemeClr>
                          </a:solidFill>
                          <a:effectLst/>
                          <a:uLnTx/>
                          <a:uFillTx/>
                          <a:latin typeface="KoPub돋움체 Medium" panose="02020603020101020101" pitchFamily="18" charset="-127"/>
                          <a:ea typeface="KoPub돋움체 Medium" panose="02020603020101020101" pitchFamily="18" charset="-127"/>
                        </a:rPr>
                        <a:t>5.2%</a:t>
                      </a:r>
                      <a:endParaRPr kumimoji="0" lang="ko-KR" altLang="en-US" sz="700" b="0" i="0" u="none" strike="noStrike" kern="0" cap="none" spc="0" normalizeH="0" baseline="0" noProof="0" dirty="0">
                        <a:ln>
                          <a:noFill/>
                        </a:ln>
                        <a:solidFill>
                          <a:schemeClr val="accent1"/>
                        </a:solidFill>
                        <a:effectLst/>
                        <a:uLnTx/>
                        <a:uFillTx/>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572920"/>
                  </a:ext>
                </a:extLst>
              </a:tr>
              <a:tr h="319045">
                <a:tc>
                  <a:txBody>
                    <a:body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경쟁사 </a:t>
                      </a: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3</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100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900" b="0" baseline="0">
                          <a:solidFill>
                            <a:schemeClr val="tx1">
                              <a:lumMod val="75000"/>
                              <a:lumOff val="25000"/>
                            </a:schemeClr>
                          </a:solidFill>
                          <a:latin typeface="KoPub돋움체 Medium" panose="02020603020101020101" pitchFamily="18" charset="-127"/>
                          <a:ea typeface="KoPub돋움체 Medium" panose="02020603020101020101" pitchFamily="18" charset="-127"/>
                        </a:rPr>
                        <a:t>12%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700" b="0" i="0" u="none" strike="noStrike" kern="0" cap="none" spc="0" normalizeH="0" baseline="0" noProof="0" dirty="0">
                          <a:ln>
                            <a:noFill/>
                          </a:ln>
                          <a:solidFill>
                            <a:schemeClr val="accent2"/>
                          </a:solidFill>
                          <a:effectLst/>
                          <a:uLnTx/>
                          <a:uFillTx/>
                          <a:latin typeface="KoPub돋움체 Medium" panose="02020603020101020101" pitchFamily="18" charset="-127"/>
                          <a:ea typeface="KoPub돋움체 Medium" panose="02020603020101020101" pitchFamily="18" charset="-127"/>
                        </a:rPr>
                        <a:t>▼</a:t>
                      </a:r>
                      <a:r>
                        <a:rPr kumimoji="0" lang="ko-KR" altLang="en-US" sz="900" b="0" i="0" u="none" strike="noStrike" kern="0" cap="none" spc="0" normalizeH="0" baseline="0" noProof="0" dirty="0">
                          <a:ln>
                            <a:noFill/>
                          </a:ln>
                          <a:solidFill>
                            <a:schemeClr val="tx1">
                              <a:lumMod val="75000"/>
                              <a:lumOff val="25000"/>
                            </a:schemeClr>
                          </a:solidFill>
                          <a:effectLst/>
                          <a:uLnTx/>
                          <a:uFillTx/>
                          <a:latin typeface="KoPub돋움체 Medium" panose="02020603020101020101" pitchFamily="18" charset="-127"/>
                          <a:ea typeface="KoPub돋움체 Medium" panose="02020603020101020101" pitchFamily="18" charset="-127"/>
                        </a:rPr>
                        <a:t> </a:t>
                      </a:r>
                      <a:r>
                        <a:rPr kumimoji="0" lang="en-US" altLang="ko-KR" sz="900" b="0" i="0" u="none" strike="noStrike" kern="0" cap="none" spc="0" normalizeH="0" baseline="0" noProof="0" dirty="0">
                          <a:ln>
                            <a:noFill/>
                          </a:ln>
                          <a:solidFill>
                            <a:schemeClr val="tx1">
                              <a:lumMod val="75000"/>
                              <a:lumOff val="25000"/>
                            </a:schemeClr>
                          </a:solidFill>
                          <a:effectLst/>
                          <a:uLnTx/>
                          <a:uFillTx/>
                          <a:latin typeface="KoPub돋움체 Medium" panose="02020603020101020101" pitchFamily="18" charset="-127"/>
                          <a:ea typeface="KoPub돋움체 Medium" panose="02020603020101020101" pitchFamily="18" charset="-127"/>
                        </a:rPr>
                        <a:t>3.2%</a:t>
                      </a:r>
                      <a:endParaRPr kumimoji="0" lang="ko-KR" altLang="en-US" sz="700" b="0" i="0" u="none" strike="noStrike" kern="0" cap="none" spc="0" normalizeH="0" baseline="0" noProof="0" dirty="0">
                        <a:ln>
                          <a:noFill/>
                        </a:ln>
                        <a:solidFill>
                          <a:schemeClr val="accent1"/>
                        </a:solidFill>
                        <a:effectLst/>
                        <a:uLnTx/>
                        <a:uFillTx/>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8806856"/>
                  </a:ext>
                </a:extLst>
              </a:tr>
              <a:tr h="319045">
                <a:tc>
                  <a:txBody>
                    <a:body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경쟁사 </a:t>
                      </a: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4</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400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14%</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700" b="0" i="0" u="none" strike="noStrike" kern="0" cap="none" spc="0" normalizeH="0" baseline="0" noProof="0" dirty="0">
                          <a:ln>
                            <a:noFill/>
                          </a:ln>
                          <a:solidFill>
                            <a:schemeClr val="accent2"/>
                          </a:solidFill>
                          <a:effectLst/>
                          <a:uLnTx/>
                          <a:uFillTx/>
                          <a:latin typeface="KoPub돋움체 Medium" panose="02020603020101020101" pitchFamily="18" charset="-127"/>
                          <a:ea typeface="KoPub돋움체 Medium" panose="02020603020101020101" pitchFamily="18" charset="-127"/>
                        </a:rPr>
                        <a:t>▼</a:t>
                      </a:r>
                      <a:r>
                        <a:rPr kumimoji="0" lang="ko-KR" altLang="en-US" sz="900" b="0" i="0" u="none" strike="noStrike" kern="0" cap="none" spc="0" normalizeH="0" baseline="0" noProof="0" dirty="0">
                          <a:ln>
                            <a:noFill/>
                          </a:ln>
                          <a:solidFill>
                            <a:schemeClr val="tx1">
                              <a:lumMod val="75000"/>
                              <a:lumOff val="25000"/>
                            </a:schemeClr>
                          </a:solidFill>
                          <a:effectLst/>
                          <a:uLnTx/>
                          <a:uFillTx/>
                          <a:latin typeface="KoPub돋움체 Medium" panose="02020603020101020101" pitchFamily="18" charset="-127"/>
                          <a:ea typeface="KoPub돋움체 Medium" panose="02020603020101020101" pitchFamily="18" charset="-127"/>
                        </a:rPr>
                        <a:t> </a:t>
                      </a:r>
                      <a:r>
                        <a:rPr kumimoji="0" lang="en-US" altLang="ko-KR" sz="900" b="0" i="0" u="none" strike="noStrike" kern="0" cap="none" spc="0" normalizeH="0" baseline="0" noProof="0" dirty="0">
                          <a:ln>
                            <a:noFill/>
                          </a:ln>
                          <a:solidFill>
                            <a:schemeClr val="tx1">
                              <a:lumMod val="75000"/>
                              <a:lumOff val="25000"/>
                            </a:schemeClr>
                          </a:solidFill>
                          <a:effectLst/>
                          <a:uLnTx/>
                          <a:uFillTx/>
                          <a:latin typeface="KoPub돋움체 Medium" panose="02020603020101020101" pitchFamily="18" charset="-127"/>
                          <a:ea typeface="KoPub돋움체 Medium" panose="02020603020101020101" pitchFamily="18" charset="-127"/>
                        </a:rPr>
                        <a:t>6.4%</a:t>
                      </a:r>
                      <a:endParaRPr kumimoji="0" lang="ko-KR" altLang="en-US" sz="700" b="0" i="0" u="none" strike="noStrike" kern="0" cap="none" spc="0" normalizeH="0" baseline="0" noProof="0" dirty="0">
                        <a:ln>
                          <a:noFill/>
                        </a:ln>
                        <a:solidFill>
                          <a:schemeClr val="accent1"/>
                        </a:solidFill>
                        <a:effectLst/>
                        <a:uLnTx/>
                        <a:uFillTx/>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7227954"/>
                  </a:ext>
                </a:extLst>
              </a:tr>
            </a:tbl>
          </a:graphicData>
        </a:graphic>
      </p:graphicFrame>
      <p:sp>
        <p:nvSpPr>
          <p:cNvPr id="98" name="직사각형 97">
            <a:extLst>
              <a:ext uri="{FF2B5EF4-FFF2-40B4-BE49-F238E27FC236}">
                <a16:creationId xmlns:a16="http://schemas.microsoft.com/office/drawing/2014/main" id="{9A8E52F3-13AF-4818-A816-F80BEB31A6CF}"/>
              </a:ext>
            </a:extLst>
          </p:cNvPr>
          <p:cNvSpPr/>
          <p:nvPr/>
        </p:nvSpPr>
        <p:spPr bwMode="ltGray">
          <a:xfrm>
            <a:off x="3039713" y="4223942"/>
            <a:ext cx="6669400" cy="149350"/>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기간 내 업체별 매출 지표</a:t>
            </a:r>
          </a:p>
        </p:txBody>
      </p:sp>
      <p:sp>
        <p:nvSpPr>
          <p:cNvPr id="104" name="TextBox 103">
            <a:extLst>
              <a:ext uri="{FF2B5EF4-FFF2-40B4-BE49-F238E27FC236}">
                <a16:creationId xmlns:a16="http://schemas.microsoft.com/office/drawing/2014/main" id="{0FD752A4-5176-42EE-9C73-FF28838C4A46}"/>
              </a:ext>
            </a:extLst>
          </p:cNvPr>
          <p:cNvSpPr txBox="1"/>
          <p:nvPr/>
        </p:nvSpPr>
        <p:spPr>
          <a:xfrm>
            <a:off x="8836468" y="4244655"/>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106" name="TextBox 105">
            <a:extLst>
              <a:ext uri="{FF2B5EF4-FFF2-40B4-BE49-F238E27FC236}">
                <a16:creationId xmlns:a16="http://schemas.microsoft.com/office/drawing/2014/main" id="{158DCF87-F556-4999-A576-118CA5A49209}"/>
              </a:ext>
            </a:extLst>
          </p:cNvPr>
          <p:cNvSpPr txBox="1"/>
          <p:nvPr/>
        </p:nvSpPr>
        <p:spPr>
          <a:xfrm>
            <a:off x="8989620" y="4237784"/>
            <a:ext cx="705684" cy="12574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700" kern="0" dirty="0">
                <a:solidFill>
                  <a:srgbClr val="ED7D31"/>
                </a:solidFill>
                <a:latin typeface="KoPub돋움체 Medium" panose="02020603020101020101" pitchFamily="18" charset="-127"/>
                <a:ea typeface="KoPub돋움체 Medium" panose="02020603020101020101" pitchFamily="18" charset="-127"/>
              </a:rPr>
              <a:t>전기 </a:t>
            </a:r>
            <a:r>
              <a:rPr lang="en-US" altLang="ko-KR" sz="700" kern="0" dirty="0">
                <a:solidFill>
                  <a:srgbClr val="ED7D31"/>
                </a:solidFill>
                <a:latin typeface="KoPub돋움체 Medium" panose="02020603020101020101" pitchFamily="18" charset="-127"/>
                <a:ea typeface="KoPub돋움체 Medium" panose="02020603020101020101" pitchFamily="18" charset="-127"/>
              </a:rPr>
              <a:t>/</a:t>
            </a:r>
            <a:r>
              <a:rPr lang="ko-KR" altLang="en-US" sz="700" kern="0" dirty="0">
                <a:solidFill>
                  <a:srgbClr val="ED7D31"/>
                </a:solidFill>
                <a:latin typeface="KoPub돋움체 Medium" panose="02020603020101020101" pitchFamily="18" charset="-127"/>
                <a:ea typeface="KoPub돋움체 Medium" panose="02020603020101020101" pitchFamily="18" charset="-127"/>
              </a:rPr>
              <a:t>전년동기 </a:t>
            </a:r>
          </a:p>
        </p:txBody>
      </p:sp>
      <p:sp>
        <p:nvSpPr>
          <p:cNvPr id="112" name="직사각형 111">
            <a:extLst>
              <a:ext uri="{FF2B5EF4-FFF2-40B4-BE49-F238E27FC236}">
                <a16:creationId xmlns:a16="http://schemas.microsoft.com/office/drawing/2014/main" id="{C975BADA-B2C6-474E-A1B8-7DFCD5557DD7}"/>
              </a:ext>
            </a:extLst>
          </p:cNvPr>
          <p:cNvSpPr/>
          <p:nvPr/>
        </p:nvSpPr>
        <p:spPr bwMode="ltGray">
          <a:xfrm>
            <a:off x="708369" y="1966618"/>
            <a:ext cx="2196000" cy="156505"/>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업계 매출액 </a:t>
            </a:r>
          </a:p>
        </p:txBody>
      </p:sp>
      <p:sp>
        <p:nvSpPr>
          <p:cNvPr id="114" name="직사각형 113">
            <a:extLst>
              <a:ext uri="{FF2B5EF4-FFF2-40B4-BE49-F238E27FC236}">
                <a16:creationId xmlns:a16="http://schemas.microsoft.com/office/drawing/2014/main" id="{197AD178-CFEB-4A66-B22B-B919B1E5F0FA}"/>
              </a:ext>
            </a:extLst>
          </p:cNvPr>
          <p:cNvSpPr/>
          <p:nvPr/>
        </p:nvSpPr>
        <p:spPr bwMode="ltGray">
          <a:xfrm>
            <a:off x="691867" y="3113397"/>
            <a:ext cx="2196000" cy="139811"/>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자사 매출액 </a:t>
            </a:r>
          </a:p>
        </p:txBody>
      </p:sp>
      <p:sp>
        <p:nvSpPr>
          <p:cNvPr id="116" name="직사각형 115">
            <a:extLst>
              <a:ext uri="{FF2B5EF4-FFF2-40B4-BE49-F238E27FC236}">
                <a16:creationId xmlns:a16="http://schemas.microsoft.com/office/drawing/2014/main" id="{7A72F4B2-8CDA-497B-8080-DA88C637F536}"/>
              </a:ext>
            </a:extLst>
          </p:cNvPr>
          <p:cNvSpPr/>
          <p:nvPr/>
        </p:nvSpPr>
        <p:spPr>
          <a:xfrm>
            <a:off x="708347" y="2214878"/>
            <a:ext cx="2172600" cy="714567"/>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defTabSz="914400" latinLnBrk="1"/>
            <a:r>
              <a:rPr lang="en-US" altLang="ko-KR" sz="3200" dirty="0">
                <a:solidFill>
                  <a:srgbClr val="4472C4"/>
                </a:solidFill>
                <a:latin typeface="KoPub돋움체 Medium" panose="02020603020101020101" pitchFamily="18" charset="-127"/>
                <a:ea typeface="KoPub돋움체 Medium" panose="02020603020101020101" pitchFamily="18" charset="-127"/>
              </a:rPr>
              <a:t>$123,456</a:t>
            </a:r>
            <a:endParaRPr lang="ko-KR" altLang="en-US" sz="3200" dirty="0">
              <a:solidFill>
                <a:srgbClr val="4472C4"/>
              </a:solidFill>
              <a:latin typeface="KoPub돋움체 Medium" panose="02020603020101020101" pitchFamily="18" charset="-127"/>
              <a:ea typeface="KoPub돋움체 Medium" panose="02020603020101020101" pitchFamily="18" charset="-127"/>
            </a:endParaRPr>
          </a:p>
        </p:txBody>
      </p:sp>
      <p:sp>
        <p:nvSpPr>
          <p:cNvPr id="122" name="직사각형 121">
            <a:extLst>
              <a:ext uri="{FF2B5EF4-FFF2-40B4-BE49-F238E27FC236}">
                <a16:creationId xmlns:a16="http://schemas.microsoft.com/office/drawing/2014/main" id="{18310940-11E6-4DA9-8E4B-16ADC3748E4C}"/>
              </a:ext>
            </a:extLst>
          </p:cNvPr>
          <p:cNvSpPr/>
          <p:nvPr/>
        </p:nvSpPr>
        <p:spPr>
          <a:xfrm>
            <a:off x="715267" y="3307815"/>
            <a:ext cx="2172600" cy="714567"/>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defTabSz="914400" latinLnBrk="1"/>
            <a:r>
              <a:rPr lang="en-US" altLang="ko-KR" sz="3200" dirty="0">
                <a:solidFill>
                  <a:srgbClr val="ED7D31"/>
                </a:solidFill>
                <a:latin typeface="KoPub돋움체 Medium" panose="02020603020101020101" pitchFamily="18" charset="-127"/>
                <a:ea typeface="KoPub돋움체 Medium" panose="02020603020101020101" pitchFamily="18" charset="-127"/>
              </a:rPr>
              <a:t>   </a:t>
            </a:r>
            <a:endParaRPr lang="ko-KR" altLang="en-US" sz="3200" dirty="0">
              <a:solidFill>
                <a:srgbClr val="4472C4"/>
              </a:solidFill>
              <a:latin typeface="KoPub돋움체 Medium" panose="02020603020101020101" pitchFamily="18" charset="-127"/>
              <a:ea typeface="KoPub돋움체 Medium" panose="02020603020101020101" pitchFamily="18" charset="-127"/>
            </a:endParaRPr>
          </a:p>
        </p:txBody>
      </p:sp>
      <p:sp>
        <p:nvSpPr>
          <p:cNvPr id="124" name="직사각형 123">
            <a:extLst>
              <a:ext uri="{FF2B5EF4-FFF2-40B4-BE49-F238E27FC236}">
                <a16:creationId xmlns:a16="http://schemas.microsoft.com/office/drawing/2014/main" id="{BF091BEC-D2C8-47B2-8347-BE401F82C6B2}"/>
              </a:ext>
            </a:extLst>
          </p:cNvPr>
          <p:cNvSpPr/>
          <p:nvPr/>
        </p:nvSpPr>
        <p:spPr>
          <a:xfrm>
            <a:off x="702261" y="3331989"/>
            <a:ext cx="2172600" cy="714567"/>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defTabSz="914400" latinLnBrk="1"/>
            <a:r>
              <a:rPr lang="en-US" altLang="ko-KR" sz="3200" dirty="0">
                <a:solidFill>
                  <a:srgbClr val="4472C4"/>
                </a:solidFill>
                <a:latin typeface="KoPub돋움체 Medium" panose="02020603020101020101" pitchFamily="18" charset="-127"/>
                <a:ea typeface="KoPub돋움체 Medium" panose="02020603020101020101" pitchFamily="18" charset="-127"/>
              </a:rPr>
              <a:t>$123,456</a:t>
            </a:r>
            <a:endParaRPr lang="ko-KR" altLang="en-US" sz="3200" dirty="0">
              <a:solidFill>
                <a:srgbClr val="4472C4"/>
              </a:solidFill>
              <a:latin typeface="KoPub돋움체 Medium" panose="02020603020101020101" pitchFamily="18" charset="-127"/>
              <a:ea typeface="KoPub돋움체 Medium" panose="02020603020101020101" pitchFamily="18" charset="-127"/>
            </a:endParaRPr>
          </a:p>
        </p:txBody>
      </p:sp>
      <p:sp>
        <p:nvSpPr>
          <p:cNvPr id="62" name="타원 61">
            <a:extLst>
              <a:ext uri="{FF2B5EF4-FFF2-40B4-BE49-F238E27FC236}">
                <a16:creationId xmlns:a16="http://schemas.microsoft.com/office/drawing/2014/main" id="{3B6164C8-5DDE-4764-91C9-5498F12681D2}"/>
              </a:ext>
            </a:extLst>
          </p:cNvPr>
          <p:cNvSpPr/>
          <p:nvPr/>
        </p:nvSpPr>
        <p:spPr bwMode="ltGray">
          <a:xfrm>
            <a:off x="565568" y="1436627"/>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1</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63" name="타원 62">
            <a:extLst>
              <a:ext uri="{FF2B5EF4-FFF2-40B4-BE49-F238E27FC236}">
                <a16:creationId xmlns:a16="http://schemas.microsoft.com/office/drawing/2014/main" id="{74D04B05-D992-46F9-8065-D60C8A7398A3}"/>
              </a:ext>
            </a:extLst>
          </p:cNvPr>
          <p:cNvSpPr/>
          <p:nvPr/>
        </p:nvSpPr>
        <p:spPr bwMode="ltGray">
          <a:xfrm>
            <a:off x="8324022" y="1488873"/>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2</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65" name="타원 64">
            <a:extLst>
              <a:ext uri="{FF2B5EF4-FFF2-40B4-BE49-F238E27FC236}">
                <a16:creationId xmlns:a16="http://schemas.microsoft.com/office/drawing/2014/main" id="{40D90DA7-922B-4528-843B-231317D722D5}"/>
              </a:ext>
            </a:extLst>
          </p:cNvPr>
          <p:cNvSpPr/>
          <p:nvPr/>
        </p:nvSpPr>
        <p:spPr bwMode="ltGray">
          <a:xfrm>
            <a:off x="8903919" y="1716042"/>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3</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cxnSp>
        <p:nvCxnSpPr>
          <p:cNvPr id="59" name="직선 연결선 58">
            <a:extLst>
              <a:ext uri="{FF2B5EF4-FFF2-40B4-BE49-F238E27FC236}">
                <a16:creationId xmlns:a16="http://schemas.microsoft.com/office/drawing/2014/main" id="{B10A1E40-3F19-4047-8062-923C9E3ED0BE}"/>
              </a:ext>
            </a:extLst>
          </p:cNvPr>
          <p:cNvCxnSpPr>
            <a:cxnSpLocks/>
          </p:cNvCxnSpPr>
          <p:nvPr/>
        </p:nvCxnSpPr>
        <p:spPr>
          <a:xfrm flipH="1">
            <a:off x="8361706" y="1446993"/>
            <a:ext cx="117555" cy="201363"/>
          </a:xfrm>
          <a:prstGeom prst="line">
            <a:avLst/>
          </a:prstGeom>
          <a:noFill/>
          <a:ln w="6350" cap="flat" cmpd="sng" algn="ctr">
            <a:solidFill>
              <a:srgbClr val="000000">
                <a:lumMod val="75000"/>
                <a:lumOff val="25000"/>
              </a:srgbClr>
            </a:solidFill>
            <a:prstDash val="solid"/>
          </a:ln>
          <a:effectLst/>
        </p:spPr>
      </p:cxnSp>
      <p:cxnSp>
        <p:nvCxnSpPr>
          <p:cNvPr id="60" name="직선 연결선 59">
            <a:extLst>
              <a:ext uri="{FF2B5EF4-FFF2-40B4-BE49-F238E27FC236}">
                <a16:creationId xmlns:a16="http://schemas.microsoft.com/office/drawing/2014/main" id="{00840BE6-CF25-4F5D-9A15-C7F8AC4627D1}"/>
              </a:ext>
            </a:extLst>
          </p:cNvPr>
          <p:cNvCxnSpPr>
            <a:cxnSpLocks/>
          </p:cNvCxnSpPr>
          <p:nvPr/>
        </p:nvCxnSpPr>
        <p:spPr>
          <a:xfrm>
            <a:off x="8463832" y="1446993"/>
            <a:ext cx="1260061" cy="0"/>
          </a:xfrm>
          <a:prstGeom prst="line">
            <a:avLst/>
          </a:prstGeom>
          <a:noFill/>
          <a:ln w="6350" cap="flat" cmpd="sng" algn="ctr">
            <a:solidFill>
              <a:srgbClr val="000000">
                <a:lumMod val="75000"/>
                <a:lumOff val="25000"/>
              </a:srgbClr>
            </a:solidFill>
            <a:prstDash val="solid"/>
          </a:ln>
          <a:effectLst/>
        </p:spPr>
      </p:cxnSp>
      <p:sp>
        <p:nvSpPr>
          <p:cNvPr id="61" name="TextBox 60">
            <a:extLst>
              <a:ext uri="{FF2B5EF4-FFF2-40B4-BE49-F238E27FC236}">
                <a16:creationId xmlns:a16="http://schemas.microsoft.com/office/drawing/2014/main" id="{37605FFA-6CBB-4C0C-B33A-50B50D372C16}"/>
              </a:ext>
            </a:extLst>
          </p:cNvPr>
          <p:cNvSpPr txBox="1"/>
          <p:nvPr/>
        </p:nvSpPr>
        <p:spPr>
          <a:xfrm>
            <a:off x="8544396" y="1503923"/>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64" name="TextBox 63">
            <a:extLst>
              <a:ext uri="{FF2B5EF4-FFF2-40B4-BE49-F238E27FC236}">
                <a16:creationId xmlns:a16="http://schemas.microsoft.com/office/drawing/2014/main" id="{D4A1F05D-546A-4408-9C28-F61F4EDBE38A}"/>
              </a:ext>
            </a:extLst>
          </p:cNvPr>
          <p:cNvSpPr txBox="1"/>
          <p:nvPr/>
        </p:nvSpPr>
        <p:spPr>
          <a:xfrm>
            <a:off x="8726506" y="1490098"/>
            <a:ext cx="989137" cy="152535"/>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700" kern="0" dirty="0">
                <a:solidFill>
                  <a:srgbClr val="ED7D31"/>
                </a:solidFill>
                <a:latin typeface="KoPub돋움체 Medium" panose="02020603020101020101" pitchFamily="18" charset="-127"/>
                <a:ea typeface="KoPub돋움체 Medium" panose="02020603020101020101" pitchFamily="18" charset="-127"/>
              </a:rPr>
              <a:t>분기</a:t>
            </a:r>
          </a:p>
        </p:txBody>
      </p:sp>
      <p:sp>
        <p:nvSpPr>
          <p:cNvPr id="21" name="타원 20">
            <a:extLst>
              <a:ext uri="{FF2B5EF4-FFF2-40B4-BE49-F238E27FC236}">
                <a16:creationId xmlns:a16="http://schemas.microsoft.com/office/drawing/2014/main" id="{CEC4AB7E-CCFD-4310-B635-230683A175C4}"/>
              </a:ext>
            </a:extLst>
          </p:cNvPr>
          <p:cNvSpPr/>
          <p:nvPr/>
        </p:nvSpPr>
        <p:spPr bwMode="ltGray">
          <a:xfrm>
            <a:off x="9835225" y="2646717"/>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4</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55" name="타원 54">
            <a:extLst>
              <a:ext uri="{FF2B5EF4-FFF2-40B4-BE49-F238E27FC236}">
                <a16:creationId xmlns:a16="http://schemas.microsoft.com/office/drawing/2014/main" id="{D83E8444-26C3-4C4E-97C3-8A8960B548B0}"/>
              </a:ext>
            </a:extLst>
          </p:cNvPr>
          <p:cNvSpPr/>
          <p:nvPr/>
        </p:nvSpPr>
        <p:spPr bwMode="ltGray">
          <a:xfrm>
            <a:off x="8662390" y="4196174"/>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4</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Tree>
    <p:extLst>
      <p:ext uri="{BB962C8B-B14F-4D97-AF65-F5344CB8AC3E}">
        <p14:creationId xmlns:p14="http://schemas.microsoft.com/office/powerpoint/2010/main" val="408573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2">
            <a:extLst>
              <a:ext uri="{FF2B5EF4-FFF2-40B4-BE49-F238E27FC236}">
                <a16:creationId xmlns:a16="http://schemas.microsoft.com/office/drawing/2014/main" id="{CC4525A3-E683-4137-9ACC-B97125A98E7C}"/>
              </a:ext>
            </a:extLst>
          </p:cNvPr>
          <p:cNvSpPr txBox="1">
            <a:spLocks/>
          </p:cNvSpPr>
          <p:nvPr/>
        </p:nvSpPr>
        <p:spPr>
          <a:xfrm>
            <a:off x="177311" y="207461"/>
            <a:ext cx="11807826" cy="412857"/>
          </a:xfr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Clr>
                <a:srgbClr val="4472C4"/>
              </a:buClr>
            </a:pPr>
            <a:r>
              <a:rPr lang="ko-KR" altLang="en-US" dirty="0">
                <a:solidFill>
                  <a:prstClr val="black"/>
                </a:solidFill>
                <a:latin typeface="KoPub돋움체 Medium" panose="02020603020101020101" pitchFamily="18" charset="-127"/>
                <a:ea typeface="KoPub돋움체 Medium" panose="02020603020101020101" pitchFamily="18" charset="-127"/>
              </a:rPr>
              <a:t>화면 설계 </a:t>
            </a:r>
            <a:r>
              <a:rPr lang="en-US" altLang="ko-KR" dirty="0">
                <a:solidFill>
                  <a:prstClr val="black"/>
                </a:solidFill>
                <a:latin typeface="KoPub돋움체 Medium" panose="02020603020101020101" pitchFamily="18" charset="-127"/>
                <a:ea typeface="KoPub돋움체 Medium" panose="02020603020101020101" pitchFamily="18" charset="-127"/>
              </a:rPr>
              <a:t>: Visualization</a:t>
            </a:r>
            <a:endParaRPr lang="ko-KR" altLang="en-US" dirty="0">
              <a:solidFill>
                <a:prstClr val="black"/>
              </a:solidFill>
              <a:latin typeface="KoPub돋움체 Medium" panose="02020603020101020101" pitchFamily="18" charset="-127"/>
              <a:ea typeface="KoPub돋움체 Medium" panose="02020603020101020101" pitchFamily="18" charset="-127"/>
            </a:endParaRPr>
          </a:p>
        </p:txBody>
      </p:sp>
      <p:graphicFrame>
        <p:nvGraphicFramePr>
          <p:cNvPr id="3" name="표 2">
            <a:extLst>
              <a:ext uri="{FF2B5EF4-FFF2-40B4-BE49-F238E27FC236}">
                <a16:creationId xmlns:a16="http://schemas.microsoft.com/office/drawing/2014/main" id="{9D2DB61E-9871-4C8B-8AB2-99F5FB467440}"/>
              </a:ext>
            </a:extLst>
          </p:cNvPr>
          <p:cNvGraphicFramePr>
            <a:graphicFrameLocks noGrp="1"/>
          </p:cNvGraphicFramePr>
          <p:nvPr/>
        </p:nvGraphicFramePr>
        <p:xfrm>
          <a:off x="210037" y="727253"/>
          <a:ext cx="11807826" cy="5754827"/>
        </p:xfrm>
        <a:graphic>
          <a:graphicData uri="http://schemas.openxmlformats.org/drawingml/2006/table">
            <a:tbl>
              <a:tblPr firstRow="1" bandRow="1"/>
              <a:tblGrid>
                <a:gridCol w="1967971">
                  <a:extLst>
                    <a:ext uri="{9D8B030D-6E8A-4147-A177-3AD203B41FA5}">
                      <a16:colId xmlns:a16="http://schemas.microsoft.com/office/drawing/2014/main" val="2319932860"/>
                    </a:ext>
                  </a:extLst>
                </a:gridCol>
                <a:gridCol w="1967971">
                  <a:extLst>
                    <a:ext uri="{9D8B030D-6E8A-4147-A177-3AD203B41FA5}">
                      <a16:colId xmlns:a16="http://schemas.microsoft.com/office/drawing/2014/main" val="2926832141"/>
                    </a:ext>
                  </a:extLst>
                </a:gridCol>
                <a:gridCol w="630879">
                  <a:extLst>
                    <a:ext uri="{9D8B030D-6E8A-4147-A177-3AD203B41FA5}">
                      <a16:colId xmlns:a16="http://schemas.microsoft.com/office/drawing/2014/main" val="271572334"/>
                    </a:ext>
                  </a:extLst>
                </a:gridCol>
                <a:gridCol w="4744452">
                  <a:extLst>
                    <a:ext uri="{9D8B030D-6E8A-4147-A177-3AD203B41FA5}">
                      <a16:colId xmlns:a16="http://schemas.microsoft.com/office/drawing/2014/main" val="2004344405"/>
                    </a:ext>
                  </a:extLst>
                </a:gridCol>
                <a:gridCol w="1351548">
                  <a:extLst>
                    <a:ext uri="{9D8B030D-6E8A-4147-A177-3AD203B41FA5}">
                      <a16:colId xmlns:a16="http://schemas.microsoft.com/office/drawing/2014/main" val="1008448080"/>
                    </a:ext>
                  </a:extLst>
                </a:gridCol>
                <a:gridCol w="1145005">
                  <a:extLst>
                    <a:ext uri="{9D8B030D-6E8A-4147-A177-3AD203B41FA5}">
                      <a16:colId xmlns:a16="http://schemas.microsoft.com/office/drawing/2014/main" val="3177433494"/>
                    </a:ext>
                  </a:extLst>
                </a:gridCol>
              </a:tblGrid>
              <a:tr h="299103">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담당 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            </a:t>
                      </a:r>
                      <a:r>
                        <a:rPr lang="en-US" altLang="ko-KR" sz="1000" b="0" dirty="0">
                          <a:solidFill>
                            <a:schemeClr val="tx1"/>
                          </a:solidFill>
                          <a:latin typeface="KoPub돋움체 Medium" panose="02020603020101020101" pitchFamily="18" charset="-127"/>
                          <a:ea typeface="KoPub돋움체 Medium" panose="02020603020101020101" pitchFamily="18" charset="-127"/>
                        </a:rPr>
                        <a:t>1</a:t>
                      </a:r>
                      <a:r>
                        <a:rPr lang="ko-KR" altLang="en-US" sz="1000" b="0" dirty="0">
                          <a:solidFill>
                            <a:schemeClr val="tx1"/>
                          </a:solidFill>
                          <a:latin typeface="KoPub돋움체 Medium" panose="02020603020101020101" pitchFamily="18" charset="-127"/>
                          <a:ea typeface="KoPub돋움체 Medium" panose="02020603020101020101" pitchFamily="18" charset="-127"/>
                        </a:rPr>
                        <a:t>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주제 명</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lvl="1"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판매현황 분석 화면</a:t>
                      </a:r>
                      <a:endParaRPr lang="en-US" altLang="ko-KR" sz="1000" b="0"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화면 </a:t>
                      </a:r>
                      <a:r>
                        <a:rPr lang="en-US" altLang="ko-KR" sz="1000" b="0" dirty="0">
                          <a:solidFill>
                            <a:schemeClr val="tx1"/>
                          </a:solidFill>
                          <a:latin typeface="KoPub돋움체 Medium" panose="02020603020101020101" pitchFamily="18" charset="-127"/>
                          <a:ea typeface="KoPub돋움체 Medium" panose="02020603020101020101" pitchFamily="18" charset="-127"/>
                        </a:rPr>
                        <a:t>ID</a:t>
                      </a:r>
                      <a:endParaRPr lang="ko-KR" altLang="en-US" sz="1000" b="0"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latinLnBrk="1"/>
                      <a:r>
                        <a:rPr lang="en-US" altLang="ko-KR" sz="1000" b="1" dirty="0">
                          <a:solidFill>
                            <a:schemeClr val="tx1"/>
                          </a:solidFill>
                          <a:latin typeface="KoPub돋움체 Medium" panose="02020603020101020101" pitchFamily="18" charset="-127"/>
                          <a:ea typeface="KoPub돋움체 Medium" panose="02020603020101020101" pitchFamily="18" charset="-127"/>
                        </a:rPr>
                        <a:t>-</a:t>
                      </a:r>
                      <a:endParaRPr lang="ko-KR" altLang="en-US" sz="1000" b="1"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1008571"/>
                  </a:ext>
                </a:extLst>
              </a:tr>
              <a:tr h="299102">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선택 조건</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gridSpan="5">
                  <a:txBody>
                    <a:bodyPr/>
                    <a:lstStyle/>
                    <a:p>
                      <a:pPr lvl="1"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조회</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 기간 </a:t>
                      </a:r>
                      <a:r>
                        <a:rPr lang="en-US" altLang="ko-KR" sz="1000" b="0" baseline="0" dirty="0">
                          <a:solidFill>
                            <a:schemeClr val="tx1"/>
                          </a:solidFill>
                          <a:latin typeface="KoPub돋움체 Medium" panose="02020603020101020101" pitchFamily="18" charset="-127"/>
                          <a:ea typeface="KoPub돋움체 Medium" panose="02020603020101020101" pitchFamily="18" charset="-127"/>
                        </a:rPr>
                        <a:t>( </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년 분기 월 </a:t>
                      </a:r>
                      <a:r>
                        <a:rPr lang="en-US" altLang="ko-KR" sz="1000" b="0" baseline="0" dirty="0">
                          <a:solidFill>
                            <a:schemeClr val="tx1"/>
                          </a:solidFill>
                          <a:latin typeface="KoPub돋움체 Medium" panose="02020603020101020101" pitchFamily="18" charset="-127"/>
                          <a:ea typeface="KoPub돋움체 Medium" panose="02020603020101020101" pitchFamily="18" charset="-127"/>
                        </a:rPr>
                        <a:t>) , </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언어 </a:t>
                      </a:r>
                      <a:r>
                        <a:rPr lang="en-US" altLang="ko-KR" sz="1000" b="0" baseline="0" dirty="0">
                          <a:solidFill>
                            <a:schemeClr val="tx1"/>
                          </a:solidFill>
                          <a:latin typeface="KoPub돋움체 Medium" panose="02020603020101020101" pitchFamily="18" charset="-127"/>
                          <a:ea typeface="KoPub돋움체 Medium" panose="02020603020101020101" pitchFamily="18" charset="-127"/>
                        </a:rPr>
                        <a:t>( KO / EN ) , </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고객 별</a:t>
                      </a:r>
                      <a:endParaRPr lang="ko-KR" altLang="en-US" sz="1000" b="0"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70472"/>
                  </a:ext>
                </a:extLst>
              </a:tr>
              <a:tr h="5156622">
                <a:tc gridSpan="6">
                  <a:txBody>
                    <a:bodyPr/>
                    <a:lstStyle/>
                    <a:p>
                      <a:pPr algn="ctr" latinLnBrk="1"/>
                      <a:endParaRPr lang="ko-KR" altLang="en-US" sz="1000" b="1"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623636"/>
                  </a:ext>
                </a:extLst>
              </a:tr>
            </a:tbl>
          </a:graphicData>
        </a:graphic>
      </p:graphicFrame>
      <p:sp>
        <p:nvSpPr>
          <p:cNvPr id="4" name="TextBox 3">
            <a:extLst>
              <a:ext uri="{FF2B5EF4-FFF2-40B4-BE49-F238E27FC236}">
                <a16:creationId xmlns:a16="http://schemas.microsoft.com/office/drawing/2014/main" id="{4F49786D-1A6D-4344-9FD8-2D1BFA0B290A}"/>
              </a:ext>
            </a:extLst>
          </p:cNvPr>
          <p:cNvSpPr txBox="1"/>
          <p:nvPr/>
        </p:nvSpPr>
        <p:spPr>
          <a:xfrm>
            <a:off x="9822125" y="1408467"/>
            <a:ext cx="2163013" cy="171593"/>
          </a:xfrm>
          <a:prstGeom prst="rect">
            <a:avLst/>
          </a:prstGeom>
          <a:solidFill>
            <a:schemeClr val="accent1"/>
          </a:solidFill>
        </p:spPr>
        <p:txBody>
          <a:bodyPr vert="horz" wrap="none" lIns="0" tIns="0" rIns="0" bIns="0" rtlCol="0" anchor="ctr">
            <a:noAutofit/>
          </a:bodyPr>
          <a:lstStyle/>
          <a:p>
            <a:pPr indent="-274320" algn="ctr" defTabSz="957769">
              <a:spcAft>
                <a:spcPts val="900"/>
              </a:spcAft>
              <a:defRPr/>
            </a:pPr>
            <a:r>
              <a:rPr lang="ko-KR" altLang="en-US" sz="1050" kern="0" dirty="0">
                <a:solidFill>
                  <a:srgbClr val="FFFFFF"/>
                </a:solidFill>
                <a:latin typeface="KoPub돋움체 Medium" panose="02020603020101020101" pitchFamily="18" charset="-127"/>
                <a:ea typeface="KoPub돋움체 Medium" panose="02020603020101020101" pitchFamily="18" charset="-127"/>
              </a:rPr>
              <a:t>동작 방식</a:t>
            </a:r>
          </a:p>
        </p:txBody>
      </p:sp>
      <p:sp>
        <p:nvSpPr>
          <p:cNvPr id="5" name="사다리꼴 4">
            <a:extLst>
              <a:ext uri="{FF2B5EF4-FFF2-40B4-BE49-F238E27FC236}">
                <a16:creationId xmlns:a16="http://schemas.microsoft.com/office/drawing/2014/main" id="{86C0573A-C6F5-4AE5-AED9-587F22DFB975}"/>
              </a:ext>
            </a:extLst>
          </p:cNvPr>
          <p:cNvSpPr/>
          <p:nvPr/>
        </p:nvSpPr>
        <p:spPr bwMode="ltGray">
          <a:xfrm>
            <a:off x="624827" y="1408271"/>
            <a:ext cx="1010576" cy="234640"/>
          </a:xfrm>
          <a:prstGeom prst="trapezoid">
            <a:avLst/>
          </a:prstGeom>
          <a:solidFill>
            <a:schemeClr val="accent5">
              <a:lumMod val="20000"/>
              <a:lumOff val="80000"/>
            </a:schemeClr>
          </a:solidFill>
          <a:ln w="6350" cap="flat" cmpd="sng" algn="ctr">
            <a:solidFill>
              <a:srgbClr val="000000">
                <a:lumMod val="75000"/>
                <a:lumOff val="25000"/>
              </a:srgbClr>
            </a:solidFill>
            <a:prstDash val="solid"/>
          </a:ln>
          <a:effectLst/>
        </p:spPr>
        <p:txBody>
          <a:bodyPr rtlCol="0" anchor="ctr"/>
          <a:lstStyle/>
          <a:p>
            <a:pPr algn="ctr" defTabSz="957769">
              <a:defRPr/>
            </a:pPr>
            <a:endParaRPr lang="ko-KR" altLang="en-US" sz="1200" b="1" kern="0" dirty="0">
              <a:solidFill>
                <a:srgbClr val="000000"/>
              </a:solidFill>
              <a:latin typeface="KoPub돋움체 Medium" panose="02020603020101020101" pitchFamily="18" charset="-127"/>
              <a:ea typeface="KoPub돋움체 Medium" panose="02020603020101020101" pitchFamily="18" charset="-127"/>
              <a:sym typeface="Arial"/>
            </a:endParaRPr>
          </a:p>
        </p:txBody>
      </p:sp>
      <p:cxnSp>
        <p:nvCxnSpPr>
          <p:cNvPr id="6" name="직선 연결선 5">
            <a:extLst>
              <a:ext uri="{FF2B5EF4-FFF2-40B4-BE49-F238E27FC236}">
                <a16:creationId xmlns:a16="http://schemas.microsoft.com/office/drawing/2014/main" id="{5BCA09F0-9D1B-4E7D-8598-33074D21DFF3}"/>
              </a:ext>
            </a:extLst>
          </p:cNvPr>
          <p:cNvCxnSpPr/>
          <p:nvPr/>
        </p:nvCxnSpPr>
        <p:spPr>
          <a:xfrm>
            <a:off x="624827" y="1642911"/>
            <a:ext cx="1011600" cy="0"/>
          </a:xfrm>
          <a:prstGeom prst="line">
            <a:avLst/>
          </a:prstGeom>
          <a:noFill/>
          <a:ln w="12700" cap="flat" cmpd="sng" algn="ctr">
            <a:solidFill>
              <a:srgbClr val="FFFFFF"/>
            </a:solidFill>
            <a:prstDash val="solid"/>
          </a:ln>
          <a:effectLst/>
        </p:spPr>
      </p:cxnSp>
      <p:cxnSp>
        <p:nvCxnSpPr>
          <p:cNvPr id="7" name="직선 연결선 6">
            <a:extLst>
              <a:ext uri="{FF2B5EF4-FFF2-40B4-BE49-F238E27FC236}">
                <a16:creationId xmlns:a16="http://schemas.microsoft.com/office/drawing/2014/main" id="{0F5949E0-6637-40FE-86B7-E6690BB58745}"/>
              </a:ext>
            </a:extLst>
          </p:cNvPr>
          <p:cNvCxnSpPr>
            <a:cxnSpLocks/>
          </p:cNvCxnSpPr>
          <p:nvPr/>
        </p:nvCxnSpPr>
        <p:spPr>
          <a:xfrm>
            <a:off x="2683325" y="1642911"/>
            <a:ext cx="5678381" cy="0"/>
          </a:xfrm>
          <a:prstGeom prst="line">
            <a:avLst/>
          </a:prstGeom>
          <a:noFill/>
          <a:ln w="6350" cap="flat" cmpd="sng" algn="ctr">
            <a:solidFill>
              <a:srgbClr val="000000">
                <a:lumMod val="75000"/>
                <a:lumOff val="25000"/>
              </a:srgbClr>
            </a:solidFill>
            <a:prstDash val="solid"/>
          </a:ln>
          <a:effectLst/>
        </p:spPr>
      </p:cxnSp>
      <p:sp>
        <p:nvSpPr>
          <p:cNvPr id="8" name="사다리꼴 7">
            <a:extLst>
              <a:ext uri="{FF2B5EF4-FFF2-40B4-BE49-F238E27FC236}">
                <a16:creationId xmlns:a16="http://schemas.microsoft.com/office/drawing/2014/main" id="{669A5365-E37F-4BC8-9705-A8F6C11B3423}"/>
              </a:ext>
            </a:extLst>
          </p:cNvPr>
          <p:cNvSpPr/>
          <p:nvPr/>
        </p:nvSpPr>
        <p:spPr bwMode="ltGray">
          <a:xfrm>
            <a:off x="1657728" y="1407923"/>
            <a:ext cx="1010576" cy="234640"/>
          </a:xfrm>
          <a:prstGeom prst="trapezoid">
            <a:avLst/>
          </a:prstGeom>
          <a:noFill/>
          <a:ln w="6350" cap="flat" cmpd="sng" algn="ctr">
            <a:noFill/>
            <a:prstDash val="solid"/>
          </a:ln>
          <a:effectLst/>
        </p:spPr>
        <p:txBody>
          <a:bodyPr rtlCol="0" anchor="ctr"/>
          <a:lstStyle/>
          <a:p>
            <a:pPr algn="ctr" defTabSz="957769">
              <a:defRPr/>
            </a:pPr>
            <a:endParaRPr lang="ko-KR" altLang="en-US" sz="1200" b="1" kern="0" dirty="0">
              <a:solidFill>
                <a:srgbClr val="000000"/>
              </a:solidFill>
              <a:latin typeface="KoPub돋움체 Medium" panose="02020603020101020101" pitchFamily="18" charset="-127"/>
              <a:ea typeface="KoPub돋움체 Medium" panose="02020603020101020101" pitchFamily="18" charset="-127"/>
              <a:sym typeface="Arial"/>
            </a:endParaRPr>
          </a:p>
        </p:txBody>
      </p:sp>
      <p:sp>
        <p:nvSpPr>
          <p:cNvPr id="9" name="TextBox 8">
            <a:extLst>
              <a:ext uri="{FF2B5EF4-FFF2-40B4-BE49-F238E27FC236}">
                <a16:creationId xmlns:a16="http://schemas.microsoft.com/office/drawing/2014/main" id="{EFFA64C0-D7F4-4BB2-B130-560DF1D1CBD7}"/>
              </a:ext>
            </a:extLst>
          </p:cNvPr>
          <p:cNvSpPr txBox="1"/>
          <p:nvPr/>
        </p:nvSpPr>
        <p:spPr>
          <a:xfrm>
            <a:off x="748618" y="1448805"/>
            <a:ext cx="755703" cy="164463"/>
          </a:xfrm>
          <a:prstGeom prst="rect">
            <a:avLst/>
          </a:prstGeom>
          <a:noFill/>
        </p:spPr>
        <p:txBody>
          <a:bodyPr vert="horz" wrap="none" lIns="0" tIns="0" rIns="0" bIns="0" rtlCol="0" anchor="ctr">
            <a:noAutofit/>
          </a:bodyPr>
          <a:lstStyle/>
          <a:p>
            <a:pPr indent="-274320" algn="ctr"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시장 </a:t>
            </a:r>
            <a:r>
              <a:rPr lang="en-US" altLang="ko-KR" sz="900" dirty="0">
                <a:solidFill>
                  <a:srgbClr val="000000"/>
                </a:solidFill>
                <a:latin typeface="KoPub돋움체 Medium" panose="02020603020101020101" pitchFamily="18" charset="-127"/>
                <a:ea typeface="KoPub돋움체 Medium" panose="02020603020101020101" pitchFamily="18" charset="-127"/>
              </a:rPr>
              <a:t>TREND</a:t>
            </a:r>
            <a:endParaRPr lang="ko-KR" altLang="en-US" sz="900" dirty="0">
              <a:solidFill>
                <a:srgbClr val="000000"/>
              </a:solidFill>
              <a:latin typeface="KoPub돋움체 Medium" panose="02020603020101020101" pitchFamily="18" charset="-127"/>
              <a:ea typeface="KoPub돋움체 Medium" panose="02020603020101020101" pitchFamily="18" charset="-127"/>
            </a:endParaRPr>
          </a:p>
        </p:txBody>
      </p:sp>
      <p:sp>
        <p:nvSpPr>
          <p:cNvPr id="10" name="TextBox 9">
            <a:extLst>
              <a:ext uri="{FF2B5EF4-FFF2-40B4-BE49-F238E27FC236}">
                <a16:creationId xmlns:a16="http://schemas.microsoft.com/office/drawing/2014/main" id="{EE0E8A78-ADD5-495A-98C6-78543C2C3817}"/>
              </a:ext>
            </a:extLst>
          </p:cNvPr>
          <p:cNvSpPr txBox="1"/>
          <p:nvPr/>
        </p:nvSpPr>
        <p:spPr>
          <a:xfrm>
            <a:off x="1799486" y="1445552"/>
            <a:ext cx="755703" cy="164463"/>
          </a:xfrm>
          <a:prstGeom prst="rect">
            <a:avLst/>
          </a:prstGeom>
          <a:noFill/>
        </p:spPr>
        <p:txBody>
          <a:bodyPr vert="horz" wrap="none" lIns="0" tIns="0" rIns="0" bIns="0" rtlCol="0" anchor="ctr">
            <a:noAutofit/>
          </a:bodyPr>
          <a:lstStyle/>
          <a:p>
            <a:pPr indent="-274320" algn="ctr"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고객 매출 구조 </a:t>
            </a:r>
          </a:p>
        </p:txBody>
      </p:sp>
      <p:cxnSp>
        <p:nvCxnSpPr>
          <p:cNvPr id="11" name="직선 연결선 10">
            <a:extLst>
              <a:ext uri="{FF2B5EF4-FFF2-40B4-BE49-F238E27FC236}">
                <a16:creationId xmlns:a16="http://schemas.microsoft.com/office/drawing/2014/main" id="{46A3D873-4B52-4CAE-A535-CA3E70D4E1A4}"/>
              </a:ext>
            </a:extLst>
          </p:cNvPr>
          <p:cNvCxnSpPr>
            <a:cxnSpLocks/>
          </p:cNvCxnSpPr>
          <p:nvPr/>
        </p:nvCxnSpPr>
        <p:spPr>
          <a:xfrm flipH="1">
            <a:off x="512764" y="1642911"/>
            <a:ext cx="1144965" cy="0"/>
          </a:xfrm>
          <a:prstGeom prst="line">
            <a:avLst/>
          </a:prstGeom>
          <a:noFill/>
          <a:ln w="6350" cap="flat" cmpd="sng" algn="ctr">
            <a:solidFill>
              <a:srgbClr val="000000">
                <a:lumMod val="75000"/>
                <a:lumOff val="25000"/>
              </a:srgbClr>
            </a:solidFill>
            <a:prstDash val="solid"/>
          </a:ln>
          <a:effectLst/>
        </p:spPr>
      </p:cxnSp>
      <p:sp>
        <p:nvSpPr>
          <p:cNvPr id="12" name="TextBox 11">
            <a:extLst>
              <a:ext uri="{FF2B5EF4-FFF2-40B4-BE49-F238E27FC236}">
                <a16:creationId xmlns:a16="http://schemas.microsoft.com/office/drawing/2014/main" id="{03A7B48B-C54C-4640-A7B8-3552575F51AB}"/>
              </a:ext>
            </a:extLst>
          </p:cNvPr>
          <p:cNvSpPr txBox="1"/>
          <p:nvPr/>
        </p:nvSpPr>
        <p:spPr>
          <a:xfrm>
            <a:off x="696912" y="1715054"/>
            <a:ext cx="9046243" cy="195079"/>
          </a:xfrm>
          <a:prstGeom prst="rect">
            <a:avLst/>
          </a:prstGeom>
          <a:solidFill>
            <a:schemeClr val="accent5">
              <a:lumMod val="20000"/>
              <a:lumOff val="80000"/>
            </a:schemeClr>
          </a:solidFill>
          <a:ln>
            <a:noFill/>
          </a:ln>
        </p:spPr>
        <p:txBody>
          <a:bodyPr vert="horz" wrap="none" lIns="144000" tIns="0" rIns="0" bIns="0" rtlCol="0" anchor="ctr">
            <a:noAutofit/>
          </a:bodyPr>
          <a:lstStyle/>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SAP</a:t>
            </a:r>
            <a:r>
              <a:rPr lang="ko-KR" altLang="en-US" sz="900" dirty="0">
                <a:solidFill>
                  <a:srgbClr val="000000"/>
                </a:solidFill>
                <a:latin typeface="KoPub돋움체 Medium" panose="02020603020101020101" pitchFamily="18" charset="-127"/>
                <a:ea typeface="KoPub돋움체 Medium" panose="02020603020101020101" pitchFamily="18" charset="-127"/>
              </a:rPr>
              <a:t> </a:t>
            </a:r>
          </a:p>
        </p:txBody>
      </p:sp>
      <p:sp>
        <p:nvSpPr>
          <p:cNvPr id="13" name="TextBox 12">
            <a:extLst>
              <a:ext uri="{FF2B5EF4-FFF2-40B4-BE49-F238E27FC236}">
                <a16:creationId xmlns:a16="http://schemas.microsoft.com/office/drawing/2014/main" id="{818445D5-7B76-4857-89C2-3948D86DFAA7}"/>
              </a:ext>
            </a:extLst>
          </p:cNvPr>
          <p:cNvSpPr txBox="1"/>
          <p:nvPr/>
        </p:nvSpPr>
        <p:spPr>
          <a:xfrm>
            <a:off x="696913" y="1715054"/>
            <a:ext cx="63555" cy="195079"/>
          </a:xfrm>
          <a:prstGeom prst="rect">
            <a:avLst/>
          </a:prstGeom>
          <a:solidFill>
            <a:schemeClr val="accent5"/>
          </a:solidFill>
          <a:ln>
            <a:noFill/>
          </a:ln>
        </p:spPr>
        <p:txBody>
          <a:bodyPr vert="horz" wrap="none" lIns="0" tIns="0" rIns="0" bIns="0" rtlCol="0" anchor="ctr">
            <a:noAutofit/>
          </a:bodyPr>
          <a:lstStyle/>
          <a:p>
            <a:pPr indent="-274320" algn="ctr" defTabSz="957769">
              <a:spcAft>
                <a:spcPts val="900"/>
              </a:spcAft>
              <a:defRPr/>
            </a:pPr>
            <a:endParaRPr lang="ko-KR" altLang="en-US" sz="900" kern="0" dirty="0">
              <a:solidFill>
                <a:srgbClr val="000000"/>
              </a:solidFill>
              <a:latin typeface="KoPub돋움체 Medium" panose="02020603020101020101" pitchFamily="18" charset="-127"/>
              <a:ea typeface="KoPub돋움체 Medium" panose="02020603020101020101" pitchFamily="18" charset="-127"/>
            </a:endParaRPr>
          </a:p>
        </p:txBody>
      </p:sp>
      <p:sp>
        <p:nvSpPr>
          <p:cNvPr id="16" name="TextBox 15">
            <a:extLst>
              <a:ext uri="{FF2B5EF4-FFF2-40B4-BE49-F238E27FC236}">
                <a16:creationId xmlns:a16="http://schemas.microsoft.com/office/drawing/2014/main" id="{CA8CE0BD-0E72-4719-9E6F-18502412EA28}"/>
              </a:ext>
            </a:extLst>
          </p:cNvPr>
          <p:cNvSpPr txBox="1"/>
          <p:nvPr/>
        </p:nvSpPr>
        <p:spPr>
          <a:xfrm>
            <a:off x="724722" y="1945866"/>
            <a:ext cx="2196011" cy="1090894"/>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43" name="TextBox 42">
            <a:extLst>
              <a:ext uri="{FF2B5EF4-FFF2-40B4-BE49-F238E27FC236}">
                <a16:creationId xmlns:a16="http://schemas.microsoft.com/office/drawing/2014/main" id="{F5C59B05-8410-469E-8C9A-0846FAFBABA5}"/>
              </a:ext>
            </a:extLst>
          </p:cNvPr>
          <p:cNvSpPr txBox="1"/>
          <p:nvPr/>
        </p:nvSpPr>
        <p:spPr>
          <a:xfrm>
            <a:off x="9084489" y="1752124"/>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45" name="TextBox 44">
            <a:extLst>
              <a:ext uri="{FF2B5EF4-FFF2-40B4-BE49-F238E27FC236}">
                <a16:creationId xmlns:a16="http://schemas.microsoft.com/office/drawing/2014/main" id="{09CCD215-93D7-40A0-B87D-92654D30ADCF}"/>
              </a:ext>
            </a:extLst>
          </p:cNvPr>
          <p:cNvSpPr txBox="1"/>
          <p:nvPr/>
        </p:nvSpPr>
        <p:spPr>
          <a:xfrm>
            <a:off x="9255402" y="1753345"/>
            <a:ext cx="460242" cy="126233"/>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en-US" altLang="ko-KR" sz="700" kern="0" dirty="0">
                <a:solidFill>
                  <a:srgbClr val="ED7D31"/>
                </a:solidFill>
                <a:latin typeface="KoPub돋움체 Medium" panose="02020603020101020101" pitchFamily="18" charset="-127"/>
                <a:ea typeface="KoPub돋움체 Medium" panose="02020603020101020101" pitchFamily="18" charset="-127"/>
              </a:rPr>
              <a:t>KO</a:t>
            </a:r>
            <a:endParaRPr lang="ko-KR" altLang="en-US" sz="700" kern="0" dirty="0">
              <a:solidFill>
                <a:srgbClr val="ED7D31"/>
              </a:solidFill>
              <a:latin typeface="KoPub돋움체 Medium" panose="02020603020101020101" pitchFamily="18" charset="-127"/>
              <a:ea typeface="KoPub돋움체 Medium" panose="02020603020101020101" pitchFamily="18" charset="-127"/>
            </a:endParaRPr>
          </a:p>
        </p:txBody>
      </p:sp>
      <p:sp>
        <p:nvSpPr>
          <p:cNvPr id="72" name="직사각형 71">
            <a:extLst>
              <a:ext uri="{FF2B5EF4-FFF2-40B4-BE49-F238E27FC236}">
                <a16:creationId xmlns:a16="http://schemas.microsoft.com/office/drawing/2014/main" id="{4C905762-76BC-4604-8023-680AABA23D58}"/>
              </a:ext>
            </a:extLst>
          </p:cNvPr>
          <p:cNvSpPr/>
          <p:nvPr/>
        </p:nvSpPr>
        <p:spPr>
          <a:xfrm>
            <a:off x="7545483" y="4372184"/>
            <a:ext cx="2172600" cy="714567"/>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defTabSz="914400" latinLnBrk="1"/>
            <a:r>
              <a:rPr lang="en-US" altLang="ko-KR" sz="3200" dirty="0">
                <a:solidFill>
                  <a:srgbClr val="4472C4"/>
                </a:solidFill>
                <a:latin typeface="KoPub돋움체 Medium" panose="02020603020101020101" pitchFamily="18" charset="-127"/>
                <a:ea typeface="KoPub돋움체 Medium" panose="02020603020101020101" pitchFamily="18" charset="-127"/>
              </a:rPr>
              <a:t>   </a:t>
            </a:r>
            <a:endParaRPr lang="ko-KR" altLang="en-US" sz="3200" dirty="0">
              <a:solidFill>
                <a:srgbClr val="ED7D31"/>
              </a:solidFill>
              <a:latin typeface="KoPub돋움체 Medium" panose="02020603020101020101" pitchFamily="18" charset="-127"/>
              <a:ea typeface="KoPub돋움체 Medium" panose="02020603020101020101" pitchFamily="18" charset="-127"/>
            </a:endParaRPr>
          </a:p>
        </p:txBody>
      </p:sp>
      <p:sp>
        <p:nvSpPr>
          <p:cNvPr id="88" name="사다리꼴 87">
            <a:extLst>
              <a:ext uri="{FF2B5EF4-FFF2-40B4-BE49-F238E27FC236}">
                <a16:creationId xmlns:a16="http://schemas.microsoft.com/office/drawing/2014/main" id="{00BDEFEC-CCAF-4BF0-8AE3-7FC7B396846E}"/>
              </a:ext>
            </a:extLst>
          </p:cNvPr>
          <p:cNvSpPr/>
          <p:nvPr/>
        </p:nvSpPr>
        <p:spPr bwMode="ltGray">
          <a:xfrm>
            <a:off x="2683325" y="1408097"/>
            <a:ext cx="1010576" cy="234640"/>
          </a:xfrm>
          <a:prstGeom prst="trapezoid">
            <a:avLst/>
          </a:prstGeom>
          <a:solidFill>
            <a:schemeClr val="accent5">
              <a:lumMod val="20000"/>
              <a:lumOff val="80000"/>
            </a:schemeClr>
          </a:solidFill>
          <a:ln w="6350" cap="flat" cmpd="sng" algn="ctr">
            <a:solidFill>
              <a:srgbClr val="000000">
                <a:lumMod val="75000"/>
                <a:lumOff val="25000"/>
              </a:srgbClr>
            </a:solidFill>
            <a:prstDash val="solid"/>
          </a:ln>
          <a:effectLst/>
        </p:spPr>
        <p:txBody>
          <a:bodyPr rtlCol="0" anchor="ctr"/>
          <a:lstStyle/>
          <a:p>
            <a:pPr algn="ctr" defTabSz="957769">
              <a:defRPr/>
            </a:pPr>
            <a:endParaRPr lang="ko-KR" altLang="en-US" sz="1200" b="1" kern="0" dirty="0">
              <a:solidFill>
                <a:srgbClr val="000000"/>
              </a:solidFill>
              <a:latin typeface="KoPub돋움체 Medium" panose="02020603020101020101" pitchFamily="18" charset="-127"/>
              <a:ea typeface="KoPub돋움체 Medium" panose="02020603020101020101" pitchFamily="18" charset="-127"/>
              <a:sym typeface="Arial"/>
            </a:endParaRPr>
          </a:p>
        </p:txBody>
      </p:sp>
      <p:sp>
        <p:nvSpPr>
          <p:cNvPr id="90" name="TextBox 89">
            <a:extLst>
              <a:ext uri="{FF2B5EF4-FFF2-40B4-BE49-F238E27FC236}">
                <a16:creationId xmlns:a16="http://schemas.microsoft.com/office/drawing/2014/main" id="{8A00F017-C7B2-4A30-BFC4-5B93A587E2FB}"/>
              </a:ext>
            </a:extLst>
          </p:cNvPr>
          <p:cNvSpPr txBox="1"/>
          <p:nvPr/>
        </p:nvSpPr>
        <p:spPr>
          <a:xfrm>
            <a:off x="2835029" y="1448804"/>
            <a:ext cx="755703" cy="164463"/>
          </a:xfrm>
          <a:prstGeom prst="rect">
            <a:avLst/>
          </a:prstGeom>
          <a:noFill/>
        </p:spPr>
        <p:txBody>
          <a:bodyPr vert="horz" wrap="none" lIns="0" tIns="0" rIns="0" bIns="0" rtlCol="0" anchor="ctr">
            <a:noAutofit/>
          </a:bodyPr>
          <a:lstStyle/>
          <a:p>
            <a:pPr indent="-274320" algn="ctr"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제품별 매출 구조 </a:t>
            </a:r>
          </a:p>
        </p:txBody>
      </p:sp>
      <p:sp>
        <p:nvSpPr>
          <p:cNvPr id="94" name="TextBox 93">
            <a:extLst>
              <a:ext uri="{FF2B5EF4-FFF2-40B4-BE49-F238E27FC236}">
                <a16:creationId xmlns:a16="http://schemas.microsoft.com/office/drawing/2014/main" id="{41A1631A-C3D5-44CA-8388-26CDCE9629DF}"/>
              </a:ext>
            </a:extLst>
          </p:cNvPr>
          <p:cNvSpPr txBox="1"/>
          <p:nvPr/>
        </p:nvSpPr>
        <p:spPr>
          <a:xfrm>
            <a:off x="7005453" y="1953605"/>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96" name="TextBox 95">
            <a:extLst>
              <a:ext uri="{FF2B5EF4-FFF2-40B4-BE49-F238E27FC236}">
                <a16:creationId xmlns:a16="http://schemas.microsoft.com/office/drawing/2014/main" id="{B85CBF38-F79D-409B-A3B3-674BF19CC4BD}"/>
              </a:ext>
            </a:extLst>
          </p:cNvPr>
          <p:cNvSpPr txBox="1"/>
          <p:nvPr/>
        </p:nvSpPr>
        <p:spPr>
          <a:xfrm>
            <a:off x="7176366" y="1954826"/>
            <a:ext cx="460242" cy="126233"/>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700" kern="0" dirty="0">
                <a:solidFill>
                  <a:srgbClr val="ED7D31"/>
                </a:solidFill>
                <a:latin typeface="KoPub돋움체 Medium" panose="02020603020101020101" pitchFamily="18" charset="-127"/>
                <a:ea typeface="KoPub돋움체 Medium" panose="02020603020101020101" pitchFamily="18" charset="-127"/>
              </a:rPr>
              <a:t>날짜 </a:t>
            </a:r>
          </a:p>
        </p:txBody>
      </p:sp>
      <p:sp>
        <p:nvSpPr>
          <p:cNvPr id="114" name="직사각형 113">
            <a:extLst>
              <a:ext uri="{FF2B5EF4-FFF2-40B4-BE49-F238E27FC236}">
                <a16:creationId xmlns:a16="http://schemas.microsoft.com/office/drawing/2014/main" id="{197AD178-CFEB-4A66-B22B-B919B1E5F0FA}"/>
              </a:ext>
            </a:extLst>
          </p:cNvPr>
          <p:cNvSpPr/>
          <p:nvPr/>
        </p:nvSpPr>
        <p:spPr bwMode="ltGray">
          <a:xfrm>
            <a:off x="728323" y="1952832"/>
            <a:ext cx="2196000" cy="139811"/>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자사 매출액 </a:t>
            </a:r>
          </a:p>
        </p:txBody>
      </p:sp>
      <p:sp>
        <p:nvSpPr>
          <p:cNvPr id="116" name="직사각형 115">
            <a:extLst>
              <a:ext uri="{FF2B5EF4-FFF2-40B4-BE49-F238E27FC236}">
                <a16:creationId xmlns:a16="http://schemas.microsoft.com/office/drawing/2014/main" id="{7A72F4B2-8CDA-497B-8080-DA88C637F536}"/>
              </a:ext>
            </a:extLst>
          </p:cNvPr>
          <p:cNvSpPr/>
          <p:nvPr/>
        </p:nvSpPr>
        <p:spPr>
          <a:xfrm>
            <a:off x="724710" y="2184398"/>
            <a:ext cx="2172600" cy="714567"/>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defTabSz="914400" latinLnBrk="1"/>
            <a:r>
              <a:rPr lang="en-US" altLang="ko-KR" sz="3200" dirty="0">
                <a:solidFill>
                  <a:srgbClr val="4472C4"/>
                </a:solidFill>
                <a:latin typeface="KoPub돋움체 Medium" panose="02020603020101020101" pitchFamily="18" charset="-127"/>
                <a:ea typeface="KoPub돋움체 Medium" panose="02020603020101020101" pitchFamily="18" charset="-127"/>
              </a:rPr>
              <a:t>$123,456</a:t>
            </a:r>
            <a:endParaRPr lang="ko-KR" altLang="en-US" sz="3200" dirty="0">
              <a:solidFill>
                <a:srgbClr val="4472C4"/>
              </a:solidFill>
              <a:latin typeface="KoPub돋움체 Medium" panose="02020603020101020101" pitchFamily="18" charset="-127"/>
              <a:ea typeface="KoPub돋움체 Medium" panose="02020603020101020101" pitchFamily="18" charset="-127"/>
            </a:endParaRPr>
          </a:p>
        </p:txBody>
      </p:sp>
      <p:sp>
        <p:nvSpPr>
          <p:cNvPr id="122" name="직사각형 121">
            <a:extLst>
              <a:ext uri="{FF2B5EF4-FFF2-40B4-BE49-F238E27FC236}">
                <a16:creationId xmlns:a16="http://schemas.microsoft.com/office/drawing/2014/main" id="{18310940-11E6-4DA9-8E4B-16ADC3748E4C}"/>
              </a:ext>
            </a:extLst>
          </p:cNvPr>
          <p:cNvSpPr/>
          <p:nvPr/>
        </p:nvSpPr>
        <p:spPr>
          <a:xfrm>
            <a:off x="731630" y="3277335"/>
            <a:ext cx="2172600" cy="714567"/>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defTabSz="914400" latinLnBrk="1"/>
            <a:r>
              <a:rPr lang="en-US" altLang="ko-KR" sz="3200" dirty="0">
                <a:solidFill>
                  <a:srgbClr val="ED7D31"/>
                </a:solidFill>
                <a:latin typeface="KoPub돋움체 Medium" panose="02020603020101020101" pitchFamily="18" charset="-127"/>
                <a:ea typeface="KoPub돋움체 Medium" panose="02020603020101020101" pitchFamily="18" charset="-127"/>
              </a:rPr>
              <a:t>   </a:t>
            </a:r>
            <a:endParaRPr lang="ko-KR" altLang="en-US" sz="3200" dirty="0">
              <a:solidFill>
                <a:srgbClr val="4472C4"/>
              </a:solidFill>
              <a:latin typeface="KoPub돋움체 Medium" panose="02020603020101020101" pitchFamily="18" charset="-127"/>
              <a:ea typeface="KoPub돋움체 Medium" panose="02020603020101020101" pitchFamily="18" charset="-127"/>
            </a:endParaRPr>
          </a:p>
        </p:txBody>
      </p:sp>
      <p:cxnSp>
        <p:nvCxnSpPr>
          <p:cNvPr id="30" name="직선 연결선 29">
            <a:extLst>
              <a:ext uri="{FF2B5EF4-FFF2-40B4-BE49-F238E27FC236}">
                <a16:creationId xmlns:a16="http://schemas.microsoft.com/office/drawing/2014/main" id="{02B970E3-1995-4A79-A898-D975F5B62F63}"/>
              </a:ext>
            </a:extLst>
          </p:cNvPr>
          <p:cNvCxnSpPr>
            <a:cxnSpLocks/>
          </p:cNvCxnSpPr>
          <p:nvPr/>
        </p:nvCxnSpPr>
        <p:spPr>
          <a:xfrm>
            <a:off x="1714773" y="1408097"/>
            <a:ext cx="8933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직선 연결선 46">
            <a:extLst>
              <a:ext uri="{FF2B5EF4-FFF2-40B4-BE49-F238E27FC236}">
                <a16:creationId xmlns:a16="http://schemas.microsoft.com/office/drawing/2014/main" id="{AF83B9F3-029A-49D6-8005-8803815D38E7}"/>
              </a:ext>
            </a:extLst>
          </p:cNvPr>
          <p:cNvCxnSpPr/>
          <p:nvPr/>
        </p:nvCxnSpPr>
        <p:spPr>
          <a:xfrm flipH="1">
            <a:off x="1657729" y="1408097"/>
            <a:ext cx="57045" cy="234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9B1FB6F-18D1-4733-A94A-60953BAC98A5}"/>
              </a:ext>
            </a:extLst>
          </p:cNvPr>
          <p:cNvCxnSpPr>
            <a:cxnSpLocks/>
          </p:cNvCxnSpPr>
          <p:nvPr/>
        </p:nvCxnSpPr>
        <p:spPr>
          <a:xfrm>
            <a:off x="2608154" y="1408097"/>
            <a:ext cx="60151" cy="234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15002A4-C060-40E7-BAA5-AB2E85FBAAA1}"/>
              </a:ext>
            </a:extLst>
          </p:cNvPr>
          <p:cNvSpPr txBox="1"/>
          <p:nvPr/>
        </p:nvSpPr>
        <p:spPr>
          <a:xfrm>
            <a:off x="724721" y="3078084"/>
            <a:ext cx="2196011" cy="3372821"/>
          </a:xfrm>
          <a:prstGeom prst="rect">
            <a:avLst/>
          </a:prstGeom>
          <a:solidFill>
            <a:srgbClr val="FFFFFF"/>
          </a:solidFill>
          <a:ln w="6350">
            <a:solidFill>
              <a:schemeClr val="accent1"/>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53" name="직사각형 52">
            <a:extLst>
              <a:ext uri="{FF2B5EF4-FFF2-40B4-BE49-F238E27FC236}">
                <a16:creationId xmlns:a16="http://schemas.microsoft.com/office/drawing/2014/main" id="{F624D0D8-8558-4C8F-A762-281F02D4FE39}"/>
              </a:ext>
            </a:extLst>
          </p:cNvPr>
          <p:cNvSpPr/>
          <p:nvPr/>
        </p:nvSpPr>
        <p:spPr bwMode="ltGray">
          <a:xfrm>
            <a:off x="720491" y="3072495"/>
            <a:ext cx="2196000" cy="147551"/>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주요 고객  </a:t>
            </a:r>
            <a:r>
              <a:rPr lang="en-US" altLang="ko-KR" sz="900" kern="0" dirty="0">
                <a:solidFill>
                  <a:srgbClr val="44546A"/>
                </a:solidFill>
                <a:latin typeface="KoPub돋움체 Medium" panose="02020603020101020101" pitchFamily="18" charset="-127"/>
                <a:ea typeface="KoPub돋움체 Medium" panose="02020603020101020101" pitchFamily="18" charset="-127"/>
                <a:sym typeface="Arial"/>
              </a:rPr>
              <a:t>TOP 5 </a:t>
            </a:r>
            <a:endPar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endParaRPr>
          </a:p>
        </p:txBody>
      </p:sp>
      <p:sp>
        <p:nvSpPr>
          <p:cNvPr id="17" name="타원 16">
            <a:extLst>
              <a:ext uri="{FF2B5EF4-FFF2-40B4-BE49-F238E27FC236}">
                <a16:creationId xmlns:a16="http://schemas.microsoft.com/office/drawing/2014/main" id="{6F2631BA-7DAE-4642-A999-2A21BB9B02BC}"/>
              </a:ext>
            </a:extLst>
          </p:cNvPr>
          <p:cNvSpPr/>
          <p:nvPr/>
        </p:nvSpPr>
        <p:spPr bwMode="ltGray">
          <a:xfrm>
            <a:off x="1607047" y="1434730"/>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1</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76" name="타원 75">
            <a:extLst>
              <a:ext uri="{FF2B5EF4-FFF2-40B4-BE49-F238E27FC236}">
                <a16:creationId xmlns:a16="http://schemas.microsoft.com/office/drawing/2014/main" id="{6751879D-6FE3-4A10-B2B5-C667F9D18992}"/>
              </a:ext>
            </a:extLst>
          </p:cNvPr>
          <p:cNvSpPr/>
          <p:nvPr/>
        </p:nvSpPr>
        <p:spPr bwMode="ltGray">
          <a:xfrm>
            <a:off x="8899446" y="1715054"/>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3</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81" name="타원 80">
            <a:extLst>
              <a:ext uri="{FF2B5EF4-FFF2-40B4-BE49-F238E27FC236}">
                <a16:creationId xmlns:a16="http://schemas.microsoft.com/office/drawing/2014/main" id="{4394B8E1-BEBD-45CF-A01A-D3DAB2D46226}"/>
              </a:ext>
            </a:extLst>
          </p:cNvPr>
          <p:cNvSpPr/>
          <p:nvPr/>
        </p:nvSpPr>
        <p:spPr bwMode="ltGray">
          <a:xfrm>
            <a:off x="7709966" y="2087469"/>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4</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graphicFrame>
        <p:nvGraphicFramePr>
          <p:cNvPr id="24" name="표 23">
            <a:extLst>
              <a:ext uri="{FF2B5EF4-FFF2-40B4-BE49-F238E27FC236}">
                <a16:creationId xmlns:a16="http://schemas.microsoft.com/office/drawing/2014/main" id="{F83ADC27-3019-4575-930B-D1B321F58398}"/>
              </a:ext>
            </a:extLst>
          </p:cNvPr>
          <p:cNvGraphicFramePr>
            <a:graphicFrameLocks noGrp="1"/>
          </p:cNvGraphicFramePr>
          <p:nvPr>
            <p:extLst>
              <p:ext uri="{D42A27DB-BD31-4B8C-83A1-F6EECF244321}">
                <p14:modId xmlns:p14="http://schemas.microsoft.com/office/powerpoint/2010/main" val="3939413708"/>
              </p:ext>
            </p:extLst>
          </p:nvPr>
        </p:nvGraphicFramePr>
        <p:xfrm>
          <a:off x="748618" y="3249028"/>
          <a:ext cx="2175365" cy="2881719"/>
        </p:xfrm>
        <a:graphic>
          <a:graphicData uri="http://schemas.openxmlformats.org/drawingml/2006/table">
            <a:tbl>
              <a:tblPr bandRow="1">
                <a:tableStyleId>{5A111915-BE36-4E01-A7E5-04B1672EAD32}</a:tableStyleId>
              </a:tblPr>
              <a:tblGrid>
                <a:gridCol w="552047">
                  <a:extLst>
                    <a:ext uri="{9D8B030D-6E8A-4147-A177-3AD203B41FA5}">
                      <a16:colId xmlns:a16="http://schemas.microsoft.com/office/drawing/2014/main" val="2860569835"/>
                    </a:ext>
                  </a:extLst>
                </a:gridCol>
                <a:gridCol w="291707">
                  <a:extLst>
                    <a:ext uri="{9D8B030D-6E8A-4147-A177-3AD203B41FA5}">
                      <a16:colId xmlns:a16="http://schemas.microsoft.com/office/drawing/2014/main" val="135956265"/>
                    </a:ext>
                  </a:extLst>
                </a:gridCol>
                <a:gridCol w="1331611">
                  <a:extLst>
                    <a:ext uri="{9D8B030D-6E8A-4147-A177-3AD203B41FA5}">
                      <a16:colId xmlns:a16="http://schemas.microsoft.com/office/drawing/2014/main" val="1547320255"/>
                    </a:ext>
                  </a:extLst>
                </a:gridCol>
              </a:tblGrid>
              <a:tr h="220988">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고객 이름</a:t>
                      </a:r>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lnB w="12700" cap="flat" cmpd="sng" algn="ctr">
                      <a:solidFill>
                        <a:schemeClr val="accent5"/>
                      </a:solidFill>
                      <a:prstDash val="solid"/>
                      <a:round/>
                      <a:headEnd type="none" w="med" len="med"/>
                      <a:tailEnd type="none" w="med" len="med"/>
                    </a:lnB>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제품</a:t>
                      </a:r>
                    </a:p>
                  </a:txBody>
                  <a:tcPr marL="0" marR="0" marT="0" marB="0" anchor="ctr">
                    <a:lnB w="12700" cap="flat" cmpd="sng" algn="ctr">
                      <a:solidFill>
                        <a:schemeClr val="accent5"/>
                      </a:solidFill>
                      <a:prstDash val="solid"/>
                      <a:round/>
                      <a:headEnd type="none" w="med" len="med"/>
                      <a:tailEnd type="none" w="med" len="med"/>
                    </a:lnB>
                  </a:tcPr>
                </a:tc>
                <a:tc>
                  <a:txBody>
                    <a:bodyPr/>
                    <a:lstStyle/>
                    <a:p>
                      <a:pPr algn="ctr" latinLnBrk="1"/>
                      <a:r>
                        <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판매단가  증감률</a:t>
                      </a:r>
                    </a:p>
                  </a:txBody>
                  <a:tcPr marL="0" marR="0" marT="0" marB="0" anchor="ctr">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295849519"/>
                  </a:ext>
                </a:extLst>
              </a:tr>
              <a:tr h="220988">
                <a:tc>
                  <a:txBody>
                    <a:bodyPr/>
                    <a:lstStyle/>
                    <a:p>
                      <a:pPr algn="ctr" latinLnBrk="1"/>
                      <a:r>
                        <a:rPr lang="en-US" altLang="ko-KR"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AA</a:t>
                      </a:r>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lnT w="12700" cap="flat" cmpd="sng" algn="ctr">
                      <a:solidFill>
                        <a:schemeClr val="accent5"/>
                      </a:solidFill>
                      <a:prstDash val="solid"/>
                      <a:round/>
                      <a:headEnd type="none" w="med" len="med"/>
                      <a:tailEnd type="none" w="med" len="med"/>
                    </a:lnT>
                  </a:tcPr>
                </a:tc>
                <a:tc>
                  <a:txBody>
                    <a:bodyPr/>
                    <a:lstStyle/>
                    <a:p>
                      <a:pPr algn="ctr" latinLnBrk="1"/>
                      <a:r>
                        <a:rPr lang="en-US" altLang="ko-KR" sz="800" b="0" kern="1200" baseline="0" dirty="0" err="1">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Tv</a:t>
                      </a:r>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lnT w="12700" cap="flat" cmpd="sng" algn="ctr">
                      <a:solidFill>
                        <a:schemeClr val="accent5"/>
                      </a:solidFill>
                      <a:prstDash val="solid"/>
                      <a:round/>
                      <a:headEnd type="none" w="med" len="med"/>
                      <a:tailEnd type="none" w="med" len="med"/>
                    </a:lnT>
                  </a:tcP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lnT w="12700" cap="flat" cmpd="sng" algn="ctr">
                      <a:solidFill>
                        <a:schemeClr val="accent5"/>
                      </a:solidFill>
                      <a:prstDash val="solid"/>
                      <a:round/>
                      <a:headEnd type="none" w="med" len="med"/>
                      <a:tailEnd type="none" w="med" len="med"/>
                    </a:lnT>
                  </a:tcPr>
                </a:tc>
                <a:extLst>
                  <a:ext uri="{0D108BD9-81ED-4DB2-BD59-A6C34878D82A}">
                    <a16:rowId xmlns:a16="http://schemas.microsoft.com/office/drawing/2014/main" val="2873810064"/>
                  </a:ext>
                </a:extLst>
              </a:tr>
              <a:tr h="220988">
                <a:tc>
                  <a:txBody>
                    <a:bodyPr/>
                    <a:lstStyle/>
                    <a:p>
                      <a:pPr algn="ctr" latinLnBrk="1"/>
                      <a:r>
                        <a:rPr lang="en-US" altLang="ko-KR"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BB</a:t>
                      </a:r>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tc>
                  <a:txBody>
                    <a:bodyPr/>
                    <a:lstStyle/>
                    <a:p>
                      <a:pPr algn="ctr" latinLnBrk="1"/>
                      <a:r>
                        <a:rPr lang="en-US" altLang="ko-KR"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a:t>
                      </a:r>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extLst>
                  <a:ext uri="{0D108BD9-81ED-4DB2-BD59-A6C34878D82A}">
                    <a16:rowId xmlns:a16="http://schemas.microsoft.com/office/drawing/2014/main" val="3797678244"/>
                  </a:ext>
                </a:extLst>
              </a:tr>
              <a:tr h="220988">
                <a:tc>
                  <a:txBody>
                    <a:bodyPr/>
                    <a:lstStyle/>
                    <a:p>
                      <a:pPr algn="ctr" latinLnBrk="1"/>
                      <a:r>
                        <a:rPr lang="en-US" altLang="ko-KR"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CC</a:t>
                      </a:r>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extLst>
                  <a:ext uri="{0D108BD9-81ED-4DB2-BD59-A6C34878D82A}">
                    <a16:rowId xmlns:a16="http://schemas.microsoft.com/office/drawing/2014/main" val="1372891870"/>
                  </a:ext>
                </a:extLst>
              </a:tr>
              <a:tr h="220988">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DD</a:t>
                      </a:r>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extLst>
                  <a:ext uri="{0D108BD9-81ED-4DB2-BD59-A6C34878D82A}">
                    <a16:rowId xmlns:a16="http://schemas.microsoft.com/office/drawing/2014/main" val="2670701113"/>
                  </a:ext>
                </a:extLst>
              </a:tr>
              <a:tr h="229863">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EE</a:t>
                      </a:r>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extLst>
                  <a:ext uri="{0D108BD9-81ED-4DB2-BD59-A6C34878D82A}">
                    <a16:rowId xmlns:a16="http://schemas.microsoft.com/office/drawing/2014/main" val="4059920092"/>
                  </a:ext>
                </a:extLst>
              </a:tr>
              <a:tr h="220988">
                <a:tc>
                  <a:txBody>
                    <a:bodyPr/>
                    <a:lstStyle/>
                    <a:p>
                      <a:pPr algn="ctr" latinLnBrk="1"/>
                      <a:r>
                        <a:rPr lang="en-US" altLang="ko-KR"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POSCO</a:t>
                      </a:r>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extLst>
                  <a:ext uri="{0D108BD9-81ED-4DB2-BD59-A6C34878D82A}">
                    <a16:rowId xmlns:a16="http://schemas.microsoft.com/office/drawing/2014/main" val="378989357"/>
                  </a:ext>
                </a:extLst>
              </a:tr>
              <a:tr h="220988">
                <a:tc>
                  <a:txBody>
                    <a:bodyPr/>
                    <a:lstStyle/>
                    <a:p>
                      <a:pPr algn="ctr" latinLnBrk="1"/>
                      <a:r>
                        <a:rPr lang="en-US" altLang="ko-KR"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t>
                      </a:r>
                      <a:endParaRPr lang="en-US" altLang="ko-KR"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r>
                        <a:rPr lang="en-US" altLang="ko-KR"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t>
                      </a:r>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extLst>
                  <a:ext uri="{0D108BD9-81ED-4DB2-BD59-A6C34878D82A}">
                    <a16:rowId xmlns:a16="http://schemas.microsoft.com/office/drawing/2014/main" val="3985100814"/>
                  </a:ext>
                </a:extLst>
              </a:tr>
              <a:tr h="220988">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extLst>
                  <a:ext uri="{0D108BD9-81ED-4DB2-BD59-A6C34878D82A}">
                    <a16:rowId xmlns:a16="http://schemas.microsoft.com/office/drawing/2014/main" val="3353993777"/>
                  </a:ext>
                </a:extLst>
              </a:tr>
              <a:tr h="220988">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extLst>
                  <a:ext uri="{0D108BD9-81ED-4DB2-BD59-A6C34878D82A}">
                    <a16:rowId xmlns:a16="http://schemas.microsoft.com/office/drawing/2014/main" val="2517963261"/>
                  </a:ext>
                </a:extLst>
              </a:tr>
              <a:tr h="220988">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extLst>
                  <a:ext uri="{0D108BD9-81ED-4DB2-BD59-A6C34878D82A}">
                    <a16:rowId xmlns:a16="http://schemas.microsoft.com/office/drawing/2014/main" val="2508385684"/>
                  </a:ext>
                </a:extLst>
              </a:tr>
              <a:tr h="220988">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extLst>
                  <a:ext uri="{0D108BD9-81ED-4DB2-BD59-A6C34878D82A}">
                    <a16:rowId xmlns:a16="http://schemas.microsoft.com/office/drawing/2014/main" val="1606262604"/>
                  </a:ext>
                </a:extLst>
              </a:tr>
              <a:tr h="220988">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extLst>
                  <a:ext uri="{0D108BD9-81ED-4DB2-BD59-A6C34878D82A}">
                    <a16:rowId xmlns:a16="http://schemas.microsoft.com/office/drawing/2014/main" val="1987864125"/>
                  </a:ext>
                </a:extLst>
              </a:tr>
            </a:tbl>
          </a:graphicData>
        </a:graphic>
      </p:graphicFrame>
      <p:grpSp>
        <p:nvGrpSpPr>
          <p:cNvPr id="102" name="그룹 101">
            <a:extLst>
              <a:ext uri="{FF2B5EF4-FFF2-40B4-BE49-F238E27FC236}">
                <a16:creationId xmlns:a16="http://schemas.microsoft.com/office/drawing/2014/main" id="{623DC6D4-7AB3-490E-9B12-1F928A4A11B3}"/>
              </a:ext>
            </a:extLst>
          </p:cNvPr>
          <p:cNvGrpSpPr/>
          <p:nvPr/>
        </p:nvGrpSpPr>
        <p:grpSpPr>
          <a:xfrm>
            <a:off x="3110086" y="1958242"/>
            <a:ext cx="3229749" cy="1067478"/>
            <a:chOff x="4704306" y="4195751"/>
            <a:chExt cx="2414251" cy="895355"/>
          </a:xfrm>
        </p:grpSpPr>
        <p:sp>
          <p:nvSpPr>
            <p:cNvPr id="103" name="TextBox 102">
              <a:extLst>
                <a:ext uri="{FF2B5EF4-FFF2-40B4-BE49-F238E27FC236}">
                  <a16:creationId xmlns:a16="http://schemas.microsoft.com/office/drawing/2014/main" id="{D631F02F-32A4-4AB0-A9B0-E805452D9BC3}"/>
                </a:ext>
              </a:extLst>
            </p:cNvPr>
            <p:cNvSpPr txBox="1"/>
            <p:nvPr/>
          </p:nvSpPr>
          <p:spPr>
            <a:xfrm>
              <a:off x="4704306" y="4195751"/>
              <a:ext cx="2414251" cy="895355"/>
            </a:xfrm>
            <a:prstGeom prst="rect">
              <a:avLst/>
            </a:prstGeom>
            <a:solidFill>
              <a:srgbClr val="FFFFFF"/>
            </a:solidFill>
            <a:ln w="6350">
              <a:solidFill>
                <a:schemeClr val="accent1"/>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lnSpc>
                  <a:spcPct val="140000"/>
                </a:lnSpc>
                <a:defRPr/>
              </a:pPr>
              <a:r>
                <a:rPr lang="en-US" altLang="ko-KR" sz="1800" dirty="0">
                  <a:solidFill>
                    <a:srgbClr val="4472C4"/>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3% / 2.55 USD</a:t>
              </a:r>
            </a:p>
          </p:txBody>
        </p:sp>
        <p:sp>
          <p:nvSpPr>
            <p:cNvPr id="104" name="직사각형 103">
              <a:extLst>
                <a:ext uri="{FF2B5EF4-FFF2-40B4-BE49-F238E27FC236}">
                  <a16:creationId xmlns:a16="http://schemas.microsoft.com/office/drawing/2014/main" id="{1C12F9D7-B7B6-410F-8B57-66F496CDC485}"/>
                </a:ext>
              </a:extLst>
            </p:cNvPr>
            <p:cNvSpPr/>
            <p:nvPr/>
          </p:nvSpPr>
          <p:spPr bwMode="ltGray">
            <a:xfrm>
              <a:off x="4706865" y="4197265"/>
              <a:ext cx="2411692" cy="141623"/>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en-US" altLang="ko-KR" sz="900" kern="0" dirty="0">
                  <a:solidFill>
                    <a:srgbClr val="44546A"/>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sym typeface="Arial"/>
                </a:rPr>
                <a:t>00</a:t>
              </a:r>
              <a:r>
                <a:rPr lang="ko-KR" altLang="en-US" sz="900" kern="0" dirty="0">
                  <a:solidFill>
                    <a:srgbClr val="44546A"/>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sym typeface="Arial"/>
                </a:rPr>
                <a:t>고객 판매단가 증감률 </a:t>
              </a:r>
              <a:r>
                <a:rPr lang="en-US" altLang="ko-KR" sz="900" kern="0" dirty="0">
                  <a:solidFill>
                    <a:srgbClr val="44546A"/>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sym typeface="Arial"/>
                </a:rPr>
                <a:t>/ </a:t>
              </a:r>
              <a:r>
                <a:rPr lang="ko-KR" altLang="en-US" sz="900" kern="0" dirty="0">
                  <a:solidFill>
                    <a:srgbClr val="44546A"/>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sym typeface="Arial"/>
                </a:rPr>
                <a:t>증감 금액</a:t>
              </a:r>
            </a:p>
          </p:txBody>
        </p:sp>
      </p:grpSp>
      <p:grpSp>
        <p:nvGrpSpPr>
          <p:cNvPr id="105" name="그룹 104">
            <a:extLst>
              <a:ext uri="{FF2B5EF4-FFF2-40B4-BE49-F238E27FC236}">
                <a16:creationId xmlns:a16="http://schemas.microsoft.com/office/drawing/2014/main" id="{DEDA9EC0-F2B0-48DF-B2D5-1EBE9BDD1BC6}"/>
              </a:ext>
            </a:extLst>
          </p:cNvPr>
          <p:cNvGrpSpPr/>
          <p:nvPr/>
        </p:nvGrpSpPr>
        <p:grpSpPr>
          <a:xfrm>
            <a:off x="6492133" y="1942836"/>
            <a:ext cx="3235925" cy="1074329"/>
            <a:chOff x="5327478" y="4195751"/>
            <a:chExt cx="2140956" cy="902209"/>
          </a:xfrm>
        </p:grpSpPr>
        <p:sp>
          <p:nvSpPr>
            <p:cNvPr id="106" name="TextBox 105">
              <a:extLst>
                <a:ext uri="{FF2B5EF4-FFF2-40B4-BE49-F238E27FC236}">
                  <a16:creationId xmlns:a16="http://schemas.microsoft.com/office/drawing/2014/main" id="{85AFB8D3-5865-4CE6-BCC7-2B784EF15688}"/>
                </a:ext>
              </a:extLst>
            </p:cNvPr>
            <p:cNvSpPr txBox="1"/>
            <p:nvPr/>
          </p:nvSpPr>
          <p:spPr>
            <a:xfrm>
              <a:off x="5327478" y="4195751"/>
              <a:ext cx="2137588" cy="902209"/>
            </a:xfrm>
            <a:prstGeom prst="rect">
              <a:avLst/>
            </a:prstGeom>
            <a:solidFill>
              <a:srgbClr val="FFFFFF"/>
            </a:solidFill>
            <a:ln w="6350">
              <a:solidFill>
                <a:schemeClr val="accent1"/>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lnSpc>
                  <a:spcPct val="140000"/>
                </a:lnSpc>
                <a:defRPr/>
              </a:pPr>
              <a:r>
                <a:rPr lang="en-US" altLang="ko-KR" sz="1800" dirty="0">
                  <a:solidFill>
                    <a:srgbClr val="ED7D3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5,324 / 1,500 USD</a:t>
              </a:r>
            </a:p>
          </p:txBody>
        </p:sp>
        <p:sp>
          <p:nvSpPr>
            <p:cNvPr id="107" name="직사각형 106">
              <a:extLst>
                <a:ext uri="{FF2B5EF4-FFF2-40B4-BE49-F238E27FC236}">
                  <a16:creationId xmlns:a16="http://schemas.microsoft.com/office/drawing/2014/main" id="{7AEB9F77-774D-41C6-8427-908CBA975A78}"/>
                </a:ext>
              </a:extLst>
            </p:cNvPr>
            <p:cNvSpPr/>
            <p:nvPr/>
          </p:nvSpPr>
          <p:spPr bwMode="ltGray">
            <a:xfrm>
              <a:off x="5330034" y="4197265"/>
              <a:ext cx="2138400" cy="147551"/>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en-US" altLang="ko-KR" sz="900" kern="0" dirty="0">
                  <a:solidFill>
                    <a:srgbClr val="44546A"/>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sym typeface="Arial"/>
                </a:rPr>
                <a:t>00</a:t>
              </a:r>
              <a:r>
                <a:rPr lang="ko-KR" altLang="en-US" sz="900" kern="0" dirty="0">
                  <a:solidFill>
                    <a:srgbClr val="44546A"/>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sym typeface="Arial"/>
                </a:rPr>
                <a:t>고객 판매수량 및 판매단가</a:t>
              </a:r>
            </a:p>
          </p:txBody>
        </p:sp>
      </p:grpSp>
      <p:cxnSp>
        <p:nvCxnSpPr>
          <p:cNvPr id="64" name="직선 연결선 63">
            <a:extLst>
              <a:ext uri="{FF2B5EF4-FFF2-40B4-BE49-F238E27FC236}">
                <a16:creationId xmlns:a16="http://schemas.microsoft.com/office/drawing/2014/main" id="{D707E4D7-A4E4-4708-87EC-5FCCF59A6811}"/>
              </a:ext>
            </a:extLst>
          </p:cNvPr>
          <p:cNvCxnSpPr>
            <a:cxnSpLocks/>
          </p:cNvCxnSpPr>
          <p:nvPr/>
        </p:nvCxnSpPr>
        <p:spPr>
          <a:xfrm flipH="1">
            <a:off x="8361706" y="1446993"/>
            <a:ext cx="117555" cy="201363"/>
          </a:xfrm>
          <a:prstGeom prst="line">
            <a:avLst/>
          </a:prstGeom>
          <a:noFill/>
          <a:ln w="6350" cap="flat" cmpd="sng" algn="ctr">
            <a:solidFill>
              <a:srgbClr val="000000">
                <a:lumMod val="75000"/>
                <a:lumOff val="25000"/>
              </a:srgbClr>
            </a:solidFill>
            <a:prstDash val="solid"/>
          </a:ln>
          <a:effectLst/>
        </p:spPr>
      </p:cxnSp>
      <p:cxnSp>
        <p:nvCxnSpPr>
          <p:cNvPr id="65" name="직선 연결선 64">
            <a:extLst>
              <a:ext uri="{FF2B5EF4-FFF2-40B4-BE49-F238E27FC236}">
                <a16:creationId xmlns:a16="http://schemas.microsoft.com/office/drawing/2014/main" id="{F0050959-2418-4CAD-A685-49AB7E3570C9}"/>
              </a:ext>
            </a:extLst>
          </p:cNvPr>
          <p:cNvCxnSpPr>
            <a:cxnSpLocks/>
          </p:cNvCxnSpPr>
          <p:nvPr/>
        </p:nvCxnSpPr>
        <p:spPr>
          <a:xfrm>
            <a:off x="8463832" y="1446993"/>
            <a:ext cx="1260061" cy="0"/>
          </a:xfrm>
          <a:prstGeom prst="line">
            <a:avLst/>
          </a:prstGeom>
          <a:noFill/>
          <a:ln w="6350" cap="flat" cmpd="sng" algn="ctr">
            <a:solidFill>
              <a:srgbClr val="000000">
                <a:lumMod val="75000"/>
                <a:lumOff val="25000"/>
              </a:srgbClr>
            </a:solidFill>
            <a:prstDash val="solid"/>
          </a:ln>
          <a:effectLst/>
        </p:spPr>
      </p:cxnSp>
      <p:sp>
        <p:nvSpPr>
          <p:cNvPr id="66" name="TextBox 65">
            <a:extLst>
              <a:ext uri="{FF2B5EF4-FFF2-40B4-BE49-F238E27FC236}">
                <a16:creationId xmlns:a16="http://schemas.microsoft.com/office/drawing/2014/main" id="{8FC63F02-C0CA-4BF0-83EF-C348F81CCDC4}"/>
              </a:ext>
            </a:extLst>
          </p:cNvPr>
          <p:cNvSpPr txBox="1"/>
          <p:nvPr/>
        </p:nvSpPr>
        <p:spPr>
          <a:xfrm>
            <a:off x="8544396" y="1503923"/>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68" name="TextBox 67">
            <a:extLst>
              <a:ext uri="{FF2B5EF4-FFF2-40B4-BE49-F238E27FC236}">
                <a16:creationId xmlns:a16="http://schemas.microsoft.com/office/drawing/2014/main" id="{9D9B435D-9766-4C9E-B033-AB0338589497}"/>
              </a:ext>
            </a:extLst>
          </p:cNvPr>
          <p:cNvSpPr txBox="1"/>
          <p:nvPr/>
        </p:nvSpPr>
        <p:spPr>
          <a:xfrm>
            <a:off x="8726506" y="1490098"/>
            <a:ext cx="989137" cy="152535"/>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700" kern="0">
                <a:solidFill>
                  <a:srgbClr val="ED7D31"/>
                </a:solidFill>
                <a:latin typeface="KoPub돋움체 Medium" panose="02020603020101020101" pitchFamily="18" charset="-127"/>
                <a:ea typeface="KoPub돋움체 Medium" panose="02020603020101020101" pitchFamily="18" charset="-127"/>
              </a:rPr>
              <a:t>분기</a:t>
            </a:r>
            <a:endParaRPr lang="ko-KR" altLang="en-US" sz="700" kern="0" dirty="0">
              <a:solidFill>
                <a:srgbClr val="ED7D31"/>
              </a:solidFill>
              <a:latin typeface="KoPub돋움체 Medium" panose="02020603020101020101" pitchFamily="18" charset="-127"/>
              <a:ea typeface="KoPub돋움체 Medium" panose="02020603020101020101" pitchFamily="18" charset="-127"/>
            </a:endParaRPr>
          </a:p>
        </p:txBody>
      </p:sp>
      <p:sp>
        <p:nvSpPr>
          <p:cNvPr id="15" name="타원 14">
            <a:extLst>
              <a:ext uri="{FF2B5EF4-FFF2-40B4-BE49-F238E27FC236}">
                <a16:creationId xmlns:a16="http://schemas.microsoft.com/office/drawing/2014/main" id="{780B3474-9C37-4640-9EE4-78289DC16A21}"/>
              </a:ext>
            </a:extLst>
          </p:cNvPr>
          <p:cNvSpPr/>
          <p:nvPr/>
        </p:nvSpPr>
        <p:spPr bwMode="ltGray">
          <a:xfrm>
            <a:off x="8306378" y="1477096"/>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2</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graphicFrame>
        <p:nvGraphicFramePr>
          <p:cNvPr id="18" name="차트 17">
            <a:extLst>
              <a:ext uri="{FF2B5EF4-FFF2-40B4-BE49-F238E27FC236}">
                <a16:creationId xmlns:a16="http://schemas.microsoft.com/office/drawing/2014/main" id="{74030A56-B6C2-4366-B881-0D8BF94B7C3C}"/>
              </a:ext>
            </a:extLst>
          </p:cNvPr>
          <p:cNvGraphicFramePr>
            <a:graphicFrameLocks/>
          </p:cNvGraphicFramePr>
          <p:nvPr>
            <p:extLst>
              <p:ext uri="{D42A27DB-BD31-4B8C-83A1-F6EECF244321}">
                <p14:modId xmlns:p14="http://schemas.microsoft.com/office/powerpoint/2010/main" val="3496527269"/>
              </p:ext>
            </p:extLst>
          </p:nvPr>
        </p:nvGraphicFramePr>
        <p:xfrm>
          <a:off x="1860228" y="3204727"/>
          <a:ext cx="1616151" cy="2529840"/>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a:extLst>
              <a:ext uri="{FF2B5EF4-FFF2-40B4-BE49-F238E27FC236}">
                <a16:creationId xmlns:a16="http://schemas.microsoft.com/office/drawing/2014/main" id="{7EB935C0-869C-4CCD-8CC6-E71B192A5290}"/>
              </a:ext>
            </a:extLst>
          </p:cNvPr>
          <p:cNvSpPr txBox="1"/>
          <p:nvPr/>
        </p:nvSpPr>
        <p:spPr>
          <a:xfrm>
            <a:off x="9841134" y="1627560"/>
            <a:ext cx="2153308" cy="4837620"/>
          </a:xfrm>
          <a:prstGeom prst="rect">
            <a:avLst/>
          </a:prstGeom>
          <a:noFill/>
          <a:ln>
            <a:solidFill>
              <a:schemeClr val="accent1"/>
            </a:solidFill>
          </a:ln>
        </p:spPr>
        <p:txBody>
          <a:bodyPr vert="horz" wrap="square" lIns="0" tIns="36000" rIns="0" bIns="0" rtlCol="0" anchor="t">
            <a:noAutofit/>
          </a:bodyPr>
          <a:lstStyle/>
          <a:p>
            <a:pPr indent="-274320"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        대시보드는 </a:t>
            </a:r>
            <a:r>
              <a:rPr lang="en-US" altLang="ko-KR" sz="900" dirty="0">
                <a:solidFill>
                  <a:srgbClr val="000000"/>
                </a:solidFill>
                <a:latin typeface="KoPub돋움체 Medium" panose="02020603020101020101" pitchFamily="18" charset="-127"/>
                <a:ea typeface="KoPub돋움체 Medium" panose="02020603020101020101" pitchFamily="18" charset="-127"/>
              </a:rPr>
              <a:t>3</a:t>
            </a:r>
            <a:r>
              <a:rPr lang="ko-KR" altLang="en-US" sz="900" dirty="0">
                <a:solidFill>
                  <a:srgbClr val="000000"/>
                </a:solidFill>
                <a:latin typeface="KoPub돋움체 Medium" panose="02020603020101020101" pitchFamily="18" charset="-127"/>
                <a:ea typeface="KoPub돋움체 Medium" panose="02020603020101020101" pitchFamily="18" charset="-127"/>
              </a:rPr>
              <a:t>개의 </a:t>
            </a:r>
            <a:r>
              <a:rPr lang="en-US" altLang="ko-KR" sz="900" dirty="0">
                <a:solidFill>
                  <a:srgbClr val="000000"/>
                </a:solidFill>
                <a:latin typeface="KoPub돋움체 Medium" panose="02020603020101020101" pitchFamily="18" charset="-127"/>
                <a:ea typeface="KoPub돋움체 Medium" panose="02020603020101020101" pitchFamily="18" charset="-127"/>
              </a:rPr>
              <a:t>Tab </a:t>
            </a:r>
            <a:r>
              <a:rPr lang="ko-KR" altLang="en-US" sz="900" dirty="0">
                <a:solidFill>
                  <a:srgbClr val="000000"/>
                </a:solidFill>
                <a:latin typeface="KoPub돋움체 Medium" panose="02020603020101020101" pitchFamily="18" charset="-127"/>
                <a:ea typeface="KoPub돋움체 Medium" panose="02020603020101020101" pitchFamily="18" charset="-127"/>
              </a:rPr>
              <a:t>메뉴로 구성</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조회 필드는 년 </a:t>
            </a: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분기 </a:t>
            </a: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월 로 구성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선택한 필드에 따라 아래 화면 필터링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        지정한 언어로 메뉴 및 제품 상세 변경</a:t>
            </a:r>
            <a:r>
              <a:rPr lang="en-US" altLang="ko-KR" sz="900" dirty="0">
                <a:solidFill>
                  <a:srgbClr val="000000"/>
                </a:solidFill>
                <a:latin typeface="KoPub돋움체 Medium" panose="02020603020101020101" pitchFamily="18" charset="-127"/>
                <a:ea typeface="KoPub돋움체 Medium" panose="02020603020101020101" pitchFamily="18" charset="-127"/>
              </a:rPr>
              <a:t> </a:t>
            </a: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고객 정보는 판매단가 증감률 순으로 필터</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lnSpc>
                <a:spcPct val="150000"/>
              </a:lnSpc>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       날짜 기준 </a:t>
            </a:r>
            <a:r>
              <a:rPr lang="en-US" altLang="ko-KR" sz="900" dirty="0">
                <a:solidFill>
                  <a:srgbClr val="000000"/>
                </a:solidFill>
                <a:latin typeface="KoPub돋움체 Medium" panose="02020603020101020101" pitchFamily="18" charset="-127"/>
                <a:ea typeface="KoPub돋움체 Medium" panose="02020603020101020101" pitchFamily="18" charset="-127"/>
              </a:rPr>
              <a:t>00</a:t>
            </a:r>
            <a:r>
              <a:rPr lang="ko-KR" altLang="en-US" sz="900" dirty="0">
                <a:solidFill>
                  <a:srgbClr val="000000"/>
                </a:solidFill>
                <a:latin typeface="KoPub돋움체 Medium" panose="02020603020101020101" pitchFamily="18" charset="-127"/>
                <a:ea typeface="KoPub돋움체 Medium" panose="02020603020101020101" pitchFamily="18" charset="-127"/>
              </a:rPr>
              <a:t>고객의 </a:t>
            </a:r>
            <a:r>
              <a:rPr lang="en-US" altLang="ko-KR" sz="900" dirty="0">
                <a:solidFill>
                  <a:srgbClr val="000000"/>
                </a:solidFill>
                <a:latin typeface="KoPub돋움체 Medium" panose="02020603020101020101" pitchFamily="18" charset="-127"/>
                <a:ea typeface="KoPub돋움체 Medium" panose="02020603020101020101" pitchFamily="18" charset="-127"/>
              </a:rPr>
              <a:t>00</a:t>
            </a:r>
            <a:r>
              <a:rPr lang="ko-KR" altLang="en-US" sz="900" dirty="0">
                <a:solidFill>
                  <a:srgbClr val="000000"/>
                </a:solidFill>
                <a:latin typeface="KoPub돋움체 Medium" panose="02020603020101020101" pitchFamily="18" charset="-127"/>
                <a:ea typeface="KoPub돋움체 Medium" panose="02020603020101020101" pitchFamily="18" charset="-127"/>
              </a:rPr>
              <a:t>제품 별 판매단가</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lnSpc>
                <a:spcPct val="150000"/>
              </a:lnSpc>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       증감정보</a:t>
            </a:r>
            <a:r>
              <a:rPr lang="en-US" altLang="ko-KR" sz="900" dirty="0">
                <a:solidFill>
                  <a:srgbClr val="000000"/>
                </a:solidFill>
                <a:latin typeface="KoPub돋움체 Medium" panose="02020603020101020101" pitchFamily="18" charset="-127"/>
                <a:ea typeface="KoPub돋움체 Medium" panose="02020603020101020101" pitchFamily="18" charset="-127"/>
              </a:rPr>
              <a:t>(</a:t>
            </a:r>
            <a:r>
              <a:rPr lang="ko-KR" altLang="en-US" sz="900" dirty="0">
                <a:solidFill>
                  <a:srgbClr val="000000"/>
                </a:solidFill>
                <a:latin typeface="KoPub돋움체 Medium" panose="02020603020101020101" pitchFamily="18" charset="-127"/>
                <a:ea typeface="KoPub돋움체 Medium" panose="02020603020101020101" pitchFamily="18" charset="-127"/>
              </a:rPr>
              <a:t>전기대비</a:t>
            </a:r>
            <a:r>
              <a:rPr lang="en-US" altLang="ko-KR" sz="900" dirty="0">
                <a:solidFill>
                  <a:srgbClr val="000000"/>
                </a:solidFill>
                <a:latin typeface="KoPub돋움체 Medium" panose="02020603020101020101" pitchFamily="18" charset="-127"/>
                <a:ea typeface="KoPub돋움체 Medium" panose="02020603020101020101" pitchFamily="18" charset="-127"/>
              </a:rPr>
              <a:t>)</a:t>
            </a:r>
            <a:r>
              <a:rPr lang="ko-KR" altLang="en-US" sz="900" dirty="0">
                <a:solidFill>
                  <a:srgbClr val="000000"/>
                </a:solidFill>
                <a:latin typeface="KoPub돋움체 Medium" panose="02020603020101020101" pitchFamily="18" charset="-127"/>
                <a:ea typeface="KoPub돋움체 Medium" panose="02020603020101020101" pitchFamily="18" charset="-127"/>
              </a:rPr>
              <a:t>와 판매수량 및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lnSpc>
                <a:spcPct val="150000"/>
              </a:lnSpc>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판매단가 제공</a:t>
            </a:r>
            <a:r>
              <a:rPr lang="en-US" altLang="ko-KR" sz="900" dirty="0">
                <a:solidFill>
                  <a:srgbClr val="000000"/>
                </a:solidFill>
                <a:latin typeface="KoPub돋움체 Medium" panose="02020603020101020101" pitchFamily="18" charset="-127"/>
                <a:ea typeface="KoPub돋움체 Medium" panose="02020603020101020101" pitchFamily="18" charset="-127"/>
              </a:rPr>
              <a:t>(</a:t>
            </a:r>
            <a:r>
              <a:rPr lang="ko-KR" altLang="en-US" sz="900" dirty="0">
                <a:solidFill>
                  <a:srgbClr val="000000"/>
                </a:solidFill>
                <a:latin typeface="KoPub돋움체 Medium" panose="02020603020101020101" pitchFamily="18" charset="-127"/>
                <a:ea typeface="KoPub돋움체 Medium" panose="02020603020101020101" pitchFamily="18" charset="-127"/>
              </a:rPr>
              <a:t>당기</a:t>
            </a:r>
            <a:r>
              <a:rPr lang="en-US" altLang="ko-KR" sz="900" dirty="0">
                <a:solidFill>
                  <a:srgbClr val="000000"/>
                </a:solidFill>
                <a:latin typeface="KoPub돋움체 Medium" panose="02020603020101020101" pitchFamily="18" charset="-127"/>
                <a:ea typeface="KoPub돋움체 Medium" panose="02020603020101020101" pitchFamily="18" charset="-127"/>
              </a:rPr>
              <a:t>).</a:t>
            </a:r>
          </a:p>
          <a:p>
            <a:pPr indent="-274320" defTabSz="957769" latinLnBrk="1">
              <a:lnSpc>
                <a:spcPct val="150000"/>
              </a:lnSpc>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총 고객 매출액 에서 해당 기업  클릭 시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lnSpc>
                <a:spcPct val="150000"/>
              </a:lnSpc>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아래 상세정보</a:t>
            </a:r>
            <a:r>
              <a:rPr lang="en-US" altLang="ko-KR" sz="900" dirty="0">
                <a:solidFill>
                  <a:srgbClr val="000000"/>
                </a:solidFill>
                <a:latin typeface="KoPub돋움체 Medium" panose="02020603020101020101" pitchFamily="18" charset="-127"/>
                <a:ea typeface="KoPub돋움체 Medium" panose="02020603020101020101" pitchFamily="18" charset="-127"/>
              </a:rPr>
              <a:t>(</a:t>
            </a:r>
            <a:r>
              <a:rPr lang="ko-KR" altLang="en-US" sz="900" dirty="0">
                <a:solidFill>
                  <a:srgbClr val="000000"/>
                </a:solidFill>
                <a:latin typeface="KoPub돋움체 Medium" panose="02020603020101020101" pitchFamily="18" charset="-127"/>
                <a:ea typeface="KoPub돋움체 Medium" panose="02020603020101020101" pitchFamily="18" charset="-127"/>
              </a:rPr>
              <a:t>판매단가</a:t>
            </a:r>
            <a:r>
              <a:rPr lang="en-US" altLang="ko-KR" sz="900" dirty="0">
                <a:solidFill>
                  <a:srgbClr val="000000"/>
                </a:solidFill>
                <a:latin typeface="KoPub돋움체 Medium" panose="02020603020101020101" pitchFamily="18" charset="-127"/>
                <a:ea typeface="KoPub돋움체 Medium" panose="02020603020101020101" pitchFamily="18" charset="-127"/>
              </a:rPr>
              <a:t>)</a:t>
            </a:r>
            <a:r>
              <a:rPr lang="ko-KR" altLang="en-US" sz="900" dirty="0">
                <a:solidFill>
                  <a:srgbClr val="000000"/>
                </a:solidFill>
                <a:latin typeface="KoPub돋움체 Medium" panose="02020603020101020101" pitchFamily="18" charset="-127"/>
                <a:ea typeface="KoPub돋움체 Medium" panose="02020603020101020101" pitchFamily="18" charset="-127"/>
              </a:rPr>
              <a:t>에 나타나도록 설정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p>
        </p:txBody>
      </p:sp>
      <p:sp>
        <p:nvSpPr>
          <p:cNvPr id="20" name="타원 19">
            <a:extLst>
              <a:ext uri="{FF2B5EF4-FFF2-40B4-BE49-F238E27FC236}">
                <a16:creationId xmlns:a16="http://schemas.microsoft.com/office/drawing/2014/main" id="{F0F61143-9F4A-4375-A4B8-77A3C626F1B7}"/>
              </a:ext>
            </a:extLst>
          </p:cNvPr>
          <p:cNvSpPr/>
          <p:nvPr/>
        </p:nvSpPr>
        <p:spPr bwMode="ltGray">
          <a:xfrm>
            <a:off x="9828125" y="1627491"/>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1</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21" name="타원 20">
            <a:extLst>
              <a:ext uri="{FF2B5EF4-FFF2-40B4-BE49-F238E27FC236}">
                <a16:creationId xmlns:a16="http://schemas.microsoft.com/office/drawing/2014/main" id="{52630286-8D5B-4B52-BD9F-C486ACD57CD9}"/>
              </a:ext>
            </a:extLst>
          </p:cNvPr>
          <p:cNvSpPr/>
          <p:nvPr/>
        </p:nvSpPr>
        <p:spPr bwMode="ltGray">
          <a:xfrm>
            <a:off x="9835225" y="1887329"/>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2</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27" name="타원 26">
            <a:extLst>
              <a:ext uri="{FF2B5EF4-FFF2-40B4-BE49-F238E27FC236}">
                <a16:creationId xmlns:a16="http://schemas.microsoft.com/office/drawing/2014/main" id="{A9A57406-BD4B-47CC-9180-4E79047134D2}"/>
              </a:ext>
            </a:extLst>
          </p:cNvPr>
          <p:cNvSpPr/>
          <p:nvPr/>
        </p:nvSpPr>
        <p:spPr bwMode="ltGray">
          <a:xfrm>
            <a:off x="9835225" y="2396484"/>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3</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28" name="타원 27">
            <a:extLst>
              <a:ext uri="{FF2B5EF4-FFF2-40B4-BE49-F238E27FC236}">
                <a16:creationId xmlns:a16="http://schemas.microsoft.com/office/drawing/2014/main" id="{792F79D8-DD2F-4C26-9291-4597D3F9AFDD}"/>
              </a:ext>
            </a:extLst>
          </p:cNvPr>
          <p:cNvSpPr/>
          <p:nvPr/>
        </p:nvSpPr>
        <p:spPr bwMode="ltGray">
          <a:xfrm>
            <a:off x="9835225" y="2646717"/>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4</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31" name="타원 30">
            <a:extLst>
              <a:ext uri="{FF2B5EF4-FFF2-40B4-BE49-F238E27FC236}">
                <a16:creationId xmlns:a16="http://schemas.microsoft.com/office/drawing/2014/main" id="{CA73D279-A0B4-4D4B-B930-4FB9CE40EB9D}"/>
              </a:ext>
            </a:extLst>
          </p:cNvPr>
          <p:cNvSpPr/>
          <p:nvPr/>
        </p:nvSpPr>
        <p:spPr bwMode="ltGray">
          <a:xfrm>
            <a:off x="9846725" y="2984873"/>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5</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32" name="타원 31">
            <a:extLst>
              <a:ext uri="{FF2B5EF4-FFF2-40B4-BE49-F238E27FC236}">
                <a16:creationId xmlns:a16="http://schemas.microsoft.com/office/drawing/2014/main" id="{852049F8-FF09-4F35-BC68-A7B43C9A3A8D}"/>
              </a:ext>
            </a:extLst>
          </p:cNvPr>
          <p:cNvSpPr/>
          <p:nvPr/>
        </p:nvSpPr>
        <p:spPr bwMode="ltGray">
          <a:xfrm>
            <a:off x="9825597" y="3906788"/>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6</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34" name="TextBox 33">
            <a:extLst>
              <a:ext uri="{FF2B5EF4-FFF2-40B4-BE49-F238E27FC236}">
                <a16:creationId xmlns:a16="http://schemas.microsoft.com/office/drawing/2014/main" id="{4420D1E9-2A1D-4C5F-B1A7-D08C7028D9F0}"/>
              </a:ext>
            </a:extLst>
          </p:cNvPr>
          <p:cNvSpPr txBox="1"/>
          <p:nvPr/>
        </p:nvSpPr>
        <p:spPr>
          <a:xfrm>
            <a:off x="3108157" y="3089961"/>
            <a:ext cx="6609926" cy="3339117"/>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29" name="직사각형 28">
            <a:extLst>
              <a:ext uri="{FF2B5EF4-FFF2-40B4-BE49-F238E27FC236}">
                <a16:creationId xmlns:a16="http://schemas.microsoft.com/office/drawing/2014/main" id="{1649E498-E8EC-4ADB-AE9C-A71D57743BFB}"/>
              </a:ext>
            </a:extLst>
          </p:cNvPr>
          <p:cNvSpPr/>
          <p:nvPr/>
        </p:nvSpPr>
        <p:spPr bwMode="ltGray">
          <a:xfrm>
            <a:off x="3123245" y="3109301"/>
            <a:ext cx="6592398" cy="139422"/>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총 고객 매출액 추이 </a:t>
            </a:r>
          </a:p>
        </p:txBody>
      </p:sp>
      <p:sp>
        <p:nvSpPr>
          <p:cNvPr id="33" name="타원 32">
            <a:extLst>
              <a:ext uri="{FF2B5EF4-FFF2-40B4-BE49-F238E27FC236}">
                <a16:creationId xmlns:a16="http://schemas.microsoft.com/office/drawing/2014/main" id="{F0E8C8A3-3009-4621-BF58-3CD3911E12C2}"/>
              </a:ext>
            </a:extLst>
          </p:cNvPr>
          <p:cNvSpPr/>
          <p:nvPr/>
        </p:nvSpPr>
        <p:spPr bwMode="ltGray">
          <a:xfrm>
            <a:off x="2958057" y="3070186"/>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6</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graphicFrame>
        <p:nvGraphicFramePr>
          <p:cNvPr id="44" name="차트 43">
            <a:extLst>
              <a:ext uri="{FF2B5EF4-FFF2-40B4-BE49-F238E27FC236}">
                <a16:creationId xmlns:a16="http://schemas.microsoft.com/office/drawing/2014/main" id="{3B64066F-3232-4DFF-97DE-656F167D8B5C}"/>
              </a:ext>
            </a:extLst>
          </p:cNvPr>
          <p:cNvGraphicFramePr/>
          <p:nvPr>
            <p:extLst>
              <p:ext uri="{D42A27DB-BD31-4B8C-83A1-F6EECF244321}">
                <p14:modId xmlns:p14="http://schemas.microsoft.com/office/powerpoint/2010/main" val="2604846267"/>
              </p:ext>
            </p:extLst>
          </p:nvPr>
        </p:nvGraphicFramePr>
        <p:xfrm>
          <a:off x="3165511" y="3339358"/>
          <a:ext cx="6601917" cy="31989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31774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2">
            <a:extLst>
              <a:ext uri="{FF2B5EF4-FFF2-40B4-BE49-F238E27FC236}">
                <a16:creationId xmlns:a16="http://schemas.microsoft.com/office/drawing/2014/main" id="{CC4525A3-E683-4137-9ACC-B97125A98E7C}"/>
              </a:ext>
            </a:extLst>
          </p:cNvPr>
          <p:cNvSpPr txBox="1">
            <a:spLocks/>
          </p:cNvSpPr>
          <p:nvPr/>
        </p:nvSpPr>
        <p:spPr>
          <a:xfrm>
            <a:off x="177311" y="207461"/>
            <a:ext cx="11807826" cy="412857"/>
          </a:xfr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Clr>
                <a:srgbClr val="4472C4"/>
              </a:buClr>
            </a:pPr>
            <a:r>
              <a:rPr lang="ko-KR" altLang="en-US" dirty="0">
                <a:solidFill>
                  <a:prstClr val="black"/>
                </a:solidFill>
                <a:latin typeface="KoPub돋움체 Medium" panose="02020603020101020101" pitchFamily="18" charset="-127"/>
                <a:ea typeface="KoPub돋움체 Medium" panose="02020603020101020101" pitchFamily="18" charset="-127"/>
              </a:rPr>
              <a:t>화면 설계 </a:t>
            </a:r>
            <a:r>
              <a:rPr lang="en-US" altLang="ko-KR" dirty="0">
                <a:solidFill>
                  <a:prstClr val="black"/>
                </a:solidFill>
                <a:latin typeface="KoPub돋움체 Medium" panose="02020603020101020101" pitchFamily="18" charset="-127"/>
                <a:ea typeface="KoPub돋움체 Medium" panose="02020603020101020101" pitchFamily="18" charset="-127"/>
              </a:rPr>
              <a:t>: Visualization</a:t>
            </a:r>
            <a:endParaRPr lang="ko-KR" altLang="en-US" dirty="0">
              <a:solidFill>
                <a:prstClr val="black"/>
              </a:solidFill>
              <a:latin typeface="KoPub돋움체 Medium" panose="02020603020101020101" pitchFamily="18" charset="-127"/>
              <a:ea typeface="KoPub돋움체 Medium" panose="02020603020101020101" pitchFamily="18" charset="-127"/>
            </a:endParaRPr>
          </a:p>
        </p:txBody>
      </p:sp>
      <p:graphicFrame>
        <p:nvGraphicFramePr>
          <p:cNvPr id="3" name="표 2">
            <a:extLst>
              <a:ext uri="{FF2B5EF4-FFF2-40B4-BE49-F238E27FC236}">
                <a16:creationId xmlns:a16="http://schemas.microsoft.com/office/drawing/2014/main" id="{9D2DB61E-9871-4C8B-8AB2-99F5FB467440}"/>
              </a:ext>
            </a:extLst>
          </p:cNvPr>
          <p:cNvGraphicFramePr>
            <a:graphicFrameLocks noGrp="1"/>
          </p:cNvGraphicFramePr>
          <p:nvPr/>
        </p:nvGraphicFramePr>
        <p:xfrm>
          <a:off x="210037" y="727253"/>
          <a:ext cx="11807826" cy="5754827"/>
        </p:xfrm>
        <a:graphic>
          <a:graphicData uri="http://schemas.openxmlformats.org/drawingml/2006/table">
            <a:tbl>
              <a:tblPr firstRow="1" bandRow="1"/>
              <a:tblGrid>
                <a:gridCol w="1967971">
                  <a:extLst>
                    <a:ext uri="{9D8B030D-6E8A-4147-A177-3AD203B41FA5}">
                      <a16:colId xmlns:a16="http://schemas.microsoft.com/office/drawing/2014/main" val="2319932860"/>
                    </a:ext>
                  </a:extLst>
                </a:gridCol>
                <a:gridCol w="1967971">
                  <a:extLst>
                    <a:ext uri="{9D8B030D-6E8A-4147-A177-3AD203B41FA5}">
                      <a16:colId xmlns:a16="http://schemas.microsoft.com/office/drawing/2014/main" val="2926832141"/>
                    </a:ext>
                  </a:extLst>
                </a:gridCol>
                <a:gridCol w="630879">
                  <a:extLst>
                    <a:ext uri="{9D8B030D-6E8A-4147-A177-3AD203B41FA5}">
                      <a16:colId xmlns:a16="http://schemas.microsoft.com/office/drawing/2014/main" val="271572334"/>
                    </a:ext>
                  </a:extLst>
                </a:gridCol>
                <a:gridCol w="4744452">
                  <a:extLst>
                    <a:ext uri="{9D8B030D-6E8A-4147-A177-3AD203B41FA5}">
                      <a16:colId xmlns:a16="http://schemas.microsoft.com/office/drawing/2014/main" val="2004344405"/>
                    </a:ext>
                  </a:extLst>
                </a:gridCol>
                <a:gridCol w="1351548">
                  <a:extLst>
                    <a:ext uri="{9D8B030D-6E8A-4147-A177-3AD203B41FA5}">
                      <a16:colId xmlns:a16="http://schemas.microsoft.com/office/drawing/2014/main" val="1008448080"/>
                    </a:ext>
                  </a:extLst>
                </a:gridCol>
                <a:gridCol w="1145005">
                  <a:extLst>
                    <a:ext uri="{9D8B030D-6E8A-4147-A177-3AD203B41FA5}">
                      <a16:colId xmlns:a16="http://schemas.microsoft.com/office/drawing/2014/main" val="3177433494"/>
                    </a:ext>
                  </a:extLst>
                </a:gridCol>
              </a:tblGrid>
              <a:tr h="299103">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담당 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            </a:t>
                      </a:r>
                      <a:r>
                        <a:rPr lang="en-US" altLang="ko-KR" sz="1000" b="0" dirty="0">
                          <a:solidFill>
                            <a:schemeClr val="tx1"/>
                          </a:solidFill>
                          <a:latin typeface="KoPub돋움체 Medium" panose="02020603020101020101" pitchFamily="18" charset="-127"/>
                          <a:ea typeface="KoPub돋움체 Medium" panose="02020603020101020101" pitchFamily="18" charset="-127"/>
                        </a:rPr>
                        <a:t>1</a:t>
                      </a:r>
                      <a:r>
                        <a:rPr lang="ko-KR" altLang="en-US" sz="1000" b="0" dirty="0">
                          <a:solidFill>
                            <a:schemeClr val="tx1"/>
                          </a:solidFill>
                          <a:latin typeface="KoPub돋움체 Medium" panose="02020603020101020101" pitchFamily="18" charset="-127"/>
                          <a:ea typeface="KoPub돋움체 Medium" panose="02020603020101020101" pitchFamily="18" charset="-127"/>
                        </a:rPr>
                        <a:t>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주제 명</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lvl="1"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판매현황 분석 화면</a:t>
                      </a:r>
                      <a:endParaRPr lang="en-US" altLang="ko-KR" sz="1000" b="0"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화면 </a:t>
                      </a:r>
                      <a:r>
                        <a:rPr lang="en-US" altLang="ko-KR" sz="1000" b="0" dirty="0">
                          <a:solidFill>
                            <a:schemeClr val="tx1"/>
                          </a:solidFill>
                          <a:latin typeface="KoPub돋움체 Medium" panose="02020603020101020101" pitchFamily="18" charset="-127"/>
                          <a:ea typeface="KoPub돋움체 Medium" panose="02020603020101020101" pitchFamily="18" charset="-127"/>
                        </a:rPr>
                        <a:t>ID</a:t>
                      </a:r>
                      <a:endParaRPr lang="ko-KR" altLang="en-US" sz="1000" b="0"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latinLnBrk="1"/>
                      <a:r>
                        <a:rPr lang="en-US" altLang="ko-KR" sz="1000" b="1" dirty="0">
                          <a:solidFill>
                            <a:schemeClr val="tx1"/>
                          </a:solidFill>
                          <a:latin typeface="KoPub돋움체 Medium" panose="02020603020101020101" pitchFamily="18" charset="-127"/>
                          <a:ea typeface="KoPub돋움체 Medium" panose="02020603020101020101" pitchFamily="18" charset="-127"/>
                        </a:rPr>
                        <a:t>-</a:t>
                      </a:r>
                      <a:endParaRPr lang="ko-KR" altLang="en-US" sz="1000" b="1"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1008571"/>
                  </a:ext>
                </a:extLst>
              </a:tr>
              <a:tr h="299102">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선택 조건</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gridSpan="5">
                  <a:txBody>
                    <a:bodyPr/>
                    <a:lstStyle/>
                    <a:p>
                      <a:pPr lvl="1"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조회</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 기간 </a:t>
                      </a:r>
                      <a:r>
                        <a:rPr lang="en-US" altLang="ko-KR" sz="1000" b="0" baseline="0" dirty="0">
                          <a:solidFill>
                            <a:schemeClr val="tx1"/>
                          </a:solidFill>
                          <a:latin typeface="KoPub돋움체 Medium" panose="02020603020101020101" pitchFamily="18" charset="-127"/>
                          <a:ea typeface="KoPub돋움체 Medium" panose="02020603020101020101" pitchFamily="18" charset="-127"/>
                        </a:rPr>
                        <a:t>( </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년 분기 월 </a:t>
                      </a:r>
                      <a:r>
                        <a:rPr lang="en-US" altLang="ko-KR" sz="1000" b="0" baseline="0" dirty="0">
                          <a:solidFill>
                            <a:schemeClr val="tx1"/>
                          </a:solidFill>
                          <a:latin typeface="KoPub돋움체 Medium" panose="02020603020101020101" pitchFamily="18" charset="-127"/>
                          <a:ea typeface="KoPub돋움체 Medium" panose="02020603020101020101" pitchFamily="18" charset="-127"/>
                        </a:rPr>
                        <a:t>) , </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언어 </a:t>
                      </a:r>
                      <a:r>
                        <a:rPr lang="en-US" altLang="ko-KR" sz="1000" b="0" baseline="0" dirty="0">
                          <a:solidFill>
                            <a:schemeClr val="tx1"/>
                          </a:solidFill>
                          <a:latin typeface="KoPub돋움체 Medium" panose="02020603020101020101" pitchFamily="18" charset="-127"/>
                          <a:ea typeface="KoPub돋움체 Medium" panose="02020603020101020101" pitchFamily="18" charset="-127"/>
                        </a:rPr>
                        <a:t>( KO / EN ) , </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고객 별</a:t>
                      </a:r>
                      <a:endParaRPr lang="ko-KR" altLang="en-US" sz="1000" b="0"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70472"/>
                  </a:ext>
                </a:extLst>
              </a:tr>
              <a:tr h="5156622">
                <a:tc gridSpan="6">
                  <a:txBody>
                    <a:bodyPr/>
                    <a:lstStyle/>
                    <a:p>
                      <a:pPr algn="ctr" latinLnBrk="1"/>
                      <a:endParaRPr lang="ko-KR" altLang="en-US" sz="1000" b="1"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623636"/>
                  </a:ext>
                </a:extLst>
              </a:tr>
            </a:tbl>
          </a:graphicData>
        </a:graphic>
      </p:graphicFrame>
      <p:sp>
        <p:nvSpPr>
          <p:cNvPr id="4" name="TextBox 3">
            <a:extLst>
              <a:ext uri="{FF2B5EF4-FFF2-40B4-BE49-F238E27FC236}">
                <a16:creationId xmlns:a16="http://schemas.microsoft.com/office/drawing/2014/main" id="{4F49786D-1A6D-4344-9FD8-2D1BFA0B290A}"/>
              </a:ext>
            </a:extLst>
          </p:cNvPr>
          <p:cNvSpPr txBox="1"/>
          <p:nvPr/>
        </p:nvSpPr>
        <p:spPr>
          <a:xfrm>
            <a:off x="9822125" y="1408467"/>
            <a:ext cx="2163013" cy="171593"/>
          </a:xfrm>
          <a:prstGeom prst="rect">
            <a:avLst/>
          </a:prstGeom>
          <a:solidFill>
            <a:schemeClr val="accent1"/>
          </a:solidFill>
        </p:spPr>
        <p:txBody>
          <a:bodyPr vert="horz" wrap="none" lIns="0" tIns="0" rIns="0" bIns="0" rtlCol="0" anchor="ctr">
            <a:noAutofit/>
          </a:bodyPr>
          <a:lstStyle/>
          <a:p>
            <a:pPr indent="-274320" algn="ctr" defTabSz="957769">
              <a:spcAft>
                <a:spcPts val="900"/>
              </a:spcAft>
              <a:defRPr/>
            </a:pPr>
            <a:r>
              <a:rPr lang="ko-KR" altLang="en-US" sz="1050" kern="0" dirty="0">
                <a:solidFill>
                  <a:srgbClr val="FFFFFF"/>
                </a:solidFill>
                <a:latin typeface="KoPub돋움체 Medium" panose="02020603020101020101" pitchFamily="18" charset="-127"/>
                <a:ea typeface="KoPub돋움체 Medium" panose="02020603020101020101" pitchFamily="18" charset="-127"/>
              </a:rPr>
              <a:t>동작 방식</a:t>
            </a:r>
          </a:p>
        </p:txBody>
      </p:sp>
      <p:sp>
        <p:nvSpPr>
          <p:cNvPr id="5" name="사다리꼴 4">
            <a:extLst>
              <a:ext uri="{FF2B5EF4-FFF2-40B4-BE49-F238E27FC236}">
                <a16:creationId xmlns:a16="http://schemas.microsoft.com/office/drawing/2014/main" id="{86C0573A-C6F5-4AE5-AED9-587F22DFB975}"/>
              </a:ext>
            </a:extLst>
          </p:cNvPr>
          <p:cNvSpPr/>
          <p:nvPr/>
        </p:nvSpPr>
        <p:spPr bwMode="ltGray">
          <a:xfrm>
            <a:off x="624827" y="1408271"/>
            <a:ext cx="1010576" cy="234640"/>
          </a:xfrm>
          <a:prstGeom prst="trapezoid">
            <a:avLst/>
          </a:prstGeom>
          <a:solidFill>
            <a:schemeClr val="accent5">
              <a:lumMod val="20000"/>
              <a:lumOff val="80000"/>
            </a:schemeClr>
          </a:solidFill>
          <a:ln w="6350" cap="flat" cmpd="sng" algn="ctr">
            <a:solidFill>
              <a:srgbClr val="000000">
                <a:lumMod val="75000"/>
                <a:lumOff val="25000"/>
              </a:srgbClr>
            </a:solidFill>
            <a:prstDash val="solid"/>
          </a:ln>
          <a:effectLst/>
        </p:spPr>
        <p:txBody>
          <a:bodyPr rtlCol="0" anchor="ctr"/>
          <a:lstStyle/>
          <a:p>
            <a:pPr algn="ctr" defTabSz="957769">
              <a:defRPr/>
            </a:pPr>
            <a:endParaRPr lang="ko-KR" altLang="en-US" sz="1200" b="1" kern="0" dirty="0">
              <a:solidFill>
                <a:srgbClr val="000000"/>
              </a:solidFill>
              <a:latin typeface="KoPub돋움체 Medium" panose="02020603020101020101" pitchFamily="18" charset="-127"/>
              <a:ea typeface="KoPub돋움체 Medium" panose="02020603020101020101" pitchFamily="18" charset="-127"/>
              <a:sym typeface="Arial"/>
            </a:endParaRPr>
          </a:p>
        </p:txBody>
      </p:sp>
      <p:cxnSp>
        <p:nvCxnSpPr>
          <p:cNvPr id="6" name="직선 연결선 5">
            <a:extLst>
              <a:ext uri="{FF2B5EF4-FFF2-40B4-BE49-F238E27FC236}">
                <a16:creationId xmlns:a16="http://schemas.microsoft.com/office/drawing/2014/main" id="{5BCA09F0-9D1B-4E7D-8598-33074D21DFF3}"/>
              </a:ext>
            </a:extLst>
          </p:cNvPr>
          <p:cNvCxnSpPr/>
          <p:nvPr/>
        </p:nvCxnSpPr>
        <p:spPr>
          <a:xfrm>
            <a:off x="624827" y="1642911"/>
            <a:ext cx="1011600" cy="0"/>
          </a:xfrm>
          <a:prstGeom prst="line">
            <a:avLst/>
          </a:prstGeom>
          <a:noFill/>
          <a:ln w="12700" cap="flat" cmpd="sng" algn="ctr">
            <a:solidFill>
              <a:srgbClr val="FFFFFF"/>
            </a:solidFill>
            <a:prstDash val="solid"/>
          </a:ln>
          <a:effectLst/>
        </p:spPr>
      </p:cxnSp>
      <p:cxnSp>
        <p:nvCxnSpPr>
          <p:cNvPr id="7" name="직선 연결선 6">
            <a:extLst>
              <a:ext uri="{FF2B5EF4-FFF2-40B4-BE49-F238E27FC236}">
                <a16:creationId xmlns:a16="http://schemas.microsoft.com/office/drawing/2014/main" id="{0F5949E0-6637-40FE-86B7-E6690BB58745}"/>
              </a:ext>
            </a:extLst>
          </p:cNvPr>
          <p:cNvCxnSpPr>
            <a:cxnSpLocks/>
          </p:cNvCxnSpPr>
          <p:nvPr/>
        </p:nvCxnSpPr>
        <p:spPr>
          <a:xfrm>
            <a:off x="2683325" y="1642911"/>
            <a:ext cx="5678381" cy="0"/>
          </a:xfrm>
          <a:prstGeom prst="line">
            <a:avLst/>
          </a:prstGeom>
          <a:noFill/>
          <a:ln w="6350" cap="flat" cmpd="sng" algn="ctr">
            <a:solidFill>
              <a:srgbClr val="000000">
                <a:lumMod val="75000"/>
                <a:lumOff val="25000"/>
              </a:srgbClr>
            </a:solidFill>
            <a:prstDash val="solid"/>
          </a:ln>
          <a:effectLst/>
        </p:spPr>
      </p:cxnSp>
      <p:sp>
        <p:nvSpPr>
          <p:cNvPr id="8" name="사다리꼴 7">
            <a:extLst>
              <a:ext uri="{FF2B5EF4-FFF2-40B4-BE49-F238E27FC236}">
                <a16:creationId xmlns:a16="http://schemas.microsoft.com/office/drawing/2014/main" id="{669A5365-E37F-4BC8-9705-A8F6C11B3423}"/>
              </a:ext>
            </a:extLst>
          </p:cNvPr>
          <p:cNvSpPr/>
          <p:nvPr/>
        </p:nvSpPr>
        <p:spPr bwMode="ltGray">
          <a:xfrm>
            <a:off x="1657728" y="1407923"/>
            <a:ext cx="1010576" cy="234640"/>
          </a:xfrm>
          <a:prstGeom prst="trapezoid">
            <a:avLst/>
          </a:prstGeom>
          <a:noFill/>
          <a:ln w="6350" cap="flat" cmpd="sng" algn="ctr">
            <a:noFill/>
            <a:prstDash val="solid"/>
          </a:ln>
          <a:effectLst/>
        </p:spPr>
        <p:txBody>
          <a:bodyPr rtlCol="0" anchor="ctr"/>
          <a:lstStyle/>
          <a:p>
            <a:pPr algn="ctr" defTabSz="957769">
              <a:defRPr/>
            </a:pPr>
            <a:endParaRPr lang="ko-KR" altLang="en-US" sz="1200" b="1" kern="0" dirty="0">
              <a:solidFill>
                <a:srgbClr val="000000"/>
              </a:solidFill>
              <a:latin typeface="KoPub돋움체 Medium" panose="02020603020101020101" pitchFamily="18" charset="-127"/>
              <a:ea typeface="KoPub돋움체 Medium" panose="02020603020101020101" pitchFamily="18" charset="-127"/>
              <a:sym typeface="Arial"/>
            </a:endParaRPr>
          </a:p>
        </p:txBody>
      </p:sp>
      <p:sp>
        <p:nvSpPr>
          <p:cNvPr id="9" name="TextBox 8">
            <a:extLst>
              <a:ext uri="{FF2B5EF4-FFF2-40B4-BE49-F238E27FC236}">
                <a16:creationId xmlns:a16="http://schemas.microsoft.com/office/drawing/2014/main" id="{EFFA64C0-D7F4-4BB2-B130-560DF1D1CBD7}"/>
              </a:ext>
            </a:extLst>
          </p:cNvPr>
          <p:cNvSpPr txBox="1"/>
          <p:nvPr/>
        </p:nvSpPr>
        <p:spPr>
          <a:xfrm>
            <a:off x="748618" y="1448805"/>
            <a:ext cx="755703" cy="164463"/>
          </a:xfrm>
          <a:prstGeom prst="rect">
            <a:avLst/>
          </a:prstGeom>
          <a:noFill/>
        </p:spPr>
        <p:txBody>
          <a:bodyPr vert="horz" wrap="none" lIns="0" tIns="0" rIns="0" bIns="0" rtlCol="0" anchor="ctr">
            <a:noAutofit/>
          </a:bodyPr>
          <a:lstStyle/>
          <a:p>
            <a:pPr indent="-274320" algn="ctr"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시장 </a:t>
            </a:r>
            <a:r>
              <a:rPr lang="en-US" altLang="ko-KR" sz="900" dirty="0">
                <a:solidFill>
                  <a:srgbClr val="000000"/>
                </a:solidFill>
                <a:latin typeface="KoPub돋움체 Medium" panose="02020603020101020101" pitchFamily="18" charset="-127"/>
                <a:ea typeface="KoPub돋움체 Medium" panose="02020603020101020101" pitchFamily="18" charset="-127"/>
              </a:rPr>
              <a:t>TREND</a:t>
            </a:r>
            <a:endParaRPr lang="ko-KR" altLang="en-US" sz="900" dirty="0">
              <a:solidFill>
                <a:srgbClr val="000000"/>
              </a:solidFill>
              <a:latin typeface="KoPub돋움체 Medium" panose="02020603020101020101" pitchFamily="18" charset="-127"/>
              <a:ea typeface="KoPub돋움체 Medium" panose="02020603020101020101" pitchFamily="18" charset="-127"/>
            </a:endParaRPr>
          </a:p>
        </p:txBody>
      </p:sp>
      <p:sp>
        <p:nvSpPr>
          <p:cNvPr id="10" name="TextBox 9">
            <a:extLst>
              <a:ext uri="{FF2B5EF4-FFF2-40B4-BE49-F238E27FC236}">
                <a16:creationId xmlns:a16="http://schemas.microsoft.com/office/drawing/2014/main" id="{EE0E8A78-ADD5-495A-98C6-78543C2C3817}"/>
              </a:ext>
            </a:extLst>
          </p:cNvPr>
          <p:cNvSpPr txBox="1"/>
          <p:nvPr/>
        </p:nvSpPr>
        <p:spPr>
          <a:xfrm>
            <a:off x="1799486" y="1445552"/>
            <a:ext cx="755703" cy="164463"/>
          </a:xfrm>
          <a:prstGeom prst="rect">
            <a:avLst/>
          </a:prstGeom>
          <a:noFill/>
        </p:spPr>
        <p:txBody>
          <a:bodyPr vert="horz" wrap="none" lIns="0" tIns="0" rIns="0" bIns="0" rtlCol="0" anchor="ctr">
            <a:noAutofit/>
          </a:bodyPr>
          <a:lstStyle/>
          <a:p>
            <a:pPr indent="-274320" algn="ctr"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고객 매출 구조 </a:t>
            </a:r>
          </a:p>
        </p:txBody>
      </p:sp>
      <p:cxnSp>
        <p:nvCxnSpPr>
          <p:cNvPr id="11" name="직선 연결선 10">
            <a:extLst>
              <a:ext uri="{FF2B5EF4-FFF2-40B4-BE49-F238E27FC236}">
                <a16:creationId xmlns:a16="http://schemas.microsoft.com/office/drawing/2014/main" id="{46A3D873-4B52-4CAE-A535-CA3E70D4E1A4}"/>
              </a:ext>
            </a:extLst>
          </p:cNvPr>
          <p:cNvCxnSpPr>
            <a:cxnSpLocks/>
          </p:cNvCxnSpPr>
          <p:nvPr/>
        </p:nvCxnSpPr>
        <p:spPr>
          <a:xfrm flipH="1">
            <a:off x="512764" y="1642911"/>
            <a:ext cx="1144965" cy="0"/>
          </a:xfrm>
          <a:prstGeom prst="line">
            <a:avLst/>
          </a:prstGeom>
          <a:noFill/>
          <a:ln w="6350" cap="flat" cmpd="sng" algn="ctr">
            <a:solidFill>
              <a:srgbClr val="000000">
                <a:lumMod val="75000"/>
                <a:lumOff val="25000"/>
              </a:srgbClr>
            </a:solidFill>
            <a:prstDash val="solid"/>
          </a:ln>
          <a:effectLst/>
        </p:spPr>
      </p:cxnSp>
      <p:sp>
        <p:nvSpPr>
          <p:cNvPr id="12" name="TextBox 11">
            <a:extLst>
              <a:ext uri="{FF2B5EF4-FFF2-40B4-BE49-F238E27FC236}">
                <a16:creationId xmlns:a16="http://schemas.microsoft.com/office/drawing/2014/main" id="{03A7B48B-C54C-4640-A7B8-3552575F51AB}"/>
              </a:ext>
            </a:extLst>
          </p:cNvPr>
          <p:cNvSpPr txBox="1"/>
          <p:nvPr/>
        </p:nvSpPr>
        <p:spPr>
          <a:xfrm>
            <a:off x="696912" y="1715054"/>
            <a:ext cx="9046243" cy="195079"/>
          </a:xfrm>
          <a:prstGeom prst="rect">
            <a:avLst/>
          </a:prstGeom>
          <a:solidFill>
            <a:schemeClr val="accent5">
              <a:lumMod val="20000"/>
              <a:lumOff val="80000"/>
            </a:schemeClr>
          </a:solidFill>
          <a:ln>
            <a:noFill/>
          </a:ln>
        </p:spPr>
        <p:txBody>
          <a:bodyPr vert="horz" wrap="none" lIns="144000" tIns="0" rIns="0" bIns="0" rtlCol="0" anchor="ctr">
            <a:noAutofit/>
          </a:bodyPr>
          <a:lstStyle/>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SAP</a:t>
            </a:r>
            <a:r>
              <a:rPr lang="ko-KR" altLang="en-US" sz="900" dirty="0">
                <a:solidFill>
                  <a:srgbClr val="000000"/>
                </a:solidFill>
                <a:latin typeface="KoPub돋움체 Medium" panose="02020603020101020101" pitchFamily="18" charset="-127"/>
                <a:ea typeface="KoPub돋움체 Medium" panose="02020603020101020101" pitchFamily="18" charset="-127"/>
              </a:rPr>
              <a:t> </a:t>
            </a:r>
          </a:p>
        </p:txBody>
      </p:sp>
      <p:sp>
        <p:nvSpPr>
          <p:cNvPr id="13" name="TextBox 12">
            <a:extLst>
              <a:ext uri="{FF2B5EF4-FFF2-40B4-BE49-F238E27FC236}">
                <a16:creationId xmlns:a16="http://schemas.microsoft.com/office/drawing/2014/main" id="{818445D5-7B76-4857-89C2-3948D86DFAA7}"/>
              </a:ext>
            </a:extLst>
          </p:cNvPr>
          <p:cNvSpPr txBox="1"/>
          <p:nvPr/>
        </p:nvSpPr>
        <p:spPr>
          <a:xfrm>
            <a:off x="696913" y="1715054"/>
            <a:ext cx="63555" cy="195079"/>
          </a:xfrm>
          <a:prstGeom prst="rect">
            <a:avLst/>
          </a:prstGeom>
          <a:solidFill>
            <a:schemeClr val="accent5"/>
          </a:solidFill>
          <a:ln>
            <a:noFill/>
          </a:ln>
        </p:spPr>
        <p:txBody>
          <a:bodyPr vert="horz" wrap="none" lIns="0" tIns="0" rIns="0" bIns="0" rtlCol="0" anchor="ctr">
            <a:noAutofit/>
          </a:bodyPr>
          <a:lstStyle/>
          <a:p>
            <a:pPr indent="-274320" algn="ctr" defTabSz="957769">
              <a:spcAft>
                <a:spcPts val="900"/>
              </a:spcAft>
              <a:defRPr/>
            </a:pPr>
            <a:endParaRPr lang="ko-KR" altLang="en-US" sz="900" kern="0" dirty="0">
              <a:solidFill>
                <a:srgbClr val="000000"/>
              </a:solidFill>
              <a:latin typeface="KoPub돋움체 Medium" panose="02020603020101020101" pitchFamily="18" charset="-127"/>
              <a:ea typeface="KoPub돋움체 Medium" panose="02020603020101020101" pitchFamily="18" charset="-127"/>
            </a:endParaRPr>
          </a:p>
        </p:txBody>
      </p:sp>
      <p:sp>
        <p:nvSpPr>
          <p:cNvPr id="16" name="TextBox 15">
            <a:extLst>
              <a:ext uri="{FF2B5EF4-FFF2-40B4-BE49-F238E27FC236}">
                <a16:creationId xmlns:a16="http://schemas.microsoft.com/office/drawing/2014/main" id="{CA8CE0BD-0E72-4719-9E6F-18502412EA28}"/>
              </a:ext>
            </a:extLst>
          </p:cNvPr>
          <p:cNvSpPr txBox="1"/>
          <p:nvPr/>
        </p:nvSpPr>
        <p:spPr>
          <a:xfrm>
            <a:off x="724722" y="1945866"/>
            <a:ext cx="2196011" cy="1090894"/>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43" name="TextBox 42">
            <a:extLst>
              <a:ext uri="{FF2B5EF4-FFF2-40B4-BE49-F238E27FC236}">
                <a16:creationId xmlns:a16="http://schemas.microsoft.com/office/drawing/2014/main" id="{F5C59B05-8410-469E-8C9A-0846FAFBABA5}"/>
              </a:ext>
            </a:extLst>
          </p:cNvPr>
          <p:cNvSpPr txBox="1"/>
          <p:nvPr/>
        </p:nvSpPr>
        <p:spPr>
          <a:xfrm>
            <a:off x="9084489" y="1752124"/>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45" name="TextBox 44">
            <a:extLst>
              <a:ext uri="{FF2B5EF4-FFF2-40B4-BE49-F238E27FC236}">
                <a16:creationId xmlns:a16="http://schemas.microsoft.com/office/drawing/2014/main" id="{09CCD215-93D7-40A0-B87D-92654D30ADCF}"/>
              </a:ext>
            </a:extLst>
          </p:cNvPr>
          <p:cNvSpPr txBox="1"/>
          <p:nvPr/>
        </p:nvSpPr>
        <p:spPr>
          <a:xfrm>
            <a:off x="9255402" y="1753345"/>
            <a:ext cx="460242" cy="126233"/>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en-US" altLang="ko-KR" sz="700" kern="0" dirty="0">
                <a:solidFill>
                  <a:srgbClr val="ED7D31"/>
                </a:solidFill>
                <a:latin typeface="KoPub돋움체 Medium" panose="02020603020101020101" pitchFamily="18" charset="-127"/>
                <a:ea typeface="KoPub돋움체 Medium" panose="02020603020101020101" pitchFamily="18" charset="-127"/>
              </a:rPr>
              <a:t>KO</a:t>
            </a:r>
            <a:endParaRPr lang="ko-KR" altLang="en-US" sz="700" kern="0" dirty="0">
              <a:solidFill>
                <a:srgbClr val="ED7D31"/>
              </a:solidFill>
              <a:latin typeface="KoPub돋움체 Medium" panose="02020603020101020101" pitchFamily="18" charset="-127"/>
              <a:ea typeface="KoPub돋움체 Medium" panose="02020603020101020101" pitchFamily="18" charset="-127"/>
            </a:endParaRPr>
          </a:p>
        </p:txBody>
      </p:sp>
      <p:sp>
        <p:nvSpPr>
          <p:cNvPr id="72" name="직사각형 71">
            <a:extLst>
              <a:ext uri="{FF2B5EF4-FFF2-40B4-BE49-F238E27FC236}">
                <a16:creationId xmlns:a16="http://schemas.microsoft.com/office/drawing/2014/main" id="{4C905762-76BC-4604-8023-680AABA23D58}"/>
              </a:ext>
            </a:extLst>
          </p:cNvPr>
          <p:cNvSpPr/>
          <p:nvPr/>
        </p:nvSpPr>
        <p:spPr>
          <a:xfrm>
            <a:off x="7545483" y="4372184"/>
            <a:ext cx="2172600" cy="714567"/>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defTabSz="914400" latinLnBrk="1"/>
            <a:r>
              <a:rPr lang="en-US" altLang="ko-KR" sz="3200" dirty="0">
                <a:solidFill>
                  <a:srgbClr val="4472C4"/>
                </a:solidFill>
                <a:latin typeface="KoPub돋움체 Medium" panose="02020603020101020101" pitchFamily="18" charset="-127"/>
                <a:ea typeface="KoPub돋움체 Medium" panose="02020603020101020101" pitchFamily="18" charset="-127"/>
              </a:rPr>
              <a:t>   </a:t>
            </a:r>
            <a:endParaRPr lang="ko-KR" altLang="en-US" sz="3200" dirty="0">
              <a:solidFill>
                <a:srgbClr val="ED7D31"/>
              </a:solidFill>
              <a:latin typeface="KoPub돋움체 Medium" panose="02020603020101020101" pitchFamily="18" charset="-127"/>
              <a:ea typeface="KoPub돋움체 Medium" panose="02020603020101020101" pitchFamily="18" charset="-127"/>
            </a:endParaRPr>
          </a:p>
        </p:txBody>
      </p:sp>
      <p:sp>
        <p:nvSpPr>
          <p:cNvPr id="88" name="사다리꼴 87">
            <a:extLst>
              <a:ext uri="{FF2B5EF4-FFF2-40B4-BE49-F238E27FC236}">
                <a16:creationId xmlns:a16="http://schemas.microsoft.com/office/drawing/2014/main" id="{00BDEFEC-CCAF-4BF0-8AE3-7FC7B396846E}"/>
              </a:ext>
            </a:extLst>
          </p:cNvPr>
          <p:cNvSpPr/>
          <p:nvPr/>
        </p:nvSpPr>
        <p:spPr bwMode="ltGray">
          <a:xfrm>
            <a:off x="2683325" y="1408097"/>
            <a:ext cx="1010576" cy="234640"/>
          </a:xfrm>
          <a:prstGeom prst="trapezoid">
            <a:avLst/>
          </a:prstGeom>
          <a:solidFill>
            <a:schemeClr val="accent5">
              <a:lumMod val="20000"/>
              <a:lumOff val="80000"/>
            </a:schemeClr>
          </a:solidFill>
          <a:ln w="6350" cap="flat" cmpd="sng" algn="ctr">
            <a:solidFill>
              <a:srgbClr val="000000">
                <a:lumMod val="75000"/>
                <a:lumOff val="25000"/>
              </a:srgbClr>
            </a:solidFill>
            <a:prstDash val="solid"/>
          </a:ln>
          <a:effectLst/>
        </p:spPr>
        <p:txBody>
          <a:bodyPr rtlCol="0" anchor="ctr"/>
          <a:lstStyle/>
          <a:p>
            <a:pPr algn="ctr" defTabSz="957769">
              <a:defRPr/>
            </a:pPr>
            <a:endParaRPr lang="ko-KR" altLang="en-US" sz="1200" b="1" kern="0" dirty="0">
              <a:solidFill>
                <a:srgbClr val="000000"/>
              </a:solidFill>
              <a:latin typeface="KoPub돋움체 Medium" panose="02020603020101020101" pitchFamily="18" charset="-127"/>
              <a:ea typeface="KoPub돋움체 Medium" panose="02020603020101020101" pitchFamily="18" charset="-127"/>
              <a:sym typeface="Arial"/>
            </a:endParaRPr>
          </a:p>
        </p:txBody>
      </p:sp>
      <p:sp>
        <p:nvSpPr>
          <p:cNvPr id="90" name="TextBox 89">
            <a:extLst>
              <a:ext uri="{FF2B5EF4-FFF2-40B4-BE49-F238E27FC236}">
                <a16:creationId xmlns:a16="http://schemas.microsoft.com/office/drawing/2014/main" id="{8A00F017-C7B2-4A30-BFC4-5B93A587E2FB}"/>
              </a:ext>
            </a:extLst>
          </p:cNvPr>
          <p:cNvSpPr txBox="1"/>
          <p:nvPr/>
        </p:nvSpPr>
        <p:spPr>
          <a:xfrm>
            <a:off x="2835029" y="1448804"/>
            <a:ext cx="755703" cy="164463"/>
          </a:xfrm>
          <a:prstGeom prst="rect">
            <a:avLst/>
          </a:prstGeom>
          <a:noFill/>
        </p:spPr>
        <p:txBody>
          <a:bodyPr vert="horz" wrap="none" lIns="0" tIns="0" rIns="0" bIns="0" rtlCol="0" anchor="ctr">
            <a:noAutofit/>
          </a:bodyPr>
          <a:lstStyle/>
          <a:p>
            <a:pPr indent="-274320" algn="ctr"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제품별 매출 구조 </a:t>
            </a:r>
          </a:p>
        </p:txBody>
      </p:sp>
      <p:sp>
        <p:nvSpPr>
          <p:cNvPr id="94" name="TextBox 93">
            <a:extLst>
              <a:ext uri="{FF2B5EF4-FFF2-40B4-BE49-F238E27FC236}">
                <a16:creationId xmlns:a16="http://schemas.microsoft.com/office/drawing/2014/main" id="{41A1631A-C3D5-44CA-8388-26CDCE9629DF}"/>
              </a:ext>
            </a:extLst>
          </p:cNvPr>
          <p:cNvSpPr txBox="1"/>
          <p:nvPr/>
        </p:nvSpPr>
        <p:spPr>
          <a:xfrm>
            <a:off x="7005453" y="1953605"/>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96" name="TextBox 95">
            <a:extLst>
              <a:ext uri="{FF2B5EF4-FFF2-40B4-BE49-F238E27FC236}">
                <a16:creationId xmlns:a16="http://schemas.microsoft.com/office/drawing/2014/main" id="{B85CBF38-F79D-409B-A3B3-674BF19CC4BD}"/>
              </a:ext>
            </a:extLst>
          </p:cNvPr>
          <p:cNvSpPr txBox="1"/>
          <p:nvPr/>
        </p:nvSpPr>
        <p:spPr>
          <a:xfrm>
            <a:off x="7176366" y="1954826"/>
            <a:ext cx="460242" cy="126233"/>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700" kern="0" dirty="0">
                <a:solidFill>
                  <a:srgbClr val="ED7D31"/>
                </a:solidFill>
                <a:latin typeface="KoPub돋움체 Medium" panose="02020603020101020101" pitchFamily="18" charset="-127"/>
                <a:ea typeface="KoPub돋움체 Medium" panose="02020603020101020101" pitchFamily="18" charset="-127"/>
              </a:rPr>
              <a:t>날짜 </a:t>
            </a:r>
          </a:p>
        </p:txBody>
      </p:sp>
      <p:sp>
        <p:nvSpPr>
          <p:cNvPr id="114" name="직사각형 113">
            <a:extLst>
              <a:ext uri="{FF2B5EF4-FFF2-40B4-BE49-F238E27FC236}">
                <a16:creationId xmlns:a16="http://schemas.microsoft.com/office/drawing/2014/main" id="{197AD178-CFEB-4A66-B22B-B919B1E5F0FA}"/>
              </a:ext>
            </a:extLst>
          </p:cNvPr>
          <p:cNvSpPr/>
          <p:nvPr/>
        </p:nvSpPr>
        <p:spPr bwMode="ltGray">
          <a:xfrm>
            <a:off x="728323" y="1952832"/>
            <a:ext cx="2196000" cy="139811"/>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자사 매출액 </a:t>
            </a:r>
          </a:p>
        </p:txBody>
      </p:sp>
      <p:sp>
        <p:nvSpPr>
          <p:cNvPr id="116" name="직사각형 115">
            <a:extLst>
              <a:ext uri="{FF2B5EF4-FFF2-40B4-BE49-F238E27FC236}">
                <a16:creationId xmlns:a16="http://schemas.microsoft.com/office/drawing/2014/main" id="{7A72F4B2-8CDA-497B-8080-DA88C637F536}"/>
              </a:ext>
            </a:extLst>
          </p:cNvPr>
          <p:cNvSpPr/>
          <p:nvPr/>
        </p:nvSpPr>
        <p:spPr>
          <a:xfrm>
            <a:off x="724710" y="2184398"/>
            <a:ext cx="2172600" cy="714567"/>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defTabSz="914400" latinLnBrk="1"/>
            <a:r>
              <a:rPr lang="en-US" altLang="ko-KR" sz="3200" dirty="0">
                <a:solidFill>
                  <a:srgbClr val="4472C4"/>
                </a:solidFill>
                <a:latin typeface="KoPub돋움체 Medium" panose="02020603020101020101" pitchFamily="18" charset="-127"/>
                <a:ea typeface="KoPub돋움체 Medium" panose="02020603020101020101" pitchFamily="18" charset="-127"/>
              </a:rPr>
              <a:t>$123,456</a:t>
            </a:r>
            <a:endParaRPr lang="ko-KR" altLang="en-US" sz="3200" dirty="0">
              <a:solidFill>
                <a:srgbClr val="4472C4"/>
              </a:solidFill>
              <a:latin typeface="KoPub돋움체 Medium" panose="02020603020101020101" pitchFamily="18" charset="-127"/>
              <a:ea typeface="KoPub돋움체 Medium" panose="02020603020101020101" pitchFamily="18" charset="-127"/>
            </a:endParaRPr>
          </a:p>
        </p:txBody>
      </p:sp>
      <p:sp>
        <p:nvSpPr>
          <p:cNvPr id="122" name="직사각형 121">
            <a:extLst>
              <a:ext uri="{FF2B5EF4-FFF2-40B4-BE49-F238E27FC236}">
                <a16:creationId xmlns:a16="http://schemas.microsoft.com/office/drawing/2014/main" id="{18310940-11E6-4DA9-8E4B-16ADC3748E4C}"/>
              </a:ext>
            </a:extLst>
          </p:cNvPr>
          <p:cNvSpPr/>
          <p:nvPr/>
        </p:nvSpPr>
        <p:spPr>
          <a:xfrm>
            <a:off x="731630" y="3277335"/>
            <a:ext cx="2172600" cy="714567"/>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defTabSz="914400" latinLnBrk="1"/>
            <a:r>
              <a:rPr lang="en-US" altLang="ko-KR" sz="3200" dirty="0">
                <a:solidFill>
                  <a:srgbClr val="ED7D31"/>
                </a:solidFill>
                <a:latin typeface="KoPub돋움체 Medium" panose="02020603020101020101" pitchFamily="18" charset="-127"/>
                <a:ea typeface="KoPub돋움체 Medium" panose="02020603020101020101" pitchFamily="18" charset="-127"/>
              </a:rPr>
              <a:t>   </a:t>
            </a:r>
            <a:endParaRPr lang="ko-KR" altLang="en-US" sz="3200" dirty="0">
              <a:solidFill>
                <a:srgbClr val="4472C4"/>
              </a:solidFill>
              <a:latin typeface="KoPub돋움체 Medium" panose="02020603020101020101" pitchFamily="18" charset="-127"/>
              <a:ea typeface="KoPub돋움체 Medium" panose="02020603020101020101" pitchFamily="18" charset="-127"/>
            </a:endParaRPr>
          </a:p>
        </p:txBody>
      </p:sp>
      <p:cxnSp>
        <p:nvCxnSpPr>
          <p:cNvPr id="30" name="직선 연결선 29">
            <a:extLst>
              <a:ext uri="{FF2B5EF4-FFF2-40B4-BE49-F238E27FC236}">
                <a16:creationId xmlns:a16="http://schemas.microsoft.com/office/drawing/2014/main" id="{02B970E3-1995-4A79-A898-D975F5B62F63}"/>
              </a:ext>
            </a:extLst>
          </p:cNvPr>
          <p:cNvCxnSpPr>
            <a:cxnSpLocks/>
          </p:cNvCxnSpPr>
          <p:nvPr/>
        </p:nvCxnSpPr>
        <p:spPr>
          <a:xfrm>
            <a:off x="1714773" y="1408097"/>
            <a:ext cx="8933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직선 연결선 46">
            <a:extLst>
              <a:ext uri="{FF2B5EF4-FFF2-40B4-BE49-F238E27FC236}">
                <a16:creationId xmlns:a16="http://schemas.microsoft.com/office/drawing/2014/main" id="{AF83B9F3-029A-49D6-8005-8803815D38E7}"/>
              </a:ext>
            </a:extLst>
          </p:cNvPr>
          <p:cNvCxnSpPr/>
          <p:nvPr/>
        </p:nvCxnSpPr>
        <p:spPr>
          <a:xfrm flipH="1">
            <a:off x="1657729" y="1408097"/>
            <a:ext cx="57045" cy="234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9B1FB6F-18D1-4733-A94A-60953BAC98A5}"/>
              </a:ext>
            </a:extLst>
          </p:cNvPr>
          <p:cNvCxnSpPr>
            <a:cxnSpLocks/>
          </p:cNvCxnSpPr>
          <p:nvPr/>
        </p:nvCxnSpPr>
        <p:spPr>
          <a:xfrm>
            <a:off x="2608154" y="1408097"/>
            <a:ext cx="60151" cy="234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15002A4-C060-40E7-BAA5-AB2E85FBAAA1}"/>
              </a:ext>
            </a:extLst>
          </p:cNvPr>
          <p:cNvSpPr txBox="1"/>
          <p:nvPr/>
        </p:nvSpPr>
        <p:spPr>
          <a:xfrm>
            <a:off x="724721" y="3078084"/>
            <a:ext cx="2196011" cy="3372821"/>
          </a:xfrm>
          <a:prstGeom prst="rect">
            <a:avLst/>
          </a:prstGeom>
          <a:solidFill>
            <a:srgbClr val="FFFFFF"/>
          </a:solidFill>
          <a:ln w="6350">
            <a:solidFill>
              <a:schemeClr val="accent1"/>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53" name="직사각형 52">
            <a:extLst>
              <a:ext uri="{FF2B5EF4-FFF2-40B4-BE49-F238E27FC236}">
                <a16:creationId xmlns:a16="http://schemas.microsoft.com/office/drawing/2014/main" id="{F624D0D8-8558-4C8F-A762-281F02D4FE39}"/>
              </a:ext>
            </a:extLst>
          </p:cNvPr>
          <p:cNvSpPr/>
          <p:nvPr/>
        </p:nvSpPr>
        <p:spPr bwMode="ltGray">
          <a:xfrm>
            <a:off x="720491" y="3072495"/>
            <a:ext cx="2196000" cy="147551"/>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주요 고객  </a:t>
            </a:r>
            <a:r>
              <a:rPr lang="en-US" altLang="ko-KR" sz="900" kern="0" dirty="0">
                <a:solidFill>
                  <a:srgbClr val="44546A"/>
                </a:solidFill>
                <a:latin typeface="KoPub돋움체 Medium" panose="02020603020101020101" pitchFamily="18" charset="-127"/>
                <a:ea typeface="KoPub돋움체 Medium" panose="02020603020101020101" pitchFamily="18" charset="-127"/>
                <a:sym typeface="Arial"/>
              </a:rPr>
              <a:t>TOP 5 </a:t>
            </a:r>
            <a:endPar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endParaRPr>
          </a:p>
        </p:txBody>
      </p:sp>
      <p:sp>
        <p:nvSpPr>
          <p:cNvPr id="81" name="타원 80">
            <a:extLst>
              <a:ext uri="{FF2B5EF4-FFF2-40B4-BE49-F238E27FC236}">
                <a16:creationId xmlns:a16="http://schemas.microsoft.com/office/drawing/2014/main" id="{4394B8E1-BEBD-45CF-A01A-D3DAB2D46226}"/>
              </a:ext>
            </a:extLst>
          </p:cNvPr>
          <p:cNvSpPr/>
          <p:nvPr/>
        </p:nvSpPr>
        <p:spPr bwMode="ltGray">
          <a:xfrm>
            <a:off x="7709966" y="2087469"/>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4</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graphicFrame>
        <p:nvGraphicFramePr>
          <p:cNvPr id="24" name="표 23">
            <a:extLst>
              <a:ext uri="{FF2B5EF4-FFF2-40B4-BE49-F238E27FC236}">
                <a16:creationId xmlns:a16="http://schemas.microsoft.com/office/drawing/2014/main" id="{F83ADC27-3019-4575-930B-D1B321F58398}"/>
              </a:ext>
            </a:extLst>
          </p:cNvPr>
          <p:cNvGraphicFramePr>
            <a:graphicFrameLocks noGrp="1"/>
          </p:cNvGraphicFramePr>
          <p:nvPr>
            <p:extLst>
              <p:ext uri="{D42A27DB-BD31-4B8C-83A1-F6EECF244321}">
                <p14:modId xmlns:p14="http://schemas.microsoft.com/office/powerpoint/2010/main" val="1267895045"/>
              </p:ext>
            </p:extLst>
          </p:nvPr>
        </p:nvGraphicFramePr>
        <p:xfrm>
          <a:off x="728865" y="3235902"/>
          <a:ext cx="2175365" cy="2881719"/>
        </p:xfrm>
        <a:graphic>
          <a:graphicData uri="http://schemas.openxmlformats.org/drawingml/2006/table">
            <a:tbl>
              <a:tblPr bandRow="1">
                <a:tableStyleId>{5A111915-BE36-4E01-A7E5-04B1672EAD32}</a:tableStyleId>
              </a:tblPr>
              <a:tblGrid>
                <a:gridCol w="552047">
                  <a:extLst>
                    <a:ext uri="{9D8B030D-6E8A-4147-A177-3AD203B41FA5}">
                      <a16:colId xmlns:a16="http://schemas.microsoft.com/office/drawing/2014/main" val="2860569835"/>
                    </a:ext>
                  </a:extLst>
                </a:gridCol>
                <a:gridCol w="291707">
                  <a:extLst>
                    <a:ext uri="{9D8B030D-6E8A-4147-A177-3AD203B41FA5}">
                      <a16:colId xmlns:a16="http://schemas.microsoft.com/office/drawing/2014/main" val="135956265"/>
                    </a:ext>
                  </a:extLst>
                </a:gridCol>
                <a:gridCol w="1331611">
                  <a:extLst>
                    <a:ext uri="{9D8B030D-6E8A-4147-A177-3AD203B41FA5}">
                      <a16:colId xmlns:a16="http://schemas.microsoft.com/office/drawing/2014/main" val="1547320255"/>
                    </a:ext>
                  </a:extLst>
                </a:gridCol>
              </a:tblGrid>
              <a:tr h="220988">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고객 이름</a:t>
                      </a:r>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lnB w="12700" cap="flat" cmpd="sng" algn="ctr">
                      <a:solidFill>
                        <a:schemeClr val="accent5"/>
                      </a:solidFill>
                      <a:prstDash val="solid"/>
                      <a:round/>
                      <a:headEnd type="none" w="med" len="med"/>
                      <a:tailEnd type="none" w="med" len="med"/>
                    </a:lnB>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제품</a:t>
                      </a:r>
                    </a:p>
                  </a:txBody>
                  <a:tcPr marL="0" marR="0" marT="0" marB="0" anchor="ctr">
                    <a:lnB w="12700" cap="flat" cmpd="sng" algn="ctr">
                      <a:solidFill>
                        <a:schemeClr val="accent5"/>
                      </a:solidFill>
                      <a:prstDash val="solid"/>
                      <a:round/>
                      <a:headEnd type="none" w="med" len="med"/>
                      <a:tailEnd type="none" w="med" len="med"/>
                    </a:lnB>
                  </a:tcPr>
                </a:tc>
                <a:tc>
                  <a:txBody>
                    <a:bodyPr/>
                    <a:lstStyle/>
                    <a:p>
                      <a:pPr algn="ctr" latinLnBrk="1"/>
                      <a:r>
                        <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판매단가  증감률</a:t>
                      </a:r>
                    </a:p>
                  </a:txBody>
                  <a:tcPr marL="0" marR="0" marT="0" marB="0" anchor="ctr">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295849519"/>
                  </a:ext>
                </a:extLst>
              </a:tr>
              <a:tr h="220988">
                <a:tc>
                  <a:txBody>
                    <a:bodyPr/>
                    <a:lstStyle/>
                    <a:p>
                      <a:pPr algn="ctr" latinLnBrk="1"/>
                      <a:r>
                        <a:rPr lang="en-US" altLang="ko-KR"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AA</a:t>
                      </a:r>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lnT w="12700" cap="flat" cmpd="sng" algn="ctr">
                      <a:solidFill>
                        <a:schemeClr val="accent5"/>
                      </a:solidFill>
                      <a:prstDash val="solid"/>
                      <a:round/>
                      <a:headEnd type="none" w="med" len="med"/>
                      <a:tailEnd type="none" w="med" len="med"/>
                    </a:lnT>
                  </a:tcPr>
                </a:tc>
                <a:tc>
                  <a:txBody>
                    <a:bodyPr/>
                    <a:lstStyle/>
                    <a:p>
                      <a:pPr algn="ctr" latinLnBrk="1"/>
                      <a:r>
                        <a:rPr lang="en-US" altLang="ko-KR" sz="800" b="0" kern="1200" baseline="0" dirty="0" err="1">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Tv</a:t>
                      </a:r>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lnT w="12700" cap="flat" cmpd="sng" algn="ctr">
                      <a:solidFill>
                        <a:schemeClr val="accent5"/>
                      </a:solidFill>
                      <a:prstDash val="solid"/>
                      <a:round/>
                      <a:headEnd type="none" w="med" len="med"/>
                      <a:tailEnd type="none" w="med" len="med"/>
                    </a:lnT>
                  </a:tcP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lnT w="12700" cap="flat" cmpd="sng" algn="ctr">
                      <a:solidFill>
                        <a:schemeClr val="accent5"/>
                      </a:solidFill>
                      <a:prstDash val="solid"/>
                      <a:round/>
                      <a:headEnd type="none" w="med" len="med"/>
                      <a:tailEnd type="none" w="med" len="med"/>
                    </a:lnT>
                  </a:tcPr>
                </a:tc>
                <a:extLst>
                  <a:ext uri="{0D108BD9-81ED-4DB2-BD59-A6C34878D82A}">
                    <a16:rowId xmlns:a16="http://schemas.microsoft.com/office/drawing/2014/main" val="2873810064"/>
                  </a:ext>
                </a:extLst>
              </a:tr>
              <a:tr h="220988">
                <a:tc>
                  <a:txBody>
                    <a:bodyPr/>
                    <a:lstStyle/>
                    <a:p>
                      <a:pPr algn="ctr" latinLnBrk="1"/>
                      <a:r>
                        <a:rPr lang="en-US" altLang="ko-KR"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BB</a:t>
                      </a:r>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tc>
                  <a:txBody>
                    <a:bodyPr/>
                    <a:lstStyle/>
                    <a:p>
                      <a:pPr algn="ctr" latinLnBrk="1"/>
                      <a:r>
                        <a:rPr lang="en-US" altLang="ko-KR"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a:t>
                      </a:r>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extLst>
                  <a:ext uri="{0D108BD9-81ED-4DB2-BD59-A6C34878D82A}">
                    <a16:rowId xmlns:a16="http://schemas.microsoft.com/office/drawing/2014/main" val="3797678244"/>
                  </a:ext>
                </a:extLst>
              </a:tr>
              <a:tr h="220988">
                <a:tc>
                  <a:txBody>
                    <a:bodyPr/>
                    <a:lstStyle/>
                    <a:p>
                      <a:pPr algn="ctr" latinLnBrk="1"/>
                      <a:r>
                        <a:rPr lang="en-US" altLang="ko-KR"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CC</a:t>
                      </a:r>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extLst>
                  <a:ext uri="{0D108BD9-81ED-4DB2-BD59-A6C34878D82A}">
                    <a16:rowId xmlns:a16="http://schemas.microsoft.com/office/drawing/2014/main" val="1372891870"/>
                  </a:ext>
                </a:extLst>
              </a:tr>
              <a:tr h="220988">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DD</a:t>
                      </a:r>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extLst>
                  <a:ext uri="{0D108BD9-81ED-4DB2-BD59-A6C34878D82A}">
                    <a16:rowId xmlns:a16="http://schemas.microsoft.com/office/drawing/2014/main" val="2670701113"/>
                  </a:ext>
                </a:extLst>
              </a:tr>
              <a:tr h="229863">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EE</a:t>
                      </a:r>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extLst>
                  <a:ext uri="{0D108BD9-81ED-4DB2-BD59-A6C34878D82A}">
                    <a16:rowId xmlns:a16="http://schemas.microsoft.com/office/drawing/2014/main" val="4059920092"/>
                  </a:ext>
                </a:extLst>
              </a:tr>
              <a:tr h="220988">
                <a:tc>
                  <a:txBody>
                    <a:bodyPr/>
                    <a:lstStyle/>
                    <a:p>
                      <a:pPr algn="ctr" latinLnBrk="1"/>
                      <a:r>
                        <a:rPr lang="en-US" altLang="ko-KR"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POSCO</a:t>
                      </a:r>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a:txBody>
                  <a:tcPr marL="0" marR="0" marT="0" marB="0" anchor="ctr"/>
                </a:tc>
                <a:extLst>
                  <a:ext uri="{0D108BD9-81ED-4DB2-BD59-A6C34878D82A}">
                    <a16:rowId xmlns:a16="http://schemas.microsoft.com/office/drawing/2014/main" val="378989357"/>
                  </a:ext>
                </a:extLst>
              </a:tr>
              <a:tr h="220988">
                <a:tc>
                  <a:txBody>
                    <a:bodyPr/>
                    <a:lstStyle/>
                    <a:p>
                      <a:pPr algn="ctr" latinLnBrk="1"/>
                      <a:r>
                        <a:rPr lang="en-US" altLang="ko-KR"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t>
                      </a:r>
                      <a:endParaRPr lang="en-US" altLang="ko-KR"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r>
                        <a:rPr lang="en-US" altLang="ko-KR"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t>
                      </a:r>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extLst>
                  <a:ext uri="{0D108BD9-81ED-4DB2-BD59-A6C34878D82A}">
                    <a16:rowId xmlns:a16="http://schemas.microsoft.com/office/drawing/2014/main" val="3985100814"/>
                  </a:ext>
                </a:extLst>
              </a:tr>
              <a:tr h="220988">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extLst>
                  <a:ext uri="{0D108BD9-81ED-4DB2-BD59-A6C34878D82A}">
                    <a16:rowId xmlns:a16="http://schemas.microsoft.com/office/drawing/2014/main" val="3353993777"/>
                  </a:ext>
                </a:extLst>
              </a:tr>
              <a:tr h="220988">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extLst>
                  <a:ext uri="{0D108BD9-81ED-4DB2-BD59-A6C34878D82A}">
                    <a16:rowId xmlns:a16="http://schemas.microsoft.com/office/drawing/2014/main" val="2517963261"/>
                  </a:ext>
                </a:extLst>
              </a:tr>
              <a:tr h="220988">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extLst>
                  <a:ext uri="{0D108BD9-81ED-4DB2-BD59-A6C34878D82A}">
                    <a16:rowId xmlns:a16="http://schemas.microsoft.com/office/drawing/2014/main" val="2508385684"/>
                  </a:ext>
                </a:extLst>
              </a:tr>
              <a:tr h="220988">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extLst>
                  <a:ext uri="{0D108BD9-81ED-4DB2-BD59-A6C34878D82A}">
                    <a16:rowId xmlns:a16="http://schemas.microsoft.com/office/drawing/2014/main" val="1606262604"/>
                  </a:ext>
                </a:extLst>
              </a:tr>
              <a:tr h="220988">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tc>
                  <a:txBody>
                    <a:bodyPr/>
                    <a:lstStyle/>
                    <a:p>
                      <a:pPr algn="ctr" latinLnBrk="1"/>
                      <a:endParaRPr lang="ko-KR" altLang="en-US" sz="800" b="0" kern="120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cs typeface="+mn-cs"/>
                      </a:endParaRPr>
                    </a:p>
                  </a:txBody>
                  <a:tcPr marL="0" marR="0" marT="0" marB="0" anchor="ctr"/>
                </a:tc>
                <a:extLst>
                  <a:ext uri="{0D108BD9-81ED-4DB2-BD59-A6C34878D82A}">
                    <a16:rowId xmlns:a16="http://schemas.microsoft.com/office/drawing/2014/main" val="1987864125"/>
                  </a:ext>
                </a:extLst>
              </a:tr>
            </a:tbl>
          </a:graphicData>
        </a:graphic>
      </p:graphicFrame>
      <p:graphicFrame>
        <p:nvGraphicFramePr>
          <p:cNvPr id="27" name="차트 26">
            <a:extLst>
              <a:ext uri="{FF2B5EF4-FFF2-40B4-BE49-F238E27FC236}">
                <a16:creationId xmlns:a16="http://schemas.microsoft.com/office/drawing/2014/main" id="{3BFAC8B9-26AE-41E7-AA67-D8F94894F640}"/>
              </a:ext>
            </a:extLst>
          </p:cNvPr>
          <p:cNvGraphicFramePr>
            <a:graphicFrameLocks/>
          </p:cNvGraphicFramePr>
          <p:nvPr>
            <p:extLst>
              <p:ext uri="{D42A27DB-BD31-4B8C-83A1-F6EECF244321}">
                <p14:modId xmlns:p14="http://schemas.microsoft.com/office/powerpoint/2010/main" val="3858914664"/>
              </p:ext>
            </p:extLst>
          </p:nvPr>
        </p:nvGraphicFramePr>
        <p:xfrm>
          <a:off x="1860228" y="3204727"/>
          <a:ext cx="1616151" cy="2529840"/>
        </p:xfrm>
        <a:graphic>
          <a:graphicData uri="http://schemas.openxmlformats.org/drawingml/2006/chart">
            <c:chart xmlns:c="http://schemas.openxmlformats.org/drawingml/2006/chart" xmlns:r="http://schemas.openxmlformats.org/officeDocument/2006/relationships" r:id="rId2"/>
          </a:graphicData>
        </a:graphic>
      </p:graphicFrame>
      <p:grpSp>
        <p:nvGrpSpPr>
          <p:cNvPr id="102" name="그룹 101">
            <a:extLst>
              <a:ext uri="{FF2B5EF4-FFF2-40B4-BE49-F238E27FC236}">
                <a16:creationId xmlns:a16="http://schemas.microsoft.com/office/drawing/2014/main" id="{623DC6D4-7AB3-490E-9B12-1F928A4A11B3}"/>
              </a:ext>
            </a:extLst>
          </p:cNvPr>
          <p:cNvGrpSpPr/>
          <p:nvPr/>
        </p:nvGrpSpPr>
        <p:grpSpPr>
          <a:xfrm>
            <a:off x="3110086" y="1958242"/>
            <a:ext cx="3229749" cy="1067478"/>
            <a:chOff x="4704306" y="4195751"/>
            <a:chExt cx="2414251" cy="895355"/>
          </a:xfrm>
        </p:grpSpPr>
        <p:sp>
          <p:nvSpPr>
            <p:cNvPr id="103" name="TextBox 102">
              <a:extLst>
                <a:ext uri="{FF2B5EF4-FFF2-40B4-BE49-F238E27FC236}">
                  <a16:creationId xmlns:a16="http://schemas.microsoft.com/office/drawing/2014/main" id="{D631F02F-32A4-4AB0-A9B0-E805452D9BC3}"/>
                </a:ext>
              </a:extLst>
            </p:cNvPr>
            <p:cNvSpPr txBox="1"/>
            <p:nvPr/>
          </p:nvSpPr>
          <p:spPr>
            <a:xfrm>
              <a:off x="4704306" y="4195751"/>
              <a:ext cx="2414251" cy="895355"/>
            </a:xfrm>
            <a:prstGeom prst="rect">
              <a:avLst/>
            </a:prstGeom>
            <a:solidFill>
              <a:srgbClr val="FFFFFF"/>
            </a:solidFill>
            <a:ln w="6350">
              <a:solidFill>
                <a:schemeClr val="accent1"/>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lnSpc>
                  <a:spcPct val="140000"/>
                </a:lnSpc>
                <a:defRPr/>
              </a:pPr>
              <a:r>
                <a:rPr lang="en-US" altLang="ko-KR" sz="1800" dirty="0">
                  <a:solidFill>
                    <a:srgbClr val="4472C4"/>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3% / 2.55 USD</a:t>
              </a:r>
            </a:p>
          </p:txBody>
        </p:sp>
        <p:sp>
          <p:nvSpPr>
            <p:cNvPr id="104" name="직사각형 103">
              <a:extLst>
                <a:ext uri="{FF2B5EF4-FFF2-40B4-BE49-F238E27FC236}">
                  <a16:creationId xmlns:a16="http://schemas.microsoft.com/office/drawing/2014/main" id="{1C12F9D7-B7B6-410F-8B57-66F496CDC485}"/>
                </a:ext>
              </a:extLst>
            </p:cNvPr>
            <p:cNvSpPr/>
            <p:nvPr/>
          </p:nvSpPr>
          <p:spPr bwMode="ltGray">
            <a:xfrm>
              <a:off x="4706865" y="4197265"/>
              <a:ext cx="2411692" cy="141623"/>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en-US" altLang="ko-KR" sz="900" kern="0" dirty="0">
                  <a:solidFill>
                    <a:srgbClr val="44546A"/>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sym typeface="Arial"/>
                </a:rPr>
                <a:t>00</a:t>
              </a:r>
              <a:r>
                <a:rPr lang="ko-KR" altLang="en-US" sz="900" kern="0" dirty="0">
                  <a:solidFill>
                    <a:srgbClr val="44546A"/>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sym typeface="Arial"/>
                </a:rPr>
                <a:t>고객 판매단가 증감률 </a:t>
              </a:r>
              <a:r>
                <a:rPr lang="en-US" altLang="ko-KR" sz="900" kern="0" dirty="0">
                  <a:solidFill>
                    <a:srgbClr val="44546A"/>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sym typeface="Arial"/>
                </a:rPr>
                <a:t>/ </a:t>
              </a:r>
              <a:r>
                <a:rPr lang="ko-KR" altLang="en-US" sz="900" kern="0" dirty="0">
                  <a:solidFill>
                    <a:srgbClr val="44546A"/>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sym typeface="Arial"/>
                </a:rPr>
                <a:t>증감 금액</a:t>
              </a:r>
            </a:p>
          </p:txBody>
        </p:sp>
      </p:grpSp>
      <p:grpSp>
        <p:nvGrpSpPr>
          <p:cNvPr id="105" name="그룹 104">
            <a:extLst>
              <a:ext uri="{FF2B5EF4-FFF2-40B4-BE49-F238E27FC236}">
                <a16:creationId xmlns:a16="http://schemas.microsoft.com/office/drawing/2014/main" id="{DEDA9EC0-F2B0-48DF-B2D5-1EBE9BDD1BC6}"/>
              </a:ext>
            </a:extLst>
          </p:cNvPr>
          <p:cNvGrpSpPr/>
          <p:nvPr/>
        </p:nvGrpSpPr>
        <p:grpSpPr>
          <a:xfrm>
            <a:off x="6487968" y="1956908"/>
            <a:ext cx="3235925" cy="1074329"/>
            <a:chOff x="5327478" y="4195751"/>
            <a:chExt cx="2140956" cy="902209"/>
          </a:xfrm>
        </p:grpSpPr>
        <p:sp>
          <p:nvSpPr>
            <p:cNvPr id="106" name="TextBox 105">
              <a:extLst>
                <a:ext uri="{FF2B5EF4-FFF2-40B4-BE49-F238E27FC236}">
                  <a16:creationId xmlns:a16="http://schemas.microsoft.com/office/drawing/2014/main" id="{85AFB8D3-5865-4CE6-BCC7-2B784EF15688}"/>
                </a:ext>
              </a:extLst>
            </p:cNvPr>
            <p:cNvSpPr txBox="1"/>
            <p:nvPr/>
          </p:nvSpPr>
          <p:spPr>
            <a:xfrm>
              <a:off x="5327478" y="4195751"/>
              <a:ext cx="2137588" cy="902209"/>
            </a:xfrm>
            <a:prstGeom prst="rect">
              <a:avLst/>
            </a:prstGeom>
            <a:solidFill>
              <a:srgbClr val="FFFFFF"/>
            </a:solidFill>
            <a:ln w="6350">
              <a:solidFill>
                <a:schemeClr val="accent1"/>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lnSpc>
                  <a:spcPct val="140000"/>
                </a:lnSpc>
                <a:defRPr/>
              </a:pPr>
              <a:r>
                <a:rPr lang="en-US" altLang="ko-KR" sz="1800" dirty="0">
                  <a:solidFill>
                    <a:srgbClr val="ED7D3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5,324 / 1,500 USD</a:t>
              </a:r>
            </a:p>
          </p:txBody>
        </p:sp>
        <p:sp>
          <p:nvSpPr>
            <p:cNvPr id="107" name="직사각형 106">
              <a:extLst>
                <a:ext uri="{FF2B5EF4-FFF2-40B4-BE49-F238E27FC236}">
                  <a16:creationId xmlns:a16="http://schemas.microsoft.com/office/drawing/2014/main" id="{7AEB9F77-774D-41C6-8427-908CBA975A78}"/>
                </a:ext>
              </a:extLst>
            </p:cNvPr>
            <p:cNvSpPr/>
            <p:nvPr/>
          </p:nvSpPr>
          <p:spPr bwMode="ltGray">
            <a:xfrm>
              <a:off x="5330034" y="4197265"/>
              <a:ext cx="2138400" cy="147551"/>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en-US" altLang="ko-KR" sz="900" kern="0" dirty="0">
                  <a:solidFill>
                    <a:srgbClr val="44546A"/>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sym typeface="Arial"/>
                </a:rPr>
                <a:t>00</a:t>
              </a:r>
              <a:r>
                <a:rPr lang="ko-KR" altLang="en-US" sz="900" kern="0" dirty="0">
                  <a:solidFill>
                    <a:srgbClr val="44546A"/>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sym typeface="Arial"/>
                </a:rPr>
                <a:t>고객 판매수량 및 판매단가</a:t>
              </a:r>
            </a:p>
          </p:txBody>
        </p:sp>
      </p:grpSp>
      <p:cxnSp>
        <p:nvCxnSpPr>
          <p:cNvPr id="66" name="직선 연결선 65">
            <a:extLst>
              <a:ext uri="{FF2B5EF4-FFF2-40B4-BE49-F238E27FC236}">
                <a16:creationId xmlns:a16="http://schemas.microsoft.com/office/drawing/2014/main" id="{464541EF-4828-447D-913D-7644FD840E55}"/>
              </a:ext>
            </a:extLst>
          </p:cNvPr>
          <p:cNvCxnSpPr>
            <a:cxnSpLocks/>
          </p:cNvCxnSpPr>
          <p:nvPr/>
        </p:nvCxnSpPr>
        <p:spPr>
          <a:xfrm flipH="1">
            <a:off x="8361706" y="1446993"/>
            <a:ext cx="117555" cy="201363"/>
          </a:xfrm>
          <a:prstGeom prst="line">
            <a:avLst/>
          </a:prstGeom>
          <a:noFill/>
          <a:ln w="6350" cap="flat" cmpd="sng" algn="ctr">
            <a:solidFill>
              <a:srgbClr val="000000">
                <a:lumMod val="75000"/>
                <a:lumOff val="25000"/>
              </a:srgbClr>
            </a:solidFill>
            <a:prstDash val="solid"/>
          </a:ln>
          <a:effectLst/>
        </p:spPr>
      </p:cxnSp>
      <p:cxnSp>
        <p:nvCxnSpPr>
          <p:cNvPr id="68" name="직선 연결선 67">
            <a:extLst>
              <a:ext uri="{FF2B5EF4-FFF2-40B4-BE49-F238E27FC236}">
                <a16:creationId xmlns:a16="http://schemas.microsoft.com/office/drawing/2014/main" id="{CB7851A2-EBBB-490C-AC00-F9AD68474B34}"/>
              </a:ext>
            </a:extLst>
          </p:cNvPr>
          <p:cNvCxnSpPr>
            <a:cxnSpLocks/>
          </p:cNvCxnSpPr>
          <p:nvPr/>
        </p:nvCxnSpPr>
        <p:spPr>
          <a:xfrm>
            <a:off x="8463832" y="1446993"/>
            <a:ext cx="1260061" cy="0"/>
          </a:xfrm>
          <a:prstGeom prst="line">
            <a:avLst/>
          </a:prstGeom>
          <a:noFill/>
          <a:ln w="6350" cap="flat" cmpd="sng" algn="ctr">
            <a:solidFill>
              <a:srgbClr val="000000">
                <a:lumMod val="75000"/>
                <a:lumOff val="25000"/>
              </a:srgbClr>
            </a:solidFill>
            <a:prstDash val="solid"/>
          </a:ln>
          <a:effectLst/>
        </p:spPr>
      </p:cxnSp>
      <p:sp>
        <p:nvSpPr>
          <p:cNvPr id="69" name="TextBox 68">
            <a:extLst>
              <a:ext uri="{FF2B5EF4-FFF2-40B4-BE49-F238E27FC236}">
                <a16:creationId xmlns:a16="http://schemas.microsoft.com/office/drawing/2014/main" id="{DCAB6927-620A-4C61-BE16-20CDE91CF298}"/>
              </a:ext>
            </a:extLst>
          </p:cNvPr>
          <p:cNvSpPr txBox="1"/>
          <p:nvPr/>
        </p:nvSpPr>
        <p:spPr>
          <a:xfrm>
            <a:off x="8544396" y="1503923"/>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70" name="TextBox 69">
            <a:extLst>
              <a:ext uri="{FF2B5EF4-FFF2-40B4-BE49-F238E27FC236}">
                <a16:creationId xmlns:a16="http://schemas.microsoft.com/office/drawing/2014/main" id="{B4182D11-3EAC-4A54-86F5-32172FDB8812}"/>
              </a:ext>
            </a:extLst>
          </p:cNvPr>
          <p:cNvSpPr txBox="1"/>
          <p:nvPr/>
        </p:nvSpPr>
        <p:spPr>
          <a:xfrm>
            <a:off x="8726506" y="1490098"/>
            <a:ext cx="989137" cy="152535"/>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700" kern="0">
                <a:solidFill>
                  <a:srgbClr val="ED7D31"/>
                </a:solidFill>
                <a:latin typeface="KoPub돋움체 Medium" panose="02020603020101020101" pitchFamily="18" charset="-127"/>
                <a:ea typeface="KoPub돋움체 Medium" panose="02020603020101020101" pitchFamily="18" charset="-127"/>
              </a:rPr>
              <a:t>분기</a:t>
            </a:r>
            <a:endParaRPr lang="ko-KR" altLang="en-US" sz="700" kern="0" dirty="0">
              <a:solidFill>
                <a:srgbClr val="ED7D31"/>
              </a:solidFill>
              <a:latin typeface="KoPub돋움체 Medium" panose="02020603020101020101" pitchFamily="18" charset="-127"/>
              <a:ea typeface="KoPub돋움체 Medium" panose="02020603020101020101" pitchFamily="18" charset="-127"/>
            </a:endParaRPr>
          </a:p>
        </p:txBody>
      </p:sp>
      <p:sp>
        <p:nvSpPr>
          <p:cNvPr id="14" name="TextBox 13">
            <a:extLst>
              <a:ext uri="{FF2B5EF4-FFF2-40B4-BE49-F238E27FC236}">
                <a16:creationId xmlns:a16="http://schemas.microsoft.com/office/drawing/2014/main" id="{CE1612B7-D085-47AF-8FC5-6F72E84ADA73}"/>
              </a:ext>
            </a:extLst>
          </p:cNvPr>
          <p:cNvSpPr txBox="1"/>
          <p:nvPr/>
        </p:nvSpPr>
        <p:spPr>
          <a:xfrm>
            <a:off x="9841134" y="1627560"/>
            <a:ext cx="2153308" cy="4837620"/>
          </a:xfrm>
          <a:prstGeom prst="rect">
            <a:avLst/>
          </a:prstGeom>
          <a:noFill/>
          <a:ln>
            <a:solidFill>
              <a:schemeClr val="accent1"/>
            </a:solidFill>
          </a:ln>
        </p:spPr>
        <p:txBody>
          <a:bodyPr vert="horz" wrap="square" lIns="0" tIns="36000" rIns="0" bIns="0" rtlCol="0" anchor="t">
            <a:noAutofit/>
          </a:bodyPr>
          <a:lstStyle/>
          <a:p>
            <a:pPr indent="-274320" defTabSz="957769" latinLnBrk="1">
              <a:lnSpc>
                <a:spcPct val="150000"/>
              </a:lnSpc>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       해당 고객의 판매 단가와 매출액 간의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lnSpc>
                <a:spcPct val="150000"/>
              </a:lnSpc>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정보를 구체적으로 표현</a:t>
            </a: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p>
        </p:txBody>
      </p:sp>
      <p:sp>
        <p:nvSpPr>
          <p:cNvPr id="15" name="타원 14">
            <a:extLst>
              <a:ext uri="{FF2B5EF4-FFF2-40B4-BE49-F238E27FC236}">
                <a16:creationId xmlns:a16="http://schemas.microsoft.com/office/drawing/2014/main" id="{5ADD37DF-3AB4-4453-9680-DD764867DA15}"/>
              </a:ext>
            </a:extLst>
          </p:cNvPr>
          <p:cNvSpPr/>
          <p:nvPr/>
        </p:nvSpPr>
        <p:spPr bwMode="ltGray">
          <a:xfrm>
            <a:off x="9862436" y="1697896"/>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1</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18" name="TextBox 17">
            <a:extLst>
              <a:ext uri="{FF2B5EF4-FFF2-40B4-BE49-F238E27FC236}">
                <a16:creationId xmlns:a16="http://schemas.microsoft.com/office/drawing/2014/main" id="{8D7494F7-5823-4376-9BC7-95DCC2A1CF8E}"/>
              </a:ext>
            </a:extLst>
          </p:cNvPr>
          <p:cNvSpPr txBox="1"/>
          <p:nvPr/>
        </p:nvSpPr>
        <p:spPr>
          <a:xfrm>
            <a:off x="3118679" y="3072495"/>
            <a:ext cx="6605213" cy="3372821"/>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graphicFrame>
        <p:nvGraphicFramePr>
          <p:cNvPr id="31" name="차트 30">
            <a:extLst>
              <a:ext uri="{FF2B5EF4-FFF2-40B4-BE49-F238E27FC236}">
                <a16:creationId xmlns:a16="http://schemas.microsoft.com/office/drawing/2014/main" id="{8D7ABB15-BD19-4BC5-8D63-91412D849106}"/>
              </a:ext>
            </a:extLst>
          </p:cNvPr>
          <p:cNvGraphicFramePr>
            <a:graphicFrameLocks/>
          </p:cNvGraphicFramePr>
          <p:nvPr>
            <p:extLst>
              <p:ext uri="{D42A27DB-BD31-4B8C-83A1-F6EECF244321}">
                <p14:modId xmlns:p14="http://schemas.microsoft.com/office/powerpoint/2010/main" val="3206250375"/>
              </p:ext>
            </p:extLst>
          </p:nvPr>
        </p:nvGraphicFramePr>
        <p:xfrm>
          <a:off x="3176829" y="3279357"/>
          <a:ext cx="6601559" cy="3202724"/>
        </p:xfrm>
        <a:graphic>
          <a:graphicData uri="http://schemas.openxmlformats.org/drawingml/2006/chart">
            <c:chart xmlns:c="http://schemas.openxmlformats.org/drawingml/2006/chart" xmlns:r="http://schemas.openxmlformats.org/officeDocument/2006/relationships" r:id="rId3"/>
          </a:graphicData>
        </a:graphic>
      </p:graphicFrame>
      <p:sp>
        <p:nvSpPr>
          <p:cNvPr id="29" name="직사각형 28">
            <a:extLst>
              <a:ext uri="{FF2B5EF4-FFF2-40B4-BE49-F238E27FC236}">
                <a16:creationId xmlns:a16="http://schemas.microsoft.com/office/drawing/2014/main" id="{1649E498-E8EC-4ADB-AE9C-A71D57743BFB}"/>
              </a:ext>
            </a:extLst>
          </p:cNvPr>
          <p:cNvSpPr/>
          <p:nvPr/>
        </p:nvSpPr>
        <p:spPr bwMode="ltGray">
          <a:xfrm>
            <a:off x="3102178" y="3073268"/>
            <a:ext cx="6640976" cy="195079"/>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en-US" altLang="ko-KR" sz="900" kern="0" dirty="0">
                <a:solidFill>
                  <a:srgbClr val="44546A"/>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sym typeface="Arial"/>
              </a:rPr>
              <a:t>00</a:t>
            </a:r>
            <a:r>
              <a:rPr lang="ko-KR" altLang="en-US" sz="900" kern="0" dirty="0">
                <a:solidFill>
                  <a:srgbClr val="44546A"/>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sym typeface="Arial"/>
              </a:rPr>
              <a:t>고객 판매 단가와 매출액에 따른 예상 판매단가</a:t>
            </a:r>
          </a:p>
        </p:txBody>
      </p:sp>
      <p:sp>
        <p:nvSpPr>
          <p:cNvPr id="64" name="TextBox 63">
            <a:extLst>
              <a:ext uri="{FF2B5EF4-FFF2-40B4-BE49-F238E27FC236}">
                <a16:creationId xmlns:a16="http://schemas.microsoft.com/office/drawing/2014/main" id="{B8D857C9-CCF8-4162-A1A7-A46DD7D93902}"/>
              </a:ext>
            </a:extLst>
          </p:cNvPr>
          <p:cNvSpPr txBox="1"/>
          <p:nvPr/>
        </p:nvSpPr>
        <p:spPr>
          <a:xfrm>
            <a:off x="5280652" y="5849161"/>
            <a:ext cx="4251669" cy="563171"/>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algn="l" defTabSz="957769">
              <a:defRPr/>
            </a:pPr>
            <a:r>
              <a:rPr lang="ko-KR" altLang="en-US" kern="0" dirty="0">
                <a:solidFill>
                  <a:srgbClr val="000000"/>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 예상 판매단가 증감률 </a:t>
            </a:r>
            <a:r>
              <a:rPr lang="en-US" altLang="ko-KR" kern="0" dirty="0">
                <a:solidFill>
                  <a:srgbClr val="000000"/>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 2%                                    </a:t>
            </a:r>
            <a:r>
              <a:rPr lang="ko-KR" altLang="en-US" kern="0" dirty="0">
                <a:solidFill>
                  <a:srgbClr val="000000"/>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예상 매출액 추이 </a:t>
            </a:r>
            <a:r>
              <a:rPr lang="en-US" altLang="ko-KR" kern="0" dirty="0">
                <a:solidFill>
                  <a:srgbClr val="000000"/>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a:t>
            </a:r>
          </a:p>
          <a:p>
            <a:pPr algn="l" defTabSz="957769">
              <a:defRPr/>
            </a:pPr>
            <a:r>
              <a:rPr lang="en-US" altLang="ko-KR" kern="0" dirty="0">
                <a:solidFill>
                  <a:srgbClr val="000000"/>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 </a:t>
            </a:r>
            <a:r>
              <a:rPr lang="ko-KR" altLang="en-US" kern="0" dirty="0">
                <a:solidFill>
                  <a:srgbClr val="000000"/>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예상 판매단가 </a:t>
            </a:r>
            <a:r>
              <a:rPr lang="en-US" altLang="ko-KR" kern="0" dirty="0">
                <a:solidFill>
                  <a:srgbClr val="000000"/>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 3.95 USD </a:t>
            </a:r>
            <a:endParaRPr lang="ko-KR" altLang="en-US" kern="0" dirty="0">
              <a:solidFill>
                <a:srgbClr val="000000"/>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endParaRPr>
          </a:p>
        </p:txBody>
      </p:sp>
      <p:cxnSp>
        <p:nvCxnSpPr>
          <p:cNvPr id="20" name="연결선: 꺾임 19">
            <a:extLst>
              <a:ext uri="{FF2B5EF4-FFF2-40B4-BE49-F238E27FC236}">
                <a16:creationId xmlns:a16="http://schemas.microsoft.com/office/drawing/2014/main" id="{7AA5A7F1-0FD4-4013-A6B1-FA613A7AB88C}"/>
              </a:ext>
            </a:extLst>
          </p:cNvPr>
          <p:cNvCxnSpPr>
            <a:cxnSpLocks/>
            <a:stCxn id="64" idx="3"/>
          </p:cNvCxnSpPr>
          <p:nvPr/>
        </p:nvCxnSpPr>
        <p:spPr>
          <a:xfrm flipH="1" flipV="1">
            <a:off x="9002109" y="4729469"/>
            <a:ext cx="530212" cy="1401278"/>
          </a:xfrm>
          <a:prstGeom prst="bentConnector4">
            <a:avLst>
              <a:gd name="adj1" fmla="val -43115"/>
              <a:gd name="adj2" fmla="val 102800"/>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403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표 15">
            <a:extLst>
              <a:ext uri="{FF2B5EF4-FFF2-40B4-BE49-F238E27FC236}">
                <a16:creationId xmlns:a16="http://schemas.microsoft.com/office/drawing/2014/main" id="{C14C2BCB-2FD3-48CF-8B78-D4A1E363BBA2}"/>
              </a:ext>
            </a:extLst>
          </p:cNvPr>
          <p:cNvGraphicFramePr>
            <a:graphicFrameLocks noGrp="1"/>
          </p:cNvGraphicFramePr>
          <p:nvPr/>
        </p:nvGraphicFramePr>
        <p:xfrm>
          <a:off x="210037" y="727253"/>
          <a:ext cx="11807826" cy="5760568"/>
        </p:xfrm>
        <a:graphic>
          <a:graphicData uri="http://schemas.openxmlformats.org/drawingml/2006/table">
            <a:tbl>
              <a:tblPr firstRow="1" bandRow="1"/>
              <a:tblGrid>
                <a:gridCol w="1967971">
                  <a:extLst>
                    <a:ext uri="{9D8B030D-6E8A-4147-A177-3AD203B41FA5}">
                      <a16:colId xmlns:a16="http://schemas.microsoft.com/office/drawing/2014/main" val="2319932860"/>
                    </a:ext>
                  </a:extLst>
                </a:gridCol>
                <a:gridCol w="1967971">
                  <a:extLst>
                    <a:ext uri="{9D8B030D-6E8A-4147-A177-3AD203B41FA5}">
                      <a16:colId xmlns:a16="http://schemas.microsoft.com/office/drawing/2014/main" val="2926832141"/>
                    </a:ext>
                  </a:extLst>
                </a:gridCol>
                <a:gridCol w="630879">
                  <a:extLst>
                    <a:ext uri="{9D8B030D-6E8A-4147-A177-3AD203B41FA5}">
                      <a16:colId xmlns:a16="http://schemas.microsoft.com/office/drawing/2014/main" val="271572334"/>
                    </a:ext>
                  </a:extLst>
                </a:gridCol>
                <a:gridCol w="4744452">
                  <a:extLst>
                    <a:ext uri="{9D8B030D-6E8A-4147-A177-3AD203B41FA5}">
                      <a16:colId xmlns:a16="http://schemas.microsoft.com/office/drawing/2014/main" val="2004344405"/>
                    </a:ext>
                  </a:extLst>
                </a:gridCol>
                <a:gridCol w="1351548">
                  <a:extLst>
                    <a:ext uri="{9D8B030D-6E8A-4147-A177-3AD203B41FA5}">
                      <a16:colId xmlns:a16="http://schemas.microsoft.com/office/drawing/2014/main" val="1008448080"/>
                    </a:ext>
                  </a:extLst>
                </a:gridCol>
                <a:gridCol w="1145005">
                  <a:extLst>
                    <a:ext uri="{9D8B030D-6E8A-4147-A177-3AD203B41FA5}">
                      <a16:colId xmlns:a16="http://schemas.microsoft.com/office/drawing/2014/main" val="3177433494"/>
                    </a:ext>
                  </a:extLst>
                </a:gridCol>
              </a:tblGrid>
              <a:tr h="299103">
                <a:tc>
                  <a:txBody>
                    <a:bodyPr/>
                    <a:lstStyle/>
                    <a:p>
                      <a:pPr algn="ctr" latinLnBrk="1"/>
                      <a:r>
                        <a:rPr lang="ko-KR" altLang="en-US" sz="1000" b="0"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담당 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latinLnBrk="1"/>
                      <a:r>
                        <a:rPr lang="ko-KR" altLang="en-US" sz="1000" b="0"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            </a:t>
                      </a:r>
                      <a:r>
                        <a:rPr lang="en-US" altLang="ko-KR" sz="1000" b="0"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1</a:t>
                      </a:r>
                      <a:r>
                        <a:rPr lang="ko-KR" altLang="en-US" sz="1000" b="0"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r>
                        <a:rPr lang="ko-KR" altLang="en-US" sz="1000" b="0"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주제 명</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lvl="1" algn="l" latinLnBrk="1"/>
                      <a:r>
                        <a:rPr lang="ko-KR" altLang="en-US" sz="1000" b="0"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판매현황 분석 화면</a:t>
                      </a:r>
                      <a:endParaRPr lang="en-US" altLang="ko-KR" sz="1000" b="0"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r>
                        <a:rPr lang="ko-KR" altLang="en-US" sz="1000" b="0"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화면 </a:t>
                      </a:r>
                      <a:r>
                        <a:rPr lang="en-US" altLang="ko-KR" sz="1000" b="0"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ID</a:t>
                      </a:r>
                      <a:endParaRPr lang="ko-KR" altLang="en-US" sz="1000" b="0"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latinLnBrk="1"/>
                      <a:r>
                        <a:rPr lang="en-US" altLang="ko-KR" sz="1000" b="1"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a:t>
                      </a:r>
                      <a:endParaRPr lang="ko-KR" altLang="en-US" sz="1000" b="1"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1008571"/>
                  </a:ext>
                </a:extLst>
              </a:tr>
              <a:tr h="299102">
                <a:tc>
                  <a:txBody>
                    <a:bodyPr/>
                    <a:lstStyle/>
                    <a:p>
                      <a:pPr algn="ctr" latinLnBrk="1"/>
                      <a:r>
                        <a:rPr lang="ko-KR" altLang="en-US" sz="1000" b="0"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선택 조건</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gridSpan="5">
                  <a:txBody>
                    <a:bodyPr/>
                    <a:lstStyle/>
                    <a:p>
                      <a:pPr lvl="1" algn="l" latinLnBrk="1"/>
                      <a:r>
                        <a:rPr lang="ko-KR" altLang="en-US" sz="1000" b="0"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조회</a:t>
                      </a:r>
                      <a:r>
                        <a:rPr lang="ko-KR" altLang="en-US" sz="1000" b="0" baseline="0"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 기간 </a:t>
                      </a:r>
                      <a:r>
                        <a:rPr lang="en-US" altLang="ko-KR" sz="1000" b="0" baseline="0"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 </a:t>
                      </a:r>
                      <a:r>
                        <a:rPr lang="ko-KR" altLang="en-US" sz="1000" b="0" baseline="0"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년 분기 월 </a:t>
                      </a:r>
                      <a:r>
                        <a:rPr lang="en-US" altLang="ko-KR" sz="1000" b="0" baseline="0"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 , </a:t>
                      </a:r>
                      <a:r>
                        <a:rPr lang="ko-KR" altLang="en-US" sz="1000" b="0" baseline="0"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언어 </a:t>
                      </a:r>
                      <a:r>
                        <a:rPr lang="en-US" altLang="ko-KR" sz="1000" b="0" baseline="0"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 KO EN )</a:t>
                      </a:r>
                      <a:endParaRPr lang="ko-KR" altLang="en-US" sz="1000" b="0"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70472"/>
                  </a:ext>
                </a:extLst>
              </a:tr>
              <a:tr h="5162363">
                <a:tc gridSpan="6">
                  <a:txBody>
                    <a:bodyPr/>
                    <a:lstStyle/>
                    <a:p>
                      <a:pPr algn="ctr" latinLnBrk="1"/>
                      <a:endParaRPr lang="ko-KR" altLang="en-US" sz="1000" b="1" dirty="0">
                        <a:solidFill>
                          <a:schemeClr val="tx1"/>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623636"/>
                  </a:ext>
                </a:extLst>
              </a:tr>
            </a:tbl>
          </a:graphicData>
        </a:graphic>
      </p:graphicFrame>
      <p:sp>
        <p:nvSpPr>
          <p:cNvPr id="86" name="TextBox 85">
            <a:extLst>
              <a:ext uri="{FF2B5EF4-FFF2-40B4-BE49-F238E27FC236}">
                <a16:creationId xmlns:a16="http://schemas.microsoft.com/office/drawing/2014/main" id="{B7A01DB0-B504-4FF5-9704-3D8D6467CF68}"/>
              </a:ext>
            </a:extLst>
          </p:cNvPr>
          <p:cNvSpPr txBox="1"/>
          <p:nvPr/>
        </p:nvSpPr>
        <p:spPr>
          <a:xfrm>
            <a:off x="696912" y="2691266"/>
            <a:ext cx="2213405" cy="3682640"/>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87" name="직사각형 86">
            <a:extLst>
              <a:ext uri="{FF2B5EF4-FFF2-40B4-BE49-F238E27FC236}">
                <a16:creationId xmlns:a16="http://schemas.microsoft.com/office/drawing/2014/main" id="{4A6D5E5D-F6D7-420A-A51B-AB9222B81F9E}"/>
              </a:ext>
            </a:extLst>
          </p:cNvPr>
          <p:cNvSpPr/>
          <p:nvPr/>
        </p:nvSpPr>
        <p:spPr bwMode="ltGray">
          <a:xfrm>
            <a:off x="708831" y="2701535"/>
            <a:ext cx="2201486" cy="158737"/>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prstClr val="black">
                    <a:lumMod val="65000"/>
                    <a:lumOff val="35000"/>
                  </a:prstClr>
                </a:solidFill>
                <a:latin typeface="KoPub돋움체 Medium" panose="02020603020101020101" pitchFamily="18" charset="-127"/>
                <a:ea typeface="KoPub돋움체 Medium" panose="02020603020101020101" pitchFamily="18" charset="-127"/>
                <a:sym typeface="Arial"/>
              </a:rPr>
              <a:t>제품 별 주요 고객</a:t>
            </a:r>
            <a:endParaRPr lang="en-US" altLang="ko-KR" sz="900" kern="0" dirty="0">
              <a:solidFill>
                <a:prstClr val="black">
                  <a:lumMod val="65000"/>
                  <a:lumOff val="35000"/>
                </a:prstClr>
              </a:solidFill>
              <a:latin typeface="KoPub돋움체 Medium" panose="02020603020101020101" pitchFamily="18" charset="-127"/>
              <a:ea typeface="KoPub돋움체 Medium" panose="02020603020101020101" pitchFamily="18" charset="-127"/>
              <a:sym typeface="Arial"/>
            </a:endParaRPr>
          </a:p>
        </p:txBody>
      </p:sp>
      <p:sp>
        <p:nvSpPr>
          <p:cNvPr id="2" name="텍스트 개체 틀 2">
            <a:extLst>
              <a:ext uri="{FF2B5EF4-FFF2-40B4-BE49-F238E27FC236}">
                <a16:creationId xmlns:a16="http://schemas.microsoft.com/office/drawing/2014/main" id="{165186D4-6FDD-491B-A062-864813ADAFF5}"/>
              </a:ext>
            </a:extLst>
          </p:cNvPr>
          <p:cNvSpPr txBox="1">
            <a:spLocks/>
          </p:cNvSpPr>
          <p:nvPr/>
        </p:nvSpPr>
        <p:spPr>
          <a:xfrm>
            <a:off x="177311" y="207461"/>
            <a:ext cx="11807826" cy="412857"/>
          </a:xfr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Clr>
                <a:srgbClr val="4472C4"/>
              </a:buClr>
            </a:pPr>
            <a:r>
              <a:rPr lang="ko-KR" altLang="en-US" dirty="0">
                <a:solidFill>
                  <a:prstClr val="black"/>
                </a:solidFill>
                <a:latin typeface="KoPub돋움체 Medium" panose="02020603020101020101" pitchFamily="18" charset="-127"/>
                <a:ea typeface="KoPub돋움체 Medium" panose="02020603020101020101" pitchFamily="18" charset="-127"/>
              </a:rPr>
              <a:t>화면 설계 </a:t>
            </a:r>
            <a:r>
              <a:rPr lang="en-US" altLang="ko-KR" dirty="0">
                <a:solidFill>
                  <a:prstClr val="black"/>
                </a:solidFill>
                <a:latin typeface="KoPub돋움체 Medium" panose="02020603020101020101" pitchFamily="18" charset="-127"/>
                <a:ea typeface="KoPub돋움체 Medium" panose="02020603020101020101" pitchFamily="18" charset="-127"/>
              </a:rPr>
              <a:t>: Visualization</a:t>
            </a:r>
            <a:endParaRPr lang="ko-KR" altLang="en-US" dirty="0">
              <a:solidFill>
                <a:prstClr val="black"/>
              </a:solidFill>
              <a:latin typeface="KoPub돋움체 Medium" panose="02020603020101020101" pitchFamily="18" charset="-127"/>
              <a:ea typeface="KoPub돋움체 Medium" panose="02020603020101020101" pitchFamily="18" charset="-127"/>
            </a:endParaRPr>
          </a:p>
        </p:txBody>
      </p:sp>
      <p:sp>
        <p:nvSpPr>
          <p:cNvPr id="4" name="TextBox 3">
            <a:extLst>
              <a:ext uri="{FF2B5EF4-FFF2-40B4-BE49-F238E27FC236}">
                <a16:creationId xmlns:a16="http://schemas.microsoft.com/office/drawing/2014/main" id="{6C3D2E26-453E-4F57-8A53-EB34DE93409E}"/>
              </a:ext>
            </a:extLst>
          </p:cNvPr>
          <p:cNvSpPr txBox="1"/>
          <p:nvPr/>
        </p:nvSpPr>
        <p:spPr>
          <a:xfrm>
            <a:off x="9822125" y="1408467"/>
            <a:ext cx="2163013" cy="171593"/>
          </a:xfrm>
          <a:prstGeom prst="rect">
            <a:avLst/>
          </a:prstGeom>
          <a:solidFill>
            <a:schemeClr val="accent1"/>
          </a:solidFill>
        </p:spPr>
        <p:txBody>
          <a:bodyPr vert="horz" wrap="none" lIns="0" tIns="0" rIns="0" bIns="0" rtlCol="0" anchor="ctr">
            <a:noAutofit/>
          </a:bodyPr>
          <a:lstStyle/>
          <a:p>
            <a:pPr indent="-274320" algn="ctr" defTabSz="957769">
              <a:spcAft>
                <a:spcPts val="900"/>
              </a:spcAft>
              <a:defRPr/>
            </a:pPr>
            <a:r>
              <a:rPr lang="ko-KR" altLang="en-US" sz="1050" kern="0" dirty="0">
                <a:solidFill>
                  <a:srgbClr val="FFFFFF"/>
                </a:solidFill>
                <a:latin typeface="KoPub돋움체 Medium" panose="02020603020101020101" pitchFamily="18" charset="-127"/>
                <a:ea typeface="KoPub돋움체 Medium" panose="02020603020101020101" pitchFamily="18" charset="-127"/>
              </a:rPr>
              <a:t>동작 방식</a:t>
            </a:r>
          </a:p>
        </p:txBody>
      </p:sp>
      <p:cxnSp>
        <p:nvCxnSpPr>
          <p:cNvPr id="6" name="직선 연결선 5">
            <a:extLst>
              <a:ext uri="{FF2B5EF4-FFF2-40B4-BE49-F238E27FC236}">
                <a16:creationId xmlns:a16="http://schemas.microsoft.com/office/drawing/2014/main" id="{080551ED-55A9-4AF6-8610-3615D3816204}"/>
              </a:ext>
            </a:extLst>
          </p:cNvPr>
          <p:cNvCxnSpPr/>
          <p:nvPr/>
        </p:nvCxnSpPr>
        <p:spPr>
          <a:xfrm>
            <a:off x="624827" y="1642911"/>
            <a:ext cx="1011600" cy="0"/>
          </a:xfrm>
          <a:prstGeom prst="line">
            <a:avLst/>
          </a:prstGeom>
          <a:noFill/>
          <a:ln w="12700" cap="flat" cmpd="sng" algn="ctr">
            <a:solidFill>
              <a:srgbClr val="FFFFFF"/>
            </a:solidFill>
            <a:prstDash val="solid"/>
          </a:ln>
          <a:effectLst/>
        </p:spPr>
      </p:cxnSp>
      <p:cxnSp>
        <p:nvCxnSpPr>
          <p:cNvPr id="7" name="직선 연결선 6">
            <a:extLst>
              <a:ext uri="{FF2B5EF4-FFF2-40B4-BE49-F238E27FC236}">
                <a16:creationId xmlns:a16="http://schemas.microsoft.com/office/drawing/2014/main" id="{BE520897-814A-4670-B96B-4505F160B28F}"/>
              </a:ext>
            </a:extLst>
          </p:cNvPr>
          <p:cNvCxnSpPr>
            <a:cxnSpLocks/>
          </p:cNvCxnSpPr>
          <p:nvPr/>
        </p:nvCxnSpPr>
        <p:spPr>
          <a:xfrm>
            <a:off x="3693902" y="1642911"/>
            <a:ext cx="4667804" cy="0"/>
          </a:xfrm>
          <a:prstGeom prst="line">
            <a:avLst/>
          </a:prstGeom>
          <a:noFill/>
          <a:ln w="6350" cap="flat" cmpd="sng" algn="ctr">
            <a:solidFill>
              <a:srgbClr val="000000">
                <a:lumMod val="75000"/>
                <a:lumOff val="25000"/>
              </a:srgbClr>
            </a:solidFill>
            <a:prstDash val="solid"/>
          </a:ln>
          <a:effectLst/>
        </p:spPr>
      </p:cxnSp>
      <p:sp>
        <p:nvSpPr>
          <p:cNvPr id="12" name="TextBox 11">
            <a:extLst>
              <a:ext uri="{FF2B5EF4-FFF2-40B4-BE49-F238E27FC236}">
                <a16:creationId xmlns:a16="http://schemas.microsoft.com/office/drawing/2014/main" id="{9FBFB0DC-3FD6-4BBA-BC41-D05C593F6BEF}"/>
              </a:ext>
            </a:extLst>
          </p:cNvPr>
          <p:cNvSpPr txBox="1"/>
          <p:nvPr/>
        </p:nvSpPr>
        <p:spPr>
          <a:xfrm>
            <a:off x="696912" y="1715054"/>
            <a:ext cx="9046243" cy="195079"/>
          </a:xfrm>
          <a:prstGeom prst="rect">
            <a:avLst/>
          </a:prstGeom>
          <a:solidFill>
            <a:schemeClr val="accent5">
              <a:lumMod val="20000"/>
              <a:lumOff val="80000"/>
            </a:schemeClr>
          </a:solidFill>
          <a:ln>
            <a:noFill/>
          </a:ln>
        </p:spPr>
        <p:txBody>
          <a:bodyPr vert="horz" wrap="none" lIns="144000" tIns="0" rIns="0" bIns="0" rtlCol="0" anchor="ctr">
            <a:noAutofit/>
          </a:bodyPr>
          <a:lstStyle/>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SAP</a:t>
            </a:r>
            <a:r>
              <a:rPr lang="ko-KR" altLang="en-US" sz="900" dirty="0">
                <a:solidFill>
                  <a:srgbClr val="000000"/>
                </a:solidFill>
                <a:latin typeface="KoPub돋움체 Medium" panose="02020603020101020101" pitchFamily="18" charset="-127"/>
                <a:ea typeface="KoPub돋움체 Medium" panose="02020603020101020101" pitchFamily="18" charset="-127"/>
              </a:rPr>
              <a:t> </a:t>
            </a:r>
          </a:p>
        </p:txBody>
      </p:sp>
      <p:sp>
        <p:nvSpPr>
          <p:cNvPr id="13" name="TextBox 12">
            <a:extLst>
              <a:ext uri="{FF2B5EF4-FFF2-40B4-BE49-F238E27FC236}">
                <a16:creationId xmlns:a16="http://schemas.microsoft.com/office/drawing/2014/main" id="{0FDF1444-223E-4C65-BBEB-13B9072A07AD}"/>
              </a:ext>
            </a:extLst>
          </p:cNvPr>
          <p:cNvSpPr txBox="1"/>
          <p:nvPr/>
        </p:nvSpPr>
        <p:spPr>
          <a:xfrm>
            <a:off x="696913" y="1715054"/>
            <a:ext cx="63555" cy="195079"/>
          </a:xfrm>
          <a:prstGeom prst="rect">
            <a:avLst/>
          </a:prstGeom>
          <a:solidFill>
            <a:schemeClr val="accent5"/>
          </a:solidFill>
          <a:ln>
            <a:noFill/>
          </a:ln>
        </p:spPr>
        <p:txBody>
          <a:bodyPr vert="horz" wrap="none" lIns="0" tIns="0" rIns="0" bIns="0" rtlCol="0" anchor="ctr">
            <a:noAutofit/>
          </a:bodyPr>
          <a:lstStyle/>
          <a:p>
            <a:pPr indent="-274320" algn="ctr" defTabSz="957769">
              <a:spcAft>
                <a:spcPts val="900"/>
              </a:spcAft>
              <a:defRPr/>
            </a:pPr>
            <a:endParaRPr lang="ko-KR" altLang="en-US" sz="900" kern="0" dirty="0">
              <a:solidFill>
                <a:srgbClr val="000000"/>
              </a:solidFill>
              <a:latin typeface="KoPub돋움체 Medium" panose="02020603020101020101" pitchFamily="18" charset="-127"/>
              <a:ea typeface="KoPub돋움체 Medium" panose="02020603020101020101" pitchFamily="18" charset="-127"/>
            </a:endParaRPr>
          </a:p>
        </p:txBody>
      </p:sp>
      <p:sp>
        <p:nvSpPr>
          <p:cNvPr id="34" name="타원 33">
            <a:extLst>
              <a:ext uri="{FF2B5EF4-FFF2-40B4-BE49-F238E27FC236}">
                <a16:creationId xmlns:a16="http://schemas.microsoft.com/office/drawing/2014/main" id="{B9D664F4-1D52-4197-97CD-530B650AEB9F}"/>
              </a:ext>
            </a:extLst>
          </p:cNvPr>
          <p:cNvSpPr/>
          <p:nvPr/>
        </p:nvSpPr>
        <p:spPr bwMode="ltGray">
          <a:xfrm>
            <a:off x="2827635" y="1443391"/>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1</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35" name="TextBox 34">
            <a:extLst>
              <a:ext uri="{FF2B5EF4-FFF2-40B4-BE49-F238E27FC236}">
                <a16:creationId xmlns:a16="http://schemas.microsoft.com/office/drawing/2014/main" id="{C28EECEA-09A9-47C2-942F-BFB18EAD7903}"/>
              </a:ext>
            </a:extLst>
          </p:cNvPr>
          <p:cNvSpPr txBox="1"/>
          <p:nvPr/>
        </p:nvSpPr>
        <p:spPr>
          <a:xfrm>
            <a:off x="9841134" y="1627560"/>
            <a:ext cx="2153308" cy="4837620"/>
          </a:xfrm>
          <a:prstGeom prst="rect">
            <a:avLst/>
          </a:prstGeom>
          <a:noFill/>
          <a:ln>
            <a:solidFill>
              <a:schemeClr val="accent1"/>
            </a:solidFill>
          </a:ln>
        </p:spPr>
        <p:txBody>
          <a:bodyPr vert="horz" wrap="square" lIns="0" tIns="36000" rIns="0" bIns="0" rtlCol="0" anchor="t">
            <a:noAutofit/>
          </a:bodyPr>
          <a:lstStyle/>
          <a:p>
            <a:pPr indent="-274320"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      대시보드는 </a:t>
            </a:r>
            <a:r>
              <a:rPr lang="en-US" altLang="ko-KR" sz="900" dirty="0">
                <a:solidFill>
                  <a:srgbClr val="000000"/>
                </a:solidFill>
                <a:latin typeface="KoPub돋움체 Medium" panose="02020603020101020101" pitchFamily="18" charset="-127"/>
                <a:ea typeface="KoPub돋움체 Medium" panose="02020603020101020101" pitchFamily="18" charset="-127"/>
              </a:rPr>
              <a:t>3</a:t>
            </a:r>
            <a:r>
              <a:rPr lang="ko-KR" altLang="en-US" sz="900" dirty="0">
                <a:solidFill>
                  <a:srgbClr val="000000"/>
                </a:solidFill>
                <a:latin typeface="KoPub돋움체 Medium" panose="02020603020101020101" pitchFamily="18" charset="-127"/>
                <a:ea typeface="KoPub돋움체 Medium" panose="02020603020101020101" pitchFamily="18" charset="-127"/>
              </a:rPr>
              <a:t>개의 </a:t>
            </a:r>
            <a:r>
              <a:rPr lang="en-US" altLang="ko-KR" sz="900" dirty="0">
                <a:solidFill>
                  <a:srgbClr val="000000"/>
                </a:solidFill>
                <a:latin typeface="KoPub돋움체 Medium" panose="02020603020101020101" pitchFamily="18" charset="-127"/>
                <a:ea typeface="KoPub돋움체 Medium" panose="02020603020101020101" pitchFamily="18" charset="-127"/>
              </a:rPr>
              <a:t>Tab </a:t>
            </a:r>
            <a:r>
              <a:rPr lang="ko-KR" altLang="en-US" sz="900" dirty="0">
                <a:solidFill>
                  <a:srgbClr val="000000"/>
                </a:solidFill>
                <a:latin typeface="KoPub돋움체 Medium" panose="02020603020101020101" pitchFamily="18" charset="-127"/>
                <a:ea typeface="KoPub돋움체 Medium" panose="02020603020101020101" pitchFamily="18" charset="-127"/>
              </a:rPr>
              <a:t>메뉴로 구성</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조회 필드는 년 </a:t>
            </a: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분기 </a:t>
            </a: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월 로 구성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      지정한 언어로 메뉴 및 제품 설명 변경</a:t>
            </a:r>
            <a:r>
              <a:rPr lang="en-US" altLang="ko-KR" sz="900" dirty="0">
                <a:solidFill>
                  <a:srgbClr val="000000"/>
                </a:solidFill>
                <a:latin typeface="KoPub돋움체 Medium" panose="02020603020101020101" pitchFamily="18" charset="-127"/>
                <a:ea typeface="KoPub돋움체 Medium" panose="02020603020101020101" pitchFamily="18" charset="-127"/>
              </a:rPr>
              <a:t> </a:t>
            </a:r>
          </a:p>
          <a:p>
            <a:pPr indent="-274320"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      자사 총 매출액을 기술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제품을 선택하여 제품별 주요 고개 </a:t>
            </a: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기간 </a:t>
            </a:r>
            <a:br>
              <a:rPr lang="en-US" altLang="ko-KR" sz="900" dirty="0">
                <a:solidFill>
                  <a:srgbClr val="000000"/>
                </a:solidFill>
                <a:latin typeface="KoPub돋움체 Medium" panose="02020603020101020101" pitchFamily="18" charset="-127"/>
                <a:ea typeface="KoPub돋움체 Medium" panose="02020603020101020101" pitchFamily="18" charset="-127"/>
              </a:rPr>
            </a:b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내 단가 변화에 따른 제품 매출액 변화를 </a:t>
            </a:r>
            <a:br>
              <a:rPr lang="en-US" altLang="ko-KR" sz="900" dirty="0">
                <a:solidFill>
                  <a:srgbClr val="000000"/>
                </a:solidFill>
                <a:latin typeface="KoPub돋움체 Medium" panose="02020603020101020101" pitchFamily="18" charset="-127"/>
                <a:ea typeface="KoPub돋움체 Medium" panose="02020603020101020101" pitchFamily="18" charset="-127"/>
              </a:rPr>
            </a:b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표시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p>
        </p:txBody>
      </p:sp>
      <p:sp>
        <p:nvSpPr>
          <p:cNvPr id="36" name="타원 35">
            <a:extLst>
              <a:ext uri="{FF2B5EF4-FFF2-40B4-BE49-F238E27FC236}">
                <a16:creationId xmlns:a16="http://schemas.microsoft.com/office/drawing/2014/main" id="{EDE8761D-CC0D-4B08-8C43-6EBDDC293CC3}"/>
              </a:ext>
            </a:extLst>
          </p:cNvPr>
          <p:cNvSpPr/>
          <p:nvPr/>
        </p:nvSpPr>
        <p:spPr bwMode="ltGray">
          <a:xfrm>
            <a:off x="9828125" y="1627491"/>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1</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38" name="타원 37">
            <a:extLst>
              <a:ext uri="{FF2B5EF4-FFF2-40B4-BE49-F238E27FC236}">
                <a16:creationId xmlns:a16="http://schemas.microsoft.com/office/drawing/2014/main" id="{0FE314CE-F7C7-4323-81FB-1F60CDCB5349}"/>
              </a:ext>
            </a:extLst>
          </p:cNvPr>
          <p:cNvSpPr/>
          <p:nvPr/>
        </p:nvSpPr>
        <p:spPr bwMode="ltGray">
          <a:xfrm>
            <a:off x="9835857" y="1896391"/>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2</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39" name="타원 38">
            <a:extLst>
              <a:ext uri="{FF2B5EF4-FFF2-40B4-BE49-F238E27FC236}">
                <a16:creationId xmlns:a16="http://schemas.microsoft.com/office/drawing/2014/main" id="{1694021C-1CF6-47B7-9025-ABB2D1D90318}"/>
              </a:ext>
            </a:extLst>
          </p:cNvPr>
          <p:cNvSpPr/>
          <p:nvPr/>
        </p:nvSpPr>
        <p:spPr bwMode="ltGray">
          <a:xfrm>
            <a:off x="9835225" y="2130386"/>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3</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67" name="타원 66">
            <a:extLst>
              <a:ext uri="{FF2B5EF4-FFF2-40B4-BE49-F238E27FC236}">
                <a16:creationId xmlns:a16="http://schemas.microsoft.com/office/drawing/2014/main" id="{C6CE245C-BEBB-4C84-8757-496F77131D0E}"/>
              </a:ext>
            </a:extLst>
          </p:cNvPr>
          <p:cNvSpPr/>
          <p:nvPr/>
        </p:nvSpPr>
        <p:spPr bwMode="ltGray">
          <a:xfrm>
            <a:off x="9824986" y="2630517"/>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4</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graphicFrame>
        <p:nvGraphicFramePr>
          <p:cNvPr id="85" name="표 84">
            <a:extLst>
              <a:ext uri="{FF2B5EF4-FFF2-40B4-BE49-F238E27FC236}">
                <a16:creationId xmlns:a16="http://schemas.microsoft.com/office/drawing/2014/main" id="{8D18FAD4-0EDC-4A96-98A2-B1CD274318F0}"/>
              </a:ext>
            </a:extLst>
          </p:cNvPr>
          <p:cNvGraphicFramePr>
            <a:graphicFrameLocks noGrp="1"/>
          </p:cNvGraphicFramePr>
          <p:nvPr>
            <p:extLst>
              <p:ext uri="{D42A27DB-BD31-4B8C-83A1-F6EECF244321}">
                <p14:modId xmlns:p14="http://schemas.microsoft.com/office/powerpoint/2010/main" val="3694893295"/>
              </p:ext>
            </p:extLst>
          </p:nvPr>
        </p:nvGraphicFramePr>
        <p:xfrm>
          <a:off x="745832" y="2934527"/>
          <a:ext cx="2135129" cy="3365124"/>
        </p:xfrm>
        <a:graphic>
          <a:graphicData uri="http://schemas.openxmlformats.org/drawingml/2006/table">
            <a:tbl>
              <a:tblPr bandRow="1">
                <a:tableStyleId>{5A111915-BE36-4E01-A7E5-04B1672EAD32}</a:tableStyleId>
              </a:tblPr>
              <a:tblGrid>
                <a:gridCol w="460941">
                  <a:extLst>
                    <a:ext uri="{9D8B030D-6E8A-4147-A177-3AD203B41FA5}">
                      <a16:colId xmlns:a16="http://schemas.microsoft.com/office/drawing/2014/main" val="2860569835"/>
                    </a:ext>
                  </a:extLst>
                </a:gridCol>
                <a:gridCol w="632271">
                  <a:extLst>
                    <a:ext uri="{9D8B030D-6E8A-4147-A177-3AD203B41FA5}">
                      <a16:colId xmlns:a16="http://schemas.microsoft.com/office/drawing/2014/main" val="135956265"/>
                    </a:ext>
                  </a:extLst>
                </a:gridCol>
                <a:gridCol w="1041917">
                  <a:extLst>
                    <a:ext uri="{9D8B030D-6E8A-4147-A177-3AD203B41FA5}">
                      <a16:colId xmlns:a16="http://schemas.microsoft.com/office/drawing/2014/main" val="3954974136"/>
                    </a:ext>
                  </a:extLst>
                </a:gridCol>
              </a:tblGrid>
              <a:tr h="280427">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제품 </a:t>
                      </a: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주요고객</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8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매출액</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849519"/>
                  </a:ext>
                </a:extLst>
              </a:tr>
              <a:tr h="280427">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A1</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 C01</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$25</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0701113"/>
                  </a:ext>
                </a:extLst>
              </a:tr>
              <a:tr h="280427">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C02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marL="0" marR="0" lvl="0" indent="0" algn="ctr" defTabSz="1088558"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920092"/>
                  </a:ext>
                </a:extLst>
              </a:tr>
              <a:tr h="28042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A3</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C03</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$17</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7151373"/>
                  </a:ext>
                </a:extLst>
              </a:tr>
              <a:tr h="28042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A4</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C04</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7739152"/>
                  </a:ext>
                </a:extLst>
              </a:tr>
              <a:tr h="28042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A5</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C05</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$7</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649109"/>
                  </a:ext>
                </a:extLst>
              </a:tr>
              <a:tr h="28042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A6</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C05</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973078"/>
                  </a:ext>
                </a:extLst>
              </a:tr>
              <a:tr h="28042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A7</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C06</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3787667"/>
                  </a:ext>
                </a:extLst>
              </a:tr>
              <a:tr h="28042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A8</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C07</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7988649"/>
                  </a:ext>
                </a:extLst>
              </a:tr>
              <a:tr h="28042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A9</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C08</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4530571"/>
                  </a:ext>
                </a:extLst>
              </a:tr>
              <a:tr h="28042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A10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C09</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$7</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6413515"/>
                  </a:ext>
                </a:extLst>
              </a:tr>
              <a:tr h="28042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A11</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C09</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$7</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0360547"/>
                  </a:ext>
                </a:extLst>
              </a:tr>
            </a:tbl>
          </a:graphicData>
        </a:graphic>
      </p:graphicFrame>
      <p:sp>
        <p:nvSpPr>
          <p:cNvPr id="105" name="사다리꼴 104">
            <a:extLst>
              <a:ext uri="{FF2B5EF4-FFF2-40B4-BE49-F238E27FC236}">
                <a16:creationId xmlns:a16="http://schemas.microsoft.com/office/drawing/2014/main" id="{13303820-05BE-431C-9CED-0B7728F29F2F}"/>
              </a:ext>
            </a:extLst>
          </p:cNvPr>
          <p:cNvSpPr/>
          <p:nvPr/>
        </p:nvSpPr>
        <p:spPr bwMode="ltGray">
          <a:xfrm>
            <a:off x="2673165" y="1408097"/>
            <a:ext cx="1010576" cy="234640"/>
          </a:xfrm>
          <a:prstGeom prst="trapezoid">
            <a:avLst/>
          </a:prstGeom>
          <a:solidFill>
            <a:schemeClr val="bg1"/>
          </a:solidFill>
          <a:ln w="6350" cap="flat" cmpd="sng" algn="ctr">
            <a:solidFill>
              <a:srgbClr val="000000">
                <a:lumMod val="75000"/>
                <a:lumOff val="25000"/>
              </a:srgbClr>
            </a:solidFill>
            <a:prstDash val="solid"/>
          </a:ln>
          <a:effectLst/>
        </p:spPr>
        <p:txBody>
          <a:bodyPr rtlCol="0" anchor="ctr"/>
          <a:lstStyle/>
          <a:p>
            <a:pPr algn="ctr" defTabSz="957769">
              <a:defRPr/>
            </a:pPr>
            <a:endParaRPr lang="ko-KR" altLang="en-US" sz="1200" b="1" kern="0" dirty="0">
              <a:solidFill>
                <a:srgbClr val="000000"/>
              </a:solidFill>
              <a:latin typeface="KoPub돋움체 Medium" panose="02020603020101020101" pitchFamily="18" charset="-127"/>
              <a:ea typeface="KoPub돋움체 Medium" panose="02020603020101020101" pitchFamily="18" charset="-127"/>
              <a:sym typeface="Arial"/>
            </a:endParaRPr>
          </a:p>
        </p:txBody>
      </p:sp>
      <p:cxnSp>
        <p:nvCxnSpPr>
          <p:cNvPr id="117" name="직선 연결선 116">
            <a:extLst>
              <a:ext uri="{FF2B5EF4-FFF2-40B4-BE49-F238E27FC236}">
                <a16:creationId xmlns:a16="http://schemas.microsoft.com/office/drawing/2014/main" id="{4B57B5ED-1D40-4696-9E44-70F8D06B1BDD}"/>
              </a:ext>
            </a:extLst>
          </p:cNvPr>
          <p:cNvCxnSpPr>
            <a:cxnSpLocks/>
          </p:cNvCxnSpPr>
          <p:nvPr/>
        </p:nvCxnSpPr>
        <p:spPr>
          <a:xfrm>
            <a:off x="624827" y="1642737"/>
            <a:ext cx="1011600" cy="0"/>
          </a:xfrm>
          <a:prstGeom prst="line">
            <a:avLst/>
          </a:prstGeom>
          <a:noFill/>
          <a:ln w="6350" cap="flat" cmpd="sng" algn="ctr">
            <a:solidFill>
              <a:srgbClr val="000000">
                <a:lumMod val="75000"/>
                <a:lumOff val="25000"/>
              </a:srgbClr>
            </a:solidFill>
            <a:prstDash val="solid"/>
          </a:ln>
          <a:effectLst/>
        </p:spPr>
      </p:cxnSp>
      <p:sp>
        <p:nvSpPr>
          <p:cNvPr id="141" name="사다리꼴 140">
            <a:extLst>
              <a:ext uri="{FF2B5EF4-FFF2-40B4-BE49-F238E27FC236}">
                <a16:creationId xmlns:a16="http://schemas.microsoft.com/office/drawing/2014/main" id="{AC47E055-0463-4156-B2F8-68CC008F6807}"/>
              </a:ext>
            </a:extLst>
          </p:cNvPr>
          <p:cNvSpPr/>
          <p:nvPr/>
        </p:nvSpPr>
        <p:spPr bwMode="ltGray">
          <a:xfrm>
            <a:off x="1643807" y="1408799"/>
            <a:ext cx="1010576" cy="234640"/>
          </a:xfrm>
          <a:prstGeom prst="trapezoid">
            <a:avLst/>
          </a:prstGeom>
          <a:solidFill>
            <a:schemeClr val="accent5">
              <a:lumMod val="20000"/>
              <a:lumOff val="80000"/>
            </a:schemeClr>
          </a:solidFill>
          <a:ln w="6350" cap="flat" cmpd="sng" algn="ctr">
            <a:solidFill>
              <a:srgbClr val="000000">
                <a:lumMod val="75000"/>
                <a:lumOff val="25000"/>
              </a:srgbClr>
            </a:solidFill>
            <a:prstDash val="solid"/>
          </a:ln>
          <a:effectLst/>
        </p:spPr>
        <p:txBody>
          <a:bodyPr rtlCol="0" anchor="ctr"/>
          <a:lstStyle/>
          <a:p>
            <a:pPr algn="ctr" defTabSz="957769">
              <a:defRPr/>
            </a:pPr>
            <a:endParaRPr lang="ko-KR" altLang="en-US" sz="1200" b="1" kern="0" dirty="0">
              <a:solidFill>
                <a:srgbClr val="000000"/>
              </a:solidFill>
              <a:latin typeface="KoPub돋움체 Medium" panose="02020603020101020101" pitchFamily="18" charset="-127"/>
              <a:ea typeface="KoPub돋움체 Medium" panose="02020603020101020101" pitchFamily="18" charset="-127"/>
              <a:sym typeface="Arial"/>
            </a:endParaRPr>
          </a:p>
        </p:txBody>
      </p:sp>
      <p:sp>
        <p:nvSpPr>
          <p:cNvPr id="40" name="TextBox 39">
            <a:extLst>
              <a:ext uri="{FF2B5EF4-FFF2-40B4-BE49-F238E27FC236}">
                <a16:creationId xmlns:a16="http://schemas.microsoft.com/office/drawing/2014/main" id="{E1DB9ACF-9003-4421-B83A-0D7571E3CC6B}"/>
              </a:ext>
            </a:extLst>
          </p:cNvPr>
          <p:cNvSpPr txBox="1"/>
          <p:nvPr/>
        </p:nvSpPr>
        <p:spPr>
          <a:xfrm>
            <a:off x="2824869" y="1448804"/>
            <a:ext cx="755703" cy="164463"/>
          </a:xfrm>
          <a:prstGeom prst="rect">
            <a:avLst/>
          </a:prstGeom>
          <a:noFill/>
        </p:spPr>
        <p:txBody>
          <a:bodyPr vert="horz" wrap="none" lIns="0" tIns="0" rIns="0" bIns="0" rtlCol="0" anchor="ctr">
            <a:noAutofit/>
          </a:bodyPr>
          <a:lstStyle/>
          <a:p>
            <a:pPr indent="-274320" algn="ctr"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제품별 매출 구조 </a:t>
            </a:r>
          </a:p>
        </p:txBody>
      </p:sp>
      <p:sp>
        <p:nvSpPr>
          <p:cNvPr id="149" name="TextBox 148">
            <a:extLst>
              <a:ext uri="{FF2B5EF4-FFF2-40B4-BE49-F238E27FC236}">
                <a16:creationId xmlns:a16="http://schemas.microsoft.com/office/drawing/2014/main" id="{DE28048E-682A-4950-86B4-E992F316616F}"/>
              </a:ext>
            </a:extLst>
          </p:cNvPr>
          <p:cNvSpPr txBox="1"/>
          <p:nvPr/>
        </p:nvSpPr>
        <p:spPr>
          <a:xfrm>
            <a:off x="1787403" y="1458162"/>
            <a:ext cx="755703" cy="164463"/>
          </a:xfrm>
          <a:prstGeom prst="rect">
            <a:avLst/>
          </a:prstGeom>
          <a:noFill/>
        </p:spPr>
        <p:txBody>
          <a:bodyPr vert="horz" wrap="none" lIns="0" tIns="0" rIns="0" bIns="0" rtlCol="0" anchor="ctr">
            <a:noAutofit/>
          </a:bodyPr>
          <a:lstStyle/>
          <a:p>
            <a:pPr indent="-274320" algn="ctr"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고객 매출 구조 </a:t>
            </a:r>
          </a:p>
        </p:txBody>
      </p:sp>
      <p:sp>
        <p:nvSpPr>
          <p:cNvPr id="42" name="타원 41">
            <a:extLst>
              <a:ext uri="{FF2B5EF4-FFF2-40B4-BE49-F238E27FC236}">
                <a16:creationId xmlns:a16="http://schemas.microsoft.com/office/drawing/2014/main" id="{185B7ECC-17EC-4C18-B66D-515B059B7B55}"/>
              </a:ext>
            </a:extLst>
          </p:cNvPr>
          <p:cNvSpPr/>
          <p:nvPr/>
        </p:nvSpPr>
        <p:spPr bwMode="ltGray">
          <a:xfrm>
            <a:off x="2584054" y="1443390"/>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1</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43" name="TextBox 42">
            <a:extLst>
              <a:ext uri="{FF2B5EF4-FFF2-40B4-BE49-F238E27FC236}">
                <a16:creationId xmlns:a16="http://schemas.microsoft.com/office/drawing/2014/main" id="{C04CC913-E97A-4C16-B4F3-8570637F5AE3}"/>
              </a:ext>
            </a:extLst>
          </p:cNvPr>
          <p:cNvSpPr txBox="1"/>
          <p:nvPr/>
        </p:nvSpPr>
        <p:spPr>
          <a:xfrm>
            <a:off x="9084489" y="1752124"/>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44" name="TextBox 43">
            <a:extLst>
              <a:ext uri="{FF2B5EF4-FFF2-40B4-BE49-F238E27FC236}">
                <a16:creationId xmlns:a16="http://schemas.microsoft.com/office/drawing/2014/main" id="{37454555-FBDF-43E1-8784-6C8A75C9CEBA}"/>
              </a:ext>
            </a:extLst>
          </p:cNvPr>
          <p:cNvSpPr txBox="1"/>
          <p:nvPr/>
        </p:nvSpPr>
        <p:spPr>
          <a:xfrm>
            <a:off x="9255402" y="1753345"/>
            <a:ext cx="460242" cy="126233"/>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en-US" altLang="ko-KR" sz="700" kern="0" dirty="0">
                <a:solidFill>
                  <a:srgbClr val="ED7D31"/>
                </a:solidFill>
                <a:latin typeface="KoPub돋움체 Medium" panose="02020603020101020101" pitchFamily="18" charset="-127"/>
                <a:ea typeface="KoPub돋움체 Medium" panose="02020603020101020101" pitchFamily="18" charset="-127"/>
              </a:rPr>
              <a:t>KO</a:t>
            </a:r>
            <a:endParaRPr lang="ko-KR" altLang="en-US" sz="700" kern="0" dirty="0">
              <a:solidFill>
                <a:srgbClr val="ED7D31"/>
              </a:solidFill>
              <a:latin typeface="KoPub돋움체 Medium" panose="02020603020101020101" pitchFamily="18" charset="-127"/>
              <a:ea typeface="KoPub돋움체 Medium" panose="02020603020101020101" pitchFamily="18" charset="-127"/>
            </a:endParaRPr>
          </a:p>
        </p:txBody>
      </p:sp>
      <p:sp>
        <p:nvSpPr>
          <p:cNvPr id="47" name="타원 46">
            <a:extLst>
              <a:ext uri="{FF2B5EF4-FFF2-40B4-BE49-F238E27FC236}">
                <a16:creationId xmlns:a16="http://schemas.microsoft.com/office/drawing/2014/main" id="{24758628-49F5-4079-91BA-D6F1136C29CA}"/>
              </a:ext>
            </a:extLst>
          </p:cNvPr>
          <p:cNvSpPr/>
          <p:nvPr/>
        </p:nvSpPr>
        <p:spPr bwMode="ltGray">
          <a:xfrm>
            <a:off x="8899446" y="1722674"/>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3</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8" name="TextBox 7">
            <a:extLst>
              <a:ext uri="{FF2B5EF4-FFF2-40B4-BE49-F238E27FC236}">
                <a16:creationId xmlns:a16="http://schemas.microsoft.com/office/drawing/2014/main" id="{114617DE-C2E4-40EA-9A41-B6902CB7D514}"/>
              </a:ext>
            </a:extLst>
          </p:cNvPr>
          <p:cNvSpPr txBox="1"/>
          <p:nvPr/>
        </p:nvSpPr>
        <p:spPr>
          <a:xfrm>
            <a:off x="703523" y="1938246"/>
            <a:ext cx="2206795" cy="684672"/>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9" name="직사각형 8">
            <a:extLst>
              <a:ext uri="{FF2B5EF4-FFF2-40B4-BE49-F238E27FC236}">
                <a16:creationId xmlns:a16="http://schemas.microsoft.com/office/drawing/2014/main" id="{D49CC893-E26C-405F-820A-109F256A80E8}"/>
              </a:ext>
            </a:extLst>
          </p:cNvPr>
          <p:cNvSpPr/>
          <p:nvPr/>
        </p:nvSpPr>
        <p:spPr bwMode="ltGray">
          <a:xfrm>
            <a:off x="728322" y="1952833"/>
            <a:ext cx="2181995" cy="138782"/>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800" kern="0" dirty="0">
                <a:solidFill>
                  <a:srgbClr val="44546A"/>
                </a:solidFill>
                <a:latin typeface="KoPub돋움체 Medium" panose="02020603020101020101" pitchFamily="18" charset="-127"/>
                <a:ea typeface="KoPub돋움체 Medium" panose="02020603020101020101" pitchFamily="18" charset="-127"/>
                <a:sym typeface="Arial"/>
              </a:rPr>
              <a:t>자사 매출액 </a:t>
            </a:r>
          </a:p>
        </p:txBody>
      </p:sp>
      <p:sp>
        <p:nvSpPr>
          <p:cNvPr id="10" name="직사각형 9">
            <a:extLst>
              <a:ext uri="{FF2B5EF4-FFF2-40B4-BE49-F238E27FC236}">
                <a16:creationId xmlns:a16="http://schemas.microsoft.com/office/drawing/2014/main" id="{5CC39E5C-2C80-4BD6-94C5-ADC1A5130170}"/>
              </a:ext>
            </a:extLst>
          </p:cNvPr>
          <p:cNvSpPr/>
          <p:nvPr/>
        </p:nvSpPr>
        <p:spPr>
          <a:xfrm>
            <a:off x="686662" y="1978658"/>
            <a:ext cx="2210648" cy="714567"/>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defTabSz="914400" latinLnBrk="1"/>
            <a:r>
              <a:rPr lang="en-US" altLang="ko-KR" sz="3200" dirty="0">
                <a:solidFill>
                  <a:srgbClr val="4472C4"/>
                </a:solidFill>
                <a:latin typeface="KoPub돋움체 Medium" panose="02020603020101020101" pitchFamily="18" charset="-127"/>
                <a:ea typeface="KoPub돋움체 Medium" panose="02020603020101020101" pitchFamily="18" charset="-127"/>
              </a:rPr>
              <a:t>$123,456</a:t>
            </a:r>
            <a:endParaRPr lang="ko-KR" altLang="en-US" sz="3200" dirty="0">
              <a:solidFill>
                <a:srgbClr val="4472C4"/>
              </a:solidFill>
              <a:latin typeface="KoPub돋움체 Medium" panose="02020603020101020101" pitchFamily="18" charset="-127"/>
              <a:ea typeface="KoPub돋움체 Medium" panose="02020603020101020101" pitchFamily="18" charset="-127"/>
            </a:endParaRPr>
          </a:p>
        </p:txBody>
      </p:sp>
      <p:sp>
        <p:nvSpPr>
          <p:cNvPr id="110" name="사다리꼴 109">
            <a:extLst>
              <a:ext uri="{FF2B5EF4-FFF2-40B4-BE49-F238E27FC236}">
                <a16:creationId xmlns:a16="http://schemas.microsoft.com/office/drawing/2014/main" id="{40A1B7A0-5613-4769-A628-1E0982B172CA}"/>
              </a:ext>
            </a:extLst>
          </p:cNvPr>
          <p:cNvSpPr/>
          <p:nvPr/>
        </p:nvSpPr>
        <p:spPr bwMode="ltGray">
          <a:xfrm>
            <a:off x="646325" y="1412479"/>
            <a:ext cx="1010576" cy="234640"/>
          </a:xfrm>
          <a:prstGeom prst="trapezoid">
            <a:avLst/>
          </a:prstGeom>
          <a:solidFill>
            <a:schemeClr val="accent5">
              <a:lumMod val="20000"/>
              <a:lumOff val="80000"/>
            </a:schemeClr>
          </a:solidFill>
          <a:ln w="6350" cap="flat" cmpd="sng" algn="ctr">
            <a:solidFill>
              <a:srgbClr val="000000">
                <a:lumMod val="75000"/>
                <a:lumOff val="25000"/>
              </a:srgbClr>
            </a:solidFill>
            <a:prstDash val="solid"/>
          </a:ln>
          <a:effectLst/>
        </p:spPr>
        <p:txBody>
          <a:bodyPr rtlCol="0" anchor="ctr"/>
          <a:lstStyle/>
          <a:p>
            <a:pPr algn="ctr" defTabSz="957769">
              <a:defRPr/>
            </a:pPr>
            <a:endParaRPr lang="ko-KR" altLang="en-US" sz="1200" b="1" kern="0" dirty="0">
              <a:solidFill>
                <a:srgbClr val="000000"/>
              </a:solidFill>
              <a:latin typeface="KoPub돋움체 Medium" panose="02020603020101020101" pitchFamily="18" charset="-127"/>
              <a:ea typeface="KoPub돋움체 Medium" panose="02020603020101020101" pitchFamily="18" charset="-127"/>
              <a:sym typeface="Arial"/>
            </a:endParaRPr>
          </a:p>
        </p:txBody>
      </p:sp>
      <p:cxnSp>
        <p:nvCxnSpPr>
          <p:cNvPr id="111" name="직선 연결선 110">
            <a:extLst>
              <a:ext uri="{FF2B5EF4-FFF2-40B4-BE49-F238E27FC236}">
                <a16:creationId xmlns:a16="http://schemas.microsoft.com/office/drawing/2014/main" id="{B637E14E-1277-4DDB-A684-3F882146E0FC}"/>
              </a:ext>
            </a:extLst>
          </p:cNvPr>
          <p:cNvCxnSpPr>
            <a:cxnSpLocks/>
          </p:cNvCxnSpPr>
          <p:nvPr/>
        </p:nvCxnSpPr>
        <p:spPr>
          <a:xfrm flipH="1">
            <a:off x="534262" y="1647119"/>
            <a:ext cx="1144965" cy="0"/>
          </a:xfrm>
          <a:prstGeom prst="line">
            <a:avLst/>
          </a:prstGeom>
          <a:noFill/>
          <a:ln w="6350" cap="flat" cmpd="sng" algn="ctr">
            <a:solidFill>
              <a:srgbClr val="000000">
                <a:lumMod val="75000"/>
                <a:lumOff val="25000"/>
              </a:srgbClr>
            </a:solidFill>
            <a:prstDash val="solid"/>
          </a:ln>
          <a:effectLst/>
        </p:spPr>
      </p:cxnSp>
      <p:sp>
        <p:nvSpPr>
          <p:cNvPr id="26" name="TextBox 25">
            <a:extLst>
              <a:ext uri="{FF2B5EF4-FFF2-40B4-BE49-F238E27FC236}">
                <a16:creationId xmlns:a16="http://schemas.microsoft.com/office/drawing/2014/main" id="{963093C8-70D5-40C0-908F-C57FAA492E11}"/>
              </a:ext>
            </a:extLst>
          </p:cNvPr>
          <p:cNvSpPr txBox="1"/>
          <p:nvPr/>
        </p:nvSpPr>
        <p:spPr>
          <a:xfrm>
            <a:off x="748618" y="1448805"/>
            <a:ext cx="755703" cy="164463"/>
          </a:xfrm>
          <a:prstGeom prst="rect">
            <a:avLst/>
          </a:prstGeom>
          <a:noFill/>
        </p:spPr>
        <p:txBody>
          <a:bodyPr vert="horz" wrap="none" lIns="0" tIns="0" rIns="0" bIns="0" rtlCol="0" anchor="ctr">
            <a:noAutofit/>
          </a:bodyPr>
          <a:lstStyle/>
          <a:p>
            <a:pPr indent="-274320" algn="ctr"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시장 </a:t>
            </a:r>
            <a:r>
              <a:rPr lang="en-US" altLang="ko-KR" sz="900" dirty="0">
                <a:solidFill>
                  <a:srgbClr val="000000"/>
                </a:solidFill>
                <a:latin typeface="KoPub돋움체 Medium" panose="02020603020101020101" pitchFamily="18" charset="-127"/>
                <a:ea typeface="KoPub돋움체 Medium" panose="02020603020101020101" pitchFamily="18" charset="-127"/>
              </a:rPr>
              <a:t>TREND</a:t>
            </a:r>
            <a:endParaRPr lang="ko-KR" altLang="en-US" sz="900" dirty="0">
              <a:solidFill>
                <a:srgbClr val="000000"/>
              </a:solidFill>
              <a:latin typeface="KoPub돋움체 Medium" panose="02020603020101020101" pitchFamily="18" charset="-127"/>
              <a:ea typeface="KoPub돋움체 Medium" panose="02020603020101020101" pitchFamily="18" charset="-127"/>
            </a:endParaRPr>
          </a:p>
        </p:txBody>
      </p:sp>
      <p:sp>
        <p:nvSpPr>
          <p:cNvPr id="17" name="TextBox 7">
            <a:extLst>
              <a:ext uri="{FF2B5EF4-FFF2-40B4-BE49-F238E27FC236}">
                <a16:creationId xmlns:a16="http://schemas.microsoft.com/office/drawing/2014/main" id="{EAA363B3-FC4A-4E88-8AC2-5F26ABB4BDF7}"/>
              </a:ext>
            </a:extLst>
          </p:cNvPr>
          <p:cNvSpPr txBox="1"/>
          <p:nvPr/>
        </p:nvSpPr>
        <p:spPr>
          <a:xfrm>
            <a:off x="3013238" y="1931995"/>
            <a:ext cx="2206795" cy="694888"/>
          </a:xfrm>
          <a:prstGeom prst="rect">
            <a:avLst/>
          </a:prstGeom>
          <a:solidFill>
            <a:srgbClr val="FFFFFF"/>
          </a:solidFill>
          <a:ln w="6350">
            <a:solidFill>
              <a:schemeClr val="accent5">
                <a:lumMod val="75000"/>
              </a:schemeClr>
            </a:solidFill>
          </a:ln>
          <a:effectLst/>
        </p:spPr>
        <p:txBody>
          <a:bodyPr vert="horz" wrap="none" lIns="0" tIns="0" rIns="0" bIns="0" rtlCol="0" anchor="ctr">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957769" latinLnBrk="0">
              <a:lnSpc>
                <a:spcPct val="140000"/>
              </a:lnSpc>
              <a:defRPr/>
            </a:pPr>
            <a:r>
              <a:rPr lang="ko-KR" altLang="en-US" sz="2400" dirty="0">
                <a:solidFill>
                  <a:srgbClr val="4472C4"/>
                </a:solidFill>
                <a:latin typeface="KoPub돋움체 Medium" panose="02020603020101020101" pitchFamily="18" charset="-127"/>
                <a:ea typeface="KoPub돋움체 Medium" panose="02020603020101020101" pitchFamily="18" charset="-127"/>
              </a:rPr>
              <a:t> </a:t>
            </a:r>
            <a:r>
              <a:rPr lang="ko-KR" altLang="en-US" dirty="0">
                <a:solidFill>
                  <a:srgbClr val="4472C4"/>
                </a:solidFill>
                <a:latin typeface="KoPub돋움체 Medium" panose="02020603020101020101" pitchFamily="18" charset="-127"/>
                <a:ea typeface="KoPub돋움체 Medium" panose="02020603020101020101" pitchFamily="18" charset="-127"/>
              </a:rPr>
              <a:t>▲</a:t>
            </a:r>
            <a:r>
              <a:rPr lang="en-US" altLang="ko-KR" sz="2400" dirty="0">
                <a:solidFill>
                  <a:srgbClr val="4472C4"/>
                </a:solidFill>
                <a:latin typeface="KoPub돋움체 Medium" panose="02020603020101020101" pitchFamily="18" charset="-127"/>
                <a:ea typeface="KoPub돋움체 Medium" panose="02020603020101020101" pitchFamily="18" charset="-127"/>
              </a:rPr>
              <a:t> 3% </a:t>
            </a:r>
            <a:r>
              <a:rPr lang="en-US" altLang="ko-KR" sz="2400" dirty="0">
                <a:solidFill>
                  <a:schemeClr val="tx1">
                    <a:lumMod val="65000"/>
                    <a:lumOff val="35000"/>
                  </a:schemeClr>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a:t>
            </a:r>
            <a:r>
              <a:rPr lang="ko-KR" altLang="en-US" dirty="0">
                <a:solidFill>
                  <a:srgbClr val="ED7D3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a:t>
            </a:r>
            <a:r>
              <a:rPr lang="ko-KR" altLang="en-US" sz="2400" dirty="0">
                <a:solidFill>
                  <a:srgbClr val="ED7D3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 </a:t>
            </a:r>
            <a:r>
              <a:rPr lang="en-US" altLang="ko-KR" sz="2400" dirty="0">
                <a:solidFill>
                  <a:srgbClr val="ED7D31"/>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rPr>
              <a:t>$ 472</a:t>
            </a:r>
          </a:p>
        </p:txBody>
      </p:sp>
      <p:sp>
        <p:nvSpPr>
          <p:cNvPr id="19" name="직사각형 18">
            <a:extLst>
              <a:ext uri="{FF2B5EF4-FFF2-40B4-BE49-F238E27FC236}">
                <a16:creationId xmlns:a16="http://schemas.microsoft.com/office/drawing/2014/main" id="{1BC1C6BA-6982-4896-BD21-5BD200092167}"/>
              </a:ext>
            </a:extLst>
          </p:cNvPr>
          <p:cNvSpPr/>
          <p:nvPr/>
        </p:nvSpPr>
        <p:spPr bwMode="ltGray">
          <a:xfrm>
            <a:off x="3011028" y="1927809"/>
            <a:ext cx="2206795" cy="147119"/>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defTabSz="957769" latinLnBrk="0">
              <a:defRPr/>
            </a:pPr>
            <a:endParaRPr lang="en-US" altLang="ko-KR" sz="800" kern="0" dirty="0">
              <a:solidFill>
                <a:srgbClr val="44546A"/>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sym typeface="Arial"/>
            </a:endParaRPr>
          </a:p>
          <a:p>
            <a:pPr defTabSz="957769" latinLnBrk="0">
              <a:defRPr/>
            </a:pPr>
            <a:r>
              <a:rPr lang="ko-KR" altLang="en-US" sz="800" kern="0" dirty="0">
                <a:solidFill>
                  <a:srgbClr val="44546A"/>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sym typeface="Arial"/>
              </a:rPr>
              <a:t>전월대비 판매 단가 증감률 </a:t>
            </a:r>
            <a:r>
              <a:rPr lang="en-US" altLang="ko-KR" sz="800" kern="0" dirty="0">
                <a:solidFill>
                  <a:srgbClr val="44546A"/>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sym typeface="Arial"/>
              </a:rPr>
              <a:t>/ </a:t>
            </a:r>
            <a:r>
              <a:rPr lang="ko-KR" altLang="en-US" sz="800" kern="0" dirty="0">
                <a:solidFill>
                  <a:srgbClr val="44546A"/>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sym typeface="Arial"/>
              </a:rPr>
              <a:t>인하 금액</a:t>
            </a:r>
          </a:p>
          <a:p>
            <a:pPr defTabSz="957769" latinLnBrk="0">
              <a:defRPr/>
            </a:pPr>
            <a:endParaRPr lang="ko-KR" altLang="en-US" sz="800" kern="0" dirty="0">
              <a:solidFill>
                <a:srgbClr val="44546A"/>
              </a:solidFill>
              <a:latin typeface="KoPub돋움체 Medium" panose="02020603020101020101" pitchFamily="18" charset="-127"/>
              <a:ea typeface="KoPub돋움체 Medium" panose="02020603020101020101" pitchFamily="18" charset="-127"/>
              <a:cs typeface="KoPubWorld돋움체_Pro Light" panose="00000300000000000000" pitchFamily="50" charset="-127"/>
              <a:sym typeface="Arial"/>
            </a:endParaRPr>
          </a:p>
        </p:txBody>
      </p:sp>
      <p:sp>
        <p:nvSpPr>
          <p:cNvPr id="50" name="TextBox 49">
            <a:extLst>
              <a:ext uri="{FF2B5EF4-FFF2-40B4-BE49-F238E27FC236}">
                <a16:creationId xmlns:a16="http://schemas.microsoft.com/office/drawing/2014/main" id="{81EA5504-3A08-4F3E-AE18-84C47CAC9FFF}"/>
              </a:ext>
            </a:extLst>
          </p:cNvPr>
          <p:cNvSpPr txBox="1"/>
          <p:nvPr/>
        </p:nvSpPr>
        <p:spPr>
          <a:xfrm flipH="1">
            <a:off x="8683935" y="1425497"/>
            <a:ext cx="55190" cy="307777"/>
          </a:xfrm>
          <a:prstGeom prst="rect">
            <a:avLst/>
          </a:prstGeom>
          <a:solidFill>
            <a:schemeClr val="bg1"/>
          </a:solidFill>
        </p:spPr>
        <p:txBody>
          <a:bodyPr wrap="square" rtlCol="0">
            <a:spAutoFit/>
          </a:bodyPr>
          <a:lstStyle/>
          <a:p>
            <a:pPr algn="l"/>
            <a:endParaRPr lang="ko-KR" altLang="en-US" sz="1400" dirty="0">
              <a:solidFill>
                <a:schemeClr val="tx1">
                  <a:lumMod val="65000"/>
                  <a:lumOff val="35000"/>
                </a:schemeClr>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endParaRPr>
          </a:p>
        </p:txBody>
      </p:sp>
      <p:cxnSp>
        <p:nvCxnSpPr>
          <p:cNvPr id="62" name="직선 연결선 61">
            <a:extLst>
              <a:ext uri="{FF2B5EF4-FFF2-40B4-BE49-F238E27FC236}">
                <a16:creationId xmlns:a16="http://schemas.microsoft.com/office/drawing/2014/main" id="{13768D01-F606-4A28-B0B3-AA49464A18A1}"/>
              </a:ext>
            </a:extLst>
          </p:cNvPr>
          <p:cNvCxnSpPr>
            <a:cxnSpLocks/>
          </p:cNvCxnSpPr>
          <p:nvPr/>
        </p:nvCxnSpPr>
        <p:spPr>
          <a:xfrm>
            <a:off x="8463832" y="1446993"/>
            <a:ext cx="1260061" cy="0"/>
          </a:xfrm>
          <a:prstGeom prst="line">
            <a:avLst/>
          </a:prstGeom>
          <a:noFill/>
          <a:ln w="6350" cap="flat" cmpd="sng" algn="ctr">
            <a:solidFill>
              <a:srgbClr val="000000">
                <a:lumMod val="75000"/>
                <a:lumOff val="25000"/>
              </a:srgbClr>
            </a:solidFill>
            <a:prstDash val="solid"/>
          </a:ln>
          <a:effectLst/>
        </p:spPr>
      </p:cxnSp>
      <p:sp>
        <p:nvSpPr>
          <p:cNvPr id="63" name="TextBox 62">
            <a:extLst>
              <a:ext uri="{FF2B5EF4-FFF2-40B4-BE49-F238E27FC236}">
                <a16:creationId xmlns:a16="http://schemas.microsoft.com/office/drawing/2014/main" id="{F6EADF69-3AE6-4DD5-A1E3-F3CFEF0F5403}"/>
              </a:ext>
            </a:extLst>
          </p:cNvPr>
          <p:cNvSpPr txBox="1"/>
          <p:nvPr/>
        </p:nvSpPr>
        <p:spPr>
          <a:xfrm>
            <a:off x="8544396" y="1503923"/>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64" name="TextBox 63">
            <a:extLst>
              <a:ext uri="{FF2B5EF4-FFF2-40B4-BE49-F238E27FC236}">
                <a16:creationId xmlns:a16="http://schemas.microsoft.com/office/drawing/2014/main" id="{C6AF0D7A-1F0F-4D9B-93E3-11571F4EF6EC}"/>
              </a:ext>
            </a:extLst>
          </p:cNvPr>
          <p:cNvSpPr txBox="1"/>
          <p:nvPr/>
        </p:nvSpPr>
        <p:spPr>
          <a:xfrm>
            <a:off x="8726506" y="1490098"/>
            <a:ext cx="989137" cy="152535"/>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700" kern="0">
                <a:solidFill>
                  <a:srgbClr val="ED7D31"/>
                </a:solidFill>
                <a:latin typeface="KoPub돋움체 Medium" panose="02020603020101020101" pitchFamily="18" charset="-127"/>
                <a:ea typeface="KoPub돋움체 Medium" panose="02020603020101020101" pitchFamily="18" charset="-127"/>
              </a:rPr>
              <a:t>분기</a:t>
            </a:r>
            <a:endParaRPr lang="ko-KR" altLang="en-US" sz="700" kern="0" dirty="0">
              <a:solidFill>
                <a:srgbClr val="ED7D31"/>
              </a:solidFill>
              <a:latin typeface="KoPub돋움체 Medium" panose="02020603020101020101" pitchFamily="18" charset="-127"/>
              <a:ea typeface="KoPub돋움체 Medium" panose="02020603020101020101" pitchFamily="18" charset="-127"/>
            </a:endParaRPr>
          </a:p>
        </p:txBody>
      </p:sp>
      <p:cxnSp>
        <p:nvCxnSpPr>
          <p:cNvPr id="68" name="직선 연결선 67">
            <a:extLst>
              <a:ext uri="{FF2B5EF4-FFF2-40B4-BE49-F238E27FC236}">
                <a16:creationId xmlns:a16="http://schemas.microsoft.com/office/drawing/2014/main" id="{60225737-38DB-49B7-AA0C-4502382FA10C}"/>
              </a:ext>
            </a:extLst>
          </p:cNvPr>
          <p:cNvCxnSpPr>
            <a:cxnSpLocks/>
          </p:cNvCxnSpPr>
          <p:nvPr/>
        </p:nvCxnSpPr>
        <p:spPr>
          <a:xfrm flipH="1">
            <a:off x="8361706" y="1446993"/>
            <a:ext cx="117555" cy="201363"/>
          </a:xfrm>
          <a:prstGeom prst="line">
            <a:avLst/>
          </a:prstGeom>
          <a:noFill/>
          <a:ln w="6350" cap="flat" cmpd="sng" algn="ctr">
            <a:solidFill>
              <a:srgbClr val="000000">
                <a:lumMod val="75000"/>
                <a:lumOff val="25000"/>
              </a:srgbClr>
            </a:solidFill>
            <a:prstDash val="solid"/>
          </a:ln>
          <a:effectLst/>
        </p:spPr>
      </p:cxnSp>
      <p:sp>
        <p:nvSpPr>
          <p:cNvPr id="162" name="타원 161">
            <a:extLst>
              <a:ext uri="{FF2B5EF4-FFF2-40B4-BE49-F238E27FC236}">
                <a16:creationId xmlns:a16="http://schemas.microsoft.com/office/drawing/2014/main" id="{C7A09C35-857A-4B83-A0C0-94CE84D7F1A2}"/>
              </a:ext>
            </a:extLst>
          </p:cNvPr>
          <p:cNvSpPr/>
          <p:nvPr/>
        </p:nvSpPr>
        <p:spPr bwMode="ltGray">
          <a:xfrm>
            <a:off x="8324478" y="1468490"/>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2</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11" name="TextBox 10">
            <a:extLst>
              <a:ext uri="{FF2B5EF4-FFF2-40B4-BE49-F238E27FC236}">
                <a16:creationId xmlns:a16="http://schemas.microsoft.com/office/drawing/2014/main" id="{32EA43A8-17CD-4D1B-913C-3E36144A3228}"/>
              </a:ext>
            </a:extLst>
          </p:cNvPr>
          <p:cNvSpPr txBox="1"/>
          <p:nvPr/>
        </p:nvSpPr>
        <p:spPr>
          <a:xfrm>
            <a:off x="3004528" y="2691266"/>
            <a:ext cx="6706878" cy="3682640"/>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24" name="직사각형 23">
            <a:extLst>
              <a:ext uri="{FF2B5EF4-FFF2-40B4-BE49-F238E27FC236}">
                <a16:creationId xmlns:a16="http://schemas.microsoft.com/office/drawing/2014/main" id="{D8C75E81-9CA0-4F39-AC92-9FDC5CA6084C}"/>
              </a:ext>
            </a:extLst>
          </p:cNvPr>
          <p:cNvSpPr/>
          <p:nvPr/>
        </p:nvSpPr>
        <p:spPr bwMode="ltGray">
          <a:xfrm>
            <a:off x="3023267" y="2701535"/>
            <a:ext cx="6669400" cy="149350"/>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기간 내 단가 변화에 따른 제품 매출액 </a:t>
            </a:r>
          </a:p>
        </p:txBody>
      </p:sp>
      <p:sp>
        <p:nvSpPr>
          <p:cNvPr id="3" name="TextBox 2">
            <a:extLst>
              <a:ext uri="{FF2B5EF4-FFF2-40B4-BE49-F238E27FC236}">
                <a16:creationId xmlns:a16="http://schemas.microsoft.com/office/drawing/2014/main" id="{C606F12E-04A4-4541-AE8C-FE39E341737E}"/>
              </a:ext>
            </a:extLst>
          </p:cNvPr>
          <p:cNvSpPr txBox="1"/>
          <p:nvPr/>
        </p:nvSpPr>
        <p:spPr>
          <a:xfrm>
            <a:off x="8202555" y="1765074"/>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5" name="TextBox 4">
            <a:extLst>
              <a:ext uri="{FF2B5EF4-FFF2-40B4-BE49-F238E27FC236}">
                <a16:creationId xmlns:a16="http://schemas.microsoft.com/office/drawing/2014/main" id="{470C0DB2-0E32-4BA2-A0A2-1A97AB3EE8A6}"/>
              </a:ext>
            </a:extLst>
          </p:cNvPr>
          <p:cNvSpPr txBox="1"/>
          <p:nvPr/>
        </p:nvSpPr>
        <p:spPr>
          <a:xfrm>
            <a:off x="8373468" y="1766295"/>
            <a:ext cx="460242" cy="126233"/>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700" kern="0" dirty="0">
                <a:solidFill>
                  <a:srgbClr val="ED7D31"/>
                </a:solidFill>
                <a:latin typeface="KoPub돋움체 Medium" panose="02020603020101020101" pitchFamily="18" charset="-127"/>
                <a:ea typeface="KoPub돋움체 Medium" panose="02020603020101020101" pitchFamily="18" charset="-127"/>
              </a:rPr>
              <a:t>제품</a:t>
            </a:r>
          </a:p>
        </p:txBody>
      </p:sp>
      <p:sp>
        <p:nvSpPr>
          <p:cNvPr id="56" name="타원 55">
            <a:extLst>
              <a:ext uri="{FF2B5EF4-FFF2-40B4-BE49-F238E27FC236}">
                <a16:creationId xmlns:a16="http://schemas.microsoft.com/office/drawing/2014/main" id="{34619B38-5A2E-4039-84F4-CBCA26C887C9}"/>
              </a:ext>
            </a:extLst>
          </p:cNvPr>
          <p:cNvSpPr/>
          <p:nvPr/>
        </p:nvSpPr>
        <p:spPr bwMode="ltGray">
          <a:xfrm>
            <a:off x="8028316" y="1709764"/>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4</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14" name="TextBox 13">
            <a:extLst>
              <a:ext uri="{FF2B5EF4-FFF2-40B4-BE49-F238E27FC236}">
                <a16:creationId xmlns:a16="http://schemas.microsoft.com/office/drawing/2014/main" id="{3EAEE8BE-19BD-4F61-B431-B09874849C13}"/>
              </a:ext>
            </a:extLst>
          </p:cNvPr>
          <p:cNvSpPr txBox="1"/>
          <p:nvPr/>
        </p:nvSpPr>
        <p:spPr>
          <a:xfrm>
            <a:off x="5261313" y="1941822"/>
            <a:ext cx="2206795" cy="684672"/>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pic>
        <p:nvPicPr>
          <p:cNvPr id="37" name="그림 36">
            <a:extLst>
              <a:ext uri="{FF2B5EF4-FFF2-40B4-BE49-F238E27FC236}">
                <a16:creationId xmlns:a16="http://schemas.microsoft.com/office/drawing/2014/main" id="{26BDD9C5-12D6-4BF6-932D-971259BE0636}"/>
              </a:ext>
            </a:extLst>
          </p:cNvPr>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200000"/>
                    </a14:imgEffect>
                  </a14:imgLayer>
                </a14:imgProps>
              </a:ext>
            </a:extLst>
          </a:blip>
          <a:stretch>
            <a:fillRect/>
          </a:stretch>
        </p:blipFill>
        <p:spPr>
          <a:xfrm>
            <a:off x="5286555" y="2091614"/>
            <a:ext cx="2148075" cy="523010"/>
          </a:xfrm>
          <a:prstGeom prst="rect">
            <a:avLst/>
          </a:prstGeom>
          <a:ln w="6350">
            <a:noFill/>
          </a:ln>
        </p:spPr>
      </p:pic>
      <p:grpSp>
        <p:nvGrpSpPr>
          <p:cNvPr id="27" name="그룹 26">
            <a:extLst>
              <a:ext uri="{FF2B5EF4-FFF2-40B4-BE49-F238E27FC236}">
                <a16:creationId xmlns:a16="http://schemas.microsoft.com/office/drawing/2014/main" id="{115ACF0C-A8EF-4CEF-9507-43684170C263}"/>
              </a:ext>
            </a:extLst>
          </p:cNvPr>
          <p:cNvGrpSpPr/>
          <p:nvPr/>
        </p:nvGrpSpPr>
        <p:grpSpPr>
          <a:xfrm>
            <a:off x="5268580" y="1933932"/>
            <a:ext cx="2181995" cy="714135"/>
            <a:chOff x="5385808" y="1940320"/>
            <a:chExt cx="2181995" cy="714135"/>
          </a:xfrm>
        </p:grpSpPr>
        <p:sp>
          <p:nvSpPr>
            <p:cNvPr id="18" name="직사각형 17">
              <a:extLst>
                <a:ext uri="{FF2B5EF4-FFF2-40B4-BE49-F238E27FC236}">
                  <a16:creationId xmlns:a16="http://schemas.microsoft.com/office/drawing/2014/main" id="{AA206B0A-2268-4A0D-89E1-D4AA7137EB7E}"/>
                </a:ext>
              </a:extLst>
            </p:cNvPr>
            <p:cNvSpPr/>
            <p:nvPr/>
          </p:nvSpPr>
          <p:spPr bwMode="ltGray">
            <a:xfrm>
              <a:off x="5385808" y="1940320"/>
              <a:ext cx="2181995" cy="138782"/>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800" kern="0" dirty="0">
                  <a:solidFill>
                    <a:srgbClr val="44546A"/>
                  </a:solidFill>
                  <a:latin typeface="KoPub돋움체 Medium" panose="02020603020101020101" pitchFamily="18" charset="-127"/>
                  <a:ea typeface="KoPub돋움체 Medium" panose="02020603020101020101" pitchFamily="18" charset="-127"/>
                  <a:sym typeface="Arial"/>
                </a:rPr>
                <a:t>전 분기 대비 매출액 변화</a:t>
              </a:r>
            </a:p>
          </p:txBody>
        </p:sp>
        <p:sp>
          <p:nvSpPr>
            <p:cNvPr id="21" name="TextBox 20">
              <a:extLst>
                <a:ext uri="{FF2B5EF4-FFF2-40B4-BE49-F238E27FC236}">
                  <a16:creationId xmlns:a16="http://schemas.microsoft.com/office/drawing/2014/main" id="{71E9AAAA-FB63-4A69-9D0F-5AB981C54203}"/>
                </a:ext>
              </a:extLst>
            </p:cNvPr>
            <p:cNvSpPr txBox="1"/>
            <p:nvPr/>
          </p:nvSpPr>
          <p:spPr>
            <a:xfrm>
              <a:off x="5613730" y="2192790"/>
              <a:ext cx="1700979" cy="461665"/>
            </a:xfrm>
            <a:prstGeom prst="rect">
              <a:avLst/>
            </a:prstGeom>
            <a:noFill/>
          </p:spPr>
          <p:txBody>
            <a:bodyPr wrap="square" rtlCol="0">
              <a:spAutoFit/>
            </a:bodyPr>
            <a:lstStyle/>
            <a:p>
              <a:pPr algn="ctr" defTabSz="914400" latinLnBrk="1"/>
              <a:endParaRPr lang="en-US" altLang="ko-KR" sz="800" b="1" dirty="0">
                <a:solidFill>
                  <a:srgbClr val="4472C4">
                    <a:lumMod val="75000"/>
                  </a:srgbClr>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endParaRPr>
            </a:p>
            <a:p>
              <a:pPr algn="ctr" defTabSz="914400" latinLnBrk="1"/>
              <a:r>
                <a:rPr lang="ko-KR" altLang="en-US" sz="800" b="1" dirty="0">
                  <a:solidFill>
                    <a:srgbClr val="4472C4">
                      <a:lumMod val="75000"/>
                    </a:srgbClr>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총 매출액 </a:t>
              </a:r>
              <a:endParaRPr lang="en-US" altLang="ko-KR" sz="800" b="1" dirty="0">
                <a:solidFill>
                  <a:srgbClr val="4472C4">
                    <a:lumMod val="75000"/>
                  </a:srgbClr>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endParaRPr>
            </a:p>
            <a:p>
              <a:pPr algn="ctr" defTabSz="914400" latinLnBrk="1"/>
              <a:r>
                <a:rPr lang="en-US" altLang="ko-KR" sz="800" b="1" dirty="0">
                  <a:solidFill>
                    <a:srgbClr val="4472C4">
                      <a:lumMod val="75000"/>
                    </a:srgbClr>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$ 30,000,000,000</a:t>
              </a:r>
              <a:endParaRPr lang="ko-KR" altLang="en-US" sz="800" b="1" dirty="0">
                <a:solidFill>
                  <a:srgbClr val="4472C4">
                    <a:lumMod val="75000"/>
                  </a:srgbClr>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endParaRPr>
            </a:p>
          </p:txBody>
        </p:sp>
      </p:grpSp>
      <p:sp>
        <p:nvSpPr>
          <p:cNvPr id="20" name="TextBox 19">
            <a:extLst>
              <a:ext uri="{FF2B5EF4-FFF2-40B4-BE49-F238E27FC236}">
                <a16:creationId xmlns:a16="http://schemas.microsoft.com/office/drawing/2014/main" id="{9B8CF495-9B53-416E-905F-D890565441E2}"/>
              </a:ext>
            </a:extLst>
          </p:cNvPr>
          <p:cNvSpPr txBox="1"/>
          <p:nvPr/>
        </p:nvSpPr>
        <p:spPr>
          <a:xfrm>
            <a:off x="7517098" y="1938246"/>
            <a:ext cx="2206795" cy="684672"/>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grpSp>
        <p:nvGrpSpPr>
          <p:cNvPr id="28" name="그룹 27">
            <a:extLst>
              <a:ext uri="{FF2B5EF4-FFF2-40B4-BE49-F238E27FC236}">
                <a16:creationId xmlns:a16="http://schemas.microsoft.com/office/drawing/2014/main" id="{470F8F71-D420-4731-8B02-355BBCD51990}"/>
              </a:ext>
            </a:extLst>
          </p:cNvPr>
          <p:cNvGrpSpPr/>
          <p:nvPr/>
        </p:nvGrpSpPr>
        <p:grpSpPr>
          <a:xfrm>
            <a:off x="7516655" y="1951419"/>
            <a:ext cx="2181995" cy="703469"/>
            <a:chOff x="7620531" y="1929089"/>
            <a:chExt cx="2181995" cy="725117"/>
          </a:xfrm>
        </p:grpSpPr>
        <p:sp>
          <p:nvSpPr>
            <p:cNvPr id="22" name="직사각형 21">
              <a:extLst>
                <a:ext uri="{FF2B5EF4-FFF2-40B4-BE49-F238E27FC236}">
                  <a16:creationId xmlns:a16="http://schemas.microsoft.com/office/drawing/2014/main" id="{4A8A115B-1990-4E65-ABDA-5CAB60E6D5A9}"/>
                </a:ext>
              </a:extLst>
            </p:cNvPr>
            <p:cNvSpPr/>
            <p:nvPr/>
          </p:nvSpPr>
          <p:spPr bwMode="ltGray">
            <a:xfrm>
              <a:off x="7620531" y="1929089"/>
              <a:ext cx="2181995" cy="138782"/>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800" kern="0" dirty="0">
                  <a:solidFill>
                    <a:srgbClr val="44546A"/>
                  </a:solidFill>
                  <a:latin typeface="KoPub돋움체 Medium" panose="02020603020101020101" pitchFamily="18" charset="-127"/>
                  <a:ea typeface="KoPub돋움체 Medium" panose="02020603020101020101" pitchFamily="18" charset="-127"/>
                  <a:sym typeface="Arial"/>
                </a:rPr>
                <a:t>전 분기 대비 판매량 변화</a:t>
              </a:r>
            </a:p>
          </p:txBody>
        </p:sp>
        <p:pic>
          <p:nvPicPr>
            <p:cNvPr id="41" name="그림 40">
              <a:extLst>
                <a:ext uri="{FF2B5EF4-FFF2-40B4-BE49-F238E27FC236}">
                  <a16:creationId xmlns:a16="http://schemas.microsoft.com/office/drawing/2014/main" id="{884CEDB8-F8FB-47A9-BA68-41E8807B99BE}"/>
                </a:ext>
              </a:extLst>
            </p:cNvPr>
            <p:cNvPicPr>
              <a:picLocks noChangeAspect="1"/>
            </p:cNvPicPr>
            <p:nvPr/>
          </p:nvPicPr>
          <p:blipFill>
            <a:blip r:embed="rId5">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11200"/>
                      </a14:imgEffect>
                      <a14:imgEffect>
                        <a14:saturation sat="400000"/>
                      </a14:imgEffect>
                    </a14:imgLayer>
                  </a14:imgProps>
                </a:ext>
              </a:extLst>
            </a:blip>
            <a:stretch>
              <a:fillRect/>
            </a:stretch>
          </p:blipFill>
          <p:spPr>
            <a:xfrm>
              <a:off x="7629320" y="2060075"/>
              <a:ext cx="2173205" cy="545451"/>
            </a:xfrm>
            <a:prstGeom prst="rect">
              <a:avLst/>
            </a:prstGeom>
            <a:ln>
              <a:noFill/>
            </a:ln>
          </p:spPr>
        </p:pic>
        <p:sp>
          <p:nvSpPr>
            <p:cNvPr id="23" name="TextBox 22">
              <a:extLst>
                <a:ext uri="{FF2B5EF4-FFF2-40B4-BE49-F238E27FC236}">
                  <a16:creationId xmlns:a16="http://schemas.microsoft.com/office/drawing/2014/main" id="{281CCBDF-BB25-4BF7-9C54-55E1ADA18596}"/>
                </a:ext>
              </a:extLst>
            </p:cNvPr>
            <p:cNvSpPr txBox="1"/>
            <p:nvPr/>
          </p:nvSpPr>
          <p:spPr>
            <a:xfrm>
              <a:off x="7863479" y="2305234"/>
              <a:ext cx="1635468" cy="348972"/>
            </a:xfrm>
            <a:prstGeom prst="rect">
              <a:avLst/>
            </a:prstGeom>
            <a:noFill/>
          </p:spPr>
          <p:txBody>
            <a:bodyPr wrap="square" rtlCol="0">
              <a:spAutoFit/>
            </a:bodyPr>
            <a:lstStyle/>
            <a:p>
              <a:pPr algn="ctr" defTabSz="914400" latinLnBrk="1"/>
              <a:r>
                <a:rPr lang="ko-KR" altLang="en-US" sz="800" b="1" dirty="0">
                  <a:solidFill>
                    <a:schemeClr val="accent1">
                      <a:lumMod val="75000"/>
                    </a:schemeClr>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총 판매량 </a:t>
              </a:r>
              <a:endParaRPr lang="en-US" altLang="ko-KR" sz="800" b="1" dirty="0">
                <a:solidFill>
                  <a:schemeClr val="accent1">
                    <a:lumMod val="75000"/>
                  </a:schemeClr>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endParaRPr>
            </a:p>
            <a:p>
              <a:pPr algn="ctr" defTabSz="914400" latinLnBrk="1"/>
              <a:r>
                <a:rPr lang="en-US" altLang="ko-KR" sz="800" b="1" dirty="0">
                  <a:solidFill>
                    <a:schemeClr val="accent1">
                      <a:lumMod val="75000"/>
                    </a:schemeClr>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rPr>
                <a:t>1,000,000</a:t>
              </a:r>
              <a:endParaRPr lang="ko-KR" altLang="en-US" sz="800" b="1" dirty="0">
                <a:solidFill>
                  <a:schemeClr val="accent1">
                    <a:lumMod val="75000"/>
                  </a:schemeClr>
                </a:solidFill>
                <a:latin typeface="KoPubWorld돋움체_Pro Light" panose="00000300000000000000" pitchFamily="50" charset="-127"/>
                <a:ea typeface="KoPubWorld돋움체_Pro Light" panose="00000300000000000000" pitchFamily="50" charset="-127"/>
                <a:cs typeface="KoPubWorld돋움체_Pro Light" panose="00000300000000000000" pitchFamily="50" charset="-127"/>
              </a:endParaRPr>
            </a:p>
          </p:txBody>
        </p:sp>
      </p:grpSp>
      <p:graphicFrame>
        <p:nvGraphicFramePr>
          <p:cNvPr id="29" name="차트 28">
            <a:extLst>
              <a:ext uri="{FF2B5EF4-FFF2-40B4-BE49-F238E27FC236}">
                <a16:creationId xmlns:a16="http://schemas.microsoft.com/office/drawing/2014/main" id="{FE118F42-6C50-456C-943F-1A7DEA45E847}"/>
              </a:ext>
            </a:extLst>
          </p:cNvPr>
          <p:cNvGraphicFramePr/>
          <p:nvPr>
            <p:extLst>
              <p:ext uri="{D42A27DB-BD31-4B8C-83A1-F6EECF244321}">
                <p14:modId xmlns:p14="http://schemas.microsoft.com/office/powerpoint/2010/main" val="2774325311"/>
              </p:ext>
            </p:extLst>
          </p:nvPr>
        </p:nvGraphicFramePr>
        <p:xfrm>
          <a:off x="3064800" y="2860272"/>
          <a:ext cx="6659093" cy="352025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22912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표 15">
            <a:extLst>
              <a:ext uri="{FF2B5EF4-FFF2-40B4-BE49-F238E27FC236}">
                <a16:creationId xmlns:a16="http://schemas.microsoft.com/office/drawing/2014/main" id="{C14C2BCB-2FD3-48CF-8B78-D4A1E363BBA2}"/>
              </a:ext>
            </a:extLst>
          </p:cNvPr>
          <p:cNvGraphicFramePr>
            <a:graphicFrameLocks noGrp="1"/>
          </p:cNvGraphicFramePr>
          <p:nvPr>
            <p:extLst>
              <p:ext uri="{D42A27DB-BD31-4B8C-83A1-F6EECF244321}">
                <p14:modId xmlns:p14="http://schemas.microsoft.com/office/powerpoint/2010/main" val="1216568441"/>
              </p:ext>
            </p:extLst>
          </p:nvPr>
        </p:nvGraphicFramePr>
        <p:xfrm>
          <a:off x="210037" y="740591"/>
          <a:ext cx="11807826" cy="5760568"/>
        </p:xfrm>
        <a:graphic>
          <a:graphicData uri="http://schemas.openxmlformats.org/drawingml/2006/table">
            <a:tbl>
              <a:tblPr firstRow="1" bandRow="1"/>
              <a:tblGrid>
                <a:gridCol w="1967971">
                  <a:extLst>
                    <a:ext uri="{9D8B030D-6E8A-4147-A177-3AD203B41FA5}">
                      <a16:colId xmlns:a16="http://schemas.microsoft.com/office/drawing/2014/main" val="2319932860"/>
                    </a:ext>
                  </a:extLst>
                </a:gridCol>
                <a:gridCol w="1967971">
                  <a:extLst>
                    <a:ext uri="{9D8B030D-6E8A-4147-A177-3AD203B41FA5}">
                      <a16:colId xmlns:a16="http://schemas.microsoft.com/office/drawing/2014/main" val="2926832141"/>
                    </a:ext>
                  </a:extLst>
                </a:gridCol>
                <a:gridCol w="630879">
                  <a:extLst>
                    <a:ext uri="{9D8B030D-6E8A-4147-A177-3AD203B41FA5}">
                      <a16:colId xmlns:a16="http://schemas.microsoft.com/office/drawing/2014/main" val="271572334"/>
                    </a:ext>
                  </a:extLst>
                </a:gridCol>
                <a:gridCol w="4744452">
                  <a:extLst>
                    <a:ext uri="{9D8B030D-6E8A-4147-A177-3AD203B41FA5}">
                      <a16:colId xmlns:a16="http://schemas.microsoft.com/office/drawing/2014/main" val="2004344405"/>
                    </a:ext>
                  </a:extLst>
                </a:gridCol>
                <a:gridCol w="1351548">
                  <a:extLst>
                    <a:ext uri="{9D8B030D-6E8A-4147-A177-3AD203B41FA5}">
                      <a16:colId xmlns:a16="http://schemas.microsoft.com/office/drawing/2014/main" val="1008448080"/>
                    </a:ext>
                  </a:extLst>
                </a:gridCol>
                <a:gridCol w="1145005">
                  <a:extLst>
                    <a:ext uri="{9D8B030D-6E8A-4147-A177-3AD203B41FA5}">
                      <a16:colId xmlns:a16="http://schemas.microsoft.com/office/drawing/2014/main" val="3177433494"/>
                    </a:ext>
                  </a:extLst>
                </a:gridCol>
              </a:tblGrid>
              <a:tr h="299103">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담당 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            </a:t>
                      </a:r>
                      <a:r>
                        <a:rPr lang="en-US" altLang="ko-KR" sz="1000" b="0" dirty="0">
                          <a:solidFill>
                            <a:schemeClr val="tx1"/>
                          </a:solidFill>
                          <a:latin typeface="KoPub돋움체 Medium" panose="02020603020101020101" pitchFamily="18" charset="-127"/>
                          <a:ea typeface="KoPub돋움체 Medium" panose="02020603020101020101" pitchFamily="18" charset="-127"/>
                        </a:rPr>
                        <a:t>1</a:t>
                      </a:r>
                      <a:r>
                        <a:rPr lang="ko-KR" altLang="en-US" sz="1000" b="0" dirty="0">
                          <a:solidFill>
                            <a:schemeClr val="tx1"/>
                          </a:solidFill>
                          <a:latin typeface="KoPub돋움체 Medium" panose="02020603020101020101" pitchFamily="18" charset="-127"/>
                          <a:ea typeface="KoPub돋움체 Medium" panose="02020603020101020101" pitchFamily="18" charset="-127"/>
                        </a:rPr>
                        <a:t>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주제 명</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lvl="1"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판매 현황 </a:t>
                      </a:r>
                      <a:r>
                        <a:rPr lang="ko-KR" altLang="en-US" sz="1000" b="0">
                          <a:solidFill>
                            <a:schemeClr val="tx1"/>
                          </a:solidFill>
                          <a:latin typeface="KoPub돋움체 Medium" panose="02020603020101020101" pitchFamily="18" charset="-127"/>
                          <a:ea typeface="KoPub돋움체 Medium" panose="02020603020101020101" pitchFamily="18" charset="-127"/>
                        </a:rPr>
                        <a:t>분석 화면</a:t>
                      </a:r>
                      <a:endParaRPr lang="ko-KR" altLang="en-US" sz="1000" b="0"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화면 </a:t>
                      </a:r>
                      <a:r>
                        <a:rPr lang="en-US" altLang="ko-KR" sz="1000" b="0" dirty="0">
                          <a:solidFill>
                            <a:schemeClr val="tx1"/>
                          </a:solidFill>
                          <a:latin typeface="KoPub돋움체 Medium" panose="02020603020101020101" pitchFamily="18" charset="-127"/>
                          <a:ea typeface="KoPub돋움체 Medium" panose="02020603020101020101" pitchFamily="18" charset="-127"/>
                        </a:rPr>
                        <a:t>ID</a:t>
                      </a:r>
                      <a:endParaRPr lang="ko-KR" altLang="en-US" sz="1000" b="0"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latinLnBrk="1"/>
                      <a:r>
                        <a:rPr lang="en-US" altLang="ko-KR" sz="1000" b="1" dirty="0">
                          <a:solidFill>
                            <a:schemeClr val="tx1"/>
                          </a:solidFill>
                          <a:latin typeface="KoPub돋움체 Medium" panose="02020603020101020101" pitchFamily="18" charset="-127"/>
                          <a:ea typeface="KoPub돋움체 Medium" panose="02020603020101020101" pitchFamily="18" charset="-127"/>
                        </a:rPr>
                        <a:t>-</a:t>
                      </a:r>
                      <a:endParaRPr lang="ko-KR" altLang="en-US" sz="1000" b="1"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1008571"/>
                  </a:ext>
                </a:extLst>
              </a:tr>
              <a:tr h="299102">
                <a:tc>
                  <a:txBody>
                    <a:bodyPr/>
                    <a:lstStyle/>
                    <a:p>
                      <a:pPr algn="ctr"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선택 조건</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gridSpan="5">
                  <a:txBody>
                    <a:bodyPr/>
                    <a:lstStyle/>
                    <a:p>
                      <a:pPr lvl="1" algn="l" latinLnBrk="1"/>
                      <a:r>
                        <a:rPr lang="ko-KR" altLang="en-US" sz="1000" b="0" dirty="0">
                          <a:solidFill>
                            <a:schemeClr val="tx1"/>
                          </a:solidFill>
                          <a:latin typeface="KoPub돋움체 Medium" panose="02020603020101020101" pitchFamily="18" charset="-127"/>
                          <a:ea typeface="KoPub돋움체 Medium" panose="02020603020101020101" pitchFamily="18" charset="-127"/>
                        </a:rPr>
                        <a:t>조회</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 기간 </a:t>
                      </a:r>
                      <a:r>
                        <a:rPr lang="en-US" altLang="ko-KR" sz="1000" b="0" baseline="0" dirty="0">
                          <a:solidFill>
                            <a:schemeClr val="tx1"/>
                          </a:solidFill>
                          <a:latin typeface="KoPub돋움체 Medium" panose="02020603020101020101" pitchFamily="18" charset="-127"/>
                          <a:ea typeface="KoPub돋움체 Medium" panose="02020603020101020101" pitchFamily="18" charset="-127"/>
                        </a:rPr>
                        <a:t>( </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년 분기 월 </a:t>
                      </a:r>
                      <a:r>
                        <a:rPr lang="en-US" altLang="ko-KR" sz="1000" b="0" baseline="0" dirty="0">
                          <a:solidFill>
                            <a:schemeClr val="tx1"/>
                          </a:solidFill>
                          <a:latin typeface="KoPub돋움체 Medium" panose="02020603020101020101" pitchFamily="18" charset="-127"/>
                          <a:ea typeface="KoPub돋움체 Medium" panose="02020603020101020101" pitchFamily="18" charset="-127"/>
                        </a:rPr>
                        <a:t>) , </a:t>
                      </a:r>
                      <a:r>
                        <a:rPr lang="ko-KR" altLang="en-US" sz="1000" b="0" baseline="0" dirty="0">
                          <a:solidFill>
                            <a:schemeClr val="tx1"/>
                          </a:solidFill>
                          <a:latin typeface="KoPub돋움체 Medium" panose="02020603020101020101" pitchFamily="18" charset="-127"/>
                          <a:ea typeface="KoPub돋움체 Medium" panose="02020603020101020101" pitchFamily="18" charset="-127"/>
                        </a:rPr>
                        <a:t>언어 </a:t>
                      </a:r>
                      <a:r>
                        <a:rPr lang="en-US" altLang="ko-KR" sz="1000" b="0" baseline="0" dirty="0">
                          <a:solidFill>
                            <a:schemeClr val="tx1"/>
                          </a:solidFill>
                          <a:latin typeface="KoPub돋움체 Medium" panose="02020603020101020101" pitchFamily="18" charset="-127"/>
                          <a:ea typeface="KoPub돋움체 Medium" panose="02020603020101020101" pitchFamily="18" charset="-127"/>
                        </a:rPr>
                        <a:t>( KO EN )</a:t>
                      </a:r>
                      <a:endParaRPr lang="ko-KR" altLang="en-US" sz="1000" b="0"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70472"/>
                  </a:ext>
                </a:extLst>
              </a:tr>
              <a:tr h="5162363">
                <a:tc gridSpan="6">
                  <a:txBody>
                    <a:bodyPr/>
                    <a:lstStyle/>
                    <a:p>
                      <a:pPr algn="ctr" latinLnBrk="1"/>
                      <a:endParaRPr lang="ko-KR" altLang="en-US" sz="1000" b="1" dirty="0">
                        <a:solidFill>
                          <a:schemeClr val="tx1"/>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b="1"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623636"/>
                  </a:ext>
                </a:extLst>
              </a:tr>
            </a:tbl>
          </a:graphicData>
        </a:graphic>
      </p:graphicFrame>
      <p:sp>
        <p:nvSpPr>
          <p:cNvPr id="82" name="TextBox 81">
            <a:extLst>
              <a:ext uri="{FF2B5EF4-FFF2-40B4-BE49-F238E27FC236}">
                <a16:creationId xmlns:a16="http://schemas.microsoft.com/office/drawing/2014/main" id="{EF4C69B1-A72E-4FCB-92ED-5E11F1D8F3B1}"/>
              </a:ext>
            </a:extLst>
          </p:cNvPr>
          <p:cNvSpPr txBox="1"/>
          <p:nvPr/>
        </p:nvSpPr>
        <p:spPr>
          <a:xfrm>
            <a:off x="6437818" y="2623796"/>
            <a:ext cx="3263587" cy="1884502"/>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graphicFrame>
        <p:nvGraphicFramePr>
          <p:cNvPr id="83" name="표 82">
            <a:extLst>
              <a:ext uri="{FF2B5EF4-FFF2-40B4-BE49-F238E27FC236}">
                <a16:creationId xmlns:a16="http://schemas.microsoft.com/office/drawing/2014/main" id="{1C5CB1D5-11CA-483E-BDB7-B60A94991CD0}"/>
              </a:ext>
            </a:extLst>
          </p:cNvPr>
          <p:cNvGraphicFramePr>
            <a:graphicFrameLocks noGrp="1"/>
          </p:cNvGraphicFramePr>
          <p:nvPr/>
        </p:nvGraphicFramePr>
        <p:xfrm>
          <a:off x="6440711" y="2797443"/>
          <a:ext cx="3243984" cy="1714448"/>
        </p:xfrm>
        <a:graphic>
          <a:graphicData uri="http://schemas.openxmlformats.org/drawingml/2006/table">
            <a:tbl>
              <a:tblPr bandRow="1">
                <a:tableStyleId>{5A111915-BE36-4E01-A7E5-04B1672EAD32}</a:tableStyleId>
              </a:tblPr>
              <a:tblGrid>
                <a:gridCol w="700327">
                  <a:extLst>
                    <a:ext uri="{9D8B030D-6E8A-4147-A177-3AD203B41FA5}">
                      <a16:colId xmlns:a16="http://schemas.microsoft.com/office/drawing/2014/main" val="2860569835"/>
                    </a:ext>
                  </a:extLst>
                </a:gridCol>
                <a:gridCol w="1143005">
                  <a:extLst>
                    <a:ext uri="{9D8B030D-6E8A-4147-A177-3AD203B41FA5}">
                      <a16:colId xmlns:a16="http://schemas.microsoft.com/office/drawing/2014/main" val="135956265"/>
                    </a:ext>
                  </a:extLst>
                </a:gridCol>
                <a:gridCol w="1400652">
                  <a:extLst>
                    <a:ext uri="{9D8B030D-6E8A-4147-A177-3AD203B41FA5}">
                      <a16:colId xmlns:a16="http://schemas.microsoft.com/office/drawing/2014/main" val="2314779230"/>
                    </a:ext>
                  </a:extLst>
                </a:gridCol>
              </a:tblGrid>
              <a:tr h="426113">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제품 </a:t>
                      </a: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현재 판매수량</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8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목표판매수량</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849519"/>
                  </a:ext>
                </a:extLst>
              </a:tr>
              <a:tr h="257667">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A1</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$33</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$25</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0701113"/>
                  </a:ext>
                </a:extLst>
              </a:tr>
              <a:tr h="257667">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$29</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marL="0" marR="0" lvl="0" indent="0" algn="ctr" defTabSz="1088558"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920092"/>
                  </a:ext>
                </a:extLst>
              </a:tr>
              <a:tr h="25766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A3</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$27</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$17</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4893559"/>
                  </a:ext>
                </a:extLst>
              </a:tr>
              <a:tr h="25766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A4</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$17</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0117280"/>
                  </a:ext>
                </a:extLst>
              </a:tr>
              <a:tr h="25766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A5</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$7</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5088934"/>
                  </a:ext>
                </a:extLst>
              </a:tr>
            </a:tbl>
          </a:graphicData>
        </a:graphic>
      </p:graphicFrame>
      <p:sp>
        <p:nvSpPr>
          <p:cNvPr id="26" name="TextBox 25">
            <a:extLst>
              <a:ext uri="{FF2B5EF4-FFF2-40B4-BE49-F238E27FC236}">
                <a16:creationId xmlns:a16="http://schemas.microsoft.com/office/drawing/2014/main" id="{A6653EBE-1589-4604-8251-B5788E18D25C}"/>
              </a:ext>
            </a:extLst>
          </p:cNvPr>
          <p:cNvSpPr txBox="1"/>
          <p:nvPr/>
        </p:nvSpPr>
        <p:spPr>
          <a:xfrm>
            <a:off x="2968558" y="2623796"/>
            <a:ext cx="3419385" cy="1884502"/>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graphicFrame>
        <p:nvGraphicFramePr>
          <p:cNvPr id="25" name="표 24">
            <a:extLst>
              <a:ext uri="{FF2B5EF4-FFF2-40B4-BE49-F238E27FC236}">
                <a16:creationId xmlns:a16="http://schemas.microsoft.com/office/drawing/2014/main" id="{9EF8AEB3-87EF-4939-B185-D8095A845519}"/>
              </a:ext>
            </a:extLst>
          </p:cNvPr>
          <p:cNvGraphicFramePr>
            <a:graphicFrameLocks noGrp="1"/>
          </p:cNvGraphicFramePr>
          <p:nvPr/>
        </p:nvGraphicFramePr>
        <p:xfrm>
          <a:off x="3000795" y="2793850"/>
          <a:ext cx="3384542" cy="1714448"/>
        </p:xfrm>
        <a:graphic>
          <a:graphicData uri="http://schemas.openxmlformats.org/drawingml/2006/table">
            <a:tbl>
              <a:tblPr bandRow="1">
                <a:tableStyleId>{5A111915-BE36-4E01-A7E5-04B1672EAD32}</a:tableStyleId>
              </a:tblPr>
              <a:tblGrid>
                <a:gridCol w="730671">
                  <a:extLst>
                    <a:ext uri="{9D8B030D-6E8A-4147-A177-3AD203B41FA5}">
                      <a16:colId xmlns:a16="http://schemas.microsoft.com/office/drawing/2014/main" val="2860569835"/>
                    </a:ext>
                  </a:extLst>
                </a:gridCol>
                <a:gridCol w="1192530">
                  <a:extLst>
                    <a:ext uri="{9D8B030D-6E8A-4147-A177-3AD203B41FA5}">
                      <a16:colId xmlns:a16="http://schemas.microsoft.com/office/drawing/2014/main" val="135956265"/>
                    </a:ext>
                  </a:extLst>
                </a:gridCol>
                <a:gridCol w="1461341">
                  <a:extLst>
                    <a:ext uri="{9D8B030D-6E8A-4147-A177-3AD203B41FA5}">
                      <a16:colId xmlns:a16="http://schemas.microsoft.com/office/drawing/2014/main" val="2314779230"/>
                    </a:ext>
                  </a:extLst>
                </a:gridCol>
              </a:tblGrid>
              <a:tr h="426113">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고객명 </a:t>
                      </a: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고객코드</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8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매출예상액</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849519"/>
                  </a:ext>
                </a:extLst>
              </a:tr>
              <a:tr h="257667">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ADF</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0002212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33,332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0701113"/>
                  </a:ext>
                </a:extLst>
              </a:tr>
              <a:tr h="257667">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DDD</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000332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33,332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920092"/>
                  </a:ext>
                </a:extLst>
              </a:tr>
              <a:tr h="257667">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DDD</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000332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33,332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4893559"/>
                  </a:ext>
                </a:extLst>
              </a:tr>
              <a:tr h="257667">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DDD</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000332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33,332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0117280"/>
                  </a:ext>
                </a:extLst>
              </a:tr>
              <a:tr h="257667">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DDD</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000332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33,332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5088934"/>
                  </a:ext>
                </a:extLst>
              </a:tr>
            </a:tbl>
          </a:graphicData>
        </a:graphic>
      </p:graphicFrame>
      <p:sp>
        <p:nvSpPr>
          <p:cNvPr id="28" name="TextBox 27">
            <a:extLst>
              <a:ext uri="{FF2B5EF4-FFF2-40B4-BE49-F238E27FC236}">
                <a16:creationId xmlns:a16="http://schemas.microsoft.com/office/drawing/2014/main" id="{50D3B9F6-FEA0-43BF-9A21-5591CAF39278}"/>
              </a:ext>
            </a:extLst>
          </p:cNvPr>
          <p:cNvSpPr txBox="1"/>
          <p:nvPr/>
        </p:nvSpPr>
        <p:spPr>
          <a:xfrm>
            <a:off x="702879" y="2627776"/>
            <a:ext cx="2201486" cy="1850195"/>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132" name="TextBox 131">
            <a:extLst>
              <a:ext uri="{FF2B5EF4-FFF2-40B4-BE49-F238E27FC236}">
                <a16:creationId xmlns:a16="http://schemas.microsoft.com/office/drawing/2014/main" id="{EC6D89B1-1270-4386-B44C-76FDB560436C}"/>
              </a:ext>
            </a:extLst>
          </p:cNvPr>
          <p:cNvSpPr txBox="1"/>
          <p:nvPr/>
        </p:nvSpPr>
        <p:spPr>
          <a:xfrm>
            <a:off x="2963427" y="4588656"/>
            <a:ext cx="6737977" cy="1854189"/>
          </a:xfrm>
          <a:prstGeom prst="rect">
            <a:avLst/>
          </a:prstGeom>
          <a:solidFill>
            <a:srgbClr val="FFFFFF"/>
          </a:solidFill>
          <a:ln w="6350">
            <a:solidFill>
              <a:schemeClr val="accent1"/>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2" name="텍스트 개체 틀 2">
            <a:extLst>
              <a:ext uri="{FF2B5EF4-FFF2-40B4-BE49-F238E27FC236}">
                <a16:creationId xmlns:a16="http://schemas.microsoft.com/office/drawing/2014/main" id="{165186D4-6FDD-491B-A062-864813ADAFF5}"/>
              </a:ext>
            </a:extLst>
          </p:cNvPr>
          <p:cNvSpPr txBox="1">
            <a:spLocks/>
          </p:cNvSpPr>
          <p:nvPr/>
        </p:nvSpPr>
        <p:spPr>
          <a:xfrm>
            <a:off x="177311" y="207461"/>
            <a:ext cx="11807826" cy="412857"/>
          </a:xfr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Clr>
                <a:srgbClr val="4472C4"/>
              </a:buClr>
            </a:pPr>
            <a:r>
              <a:rPr lang="ko-KR" altLang="en-US" dirty="0">
                <a:solidFill>
                  <a:prstClr val="black"/>
                </a:solidFill>
                <a:latin typeface="KoPub돋움체 Medium" panose="02020603020101020101" pitchFamily="18" charset="-127"/>
                <a:ea typeface="KoPub돋움체 Medium" panose="02020603020101020101" pitchFamily="18" charset="-127"/>
              </a:rPr>
              <a:t>화면 설계 </a:t>
            </a:r>
            <a:r>
              <a:rPr lang="en-US" altLang="ko-KR" dirty="0">
                <a:solidFill>
                  <a:prstClr val="black"/>
                </a:solidFill>
                <a:latin typeface="KoPub돋움체 Medium" panose="02020603020101020101" pitchFamily="18" charset="-127"/>
                <a:ea typeface="KoPub돋움체 Medium" panose="02020603020101020101" pitchFamily="18" charset="-127"/>
              </a:rPr>
              <a:t>: Visualization</a:t>
            </a:r>
            <a:endParaRPr lang="ko-KR" altLang="en-US" dirty="0">
              <a:solidFill>
                <a:prstClr val="black"/>
              </a:solidFill>
              <a:latin typeface="KoPub돋움체 Medium" panose="02020603020101020101" pitchFamily="18" charset="-127"/>
              <a:ea typeface="KoPub돋움체 Medium" panose="02020603020101020101" pitchFamily="18" charset="-127"/>
            </a:endParaRPr>
          </a:p>
        </p:txBody>
      </p:sp>
      <p:sp>
        <p:nvSpPr>
          <p:cNvPr id="4" name="TextBox 3">
            <a:extLst>
              <a:ext uri="{FF2B5EF4-FFF2-40B4-BE49-F238E27FC236}">
                <a16:creationId xmlns:a16="http://schemas.microsoft.com/office/drawing/2014/main" id="{6C3D2E26-453E-4F57-8A53-EB34DE93409E}"/>
              </a:ext>
            </a:extLst>
          </p:cNvPr>
          <p:cNvSpPr txBox="1"/>
          <p:nvPr/>
        </p:nvSpPr>
        <p:spPr>
          <a:xfrm>
            <a:off x="9822125" y="1408467"/>
            <a:ext cx="2163013" cy="171593"/>
          </a:xfrm>
          <a:prstGeom prst="rect">
            <a:avLst/>
          </a:prstGeom>
          <a:solidFill>
            <a:schemeClr val="accent1"/>
          </a:solidFill>
        </p:spPr>
        <p:txBody>
          <a:bodyPr vert="horz" wrap="none" lIns="0" tIns="0" rIns="0" bIns="0" rtlCol="0" anchor="ctr">
            <a:noAutofit/>
          </a:bodyPr>
          <a:lstStyle/>
          <a:p>
            <a:pPr indent="-274320" algn="ctr" defTabSz="957769">
              <a:spcAft>
                <a:spcPts val="900"/>
              </a:spcAft>
              <a:defRPr/>
            </a:pPr>
            <a:r>
              <a:rPr lang="ko-KR" altLang="en-US" sz="1050" kern="0" dirty="0">
                <a:solidFill>
                  <a:srgbClr val="FFFFFF"/>
                </a:solidFill>
                <a:latin typeface="KoPub돋움체 Medium" panose="02020603020101020101" pitchFamily="18" charset="-127"/>
                <a:ea typeface="KoPub돋움체 Medium" panose="02020603020101020101" pitchFamily="18" charset="-127"/>
              </a:rPr>
              <a:t>동작 방식</a:t>
            </a:r>
          </a:p>
        </p:txBody>
      </p:sp>
      <p:sp>
        <p:nvSpPr>
          <p:cNvPr id="5" name="사다리꼴 4">
            <a:extLst>
              <a:ext uri="{FF2B5EF4-FFF2-40B4-BE49-F238E27FC236}">
                <a16:creationId xmlns:a16="http://schemas.microsoft.com/office/drawing/2014/main" id="{5E29BF7B-84BB-48DA-9ED2-09A3C5193E73}"/>
              </a:ext>
            </a:extLst>
          </p:cNvPr>
          <p:cNvSpPr/>
          <p:nvPr/>
        </p:nvSpPr>
        <p:spPr bwMode="ltGray">
          <a:xfrm>
            <a:off x="624827" y="1408271"/>
            <a:ext cx="1010576" cy="234640"/>
          </a:xfrm>
          <a:prstGeom prst="trapezoid">
            <a:avLst/>
          </a:prstGeom>
          <a:noFill/>
          <a:ln w="6350" cap="flat" cmpd="sng" algn="ctr">
            <a:solidFill>
              <a:srgbClr val="000000">
                <a:lumMod val="75000"/>
                <a:lumOff val="25000"/>
              </a:srgbClr>
            </a:solidFill>
            <a:prstDash val="solid"/>
          </a:ln>
          <a:effectLst/>
        </p:spPr>
        <p:txBody>
          <a:bodyPr rtlCol="0" anchor="ctr"/>
          <a:lstStyle/>
          <a:p>
            <a:pPr algn="ctr" defTabSz="957769">
              <a:defRPr/>
            </a:pPr>
            <a:endParaRPr lang="ko-KR" altLang="en-US" sz="1200" b="1" kern="0" dirty="0">
              <a:solidFill>
                <a:srgbClr val="000000"/>
              </a:solidFill>
              <a:latin typeface="KoPub돋움체 Medium" panose="02020603020101020101" pitchFamily="18" charset="-127"/>
              <a:ea typeface="KoPub돋움체 Medium" panose="02020603020101020101" pitchFamily="18" charset="-127"/>
              <a:sym typeface="Arial"/>
            </a:endParaRPr>
          </a:p>
        </p:txBody>
      </p:sp>
      <p:cxnSp>
        <p:nvCxnSpPr>
          <p:cNvPr id="6" name="직선 연결선 5">
            <a:extLst>
              <a:ext uri="{FF2B5EF4-FFF2-40B4-BE49-F238E27FC236}">
                <a16:creationId xmlns:a16="http://schemas.microsoft.com/office/drawing/2014/main" id="{080551ED-55A9-4AF6-8610-3615D3816204}"/>
              </a:ext>
            </a:extLst>
          </p:cNvPr>
          <p:cNvCxnSpPr/>
          <p:nvPr/>
        </p:nvCxnSpPr>
        <p:spPr>
          <a:xfrm>
            <a:off x="624827" y="1642911"/>
            <a:ext cx="1011600" cy="0"/>
          </a:xfrm>
          <a:prstGeom prst="line">
            <a:avLst/>
          </a:prstGeom>
          <a:noFill/>
          <a:ln w="12700" cap="flat" cmpd="sng" algn="ctr">
            <a:solidFill>
              <a:srgbClr val="FFFFFF"/>
            </a:solidFill>
            <a:prstDash val="solid"/>
          </a:ln>
          <a:effectLst/>
        </p:spPr>
      </p:cxnSp>
      <p:cxnSp>
        <p:nvCxnSpPr>
          <p:cNvPr id="7" name="직선 연결선 6">
            <a:extLst>
              <a:ext uri="{FF2B5EF4-FFF2-40B4-BE49-F238E27FC236}">
                <a16:creationId xmlns:a16="http://schemas.microsoft.com/office/drawing/2014/main" id="{BE520897-814A-4670-B96B-4505F160B28F}"/>
              </a:ext>
            </a:extLst>
          </p:cNvPr>
          <p:cNvCxnSpPr>
            <a:cxnSpLocks/>
          </p:cNvCxnSpPr>
          <p:nvPr/>
        </p:nvCxnSpPr>
        <p:spPr>
          <a:xfrm flipV="1">
            <a:off x="1635404" y="1627491"/>
            <a:ext cx="8107751" cy="15420"/>
          </a:xfrm>
          <a:prstGeom prst="line">
            <a:avLst/>
          </a:prstGeom>
          <a:noFill/>
          <a:ln w="6350" cap="flat" cmpd="sng" algn="ctr">
            <a:solidFill>
              <a:srgbClr val="000000">
                <a:lumMod val="75000"/>
                <a:lumOff val="25000"/>
              </a:srgbClr>
            </a:solidFill>
            <a:prstDash val="solid"/>
          </a:ln>
          <a:effectLst/>
        </p:spPr>
      </p:cxnSp>
      <p:sp>
        <p:nvSpPr>
          <p:cNvPr id="9" name="TextBox 8">
            <a:extLst>
              <a:ext uri="{FF2B5EF4-FFF2-40B4-BE49-F238E27FC236}">
                <a16:creationId xmlns:a16="http://schemas.microsoft.com/office/drawing/2014/main" id="{5306401C-D58D-4C48-AB10-7C9C29024B15}"/>
              </a:ext>
            </a:extLst>
          </p:cNvPr>
          <p:cNvSpPr txBox="1"/>
          <p:nvPr/>
        </p:nvSpPr>
        <p:spPr>
          <a:xfrm>
            <a:off x="768938" y="1448805"/>
            <a:ext cx="755703" cy="164463"/>
          </a:xfrm>
          <a:prstGeom prst="rect">
            <a:avLst/>
          </a:prstGeom>
          <a:noFill/>
        </p:spPr>
        <p:txBody>
          <a:bodyPr vert="horz" wrap="none" lIns="0" tIns="0" rIns="0" bIns="0" rtlCol="0" anchor="ctr">
            <a:noAutofit/>
          </a:bodyPr>
          <a:lstStyle/>
          <a:p>
            <a:pPr indent="-274320" algn="ctr"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매출지수 예측</a:t>
            </a:r>
          </a:p>
        </p:txBody>
      </p:sp>
      <p:cxnSp>
        <p:nvCxnSpPr>
          <p:cNvPr id="11" name="직선 연결선 10">
            <a:extLst>
              <a:ext uri="{FF2B5EF4-FFF2-40B4-BE49-F238E27FC236}">
                <a16:creationId xmlns:a16="http://schemas.microsoft.com/office/drawing/2014/main" id="{B017FFEB-852D-499F-8F86-609A99B0407D}"/>
              </a:ext>
            </a:extLst>
          </p:cNvPr>
          <p:cNvCxnSpPr/>
          <p:nvPr/>
        </p:nvCxnSpPr>
        <p:spPr>
          <a:xfrm flipH="1">
            <a:off x="512763" y="1642911"/>
            <a:ext cx="112064" cy="0"/>
          </a:xfrm>
          <a:prstGeom prst="line">
            <a:avLst/>
          </a:prstGeom>
          <a:noFill/>
          <a:ln w="6350" cap="flat" cmpd="sng" algn="ctr">
            <a:solidFill>
              <a:srgbClr val="000000">
                <a:lumMod val="75000"/>
                <a:lumOff val="25000"/>
              </a:srgbClr>
            </a:solidFill>
            <a:prstDash val="solid"/>
          </a:ln>
          <a:effectLst/>
        </p:spPr>
      </p:cxnSp>
      <p:sp>
        <p:nvSpPr>
          <p:cNvPr id="12" name="TextBox 11">
            <a:extLst>
              <a:ext uri="{FF2B5EF4-FFF2-40B4-BE49-F238E27FC236}">
                <a16:creationId xmlns:a16="http://schemas.microsoft.com/office/drawing/2014/main" id="{9FBFB0DC-3FD6-4BBA-BC41-D05C593F6BEF}"/>
              </a:ext>
            </a:extLst>
          </p:cNvPr>
          <p:cNvSpPr txBox="1"/>
          <p:nvPr/>
        </p:nvSpPr>
        <p:spPr>
          <a:xfrm>
            <a:off x="696912" y="1715054"/>
            <a:ext cx="9046243" cy="195079"/>
          </a:xfrm>
          <a:prstGeom prst="rect">
            <a:avLst/>
          </a:prstGeom>
          <a:solidFill>
            <a:schemeClr val="accent5">
              <a:lumMod val="20000"/>
              <a:lumOff val="80000"/>
            </a:schemeClr>
          </a:solidFill>
          <a:ln>
            <a:noFill/>
          </a:ln>
        </p:spPr>
        <p:txBody>
          <a:bodyPr vert="horz" wrap="none" lIns="144000" tIns="0" rIns="0" bIns="0" rtlCol="0" anchor="ctr">
            <a:noAutofit/>
          </a:bodyPr>
          <a:lstStyle/>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SAP</a:t>
            </a:r>
            <a:r>
              <a:rPr lang="ko-KR" altLang="en-US" sz="900" dirty="0">
                <a:solidFill>
                  <a:srgbClr val="000000"/>
                </a:solidFill>
                <a:latin typeface="KoPub돋움체 Medium" panose="02020603020101020101" pitchFamily="18" charset="-127"/>
                <a:ea typeface="KoPub돋움체 Medium" panose="02020603020101020101" pitchFamily="18" charset="-127"/>
              </a:rPr>
              <a:t> </a:t>
            </a:r>
          </a:p>
        </p:txBody>
      </p:sp>
      <p:sp>
        <p:nvSpPr>
          <p:cNvPr id="13" name="TextBox 12">
            <a:extLst>
              <a:ext uri="{FF2B5EF4-FFF2-40B4-BE49-F238E27FC236}">
                <a16:creationId xmlns:a16="http://schemas.microsoft.com/office/drawing/2014/main" id="{0FDF1444-223E-4C65-BBEB-13B9072A07AD}"/>
              </a:ext>
            </a:extLst>
          </p:cNvPr>
          <p:cNvSpPr txBox="1"/>
          <p:nvPr/>
        </p:nvSpPr>
        <p:spPr>
          <a:xfrm>
            <a:off x="696913" y="1715054"/>
            <a:ext cx="63555" cy="195079"/>
          </a:xfrm>
          <a:prstGeom prst="rect">
            <a:avLst/>
          </a:prstGeom>
          <a:solidFill>
            <a:schemeClr val="accent5"/>
          </a:solidFill>
          <a:ln>
            <a:noFill/>
          </a:ln>
        </p:spPr>
        <p:txBody>
          <a:bodyPr vert="horz" wrap="none" lIns="0" tIns="0" rIns="0" bIns="0" rtlCol="0" anchor="ctr">
            <a:noAutofit/>
          </a:bodyPr>
          <a:lstStyle/>
          <a:p>
            <a:pPr indent="-274320" algn="ctr" defTabSz="957769">
              <a:spcAft>
                <a:spcPts val="900"/>
              </a:spcAft>
              <a:defRPr/>
            </a:pPr>
            <a:endParaRPr lang="ko-KR" altLang="en-US" sz="900" kern="0" dirty="0">
              <a:solidFill>
                <a:srgbClr val="000000"/>
              </a:solidFill>
              <a:latin typeface="KoPub돋움체 Medium" panose="02020603020101020101" pitchFamily="18" charset="-127"/>
              <a:ea typeface="KoPub돋움체 Medium" panose="02020603020101020101" pitchFamily="18" charset="-127"/>
            </a:endParaRPr>
          </a:p>
        </p:txBody>
      </p:sp>
      <p:sp>
        <p:nvSpPr>
          <p:cNvPr id="14" name="TextBox 13">
            <a:extLst>
              <a:ext uri="{FF2B5EF4-FFF2-40B4-BE49-F238E27FC236}">
                <a16:creationId xmlns:a16="http://schemas.microsoft.com/office/drawing/2014/main" id="{62159FAA-42F2-4F8B-BC4A-78EB24341C7C}"/>
              </a:ext>
            </a:extLst>
          </p:cNvPr>
          <p:cNvSpPr txBox="1"/>
          <p:nvPr/>
        </p:nvSpPr>
        <p:spPr>
          <a:xfrm>
            <a:off x="703767" y="1937875"/>
            <a:ext cx="2201486" cy="591050"/>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35" name="TextBox 34">
            <a:extLst>
              <a:ext uri="{FF2B5EF4-FFF2-40B4-BE49-F238E27FC236}">
                <a16:creationId xmlns:a16="http://schemas.microsoft.com/office/drawing/2014/main" id="{C28EECEA-09A9-47C2-942F-BFB18EAD7903}"/>
              </a:ext>
            </a:extLst>
          </p:cNvPr>
          <p:cNvSpPr txBox="1"/>
          <p:nvPr/>
        </p:nvSpPr>
        <p:spPr>
          <a:xfrm>
            <a:off x="9841134" y="1627560"/>
            <a:ext cx="2153308" cy="4837620"/>
          </a:xfrm>
          <a:prstGeom prst="rect">
            <a:avLst/>
          </a:prstGeom>
          <a:noFill/>
          <a:ln>
            <a:solidFill>
              <a:schemeClr val="accent1"/>
            </a:solidFill>
          </a:ln>
        </p:spPr>
        <p:txBody>
          <a:bodyPr vert="horz" wrap="square" lIns="0" tIns="36000" rIns="0" bIns="0" rtlCol="0" anchor="t">
            <a:noAutofit/>
          </a:bodyPr>
          <a:lstStyle/>
          <a:p>
            <a:pPr indent="-274320" defTabSz="957769" latinLnBrk="1">
              <a:spcAft>
                <a:spcPts val="900"/>
              </a:spcAft>
            </a:pPr>
            <a:r>
              <a:rPr lang="ko-KR" altLang="en-US" sz="900" dirty="0">
                <a:solidFill>
                  <a:srgbClr val="000000"/>
                </a:solidFill>
                <a:latin typeface="KoPub돋움체 Medium" panose="02020603020101020101" pitchFamily="18" charset="-127"/>
                <a:ea typeface="KoPub돋움체 Medium" panose="02020603020101020101" pitchFamily="18" charset="-127"/>
              </a:rPr>
              <a:t> </a:t>
            </a: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지정한 언어로 메뉴 및 제품 상세 변경</a:t>
            </a:r>
            <a:r>
              <a:rPr lang="en-US" altLang="ko-KR" sz="900" dirty="0">
                <a:solidFill>
                  <a:srgbClr val="000000"/>
                </a:solidFill>
                <a:latin typeface="KoPub돋움체 Medium" panose="02020603020101020101" pitchFamily="18" charset="-127"/>
                <a:ea typeface="KoPub돋움체 Medium" panose="02020603020101020101" pitchFamily="18" charset="-127"/>
              </a:rPr>
              <a:t> </a:t>
            </a:r>
          </a:p>
          <a:p>
            <a:pPr indent="-274320" defTabSz="957769" latinLnBrk="1">
              <a:spcAft>
                <a:spcPts val="900"/>
              </a:spcAft>
            </a:pP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r>
              <a:rPr lang="ko-KR" altLang="en-US" sz="900" dirty="0">
                <a:solidFill>
                  <a:srgbClr val="000000"/>
                </a:solidFill>
                <a:latin typeface="KoPub돋움체 Medium" panose="02020603020101020101" pitchFamily="18" charset="-127"/>
                <a:ea typeface="KoPub돋움체 Medium" panose="02020603020101020101" pitchFamily="18" charset="-127"/>
              </a:rPr>
              <a:t> </a:t>
            </a:r>
            <a:endParaRPr lang="en-US" altLang="ko-KR" sz="900" dirty="0">
              <a:solidFill>
                <a:srgbClr val="000000"/>
              </a:solidFill>
              <a:latin typeface="KoPub돋움체 Medium" panose="02020603020101020101" pitchFamily="18" charset="-127"/>
              <a:ea typeface="KoPub돋움체 Medium" panose="02020603020101020101" pitchFamily="18" charset="-127"/>
            </a:endParaRP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p>
          <a:p>
            <a:pPr indent="-274320" defTabSz="957769" latinLnBrk="1">
              <a:spcAft>
                <a:spcPts val="900"/>
              </a:spcAft>
            </a:pPr>
            <a:r>
              <a:rPr lang="en-US" altLang="ko-KR" sz="900" dirty="0">
                <a:solidFill>
                  <a:srgbClr val="000000"/>
                </a:solidFill>
                <a:latin typeface="KoPub돋움체 Medium" panose="02020603020101020101" pitchFamily="18" charset="-127"/>
                <a:ea typeface="KoPub돋움체 Medium" panose="02020603020101020101" pitchFamily="18" charset="-127"/>
              </a:rPr>
              <a:t> </a:t>
            </a:r>
          </a:p>
        </p:txBody>
      </p:sp>
      <p:sp>
        <p:nvSpPr>
          <p:cNvPr id="36" name="타원 35">
            <a:extLst>
              <a:ext uri="{FF2B5EF4-FFF2-40B4-BE49-F238E27FC236}">
                <a16:creationId xmlns:a16="http://schemas.microsoft.com/office/drawing/2014/main" id="{EDE8761D-CC0D-4B08-8C43-6EBDDC293CC3}"/>
              </a:ext>
            </a:extLst>
          </p:cNvPr>
          <p:cNvSpPr/>
          <p:nvPr/>
        </p:nvSpPr>
        <p:spPr bwMode="ltGray">
          <a:xfrm>
            <a:off x="9828125" y="1627491"/>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1</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41" name="직사각형 40">
            <a:extLst>
              <a:ext uri="{FF2B5EF4-FFF2-40B4-BE49-F238E27FC236}">
                <a16:creationId xmlns:a16="http://schemas.microsoft.com/office/drawing/2014/main" id="{37598C1E-D81D-4163-80BA-1C1E3E35E13B}"/>
              </a:ext>
            </a:extLst>
          </p:cNvPr>
          <p:cNvSpPr/>
          <p:nvPr/>
        </p:nvSpPr>
        <p:spPr bwMode="ltGray">
          <a:xfrm>
            <a:off x="703767" y="1937875"/>
            <a:ext cx="2201486" cy="147551"/>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en-US" altLang="ko-KR" sz="900" kern="0" dirty="0">
                <a:solidFill>
                  <a:srgbClr val="ED7D31"/>
                </a:solidFill>
                <a:latin typeface="KoPub돋움체 Medium" panose="02020603020101020101" pitchFamily="18" charset="-127"/>
                <a:ea typeface="KoPub돋움체 Medium" panose="02020603020101020101" pitchFamily="18" charset="-127"/>
                <a:sym typeface="Arial"/>
              </a:rPr>
              <a:t> </a:t>
            </a:r>
            <a:r>
              <a:rPr lang="ko-KR" altLang="en-US" sz="900" kern="0" dirty="0">
                <a:solidFill>
                  <a:srgbClr val="ED7D31"/>
                </a:solidFill>
                <a:latin typeface="KoPub돋움체 Medium" panose="02020603020101020101" pitchFamily="18" charset="-127"/>
                <a:ea typeface="KoPub돋움체 Medium" panose="02020603020101020101" pitchFamily="18" charset="-127"/>
                <a:sym typeface="Arial"/>
              </a:rPr>
              <a:t> </a:t>
            </a: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예측 총 시장 매출액</a:t>
            </a:r>
          </a:p>
        </p:txBody>
      </p:sp>
      <p:sp>
        <p:nvSpPr>
          <p:cNvPr id="104" name="TextBox 103">
            <a:extLst>
              <a:ext uri="{FF2B5EF4-FFF2-40B4-BE49-F238E27FC236}">
                <a16:creationId xmlns:a16="http://schemas.microsoft.com/office/drawing/2014/main" id="{894D8692-FFAF-4003-A960-CB8CB313F541}"/>
              </a:ext>
            </a:extLst>
          </p:cNvPr>
          <p:cNvSpPr txBox="1"/>
          <p:nvPr/>
        </p:nvSpPr>
        <p:spPr>
          <a:xfrm>
            <a:off x="2969151" y="1945946"/>
            <a:ext cx="2201486" cy="591050"/>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106" name="직사각형 105">
            <a:extLst>
              <a:ext uri="{FF2B5EF4-FFF2-40B4-BE49-F238E27FC236}">
                <a16:creationId xmlns:a16="http://schemas.microsoft.com/office/drawing/2014/main" id="{7B7A7A74-9FDD-4E8F-A76E-3978BD335F07}"/>
              </a:ext>
            </a:extLst>
          </p:cNvPr>
          <p:cNvSpPr/>
          <p:nvPr/>
        </p:nvSpPr>
        <p:spPr bwMode="ltGray">
          <a:xfrm>
            <a:off x="2969151" y="1945946"/>
            <a:ext cx="2201486" cy="147551"/>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en-US" altLang="ko-KR" sz="900" kern="0" dirty="0">
                <a:solidFill>
                  <a:srgbClr val="ED7D31"/>
                </a:solidFill>
                <a:latin typeface="KoPub돋움체 Medium" panose="02020603020101020101" pitchFamily="18" charset="-127"/>
                <a:ea typeface="KoPub돋움체 Medium" panose="02020603020101020101" pitchFamily="18" charset="-127"/>
                <a:sym typeface="Arial"/>
              </a:rPr>
              <a:t> </a:t>
            </a:r>
            <a:r>
              <a:rPr lang="ko-KR" altLang="en-US" sz="900" kern="0" dirty="0">
                <a:solidFill>
                  <a:srgbClr val="ED7D31"/>
                </a:solidFill>
                <a:latin typeface="KoPub돋움체 Medium" panose="02020603020101020101" pitchFamily="18" charset="-127"/>
                <a:ea typeface="KoPub돋움체 Medium" panose="02020603020101020101" pitchFamily="18" charset="-127"/>
                <a:sym typeface="Arial"/>
              </a:rPr>
              <a:t> </a:t>
            </a: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예상 시장 성장률</a:t>
            </a:r>
          </a:p>
        </p:txBody>
      </p:sp>
      <p:sp>
        <p:nvSpPr>
          <p:cNvPr id="108" name="TextBox 107">
            <a:extLst>
              <a:ext uri="{FF2B5EF4-FFF2-40B4-BE49-F238E27FC236}">
                <a16:creationId xmlns:a16="http://schemas.microsoft.com/office/drawing/2014/main" id="{EB020672-4B34-42A3-AB55-B8A03D86DE11}"/>
              </a:ext>
            </a:extLst>
          </p:cNvPr>
          <p:cNvSpPr txBox="1"/>
          <p:nvPr/>
        </p:nvSpPr>
        <p:spPr>
          <a:xfrm>
            <a:off x="5234535" y="1945946"/>
            <a:ext cx="2201486" cy="591050"/>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110" name="직사각형 109">
            <a:extLst>
              <a:ext uri="{FF2B5EF4-FFF2-40B4-BE49-F238E27FC236}">
                <a16:creationId xmlns:a16="http://schemas.microsoft.com/office/drawing/2014/main" id="{939EE511-6225-4B14-896B-740B7DBFDAD0}"/>
              </a:ext>
            </a:extLst>
          </p:cNvPr>
          <p:cNvSpPr/>
          <p:nvPr/>
        </p:nvSpPr>
        <p:spPr bwMode="ltGray">
          <a:xfrm>
            <a:off x="5234535" y="1945946"/>
            <a:ext cx="2201486" cy="147551"/>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prstClr val="black">
                    <a:lumMod val="65000"/>
                    <a:lumOff val="35000"/>
                  </a:prstClr>
                </a:solidFill>
                <a:latin typeface="KoPub돋움체 Medium" panose="02020603020101020101" pitchFamily="18" charset="-127"/>
                <a:ea typeface="KoPub돋움체 Medium" panose="02020603020101020101" pitchFamily="18" charset="-127"/>
                <a:sym typeface="Arial"/>
              </a:rPr>
              <a:t>자사 매출 목표치</a:t>
            </a:r>
          </a:p>
        </p:txBody>
      </p:sp>
      <p:sp>
        <p:nvSpPr>
          <p:cNvPr id="112" name="TextBox 111">
            <a:extLst>
              <a:ext uri="{FF2B5EF4-FFF2-40B4-BE49-F238E27FC236}">
                <a16:creationId xmlns:a16="http://schemas.microsoft.com/office/drawing/2014/main" id="{416CD27D-CE63-4185-9C4E-AF21E91550F6}"/>
              </a:ext>
            </a:extLst>
          </p:cNvPr>
          <p:cNvSpPr txBox="1"/>
          <p:nvPr/>
        </p:nvSpPr>
        <p:spPr>
          <a:xfrm>
            <a:off x="7499919" y="1945774"/>
            <a:ext cx="2201486" cy="591050"/>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114" name="직사각형 113">
            <a:extLst>
              <a:ext uri="{FF2B5EF4-FFF2-40B4-BE49-F238E27FC236}">
                <a16:creationId xmlns:a16="http://schemas.microsoft.com/office/drawing/2014/main" id="{06919ABE-102E-493E-9655-2D3DB519FA41}"/>
              </a:ext>
            </a:extLst>
          </p:cNvPr>
          <p:cNvSpPr/>
          <p:nvPr/>
        </p:nvSpPr>
        <p:spPr bwMode="ltGray">
          <a:xfrm>
            <a:off x="7499919" y="1945774"/>
            <a:ext cx="2201486" cy="147551"/>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en-US" altLang="ko-KR" sz="900" kern="0" dirty="0">
                <a:solidFill>
                  <a:srgbClr val="ED7D31"/>
                </a:solidFill>
                <a:latin typeface="KoPub돋움체 Medium" panose="02020603020101020101" pitchFamily="18" charset="-127"/>
                <a:ea typeface="KoPub돋움체 Medium" panose="02020603020101020101" pitchFamily="18" charset="-127"/>
                <a:sym typeface="Arial"/>
              </a:rPr>
              <a:t> </a:t>
            </a:r>
            <a:r>
              <a:rPr lang="ko-KR" altLang="en-US" sz="900" kern="0" dirty="0">
                <a:solidFill>
                  <a:srgbClr val="ED7D31"/>
                </a:solidFill>
                <a:latin typeface="KoPub돋움체 Medium" panose="02020603020101020101" pitchFamily="18" charset="-127"/>
                <a:ea typeface="KoPub돋움체 Medium" panose="02020603020101020101" pitchFamily="18" charset="-127"/>
                <a:sym typeface="Arial"/>
              </a:rPr>
              <a:t> </a:t>
            </a: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목표판매수량</a:t>
            </a:r>
          </a:p>
        </p:txBody>
      </p:sp>
      <p:sp>
        <p:nvSpPr>
          <p:cNvPr id="49" name="직사각형 48">
            <a:extLst>
              <a:ext uri="{FF2B5EF4-FFF2-40B4-BE49-F238E27FC236}">
                <a16:creationId xmlns:a16="http://schemas.microsoft.com/office/drawing/2014/main" id="{CD0C2350-22AA-4A7D-BF6C-30E1912D2873}"/>
              </a:ext>
            </a:extLst>
          </p:cNvPr>
          <p:cNvSpPr/>
          <p:nvPr/>
        </p:nvSpPr>
        <p:spPr bwMode="ltGray">
          <a:xfrm>
            <a:off x="2963429" y="4585063"/>
            <a:ext cx="6749206" cy="163550"/>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ko-KR" altLang="en-US" sz="900" kern="0" dirty="0">
                <a:solidFill>
                  <a:prstClr val="black">
                    <a:lumMod val="65000"/>
                    <a:lumOff val="35000"/>
                  </a:prstClr>
                </a:solidFill>
                <a:latin typeface="KoPub돋움체 Medium" panose="02020603020101020101" pitchFamily="18" charset="-127"/>
                <a:ea typeface="KoPub돋움체 Medium" panose="02020603020101020101" pitchFamily="18" charset="-127"/>
                <a:sym typeface="Arial"/>
              </a:rPr>
              <a:t>제품별 매출 및 수익 예상</a:t>
            </a:r>
          </a:p>
        </p:txBody>
      </p:sp>
      <p:sp>
        <p:nvSpPr>
          <p:cNvPr id="17" name="직사각형 16">
            <a:extLst>
              <a:ext uri="{FF2B5EF4-FFF2-40B4-BE49-F238E27FC236}">
                <a16:creationId xmlns:a16="http://schemas.microsoft.com/office/drawing/2014/main" id="{F6A8A44D-9D39-4C4F-9AEE-E6328671035E}"/>
              </a:ext>
            </a:extLst>
          </p:cNvPr>
          <p:cNvSpPr/>
          <p:nvPr/>
        </p:nvSpPr>
        <p:spPr>
          <a:xfrm>
            <a:off x="713038" y="2085425"/>
            <a:ext cx="2201486" cy="443501"/>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defTabSz="914400" latinLnBrk="1"/>
            <a:r>
              <a:rPr lang="en-US" altLang="ko-KR" sz="2400" dirty="0">
                <a:solidFill>
                  <a:srgbClr val="4472C4"/>
                </a:solidFill>
                <a:latin typeface="KoPub돋움체 Medium" panose="02020603020101020101" pitchFamily="18" charset="-127"/>
                <a:ea typeface="KoPub돋움체 Medium" panose="02020603020101020101" pitchFamily="18" charset="-127"/>
              </a:rPr>
              <a:t> $123,452,222 </a:t>
            </a:r>
            <a:endParaRPr lang="ko-KR" altLang="en-US" sz="2400" dirty="0">
              <a:solidFill>
                <a:srgbClr val="4472C4"/>
              </a:solidFill>
              <a:latin typeface="KoPub돋움체 Medium" panose="02020603020101020101" pitchFamily="18" charset="-127"/>
              <a:ea typeface="KoPub돋움체 Medium" panose="02020603020101020101" pitchFamily="18" charset="-127"/>
            </a:endParaRPr>
          </a:p>
        </p:txBody>
      </p:sp>
      <p:sp>
        <p:nvSpPr>
          <p:cNvPr id="54" name="직사각형 53">
            <a:extLst>
              <a:ext uri="{FF2B5EF4-FFF2-40B4-BE49-F238E27FC236}">
                <a16:creationId xmlns:a16="http://schemas.microsoft.com/office/drawing/2014/main" id="{561E339C-C74D-4010-8E2A-F63A1AA4CA3E}"/>
              </a:ext>
            </a:extLst>
          </p:cNvPr>
          <p:cNvSpPr/>
          <p:nvPr/>
        </p:nvSpPr>
        <p:spPr>
          <a:xfrm>
            <a:off x="2969152" y="2095493"/>
            <a:ext cx="2193633" cy="443501"/>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defTabSz="914400" latinLnBrk="1"/>
            <a:r>
              <a:rPr lang="en-US" altLang="ko-KR" sz="2400" dirty="0">
                <a:solidFill>
                  <a:srgbClr val="4472C4"/>
                </a:solidFill>
                <a:latin typeface="KoPub돋움체 Medium" panose="02020603020101020101" pitchFamily="18" charset="-127"/>
                <a:ea typeface="KoPub돋움체 Medium" panose="02020603020101020101" pitchFamily="18" charset="-127"/>
              </a:rPr>
              <a:t>   </a:t>
            </a:r>
            <a:r>
              <a:rPr lang="en-US" altLang="ko-KR" sz="2400" dirty="0">
                <a:solidFill>
                  <a:srgbClr val="4472C4"/>
                </a:solidFill>
                <a:latin typeface="Arial Narrow" panose="020B0606020202030204" pitchFamily="34" charset="0"/>
                <a:ea typeface="KoPub돋움체 Medium" panose="02020603020101020101" pitchFamily="18" charset="-127"/>
              </a:rPr>
              <a:t>▲</a:t>
            </a:r>
            <a:r>
              <a:rPr lang="en-US" altLang="ko-KR" sz="2400" dirty="0">
                <a:solidFill>
                  <a:srgbClr val="4472C4"/>
                </a:solidFill>
                <a:latin typeface="KoPub돋움체 Medium" panose="02020603020101020101" pitchFamily="18" charset="-127"/>
                <a:ea typeface="KoPub돋움체 Medium" panose="02020603020101020101" pitchFamily="18" charset="-127"/>
              </a:rPr>
              <a:t>3.44%</a:t>
            </a:r>
            <a:endParaRPr lang="ko-KR" altLang="en-US" sz="2400" dirty="0">
              <a:solidFill>
                <a:srgbClr val="4472C4"/>
              </a:solidFill>
              <a:latin typeface="KoPub돋움체 Medium" panose="02020603020101020101" pitchFamily="18" charset="-127"/>
              <a:ea typeface="KoPub돋움체 Medium" panose="02020603020101020101" pitchFamily="18" charset="-127"/>
            </a:endParaRPr>
          </a:p>
        </p:txBody>
      </p:sp>
      <p:sp>
        <p:nvSpPr>
          <p:cNvPr id="55" name="직사각형 54">
            <a:extLst>
              <a:ext uri="{FF2B5EF4-FFF2-40B4-BE49-F238E27FC236}">
                <a16:creationId xmlns:a16="http://schemas.microsoft.com/office/drawing/2014/main" id="{6E426459-92C4-477D-B145-C3AB031EEDCD}"/>
              </a:ext>
            </a:extLst>
          </p:cNvPr>
          <p:cNvSpPr/>
          <p:nvPr/>
        </p:nvSpPr>
        <p:spPr>
          <a:xfrm>
            <a:off x="5226682" y="2085424"/>
            <a:ext cx="2201486" cy="443501"/>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defTabSz="914400" latinLnBrk="1"/>
            <a:r>
              <a:rPr lang="en-US" altLang="ko-KR" sz="2400" dirty="0">
                <a:solidFill>
                  <a:srgbClr val="4472C4"/>
                </a:solidFill>
                <a:latin typeface="KoPub돋움체 Medium" panose="02020603020101020101" pitchFamily="18" charset="-127"/>
                <a:ea typeface="KoPub돋움체 Medium" panose="02020603020101020101" pitchFamily="18" charset="-127"/>
              </a:rPr>
              <a:t>   $452,222 </a:t>
            </a:r>
            <a:endParaRPr lang="ko-KR" altLang="en-US" sz="2400" dirty="0">
              <a:solidFill>
                <a:srgbClr val="4472C4"/>
              </a:solidFill>
              <a:latin typeface="KoPub돋움체 Medium" panose="02020603020101020101" pitchFamily="18" charset="-127"/>
              <a:ea typeface="KoPub돋움체 Medium" panose="02020603020101020101" pitchFamily="18" charset="-127"/>
            </a:endParaRPr>
          </a:p>
        </p:txBody>
      </p:sp>
      <p:sp>
        <p:nvSpPr>
          <p:cNvPr id="58" name="직사각형 57">
            <a:extLst>
              <a:ext uri="{FF2B5EF4-FFF2-40B4-BE49-F238E27FC236}">
                <a16:creationId xmlns:a16="http://schemas.microsoft.com/office/drawing/2014/main" id="{C6772C15-A7D0-4C91-A876-B6A7E4493503}"/>
              </a:ext>
            </a:extLst>
          </p:cNvPr>
          <p:cNvSpPr/>
          <p:nvPr/>
        </p:nvSpPr>
        <p:spPr>
          <a:xfrm>
            <a:off x="7492066" y="2093325"/>
            <a:ext cx="2201486" cy="443501"/>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defTabSz="914400" latinLnBrk="1"/>
            <a:r>
              <a:rPr lang="en-US" altLang="ko-KR" sz="2400" dirty="0">
                <a:solidFill>
                  <a:srgbClr val="4472C4"/>
                </a:solidFill>
                <a:latin typeface="KoPub돋움체 Medium" panose="02020603020101020101" pitchFamily="18" charset="-127"/>
                <a:ea typeface="KoPub돋움체 Medium" panose="02020603020101020101" pitchFamily="18" charset="-127"/>
              </a:rPr>
              <a:t>   3,443</a:t>
            </a:r>
            <a:r>
              <a:rPr lang="ko-KR" altLang="en-US" sz="2400" dirty="0">
                <a:solidFill>
                  <a:srgbClr val="4472C4"/>
                </a:solidFill>
                <a:latin typeface="KoPub돋움체 Medium" panose="02020603020101020101" pitchFamily="18" charset="-127"/>
                <a:ea typeface="KoPub돋움체 Medium" panose="02020603020101020101" pitchFamily="18" charset="-127"/>
              </a:rPr>
              <a:t>개</a:t>
            </a:r>
          </a:p>
        </p:txBody>
      </p:sp>
      <p:sp>
        <p:nvSpPr>
          <p:cNvPr id="21" name="TextBox 20">
            <a:extLst>
              <a:ext uri="{FF2B5EF4-FFF2-40B4-BE49-F238E27FC236}">
                <a16:creationId xmlns:a16="http://schemas.microsoft.com/office/drawing/2014/main" id="{0C6DF4D0-7E3B-4EBA-80A5-DDF35297B804}"/>
              </a:ext>
            </a:extLst>
          </p:cNvPr>
          <p:cNvSpPr txBox="1"/>
          <p:nvPr/>
        </p:nvSpPr>
        <p:spPr>
          <a:xfrm>
            <a:off x="9084489" y="1752124"/>
            <a:ext cx="121923" cy="126471"/>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ko-KR" altLang="en-US" sz="600" kern="0" dirty="0">
                <a:solidFill>
                  <a:srgbClr val="4472C4"/>
                </a:solidFill>
                <a:latin typeface="KoPub돋움체 Medium" panose="02020603020101020101" pitchFamily="18" charset="-127"/>
                <a:ea typeface="KoPub돋움체 Medium" panose="02020603020101020101" pitchFamily="18" charset="-127"/>
              </a:rPr>
              <a:t>▼</a:t>
            </a:r>
          </a:p>
        </p:txBody>
      </p:sp>
      <p:sp>
        <p:nvSpPr>
          <p:cNvPr id="22" name="TextBox 21">
            <a:extLst>
              <a:ext uri="{FF2B5EF4-FFF2-40B4-BE49-F238E27FC236}">
                <a16:creationId xmlns:a16="http://schemas.microsoft.com/office/drawing/2014/main" id="{B84C3B59-BEFA-4D53-8624-7B115649A7DA}"/>
              </a:ext>
            </a:extLst>
          </p:cNvPr>
          <p:cNvSpPr txBox="1"/>
          <p:nvPr/>
        </p:nvSpPr>
        <p:spPr>
          <a:xfrm>
            <a:off x="9255402" y="1753345"/>
            <a:ext cx="460242" cy="126233"/>
          </a:xfrm>
          <a:prstGeom prst="rect">
            <a:avLst/>
          </a:prstGeom>
          <a:noFill/>
          <a:ln>
            <a:solidFill>
              <a:schemeClr val="accent5"/>
            </a:solidFill>
          </a:ln>
        </p:spPr>
        <p:txBody>
          <a:bodyPr vert="horz" wrap="none" lIns="0" tIns="0" rIns="0" bIns="0" rtlCol="0" anchor="ctr">
            <a:noAutofit/>
          </a:bodyPr>
          <a:lstStyle/>
          <a:p>
            <a:pPr indent="-274320" algn="ctr" defTabSz="957769">
              <a:spcAft>
                <a:spcPts val="900"/>
              </a:spcAft>
              <a:defRPr/>
            </a:pPr>
            <a:r>
              <a:rPr lang="en-US" altLang="ko-KR" sz="700" kern="0" dirty="0">
                <a:solidFill>
                  <a:srgbClr val="ED7D31"/>
                </a:solidFill>
                <a:latin typeface="KoPub돋움체 Medium" panose="02020603020101020101" pitchFamily="18" charset="-127"/>
                <a:ea typeface="KoPub돋움체 Medium" panose="02020603020101020101" pitchFamily="18" charset="-127"/>
              </a:rPr>
              <a:t>KO</a:t>
            </a:r>
            <a:endParaRPr lang="ko-KR" altLang="en-US" sz="700" kern="0" dirty="0">
              <a:solidFill>
                <a:srgbClr val="ED7D31"/>
              </a:solidFill>
              <a:latin typeface="KoPub돋움체 Medium" panose="02020603020101020101" pitchFamily="18" charset="-127"/>
              <a:ea typeface="KoPub돋움체 Medium" panose="02020603020101020101" pitchFamily="18" charset="-127"/>
            </a:endParaRPr>
          </a:p>
        </p:txBody>
      </p:sp>
      <p:sp>
        <p:nvSpPr>
          <p:cNvPr id="19" name="직사각형 18">
            <a:extLst>
              <a:ext uri="{FF2B5EF4-FFF2-40B4-BE49-F238E27FC236}">
                <a16:creationId xmlns:a16="http://schemas.microsoft.com/office/drawing/2014/main" id="{865BEFFC-9973-4A87-83F9-66B6352FBE64}"/>
              </a:ext>
            </a:extLst>
          </p:cNvPr>
          <p:cNvSpPr/>
          <p:nvPr/>
        </p:nvSpPr>
        <p:spPr bwMode="ltGray">
          <a:xfrm>
            <a:off x="693311" y="2618851"/>
            <a:ext cx="2196000" cy="180715"/>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en-US" altLang="ko-KR" sz="900" kern="0" dirty="0">
                <a:solidFill>
                  <a:prstClr val="black">
                    <a:lumMod val="65000"/>
                    <a:lumOff val="35000"/>
                  </a:prstClr>
                </a:solidFill>
                <a:latin typeface="KoPub돋움체 Medium" panose="02020603020101020101" pitchFamily="18" charset="-127"/>
                <a:ea typeface="KoPub돋움체 Medium" panose="02020603020101020101" pitchFamily="18" charset="-127"/>
                <a:sym typeface="Arial"/>
              </a:rPr>
              <a:t> </a:t>
            </a:r>
            <a:r>
              <a:rPr lang="ko-KR" altLang="en-US" sz="900" kern="0" dirty="0">
                <a:solidFill>
                  <a:prstClr val="black">
                    <a:lumMod val="65000"/>
                    <a:lumOff val="35000"/>
                  </a:prstClr>
                </a:solidFill>
                <a:latin typeface="KoPub돋움체 Medium" panose="02020603020101020101" pitchFamily="18" charset="-127"/>
                <a:ea typeface="KoPub돋움체 Medium" panose="02020603020101020101" pitchFamily="18" charset="-127"/>
                <a:sym typeface="Arial"/>
              </a:rPr>
              <a:t>예상 시장 점유율</a:t>
            </a:r>
          </a:p>
        </p:txBody>
      </p:sp>
      <p:graphicFrame>
        <p:nvGraphicFramePr>
          <p:cNvPr id="23" name="차트 22">
            <a:extLst>
              <a:ext uri="{FF2B5EF4-FFF2-40B4-BE49-F238E27FC236}">
                <a16:creationId xmlns:a16="http://schemas.microsoft.com/office/drawing/2014/main" id="{ADCC031F-51F6-4A5E-99D1-C0F9CDE43E01}"/>
              </a:ext>
            </a:extLst>
          </p:cNvPr>
          <p:cNvGraphicFramePr/>
          <p:nvPr/>
        </p:nvGraphicFramePr>
        <p:xfrm>
          <a:off x="691934" y="2754566"/>
          <a:ext cx="2194715" cy="1714480"/>
        </p:xfrm>
        <a:graphic>
          <a:graphicData uri="http://schemas.openxmlformats.org/drawingml/2006/chart">
            <c:chart xmlns:c="http://schemas.openxmlformats.org/drawingml/2006/chart" xmlns:r="http://schemas.openxmlformats.org/officeDocument/2006/relationships" r:id="rId3"/>
          </a:graphicData>
        </a:graphic>
      </p:graphicFrame>
      <p:sp>
        <p:nvSpPr>
          <p:cNvPr id="27" name="직사각형 26">
            <a:extLst>
              <a:ext uri="{FF2B5EF4-FFF2-40B4-BE49-F238E27FC236}">
                <a16:creationId xmlns:a16="http://schemas.microsoft.com/office/drawing/2014/main" id="{5724BFD8-8B78-41EA-BEB3-5D6E3C9B9F96}"/>
              </a:ext>
            </a:extLst>
          </p:cNvPr>
          <p:cNvSpPr/>
          <p:nvPr/>
        </p:nvSpPr>
        <p:spPr bwMode="ltGray">
          <a:xfrm>
            <a:off x="2968558" y="2627775"/>
            <a:ext cx="3425293" cy="166075"/>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en-US" altLang="ko-KR" sz="900" kern="0" dirty="0">
                <a:solidFill>
                  <a:schemeClr val="tx1"/>
                </a:solidFill>
                <a:latin typeface="KoPub돋움체 Medium" panose="02020603020101020101" pitchFamily="18" charset="-127"/>
                <a:ea typeface="KoPub돋움체 Medium" panose="02020603020101020101" pitchFamily="18" charset="-127"/>
                <a:sym typeface="Arial"/>
              </a:rPr>
              <a:t> </a:t>
            </a:r>
            <a:r>
              <a:rPr lang="ko-KR" altLang="en-US" sz="900" kern="0" dirty="0">
                <a:solidFill>
                  <a:schemeClr val="tx1"/>
                </a:solidFill>
                <a:latin typeface="KoPub돋움체 Medium" panose="02020603020101020101" pitchFamily="18" charset="-127"/>
                <a:ea typeface="KoPub돋움체 Medium" panose="02020603020101020101" pitchFamily="18" charset="-127"/>
                <a:sym typeface="Arial"/>
              </a:rPr>
              <a:t> 매출 예상을 통한 </a:t>
            </a:r>
            <a:r>
              <a:rPr lang="ko-KR" altLang="en-US" sz="900" kern="0" dirty="0">
                <a:solidFill>
                  <a:srgbClr val="44546A"/>
                </a:solidFill>
                <a:latin typeface="KoPub돋움체 Medium" panose="02020603020101020101" pitchFamily="18" charset="-127"/>
                <a:ea typeface="KoPub돋움체 Medium" panose="02020603020101020101" pitchFamily="18" charset="-127"/>
                <a:sym typeface="Arial"/>
              </a:rPr>
              <a:t>예상 주요고객</a:t>
            </a:r>
          </a:p>
        </p:txBody>
      </p:sp>
      <p:sp>
        <p:nvSpPr>
          <p:cNvPr id="81" name="직사각형 80">
            <a:extLst>
              <a:ext uri="{FF2B5EF4-FFF2-40B4-BE49-F238E27FC236}">
                <a16:creationId xmlns:a16="http://schemas.microsoft.com/office/drawing/2014/main" id="{D0E5131B-FCC7-4786-8E81-E0B5EACA3247}"/>
              </a:ext>
            </a:extLst>
          </p:cNvPr>
          <p:cNvSpPr/>
          <p:nvPr/>
        </p:nvSpPr>
        <p:spPr bwMode="ltGray">
          <a:xfrm>
            <a:off x="6435156" y="2627774"/>
            <a:ext cx="3246610" cy="166076"/>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en-US" altLang="ko-KR" sz="900" kern="0" dirty="0">
                <a:solidFill>
                  <a:prstClr val="black">
                    <a:lumMod val="65000"/>
                    <a:lumOff val="35000"/>
                  </a:prstClr>
                </a:solidFill>
                <a:latin typeface="KoPub돋움체 Medium" panose="02020603020101020101" pitchFamily="18" charset="-127"/>
                <a:ea typeface="KoPub돋움체 Medium" panose="02020603020101020101" pitchFamily="18" charset="-127"/>
                <a:sym typeface="Arial"/>
              </a:rPr>
              <a:t> </a:t>
            </a:r>
            <a:r>
              <a:rPr lang="ko-KR" altLang="en-US" sz="900" kern="0" dirty="0">
                <a:solidFill>
                  <a:prstClr val="black">
                    <a:lumMod val="65000"/>
                    <a:lumOff val="35000"/>
                  </a:prstClr>
                </a:solidFill>
                <a:latin typeface="KoPub돋움체 Medium" panose="02020603020101020101" pitchFamily="18" charset="-127"/>
                <a:ea typeface="KoPub돋움체 Medium" panose="02020603020101020101" pitchFamily="18" charset="-127"/>
                <a:sym typeface="Arial"/>
              </a:rPr>
              <a:t>제품별 목표판매수량</a:t>
            </a:r>
          </a:p>
        </p:txBody>
      </p:sp>
      <p:sp>
        <p:nvSpPr>
          <p:cNvPr id="85" name="타원 84">
            <a:extLst>
              <a:ext uri="{FF2B5EF4-FFF2-40B4-BE49-F238E27FC236}">
                <a16:creationId xmlns:a16="http://schemas.microsoft.com/office/drawing/2014/main" id="{9AA2A4FD-9AE3-4472-90D3-3DAC37744D9A}"/>
              </a:ext>
            </a:extLst>
          </p:cNvPr>
          <p:cNvSpPr/>
          <p:nvPr/>
        </p:nvSpPr>
        <p:spPr bwMode="ltGray">
          <a:xfrm>
            <a:off x="8832904" y="1716759"/>
            <a:ext cx="178537" cy="178537"/>
          </a:xfrm>
          <a:prstGeom prst="ellipse">
            <a:avLst/>
          </a:prstGeom>
          <a:solidFill>
            <a:schemeClr val="accent2"/>
          </a:solidFill>
          <a:ln w="6350" cap="flat" cmpd="sng" algn="ctr">
            <a:noFill/>
            <a:prstDash val="solid"/>
          </a:ln>
          <a:effectLst/>
        </p:spPr>
        <p:txBody>
          <a:bodyPr rtlCol="0" anchor="ctr"/>
          <a:lstStyle/>
          <a:p>
            <a:pPr algn="ctr" defTabSz="957769">
              <a:defRPr/>
            </a:pPr>
            <a:r>
              <a:rPr lang="en-US" altLang="ko-KR" sz="1000" kern="0" dirty="0">
                <a:solidFill>
                  <a:srgbClr val="FFFFFF"/>
                </a:solidFill>
                <a:latin typeface="KoPub돋움체 Medium" panose="02020603020101020101" pitchFamily="18" charset="-127"/>
                <a:ea typeface="KoPub돋움체 Medium" panose="02020603020101020101" pitchFamily="18" charset="-127"/>
                <a:sym typeface="Arial"/>
              </a:rPr>
              <a:t>1</a:t>
            </a:r>
            <a:endParaRPr lang="ko-KR" altLang="en-US" sz="1000" kern="0" dirty="0">
              <a:solidFill>
                <a:srgbClr val="FFFFFF"/>
              </a:solidFill>
              <a:latin typeface="KoPub돋움체 Medium" panose="02020603020101020101" pitchFamily="18" charset="-127"/>
              <a:ea typeface="KoPub돋움체 Medium" panose="02020603020101020101" pitchFamily="18" charset="-127"/>
              <a:sym typeface="Arial"/>
            </a:endParaRPr>
          </a:p>
        </p:txBody>
      </p:sp>
      <p:sp>
        <p:nvSpPr>
          <p:cNvPr id="20" name="TextBox 19">
            <a:extLst>
              <a:ext uri="{FF2B5EF4-FFF2-40B4-BE49-F238E27FC236}">
                <a16:creationId xmlns:a16="http://schemas.microsoft.com/office/drawing/2014/main" id="{75CAA324-D478-44AA-AFD9-0D87549B495C}"/>
              </a:ext>
            </a:extLst>
          </p:cNvPr>
          <p:cNvSpPr txBox="1"/>
          <p:nvPr/>
        </p:nvSpPr>
        <p:spPr>
          <a:xfrm>
            <a:off x="713038" y="4585063"/>
            <a:ext cx="2201486" cy="1850195"/>
          </a:xfrm>
          <a:prstGeom prst="rect">
            <a:avLst/>
          </a:prstGeom>
          <a:solidFill>
            <a:srgbClr val="FFFFFF"/>
          </a:solidFill>
          <a:ln w="6350">
            <a:solidFill>
              <a:schemeClr val="accent5"/>
            </a:solidFill>
          </a:ln>
          <a:effectLst/>
        </p:spPr>
        <p:txBody>
          <a:bodyPr vert="horz" wrap="none" lIns="0" tIns="0" rIns="0" bIns="0" rtlCol="0" anchor="ctr">
            <a:noAutofit/>
          </a:bodyPr>
          <a:lstStyle>
            <a:defPPr>
              <a:defRPr lang="en-US"/>
            </a:defPPr>
            <a:lvl1pPr indent="-274320" algn="ctr">
              <a:spcAft>
                <a:spcPts val="900"/>
              </a:spcAft>
              <a:defRPr sz="900">
                <a:latin typeface="Arial Narrow" panose="020B0606020202030204" pitchFamily="34" charset="0"/>
                <a:ea typeface="맑은 고딕" panose="020B0503020000020004" pitchFamily="50" charset="-127"/>
              </a:defRPr>
            </a:lvl1pPr>
          </a:lstStyle>
          <a:p>
            <a:pPr defTabSz="957769">
              <a:defRPr/>
            </a:pPr>
            <a:endParaRPr lang="ko-KR" altLang="en-US" kern="0" dirty="0">
              <a:solidFill>
                <a:srgbClr val="000000"/>
              </a:solidFill>
              <a:latin typeface="KoPub돋움체 Medium" panose="02020603020101020101" pitchFamily="18" charset="-127"/>
              <a:ea typeface="KoPub돋움체 Medium" panose="02020603020101020101" pitchFamily="18" charset="-127"/>
            </a:endParaRPr>
          </a:p>
        </p:txBody>
      </p:sp>
      <p:sp>
        <p:nvSpPr>
          <p:cNvPr id="79" name="직사각형 78">
            <a:extLst>
              <a:ext uri="{FF2B5EF4-FFF2-40B4-BE49-F238E27FC236}">
                <a16:creationId xmlns:a16="http://schemas.microsoft.com/office/drawing/2014/main" id="{5C5BA55B-C869-499A-898E-94B63000FB9C}"/>
              </a:ext>
            </a:extLst>
          </p:cNvPr>
          <p:cNvSpPr/>
          <p:nvPr/>
        </p:nvSpPr>
        <p:spPr bwMode="ltGray">
          <a:xfrm>
            <a:off x="703767" y="4585062"/>
            <a:ext cx="2196000" cy="180214"/>
          </a:xfrm>
          <a:prstGeom prst="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36000" tIns="0" rIns="0" bIns="0" rtlCol="0" anchor="ctr"/>
          <a:lstStyle/>
          <a:p>
            <a:pPr defTabSz="957769">
              <a:defRPr/>
            </a:pPr>
            <a:r>
              <a:rPr lang="en-US" altLang="ko-KR" sz="900" kern="0" dirty="0">
                <a:solidFill>
                  <a:prstClr val="black">
                    <a:lumMod val="65000"/>
                    <a:lumOff val="35000"/>
                  </a:prstClr>
                </a:solidFill>
                <a:latin typeface="KoPub돋움체 Medium" panose="02020603020101020101" pitchFamily="18" charset="-127"/>
                <a:ea typeface="KoPub돋움체 Medium" panose="02020603020101020101" pitchFamily="18" charset="-127"/>
                <a:sym typeface="Arial"/>
              </a:rPr>
              <a:t> </a:t>
            </a:r>
            <a:r>
              <a:rPr lang="ko-KR" altLang="en-US" sz="900" kern="0" dirty="0">
                <a:solidFill>
                  <a:prstClr val="black">
                    <a:lumMod val="65000"/>
                    <a:lumOff val="35000"/>
                  </a:prstClr>
                </a:solidFill>
                <a:latin typeface="KoPub돋움체 Medium" panose="02020603020101020101" pitchFamily="18" charset="-127"/>
                <a:ea typeface="KoPub돋움체 Medium" panose="02020603020101020101" pitchFamily="18" charset="-127"/>
                <a:sym typeface="Arial"/>
              </a:rPr>
              <a:t>제품 별 이익도출표</a:t>
            </a:r>
          </a:p>
        </p:txBody>
      </p:sp>
      <p:graphicFrame>
        <p:nvGraphicFramePr>
          <p:cNvPr id="3" name="표 2">
            <a:extLst>
              <a:ext uri="{FF2B5EF4-FFF2-40B4-BE49-F238E27FC236}">
                <a16:creationId xmlns:a16="http://schemas.microsoft.com/office/drawing/2014/main" id="{92405A27-33AC-4978-BD65-220882BFD551}"/>
              </a:ext>
            </a:extLst>
          </p:cNvPr>
          <p:cNvGraphicFramePr>
            <a:graphicFrameLocks noGrp="1"/>
          </p:cNvGraphicFramePr>
          <p:nvPr>
            <p:extLst>
              <p:ext uri="{D42A27DB-BD31-4B8C-83A1-F6EECF244321}">
                <p14:modId xmlns:p14="http://schemas.microsoft.com/office/powerpoint/2010/main" val="250586453"/>
              </p:ext>
            </p:extLst>
          </p:nvPr>
        </p:nvGraphicFramePr>
        <p:xfrm>
          <a:off x="712950" y="4752696"/>
          <a:ext cx="2201487" cy="1682562"/>
        </p:xfrm>
        <a:graphic>
          <a:graphicData uri="http://schemas.openxmlformats.org/drawingml/2006/table">
            <a:tbl>
              <a:tblPr bandRow="1">
                <a:tableStyleId>{5A111915-BE36-4E01-A7E5-04B1672EAD32}</a:tableStyleId>
              </a:tblPr>
              <a:tblGrid>
                <a:gridCol w="475267">
                  <a:extLst>
                    <a:ext uri="{9D8B030D-6E8A-4147-A177-3AD203B41FA5}">
                      <a16:colId xmlns:a16="http://schemas.microsoft.com/office/drawing/2014/main" val="2860569835"/>
                    </a:ext>
                  </a:extLst>
                </a:gridCol>
                <a:gridCol w="387843">
                  <a:extLst>
                    <a:ext uri="{9D8B030D-6E8A-4147-A177-3AD203B41FA5}">
                      <a16:colId xmlns:a16="http://schemas.microsoft.com/office/drawing/2014/main" val="135956265"/>
                    </a:ext>
                  </a:extLst>
                </a:gridCol>
                <a:gridCol w="387843">
                  <a:extLst>
                    <a:ext uri="{9D8B030D-6E8A-4147-A177-3AD203B41FA5}">
                      <a16:colId xmlns:a16="http://schemas.microsoft.com/office/drawing/2014/main" val="3954974136"/>
                    </a:ext>
                  </a:extLst>
                </a:gridCol>
                <a:gridCol w="475267">
                  <a:extLst>
                    <a:ext uri="{9D8B030D-6E8A-4147-A177-3AD203B41FA5}">
                      <a16:colId xmlns:a16="http://schemas.microsoft.com/office/drawing/2014/main" val="2314779230"/>
                    </a:ext>
                  </a:extLst>
                </a:gridCol>
                <a:gridCol w="475267">
                  <a:extLst>
                    <a:ext uri="{9D8B030D-6E8A-4147-A177-3AD203B41FA5}">
                      <a16:colId xmlns:a16="http://schemas.microsoft.com/office/drawing/2014/main" val="1218467174"/>
                    </a:ext>
                  </a:extLst>
                </a:gridCol>
              </a:tblGrid>
              <a:tr h="280427">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제품 </a:t>
                      </a: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예상판매단가</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ko-KR" altLang="en-US" sz="8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원가</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8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배송비</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8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이익</a:t>
                      </a: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849519"/>
                  </a:ext>
                </a:extLst>
              </a:tr>
              <a:tr h="280427">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A1</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$33</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$25</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$3</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0701113"/>
                  </a:ext>
                </a:extLst>
              </a:tr>
              <a:tr h="280427">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algn="ctr" latinLnBrk="1"/>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$29</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088558" rtl="0" eaLnBrk="1" latinLnBrk="0" hangingPunct="1">
                        <a:defRPr sz="2100" kern="1200">
                          <a:solidFill>
                            <a:schemeClr val="tx1"/>
                          </a:solidFill>
                          <a:latin typeface="Arial"/>
                          <a:ea typeface="맑은 고딕"/>
                        </a:defRPr>
                      </a:lvl1pPr>
                      <a:lvl2pPr marL="544279" algn="l" defTabSz="1088558" rtl="0" eaLnBrk="1" latinLnBrk="0" hangingPunct="1">
                        <a:defRPr sz="2100" kern="1200">
                          <a:solidFill>
                            <a:schemeClr val="tx1"/>
                          </a:solidFill>
                          <a:latin typeface="Arial"/>
                          <a:ea typeface="맑은 고딕"/>
                        </a:defRPr>
                      </a:lvl2pPr>
                      <a:lvl3pPr marL="1088558" algn="l" defTabSz="1088558" rtl="0" eaLnBrk="1" latinLnBrk="0" hangingPunct="1">
                        <a:defRPr sz="2100" kern="1200">
                          <a:solidFill>
                            <a:schemeClr val="tx1"/>
                          </a:solidFill>
                          <a:latin typeface="Arial"/>
                          <a:ea typeface="맑은 고딕"/>
                        </a:defRPr>
                      </a:lvl3pPr>
                      <a:lvl4pPr marL="1632837" algn="l" defTabSz="1088558" rtl="0" eaLnBrk="1" latinLnBrk="0" hangingPunct="1">
                        <a:defRPr sz="2100" kern="1200">
                          <a:solidFill>
                            <a:schemeClr val="tx1"/>
                          </a:solidFill>
                          <a:latin typeface="Arial"/>
                          <a:ea typeface="맑은 고딕"/>
                        </a:defRPr>
                      </a:lvl4pPr>
                      <a:lvl5pPr marL="2177116" algn="l" defTabSz="1088558" rtl="0" eaLnBrk="1" latinLnBrk="0" hangingPunct="1">
                        <a:defRPr sz="2100" kern="1200">
                          <a:solidFill>
                            <a:schemeClr val="tx1"/>
                          </a:solidFill>
                          <a:latin typeface="Arial"/>
                          <a:ea typeface="맑은 고딕"/>
                        </a:defRPr>
                      </a:lvl5pPr>
                      <a:lvl6pPr marL="2721396" algn="l" defTabSz="1088558" rtl="0" eaLnBrk="1" latinLnBrk="0" hangingPunct="1">
                        <a:defRPr sz="2100" kern="1200">
                          <a:solidFill>
                            <a:schemeClr val="tx1"/>
                          </a:solidFill>
                          <a:latin typeface="Arial"/>
                          <a:ea typeface="맑은 고딕"/>
                        </a:defRPr>
                      </a:lvl6pPr>
                      <a:lvl7pPr marL="3265675" algn="l" defTabSz="1088558" rtl="0" eaLnBrk="1" latinLnBrk="0" hangingPunct="1">
                        <a:defRPr sz="2100" kern="1200">
                          <a:solidFill>
                            <a:schemeClr val="tx1"/>
                          </a:solidFill>
                          <a:latin typeface="Arial"/>
                          <a:ea typeface="맑은 고딕"/>
                        </a:defRPr>
                      </a:lvl7pPr>
                      <a:lvl8pPr marL="3809954" algn="l" defTabSz="1088558" rtl="0" eaLnBrk="1" latinLnBrk="0" hangingPunct="1">
                        <a:defRPr sz="2100" kern="1200">
                          <a:solidFill>
                            <a:schemeClr val="tx1"/>
                          </a:solidFill>
                          <a:latin typeface="Arial"/>
                          <a:ea typeface="맑은 고딕"/>
                        </a:defRPr>
                      </a:lvl8pPr>
                      <a:lvl9pPr marL="4354233" algn="l" defTabSz="1088558" rtl="0" eaLnBrk="1" latinLnBrk="0" hangingPunct="1">
                        <a:defRPr sz="2100" kern="1200">
                          <a:solidFill>
                            <a:schemeClr val="tx1"/>
                          </a:solidFill>
                          <a:latin typeface="Arial"/>
                          <a:ea typeface="맑은 고딕"/>
                        </a:defRPr>
                      </a:lvl9pPr>
                    </a:lstStyle>
                    <a:p>
                      <a:pPr marL="0" marR="0" lvl="0" indent="0" algn="ctr" defTabSz="1088558"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920092"/>
                  </a:ext>
                </a:extLst>
              </a:tr>
              <a:tr h="28042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A3</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$27</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$17</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7151373"/>
                  </a:ext>
                </a:extLst>
              </a:tr>
              <a:tr h="28042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A4</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$17</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7739152"/>
                  </a:ext>
                </a:extLst>
              </a:tr>
              <a:tr h="28042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A5</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w="6350" cap="flat" cmpd="sng" algn="ctr">
                      <a:noFill/>
                      <a:prstDash val="solid"/>
                      <a:miter lim="800000"/>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$7</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$2</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rPr>
                        <a:t>$10</a:t>
                      </a:r>
                      <a:endParaRPr lang="ko-KR" altLang="en-US" sz="900" b="0" baseline="0" dirty="0">
                        <a:solidFill>
                          <a:schemeClr val="tx1">
                            <a:lumMod val="75000"/>
                            <a:lumOff val="25000"/>
                          </a:schemeClr>
                        </a:solidFill>
                        <a:latin typeface="KoPub돋움체 Medium" panose="02020603020101020101" pitchFamily="18" charset="-127"/>
                        <a:ea typeface="KoPub돋움체 Medium" panose="02020603020101020101" pitchFamily="18" charset="-127"/>
                      </a:endParaRPr>
                    </a:p>
                  </a:txBody>
                  <a:tcPr marL="0" marR="0" marT="0" marB="0" anchor="ctr">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649109"/>
                  </a:ext>
                </a:extLst>
              </a:tr>
            </a:tbl>
          </a:graphicData>
        </a:graphic>
      </p:graphicFrame>
      <p:graphicFrame>
        <p:nvGraphicFramePr>
          <p:cNvPr id="24" name="차트 23">
            <a:extLst>
              <a:ext uri="{FF2B5EF4-FFF2-40B4-BE49-F238E27FC236}">
                <a16:creationId xmlns:a16="http://schemas.microsoft.com/office/drawing/2014/main" id="{479F5C80-D80E-4480-874E-B0D13B802848}"/>
              </a:ext>
            </a:extLst>
          </p:cNvPr>
          <p:cNvGraphicFramePr/>
          <p:nvPr>
            <p:extLst>
              <p:ext uri="{D42A27DB-BD31-4B8C-83A1-F6EECF244321}">
                <p14:modId xmlns:p14="http://schemas.microsoft.com/office/powerpoint/2010/main" val="1777270174"/>
              </p:ext>
            </p:extLst>
          </p:nvPr>
        </p:nvGraphicFramePr>
        <p:xfrm>
          <a:off x="3020984" y="4748612"/>
          <a:ext cx="6678355" cy="171656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88903979"/>
      </p:ext>
    </p:extLst>
  </p:cSld>
  <p:clrMapOvr>
    <a:masterClrMapping/>
  </p:clrMapOvr>
</p:sld>
</file>

<file path=ppt/theme/theme1.xml><?xml version="1.0" encoding="utf-8"?>
<a:theme xmlns:a="http://schemas.openxmlformats.org/drawingml/2006/main" name="SAP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rgbClr val="FF0000"/>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19050">
          <a:solidFill>
            <a:schemeClr val="tx1"/>
          </a:solidFill>
          <a:headEnd type="none" w="med" len="me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5596359C-48D6-450B-95E3-6E9914EC2F14}" vid="{1FF22EB8-BA51-4249-8F49-A20FEA21BDE2}"/>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pplication xmlns="http://www.sap.com/cof/ao/powerpoint/application">
  <com.sap.ip.bi.pioneer>
    <Version>4</Version>
    <AAO_Revision>2.7.300.86673</AAO_Revision>
    <RefreshOnOpen>False</RefreshOnOpen>
    <PlanningModeSetToChangeMode>True</PlanningModeSetToChangeMode>
    <Cleaned>False</Cleaned>
    <ForcePromptOnInitialRefresh>False</ForcePromptOnInitialRefresh>
    <StorePromptsInDocument>True</StorePromptsInDocument>
    <MergeVariables>False</MergeVariables>
    <RefreshPlanningObjectsOnRefreshAll>True</RefreshPlanningObjectsOnRefreshAll>
    <Items/>
  </com.sap.ip.bi.pioneer>
</Application>
</file>

<file path=customXml/item2.xml><?xml version="1.0" encoding="utf-8"?>
<Application xmlns="http://www.sap.com/cof/powerpoint/application">
  <Version>2</Version>
  <Revision>2.7.300.86673</Revision>
</Application>
</file>

<file path=customXml/itemProps1.xml><?xml version="1.0" encoding="utf-8"?>
<ds:datastoreItem xmlns:ds="http://schemas.openxmlformats.org/officeDocument/2006/customXml" ds:itemID="{E6A0E72A-EF09-4D82-A40C-F6D2CB4B13B9}">
  <ds:schemaRefs>
    <ds:schemaRef ds:uri="http://www.sap.com/cof/ao/powerpoint/application"/>
  </ds:schemaRefs>
</ds:datastoreItem>
</file>

<file path=customXml/itemProps2.xml><?xml version="1.0" encoding="utf-8"?>
<ds:datastoreItem xmlns:ds="http://schemas.openxmlformats.org/officeDocument/2006/customXml" ds:itemID="{4F46FCB5-3330-4820-A4DF-E5A4E0016678}">
  <ds:schemaRefs>
    <ds:schemaRef ds:uri="http://www.sap.com/cof/powerpoint/application"/>
  </ds:schemaRefs>
</ds:datastoreItem>
</file>

<file path=docProps/app.xml><?xml version="1.0" encoding="utf-8"?>
<Properties xmlns="http://schemas.openxmlformats.org/officeDocument/2006/extended-properties" xmlns:vt="http://schemas.openxmlformats.org/officeDocument/2006/docPropsVTypes">
  <Template>SAP_2018_16x9_White</Template>
  <TotalTime>5235</TotalTime>
  <Words>1763</Words>
  <Application>Microsoft Office PowerPoint</Application>
  <PresentationFormat>사용자 지정</PresentationFormat>
  <Paragraphs>694</Paragraphs>
  <Slides>11</Slides>
  <Notes>4</Notes>
  <HiddenSlides>0</HiddenSlides>
  <MMClips>0</MMClips>
  <ScaleCrop>false</ScaleCrop>
  <HeadingPairs>
    <vt:vector size="6" baseType="variant">
      <vt:variant>
        <vt:lpstr>사용한 글꼴</vt:lpstr>
      </vt:variant>
      <vt:variant>
        <vt:i4>9</vt:i4>
      </vt:variant>
      <vt:variant>
        <vt:lpstr>테마</vt:lpstr>
      </vt:variant>
      <vt:variant>
        <vt:i4>2</vt:i4>
      </vt:variant>
      <vt:variant>
        <vt:lpstr>슬라이드 제목</vt:lpstr>
      </vt:variant>
      <vt:variant>
        <vt:i4>11</vt:i4>
      </vt:variant>
    </vt:vector>
  </HeadingPairs>
  <TitlesOfParts>
    <vt:vector size="22" baseType="lpstr">
      <vt:lpstr>KoPub돋움체 Medium</vt:lpstr>
      <vt:lpstr>Arial</vt:lpstr>
      <vt:lpstr>wingdings</vt:lpstr>
      <vt:lpstr>Symbol</vt:lpstr>
      <vt:lpstr>Arial Narrow</vt:lpstr>
      <vt:lpstr>KoPubWorld돋움체_Pro Light</vt:lpstr>
      <vt:lpstr>Courier New</vt:lpstr>
      <vt:lpstr>wingdings</vt:lpstr>
      <vt:lpstr>맑은 고딕</vt:lpstr>
      <vt:lpstr>SAP 2018 16x9 white</vt:lpstr>
      <vt:lpstr>Office 테마</vt:lpstr>
      <vt:lpstr>Cloud 과정 실무프로젝트 : 화면 및 기능 설계서  # 1조 : 영업 시각화 화면 개발</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2018/16:9/white</cp:keywords>
  <cp:lastModifiedBy>Kim YeaJIn</cp:lastModifiedBy>
  <cp:revision>274</cp:revision>
  <dcterms:created xsi:type="dcterms:W3CDTF">2018-09-11T07:52:17Z</dcterms:created>
  <dcterms:modified xsi:type="dcterms:W3CDTF">2020-09-26T04:58:56Z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