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6" r:id="rId1"/>
    <p:sldMasterId id="2147483702" r:id="rId2"/>
  </p:sldMasterIdLst>
  <p:notesMasterIdLst>
    <p:notesMasterId r:id="rId10"/>
  </p:notesMasterIdLst>
  <p:handoutMasterIdLst>
    <p:handoutMasterId r:id="rId11"/>
  </p:handoutMasterIdLst>
  <p:sldIdLst>
    <p:sldId id="1071" r:id="rId3"/>
    <p:sldId id="1074" r:id="rId4"/>
    <p:sldId id="1073" r:id="rId5"/>
    <p:sldId id="1075" r:id="rId6"/>
    <p:sldId id="1076" r:id="rId7"/>
    <p:sldId id="1077" r:id="rId8"/>
    <p:sldId id="1078" r:id="rId9"/>
  </p:sldIdLst>
  <p:sldSz cx="12195175" cy="6858000"/>
  <p:notesSz cx="9866313" cy="6735763"/>
  <p:embeddedFontLst>
    <p:embeddedFont>
      <p:font typeface="KoPub돋움체 Medium" panose="02020603020101020101" pitchFamily="18" charset="-127"/>
      <p:regular r:id="rId12"/>
    </p:embeddedFont>
    <p:embeddedFont>
      <p:font typeface="맑은 고딕" panose="020B0503020000020004" pitchFamily="50" charset="-127"/>
      <p:regular r:id="rId13"/>
      <p:bold r:id="rId14"/>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51">
          <p15:clr>
            <a:srgbClr val="A4A3A4"/>
          </p15:clr>
        </p15:guide>
        <p15:guide id="2" pos="2880">
          <p15:clr>
            <a:srgbClr val="A4A3A4"/>
          </p15:clr>
        </p15:guide>
        <p15:guide id="3" orient="horz" pos="2160" userDrawn="1">
          <p15:clr>
            <a:srgbClr val="A4A3A4"/>
          </p15:clr>
        </p15:guide>
        <p15:guide id="4" orient="horz" pos="2260" userDrawn="1">
          <p15:clr>
            <a:srgbClr val="A4A3A4"/>
          </p15:clr>
        </p15:guide>
        <p15:guide id="5" pos="384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e60" initials="g"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6C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밝은 스타일 2 - 강조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20" autoAdjust="0"/>
    <p:restoredTop sz="86424" autoAdjust="0"/>
  </p:normalViewPr>
  <p:slideViewPr>
    <p:cSldViewPr>
      <p:cViewPr varScale="1">
        <p:scale>
          <a:sx n="91" d="100"/>
          <a:sy n="91" d="100"/>
        </p:scale>
        <p:origin x="567" y="63"/>
      </p:cViewPr>
      <p:guideLst>
        <p:guide orient="horz" pos="2251"/>
        <p:guide pos="2880"/>
        <p:guide orient="horz" pos="2160"/>
        <p:guide orient="horz" pos="2260"/>
        <p:guide pos="3841"/>
      </p:guideLst>
    </p:cSldViewPr>
  </p:slideViewPr>
  <p:outlineViewPr>
    <p:cViewPr>
      <p:scale>
        <a:sx n="33" d="100"/>
        <a:sy n="33" d="100"/>
      </p:scale>
      <p:origin x="0" y="0"/>
    </p:cViewPr>
  </p:outlineViewPr>
  <p:notesTextViewPr>
    <p:cViewPr>
      <p:scale>
        <a:sx n="1" d="1"/>
        <a:sy n="1" d="1"/>
      </p:scale>
      <p:origin x="0" y="0"/>
    </p:cViewPr>
  </p:notesTextViewPr>
  <p:sorterViewPr>
    <p:cViewPr>
      <p:scale>
        <a:sx n="70" d="100"/>
        <a:sy n="70" d="100"/>
      </p:scale>
      <p:origin x="0" y="0"/>
    </p:cViewPr>
  </p:sorterViewPr>
  <p:notesViewPr>
    <p:cSldViewPr>
      <p:cViewPr varScale="1">
        <p:scale>
          <a:sx n="77" d="100"/>
          <a:sy n="77" d="100"/>
        </p:scale>
        <p:origin x="4014"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2.fntdata"/><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font" Target="fonts/font1.fntdata"/><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commentAuthors" Target="commentAuthors.xml"/><Relationship Id="rId10" Type="http://schemas.openxmlformats.org/officeDocument/2006/relationships/notesMaster" Target="notesMasters/notesMaster1.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3.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4275401" cy="336788"/>
          </a:xfrm>
          <a:prstGeom prst="rect">
            <a:avLst/>
          </a:prstGeom>
        </p:spPr>
        <p:txBody>
          <a:bodyPr vert="horz" lIns="91440" tIns="45720" rIns="91440" bIns="45720" rtlCol="0"/>
          <a:lstStyle>
            <a:lvl1pPr algn="l">
              <a:defRPr sz="1200"/>
            </a:lvl1pPr>
          </a:lstStyle>
          <a:p>
            <a:endParaRPr lang="ko-KR" altLang="en-US" dirty="0"/>
          </a:p>
        </p:txBody>
      </p:sp>
      <p:sp>
        <p:nvSpPr>
          <p:cNvPr id="3" name="날짜 개체 틀 2"/>
          <p:cNvSpPr>
            <a:spLocks noGrp="1"/>
          </p:cNvSpPr>
          <p:nvPr>
            <p:ph type="dt" sz="quarter" idx="1"/>
          </p:nvPr>
        </p:nvSpPr>
        <p:spPr>
          <a:xfrm>
            <a:off x="5588628" y="0"/>
            <a:ext cx="4275401" cy="336788"/>
          </a:xfrm>
          <a:prstGeom prst="rect">
            <a:avLst/>
          </a:prstGeom>
        </p:spPr>
        <p:txBody>
          <a:bodyPr vert="horz" lIns="91440" tIns="45720" rIns="91440" bIns="45720" rtlCol="0"/>
          <a:lstStyle>
            <a:lvl1pPr algn="r">
              <a:defRPr sz="1200"/>
            </a:lvl1pPr>
          </a:lstStyle>
          <a:p>
            <a:fld id="{579D7749-7DF8-4127-A714-0F3D730EF7A4}" type="datetimeFigureOut">
              <a:rPr lang="ko-KR" altLang="en-US" smtClean="0"/>
              <a:pPr/>
              <a:t>2020-09-11</a:t>
            </a:fld>
            <a:endParaRPr lang="ko-KR" altLang="en-US" dirty="0"/>
          </a:p>
        </p:txBody>
      </p:sp>
      <p:sp>
        <p:nvSpPr>
          <p:cNvPr id="4" name="바닥글 개체 틀 3"/>
          <p:cNvSpPr>
            <a:spLocks noGrp="1"/>
          </p:cNvSpPr>
          <p:nvPr>
            <p:ph type="ftr" sz="quarter" idx="2"/>
          </p:nvPr>
        </p:nvSpPr>
        <p:spPr>
          <a:xfrm>
            <a:off x="0" y="6397806"/>
            <a:ext cx="4275401" cy="336788"/>
          </a:xfrm>
          <a:prstGeom prst="rect">
            <a:avLst/>
          </a:prstGeom>
        </p:spPr>
        <p:txBody>
          <a:bodyPr vert="horz" lIns="91440" tIns="45720" rIns="91440" bIns="45720" rtlCol="0" anchor="b"/>
          <a:lstStyle>
            <a:lvl1pPr algn="l">
              <a:defRPr sz="1200"/>
            </a:lvl1pPr>
          </a:lstStyle>
          <a:p>
            <a:endParaRPr lang="ko-KR" altLang="en-US" dirty="0"/>
          </a:p>
        </p:txBody>
      </p:sp>
      <p:sp>
        <p:nvSpPr>
          <p:cNvPr id="5" name="슬라이드 번호 개체 틀 4"/>
          <p:cNvSpPr>
            <a:spLocks noGrp="1"/>
          </p:cNvSpPr>
          <p:nvPr>
            <p:ph type="sldNum" sz="quarter" idx="3"/>
          </p:nvPr>
        </p:nvSpPr>
        <p:spPr>
          <a:xfrm>
            <a:off x="5588628" y="6397806"/>
            <a:ext cx="4275401" cy="336788"/>
          </a:xfrm>
          <a:prstGeom prst="rect">
            <a:avLst/>
          </a:prstGeom>
        </p:spPr>
        <p:txBody>
          <a:bodyPr vert="horz" lIns="91440" tIns="45720" rIns="91440" bIns="45720" rtlCol="0" anchor="b"/>
          <a:lstStyle>
            <a:lvl1pPr algn="r">
              <a:defRPr sz="1200"/>
            </a:lvl1pPr>
          </a:lstStyle>
          <a:p>
            <a:fld id="{31B73A9B-0D34-4D14-B97A-03060B60CC78}" type="slidenum">
              <a:rPr lang="ko-KR" altLang="en-US" smtClean="0"/>
              <a:pPr/>
              <a:t>‹#›</a:t>
            </a:fld>
            <a:endParaRPr lang="ko-KR" altLang="en-US" dirty="0"/>
          </a:p>
        </p:txBody>
      </p:sp>
    </p:spTree>
    <p:extLst>
      <p:ext uri="{BB962C8B-B14F-4D97-AF65-F5344CB8AC3E}">
        <p14:creationId xmlns:p14="http://schemas.microsoft.com/office/powerpoint/2010/main" val="54435288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4275401" cy="336788"/>
          </a:xfrm>
          <a:prstGeom prst="rect">
            <a:avLst/>
          </a:prstGeom>
        </p:spPr>
        <p:txBody>
          <a:bodyPr vert="horz" lIns="91440" tIns="45720" rIns="91440" bIns="45720" rtlCol="0"/>
          <a:lstStyle>
            <a:lvl1pPr algn="l">
              <a:defRPr sz="1200"/>
            </a:lvl1pPr>
          </a:lstStyle>
          <a:p>
            <a:endParaRPr lang="ko-KR" altLang="en-US" dirty="0"/>
          </a:p>
        </p:txBody>
      </p:sp>
      <p:sp>
        <p:nvSpPr>
          <p:cNvPr id="3" name="날짜 개체 틀 2"/>
          <p:cNvSpPr>
            <a:spLocks noGrp="1"/>
          </p:cNvSpPr>
          <p:nvPr>
            <p:ph type="dt" idx="1"/>
          </p:nvPr>
        </p:nvSpPr>
        <p:spPr>
          <a:xfrm>
            <a:off x="5588628" y="0"/>
            <a:ext cx="4275401" cy="336788"/>
          </a:xfrm>
          <a:prstGeom prst="rect">
            <a:avLst/>
          </a:prstGeom>
        </p:spPr>
        <p:txBody>
          <a:bodyPr vert="horz" lIns="91440" tIns="45720" rIns="91440" bIns="45720" rtlCol="0"/>
          <a:lstStyle>
            <a:lvl1pPr algn="r">
              <a:defRPr sz="1200"/>
            </a:lvl1pPr>
          </a:lstStyle>
          <a:p>
            <a:fld id="{A297F46D-01FD-4E3A-BDAF-99332D4CB396}" type="datetimeFigureOut">
              <a:rPr lang="ko-KR" altLang="en-US" smtClean="0"/>
              <a:pPr/>
              <a:t>2020-09-11</a:t>
            </a:fld>
            <a:endParaRPr lang="ko-KR" altLang="en-US" dirty="0"/>
          </a:p>
        </p:txBody>
      </p:sp>
      <p:sp>
        <p:nvSpPr>
          <p:cNvPr id="4" name="슬라이드 이미지 개체 틀 3"/>
          <p:cNvSpPr>
            <a:spLocks noGrp="1" noRot="1" noChangeAspect="1"/>
          </p:cNvSpPr>
          <p:nvPr>
            <p:ph type="sldImg" idx="2"/>
          </p:nvPr>
        </p:nvSpPr>
        <p:spPr>
          <a:xfrm>
            <a:off x="2687638" y="504825"/>
            <a:ext cx="4491037" cy="2525713"/>
          </a:xfrm>
          <a:prstGeom prst="rect">
            <a:avLst/>
          </a:prstGeom>
          <a:noFill/>
          <a:ln w="12700">
            <a:solidFill>
              <a:prstClr val="black"/>
            </a:solidFill>
          </a:ln>
        </p:spPr>
        <p:txBody>
          <a:bodyPr vert="horz" lIns="91440" tIns="45720" rIns="91440" bIns="45720" rtlCol="0" anchor="ctr"/>
          <a:lstStyle/>
          <a:p>
            <a:endParaRPr lang="ko-KR" altLang="en-US" dirty="0"/>
          </a:p>
        </p:txBody>
      </p:sp>
      <p:sp>
        <p:nvSpPr>
          <p:cNvPr id="5" name="슬라이드 노트 개체 틀 4"/>
          <p:cNvSpPr>
            <a:spLocks noGrp="1"/>
          </p:cNvSpPr>
          <p:nvPr>
            <p:ph type="body" sz="quarter" idx="3"/>
          </p:nvPr>
        </p:nvSpPr>
        <p:spPr>
          <a:xfrm>
            <a:off x="986632" y="3199488"/>
            <a:ext cx="7893050" cy="3031093"/>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6397806"/>
            <a:ext cx="4275401" cy="336788"/>
          </a:xfrm>
          <a:prstGeom prst="rect">
            <a:avLst/>
          </a:prstGeom>
        </p:spPr>
        <p:txBody>
          <a:bodyPr vert="horz" lIns="91440" tIns="45720" rIns="91440" bIns="45720" rtlCol="0" anchor="b"/>
          <a:lstStyle>
            <a:lvl1pPr algn="l">
              <a:defRPr sz="1200"/>
            </a:lvl1pPr>
          </a:lstStyle>
          <a:p>
            <a:endParaRPr lang="ko-KR" altLang="en-US" dirty="0"/>
          </a:p>
        </p:txBody>
      </p:sp>
      <p:sp>
        <p:nvSpPr>
          <p:cNvPr id="7" name="슬라이드 번호 개체 틀 6"/>
          <p:cNvSpPr>
            <a:spLocks noGrp="1"/>
          </p:cNvSpPr>
          <p:nvPr>
            <p:ph type="sldNum" sz="quarter" idx="5"/>
          </p:nvPr>
        </p:nvSpPr>
        <p:spPr>
          <a:xfrm>
            <a:off x="5588628" y="6397806"/>
            <a:ext cx="4275401" cy="336788"/>
          </a:xfrm>
          <a:prstGeom prst="rect">
            <a:avLst/>
          </a:prstGeom>
        </p:spPr>
        <p:txBody>
          <a:bodyPr vert="horz" lIns="91440" tIns="45720" rIns="91440" bIns="45720" rtlCol="0" anchor="b"/>
          <a:lstStyle>
            <a:lvl1pPr algn="r">
              <a:defRPr sz="1200"/>
            </a:lvl1pPr>
          </a:lstStyle>
          <a:p>
            <a:fld id="{88BD08F3-0EF2-4EE4-B2E6-0280AF143A6E}" type="slidenum">
              <a:rPr lang="ko-KR" altLang="en-US" smtClean="0"/>
              <a:pPr/>
              <a:t>‹#›</a:t>
            </a:fld>
            <a:endParaRPr lang="ko-KR" altLang="en-US" dirty="0"/>
          </a:p>
        </p:txBody>
      </p:sp>
    </p:spTree>
    <p:extLst>
      <p:ext uri="{BB962C8B-B14F-4D97-AF65-F5344CB8AC3E}">
        <p14:creationId xmlns:p14="http://schemas.microsoft.com/office/powerpoint/2010/main" val="3149172206"/>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5.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png"/><Relationship Id="rId7" Type="http://schemas.openxmlformats.org/officeDocument/2006/relationships/hyperlink" Target="https://www.youtube.com/user/SAP" TargetMode="External"/><Relationship Id="rId12" Type="http://schemas.openxmlformats.org/officeDocument/2006/relationships/image" Target="../media/image6.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5.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p:nvPicPr>
        <p:blipFill>
          <a:blip r:embed="rId2"/>
          <a:stretch>
            <a:fillRect/>
          </a:stretch>
        </p:blipFill>
        <p:spPr>
          <a:xfrm>
            <a:off x="9950552" y="6217668"/>
            <a:ext cx="1963637" cy="360000"/>
          </a:xfrm>
          <a:prstGeom prst="rect">
            <a:avLst/>
          </a:prstGeom>
        </p:spPr>
      </p:pic>
      <p:sp>
        <p:nvSpPr>
          <p:cNvPr id="13" name="Classification"/>
          <p:cNvSpPr txBox="1"/>
          <p:nvPr/>
        </p:nvSpPr>
        <p:spPr>
          <a:xfrm>
            <a:off x="288000" y="5769668"/>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19" name="Speaker"/>
          <p:cNvSpPr>
            <a:spLocks noGrp="1"/>
          </p:cNvSpPr>
          <p:nvPr>
            <p:ph type="subTitle" idx="1" hasCustomPrompt="1"/>
          </p:nvPr>
        </p:nvSpPr>
        <p:spPr bwMode="black">
          <a:xfrm>
            <a:off x="288001" y="5130491"/>
            <a:ext cx="11626188"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3" name="Title"/>
          <p:cNvSpPr>
            <a:spLocks noGrp="1"/>
          </p:cNvSpPr>
          <p:nvPr>
            <p:ph type="title" hasCustomPrompt="1"/>
          </p:nvPr>
        </p:nvSpPr>
        <p:spPr>
          <a:xfrm>
            <a:off x="288001" y="4024430"/>
            <a:ext cx="11626188"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2" y="0"/>
            <a:ext cx="12193200" cy="3430006"/>
          </a:xfrm>
          <a:noFill/>
        </p:spPr>
        <p:txBody>
          <a:bodyPr tIns="504000"/>
          <a:lstStyle>
            <a:lvl1pPr algn="ctr">
              <a:defRPr sz="16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2452717617"/>
      </p:ext>
    </p:extLst>
  </p:cSld>
  <p:clrMapOvr>
    <a:overrideClrMapping bg1="dk1" tx1="lt1" bg2="dk2" tx2="lt2" accent1="accent1" accent2="accent2" accent3="accent3" accent4="accent4" accent5="accent5" accent6="accent6" hlink="hlink" folHlink="folHlink"/>
  </p:clrMapOvr>
  <p:hf hdr="0" ftr="0" dt="0"/>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81"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hf hdr="0" ftr="0" dt="0"/>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3999"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3999"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hf hdr="0" ftr="0" dt="0"/>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3"/>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3"/>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1" y="4354923"/>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1"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hf hdr="0" ftr="0" dt="0"/>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19"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5"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5"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hf hdr="0" ftr="0" dt="0"/>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1"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hf hdr="0" ftr="0" dt="0"/>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4000"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hf hdr="0" ftr="0" dt="0"/>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9" y="0"/>
            <a:ext cx="6097588"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hf hdr="0" ftr="0" dt="0"/>
  <p:extLst>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Full Bleed Image ">
    <p:spTree>
      <p:nvGrpSpPr>
        <p:cNvPr id="1" name=""/>
        <p:cNvGrpSpPr/>
        <p:nvPr/>
      </p:nvGrpSpPr>
      <p:grpSpPr>
        <a:xfrm>
          <a:off x="0" y="0"/>
          <a:ext cx="0" cy="0"/>
          <a:chOff x="0" y="0"/>
          <a:chExt cx="0" cy="0"/>
        </a:xfrm>
      </p:grpSpPr>
      <p:sp>
        <p:nvSpPr>
          <p:cNvPr id="5" name="Picture Placeholder full image"/>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3999"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hf hdr="0" ftr="0" dt="0"/>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제목 및 내용">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1"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
        <p:nvSpPr>
          <p:cNvPr id="4" name="TextBox 3"/>
          <p:cNvSpPr txBox="1"/>
          <p:nvPr userDrawn="1"/>
        </p:nvSpPr>
        <p:spPr>
          <a:xfrm>
            <a:off x="609759" y="1124745"/>
            <a:ext cx="10975658" cy="246221"/>
          </a:xfrm>
          <a:prstGeom prst="rect">
            <a:avLst/>
          </a:prstGeom>
          <a:noFill/>
        </p:spPr>
        <p:txBody>
          <a:bodyPr wrap="square" rtlCol="0">
            <a:spAutoFit/>
          </a:bodyPr>
          <a:lstStyle/>
          <a:p>
            <a:pPr marL="342900" indent="-342900">
              <a:buFont typeface="+mj-lt"/>
              <a:buAutoNum type="arabicPeriod"/>
            </a:pPr>
            <a:endParaRPr lang="ko-KR" altLang="en-US" sz="1000" dirty="0"/>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6" name="Speaker"/>
          <p:cNvSpPr>
            <a:spLocks noGrp="1"/>
          </p:cNvSpPr>
          <p:nvPr>
            <p:ph type="subTitle" idx="1" hasCustomPrompt="1"/>
          </p:nvPr>
        </p:nvSpPr>
        <p:spPr bwMode="black">
          <a:xfrm>
            <a:off x="288000" y="4268505"/>
            <a:ext cx="11627999"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4" name="Title 3"/>
          <p:cNvSpPr>
            <a:spLocks noGrp="1"/>
          </p:cNvSpPr>
          <p:nvPr>
            <p:ph type="title" hasCustomPrompt="1"/>
          </p:nvPr>
        </p:nvSpPr>
        <p:spPr>
          <a:xfrm>
            <a:off x="288001" y="2706317"/>
            <a:ext cx="11627999"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1" name="SAP Logo" descr="SAP Logo" title="SAP Logo">
            <a:extLst>
              <a:ext uri="{FF2B5EF4-FFF2-40B4-BE49-F238E27FC236}">
                <a16:creationId xmlns:a16="http://schemas.microsoft.com/office/drawing/2014/main" id="{342503FE-3A2C-4E20-8BE4-DBDA5B3FD054}"/>
              </a:ext>
            </a:extLst>
          </p:cNvPr>
          <p:cNvPicPr>
            <a:picLocks noChangeAspect="1"/>
          </p:cNvPicPr>
          <p:nvPr/>
        </p:nvPicPr>
        <p:blipFill>
          <a:blip r:embed="rId2"/>
          <a:stretch>
            <a:fillRect/>
          </a:stretch>
        </p:blipFill>
        <p:spPr>
          <a:xfrm>
            <a:off x="9950552" y="6217668"/>
            <a:ext cx="1963637" cy="360000"/>
          </a:xfrm>
          <a:prstGeom prst="rect">
            <a:avLst/>
          </a:prstGeom>
        </p:spPr>
      </p:pic>
    </p:spTree>
    <p:extLst>
      <p:ext uri="{BB962C8B-B14F-4D97-AF65-F5344CB8AC3E}">
        <p14:creationId xmlns:p14="http://schemas.microsoft.com/office/powerpoint/2010/main" val="1982410628"/>
      </p:ext>
    </p:extLst>
  </p:cSld>
  <p:clrMapOvr>
    <a:overrideClrMapping bg1="dk1" tx1="lt1" bg2="dk2" tx2="lt2" accent1="accent1" accent2="accent2" accent3="accent3" accent4="accent4" accent5="accent5" accent6="accent6" hlink="hlink" folHlink="folHlink"/>
  </p:clrMapOvr>
  <p:hf hdr="0" ftr="0" dt="0"/>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6" pos="7507"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5" name="SAP Logo" descr="SAP Logo" title="SAP Logo"/>
          <p:cNvPicPr>
            <a:picLocks noChangeAspect="1"/>
          </p:cNvPicPr>
          <p:nvPr/>
        </p:nvPicPr>
        <p:blipFill>
          <a:blip r:embed="rId2"/>
          <a:stretch>
            <a:fillRect/>
          </a:stretch>
        </p:blipFill>
        <p:spPr>
          <a:xfrm>
            <a:off x="9727199" y="5994000"/>
            <a:ext cx="1963637" cy="360000"/>
          </a:xfrm>
          <a:prstGeom prst="rect">
            <a:avLst/>
          </a:prstGeom>
        </p:spPr>
      </p:pic>
    </p:spTree>
    <p:extLst>
      <p:ext uri="{BB962C8B-B14F-4D97-AF65-F5344CB8AC3E}">
        <p14:creationId xmlns:p14="http://schemas.microsoft.com/office/powerpoint/2010/main" val="781090314"/>
      </p:ext>
    </p:extLst>
  </p:cSld>
  <p:clrMapOvr>
    <a:overrideClrMapping bg1="dk1" tx1="lt1" bg2="dk2" tx2="lt2" accent1="accent1" accent2="accent2" accent3="accent3" accent4="accent4" accent5="accent5" accent6="accent6" hlink="hlink" folHlink="folHlink"/>
  </p:clrMapOvr>
  <p:hf hdr="0" ftr="0" dt="0"/>
  <p:extLst>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p:nvPicPr>
        <p:blipFill>
          <a:blip r:embed="rId2"/>
          <a:stretch>
            <a:fillRect/>
          </a:stretch>
        </p:blipFill>
        <p:spPr>
          <a:xfrm>
            <a:off x="9725566" y="5994000"/>
            <a:ext cx="1963635" cy="360000"/>
          </a:xfrm>
          <a:prstGeom prst="rect">
            <a:avLst/>
          </a:prstGeom>
        </p:spPr>
      </p:pic>
      <p:sp>
        <p:nvSpPr>
          <p:cNvPr id="25" name="Copyright information English"/>
          <p:cNvSpPr txBox="1"/>
          <p:nvPr/>
        </p:nvSpPr>
        <p:spPr bwMode="black">
          <a:xfrm>
            <a:off x="50399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2020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26" name="www.sap.com - contact SAP link">
            <a:hlinkClick r:id="rId4" tooltip="www.sap.com/contactsap"/>
          </p:cNvPr>
          <p:cNvSpPr txBox="1"/>
          <p:nvPr/>
        </p:nvSpPr>
        <p:spPr bwMode="black">
          <a:xfrm>
            <a:off x="503238" y="2461400"/>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3" name="Linkedin icon with link">
            <a:hlinkClick r:id="rId5"/>
          </p:cNvPr>
          <p:cNvPicPr>
            <a:picLocks noChangeAspect="1"/>
          </p:cNvPicPr>
          <p:nvPr/>
        </p:nvPicPr>
        <p:blipFill>
          <a:blip r:embed="rId6"/>
          <a:stretch>
            <a:fillRect/>
          </a:stretch>
        </p:blipFill>
        <p:spPr>
          <a:xfrm>
            <a:off x="2257488" y="1749961"/>
            <a:ext cx="361809" cy="361809"/>
          </a:xfrm>
          <a:prstGeom prst="rect">
            <a:avLst/>
          </a:prstGeom>
        </p:spPr>
      </p:pic>
      <p:pic>
        <p:nvPicPr>
          <p:cNvPr id="14" name="YouTube icon with link">
            <a:hlinkClick r:id="rId7"/>
          </p:cNvPr>
          <p:cNvPicPr>
            <a:picLocks noChangeAspect="1"/>
          </p:cNvPicPr>
          <p:nvPr/>
        </p:nvPicPr>
        <p:blipFill>
          <a:blip r:embed="rId8"/>
          <a:stretch>
            <a:fillRect/>
          </a:stretch>
        </p:blipFill>
        <p:spPr>
          <a:xfrm>
            <a:off x="1666952" y="1749063"/>
            <a:ext cx="363600" cy="363600"/>
          </a:xfrm>
          <a:prstGeom prst="rect">
            <a:avLst/>
          </a:prstGeom>
        </p:spPr>
      </p:pic>
      <p:pic>
        <p:nvPicPr>
          <p:cNvPr id="15" name="Twitter icon with link">
            <a:hlinkClick r:id="rId9" tooltip="https://twitter.com/sap"/>
          </p:cNvPr>
          <p:cNvPicPr>
            <a:picLocks noChangeAspect="1"/>
          </p:cNvPicPr>
          <p:nvPr/>
        </p:nvPicPr>
        <p:blipFill>
          <a:blip r:embed="rId10"/>
          <a:stretch>
            <a:fillRect/>
          </a:stretch>
        </p:blipFill>
        <p:spPr>
          <a:xfrm>
            <a:off x="1078206" y="1749961"/>
            <a:ext cx="361809" cy="361809"/>
          </a:xfrm>
          <a:prstGeom prst="rect">
            <a:avLst/>
          </a:prstGeom>
        </p:spPr>
      </p:pic>
      <p:pic>
        <p:nvPicPr>
          <p:cNvPr id="17" name="Facebook icon with link">
            <a:hlinkClick r:id="rId11"/>
          </p:cNvPr>
          <p:cNvPicPr>
            <a:picLocks noChangeAspect="1"/>
          </p:cNvPicPr>
          <p:nvPr/>
        </p:nvPicPr>
        <p:blipFill>
          <a:blip r:embed="rId12"/>
          <a:stretch>
            <a:fillRect/>
          </a:stretch>
        </p:blipFill>
        <p:spPr>
          <a:xfrm>
            <a:off x="487670" y="1749063"/>
            <a:ext cx="363600" cy="363600"/>
          </a:xfrm>
          <a:prstGeom prst="rect">
            <a:avLst/>
          </a:prstGeom>
        </p:spPr>
      </p:pic>
      <p:sp>
        <p:nvSpPr>
          <p:cNvPr id="32" name="Follow all of SAP"/>
          <p:cNvSpPr txBox="1"/>
          <p:nvPr/>
        </p:nvSpPr>
        <p:spPr bwMode="black">
          <a:xfrm>
            <a:off x="503998" y="1461003"/>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16" name="Copyright information">
            <a:hlinkClick r:id="rId2" tooltip="www.sap.com/contactsap"/>
          </p:cNvPr>
          <p:cNvSpPr txBox="1"/>
          <p:nvPr/>
        </p:nvSpPr>
        <p:spPr bwMode="black">
          <a:xfrm>
            <a:off x="503238" y="2461400"/>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p:nvPicPr>
        <p:blipFill>
          <a:blip r:embed="rId3"/>
          <a:stretch>
            <a:fillRect/>
          </a:stretch>
        </p:blipFill>
        <p:spPr>
          <a:xfrm>
            <a:off x="9725566" y="5994000"/>
            <a:ext cx="1963635" cy="360000"/>
          </a:xfrm>
          <a:prstGeom prst="rect">
            <a:avLst/>
          </a:prstGeom>
        </p:spPr>
      </p:pic>
      <p:sp>
        <p:nvSpPr>
          <p:cNvPr id="26" name="Copyright information-German"/>
          <p:cNvSpPr txBox="1"/>
          <p:nvPr/>
        </p:nvSpPr>
        <p:spPr bwMode="black">
          <a:xfrm>
            <a:off x="503999" y="2645292"/>
            <a:ext cx="6076807"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2020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4"/>
              </a:rPr>
              <a:t>www.sap.com/corporate/de/legal/copyright.html</a:t>
            </a:r>
            <a:r>
              <a:rPr lang="de-DE" sz="800" kern="1200" noProof="0" dirty="0">
                <a:solidFill>
                  <a:schemeClr val="tx1"/>
                </a:solidFill>
                <a:effectLst/>
                <a:latin typeface="Arial"/>
                <a:ea typeface="+mn-ea"/>
                <a:cs typeface="+mn-cs"/>
              </a:rPr>
              <a:t>.</a:t>
            </a:r>
          </a:p>
        </p:txBody>
      </p:sp>
      <p:pic>
        <p:nvPicPr>
          <p:cNvPr id="12" name="Linkedin icon with link">
            <a:hlinkClick r:id="rId5"/>
          </p:cNvPr>
          <p:cNvPicPr>
            <a:picLocks noChangeAspect="1"/>
          </p:cNvPicPr>
          <p:nvPr/>
        </p:nvPicPr>
        <p:blipFill>
          <a:blip r:embed="rId6"/>
          <a:stretch>
            <a:fillRect/>
          </a:stretch>
        </p:blipFill>
        <p:spPr>
          <a:xfrm>
            <a:off x="2257488" y="1749961"/>
            <a:ext cx="361809" cy="361809"/>
          </a:xfrm>
          <a:prstGeom prst="rect">
            <a:avLst/>
          </a:prstGeom>
        </p:spPr>
      </p:pic>
      <p:pic>
        <p:nvPicPr>
          <p:cNvPr id="13" name="YouTube icon with link">
            <a:hlinkClick r:id="rId7"/>
          </p:cNvPr>
          <p:cNvPicPr>
            <a:picLocks noChangeAspect="1"/>
          </p:cNvPicPr>
          <p:nvPr/>
        </p:nvPicPr>
        <p:blipFill>
          <a:blip r:embed="rId8"/>
          <a:stretch>
            <a:fillRect/>
          </a:stretch>
        </p:blipFill>
        <p:spPr>
          <a:xfrm>
            <a:off x="1666952" y="1749063"/>
            <a:ext cx="363600" cy="363600"/>
          </a:xfrm>
          <a:prstGeom prst="rect">
            <a:avLst/>
          </a:prstGeom>
        </p:spPr>
      </p:pic>
      <p:pic>
        <p:nvPicPr>
          <p:cNvPr id="14" name="Twitter icon with link">
            <a:hlinkClick r:id="rId9" tooltip="https://twitter.com/sap"/>
          </p:cNvPr>
          <p:cNvPicPr>
            <a:picLocks noChangeAspect="1"/>
          </p:cNvPicPr>
          <p:nvPr/>
        </p:nvPicPr>
        <p:blipFill>
          <a:blip r:embed="rId10"/>
          <a:stretch>
            <a:fillRect/>
          </a:stretch>
        </p:blipFill>
        <p:spPr>
          <a:xfrm>
            <a:off x="1078206" y="1749961"/>
            <a:ext cx="361809" cy="361809"/>
          </a:xfrm>
          <a:prstGeom prst="rect">
            <a:avLst/>
          </a:prstGeom>
        </p:spPr>
      </p:pic>
      <p:pic>
        <p:nvPicPr>
          <p:cNvPr id="15" name="Facebook icon with link">
            <a:hlinkClick r:id="rId11"/>
          </p:cNvPr>
          <p:cNvPicPr>
            <a:picLocks noChangeAspect="1"/>
          </p:cNvPicPr>
          <p:nvPr/>
        </p:nvPicPr>
        <p:blipFill>
          <a:blip r:embed="rId12"/>
          <a:stretch>
            <a:fillRect/>
          </a:stretch>
        </p:blipFill>
        <p:spPr>
          <a:xfrm>
            <a:off x="487670" y="1749063"/>
            <a:ext cx="363600" cy="363600"/>
          </a:xfrm>
          <a:prstGeom prst="rect">
            <a:avLst/>
          </a:prstGeom>
        </p:spPr>
      </p:pic>
      <p:sp>
        <p:nvSpPr>
          <p:cNvPr id="33" name="SAP folgen auf"/>
          <p:cNvSpPr txBox="1"/>
          <p:nvPr/>
        </p:nvSpPr>
        <p:spPr bwMode="black">
          <a:xfrm>
            <a:off x="503998" y="1461003"/>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cSld name="Cover White">
    <p:bg>
      <p:bgRef idx="1001">
        <a:schemeClr val="bg1"/>
      </p:bgRef>
    </p:bg>
    <p:spTree>
      <p:nvGrpSpPr>
        <p:cNvPr id="1" name=""/>
        <p:cNvGrpSpPr/>
        <p:nvPr/>
      </p:nvGrpSpPr>
      <p:grpSpPr>
        <a:xfrm>
          <a:off x="0" y="0"/>
          <a:ext cx="0" cy="0"/>
          <a:chOff x="0" y="0"/>
          <a:chExt cx="0" cy="0"/>
        </a:xfrm>
      </p:grpSpPr>
      <p:pic>
        <p:nvPicPr>
          <p:cNvPr id="11" name="SAP Logo" descr="SAP Logo" title="SAP Logo"/>
          <p:cNvPicPr>
            <a:picLocks noChangeAspect="1"/>
          </p:cNvPicPr>
          <p:nvPr/>
        </p:nvPicPr>
        <p:blipFill>
          <a:blip r:embed="rId2"/>
          <a:stretch>
            <a:fillRect/>
          </a:stretch>
        </p:blipFill>
        <p:spPr>
          <a:xfrm>
            <a:off x="6921167" y="6217668"/>
            <a:ext cx="1963635" cy="360000"/>
          </a:xfrm>
          <a:prstGeom prst="rect">
            <a:avLst/>
          </a:prstGeom>
        </p:spPr>
      </p:pic>
      <p:sp>
        <p:nvSpPr>
          <p:cNvPr id="24" name="Classification"/>
          <p:cNvSpPr txBox="1"/>
          <p:nvPr/>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6" name="Speaker"/>
          <p:cNvSpPr>
            <a:spLocks noGrp="1"/>
          </p:cNvSpPr>
          <p:nvPr>
            <p:ph type="subTitle" idx="1" hasCustomPrompt="1"/>
          </p:nvPr>
        </p:nvSpPr>
        <p:spPr bwMode="black">
          <a:xfrm>
            <a:off x="288000" y="4268505"/>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4" name="Title 3"/>
          <p:cNvSpPr>
            <a:spLocks noGrp="1"/>
          </p:cNvSpPr>
          <p:nvPr>
            <p:ph type="title" hasCustomPrompt="1"/>
          </p:nvPr>
        </p:nvSpPr>
        <p:spPr>
          <a:xfrm>
            <a:off x="288001" y="2706317"/>
            <a:ext cx="8596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grpSp>
        <p:nvGrpSpPr>
          <p:cNvPr id="2" name="Hero Motion Band"/>
          <p:cNvGrpSpPr/>
          <p:nvPr/>
        </p:nvGrpSpPr>
        <p:grpSpPr>
          <a:xfrm>
            <a:off x="9171174" y="0"/>
            <a:ext cx="3024002" cy="6858000"/>
            <a:chOff x="9171173" y="0"/>
            <a:chExt cx="3024002" cy="6855990"/>
          </a:xfrm>
        </p:grpSpPr>
        <p:sp>
          <p:nvSpPr>
            <p:cNvPr id="17" name="Rectangle SAP Gold"/>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30%"/>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SAP Gold 60%"/>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8000" y="6166099"/>
            <a:ext cx="1206434" cy="4115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941767"/>
      </p:ext>
    </p:extLst>
  </p:cSld>
  <p:clrMapOvr>
    <a:overrideClrMapping bg1="lt1" tx1="dk1" bg2="lt2" tx2="dk2" accent1="accent1" accent2="accent2" accent3="accent3" accent4="accent4" accent5="accent5" accent6="accent6" hlink="hlink" folHlink="folHlink"/>
  </p:clrMapOvr>
  <p:hf hdr="0" ftr="0" dt="0"/>
  <p:extLst>
    <p:ext uri="{DCECCB84-F9BA-43D5-87BE-67443E8EF086}">
      <p15:sldGuideLst xmlns:p15="http://schemas.microsoft.com/office/powerpoint/2012/main">
        <p15:guide id="1" pos="181">
          <p15:clr>
            <a:srgbClr val="FBAE40"/>
          </p15:clr>
        </p15:guide>
        <p15:guide id="2" orient="horz" pos="1704">
          <p15:clr>
            <a:srgbClr val="FBAE40"/>
          </p15:clr>
        </p15:guide>
        <p15:guide id="3" orient="horz" pos="2688">
          <p15:clr>
            <a:srgbClr val="FBAE40"/>
          </p15:clr>
        </p15:guide>
        <p15:guide id="4" orient="horz" pos="2334">
          <p15:clr>
            <a:srgbClr val="FBAE40"/>
          </p15:clr>
        </p15:guide>
        <p15:guide id="5" orient="horz" pos="2960">
          <p15:clr>
            <a:srgbClr val="FBAE40"/>
          </p15:clr>
        </p15:guide>
        <p15:guide id="6" pos="5597">
          <p15:clr>
            <a:srgbClr val="FBAE40"/>
          </p15:clr>
        </p15:guide>
        <p15:guide id="7" orient="horz" pos="4144">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98139519"/>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4000" y="1620000"/>
            <a:ext cx="11186476"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54110005"/>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1"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226739806"/>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ver with Pictogram">
    <p:bg>
      <p:bgRef idx="1001">
        <a:schemeClr val="bg1"/>
      </p:bgRef>
    </p:bg>
    <p:spTree>
      <p:nvGrpSpPr>
        <p:cNvPr id="1" name=""/>
        <p:cNvGrpSpPr/>
        <p:nvPr/>
      </p:nvGrpSpPr>
      <p:grpSpPr>
        <a:xfrm>
          <a:off x="0" y="0"/>
          <a:ext cx="0" cy="0"/>
          <a:chOff x="0" y="0"/>
          <a:chExt cx="0" cy="0"/>
        </a:xfrm>
      </p:grpSpPr>
      <p:pic>
        <p:nvPicPr>
          <p:cNvPr id="11" name="SAP Logo" descr="SAP Logo" title="SAP Logo"/>
          <p:cNvPicPr>
            <a:picLocks noChangeAspect="1"/>
          </p:cNvPicPr>
          <p:nvPr/>
        </p:nvPicPr>
        <p:blipFill>
          <a:blip r:embed="rId2"/>
          <a:stretch>
            <a:fillRect/>
          </a:stretch>
        </p:blipFill>
        <p:spPr>
          <a:xfrm>
            <a:off x="9950552" y="6217668"/>
            <a:ext cx="1963637" cy="360000"/>
          </a:xfrm>
          <a:prstGeom prst="rect">
            <a:avLst/>
          </a:prstGeom>
        </p:spPr>
      </p:pic>
      <p:sp>
        <p:nvSpPr>
          <p:cNvPr id="7" name="Pictogram Placeholder"/>
          <p:cNvSpPr>
            <a:spLocks noGrp="1"/>
          </p:cNvSpPr>
          <p:nvPr>
            <p:ph type="pic" sz="quarter" idx="16"/>
          </p:nvPr>
        </p:nvSpPr>
        <p:spPr>
          <a:xfrm>
            <a:off x="6954855" y="963000"/>
            <a:ext cx="4932000" cy="4932000"/>
          </a:xfrm>
        </p:spPr>
        <p:txBody>
          <a:bodyPr/>
          <a:lstStyle/>
          <a:p>
            <a:r>
              <a:rPr lang="ko-KR" altLang="en-US"/>
              <a:t>그림을 추가하려면 아이콘을 클릭하십시오</a:t>
            </a:r>
            <a:endParaRPr lang="de-DE" dirty="0"/>
          </a:p>
        </p:txBody>
      </p:sp>
      <p:sp>
        <p:nvSpPr>
          <p:cNvPr id="24" name="Classification"/>
          <p:cNvSpPr txBox="1"/>
          <p:nvPr/>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6" name="Speaker"/>
          <p:cNvSpPr>
            <a:spLocks noGrp="1"/>
          </p:cNvSpPr>
          <p:nvPr>
            <p:ph type="subTitle" idx="1" hasCustomPrompt="1"/>
          </p:nvPr>
        </p:nvSpPr>
        <p:spPr bwMode="black">
          <a:xfrm>
            <a:off x="288002" y="4268505"/>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8" name="Title 7"/>
          <p:cNvSpPr>
            <a:spLocks noGrp="1"/>
          </p:cNvSpPr>
          <p:nvPr>
            <p:ph type="title" hasCustomPrompt="1"/>
          </p:nvPr>
        </p:nvSpPr>
        <p:spPr>
          <a:xfrm>
            <a:off x="288000"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3048046299"/>
      </p:ext>
    </p:extLst>
  </p:cSld>
  <p:clrMapOvr>
    <a:overrideClrMapping bg1="dk1" tx1="lt1" bg2="dk2" tx2="lt2" accent1="accent1" accent2="accent2" accent3="accent3" accent4="accent4" accent5="accent5" accent6="accent6" hlink="hlink" folHlink="folHlink"/>
  </p:clrMapOvr>
  <p:hf hdr="0" ftr="0" dt="0"/>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1"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hf hdr="0" ftr="0" dt="0"/>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1"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dk1" tx1="lt1" bg2="dk2" tx2="lt2" accent1="accent1" accent2="accent2" accent3="accent3" accent4="accent4" accent5="accent5" accent6="accent6" hlink="hlink" folHlink="folHlink"/>
  </p:clrMapOvr>
  <p:hf hdr="0" ftr="0" dt="0"/>
  <p:extLst>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1"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dk1" tx1="lt1" bg2="dk2" tx2="lt2" accent1="accent1" accent2="accent2" accent3="accent3" accent4="accent4" accent5="accent5" accent6="accent6" hlink="hlink" folHlink="folHlink"/>
  </p:clrMapOvr>
  <p:hf hdr="0" ftr="0" dt="0"/>
  <p:extLst>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제목만">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제목 및 텍스트">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4000" y="1620000"/>
            <a:ext cx="11186476"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hf hdr="0" ftr="0" dt="0"/>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19"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3999"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hf hdr="0" ftr="0" dt="0"/>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7.xml"/><Relationship Id="rId2" Type="http://schemas.openxmlformats.org/officeDocument/2006/relationships/slideLayout" Target="../slideLayouts/slideLayout26.xml"/><Relationship Id="rId1" Type="http://schemas.openxmlformats.org/officeDocument/2006/relationships/slideLayout" Target="../slideLayouts/slideLayout25.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4" name="Slide number"/>
          <p:cNvSpPr txBox="1"/>
          <p:nvPr/>
        </p:nvSpPr>
        <p:spPr bwMode="black">
          <a:xfrm>
            <a:off x="11549413" y="6536753"/>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p:nvSpPr>
        <p:spPr bwMode="black">
          <a:xfrm>
            <a:off x="2814656" y="6559836"/>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INTERNAL</a:t>
            </a:r>
          </a:p>
        </p:txBody>
      </p:sp>
      <p:sp>
        <p:nvSpPr>
          <p:cNvPr id="10" name="Copyright"/>
          <p:cNvSpPr txBox="1"/>
          <p:nvPr/>
        </p:nvSpPr>
        <p:spPr bwMode="black">
          <a:xfrm>
            <a:off x="504002" y="6559835"/>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2020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 id="2147483695" r:id="rId19"/>
    <p:sldLayoutId id="2147483696" r:id="rId20"/>
    <p:sldLayoutId id="2147483697" r:id="rId21"/>
    <p:sldLayoutId id="2147483698" r:id="rId22"/>
    <p:sldLayoutId id="2147483699" r:id="rId23"/>
    <p:sldLayoutId id="2147483700" r:id="rId24"/>
  </p:sldLayoutIdLst>
  <p:hf hdr="0" ftr="0" dt="0"/>
  <p:txStyles>
    <p:titleStyle>
      <a:lvl1pPr algn="l" defTabSz="1088558" rtl="0" eaLnBrk="1" latinLnBrk="1"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1"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1"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1"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1"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1"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1"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1"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1"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1"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1" hangingPunct="1">
        <a:defRPr sz="2100" kern="1200">
          <a:solidFill>
            <a:schemeClr val="tx1"/>
          </a:solidFill>
          <a:latin typeface="+mn-lt"/>
          <a:ea typeface="+mn-ea"/>
          <a:cs typeface="+mn-cs"/>
        </a:defRPr>
      </a:lvl1pPr>
      <a:lvl2pPr marL="544279" algn="l" defTabSz="1088558" rtl="0" eaLnBrk="1" latinLnBrk="1" hangingPunct="1">
        <a:defRPr sz="2100" kern="1200">
          <a:solidFill>
            <a:schemeClr val="tx1"/>
          </a:solidFill>
          <a:latin typeface="+mn-lt"/>
          <a:ea typeface="+mn-ea"/>
          <a:cs typeface="+mn-cs"/>
        </a:defRPr>
      </a:lvl2pPr>
      <a:lvl3pPr marL="1088558" algn="l" defTabSz="1088558" rtl="0" eaLnBrk="1" latinLnBrk="1" hangingPunct="1">
        <a:defRPr sz="2100" kern="1200">
          <a:solidFill>
            <a:schemeClr val="tx1"/>
          </a:solidFill>
          <a:latin typeface="+mn-lt"/>
          <a:ea typeface="+mn-ea"/>
          <a:cs typeface="+mn-cs"/>
        </a:defRPr>
      </a:lvl3pPr>
      <a:lvl4pPr marL="1632837" algn="l" defTabSz="1088558" rtl="0" eaLnBrk="1" latinLnBrk="1" hangingPunct="1">
        <a:defRPr sz="2100" kern="1200">
          <a:solidFill>
            <a:schemeClr val="tx1"/>
          </a:solidFill>
          <a:latin typeface="+mn-lt"/>
          <a:ea typeface="+mn-ea"/>
          <a:cs typeface="+mn-cs"/>
        </a:defRPr>
      </a:lvl4pPr>
      <a:lvl5pPr marL="2177116" algn="l" defTabSz="1088558" rtl="0" eaLnBrk="1" latinLnBrk="1" hangingPunct="1">
        <a:defRPr sz="2100" kern="1200">
          <a:solidFill>
            <a:schemeClr val="tx1"/>
          </a:solidFill>
          <a:latin typeface="+mn-lt"/>
          <a:ea typeface="+mn-ea"/>
          <a:cs typeface="+mn-cs"/>
        </a:defRPr>
      </a:lvl5pPr>
      <a:lvl6pPr marL="2721396" algn="l" defTabSz="1088558" rtl="0" eaLnBrk="1" latinLnBrk="1" hangingPunct="1">
        <a:defRPr sz="2100" kern="1200">
          <a:solidFill>
            <a:schemeClr val="tx1"/>
          </a:solidFill>
          <a:latin typeface="+mn-lt"/>
          <a:ea typeface="+mn-ea"/>
          <a:cs typeface="+mn-cs"/>
        </a:defRPr>
      </a:lvl6pPr>
      <a:lvl7pPr marL="3265675" algn="l" defTabSz="1088558" rtl="0" eaLnBrk="1" latinLnBrk="1" hangingPunct="1">
        <a:defRPr sz="2100" kern="1200">
          <a:solidFill>
            <a:schemeClr val="tx1"/>
          </a:solidFill>
          <a:latin typeface="+mn-lt"/>
          <a:ea typeface="+mn-ea"/>
          <a:cs typeface="+mn-cs"/>
        </a:defRPr>
      </a:lvl7pPr>
      <a:lvl8pPr marL="3809954" algn="l" defTabSz="1088558" rtl="0" eaLnBrk="1" latinLnBrk="1" hangingPunct="1">
        <a:defRPr sz="2100" kern="1200">
          <a:solidFill>
            <a:schemeClr val="tx1"/>
          </a:solidFill>
          <a:latin typeface="+mn-lt"/>
          <a:ea typeface="+mn-ea"/>
          <a:cs typeface="+mn-cs"/>
        </a:defRPr>
      </a:lvl8pPr>
      <a:lvl9pPr marL="4354233" algn="l" defTabSz="1088558" rtl="0" eaLnBrk="1" latinLnBrk="1"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p:nvSpPr>
        <p:spPr bwMode="black">
          <a:xfrm>
            <a:off x="11549413" y="6536755"/>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4" name="Classification">
            <a:extLst>
              <a:ext uri="{FF2B5EF4-FFF2-40B4-BE49-F238E27FC236}">
                <a16:creationId xmlns:a16="http://schemas.microsoft.com/office/drawing/2014/main" id="{4950D02E-DEA7-4F24-8212-FEEF73ED9421}"/>
              </a:ext>
            </a:extLst>
          </p:cNvPr>
          <p:cNvSpPr txBox="1"/>
          <p:nvPr/>
        </p:nvSpPr>
        <p:spPr bwMode="black">
          <a:xfrm>
            <a:off x="2814658" y="6559838"/>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5" name="Copyright">
            <a:extLst>
              <a:ext uri="{FF2B5EF4-FFF2-40B4-BE49-F238E27FC236}">
                <a16:creationId xmlns:a16="http://schemas.microsoft.com/office/drawing/2014/main" id="{A507F817-5D47-4500-8930-FF4D058FA111}"/>
              </a:ext>
            </a:extLst>
          </p:cNvPr>
          <p:cNvSpPr txBox="1"/>
          <p:nvPr/>
        </p:nvSpPr>
        <p:spPr bwMode="black">
          <a:xfrm>
            <a:off x="504002" y="6559836"/>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2020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833729352"/>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Lst>
  <p:hf hdr="0" ftr="0" dt="0"/>
  <p:txStyles>
    <p:titleStyle>
      <a:lvl1pPr algn="l" defTabSz="1088558" rtl="0" eaLnBrk="1" latinLnBrk="1"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1"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1"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1"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1"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1"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1"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1"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1"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1"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1" hangingPunct="1">
        <a:defRPr sz="2100" kern="1200">
          <a:solidFill>
            <a:schemeClr val="tx1"/>
          </a:solidFill>
          <a:latin typeface="+mn-lt"/>
          <a:ea typeface="+mn-ea"/>
          <a:cs typeface="+mn-cs"/>
        </a:defRPr>
      </a:lvl1pPr>
      <a:lvl2pPr marL="544279" algn="l" defTabSz="1088558" rtl="0" eaLnBrk="1" latinLnBrk="1" hangingPunct="1">
        <a:defRPr sz="2100" kern="1200">
          <a:solidFill>
            <a:schemeClr val="tx1"/>
          </a:solidFill>
          <a:latin typeface="+mn-lt"/>
          <a:ea typeface="+mn-ea"/>
          <a:cs typeface="+mn-cs"/>
        </a:defRPr>
      </a:lvl2pPr>
      <a:lvl3pPr marL="1088558" algn="l" defTabSz="1088558" rtl="0" eaLnBrk="1" latinLnBrk="1" hangingPunct="1">
        <a:defRPr sz="2100" kern="1200">
          <a:solidFill>
            <a:schemeClr val="tx1"/>
          </a:solidFill>
          <a:latin typeface="+mn-lt"/>
          <a:ea typeface="+mn-ea"/>
          <a:cs typeface="+mn-cs"/>
        </a:defRPr>
      </a:lvl3pPr>
      <a:lvl4pPr marL="1632837" algn="l" defTabSz="1088558" rtl="0" eaLnBrk="1" latinLnBrk="1" hangingPunct="1">
        <a:defRPr sz="2100" kern="1200">
          <a:solidFill>
            <a:schemeClr val="tx1"/>
          </a:solidFill>
          <a:latin typeface="+mn-lt"/>
          <a:ea typeface="+mn-ea"/>
          <a:cs typeface="+mn-cs"/>
        </a:defRPr>
      </a:lvl4pPr>
      <a:lvl5pPr marL="2177116" algn="l" defTabSz="1088558" rtl="0" eaLnBrk="1" latinLnBrk="1" hangingPunct="1">
        <a:defRPr sz="2100" kern="1200">
          <a:solidFill>
            <a:schemeClr val="tx1"/>
          </a:solidFill>
          <a:latin typeface="+mn-lt"/>
          <a:ea typeface="+mn-ea"/>
          <a:cs typeface="+mn-cs"/>
        </a:defRPr>
      </a:lvl5pPr>
      <a:lvl6pPr marL="2721396" algn="l" defTabSz="1088558" rtl="0" eaLnBrk="1" latinLnBrk="1" hangingPunct="1">
        <a:defRPr sz="2100" kern="1200">
          <a:solidFill>
            <a:schemeClr val="tx1"/>
          </a:solidFill>
          <a:latin typeface="+mn-lt"/>
          <a:ea typeface="+mn-ea"/>
          <a:cs typeface="+mn-cs"/>
        </a:defRPr>
      </a:lvl6pPr>
      <a:lvl7pPr marL="3265675" algn="l" defTabSz="1088558" rtl="0" eaLnBrk="1" latinLnBrk="1" hangingPunct="1">
        <a:defRPr sz="2100" kern="1200">
          <a:solidFill>
            <a:schemeClr val="tx1"/>
          </a:solidFill>
          <a:latin typeface="+mn-lt"/>
          <a:ea typeface="+mn-ea"/>
          <a:cs typeface="+mn-cs"/>
        </a:defRPr>
      </a:lvl7pPr>
      <a:lvl8pPr marL="3809954" algn="l" defTabSz="1088558" rtl="0" eaLnBrk="1" latinLnBrk="1" hangingPunct="1">
        <a:defRPr sz="2100" kern="1200">
          <a:solidFill>
            <a:schemeClr val="tx1"/>
          </a:solidFill>
          <a:latin typeface="+mn-lt"/>
          <a:ea typeface="+mn-ea"/>
          <a:cs typeface="+mn-cs"/>
        </a:defRPr>
      </a:lvl8pPr>
      <a:lvl9pPr marL="4354233" algn="l" defTabSz="1088558" rtl="0" eaLnBrk="1" latinLnBrk="1"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aker"/>
          <p:cNvSpPr>
            <a:spLocks noGrp="1"/>
          </p:cNvSpPr>
          <p:nvPr>
            <p:ph type="subTitle" idx="1"/>
          </p:nvPr>
        </p:nvSpPr>
        <p:spPr bwMode="gray"/>
        <p:txBody>
          <a:bodyPr/>
          <a:lstStyle/>
          <a:p>
            <a:r>
              <a:rPr lang="en-US" altLang="ko-KR" dirty="0"/>
              <a:t>1</a:t>
            </a:r>
            <a:r>
              <a:rPr lang="ko-KR" altLang="en-US" dirty="0"/>
              <a:t>조 김예진</a:t>
            </a:r>
            <a:endParaRPr lang="en-US" dirty="0"/>
          </a:p>
        </p:txBody>
      </p:sp>
      <p:sp>
        <p:nvSpPr>
          <p:cNvPr id="11" name="Title"/>
          <p:cNvSpPr>
            <a:spLocks noGrp="1"/>
          </p:cNvSpPr>
          <p:nvPr>
            <p:ph type="title"/>
          </p:nvPr>
        </p:nvSpPr>
        <p:spPr bwMode="gray"/>
        <p:txBody>
          <a:bodyPr/>
          <a:lstStyle/>
          <a:p>
            <a:r>
              <a:rPr lang="en-US" altLang="ko-KR" dirty="0"/>
              <a:t>Data Visualization (with Tableau)</a:t>
            </a:r>
            <a:br>
              <a:rPr lang="en-US" dirty="0"/>
            </a:br>
            <a:r>
              <a:rPr lang="en-US" dirty="0"/>
              <a:t> </a:t>
            </a:r>
            <a:r>
              <a:rPr lang="en-US" sz="2400" dirty="0"/>
              <a:t>- </a:t>
            </a:r>
            <a:r>
              <a:rPr lang="ko-KR" altLang="en-US" sz="2400" dirty="0" err="1"/>
              <a:t>따릉이</a:t>
            </a:r>
            <a:r>
              <a:rPr lang="ko-KR" altLang="en-US" sz="2400" dirty="0"/>
              <a:t> 이용 현황 분석 </a:t>
            </a:r>
            <a:endParaRPr lang="de-DE" sz="2400" dirty="0">
              <a:solidFill>
                <a:schemeClr val="accent1"/>
              </a:solidFill>
            </a:endParaRPr>
          </a:p>
        </p:txBody>
      </p:sp>
    </p:spTree>
    <p:extLst>
      <p:ext uri="{BB962C8B-B14F-4D97-AF65-F5344CB8AC3E}">
        <p14:creationId xmlns:p14="http://schemas.microsoft.com/office/powerpoint/2010/main" val="3736537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그림 10" descr="텍스트이(가) 표시된 사진&#10;&#10;자동 생성된 설명">
            <a:extLst>
              <a:ext uri="{FF2B5EF4-FFF2-40B4-BE49-F238E27FC236}">
                <a16:creationId xmlns:a16="http://schemas.microsoft.com/office/drawing/2014/main" id="{4B7F14D6-9161-4667-B32D-205AB3EA1A0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
            <a:ext cx="6858000" cy="6835205"/>
          </a:xfrm>
          <a:prstGeom prst="rect">
            <a:avLst/>
          </a:prstGeom>
        </p:spPr>
      </p:pic>
      <p:sp>
        <p:nvSpPr>
          <p:cNvPr id="2" name="텍스트 개체 틀 1">
            <a:extLst>
              <a:ext uri="{FF2B5EF4-FFF2-40B4-BE49-F238E27FC236}">
                <a16:creationId xmlns:a16="http://schemas.microsoft.com/office/drawing/2014/main" id="{AB6867A5-400F-4F49-96F0-582FD69BF9C5}"/>
              </a:ext>
            </a:extLst>
          </p:cNvPr>
          <p:cNvSpPr>
            <a:spLocks noGrp="1"/>
          </p:cNvSpPr>
          <p:nvPr>
            <p:ph type="body" sz="quarter" idx="10"/>
          </p:nvPr>
        </p:nvSpPr>
        <p:spPr>
          <a:xfrm>
            <a:off x="8545859" y="116632"/>
            <a:ext cx="3528392" cy="144016"/>
          </a:xfrm>
        </p:spPr>
        <p:txBody>
          <a:bodyPr>
            <a:normAutofit lnSpcReduction="10000"/>
          </a:bodyPr>
          <a:lstStyle/>
          <a:p>
            <a:pPr algn="r"/>
            <a:r>
              <a:rPr lang="ko-KR" altLang="en-US" sz="1000" dirty="0">
                <a:latin typeface="KoPub돋움체 Medium" panose="02020603020101020101" pitchFamily="18" charset="-127"/>
                <a:ea typeface="KoPub돋움체 Medium" panose="02020603020101020101" pitchFamily="18" charset="-127"/>
              </a:rPr>
              <a:t>서울 열린 데이터 광장 </a:t>
            </a:r>
            <a:r>
              <a:rPr lang="en-US" altLang="ko-KR" sz="1000" dirty="0">
                <a:latin typeface="KoPub돋움체 Medium" panose="02020603020101020101" pitchFamily="18" charset="-127"/>
                <a:ea typeface="KoPub돋움체 Medium" panose="02020603020101020101" pitchFamily="18" charset="-127"/>
              </a:rPr>
              <a:t>-</a:t>
            </a:r>
            <a:r>
              <a:rPr lang="ko-KR" altLang="en-US" sz="1000" dirty="0">
                <a:latin typeface="KoPub돋움체 Medium" panose="02020603020101020101" pitchFamily="18" charset="-127"/>
                <a:ea typeface="KoPub돋움체 Medium" panose="02020603020101020101" pitchFamily="18" charset="-127"/>
              </a:rPr>
              <a:t>  서울시 공공자전거 이용현황</a:t>
            </a:r>
            <a:endParaRPr lang="en-US" altLang="ko-KR" sz="1000" dirty="0">
              <a:latin typeface="KoPub돋움체 Medium" panose="02020603020101020101" pitchFamily="18" charset="-127"/>
              <a:ea typeface="KoPub돋움체 Medium" panose="02020603020101020101" pitchFamily="18" charset="-127"/>
            </a:endParaRPr>
          </a:p>
        </p:txBody>
      </p:sp>
      <p:sp>
        <p:nvSpPr>
          <p:cNvPr id="3" name="텍스트 개체 틀 1">
            <a:extLst>
              <a:ext uri="{FF2B5EF4-FFF2-40B4-BE49-F238E27FC236}">
                <a16:creationId xmlns:a16="http://schemas.microsoft.com/office/drawing/2014/main" id="{B59C7601-F2A8-4121-90A0-BDDC368C1E6A}"/>
              </a:ext>
            </a:extLst>
          </p:cNvPr>
          <p:cNvSpPr txBox="1">
            <a:spLocks/>
          </p:cNvSpPr>
          <p:nvPr/>
        </p:nvSpPr>
        <p:spPr bwMode="black">
          <a:xfrm>
            <a:off x="8041803" y="3833665"/>
            <a:ext cx="3528392" cy="144016"/>
          </a:xfrm>
          <a:prstGeom prst="rect">
            <a:avLst/>
          </a:prstGeom>
        </p:spPr>
        <p:txBody>
          <a:bodyPr vert="horz" lIns="0" tIns="0" rIns="0" bIns="0" rtlCol="0">
            <a:normAutofit lnSpcReduction="10000"/>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kern="1200">
                <a:solidFill>
                  <a:schemeClr val="tx1"/>
                </a:solidFill>
                <a:latin typeface="+mn-lt"/>
                <a:ea typeface="+mn-ea"/>
                <a:cs typeface="+mn-cs"/>
              </a:defRPr>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kern="1200">
                <a:solidFill>
                  <a:schemeClr val="tx1"/>
                </a:solidFill>
                <a:latin typeface="+mn-lt"/>
                <a:ea typeface="+mn-ea"/>
                <a:cs typeface="+mn-cs"/>
              </a:defRPr>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lang="en-US" sz="1800" kern="1200" baseline="0" noProof="0">
                <a:solidFill>
                  <a:schemeClr val="tx1"/>
                </a:solidFill>
                <a:latin typeface="+mn-lt"/>
                <a:ea typeface="+mn-ea"/>
                <a:cs typeface="+mn-cs"/>
              </a:defRPr>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kern="1200">
                <a:solidFill>
                  <a:schemeClr val="tx1"/>
                </a:solidFill>
                <a:latin typeface="+mn-lt"/>
                <a:ea typeface="+mn-ea"/>
                <a:cs typeface="+mn-cs"/>
              </a:defRPr>
            </a:lvl4pPr>
            <a:lvl5pPr marL="719856" indent="-179964" algn="l" defTabSz="1088558" rtl="0" eaLnBrk="1" latinLnBrk="1" hangingPunct="1">
              <a:spcBef>
                <a:spcPts val="100"/>
              </a:spcBef>
              <a:buClr>
                <a:schemeClr val="accent2"/>
              </a:buClr>
              <a:buSzPct val="100000"/>
              <a:buFont typeface="Arial" pitchFamily="34" charset="0"/>
              <a:buChar char="–"/>
              <a:defRPr sz="1400" kern="1200" baseline="0">
                <a:solidFill>
                  <a:schemeClr val="tx1"/>
                </a:solidFill>
                <a:latin typeface="+mn-lt"/>
                <a:ea typeface="+mn-ea"/>
                <a:cs typeface="+mn-cs"/>
              </a:defRPr>
            </a:lvl5pPr>
            <a:lvl6pPr marL="2993535" indent="-272140" algn="l" defTabSz="1088558" rtl="0" eaLnBrk="1" latinLnBrk="1"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1"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1"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1" hangingPunct="1">
              <a:spcBef>
                <a:spcPct val="20000"/>
              </a:spcBef>
              <a:buFont typeface="Arial" pitchFamily="34" charset="0"/>
              <a:buChar char="•"/>
              <a:defRPr sz="2400" kern="1200">
                <a:solidFill>
                  <a:schemeClr val="tx1"/>
                </a:solidFill>
                <a:latin typeface="+mn-lt"/>
                <a:ea typeface="+mn-ea"/>
                <a:cs typeface="+mn-cs"/>
              </a:defRPr>
            </a:lvl9pPr>
          </a:lstStyle>
          <a:p>
            <a:pPr algn="r"/>
            <a:r>
              <a:rPr lang="ko-KR" altLang="en-US" sz="1000" dirty="0">
                <a:latin typeface="KoPub돋움체 Medium" panose="02020603020101020101" pitchFamily="18" charset="-127"/>
                <a:ea typeface="KoPub돋움체 Medium" panose="02020603020101020101" pitchFamily="18" charset="-127"/>
              </a:rPr>
              <a:t>대여건수에 비해 거치대가 </a:t>
            </a:r>
            <a:r>
              <a:rPr lang="ko-KR" altLang="en-US" sz="1000" dirty="0" err="1">
                <a:latin typeface="KoPub돋움체 Medium" panose="02020603020101020101" pitchFamily="18" charset="-127"/>
                <a:ea typeface="KoPub돋움체 Medium" panose="02020603020101020101" pitchFamily="18" charset="-127"/>
              </a:rPr>
              <a:t>몰려있는</a:t>
            </a:r>
            <a:r>
              <a:rPr lang="ko-KR" altLang="en-US" sz="1000" dirty="0">
                <a:latin typeface="KoPub돋움체 Medium" panose="02020603020101020101" pitchFamily="18" charset="-127"/>
                <a:ea typeface="KoPub돋움체 Medium" panose="02020603020101020101" pitchFamily="18" charset="-127"/>
              </a:rPr>
              <a:t> 것을 알 수 있다</a:t>
            </a:r>
            <a:r>
              <a:rPr lang="en-US" altLang="ko-KR" sz="1000" dirty="0">
                <a:latin typeface="KoPub돋움체 Medium" panose="02020603020101020101" pitchFamily="18" charset="-127"/>
                <a:ea typeface="KoPub돋움체 Medium" panose="02020603020101020101" pitchFamily="18" charset="-127"/>
              </a:rPr>
              <a:t>.</a:t>
            </a:r>
          </a:p>
        </p:txBody>
      </p:sp>
      <p:sp>
        <p:nvSpPr>
          <p:cNvPr id="5" name="텍스트 개체 틀 1">
            <a:extLst>
              <a:ext uri="{FF2B5EF4-FFF2-40B4-BE49-F238E27FC236}">
                <a16:creationId xmlns:a16="http://schemas.microsoft.com/office/drawing/2014/main" id="{453573C8-7DB7-420F-9A88-51E51CC72485}"/>
              </a:ext>
            </a:extLst>
          </p:cNvPr>
          <p:cNvSpPr txBox="1">
            <a:spLocks/>
          </p:cNvSpPr>
          <p:nvPr/>
        </p:nvSpPr>
        <p:spPr bwMode="black">
          <a:xfrm>
            <a:off x="8032165" y="3977681"/>
            <a:ext cx="3528392" cy="144016"/>
          </a:xfrm>
          <a:prstGeom prst="rect">
            <a:avLst/>
          </a:prstGeom>
        </p:spPr>
        <p:txBody>
          <a:bodyPr vert="horz" lIns="0" tIns="0" rIns="0" bIns="0" rtlCol="0">
            <a:normAutofit lnSpcReduction="10000"/>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kern="1200">
                <a:solidFill>
                  <a:schemeClr val="tx1"/>
                </a:solidFill>
                <a:latin typeface="+mn-lt"/>
                <a:ea typeface="+mn-ea"/>
                <a:cs typeface="+mn-cs"/>
              </a:defRPr>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kern="1200">
                <a:solidFill>
                  <a:schemeClr val="tx1"/>
                </a:solidFill>
                <a:latin typeface="+mn-lt"/>
                <a:ea typeface="+mn-ea"/>
                <a:cs typeface="+mn-cs"/>
              </a:defRPr>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lang="en-US" sz="1800" kern="1200" baseline="0" noProof="0">
                <a:solidFill>
                  <a:schemeClr val="tx1"/>
                </a:solidFill>
                <a:latin typeface="+mn-lt"/>
                <a:ea typeface="+mn-ea"/>
                <a:cs typeface="+mn-cs"/>
              </a:defRPr>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kern="1200">
                <a:solidFill>
                  <a:schemeClr val="tx1"/>
                </a:solidFill>
                <a:latin typeface="+mn-lt"/>
                <a:ea typeface="+mn-ea"/>
                <a:cs typeface="+mn-cs"/>
              </a:defRPr>
            </a:lvl4pPr>
            <a:lvl5pPr marL="719856" indent="-179964" algn="l" defTabSz="1088558" rtl="0" eaLnBrk="1" latinLnBrk="1" hangingPunct="1">
              <a:spcBef>
                <a:spcPts val="100"/>
              </a:spcBef>
              <a:buClr>
                <a:schemeClr val="accent2"/>
              </a:buClr>
              <a:buSzPct val="100000"/>
              <a:buFont typeface="Arial" pitchFamily="34" charset="0"/>
              <a:buChar char="–"/>
              <a:defRPr sz="1400" kern="1200" baseline="0">
                <a:solidFill>
                  <a:schemeClr val="tx1"/>
                </a:solidFill>
                <a:latin typeface="+mn-lt"/>
                <a:ea typeface="+mn-ea"/>
                <a:cs typeface="+mn-cs"/>
              </a:defRPr>
            </a:lvl5pPr>
            <a:lvl6pPr marL="2993535" indent="-272140" algn="l" defTabSz="1088558" rtl="0" eaLnBrk="1" latinLnBrk="1"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1"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1"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1" hangingPunct="1">
              <a:spcBef>
                <a:spcPct val="20000"/>
              </a:spcBef>
              <a:buFont typeface="Arial" pitchFamily="34" charset="0"/>
              <a:buChar char="•"/>
              <a:defRPr sz="2400" kern="1200">
                <a:solidFill>
                  <a:schemeClr val="tx1"/>
                </a:solidFill>
                <a:latin typeface="+mn-lt"/>
                <a:ea typeface="+mn-ea"/>
                <a:cs typeface="+mn-cs"/>
              </a:defRPr>
            </a:lvl9pPr>
          </a:lstStyle>
          <a:p>
            <a:pPr algn="r"/>
            <a:r>
              <a:rPr lang="ko-KR" altLang="en-US" sz="1000" dirty="0" err="1">
                <a:latin typeface="KoPub돋움체 Medium" panose="02020603020101020101" pitchFamily="18" charset="-127"/>
                <a:ea typeface="KoPub돋움체 Medium" panose="02020603020101020101" pitchFamily="18" charset="-127"/>
              </a:rPr>
              <a:t>따릉이</a:t>
            </a:r>
            <a:r>
              <a:rPr lang="ko-KR" altLang="en-US" sz="1000" dirty="0">
                <a:latin typeface="KoPub돋움체 Medium" panose="02020603020101020101" pitchFamily="18" charset="-127"/>
                <a:ea typeface="KoPub돋움체 Medium" panose="02020603020101020101" pitchFamily="18" charset="-127"/>
              </a:rPr>
              <a:t> 이용은 주로 </a:t>
            </a:r>
            <a:r>
              <a:rPr lang="en-US" altLang="ko-KR" sz="1000" dirty="0">
                <a:latin typeface="KoPub돋움체 Medium" panose="02020603020101020101" pitchFamily="18" charset="-127"/>
                <a:ea typeface="KoPub돋움체 Medium" panose="02020603020101020101" pitchFamily="18" charset="-127"/>
              </a:rPr>
              <a:t>9,10</a:t>
            </a:r>
            <a:r>
              <a:rPr lang="ko-KR" altLang="en-US" sz="1000" dirty="0">
                <a:latin typeface="KoPub돋움체 Medium" panose="02020603020101020101" pitchFamily="18" charset="-127"/>
                <a:ea typeface="KoPub돋움체 Medium" panose="02020603020101020101" pitchFamily="18" charset="-127"/>
              </a:rPr>
              <a:t>월 이 주로  높다</a:t>
            </a:r>
            <a:endParaRPr lang="en-US" altLang="ko-KR" sz="1000" dirty="0">
              <a:latin typeface="KoPub돋움체 Medium" panose="02020603020101020101" pitchFamily="18" charset="-127"/>
              <a:ea typeface="KoPub돋움체 Medium" panose="02020603020101020101" pitchFamily="18" charset="-127"/>
            </a:endParaRPr>
          </a:p>
        </p:txBody>
      </p:sp>
      <p:sp>
        <p:nvSpPr>
          <p:cNvPr id="4" name="텍스트 개체 틀 1">
            <a:extLst>
              <a:ext uri="{FF2B5EF4-FFF2-40B4-BE49-F238E27FC236}">
                <a16:creationId xmlns:a16="http://schemas.microsoft.com/office/drawing/2014/main" id="{8184CB8E-F6E5-45BD-9461-EF157E90ABFC}"/>
              </a:ext>
            </a:extLst>
          </p:cNvPr>
          <p:cNvSpPr txBox="1">
            <a:spLocks/>
          </p:cNvSpPr>
          <p:nvPr/>
        </p:nvSpPr>
        <p:spPr bwMode="black">
          <a:xfrm>
            <a:off x="7969795" y="3689649"/>
            <a:ext cx="3528392" cy="144016"/>
          </a:xfrm>
          <a:prstGeom prst="rect">
            <a:avLst/>
          </a:prstGeom>
        </p:spPr>
        <p:txBody>
          <a:bodyPr vert="horz" lIns="0" tIns="0" rIns="0" bIns="0" rtlCol="0">
            <a:normAutofit lnSpcReduction="10000"/>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kern="1200">
                <a:solidFill>
                  <a:schemeClr val="tx1"/>
                </a:solidFill>
                <a:latin typeface="+mn-lt"/>
                <a:ea typeface="+mn-ea"/>
                <a:cs typeface="+mn-cs"/>
              </a:defRPr>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kern="1200">
                <a:solidFill>
                  <a:schemeClr val="tx1"/>
                </a:solidFill>
                <a:latin typeface="+mn-lt"/>
                <a:ea typeface="+mn-ea"/>
                <a:cs typeface="+mn-cs"/>
              </a:defRPr>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lang="en-US" sz="1800" kern="1200" baseline="0" noProof="0">
                <a:solidFill>
                  <a:schemeClr val="tx1"/>
                </a:solidFill>
                <a:latin typeface="+mn-lt"/>
                <a:ea typeface="+mn-ea"/>
                <a:cs typeface="+mn-cs"/>
              </a:defRPr>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kern="1200">
                <a:solidFill>
                  <a:schemeClr val="tx1"/>
                </a:solidFill>
                <a:latin typeface="+mn-lt"/>
                <a:ea typeface="+mn-ea"/>
                <a:cs typeface="+mn-cs"/>
              </a:defRPr>
            </a:lvl4pPr>
            <a:lvl5pPr marL="719856" indent="-179964" algn="l" defTabSz="1088558" rtl="0" eaLnBrk="1" latinLnBrk="1" hangingPunct="1">
              <a:spcBef>
                <a:spcPts val="100"/>
              </a:spcBef>
              <a:buClr>
                <a:schemeClr val="accent2"/>
              </a:buClr>
              <a:buSzPct val="100000"/>
              <a:buFont typeface="Arial" pitchFamily="34" charset="0"/>
              <a:buChar char="–"/>
              <a:defRPr sz="1400" kern="1200" baseline="0">
                <a:solidFill>
                  <a:schemeClr val="tx1"/>
                </a:solidFill>
                <a:latin typeface="+mn-lt"/>
                <a:ea typeface="+mn-ea"/>
                <a:cs typeface="+mn-cs"/>
              </a:defRPr>
            </a:lvl5pPr>
            <a:lvl6pPr marL="2993535" indent="-272140" algn="l" defTabSz="1088558" rtl="0" eaLnBrk="1" latinLnBrk="1"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1"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1"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1" hangingPunct="1">
              <a:spcBef>
                <a:spcPct val="20000"/>
              </a:spcBef>
              <a:buFont typeface="Arial" pitchFamily="34" charset="0"/>
              <a:buChar char="•"/>
              <a:defRPr sz="2400" kern="1200">
                <a:solidFill>
                  <a:schemeClr val="tx1"/>
                </a:solidFill>
                <a:latin typeface="+mn-lt"/>
                <a:ea typeface="+mn-ea"/>
                <a:cs typeface="+mn-cs"/>
              </a:defRPr>
            </a:lvl9pPr>
          </a:lstStyle>
          <a:p>
            <a:pPr algn="r"/>
            <a:r>
              <a:rPr lang="ko-KR" altLang="en-US" sz="1000">
                <a:latin typeface="KoPub돋움체 Medium" panose="02020603020101020101" pitchFamily="18" charset="-127"/>
                <a:ea typeface="KoPub돋움체 Medium" panose="02020603020101020101" pitchFamily="18" charset="-127"/>
              </a:rPr>
              <a:t>거치대 수 가 많다고 대여가 많은 것은 아니다</a:t>
            </a:r>
            <a:endParaRPr lang="en-US" altLang="ko-KR" sz="1000" dirty="0">
              <a:latin typeface="KoPub돋움체 Medium" panose="02020603020101020101" pitchFamily="18" charset="-127"/>
              <a:ea typeface="KoPub돋움체 Medium" panose="02020603020101020101" pitchFamily="18" charset="-127"/>
            </a:endParaRPr>
          </a:p>
        </p:txBody>
      </p:sp>
    </p:spTree>
    <p:extLst>
      <p:ext uri="{BB962C8B-B14F-4D97-AF65-F5344CB8AC3E}">
        <p14:creationId xmlns:p14="http://schemas.microsoft.com/office/powerpoint/2010/main" val="3849289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그림 10" descr="텍스트이(가) 표시된 사진&#10;&#10;자동 생성된 설명">
            <a:extLst>
              <a:ext uri="{FF2B5EF4-FFF2-40B4-BE49-F238E27FC236}">
                <a16:creationId xmlns:a16="http://schemas.microsoft.com/office/drawing/2014/main" id="{4B7F14D6-9161-4667-B32D-205AB3EA1A0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
            <a:ext cx="6858000" cy="6835205"/>
          </a:xfrm>
          <a:prstGeom prst="rect">
            <a:avLst/>
          </a:prstGeom>
        </p:spPr>
      </p:pic>
      <p:sp>
        <p:nvSpPr>
          <p:cNvPr id="2" name="텍스트 개체 틀 1">
            <a:extLst>
              <a:ext uri="{FF2B5EF4-FFF2-40B4-BE49-F238E27FC236}">
                <a16:creationId xmlns:a16="http://schemas.microsoft.com/office/drawing/2014/main" id="{AB6867A5-400F-4F49-96F0-582FD69BF9C5}"/>
              </a:ext>
            </a:extLst>
          </p:cNvPr>
          <p:cNvSpPr>
            <a:spLocks noGrp="1"/>
          </p:cNvSpPr>
          <p:nvPr>
            <p:ph type="body" sz="quarter" idx="10"/>
          </p:nvPr>
        </p:nvSpPr>
        <p:spPr>
          <a:xfrm>
            <a:off x="8545859" y="116632"/>
            <a:ext cx="3528392" cy="144016"/>
          </a:xfrm>
        </p:spPr>
        <p:txBody>
          <a:bodyPr>
            <a:normAutofit lnSpcReduction="10000"/>
          </a:bodyPr>
          <a:lstStyle/>
          <a:p>
            <a:pPr algn="r"/>
            <a:r>
              <a:rPr lang="ko-KR" altLang="en-US" sz="1000" dirty="0">
                <a:latin typeface="KoPub돋움체 Medium" panose="02020603020101020101" pitchFamily="18" charset="-127"/>
                <a:ea typeface="KoPub돋움체 Medium" panose="02020603020101020101" pitchFamily="18" charset="-127"/>
              </a:rPr>
              <a:t>서울 열린 데이터 광장 </a:t>
            </a:r>
            <a:r>
              <a:rPr lang="en-US" altLang="ko-KR" sz="1000" dirty="0">
                <a:latin typeface="KoPub돋움체 Medium" panose="02020603020101020101" pitchFamily="18" charset="-127"/>
                <a:ea typeface="KoPub돋움체 Medium" panose="02020603020101020101" pitchFamily="18" charset="-127"/>
              </a:rPr>
              <a:t>-</a:t>
            </a:r>
            <a:r>
              <a:rPr lang="ko-KR" altLang="en-US" sz="1000" dirty="0">
                <a:latin typeface="KoPub돋움체 Medium" panose="02020603020101020101" pitchFamily="18" charset="-127"/>
                <a:ea typeface="KoPub돋움체 Medium" panose="02020603020101020101" pitchFamily="18" charset="-127"/>
              </a:rPr>
              <a:t>  서울시 공공자전거 이용현황</a:t>
            </a:r>
            <a:endParaRPr lang="en-US" altLang="ko-KR" sz="1000" dirty="0">
              <a:latin typeface="KoPub돋움체 Medium" panose="02020603020101020101" pitchFamily="18" charset="-127"/>
              <a:ea typeface="KoPub돋움체 Medium" panose="02020603020101020101" pitchFamily="18" charset="-127"/>
            </a:endParaRPr>
          </a:p>
        </p:txBody>
      </p:sp>
      <p:pic>
        <p:nvPicPr>
          <p:cNvPr id="3" name="slide3" descr="구별 거치대 개수">
            <a:extLst>
              <a:ext uri="{FF2B5EF4-FFF2-40B4-BE49-F238E27FC236}">
                <a16:creationId xmlns:a16="http://schemas.microsoft.com/office/drawing/2014/main" id="{0AD70CA1-D63C-45F6-AC85-87BB3B3DFA0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29000" y="1619250"/>
            <a:ext cx="7790532" cy="4412682"/>
          </a:xfrm>
          <a:prstGeom prst="rect">
            <a:avLst/>
          </a:prstGeom>
        </p:spPr>
      </p:pic>
      <p:sp>
        <p:nvSpPr>
          <p:cNvPr id="5" name="직사각형 4">
            <a:extLst>
              <a:ext uri="{FF2B5EF4-FFF2-40B4-BE49-F238E27FC236}">
                <a16:creationId xmlns:a16="http://schemas.microsoft.com/office/drawing/2014/main" id="{F9673709-9A42-4574-94A6-D933114524A7}"/>
              </a:ext>
            </a:extLst>
          </p:cNvPr>
          <p:cNvSpPr/>
          <p:nvPr/>
        </p:nvSpPr>
        <p:spPr bwMode="gray">
          <a:xfrm>
            <a:off x="0" y="0"/>
            <a:ext cx="3937347" cy="2132856"/>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ko-KR"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텍스트 개체 틀 1">
            <a:extLst>
              <a:ext uri="{FF2B5EF4-FFF2-40B4-BE49-F238E27FC236}">
                <a16:creationId xmlns:a16="http://schemas.microsoft.com/office/drawing/2014/main" id="{32047085-A4C5-46D0-B349-BCDB968CAA4F}"/>
              </a:ext>
            </a:extLst>
          </p:cNvPr>
          <p:cNvSpPr txBox="1">
            <a:spLocks/>
          </p:cNvSpPr>
          <p:nvPr/>
        </p:nvSpPr>
        <p:spPr bwMode="black">
          <a:xfrm>
            <a:off x="8041803" y="3833665"/>
            <a:ext cx="3528392" cy="144016"/>
          </a:xfrm>
          <a:prstGeom prst="rect">
            <a:avLst/>
          </a:prstGeom>
        </p:spPr>
        <p:txBody>
          <a:bodyPr vert="horz" lIns="0" tIns="0" rIns="0" bIns="0" rtlCol="0">
            <a:normAutofit lnSpcReduction="10000"/>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kern="1200">
                <a:solidFill>
                  <a:schemeClr val="tx1"/>
                </a:solidFill>
                <a:latin typeface="+mn-lt"/>
                <a:ea typeface="+mn-ea"/>
                <a:cs typeface="+mn-cs"/>
              </a:defRPr>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kern="1200">
                <a:solidFill>
                  <a:schemeClr val="tx1"/>
                </a:solidFill>
                <a:latin typeface="+mn-lt"/>
                <a:ea typeface="+mn-ea"/>
                <a:cs typeface="+mn-cs"/>
              </a:defRPr>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lang="en-US" sz="1800" kern="1200" baseline="0" noProof="0">
                <a:solidFill>
                  <a:schemeClr val="tx1"/>
                </a:solidFill>
                <a:latin typeface="+mn-lt"/>
                <a:ea typeface="+mn-ea"/>
                <a:cs typeface="+mn-cs"/>
              </a:defRPr>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kern="1200">
                <a:solidFill>
                  <a:schemeClr val="tx1"/>
                </a:solidFill>
                <a:latin typeface="+mn-lt"/>
                <a:ea typeface="+mn-ea"/>
                <a:cs typeface="+mn-cs"/>
              </a:defRPr>
            </a:lvl4pPr>
            <a:lvl5pPr marL="719856" indent="-179964" algn="l" defTabSz="1088558" rtl="0" eaLnBrk="1" latinLnBrk="1" hangingPunct="1">
              <a:spcBef>
                <a:spcPts val="100"/>
              </a:spcBef>
              <a:buClr>
                <a:schemeClr val="accent2"/>
              </a:buClr>
              <a:buSzPct val="100000"/>
              <a:buFont typeface="Arial" pitchFamily="34" charset="0"/>
              <a:buChar char="–"/>
              <a:defRPr sz="1400" kern="1200" baseline="0">
                <a:solidFill>
                  <a:schemeClr val="tx1"/>
                </a:solidFill>
                <a:latin typeface="+mn-lt"/>
                <a:ea typeface="+mn-ea"/>
                <a:cs typeface="+mn-cs"/>
              </a:defRPr>
            </a:lvl5pPr>
            <a:lvl6pPr marL="2993535" indent="-272140" algn="l" defTabSz="1088558" rtl="0" eaLnBrk="1" latinLnBrk="1"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1"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1"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1" hangingPunct="1">
              <a:spcBef>
                <a:spcPct val="20000"/>
              </a:spcBef>
              <a:buFont typeface="Arial" pitchFamily="34" charset="0"/>
              <a:buChar char="•"/>
              <a:defRPr sz="2400" kern="1200">
                <a:solidFill>
                  <a:schemeClr val="tx1"/>
                </a:solidFill>
                <a:latin typeface="+mn-lt"/>
                <a:ea typeface="+mn-ea"/>
                <a:cs typeface="+mn-cs"/>
              </a:defRPr>
            </a:lvl9pPr>
          </a:lstStyle>
          <a:p>
            <a:pPr algn="r"/>
            <a:r>
              <a:rPr lang="ko-KR" altLang="en-US" sz="1000" dirty="0">
                <a:latin typeface="KoPub돋움체 Medium" panose="02020603020101020101" pitchFamily="18" charset="-127"/>
                <a:ea typeface="KoPub돋움체 Medium" panose="02020603020101020101" pitchFamily="18" charset="-127"/>
              </a:rPr>
              <a:t>각 구별 거치대 개수를 확인할 수 있다</a:t>
            </a:r>
            <a:endParaRPr lang="en-US" altLang="ko-KR" sz="1000" dirty="0">
              <a:latin typeface="KoPub돋움체 Medium" panose="02020603020101020101" pitchFamily="18" charset="-127"/>
              <a:ea typeface="KoPub돋움체 Medium" panose="02020603020101020101" pitchFamily="18" charset="-127"/>
            </a:endParaRPr>
          </a:p>
        </p:txBody>
      </p:sp>
    </p:spTree>
    <p:extLst>
      <p:ext uri="{BB962C8B-B14F-4D97-AF65-F5344CB8AC3E}">
        <p14:creationId xmlns:p14="http://schemas.microsoft.com/office/powerpoint/2010/main" val="70303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그림 10" descr="텍스트이(가) 표시된 사진&#10;&#10;자동 생성된 설명">
            <a:extLst>
              <a:ext uri="{FF2B5EF4-FFF2-40B4-BE49-F238E27FC236}">
                <a16:creationId xmlns:a16="http://schemas.microsoft.com/office/drawing/2014/main" id="{4B7F14D6-9161-4667-B32D-205AB3EA1A0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
            <a:ext cx="6858000" cy="6835205"/>
          </a:xfrm>
          <a:prstGeom prst="rect">
            <a:avLst/>
          </a:prstGeom>
        </p:spPr>
      </p:pic>
      <p:sp>
        <p:nvSpPr>
          <p:cNvPr id="2" name="텍스트 개체 틀 1">
            <a:extLst>
              <a:ext uri="{FF2B5EF4-FFF2-40B4-BE49-F238E27FC236}">
                <a16:creationId xmlns:a16="http://schemas.microsoft.com/office/drawing/2014/main" id="{AB6867A5-400F-4F49-96F0-582FD69BF9C5}"/>
              </a:ext>
            </a:extLst>
          </p:cNvPr>
          <p:cNvSpPr>
            <a:spLocks noGrp="1"/>
          </p:cNvSpPr>
          <p:nvPr>
            <p:ph type="body" sz="quarter" idx="10"/>
          </p:nvPr>
        </p:nvSpPr>
        <p:spPr>
          <a:xfrm>
            <a:off x="8545859" y="116632"/>
            <a:ext cx="3528392" cy="144016"/>
          </a:xfrm>
        </p:spPr>
        <p:txBody>
          <a:bodyPr>
            <a:noAutofit/>
          </a:bodyPr>
          <a:lstStyle/>
          <a:p>
            <a:pPr algn="r"/>
            <a:r>
              <a:rPr lang="ko-KR" altLang="en-US" sz="1000" dirty="0">
                <a:latin typeface="KoPub돋움체 Medium" panose="02020603020101020101" pitchFamily="18" charset="-127"/>
                <a:ea typeface="KoPub돋움체 Medium" panose="02020603020101020101" pitchFamily="18" charset="-127"/>
              </a:rPr>
              <a:t>서울 열린 데이터 광장 </a:t>
            </a:r>
            <a:r>
              <a:rPr lang="en-US" altLang="ko-KR" sz="1000" dirty="0">
                <a:latin typeface="KoPub돋움체 Medium" panose="02020603020101020101" pitchFamily="18" charset="-127"/>
                <a:ea typeface="KoPub돋움체 Medium" panose="02020603020101020101" pitchFamily="18" charset="-127"/>
              </a:rPr>
              <a:t>-</a:t>
            </a:r>
            <a:r>
              <a:rPr lang="ko-KR" altLang="en-US" sz="1000" dirty="0">
                <a:latin typeface="KoPub돋움체 Medium" panose="02020603020101020101" pitchFamily="18" charset="-127"/>
                <a:ea typeface="KoPub돋움체 Medium" panose="02020603020101020101" pitchFamily="18" charset="-127"/>
              </a:rPr>
              <a:t>  서울시 공공자전거 이용현황</a:t>
            </a:r>
            <a:endParaRPr lang="en-US" altLang="ko-KR" sz="1000" dirty="0">
              <a:latin typeface="KoPub돋움체 Medium" panose="02020603020101020101" pitchFamily="18" charset="-127"/>
              <a:ea typeface="KoPub돋움체 Medium" panose="02020603020101020101" pitchFamily="18" charset="-127"/>
            </a:endParaRPr>
          </a:p>
        </p:txBody>
      </p:sp>
      <p:sp>
        <p:nvSpPr>
          <p:cNvPr id="5" name="직사각형 4">
            <a:extLst>
              <a:ext uri="{FF2B5EF4-FFF2-40B4-BE49-F238E27FC236}">
                <a16:creationId xmlns:a16="http://schemas.microsoft.com/office/drawing/2014/main" id="{F9673709-9A42-4574-94A6-D933114524A7}"/>
              </a:ext>
            </a:extLst>
          </p:cNvPr>
          <p:cNvSpPr/>
          <p:nvPr/>
        </p:nvSpPr>
        <p:spPr bwMode="gray">
          <a:xfrm>
            <a:off x="3937347" y="0"/>
            <a:ext cx="3937347" cy="2132856"/>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ko-KR" alt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4" name="slide5" descr="구별 대여소 이름">
            <a:extLst>
              <a:ext uri="{FF2B5EF4-FFF2-40B4-BE49-F238E27FC236}">
                <a16:creationId xmlns:a16="http://schemas.microsoft.com/office/drawing/2014/main" id="{7B1BCEC1-905E-4091-8350-5588BF2C6A1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26880" y="2204864"/>
            <a:ext cx="6037957" cy="3391661"/>
          </a:xfrm>
          <a:prstGeom prst="rect">
            <a:avLst/>
          </a:prstGeom>
        </p:spPr>
      </p:pic>
      <p:sp>
        <p:nvSpPr>
          <p:cNvPr id="3" name="텍스트 개체 틀 1">
            <a:extLst>
              <a:ext uri="{FF2B5EF4-FFF2-40B4-BE49-F238E27FC236}">
                <a16:creationId xmlns:a16="http://schemas.microsoft.com/office/drawing/2014/main" id="{34A01965-355B-43DF-A515-65C59FAA44E3}"/>
              </a:ext>
            </a:extLst>
          </p:cNvPr>
          <p:cNvSpPr txBox="1">
            <a:spLocks/>
          </p:cNvSpPr>
          <p:nvPr/>
        </p:nvSpPr>
        <p:spPr bwMode="black">
          <a:xfrm>
            <a:off x="8113811" y="1547242"/>
            <a:ext cx="3528392" cy="144016"/>
          </a:xfrm>
          <a:prstGeom prst="rect">
            <a:avLst/>
          </a:prstGeom>
        </p:spPr>
        <p:txBody>
          <a:bodyPr vert="horz" lIns="0" tIns="0" rIns="0" bIns="0" rtlCol="0">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kern="1200">
                <a:solidFill>
                  <a:schemeClr val="tx1"/>
                </a:solidFill>
                <a:latin typeface="+mn-lt"/>
                <a:ea typeface="+mn-ea"/>
                <a:cs typeface="+mn-cs"/>
              </a:defRPr>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kern="1200">
                <a:solidFill>
                  <a:schemeClr val="tx1"/>
                </a:solidFill>
                <a:latin typeface="+mn-lt"/>
                <a:ea typeface="+mn-ea"/>
                <a:cs typeface="+mn-cs"/>
              </a:defRPr>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lang="en-US" sz="1800" kern="1200" baseline="0" noProof="0">
                <a:solidFill>
                  <a:schemeClr val="tx1"/>
                </a:solidFill>
                <a:latin typeface="+mn-lt"/>
                <a:ea typeface="+mn-ea"/>
                <a:cs typeface="+mn-cs"/>
              </a:defRPr>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kern="1200">
                <a:solidFill>
                  <a:schemeClr val="tx1"/>
                </a:solidFill>
                <a:latin typeface="+mn-lt"/>
                <a:ea typeface="+mn-ea"/>
                <a:cs typeface="+mn-cs"/>
              </a:defRPr>
            </a:lvl4pPr>
            <a:lvl5pPr marL="719856" indent="-179964" algn="l" defTabSz="1088558" rtl="0" eaLnBrk="1" latinLnBrk="1" hangingPunct="1">
              <a:spcBef>
                <a:spcPts val="100"/>
              </a:spcBef>
              <a:buClr>
                <a:schemeClr val="accent2"/>
              </a:buClr>
              <a:buSzPct val="100000"/>
              <a:buFont typeface="Arial" pitchFamily="34" charset="0"/>
              <a:buChar char="–"/>
              <a:defRPr sz="1400" kern="1200" baseline="0">
                <a:solidFill>
                  <a:schemeClr val="tx1"/>
                </a:solidFill>
                <a:latin typeface="+mn-lt"/>
                <a:ea typeface="+mn-ea"/>
                <a:cs typeface="+mn-cs"/>
              </a:defRPr>
            </a:lvl5pPr>
            <a:lvl6pPr marL="2993535" indent="-272140" algn="l" defTabSz="1088558" rtl="0" eaLnBrk="1" latinLnBrk="1"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1"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1"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1" hangingPunct="1">
              <a:spcBef>
                <a:spcPct val="20000"/>
              </a:spcBef>
              <a:buFont typeface="Arial" pitchFamily="34" charset="0"/>
              <a:buChar char="•"/>
              <a:defRPr sz="2400" kern="1200">
                <a:solidFill>
                  <a:schemeClr val="tx1"/>
                </a:solidFill>
                <a:latin typeface="+mn-lt"/>
                <a:ea typeface="+mn-ea"/>
                <a:cs typeface="+mn-cs"/>
              </a:defRPr>
            </a:lvl9pPr>
          </a:lstStyle>
          <a:p>
            <a:pPr algn="r"/>
            <a:r>
              <a:rPr lang="ko-KR" altLang="en-US" sz="1000" dirty="0">
                <a:latin typeface="KoPub돋움체 Medium" panose="02020603020101020101" pitchFamily="18" charset="-127"/>
                <a:ea typeface="KoPub돋움체 Medium" panose="02020603020101020101" pitchFamily="18" charset="-127"/>
              </a:rPr>
              <a:t>해당 대여소의 주소 및 이름을 확인할 수 있으며</a:t>
            </a:r>
            <a:r>
              <a:rPr lang="en-US" altLang="ko-KR" sz="1000" dirty="0">
                <a:latin typeface="KoPub돋움체 Medium" panose="02020603020101020101" pitchFamily="18" charset="-127"/>
                <a:ea typeface="KoPub돋움체 Medium" panose="02020603020101020101" pitchFamily="18" charset="-127"/>
              </a:rPr>
              <a:t>, </a:t>
            </a:r>
            <a:r>
              <a:rPr lang="ko-KR" altLang="en-US" sz="1000" dirty="0">
                <a:latin typeface="KoPub돋움체 Medium" panose="02020603020101020101" pitchFamily="18" charset="-127"/>
                <a:ea typeface="KoPub돋움체 Medium" panose="02020603020101020101" pitchFamily="18" charset="-127"/>
              </a:rPr>
              <a:t>위의 </a:t>
            </a:r>
            <a:r>
              <a:rPr lang="ko-KR" altLang="en-US" sz="1000" dirty="0" err="1">
                <a:latin typeface="KoPub돋움체 Medium" panose="02020603020101020101" pitchFamily="18" charset="-127"/>
                <a:ea typeface="KoPub돋움체 Medium" panose="02020603020101020101" pitchFamily="18" charset="-127"/>
              </a:rPr>
              <a:t>툴바를</a:t>
            </a:r>
            <a:r>
              <a:rPr lang="ko-KR" altLang="en-US" sz="1000" dirty="0">
                <a:latin typeface="KoPub돋움체 Medium" panose="02020603020101020101" pitchFamily="18" charset="-127"/>
                <a:ea typeface="KoPub돋움체 Medium" panose="02020603020101020101" pitchFamily="18" charset="-127"/>
              </a:rPr>
              <a:t> 이용해 해당지역을 표현한다</a:t>
            </a:r>
            <a:endParaRPr lang="en-US" altLang="ko-KR" sz="1000" dirty="0">
              <a:latin typeface="KoPub돋움체 Medium" panose="02020603020101020101" pitchFamily="18" charset="-127"/>
              <a:ea typeface="KoPub돋움체 Medium" panose="02020603020101020101" pitchFamily="18" charset="-127"/>
            </a:endParaRPr>
          </a:p>
        </p:txBody>
      </p:sp>
    </p:spTree>
    <p:extLst>
      <p:ext uri="{BB962C8B-B14F-4D97-AF65-F5344CB8AC3E}">
        <p14:creationId xmlns:p14="http://schemas.microsoft.com/office/powerpoint/2010/main" val="1543637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그림 10" descr="텍스트이(가) 표시된 사진&#10;&#10;자동 생성된 설명">
            <a:extLst>
              <a:ext uri="{FF2B5EF4-FFF2-40B4-BE49-F238E27FC236}">
                <a16:creationId xmlns:a16="http://schemas.microsoft.com/office/drawing/2014/main" id="{4B7F14D6-9161-4667-B32D-205AB3EA1A0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
            <a:ext cx="6858000" cy="6835205"/>
          </a:xfrm>
          <a:prstGeom prst="rect">
            <a:avLst/>
          </a:prstGeom>
        </p:spPr>
      </p:pic>
      <p:sp>
        <p:nvSpPr>
          <p:cNvPr id="2" name="텍스트 개체 틀 1">
            <a:extLst>
              <a:ext uri="{FF2B5EF4-FFF2-40B4-BE49-F238E27FC236}">
                <a16:creationId xmlns:a16="http://schemas.microsoft.com/office/drawing/2014/main" id="{AB6867A5-400F-4F49-96F0-582FD69BF9C5}"/>
              </a:ext>
            </a:extLst>
          </p:cNvPr>
          <p:cNvSpPr>
            <a:spLocks noGrp="1"/>
          </p:cNvSpPr>
          <p:nvPr>
            <p:ph type="body" sz="quarter" idx="10"/>
          </p:nvPr>
        </p:nvSpPr>
        <p:spPr>
          <a:xfrm>
            <a:off x="8545859" y="116632"/>
            <a:ext cx="3528392" cy="144016"/>
          </a:xfrm>
        </p:spPr>
        <p:txBody>
          <a:bodyPr>
            <a:noAutofit/>
          </a:bodyPr>
          <a:lstStyle/>
          <a:p>
            <a:pPr algn="r"/>
            <a:r>
              <a:rPr lang="ko-KR" altLang="en-US" sz="1000" dirty="0">
                <a:latin typeface="KoPub돋움체 Medium" panose="02020603020101020101" pitchFamily="18" charset="-127"/>
                <a:ea typeface="KoPub돋움체 Medium" panose="02020603020101020101" pitchFamily="18" charset="-127"/>
              </a:rPr>
              <a:t>서울 열린 데이터 광장 </a:t>
            </a:r>
            <a:r>
              <a:rPr lang="en-US" altLang="ko-KR" sz="1000" dirty="0">
                <a:latin typeface="KoPub돋움체 Medium" panose="02020603020101020101" pitchFamily="18" charset="-127"/>
                <a:ea typeface="KoPub돋움체 Medium" panose="02020603020101020101" pitchFamily="18" charset="-127"/>
              </a:rPr>
              <a:t>-</a:t>
            </a:r>
            <a:r>
              <a:rPr lang="ko-KR" altLang="en-US" sz="1000" dirty="0">
                <a:latin typeface="KoPub돋움체 Medium" panose="02020603020101020101" pitchFamily="18" charset="-127"/>
                <a:ea typeface="KoPub돋움체 Medium" panose="02020603020101020101" pitchFamily="18" charset="-127"/>
              </a:rPr>
              <a:t>  서울시 공공자전거 이용현황</a:t>
            </a:r>
            <a:endParaRPr lang="en-US" altLang="ko-KR" sz="1000" dirty="0">
              <a:latin typeface="KoPub돋움체 Medium" panose="02020603020101020101" pitchFamily="18" charset="-127"/>
              <a:ea typeface="KoPub돋움체 Medium" panose="02020603020101020101" pitchFamily="18" charset="-127"/>
            </a:endParaRPr>
          </a:p>
        </p:txBody>
      </p:sp>
      <p:sp>
        <p:nvSpPr>
          <p:cNvPr id="5" name="직사각형 4">
            <a:extLst>
              <a:ext uri="{FF2B5EF4-FFF2-40B4-BE49-F238E27FC236}">
                <a16:creationId xmlns:a16="http://schemas.microsoft.com/office/drawing/2014/main" id="{F9673709-9A42-4574-94A6-D933114524A7}"/>
              </a:ext>
            </a:extLst>
          </p:cNvPr>
          <p:cNvSpPr/>
          <p:nvPr/>
        </p:nvSpPr>
        <p:spPr bwMode="gray">
          <a:xfrm>
            <a:off x="336947" y="4293096"/>
            <a:ext cx="1368152" cy="1152128"/>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ko-KR" altLang="en-US" sz="10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3" name="slide7" descr="월별 이용현황">
            <a:extLst>
              <a:ext uri="{FF2B5EF4-FFF2-40B4-BE49-F238E27FC236}">
                <a16:creationId xmlns:a16="http://schemas.microsoft.com/office/drawing/2014/main" id="{119BC0C6-383C-4E34-A5FA-3544CE51130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81363" y="2204864"/>
            <a:ext cx="6858000" cy="3887729"/>
          </a:xfrm>
          <a:prstGeom prst="rect">
            <a:avLst/>
          </a:prstGeom>
        </p:spPr>
      </p:pic>
      <p:sp>
        <p:nvSpPr>
          <p:cNvPr id="4" name="텍스트 개체 틀 1">
            <a:extLst>
              <a:ext uri="{FF2B5EF4-FFF2-40B4-BE49-F238E27FC236}">
                <a16:creationId xmlns:a16="http://schemas.microsoft.com/office/drawing/2014/main" id="{7ACF3CDE-A8BA-429D-9046-F486DAC6708D}"/>
              </a:ext>
            </a:extLst>
          </p:cNvPr>
          <p:cNvSpPr txBox="1">
            <a:spLocks/>
          </p:cNvSpPr>
          <p:nvPr/>
        </p:nvSpPr>
        <p:spPr bwMode="black">
          <a:xfrm>
            <a:off x="7765674" y="1880828"/>
            <a:ext cx="3960440" cy="648072"/>
          </a:xfrm>
          <a:prstGeom prst="rect">
            <a:avLst/>
          </a:prstGeom>
        </p:spPr>
        <p:txBody>
          <a:bodyPr vert="horz" lIns="0" tIns="0" rIns="0" bIns="0" rtlCol="0">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kern="1200">
                <a:solidFill>
                  <a:schemeClr val="tx1"/>
                </a:solidFill>
                <a:latin typeface="+mn-lt"/>
                <a:ea typeface="+mn-ea"/>
                <a:cs typeface="+mn-cs"/>
              </a:defRPr>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kern="1200">
                <a:solidFill>
                  <a:schemeClr val="tx1"/>
                </a:solidFill>
                <a:latin typeface="+mn-lt"/>
                <a:ea typeface="+mn-ea"/>
                <a:cs typeface="+mn-cs"/>
              </a:defRPr>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lang="en-US" sz="1800" kern="1200" baseline="0" noProof="0">
                <a:solidFill>
                  <a:schemeClr val="tx1"/>
                </a:solidFill>
                <a:latin typeface="+mn-lt"/>
                <a:ea typeface="+mn-ea"/>
                <a:cs typeface="+mn-cs"/>
              </a:defRPr>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kern="1200">
                <a:solidFill>
                  <a:schemeClr val="tx1"/>
                </a:solidFill>
                <a:latin typeface="+mn-lt"/>
                <a:ea typeface="+mn-ea"/>
                <a:cs typeface="+mn-cs"/>
              </a:defRPr>
            </a:lvl4pPr>
            <a:lvl5pPr marL="719856" indent="-179964" algn="l" defTabSz="1088558" rtl="0" eaLnBrk="1" latinLnBrk="1" hangingPunct="1">
              <a:spcBef>
                <a:spcPts val="100"/>
              </a:spcBef>
              <a:buClr>
                <a:schemeClr val="accent2"/>
              </a:buClr>
              <a:buSzPct val="100000"/>
              <a:buFont typeface="Arial" pitchFamily="34" charset="0"/>
              <a:buChar char="–"/>
              <a:defRPr sz="1400" kern="1200" baseline="0">
                <a:solidFill>
                  <a:schemeClr val="tx1"/>
                </a:solidFill>
                <a:latin typeface="+mn-lt"/>
                <a:ea typeface="+mn-ea"/>
                <a:cs typeface="+mn-cs"/>
              </a:defRPr>
            </a:lvl5pPr>
            <a:lvl6pPr marL="2993535" indent="-272140" algn="l" defTabSz="1088558" rtl="0" eaLnBrk="1" latinLnBrk="1"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1"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1"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1" hangingPunct="1">
              <a:spcBef>
                <a:spcPct val="20000"/>
              </a:spcBef>
              <a:buFont typeface="Arial" pitchFamily="34" charset="0"/>
              <a:buChar char="•"/>
              <a:defRPr sz="2400" kern="1200">
                <a:solidFill>
                  <a:schemeClr val="tx1"/>
                </a:solidFill>
                <a:latin typeface="+mn-lt"/>
                <a:ea typeface="+mn-ea"/>
                <a:cs typeface="+mn-cs"/>
              </a:defRPr>
            </a:lvl9pPr>
          </a:lstStyle>
          <a:p>
            <a:pPr algn="r"/>
            <a:r>
              <a:rPr lang="ko-KR" altLang="en-US" sz="1000" dirty="0">
                <a:latin typeface="KoPub돋움체 Medium" panose="02020603020101020101" pitchFamily="18" charset="-127"/>
                <a:ea typeface="KoPub돋움체 Medium" panose="02020603020101020101" pitchFamily="18" charset="-127"/>
              </a:rPr>
              <a:t>해당 년도 별로 </a:t>
            </a:r>
            <a:r>
              <a:rPr lang="ko-KR" altLang="en-US" sz="1000" dirty="0" err="1">
                <a:latin typeface="KoPub돋움체 Medium" panose="02020603020101020101" pitchFamily="18" charset="-127"/>
                <a:ea typeface="KoPub돋움체 Medium" panose="02020603020101020101" pitchFamily="18" charset="-127"/>
              </a:rPr>
              <a:t>필터링되어</a:t>
            </a:r>
            <a:r>
              <a:rPr lang="ko-KR" altLang="en-US" sz="1000" dirty="0">
                <a:latin typeface="KoPub돋움체 Medium" panose="02020603020101020101" pitchFamily="18" charset="-127"/>
                <a:ea typeface="KoPub돋움체 Medium" panose="02020603020101020101" pitchFamily="18" charset="-127"/>
              </a:rPr>
              <a:t> 월별 이용 현황을 파이차트로 확인할 수 있다</a:t>
            </a:r>
            <a:endParaRPr lang="en-US" altLang="ko-KR" sz="1000" dirty="0">
              <a:latin typeface="KoPub돋움체 Medium" panose="02020603020101020101" pitchFamily="18" charset="-127"/>
              <a:ea typeface="KoPub돋움체 Medium" panose="02020603020101020101" pitchFamily="18" charset="-127"/>
            </a:endParaRPr>
          </a:p>
        </p:txBody>
      </p:sp>
    </p:spTree>
    <p:extLst>
      <p:ext uri="{BB962C8B-B14F-4D97-AF65-F5344CB8AC3E}">
        <p14:creationId xmlns:p14="http://schemas.microsoft.com/office/powerpoint/2010/main" val="1385032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그림 10" descr="텍스트이(가) 표시된 사진&#10;&#10;자동 생성된 설명">
            <a:extLst>
              <a:ext uri="{FF2B5EF4-FFF2-40B4-BE49-F238E27FC236}">
                <a16:creationId xmlns:a16="http://schemas.microsoft.com/office/drawing/2014/main" id="{4B7F14D6-9161-4667-B32D-205AB3EA1A0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
            <a:ext cx="6858000" cy="6835205"/>
          </a:xfrm>
          <a:prstGeom prst="rect">
            <a:avLst/>
          </a:prstGeom>
        </p:spPr>
      </p:pic>
      <p:sp>
        <p:nvSpPr>
          <p:cNvPr id="2" name="텍스트 개체 틀 1">
            <a:extLst>
              <a:ext uri="{FF2B5EF4-FFF2-40B4-BE49-F238E27FC236}">
                <a16:creationId xmlns:a16="http://schemas.microsoft.com/office/drawing/2014/main" id="{AB6867A5-400F-4F49-96F0-582FD69BF9C5}"/>
              </a:ext>
            </a:extLst>
          </p:cNvPr>
          <p:cNvSpPr>
            <a:spLocks noGrp="1"/>
          </p:cNvSpPr>
          <p:nvPr>
            <p:ph type="body" sz="quarter" idx="10"/>
          </p:nvPr>
        </p:nvSpPr>
        <p:spPr>
          <a:xfrm>
            <a:off x="8545859" y="116632"/>
            <a:ext cx="3528392" cy="144016"/>
          </a:xfrm>
        </p:spPr>
        <p:txBody>
          <a:bodyPr>
            <a:normAutofit lnSpcReduction="10000"/>
          </a:bodyPr>
          <a:lstStyle/>
          <a:p>
            <a:pPr algn="r"/>
            <a:r>
              <a:rPr lang="ko-KR" altLang="en-US" sz="1000" dirty="0">
                <a:latin typeface="KoPub돋움체 Medium" panose="02020603020101020101" pitchFamily="18" charset="-127"/>
                <a:ea typeface="KoPub돋움체 Medium" panose="02020603020101020101" pitchFamily="18" charset="-127"/>
              </a:rPr>
              <a:t>서울 열린 데이터 광장 </a:t>
            </a:r>
            <a:r>
              <a:rPr lang="en-US" altLang="ko-KR" sz="1000" dirty="0">
                <a:latin typeface="KoPub돋움체 Medium" panose="02020603020101020101" pitchFamily="18" charset="-127"/>
                <a:ea typeface="KoPub돋움체 Medium" panose="02020603020101020101" pitchFamily="18" charset="-127"/>
              </a:rPr>
              <a:t>-</a:t>
            </a:r>
            <a:r>
              <a:rPr lang="ko-KR" altLang="en-US" sz="1000" dirty="0">
                <a:latin typeface="KoPub돋움체 Medium" panose="02020603020101020101" pitchFamily="18" charset="-127"/>
                <a:ea typeface="KoPub돋움체 Medium" panose="02020603020101020101" pitchFamily="18" charset="-127"/>
              </a:rPr>
              <a:t>  서울시 공공자전거 이용현황</a:t>
            </a:r>
            <a:endParaRPr lang="en-US" altLang="ko-KR" sz="1000" dirty="0">
              <a:latin typeface="KoPub돋움체 Medium" panose="02020603020101020101" pitchFamily="18" charset="-127"/>
              <a:ea typeface="KoPub돋움체 Medium" panose="02020603020101020101" pitchFamily="18" charset="-127"/>
            </a:endParaRPr>
          </a:p>
        </p:txBody>
      </p:sp>
      <p:sp>
        <p:nvSpPr>
          <p:cNvPr id="5" name="직사각형 4">
            <a:extLst>
              <a:ext uri="{FF2B5EF4-FFF2-40B4-BE49-F238E27FC236}">
                <a16:creationId xmlns:a16="http://schemas.microsoft.com/office/drawing/2014/main" id="{F9673709-9A42-4574-94A6-D933114524A7}"/>
              </a:ext>
            </a:extLst>
          </p:cNvPr>
          <p:cNvSpPr/>
          <p:nvPr/>
        </p:nvSpPr>
        <p:spPr bwMode="gray">
          <a:xfrm>
            <a:off x="1561083" y="4293096"/>
            <a:ext cx="1368152" cy="1152128"/>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ko-KR"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4" name="slide8" descr="년/월별 이용 현황">
            <a:extLst>
              <a:ext uri="{FF2B5EF4-FFF2-40B4-BE49-F238E27FC236}">
                <a16:creationId xmlns:a16="http://schemas.microsoft.com/office/drawing/2014/main" id="{0A17B816-B45C-41D6-B0DE-8C06A7A8F14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1443" y="2583542"/>
            <a:ext cx="6782420" cy="3841671"/>
          </a:xfrm>
          <a:prstGeom prst="rect">
            <a:avLst/>
          </a:prstGeom>
        </p:spPr>
      </p:pic>
      <p:sp>
        <p:nvSpPr>
          <p:cNvPr id="3" name="텍스트 개체 틀 1">
            <a:extLst>
              <a:ext uri="{FF2B5EF4-FFF2-40B4-BE49-F238E27FC236}">
                <a16:creationId xmlns:a16="http://schemas.microsoft.com/office/drawing/2014/main" id="{9358746C-B7B3-44FD-ABEA-8178F7A76FD6}"/>
              </a:ext>
            </a:extLst>
          </p:cNvPr>
          <p:cNvSpPr txBox="1">
            <a:spLocks/>
          </p:cNvSpPr>
          <p:nvPr/>
        </p:nvSpPr>
        <p:spPr bwMode="black">
          <a:xfrm>
            <a:off x="7609755" y="1412776"/>
            <a:ext cx="3528392" cy="144016"/>
          </a:xfrm>
          <a:prstGeom prst="rect">
            <a:avLst/>
          </a:prstGeom>
        </p:spPr>
        <p:txBody>
          <a:bodyPr vert="horz" lIns="0" tIns="0" rIns="0" bIns="0" rtlCol="0">
            <a:normAutofit lnSpcReduction="10000"/>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kern="1200">
                <a:solidFill>
                  <a:schemeClr val="tx1"/>
                </a:solidFill>
                <a:latin typeface="+mn-lt"/>
                <a:ea typeface="+mn-ea"/>
                <a:cs typeface="+mn-cs"/>
              </a:defRPr>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kern="1200">
                <a:solidFill>
                  <a:schemeClr val="tx1"/>
                </a:solidFill>
                <a:latin typeface="+mn-lt"/>
                <a:ea typeface="+mn-ea"/>
                <a:cs typeface="+mn-cs"/>
              </a:defRPr>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lang="en-US" sz="1800" kern="1200" baseline="0" noProof="0">
                <a:solidFill>
                  <a:schemeClr val="tx1"/>
                </a:solidFill>
                <a:latin typeface="+mn-lt"/>
                <a:ea typeface="+mn-ea"/>
                <a:cs typeface="+mn-cs"/>
              </a:defRPr>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kern="1200">
                <a:solidFill>
                  <a:schemeClr val="tx1"/>
                </a:solidFill>
                <a:latin typeface="+mn-lt"/>
                <a:ea typeface="+mn-ea"/>
                <a:cs typeface="+mn-cs"/>
              </a:defRPr>
            </a:lvl4pPr>
            <a:lvl5pPr marL="719856" indent="-179964" algn="l" defTabSz="1088558" rtl="0" eaLnBrk="1" latinLnBrk="1" hangingPunct="1">
              <a:spcBef>
                <a:spcPts val="100"/>
              </a:spcBef>
              <a:buClr>
                <a:schemeClr val="accent2"/>
              </a:buClr>
              <a:buSzPct val="100000"/>
              <a:buFont typeface="Arial" pitchFamily="34" charset="0"/>
              <a:buChar char="–"/>
              <a:defRPr sz="1400" kern="1200" baseline="0">
                <a:solidFill>
                  <a:schemeClr val="tx1"/>
                </a:solidFill>
                <a:latin typeface="+mn-lt"/>
                <a:ea typeface="+mn-ea"/>
                <a:cs typeface="+mn-cs"/>
              </a:defRPr>
            </a:lvl5pPr>
            <a:lvl6pPr marL="2993535" indent="-272140" algn="l" defTabSz="1088558" rtl="0" eaLnBrk="1" latinLnBrk="1"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1"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1"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1" hangingPunct="1">
              <a:spcBef>
                <a:spcPct val="20000"/>
              </a:spcBef>
              <a:buFont typeface="Arial" pitchFamily="34" charset="0"/>
              <a:buChar char="•"/>
              <a:defRPr sz="2400" kern="1200">
                <a:solidFill>
                  <a:schemeClr val="tx1"/>
                </a:solidFill>
                <a:latin typeface="+mn-lt"/>
                <a:ea typeface="+mn-ea"/>
                <a:cs typeface="+mn-cs"/>
              </a:defRPr>
            </a:lvl9pPr>
          </a:lstStyle>
          <a:p>
            <a:pPr algn="r"/>
            <a:r>
              <a:rPr lang="ko-KR" altLang="en-US" sz="1000" dirty="0">
                <a:latin typeface="KoPub돋움체 Medium" panose="02020603020101020101" pitchFamily="18" charset="-127"/>
                <a:ea typeface="KoPub돋움체 Medium" panose="02020603020101020101" pitchFamily="18" charset="-127"/>
              </a:rPr>
              <a:t>해당  월별로 </a:t>
            </a:r>
            <a:r>
              <a:rPr lang="ko-KR" altLang="en-US" sz="1000" dirty="0" err="1">
                <a:latin typeface="KoPub돋움체 Medium" panose="02020603020101020101" pitchFamily="18" charset="-127"/>
                <a:ea typeface="KoPub돋움체 Medium" panose="02020603020101020101" pitchFamily="18" charset="-127"/>
              </a:rPr>
              <a:t>필터링되어</a:t>
            </a:r>
            <a:r>
              <a:rPr lang="ko-KR" altLang="en-US" sz="1000" dirty="0">
                <a:latin typeface="KoPub돋움체 Medium" panose="02020603020101020101" pitchFamily="18" charset="-127"/>
                <a:ea typeface="KoPub돋움체 Medium" panose="02020603020101020101" pitchFamily="18" charset="-127"/>
              </a:rPr>
              <a:t> 아래그래프를 필터링 할 수 있다 </a:t>
            </a:r>
            <a:endParaRPr lang="en-US" altLang="ko-KR" sz="1000" dirty="0">
              <a:latin typeface="KoPub돋움체 Medium" panose="02020603020101020101" pitchFamily="18" charset="-127"/>
              <a:ea typeface="KoPub돋움체 Medium" panose="02020603020101020101" pitchFamily="18" charset="-127"/>
            </a:endParaRPr>
          </a:p>
        </p:txBody>
      </p:sp>
    </p:spTree>
    <p:extLst>
      <p:ext uri="{BB962C8B-B14F-4D97-AF65-F5344CB8AC3E}">
        <p14:creationId xmlns:p14="http://schemas.microsoft.com/office/powerpoint/2010/main" val="1478271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그림 10" descr="텍스트이(가) 표시된 사진&#10;&#10;자동 생성된 설명">
            <a:extLst>
              <a:ext uri="{FF2B5EF4-FFF2-40B4-BE49-F238E27FC236}">
                <a16:creationId xmlns:a16="http://schemas.microsoft.com/office/drawing/2014/main" id="{4B7F14D6-9161-4667-B32D-205AB3EA1A0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
            <a:ext cx="6858000" cy="6835205"/>
          </a:xfrm>
          <a:prstGeom prst="rect">
            <a:avLst/>
          </a:prstGeom>
        </p:spPr>
      </p:pic>
      <p:sp>
        <p:nvSpPr>
          <p:cNvPr id="2" name="텍스트 개체 틀 1">
            <a:extLst>
              <a:ext uri="{FF2B5EF4-FFF2-40B4-BE49-F238E27FC236}">
                <a16:creationId xmlns:a16="http://schemas.microsoft.com/office/drawing/2014/main" id="{AB6867A5-400F-4F49-96F0-582FD69BF9C5}"/>
              </a:ext>
            </a:extLst>
          </p:cNvPr>
          <p:cNvSpPr>
            <a:spLocks noGrp="1"/>
          </p:cNvSpPr>
          <p:nvPr>
            <p:ph type="body" sz="quarter" idx="10"/>
          </p:nvPr>
        </p:nvSpPr>
        <p:spPr>
          <a:xfrm>
            <a:off x="8545859" y="116632"/>
            <a:ext cx="3528392" cy="144016"/>
          </a:xfrm>
        </p:spPr>
        <p:txBody>
          <a:bodyPr>
            <a:normAutofit lnSpcReduction="10000"/>
          </a:bodyPr>
          <a:lstStyle/>
          <a:p>
            <a:pPr algn="r"/>
            <a:r>
              <a:rPr lang="ko-KR" altLang="en-US" sz="1000" dirty="0">
                <a:latin typeface="KoPub돋움체 Medium" panose="02020603020101020101" pitchFamily="18" charset="-127"/>
                <a:ea typeface="KoPub돋움체 Medium" panose="02020603020101020101" pitchFamily="18" charset="-127"/>
              </a:rPr>
              <a:t>서울 열린 데이터 광장 </a:t>
            </a:r>
            <a:r>
              <a:rPr lang="en-US" altLang="ko-KR" sz="1000" dirty="0">
                <a:latin typeface="KoPub돋움체 Medium" panose="02020603020101020101" pitchFamily="18" charset="-127"/>
                <a:ea typeface="KoPub돋움체 Medium" panose="02020603020101020101" pitchFamily="18" charset="-127"/>
              </a:rPr>
              <a:t>-</a:t>
            </a:r>
            <a:r>
              <a:rPr lang="ko-KR" altLang="en-US" sz="1000" dirty="0">
                <a:latin typeface="KoPub돋움체 Medium" panose="02020603020101020101" pitchFamily="18" charset="-127"/>
                <a:ea typeface="KoPub돋움체 Medium" panose="02020603020101020101" pitchFamily="18" charset="-127"/>
              </a:rPr>
              <a:t>  서울시 공공자전거 이용현황</a:t>
            </a:r>
            <a:endParaRPr lang="en-US" altLang="ko-KR" sz="1000" dirty="0">
              <a:latin typeface="KoPub돋움체 Medium" panose="02020603020101020101" pitchFamily="18" charset="-127"/>
              <a:ea typeface="KoPub돋움체 Medium" panose="02020603020101020101" pitchFamily="18" charset="-127"/>
            </a:endParaRPr>
          </a:p>
        </p:txBody>
      </p:sp>
      <p:sp>
        <p:nvSpPr>
          <p:cNvPr id="5" name="직사각형 4">
            <a:extLst>
              <a:ext uri="{FF2B5EF4-FFF2-40B4-BE49-F238E27FC236}">
                <a16:creationId xmlns:a16="http://schemas.microsoft.com/office/drawing/2014/main" id="{F9673709-9A42-4574-94A6-D933114524A7}"/>
              </a:ext>
            </a:extLst>
          </p:cNvPr>
          <p:cNvSpPr/>
          <p:nvPr/>
        </p:nvSpPr>
        <p:spPr bwMode="gray">
          <a:xfrm>
            <a:off x="0" y="4293096"/>
            <a:ext cx="2929235" cy="1152128"/>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ko-KR"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텍스트 개체 틀 1">
            <a:extLst>
              <a:ext uri="{FF2B5EF4-FFF2-40B4-BE49-F238E27FC236}">
                <a16:creationId xmlns:a16="http://schemas.microsoft.com/office/drawing/2014/main" id="{0DB26584-AC21-40B2-8324-D160304B95C3}"/>
              </a:ext>
            </a:extLst>
          </p:cNvPr>
          <p:cNvSpPr txBox="1">
            <a:spLocks/>
          </p:cNvSpPr>
          <p:nvPr/>
        </p:nvSpPr>
        <p:spPr bwMode="black">
          <a:xfrm>
            <a:off x="1464617" y="5013176"/>
            <a:ext cx="3528392" cy="144016"/>
          </a:xfrm>
          <a:prstGeom prst="rect">
            <a:avLst/>
          </a:prstGeom>
        </p:spPr>
        <p:txBody>
          <a:bodyPr vert="horz" lIns="0" tIns="0" rIns="0" bIns="0" rtlCol="0">
            <a:normAutofit lnSpcReduction="10000"/>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kern="1200">
                <a:solidFill>
                  <a:schemeClr val="tx1"/>
                </a:solidFill>
                <a:latin typeface="+mn-lt"/>
                <a:ea typeface="+mn-ea"/>
                <a:cs typeface="+mn-cs"/>
              </a:defRPr>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kern="1200">
                <a:solidFill>
                  <a:schemeClr val="tx1"/>
                </a:solidFill>
                <a:latin typeface="+mn-lt"/>
                <a:ea typeface="+mn-ea"/>
                <a:cs typeface="+mn-cs"/>
              </a:defRPr>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lang="en-US" sz="1800" kern="1200" baseline="0" noProof="0">
                <a:solidFill>
                  <a:schemeClr val="tx1"/>
                </a:solidFill>
                <a:latin typeface="+mn-lt"/>
                <a:ea typeface="+mn-ea"/>
                <a:cs typeface="+mn-cs"/>
              </a:defRPr>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kern="1200">
                <a:solidFill>
                  <a:schemeClr val="tx1"/>
                </a:solidFill>
                <a:latin typeface="+mn-lt"/>
                <a:ea typeface="+mn-ea"/>
                <a:cs typeface="+mn-cs"/>
              </a:defRPr>
            </a:lvl4pPr>
            <a:lvl5pPr marL="719856" indent="-179964" algn="l" defTabSz="1088558" rtl="0" eaLnBrk="1" latinLnBrk="1" hangingPunct="1">
              <a:spcBef>
                <a:spcPts val="100"/>
              </a:spcBef>
              <a:buClr>
                <a:schemeClr val="accent2"/>
              </a:buClr>
              <a:buSzPct val="100000"/>
              <a:buFont typeface="Arial" pitchFamily="34" charset="0"/>
              <a:buChar char="–"/>
              <a:defRPr sz="1400" kern="1200" baseline="0">
                <a:solidFill>
                  <a:schemeClr val="tx1"/>
                </a:solidFill>
                <a:latin typeface="+mn-lt"/>
                <a:ea typeface="+mn-ea"/>
                <a:cs typeface="+mn-cs"/>
              </a:defRPr>
            </a:lvl5pPr>
            <a:lvl6pPr marL="2993535" indent="-272140" algn="l" defTabSz="1088558" rtl="0" eaLnBrk="1" latinLnBrk="1"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1"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1"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1" hangingPunct="1">
              <a:spcBef>
                <a:spcPct val="20000"/>
              </a:spcBef>
              <a:buFont typeface="Arial" pitchFamily="34" charset="0"/>
              <a:buChar char="•"/>
              <a:defRPr sz="2400" kern="1200">
                <a:solidFill>
                  <a:schemeClr val="tx1"/>
                </a:solidFill>
                <a:latin typeface="+mn-lt"/>
                <a:ea typeface="+mn-ea"/>
                <a:cs typeface="+mn-cs"/>
              </a:defRPr>
            </a:lvl9pPr>
          </a:lstStyle>
          <a:p>
            <a:pPr algn="r"/>
            <a:r>
              <a:rPr lang="ko-KR" altLang="en-US" sz="1000" dirty="0">
                <a:latin typeface="KoPub돋움체 Medium" panose="02020603020101020101" pitchFamily="18" charset="-127"/>
                <a:ea typeface="KoPub돋움체 Medium" panose="02020603020101020101" pitchFamily="18" charset="-127"/>
              </a:rPr>
              <a:t>각각 아래의 년</a:t>
            </a:r>
            <a:r>
              <a:rPr lang="en-US" altLang="ko-KR" sz="1000" dirty="0">
                <a:latin typeface="KoPub돋움체 Medium" panose="02020603020101020101" pitchFamily="18" charset="-127"/>
                <a:ea typeface="KoPub돋움체 Medium" panose="02020603020101020101" pitchFamily="18" charset="-127"/>
              </a:rPr>
              <a:t>/ </a:t>
            </a:r>
            <a:r>
              <a:rPr lang="ko-KR" altLang="en-US" sz="1000" dirty="0">
                <a:latin typeface="KoPub돋움체 Medium" panose="02020603020101020101" pitchFamily="18" charset="-127"/>
                <a:ea typeface="KoPub돋움체 Medium" panose="02020603020101020101" pitchFamily="18" charset="-127"/>
              </a:rPr>
              <a:t>월별 그래프가 </a:t>
            </a:r>
            <a:r>
              <a:rPr lang="ko-KR" altLang="en-US" sz="1000" dirty="0" err="1">
                <a:latin typeface="KoPub돋움체 Medium" panose="02020603020101020101" pitchFamily="18" charset="-127"/>
                <a:ea typeface="KoPub돋움체 Medium" panose="02020603020101020101" pitchFamily="18" charset="-127"/>
              </a:rPr>
              <a:t>필터링됨</a:t>
            </a:r>
            <a:endParaRPr lang="en-US" altLang="ko-KR" sz="1000" dirty="0">
              <a:latin typeface="KoPub돋움체 Medium" panose="02020603020101020101" pitchFamily="18" charset="-127"/>
              <a:ea typeface="KoPub돋움체 Medium" panose="02020603020101020101" pitchFamily="18" charset="-127"/>
            </a:endParaRPr>
          </a:p>
        </p:txBody>
      </p:sp>
    </p:spTree>
    <p:extLst>
      <p:ext uri="{BB962C8B-B14F-4D97-AF65-F5344CB8AC3E}">
        <p14:creationId xmlns:p14="http://schemas.microsoft.com/office/powerpoint/2010/main" val="3243142125"/>
      </p:ext>
    </p:extLst>
  </p:cSld>
  <p:clrMapOvr>
    <a:masterClrMapping/>
  </p:clrMapOvr>
</p:sld>
</file>

<file path=ppt/theme/theme1.xml><?xml version="1.0" encoding="utf-8"?>
<a:theme xmlns:a="http://schemas.openxmlformats.org/drawingml/2006/main" name="테마1">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가을">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2E83DA92-898F-411D-9AD6-A3EB18108BD6}" vid="{684F41E8-2CDA-4FE9-A9AD-DF04499C052D}"/>
    </a:ext>
  </a:extLst>
</a:theme>
</file>

<file path=ppt/theme/theme2.xml><?xml version="1.0" encoding="utf-8"?>
<a:theme xmlns:a="http://schemas.openxmlformats.org/drawingml/2006/main" name="SAP 2019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2E83DA92-898F-411D-9AD6-A3EB18108BD6}" vid="{7DD5979D-BBE6-4AA0-9A01-39731574BCE9}"/>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테마1</Template>
  <TotalTime>40036</TotalTime>
  <Words>136</Words>
  <Application>Microsoft Office PowerPoint</Application>
  <PresentationFormat>사용자 지정</PresentationFormat>
  <Paragraphs>16</Paragraphs>
  <Slides>7</Slides>
  <Notes>0</Notes>
  <HiddenSlides>0</HiddenSlides>
  <MMClips>0</MMClips>
  <ScaleCrop>false</ScaleCrop>
  <HeadingPairs>
    <vt:vector size="6" baseType="variant">
      <vt:variant>
        <vt:lpstr>사용한 글꼴</vt:lpstr>
      </vt:variant>
      <vt:variant>
        <vt:i4>6</vt:i4>
      </vt:variant>
      <vt:variant>
        <vt:lpstr>테마</vt:lpstr>
      </vt:variant>
      <vt:variant>
        <vt:i4>2</vt:i4>
      </vt:variant>
      <vt:variant>
        <vt:lpstr>슬라이드 제목</vt:lpstr>
      </vt:variant>
      <vt:variant>
        <vt:i4>7</vt:i4>
      </vt:variant>
    </vt:vector>
  </HeadingPairs>
  <TitlesOfParts>
    <vt:vector size="15" baseType="lpstr">
      <vt:lpstr>KoPub돋움체 Medium</vt:lpstr>
      <vt:lpstr>Arial</vt:lpstr>
      <vt:lpstr>맑은 고딕</vt:lpstr>
      <vt:lpstr>Symbol</vt:lpstr>
      <vt:lpstr>Courier New</vt:lpstr>
      <vt:lpstr>Wingdings</vt:lpstr>
      <vt:lpstr>테마1</vt:lpstr>
      <vt:lpstr>SAP 2019 16x9 blue</vt:lpstr>
      <vt:lpstr>Data Visualization (with Tableau)  - 따릉이 이용 현황 분석 </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hyj</dc:creator>
  <cp:lastModifiedBy>Kim YeaJIn</cp:lastModifiedBy>
  <cp:revision>1771</cp:revision>
  <cp:lastPrinted>2019-09-16T10:17:37Z</cp:lastPrinted>
  <dcterms:created xsi:type="dcterms:W3CDTF">2014-04-18T08:43:32Z</dcterms:created>
  <dcterms:modified xsi:type="dcterms:W3CDTF">2020-09-11T09:26:01Z</dcterms:modified>
</cp:coreProperties>
</file>