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 id="2147483702" r:id="rId2"/>
  </p:sldMasterIdLst>
  <p:notesMasterIdLst>
    <p:notesMasterId r:id="rId10"/>
  </p:notesMasterIdLst>
  <p:handoutMasterIdLst>
    <p:handoutMasterId r:id="rId11"/>
  </p:handoutMasterIdLst>
  <p:sldIdLst>
    <p:sldId id="1071" r:id="rId3"/>
    <p:sldId id="1074" r:id="rId4"/>
    <p:sldId id="1073" r:id="rId5"/>
    <p:sldId id="1075" r:id="rId6"/>
    <p:sldId id="1076" r:id="rId7"/>
    <p:sldId id="1077" r:id="rId8"/>
    <p:sldId id="1078" r:id="rId9"/>
  </p:sldIdLst>
  <p:sldSz cx="12195175" cy="6858000"/>
  <p:notesSz cx="9866313" cy="6735763"/>
  <p:embeddedFontLst>
    <p:embeddedFont>
      <p:font typeface="KoPub돋움체 Medium" panose="02020603020101020101" pitchFamily="18" charset="-127"/>
      <p:regular r:id="rId12"/>
    </p:embeddedFont>
    <p:embeddedFont>
      <p:font typeface="맑은 고딕" panose="020B0503020000020004" pitchFamily="50" charset="-127"/>
      <p:regular r:id="rId13"/>
      <p:bold r:id="rId1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2" pos="2880">
          <p15:clr>
            <a:srgbClr val="A4A3A4"/>
          </p15:clr>
        </p15:guide>
        <p15:guide id="3" orient="horz" pos="2160" userDrawn="1">
          <p15:clr>
            <a:srgbClr val="A4A3A4"/>
          </p15:clr>
        </p15:guide>
        <p15:guide id="4" orient="horz" pos="2260" userDrawn="1">
          <p15:clr>
            <a:srgbClr val="A4A3A4"/>
          </p15:clr>
        </p15:guide>
        <p15:guide id="5" pos="38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60"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86424" autoAdjust="0"/>
  </p:normalViewPr>
  <p:slideViewPr>
    <p:cSldViewPr>
      <p:cViewPr varScale="1">
        <p:scale>
          <a:sx n="91" d="100"/>
          <a:sy n="91" d="100"/>
        </p:scale>
        <p:origin x="567" y="66"/>
      </p:cViewPr>
      <p:guideLst>
        <p:guide orient="horz" pos="2251"/>
        <p:guide pos="2880"/>
        <p:guide orient="horz" pos="2160"/>
        <p:guide orient="horz" pos="2260"/>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5401" cy="336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88628" y="0"/>
            <a:ext cx="4275401" cy="336788"/>
          </a:xfrm>
          <a:prstGeom prst="rect">
            <a:avLst/>
          </a:prstGeom>
        </p:spPr>
        <p:txBody>
          <a:bodyPr vert="horz" lIns="91440" tIns="45720" rIns="91440" bIns="45720" rtlCol="0"/>
          <a:lstStyle>
            <a:lvl1pPr algn="r">
              <a:defRPr sz="1200"/>
            </a:lvl1pPr>
          </a:lstStyle>
          <a:p>
            <a:fld id="{579D7749-7DF8-4127-A714-0F3D730EF7A4}" type="datetimeFigureOut">
              <a:rPr lang="ko-KR" altLang="en-US" smtClean="0"/>
              <a:pPr/>
              <a:t>2020-11-18</a:t>
            </a:fld>
            <a:endParaRPr lang="ko-KR" altLang="en-US" dirty="0"/>
          </a:p>
        </p:txBody>
      </p:sp>
      <p:sp>
        <p:nvSpPr>
          <p:cNvPr id="4" name="바닥글 개체 틀 3"/>
          <p:cNvSpPr>
            <a:spLocks noGrp="1"/>
          </p:cNvSpPr>
          <p:nvPr>
            <p:ph type="ftr" sz="quarter" idx="2"/>
          </p:nvPr>
        </p:nvSpPr>
        <p:spPr>
          <a:xfrm>
            <a:off x="0" y="6397806"/>
            <a:ext cx="4275401" cy="336788"/>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88628" y="6397806"/>
            <a:ext cx="4275401" cy="336788"/>
          </a:xfrm>
          <a:prstGeom prst="rect">
            <a:avLst/>
          </a:prstGeom>
        </p:spPr>
        <p:txBody>
          <a:bodyPr vert="horz" lIns="91440" tIns="45720" rIns="91440" bIns="45720" rtlCol="0" anchor="b"/>
          <a:lstStyle>
            <a:lvl1pPr algn="r">
              <a:defRPr sz="1200"/>
            </a:lvl1pPr>
          </a:lstStyle>
          <a:p>
            <a:fld id="{31B73A9B-0D34-4D14-B97A-03060B60CC78}" type="slidenum">
              <a:rPr lang="ko-KR" altLang="en-US" smtClean="0"/>
              <a:pPr/>
              <a:t>‹#›</a:t>
            </a:fld>
            <a:endParaRPr lang="ko-KR" altLang="en-US" dirty="0"/>
          </a:p>
        </p:txBody>
      </p:sp>
    </p:spTree>
    <p:extLst>
      <p:ext uri="{BB962C8B-B14F-4D97-AF65-F5344CB8AC3E}">
        <p14:creationId xmlns:p14="http://schemas.microsoft.com/office/powerpoint/2010/main" val="54435288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5401" cy="336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5588628" y="0"/>
            <a:ext cx="4275401" cy="336788"/>
          </a:xfrm>
          <a:prstGeom prst="rect">
            <a:avLst/>
          </a:prstGeom>
        </p:spPr>
        <p:txBody>
          <a:bodyPr vert="horz" lIns="91440" tIns="45720" rIns="91440" bIns="45720" rtlCol="0"/>
          <a:lstStyle>
            <a:lvl1pPr algn="r">
              <a:defRPr sz="1200"/>
            </a:lvl1pPr>
          </a:lstStyle>
          <a:p>
            <a:fld id="{A297F46D-01FD-4E3A-BDAF-99332D4CB396}" type="datetimeFigureOut">
              <a:rPr lang="ko-KR" altLang="en-US" smtClean="0"/>
              <a:pPr/>
              <a:t>2020-11-18</a:t>
            </a:fld>
            <a:endParaRPr lang="ko-KR" altLang="en-US" dirty="0"/>
          </a:p>
        </p:txBody>
      </p:sp>
      <p:sp>
        <p:nvSpPr>
          <p:cNvPr id="4" name="슬라이드 이미지 개체 틀 3"/>
          <p:cNvSpPr>
            <a:spLocks noGrp="1" noRot="1" noChangeAspect="1"/>
          </p:cNvSpPr>
          <p:nvPr>
            <p:ph type="sldImg" idx="2"/>
          </p:nvPr>
        </p:nvSpPr>
        <p:spPr>
          <a:xfrm>
            <a:off x="2687638" y="504825"/>
            <a:ext cx="4491037" cy="2525713"/>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986632" y="3199488"/>
            <a:ext cx="7893050" cy="3031093"/>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6397806"/>
            <a:ext cx="4275401" cy="336788"/>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5588628" y="6397806"/>
            <a:ext cx="4275401" cy="336788"/>
          </a:xfrm>
          <a:prstGeom prst="rect">
            <a:avLst/>
          </a:prstGeom>
        </p:spPr>
        <p:txBody>
          <a:bodyPr vert="horz" lIns="91440" tIns="45720" rIns="91440" bIns="45720" rtlCol="0" anchor="b"/>
          <a:lstStyle>
            <a:lvl1pPr algn="r">
              <a:defRPr sz="1200"/>
            </a:lvl1pPr>
          </a:lstStyle>
          <a:p>
            <a:fld id="{88BD08F3-0EF2-4EE4-B2E6-0280AF143A6E}" type="slidenum">
              <a:rPr lang="ko-KR" altLang="en-US" smtClean="0"/>
              <a:pPr/>
              <a:t>‹#›</a:t>
            </a:fld>
            <a:endParaRPr lang="ko-KR" altLang="en-US" dirty="0"/>
          </a:p>
        </p:txBody>
      </p:sp>
    </p:spTree>
    <p:extLst>
      <p:ext uri="{BB962C8B-B14F-4D97-AF65-F5344CB8AC3E}">
        <p14:creationId xmlns:p14="http://schemas.microsoft.com/office/powerpoint/2010/main" val="3149172206"/>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p:nvPicPr>
        <p:blipFill>
          <a:blip r:embed="rId2"/>
          <a:stretch>
            <a:fillRect/>
          </a:stretch>
        </p:blipFill>
        <p:spPr>
          <a:xfrm>
            <a:off x="9950552" y="6217668"/>
            <a:ext cx="1963637" cy="360000"/>
          </a:xfrm>
          <a:prstGeom prst="rect">
            <a:avLst/>
          </a:prstGeom>
        </p:spPr>
      </p:pic>
      <p:sp>
        <p:nvSpPr>
          <p:cNvPr id="13" name="Classification"/>
          <p:cNvSpPr txBox="1"/>
          <p:nvPr/>
        </p:nvSpPr>
        <p:spPr>
          <a:xfrm>
            <a:off x="288000" y="5769668"/>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p:ph type="subTitle" idx="1" hasCustomPrompt="1"/>
          </p:nvPr>
        </p:nvSpPr>
        <p:spPr bwMode="black">
          <a:xfrm>
            <a:off x="288001" y="5130491"/>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1"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2"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999"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999"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1"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1"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5"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5"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1"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4000"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9" y="0"/>
            <a:ext cx="6097588"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hf hdr="0" ftr="0" dt="0"/>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3999"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1"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
        <p:nvSpPr>
          <p:cNvPr id="4" name="TextBox 3"/>
          <p:cNvSpPr txBox="1"/>
          <p:nvPr userDrawn="1"/>
        </p:nvSpPr>
        <p:spPr>
          <a:xfrm>
            <a:off x="609759" y="1124745"/>
            <a:ext cx="10975658" cy="246221"/>
          </a:xfrm>
          <a:prstGeom prst="rect">
            <a:avLst/>
          </a:prstGeom>
          <a:noFill/>
        </p:spPr>
        <p:txBody>
          <a:bodyPr wrap="square" rtlCol="0">
            <a:spAutoFit/>
          </a:bodyPr>
          <a:lstStyle/>
          <a:p>
            <a:pPr marL="342900" indent="-342900">
              <a:buFont typeface="+mj-lt"/>
              <a:buAutoNum type="arabicPeriod"/>
            </a:pPr>
            <a:endParaRPr lang="ko-KR" altLang="en-US" sz="1000"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p:ph type="subTitle" idx="1" hasCustomPrompt="1"/>
          </p:nvPr>
        </p:nvSpPr>
        <p:spPr bwMode="black">
          <a:xfrm>
            <a:off x="288000" y="4268505"/>
            <a:ext cx="11627999"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1" y="2706317"/>
            <a:ext cx="11627999"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p:nvPicPr>
        <p:blipFill>
          <a:blip r:embed="rId2"/>
          <a:stretch>
            <a:fillRect/>
          </a:stretch>
        </p:blipFill>
        <p:spPr>
          <a:xfrm>
            <a:off x="9950552" y="6217668"/>
            <a:ext cx="1963637"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p:nvPicPr>
        <p:blipFill>
          <a:blip r:embed="rId2"/>
          <a:stretch>
            <a:fillRect/>
          </a:stretch>
        </p:blipFill>
        <p:spPr>
          <a:xfrm>
            <a:off x="9727199" y="5994000"/>
            <a:ext cx="1963637"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p:nvPicPr>
        <p:blipFill>
          <a:blip r:embed="rId2"/>
          <a:stretch>
            <a:fillRect/>
          </a:stretch>
        </p:blipFill>
        <p:spPr>
          <a:xfrm>
            <a:off x="9725566" y="5994000"/>
            <a:ext cx="1963635" cy="360000"/>
          </a:xfrm>
          <a:prstGeom prst="rect">
            <a:avLst/>
          </a:prstGeom>
        </p:spPr>
      </p:pic>
      <p:sp>
        <p:nvSpPr>
          <p:cNvPr id="25" name="Copyright information English"/>
          <p:cNvSpPr txBox="1"/>
          <p:nvPr/>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p:nvSpPr>
        <p:spPr bwMode="black">
          <a:xfrm>
            <a:off x="503238" y="2461400"/>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p:nvPicPr>
        <p:blipFill>
          <a:blip r:embed="rId6"/>
          <a:stretch>
            <a:fillRect/>
          </a:stretch>
        </p:blipFill>
        <p:spPr>
          <a:xfrm>
            <a:off x="2257488" y="1749961"/>
            <a:ext cx="361809" cy="361809"/>
          </a:xfrm>
          <a:prstGeom prst="rect">
            <a:avLst/>
          </a:prstGeom>
        </p:spPr>
      </p:pic>
      <p:pic>
        <p:nvPicPr>
          <p:cNvPr id="14" name="YouTube icon with link">
            <a:hlinkClick r:id="rId7"/>
          </p:cNvPr>
          <p:cNvPicPr>
            <a:picLocks noChangeAspect="1"/>
          </p:cNvPicPr>
          <p:nvPr/>
        </p:nvPicPr>
        <p:blipFill>
          <a:blip r:embed="rId8"/>
          <a:stretch>
            <a:fillRect/>
          </a:stretch>
        </p:blipFill>
        <p:spPr>
          <a:xfrm>
            <a:off x="1666952" y="1749063"/>
            <a:ext cx="363600" cy="363600"/>
          </a:xfrm>
          <a:prstGeom prst="rect">
            <a:avLst/>
          </a:prstGeom>
        </p:spPr>
      </p:pic>
      <p:pic>
        <p:nvPicPr>
          <p:cNvPr id="15" name="Twitter icon with link">
            <a:hlinkClick r:id="rId9" tooltip="https://twitter.com/sap"/>
          </p:cNvPr>
          <p:cNvPicPr>
            <a:picLocks noChangeAspect="1"/>
          </p:cNvPicPr>
          <p:nvPr/>
        </p:nvPicPr>
        <p:blipFill>
          <a:blip r:embed="rId10"/>
          <a:stretch>
            <a:fillRect/>
          </a:stretch>
        </p:blipFill>
        <p:spPr>
          <a:xfrm>
            <a:off x="1078206" y="1749961"/>
            <a:ext cx="361809" cy="361809"/>
          </a:xfrm>
          <a:prstGeom prst="rect">
            <a:avLst/>
          </a:prstGeom>
        </p:spPr>
      </p:pic>
      <p:pic>
        <p:nvPicPr>
          <p:cNvPr id="17" name="Facebook icon with link">
            <a:hlinkClick r:id="rId11"/>
          </p:cNvPr>
          <p:cNvPicPr>
            <a:picLocks noChangeAspect="1"/>
          </p:cNvPicPr>
          <p:nvPr/>
        </p:nvPicPr>
        <p:blipFill>
          <a:blip r:embed="rId12"/>
          <a:stretch>
            <a:fillRect/>
          </a:stretch>
        </p:blipFill>
        <p:spPr>
          <a:xfrm>
            <a:off x="487670" y="1749063"/>
            <a:ext cx="363600" cy="363600"/>
          </a:xfrm>
          <a:prstGeom prst="rect">
            <a:avLst/>
          </a:prstGeom>
        </p:spPr>
      </p:pic>
      <p:sp>
        <p:nvSpPr>
          <p:cNvPr id="32" name="Follow all of SAP"/>
          <p:cNvSpPr txBox="1"/>
          <p:nvPr/>
        </p:nvSpPr>
        <p:spPr bwMode="black">
          <a:xfrm>
            <a:off x="503998" y="1461003"/>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p:nvSpPr>
        <p:spPr bwMode="black">
          <a:xfrm>
            <a:off x="503238" y="2461400"/>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p:nvPicPr>
        <p:blipFill>
          <a:blip r:embed="rId3"/>
          <a:stretch>
            <a:fillRect/>
          </a:stretch>
        </p:blipFill>
        <p:spPr>
          <a:xfrm>
            <a:off x="9725566" y="5994000"/>
            <a:ext cx="1963635" cy="360000"/>
          </a:xfrm>
          <a:prstGeom prst="rect">
            <a:avLst/>
          </a:prstGeom>
        </p:spPr>
      </p:pic>
      <p:sp>
        <p:nvSpPr>
          <p:cNvPr id="26" name="Copyright information-German"/>
          <p:cNvSpPr txBox="1"/>
          <p:nvPr/>
        </p:nvSpPr>
        <p:spPr bwMode="black">
          <a:xfrm>
            <a:off x="503999" y="2645292"/>
            <a:ext cx="6076807"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p:nvPicPr>
        <p:blipFill>
          <a:blip r:embed="rId6"/>
          <a:stretch>
            <a:fillRect/>
          </a:stretch>
        </p:blipFill>
        <p:spPr>
          <a:xfrm>
            <a:off x="2257488" y="1749961"/>
            <a:ext cx="361809" cy="361809"/>
          </a:xfrm>
          <a:prstGeom prst="rect">
            <a:avLst/>
          </a:prstGeom>
        </p:spPr>
      </p:pic>
      <p:pic>
        <p:nvPicPr>
          <p:cNvPr id="13" name="YouTube icon with link">
            <a:hlinkClick r:id="rId7"/>
          </p:cNvPr>
          <p:cNvPicPr>
            <a:picLocks noChangeAspect="1"/>
          </p:cNvPicPr>
          <p:nvPr/>
        </p:nvPicPr>
        <p:blipFill>
          <a:blip r:embed="rId8"/>
          <a:stretch>
            <a:fillRect/>
          </a:stretch>
        </p:blipFill>
        <p:spPr>
          <a:xfrm>
            <a:off x="1666952" y="1749063"/>
            <a:ext cx="363600" cy="363600"/>
          </a:xfrm>
          <a:prstGeom prst="rect">
            <a:avLst/>
          </a:prstGeom>
        </p:spPr>
      </p:pic>
      <p:pic>
        <p:nvPicPr>
          <p:cNvPr id="14" name="Twitter icon with link">
            <a:hlinkClick r:id="rId9" tooltip="https://twitter.com/sap"/>
          </p:cNvPr>
          <p:cNvPicPr>
            <a:picLocks noChangeAspect="1"/>
          </p:cNvPicPr>
          <p:nvPr/>
        </p:nvPicPr>
        <p:blipFill>
          <a:blip r:embed="rId10"/>
          <a:stretch>
            <a:fillRect/>
          </a:stretch>
        </p:blipFill>
        <p:spPr>
          <a:xfrm>
            <a:off x="1078206" y="1749961"/>
            <a:ext cx="361809" cy="361809"/>
          </a:xfrm>
          <a:prstGeom prst="rect">
            <a:avLst/>
          </a:prstGeom>
        </p:spPr>
      </p:pic>
      <p:pic>
        <p:nvPicPr>
          <p:cNvPr id="15" name="Facebook icon with link">
            <a:hlinkClick r:id="rId11"/>
          </p:cNvPr>
          <p:cNvPicPr>
            <a:picLocks noChangeAspect="1"/>
          </p:cNvPicPr>
          <p:nvPr/>
        </p:nvPicPr>
        <p:blipFill>
          <a:blip r:embed="rId12"/>
          <a:stretch>
            <a:fillRect/>
          </a:stretch>
        </p:blipFill>
        <p:spPr>
          <a:xfrm>
            <a:off x="487670" y="1749063"/>
            <a:ext cx="363600" cy="363600"/>
          </a:xfrm>
          <a:prstGeom prst="rect">
            <a:avLst/>
          </a:prstGeom>
        </p:spPr>
      </p:pic>
      <p:sp>
        <p:nvSpPr>
          <p:cNvPr id="33" name="SAP folgen auf"/>
          <p:cNvSpPr txBox="1"/>
          <p:nvPr/>
        </p:nvSpPr>
        <p:spPr bwMode="black">
          <a:xfrm>
            <a:off x="503998" y="1461003"/>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p:nvPicPr>
        <p:blipFill>
          <a:blip r:embed="rId2"/>
          <a:stretch>
            <a:fillRect/>
          </a:stretch>
        </p:blipFill>
        <p:spPr>
          <a:xfrm>
            <a:off x="6921167" y="6217668"/>
            <a:ext cx="1963635" cy="360000"/>
          </a:xfrm>
          <a:prstGeom prst="rect">
            <a:avLst/>
          </a:prstGeom>
        </p:spPr>
      </p:pic>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p:ph type="subTitle" idx="1" hasCustomPrompt="1"/>
          </p:nvPr>
        </p:nvSpPr>
        <p:spPr bwMode="black">
          <a:xfrm>
            <a:off x="288000" y="4268505"/>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1"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p:nvGrpSpPr>
        <p:grpSpPr>
          <a:xfrm>
            <a:off x="9171174"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00"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41767"/>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4000" y="1620000"/>
            <a:ext cx="11186476"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1"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p:nvPicPr>
        <p:blipFill>
          <a:blip r:embed="rId2"/>
          <a:stretch>
            <a:fillRect/>
          </a:stretch>
        </p:blipFill>
        <p:spPr>
          <a:xfrm>
            <a:off x="9950552" y="6217668"/>
            <a:ext cx="1963637"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ko-KR" altLang="en-US"/>
              <a:t>그림을 추가하려면 아이콘을 클릭하십시오</a:t>
            </a:r>
            <a:endParaRPr lang="de-DE" dirty="0"/>
          </a:p>
        </p:txBody>
      </p:sp>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p:ph type="subTitle" idx="1" hasCustomPrompt="1"/>
          </p:nvPr>
        </p:nvSpPr>
        <p:spPr bwMode="black">
          <a:xfrm>
            <a:off x="288002" y="4268505"/>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0"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1"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1"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1"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제목 및 텍스트">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4000" y="1620000"/>
            <a:ext cx="11186476"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hf hdr="0" ftr="0" dt="0"/>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999"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11549413" y="6536753"/>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p:nvSpPr>
        <p:spPr bwMode="black">
          <a:xfrm>
            <a:off x="2814656" y="6559836"/>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p:nvSpPr>
        <p:spPr bwMode="black">
          <a:xfrm>
            <a:off x="504002" y="6559835"/>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Lst>
  <p:hf hdr="0" ftr="0" dt="0"/>
  <p:txStyles>
    <p:titleStyle>
      <a:lvl1pPr algn="l" defTabSz="1088558" rtl="0" eaLnBrk="1" latinLnBrk="1"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1"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1"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1"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1"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1" hangingPunct="1">
        <a:defRPr sz="2100" kern="1200">
          <a:solidFill>
            <a:schemeClr val="tx1"/>
          </a:solidFill>
          <a:latin typeface="+mn-lt"/>
          <a:ea typeface="+mn-ea"/>
          <a:cs typeface="+mn-cs"/>
        </a:defRPr>
      </a:lvl1pPr>
      <a:lvl2pPr marL="544279" algn="l" defTabSz="1088558" rtl="0" eaLnBrk="1" latinLnBrk="1" hangingPunct="1">
        <a:defRPr sz="2100" kern="1200">
          <a:solidFill>
            <a:schemeClr val="tx1"/>
          </a:solidFill>
          <a:latin typeface="+mn-lt"/>
          <a:ea typeface="+mn-ea"/>
          <a:cs typeface="+mn-cs"/>
        </a:defRPr>
      </a:lvl2pPr>
      <a:lvl3pPr marL="1088558" algn="l" defTabSz="1088558" rtl="0" eaLnBrk="1" latinLnBrk="1" hangingPunct="1">
        <a:defRPr sz="2100" kern="1200">
          <a:solidFill>
            <a:schemeClr val="tx1"/>
          </a:solidFill>
          <a:latin typeface="+mn-lt"/>
          <a:ea typeface="+mn-ea"/>
          <a:cs typeface="+mn-cs"/>
        </a:defRPr>
      </a:lvl3pPr>
      <a:lvl4pPr marL="1632837" algn="l" defTabSz="1088558" rtl="0" eaLnBrk="1" latinLnBrk="1" hangingPunct="1">
        <a:defRPr sz="2100" kern="1200">
          <a:solidFill>
            <a:schemeClr val="tx1"/>
          </a:solidFill>
          <a:latin typeface="+mn-lt"/>
          <a:ea typeface="+mn-ea"/>
          <a:cs typeface="+mn-cs"/>
        </a:defRPr>
      </a:lvl4pPr>
      <a:lvl5pPr marL="2177116" algn="l" defTabSz="1088558" rtl="0" eaLnBrk="1" latinLnBrk="1" hangingPunct="1">
        <a:defRPr sz="2100" kern="1200">
          <a:solidFill>
            <a:schemeClr val="tx1"/>
          </a:solidFill>
          <a:latin typeface="+mn-lt"/>
          <a:ea typeface="+mn-ea"/>
          <a:cs typeface="+mn-cs"/>
        </a:defRPr>
      </a:lvl5pPr>
      <a:lvl6pPr marL="2721396" algn="l" defTabSz="1088558" rtl="0" eaLnBrk="1" latinLnBrk="1" hangingPunct="1">
        <a:defRPr sz="2100" kern="1200">
          <a:solidFill>
            <a:schemeClr val="tx1"/>
          </a:solidFill>
          <a:latin typeface="+mn-lt"/>
          <a:ea typeface="+mn-ea"/>
          <a:cs typeface="+mn-cs"/>
        </a:defRPr>
      </a:lvl6pPr>
      <a:lvl7pPr marL="3265675" algn="l" defTabSz="1088558" rtl="0" eaLnBrk="1" latinLnBrk="1" hangingPunct="1">
        <a:defRPr sz="2100" kern="1200">
          <a:solidFill>
            <a:schemeClr val="tx1"/>
          </a:solidFill>
          <a:latin typeface="+mn-lt"/>
          <a:ea typeface="+mn-ea"/>
          <a:cs typeface="+mn-cs"/>
        </a:defRPr>
      </a:lvl7pPr>
      <a:lvl8pPr marL="3809954" algn="l" defTabSz="1088558" rtl="0" eaLnBrk="1" latinLnBrk="1" hangingPunct="1">
        <a:defRPr sz="2100" kern="1200">
          <a:solidFill>
            <a:schemeClr val="tx1"/>
          </a:solidFill>
          <a:latin typeface="+mn-lt"/>
          <a:ea typeface="+mn-ea"/>
          <a:cs typeface="+mn-cs"/>
        </a:defRPr>
      </a:lvl8pPr>
      <a:lvl9pPr marL="4354233" algn="l" defTabSz="1088558" rtl="0" eaLnBrk="1" latinLnBrk="1"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p:nvSpPr>
        <p:spPr bwMode="black">
          <a:xfrm>
            <a:off x="11549413" y="6536755"/>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p:nvSpPr>
        <p:spPr bwMode="black">
          <a:xfrm>
            <a:off x="2814658" y="6559838"/>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p:nvSpPr>
        <p:spPr bwMode="black">
          <a:xfrm>
            <a:off x="504002" y="6559836"/>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Lst>
  <p:hf hdr="0" ftr="0" dt="0"/>
  <p:txStyles>
    <p:titleStyle>
      <a:lvl1pPr algn="l" defTabSz="1088558" rtl="0" eaLnBrk="1" latinLnBrk="1"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1"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1"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1"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1"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1" hangingPunct="1">
        <a:defRPr sz="2100" kern="1200">
          <a:solidFill>
            <a:schemeClr val="tx1"/>
          </a:solidFill>
          <a:latin typeface="+mn-lt"/>
          <a:ea typeface="+mn-ea"/>
          <a:cs typeface="+mn-cs"/>
        </a:defRPr>
      </a:lvl1pPr>
      <a:lvl2pPr marL="544279" algn="l" defTabSz="1088558" rtl="0" eaLnBrk="1" latinLnBrk="1" hangingPunct="1">
        <a:defRPr sz="2100" kern="1200">
          <a:solidFill>
            <a:schemeClr val="tx1"/>
          </a:solidFill>
          <a:latin typeface="+mn-lt"/>
          <a:ea typeface="+mn-ea"/>
          <a:cs typeface="+mn-cs"/>
        </a:defRPr>
      </a:lvl2pPr>
      <a:lvl3pPr marL="1088558" algn="l" defTabSz="1088558" rtl="0" eaLnBrk="1" latinLnBrk="1" hangingPunct="1">
        <a:defRPr sz="2100" kern="1200">
          <a:solidFill>
            <a:schemeClr val="tx1"/>
          </a:solidFill>
          <a:latin typeface="+mn-lt"/>
          <a:ea typeface="+mn-ea"/>
          <a:cs typeface="+mn-cs"/>
        </a:defRPr>
      </a:lvl3pPr>
      <a:lvl4pPr marL="1632837" algn="l" defTabSz="1088558" rtl="0" eaLnBrk="1" latinLnBrk="1" hangingPunct="1">
        <a:defRPr sz="2100" kern="1200">
          <a:solidFill>
            <a:schemeClr val="tx1"/>
          </a:solidFill>
          <a:latin typeface="+mn-lt"/>
          <a:ea typeface="+mn-ea"/>
          <a:cs typeface="+mn-cs"/>
        </a:defRPr>
      </a:lvl4pPr>
      <a:lvl5pPr marL="2177116" algn="l" defTabSz="1088558" rtl="0" eaLnBrk="1" latinLnBrk="1" hangingPunct="1">
        <a:defRPr sz="2100" kern="1200">
          <a:solidFill>
            <a:schemeClr val="tx1"/>
          </a:solidFill>
          <a:latin typeface="+mn-lt"/>
          <a:ea typeface="+mn-ea"/>
          <a:cs typeface="+mn-cs"/>
        </a:defRPr>
      </a:lvl5pPr>
      <a:lvl6pPr marL="2721396" algn="l" defTabSz="1088558" rtl="0" eaLnBrk="1" latinLnBrk="1" hangingPunct="1">
        <a:defRPr sz="2100" kern="1200">
          <a:solidFill>
            <a:schemeClr val="tx1"/>
          </a:solidFill>
          <a:latin typeface="+mn-lt"/>
          <a:ea typeface="+mn-ea"/>
          <a:cs typeface="+mn-cs"/>
        </a:defRPr>
      </a:lvl6pPr>
      <a:lvl7pPr marL="3265675" algn="l" defTabSz="1088558" rtl="0" eaLnBrk="1" latinLnBrk="1" hangingPunct="1">
        <a:defRPr sz="2100" kern="1200">
          <a:solidFill>
            <a:schemeClr val="tx1"/>
          </a:solidFill>
          <a:latin typeface="+mn-lt"/>
          <a:ea typeface="+mn-ea"/>
          <a:cs typeface="+mn-cs"/>
        </a:defRPr>
      </a:lvl7pPr>
      <a:lvl8pPr marL="3809954" algn="l" defTabSz="1088558" rtl="0" eaLnBrk="1" latinLnBrk="1" hangingPunct="1">
        <a:defRPr sz="2100" kern="1200">
          <a:solidFill>
            <a:schemeClr val="tx1"/>
          </a:solidFill>
          <a:latin typeface="+mn-lt"/>
          <a:ea typeface="+mn-ea"/>
          <a:cs typeface="+mn-cs"/>
        </a:defRPr>
      </a:lvl8pPr>
      <a:lvl9pPr marL="4354233" algn="l" defTabSz="1088558" rtl="0" eaLnBrk="1" latinLnBrk="1"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altLang="ko-KR" dirty="0"/>
              <a:t>1</a:t>
            </a:r>
            <a:r>
              <a:rPr lang="ko-KR" altLang="en-US" dirty="0"/>
              <a:t>조 김예진</a:t>
            </a:r>
            <a:endParaRPr lang="en-US" dirty="0"/>
          </a:p>
        </p:txBody>
      </p:sp>
      <p:sp>
        <p:nvSpPr>
          <p:cNvPr id="11" name="Title"/>
          <p:cNvSpPr>
            <a:spLocks noGrp="1"/>
          </p:cNvSpPr>
          <p:nvPr>
            <p:ph type="title"/>
          </p:nvPr>
        </p:nvSpPr>
        <p:spPr bwMode="gray"/>
        <p:txBody>
          <a:bodyPr/>
          <a:lstStyle/>
          <a:p>
            <a:r>
              <a:rPr lang="en-US" altLang="ko-KR" dirty="0"/>
              <a:t>Data Visualization (with Tableau)</a:t>
            </a:r>
            <a:br>
              <a:rPr lang="en-US" dirty="0"/>
            </a:br>
            <a:r>
              <a:rPr lang="en-US" dirty="0"/>
              <a:t> </a:t>
            </a:r>
            <a:r>
              <a:rPr lang="en-US" sz="2400" dirty="0"/>
              <a:t>- </a:t>
            </a:r>
            <a:r>
              <a:rPr lang="ko-KR" altLang="en-US" sz="2400" dirty="0" err="1"/>
              <a:t>따릉이</a:t>
            </a:r>
            <a:r>
              <a:rPr lang="ko-KR" altLang="en-US" sz="2400" dirty="0"/>
              <a:t> 이용 현황 분석 </a:t>
            </a:r>
            <a:endParaRPr lang="de-DE" sz="2400" dirty="0">
              <a:solidFill>
                <a:schemeClr val="accent1"/>
              </a:solidFill>
            </a:endParaRPr>
          </a:p>
        </p:txBody>
      </p:sp>
    </p:spTree>
    <p:extLst>
      <p:ext uri="{BB962C8B-B14F-4D97-AF65-F5344CB8AC3E}">
        <p14:creationId xmlns:p14="http://schemas.microsoft.com/office/powerpoint/2010/main" val="373653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a:ln>
            <a:solidFill>
              <a:schemeClr val="accent4"/>
            </a:solidFill>
          </a:ln>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rmAutofit lnSpcReduction="10000"/>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grpSp>
        <p:nvGrpSpPr>
          <p:cNvPr id="6" name="그룹 5">
            <a:extLst>
              <a:ext uri="{FF2B5EF4-FFF2-40B4-BE49-F238E27FC236}">
                <a16:creationId xmlns:a16="http://schemas.microsoft.com/office/drawing/2014/main" id="{B6E54AED-38B2-414B-B01F-6A98FA9F7341}"/>
              </a:ext>
            </a:extLst>
          </p:cNvPr>
          <p:cNvGrpSpPr/>
          <p:nvPr/>
        </p:nvGrpSpPr>
        <p:grpSpPr>
          <a:xfrm>
            <a:off x="8538195" y="3645024"/>
            <a:ext cx="3536056" cy="432048"/>
            <a:chOff x="8661966" y="3645024"/>
            <a:chExt cx="3536056" cy="432048"/>
          </a:xfrm>
          <a:solidFill>
            <a:schemeClr val="accent4">
              <a:lumMod val="20000"/>
              <a:lumOff val="80000"/>
            </a:schemeClr>
          </a:solidFill>
        </p:grpSpPr>
        <p:sp>
          <p:nvSpPr>
            <p:cNvPr id="3" name="텍스트 개체 틀 1">
              <a:extLst>
                <a:ext uri="{FF2B5EF4-FFF2-40B4-BE49-F238E27FC236}">
                  <a16:creationId xmlns:a16="http://schemas.microsoft.com/office/drawing/2014/main" id="{B59C7601-F2A8-4121-90A0-BDDC368C1E6A}"/>
                </a:ext>
              </a:extLst>
            </p:cNvPr>
            <p:cNvSpPr txBox="1">
              <a:spLocks/>
            </p:cNvSpPr>
            <p:nvPr/>
          </p:nvSpPr>
          <p:spPr bwMode="black">
            <a:xfrm>
              <a:off x="8666783" y="3789040"/>
              <a:ext cx="3528392" cy="144016"/>
            </a:xfrm>
            <a:prstGeom prst="rect">
              <a:avLst/>
            </a:prstGeom>
            <a:grpFill/>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대여건수에 비해 거치대가 몰려 있는 것을 알 수 있다</a:t>
              </a:r>
              <a:endParaRPr lang="en-US" altLang="ko-KR" sz="1000" dirty="0">
                <a:latin typeface="KoPub돋움체 Medium" panose="02020603020101020101" pitchFamily="18" charset="-127"/>
                <a:ea typeface="KoPub돋움체 Medium" panose="02020603020101020101" pitchFamily="18" charset="-127"/>
              </a:endParaRPr>
            </a:p>
          </p:txBody>
        </p:sp>
        <p:sp>
          <p:nvSpPr>
            <p:cNvPr id="5" name="텍스트 개체 틀 1">
              <a:extLst>
                <a:ext uri="{FF2B5EF4-FFF2-40B4-BE49-F238E27FC236}">
                  <a16:creationId xmlns:a16="http://schemas.microsoft.com/office/drawing/2014/main" id="{453573C8-7DB7-420F-9A88-51E51CC72485}"/>
                </a:ext>
              </a:extLst>
            </p:cNvPr>
            <p:cNvSpPr txBox="1">
              <a:spLocks/>
            </p:cNvSpPr>
            <p:nvPr/>
          </p:nvSpPr>
          <p:spPr bwMode="black">
            <a:xfrm>
              <a:off x="8669630" y="3933056"/>
              <a:ext cx="3528392" cy="144016"/>
            </a:xfrm>
            <a:prstGeom prst="rect">
              <a:avLst/>
            </a:prstGeom>
            <a:grpFill/>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따릉이 이용은 주로 </a:t>
              </a:r>
              <a:r>
                <a:rPr lang="en-US" altLang="ko-KR" sz="1000" dirty="0">
                  <a:latin typeface="KoPub돋움체 Medium" panose="02020603020101020101" pitchFamily="18" charset="-127"/>
                  <a:ea typeface="KoPub돋움체 Medium" panose="02020603020101020101" pitchFamily="18" charset="-127"/>
                </a:rPr>
                <a:t>9,10</a:t>
              </a:r>
              <a:r>
                <a:rPr lang="ko-KR" altLang="en-US" sz="1000" dirty="0">
                  <a:latin typeface="KoPub돋움체 Medium" panose="02020603020101020101" pitchFamily="18" charset="-127"/>
                  <a:ea typeface="KoPub돋움체 Medium" panose="02020603020101020101" pitchFamily="18" charset="-127"/>
                </a:rPr>
                <a:t>월 이 주로  높다</a:t>
              </a:r>
              <a:endParaRPr lang="en-US" altLang="ko-KR" sz="1000" dirty="0">
                <a:latin typeface="KoPub돋움체 Medium" panose="02020603020101020101" pitchFamily="18" charset="-127"/>
                <a:ea typeface="KoPub돋움체 Medium" panose="02020603020101020101" pitchFamily="18" charset="-127"/>
              </a:endParaRPr>
            </a:p>
          </p:txBody>
        </p:sp>
        <p:sp>
          <p:nvSpPr>
            <p:cNvPr id="4" name="텍스트 개체 틀 1">
              <a:extLst>
                <a:ext uri="{FF2B5EF4-FFF2-40B4-BE49-F238E27FC236}">
                  <a16:creationId xmlns:a16="http://schemas.microsoft.com/office/drawing/2014/main" id="{8184CB8E-F6E5-45BD-9461-EF157E90ABFC}"/>
                </a:ext>
              </a:extLst>
            </p:cNvPr>
            <p:cNvSpPr txBox="1">
              <a:spLocks/>
            </p:cNvSpPr>
            <p:nvPr/>
          </p:nvSpPr>
          <p:spPr bwMode="black">
            <a:xfrm>
              <a:off x="8661966" y="3645024"/>
              <a:ext cx="3528392" cy="144016"/>
            </a:xfrm>
            <a:prstGeom prst="rect">
              <a:avLst/>
            </a:prstGeom>
            <a:grpFill/>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거치대 수 가 많다고 대여가 많은 것은 아니다</a:t>
              </a:r>
              <a:endParaRPr lang="en-US" altLang="ko-KR" sz="1000" dirty="0">
                <a:latin typeface="KoPub돋움체 Medium" panose="02020603020101020101" pitchFamily="18" charset="-127"/>
                <a:ea typeface="KoPub돋움체 Medium" panose="02020603020101020101" pitchFamily="18" charset="-127"/>
              </a:endParaRPr>
            </a:p>
          </p:txBody>
        </p:sp>
      </p:grpSp>
    </p:spTree>
    <p:extLst>
      <p:ext uri="{BB962C8B-B14F-4D97-AF65-F5344CB8AC3E}">
        <p14:creationId xmlns:p14="http://schemas.microsoft.com/office/powerpoint/2010/main" val="384928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rmAutofit lnSpcReduction="10000"/>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pic>
        <p:nvPicPr>
          <p:cNvPr id="3" name="slide3" descr="구별 거치대 개수">
            <a:extLst>
              <a:ext uri="{FF2B5EF4-FFF2-40B4-BE49-F238E27FC236}">
                <a16:creationId xmlns:a16="http://schemas.microsoft.com/office/drawing/2014/main" id="{0AD70CA1-D63C-45F6-AC85-87BB3B3DF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9394" y="1619250"/>
            <a:ext cx="6850137" cy="3880027"/>
          </a:xfrm>
          <a:prstGeom prst="rect">
            <a:avLst/>
          </a:prstGeom>
          <a:ln>
            <a:solidFill>
              <a:schemeClr val="accent4"/>
            </a:solidFill>
          </a:ln>
        </p:spPr>
      </p:pic>
      <p:sp>
        <p:nvSpPr>
          <p:cNvPr id="5" name="직사각형 4">
            <a:extLst>
              <a:ext uri="{FF2B5EF4-FFF2-40B4-BE49-F238E27FC236}">
                <a16:creationId xmlns:a16="http://schemas.microsoft.com/office/drawing/2014/main" id="{F9673709-9A42-4574-94A6-D933114524A7}"/>
              </a:ext>
            </a:extLst>
          </p:cNvPr>
          <p:cNvSpPr/>
          <p:nvPr/>
        </p:nvSpPr>
        <p:spPr bwMode="gray">
          <a:xfrm>
            <a:off x="1" y="0"/>
            <a:ext cx="3937346" cy="2132856"/>
          </a:xfrm>
          <a:prstGeom prst="rect">
            <a:avLst/>
          </a:prstGeom>
          <a:solidFill>
            <a:schemeClr val="accent4">
              <a:lumMod val="20000"/>
              <a:lumOff val="80000"/>
              <a:alpha val="50000"/>
            </a:schemeClr>
          </a:solidFill>
          <a:ln>
            <a:solidFill>
              <a:schemeClr val="accent4"/>
            </a:solid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텍스트 개체 틀 1">
            <a:extLst>
              <a:ext uri="{FF2B5EF4-FFF2-40B4-BE49-F238E27FC236}">
                <a16:creationId xmlns:a16="http://schemas.microsoft.com/office/drawing/2014/main" id="{32047085-A4C5-46D0-B349-BCDB968CAA4F}"/>
              </a:ext>
            </a:extLst>
          </p:cNvPr>
          <p:cNvSpPr txBox="1">
            <a:spLocks/>
          </p:cNvSpPr>
          <p:nvPr/>
        </p:nvSpPr>
        <p:spPr bwMode="black">
          <a:xfrm>
            <a:off x="9310667" y="5589240"/>
            <a:ext cx="1908864" cy="144016"/>
          </a:xfrm>
          <a:prstGeom prst="rect">
            <a:avLst/>
          </a:prstGeom>
          <a:solidFill>
            <a:schemeClr val="accent4">
              <a:lumMod val="20000"/>
              <a:lumOff val="80000"/>
            </a:schemeClr>
          </a:solidFill>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각 구별 거치대 개수를 확인할 수 있다</a:t>
            </a:r>
            <a:endParaRPr lang="en-US" altLang="ko-KR" sz="1000" dirty="0">
              <a:latin typeface="KoPub돋움체 Medium" panose="02020603020101020101" pitchFamily="18" charset="-127"/>
              <a:ea typeface="KoPub돋움체 Medium" panose="02020603020101020101" pitchFamily="18" charset="-127"/>
            </a:endParaRPr>
          </a:p>
        </p:txBody>
      </p:sp>
      <p:cxnSp>
        <p:nvCxnSpPr>
          <p:cNvPr id="7" name="직선 연결선 6">
            <a:extLst>
              <a:ext uri="{FF2B5EF4-FFF2-40B4-BE49-F238E27FC236}">
                <a16:creationId xmlns:a16="http://schemas.microsoft.com/office/drawing/2014/main" id="{EF4BD85C-69E4-4D51-BBB3-59F10E34CC70}"/>
              </a:ext>
            </a:extLst>
          </p:cNvPr>
          <p:cNvCxnSpPr>
            <a:cxnSpLocks/>
            <a:stCxn id="5" idx="2"/>
          </p:cNvCxnSpPr>
          <p:nvPr/>
        </p:nvCxnSpPr>
        <p:spPr>
          <a:xfrm>
            <a:off x="1968674" y="2132856"/>
            <a:ext cx="2400719" cy="3366421"/>
          </a:xfrm>
          <a:prstGeom prst="line">
            <a:avLst/>
          </a:prstGeom>
          <a:ln w="12700">
            <a:solidFill>
              <a:schemeClr val="accent4"/>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4D46A062-30D4-4C6D-A342-EA29F9DB14F6}"/>
              </a:ext>
            </a:extLst>
          </p:cNvPr>
          <p:cNvCxnSpPr>
            <a:cxnSpLocks/>
          </p:cNvCxnSpPr>
          <p:nvPr/>
        </p:nvCxnSpPr>
        <p:spPr>
          <a:xfrm>
            <a:off x="3932753" y="-1384"/>
            <a:ext cx="7286778" cy="1620634"/>
          </a:xfrm>
          <a:prstGeom prst="line">
            <a:avLst/>
          </a:prstGeom>
          <a:ln w="12700">
            <a:solidFill>
              <a:schemeClr val="accent4"/>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0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Autofit/>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pic>
        <p:nvPicPr>
          <p:cNvPr id="4" name="slide5" descr="구별 대여소 이름">
            <a:extLst>
              <a:ext uri="{FF2B5EF4-FFF2-40B4-BE49-F238E27FC236}">
                <a16:creationId xmlns:a16="http://schemas.microsoft.com/office/drawing/2014/main" id="{7B1BCEC1-905E-4091-8350-5588BF2C6A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880" y="2204864"/>
            <a:ext cx="6037957" cy="3391661"/>
          </a:xfrm>
          <a:prstGeom prst="rect">
            <a:avLst/>
          </a:prstGeom>
          <a:ln>
            <a:solidFill>
              <a:schemeClr val="accent4"/>
            </a:solidFill>
          </a:ln>
        </p:spPr>
      </p:pic>
      <p:sp>
        <p:nvSpPr>
          <p:cNvPr id="3" name="텍스트 개체 틀 1">
            <a:extLst>
              <a:ext uri="{FF2B5EF4-FFF2-40B4-BE49-F238E27FC236}">
                <a16:creationId xmlns:a16="http://schemas.microsoft.com/office/drawing/2014/main" id="{34A01965-355B-43DF-A515-65C59FAA44E3}"/>
              </a:ext>
            </a:extLst>
          </p:cNvPr>
          <p:cNvSpPr txBox="1">
            <a:spLocks/>
          </p:cNvSpPr>
          <p:nvPr/>
        </p:nvSpPr>
        <p:spPr bwMode="black">
          <a:xfrm>
            <a:off x="6956325" y="5684162"/>
            <a:ext cx="4608512" cy="144016"/>
          </a:xfrm>
          <a:prstGeom prst="rect">
            <a:avLst/>
          </a:prstGeom>
          <a:solidFill>
            <a:schemeClr val="accent4">
              <a:lumMod val="20000"/>
              <a:lumOff val="80000"/>
            </a:schemeClr>
          </a:solidFill>
        </p:spPr>
        <p:txBody>
          <a:bodyPr vert="horz" lIns="0" tIns="0" rIns="0" bIns="0" rtlCol="0">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해당 대여소의 주소 및 이름을 확인할 수 있으며</a:t>
            </a:r>
            <a:r>
              <a:rPr lang="en-US" altLang="ko-KR" sz="1000" dirty="0">
                <a:latin typeface="KoPub돋움체 Medium" panose="02020603020101020101" pitchFamily="18" charset="-127"/>
                <a:ea typeface="KoPub돋움체 Medium" panose="02020603020101020101" pitchFamily="18" charset="-127"/>
              </a:rPr>
              <a:t>, </a:t>
            </a:r>
            <a:r>
              <a:rPr lang="ko-KR" altLang="en-US" sz="1000" dirty="0">
                <a:latin typeface="KoPub돋움체 Medium" panose="02020603020101020101" pitchFamily="18" charset="-127"/>
                <a:ea typeface="KoPub돋움체 Medium" panose="02020603020101020101" pitchFamily="18" charset="-127"/>
              </a:rPr>
              <a:t>위의 </a:t>
            </a:r>
            <a:r>
              <a:rPr lang="ko-KR" altLang="en-US" sz="1000" dirty="0" err="1">
                <a:latin typeface="KoPub돋움체 Medium" panose="02020603020101020101" pitchFamily="18" charset="-127"/>
                <a:ea typeface="KoPub돋움체 Medium" panose="02020603020101020101" pitchFamily="18" charset="-127"/>
              </a:rPr>
              <a:t>툴바를</a:t>
            </a:r>
            <a:r>
              <a:rPr lang="ko-KR" altLang="en-US" sz="1000" dirty="0">
                <a:latin typeface="KoPub돋움체 Medium" panose="02020603020101020101" pitchFamily="18" charset="-127"/>
                <a:ea typeface="KoPub돋움체 Medium" panose="02020603020101020101" pitchFamily="18" charset="-127"/>
              </a:rPr>
              <a:t> 이용해 해당지역을 표현한다</a:t>
            </a:r>
            <a:endParaRPr lang="en-US" altLang="ko-KR" sz="1000" dirty="0">
              <a:latin typeface="KoPub돋움체 Medium" panose="02020603020101020101" pitchFamily="18" charset="-127"/>
              <a:ea typeface="KoPub돋움체 Medium" panose="02020603020101020101" pitchFamily="18" charset="-127"/>
            </a:endParaRPr>
          </a:p>
        </p:txBody>
      </p:sp>
      <p:sp>
        <p:nvSpPr>
          <p:cNvPr id="6" name="직사각형 5">
            <a:extLst>
              <a:ext uri="{FF2B5EF4-FFF2-40B4-BE49-F238E27FC236}">
                <a16:creationId xmlns:a16="http://schemas.microsoft.com/office/drawing/2014/main" id="{B77932DB-22A5-41A5-AF65-EFE370C0FA9E}"/>
              </a:ext>
            </a:extLst>
          </p:cNvPr>
          <p:cNvSpPr/>
          <p:nvPr/>
        </p:nvSpPr>
        <p:spPr bwMode="gray">
          <a:xfrm>
            <a:off x="3937347" y="-15629"/>
            <a:ext cx="3937346" cy="2132856"/>
          </a:xfrm>
          <a:prstGeom prst="rect">
            <a:avLst/>
          </a:prstGeom>
          <a:solidFill>
            <a:schemeClr val="accent4">
              <a:lumMod val="20000"/>
              <a:lumOff val="80000"/>
              <a:alpha val="50000"/>
            </a:schemeClr>
          </a:solidFill>
          <a:ln>
            <a:solidFill>
              <a:schemeClr val="accent4"/>
            </a:solid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 name="직선 연결선 8">
            <a:extLst>
              <a:ext uri="{FF2B5EF4-FFF2-40B4-BE49-F238E27FC236}">
                <a16:creationId xmlns:a16="http://schemas.microsoft.com/office/drawing/2014/main" id="{97EE099D-69B9-49E3-8552-18DB29801557}"/>
              </a:ext>
            </a:extLst>
          </p:cNvPr>
          <p:cNvCxnSpPr>
            <a:cxnSpLocks/>
          </p:cNvCxnSpPr>
          <p:nvPr/>
        </p:nvCxnSpPr>
        <p:spPr>
          <a:xfrm>
            <a:off x="7874693" y="-15629"/>
            <a:ext cx="3690144" cy="2220493"/>
          </a:xfrm>
          <a:prstGeom prst="line">
            <a:avLst/>
          </a:prstGeom>
          <a:ln w="12700">
            <a:solidFill>
              <a:schemeClr val="accent4"/>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7116D714-99E0-4376-9D62-44872E363F43}"/>
              </a:ext>
            </a:extLst>
          </p:cNvPr>
          <p:cNvCxnSpPr>
            <a:cxnSpLocks/>
          </p:cNvCxnSpPr>
          <p:nvPr/>
        </p:nvCxnSpPr>
        <p:spPr>
          <a:xfrm>
            <a:off x="3937347" y="2117227"/>
            <a:ext cx="1589533" cy="3494926"/>
          </a:xfrm>
          <a:prstGeom prst="line">
            <a:avLst/>
          </a:prstGeom>
          <a:ln w="12700">
            <a:solidFill>
              <a:schemeClr val="accent4"/>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63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Autofit/>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pic>
        <p:nvPicPr>
          <p:cNvPr id="3" name="slide7" descr="월별 이용현황">
            <a:extLst>
              <a:ext uri="{FF2B5EF4-FFF2-40B4-BE49-F238E27FC236}">
                <a16:creationId xmlns:a16="http://schemas.microsoft.com/office/drawing/2014/main" id="{119BC0C6-383C-4E34-A5FA-3544CE5113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363" y="2204864"/>
            <a:ext cx="6858000" cy="3887729"/>
          </a:xfrm>
          <a:prstGeom prst="rect">
            <a:avLst/>
          </a:prstGeom>
          <a:ln>
            <a:solidFill>
              <a:schemeClr val="accent4"/>
            </a:solidFill>
          </a:ln>
        </p:spPr>
      </p:pic>
      <p:sp>
        <p:nvSpPr>
          <p:cNvPr id="4" name="텍스트 개체 틀 1">
            <a:extLst>
              <a:ext uri="{FF2B5EF4-FFF2-40B4-BE49-F238E27FC236}">
                <a16:creationId xmlns:a16="http://schemas.microsoft.com/office/drawing/2014/main" id="{7ACF3CDE-A8BA-429D-9046-F486DAC6708D}"/>
              </a:ext>
            </a:extLst>
          </p:cNvPr>
          <p:cNvSpPr txBox="1">
            <a:spLocks/>
          </p:cNvSpPr>
          <p:nvPr/>
        </p:nvSpPr>
        <p:spPr bwMode="black">
          <a:xfrm>
            <a:off x="6978923" y="6121481"/>
            <a:ext cx="3960440" cy="180020"/>
          </a:xfrm>
          <a:prstGeom prst="rect">
            <a:avLst/>
          </a:prstGeom>
          <a:solidFill>
            <a:schemeClr val="accent4">
              <a:lumMod val="20000"/>
              <a:lumOff val="80000"/>
            </a:schemeClr>
          </a:solidFill>
        </p:spPr>
        <p:txBody>
          <a:bodyPr vert="horz" lIns="0" tIns="0" rIns="0" bIns="0" rtlCol="0">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해당 년도 별로 필터링 되어 월별 이용 현황을 파이차트로 확인할 수 있다</a:t>
            </a:r>
            <a:endParaRPr lang="en-US" altLang="ko-KR" sz="1000" dirty="0">
              <a:latin typeface="KoPub돋움체 Medium" panose="02020603020101020101" pitchFamily="18" charset="-127"/>
              <a:ea typeface="KoPub돋움체 Medium" panose="02020603020101020101" pitchFamily="18" charset="-127"/>
            </a:endParaRPr>
          </a:p>
        </p:txBody>
      </p:sp>
      <p:cxnSp>
        <p:nvCxnSpPr>
          <p:cNvPr id="7" name="직선 연결선 6">
            <a:extLst>
              <a:ext uri="{FF2B5EF4-FFF2-40B4-BE49-F238E27FC236}">
                <a16:creationId xmlns:a16="http://schemas.microsoft.com/office/drawing/2014/main" id="{A9F908E5-BC81-429B-BA25-237B61230D5B}"/>
              </a:ext>
            </a:extLst>
          </p:cNvPr>
          <p:cNvCxnSpPr>
            <a:cxnSpLocks/>
          </p:cNvCxnSpPr>
          <p:nvPr/>
        </p:nvCxnSpPr>
        <p:spPr>
          <a:xfrm>
            <a:off x="1706200" y="5445225"/>
            <a:ext cx="2375163" cy="647368"/>
          </a:xfrm>
          <a:prstGeom prst="line">
            <a:avLst/>
          </a:prstGeom>
          <a:ln w="12700">
            <a:solidFill>
              <a:schemeClr val="accent4"/>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DBCDBF8A-CF82-4D10-B935-B66325CC45C3}"/>
              </a:ext>
            </a:extLst>
          </p:cNvPr>
          <p:cNvSpPr/>
          <p:nvPr/>
        </p:nvSpPr>
        <p:spPr bwMode="gray">
          <a:xfrm>
            <a:off x="0" y="4293096"/>
            <a:ext cx="1706200" cy="1152128"/>
          </a:xfrm>
          <a:prstGeom prst="rect">
            <a:avLst/>
          </a:prstGeom>
          <a:solidFill>
            <a:schemeClr val="accent4">
              <a:lumMod val="20000"/>
              <a:lumOff val="80000"/>
              <a:alpha val="50000"/>
            </a:schemeClr>
          </a:solidFill>
          <a:ln>
            <a:solidFill>
              <a:schemeClr val="accent4"/>
            </a:solid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2" name="직선 연결선 11">
            <a:extLst>
              <a:ext uri="{FF2B5EF4-FFF2-40B4-BE49-F238E27FC236}">
                <a16:creationId xmlns:a16="http://schemas.microsoft.com/office/drawing/2014/main" id="{528E7E57-709F-4147-9546-638CA0BE4F7B}"/>
              </a:ext>
            </a:extLst>
          </p:cNvPr>
          <p:cNvCxnSpPr>
            <a:cxnSpLocks/>
          </p:cNvCxnSpPr>
          <p:nvPr/>
        </p:nvCxnSpPr>
        <p:spPr>
          <a:xfrm flipV="1">
            <a:off x="1706200" y="2204863"/>
            <a:ext cx="2375163" cy="2088233"/>
          </a:xfrm>
          <a:prstGeom prst="line">
            <a:avLst/>
          </a:prstGeom>
          <a:ln w="12700">
            <a:solidFill>
              <a:schemeClr val="accent4"/>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03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rmAutofit lnSpcReduction="10000"/>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pic>
        <p:nvPicPr>
          <p:cNvPr id="4" name="slide8" descr="년/월별 이용 현황">
            <a:extLst>
              <a:ext uri="{FF2B5EF4-FFF2-40B4-BE49-F238E27FC236}">
                <a16:creationId xmlns:a16="http://schemas.microsoft.com/office/drawing/2014/main" id="{0A17B816-B45C-41D6-B0DE-8C06A7A8F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443" y="2132856"/>
            <a:ext cx="6782420" cy="3841671"/>
          </a:xfrm>
          <a:prstGeom prst="rect">
            <a:avLst/>
          </a:prstGeom>
          <a:ln>
            <a:solidFill>
              <a:schemeClr val="accent4"/>
            </a:solidFill>
          </a:ln>
        </p:spPr>
      </p:pic>
      <p:sp>
        <p:nvSpPr>
          <p:cNvPr id="3" name="텍스트 개체 틀 1">
            <a:extLst>
              <a:ext uri="{FF2B5EF4-FFF2-40B4-BE49-F238E27FC236}">
                <a16:creationId xmlns:a16="http://schemas.microsoft.com/office/drawing/2014/main" id="{9358746C-B7B3-44FD-ABEA-8178F7A76FD6}"/>
              </a:ext>
            </a:extLst>
          </p:cNvPr>
          <p:cNvSpPr txBox="1">
            <a:spLocks/>
          </p:cNvSpPr>
          <p:nvPr/>
        </p:nvSpPr>
        <p:spPr bwMode="black">
          <a:xfrm>
            <a:off x="8631535" y="6021288"/>
            <a:ext cx="2952328" cy="144016"/>
          </a:xfrm>
          <a:prstGeom prst="rect">
            <a:avLst/>
          </a:prstGeom>
          <a:solidFill>
            <a:schemeClr val="accent4">
              <a:lumMod val="20000"/>
              <a:lumOff val="80000"/>
            </a:schemeClr>
          </a:solidFill>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해당  월별로 필터링 되어 아래그래프를 필터링 할 수 있다 </a:t>
            </a:r>
            <a:endParaRPr lang="en-US" altLang="ko-KR" sz="1000" dirty="0">
              <a:latin typeface="KoPub돋움체 Medium" panose="02020603020101020101" pitchFamily="18" charset="-127"/>
              <a:ea typeface="KoPub돋움체 Medium" panose="02020603020101020101" pitchFamily="18" charset="-127"/>
            </a:endParaRPr>
          </a:p>
        </p:txBody>
      </p:sp>
      <p:sp>
        <p:nvSpPr>
          <p:cNvPr id="6" name="직사각형 5">
            <a:extLst>
              <a:ext uri="{FF2B5EF4-FFF2-40B4-BE49-F238E27FC236}">
                <a16:creationId xmlns:a16="http://schemas.microsoft.com/office/drawing/2014/main" id="{C91A6022-7DE8-4B32-BDAE-0E94DC6CD81C}"/>
              </a:ext>
            </a:extLst>
          </p:cNvPr>
          <p:cNvSpPr/>
          <p:nvPr/>
        </p:nvSpPr>
        <p:spPr bwMode="gray">
          <a:xfrm>
            <a:off x="1633091" y="4365104"/>
            <a:ext cx="1706200" cy="1152128"/>
          </a:xfrm>
          <a:prstGeom prst="rect">
            <a:avLst/>
          </a:prstGeom>
          <a:solidFill>
            <a:schemeClr val="accent4">
              <a:lumMod val="20000"/>
              <a:lumOff val="80000"/>
              <a:alpha val="50000"/>
            </a:schemeClr>
          </a:solidFill>
          <a:ln>
            <a:solidFill>
              <a:schemeClr val="accent4"/>
            </a:solid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 name="직선 연결선 8">
            <a:extLst>
              <a:ext uri="{FF2B5EF4-FFF2-40B4-BE49-F238E27FC236}">
                <a16:creationId xmlns:a16="http://schemas.microsoft.com/office/drawing/2014/main" id="{7D56BC43-2388-4B85-9534-8174F68426ED}"/>
              </a:ext>
            </a:extLst>
          </p:cNvPr>
          <p:cNvCxnSpPr>
            <a:cxnSpLocks/>
          </p:cNvCxnSpPr>
          <p:nvPr/>
        </p:nvCxnSpPr>
        <p:spPr>
          <a:xfrm flipV="1">
            <a:off x="3339291" y="2132856"/>
            <a:ext cx="1462152" cy="2232249"/>
          </a:xfrm>
          <a:prstGeom prst="line">
            <a:avLst/>
          </a:prstGeom>
          <a:ln w="12700">
            <a:solidFill>
              <a:schemeClr val="accent4"/>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FA32E622-B9A6-4113-BEA7-C83B2897F678}"/>
              </a:ext>
            </a:extLst>
          </p:cNvPr>
          <p:cNvCxnSpPr>
            <a:cxnSpLocks/>
          </p:cNvCxnSpPr>
          <p:nvPr/>
        </p:nvCxnSpPr>
        <p:spPr>
          <a:xfrm>
            <a:off x="3341076" y="5517233"/>
            <a:ext cx="1460367" cy="457294"/>
          </a:xfrm>
          <a:prstGeom prst="line">
            <a:avLst/>
          </a:prstGeom>
          <a:ln w="12700">
            <a:solidFill>
              <a:schemeClr val="accent4"/>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27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a:ln>
            <a:solidFill>
              <a:schemeClr val="accent4"/>
            </a:solidFill>
          </a:ln>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rmAutofit lnSpcReduction="10000"/>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sp>
        <p:nvSpPr>
          <p:cNvPr id="6" name="텍스트 개체 틀 1">
            <a:extLst>
              <a:ext uri="{FF2B5EF4-FFF2-40B4-BE49-F238E27FC236}">
                <a16:creationId xmlns:a16="http://schemas.microsoft.com/office/drawing/2014/main" id="{0DB26584-AC21-40B2-8324-D160304B95C3}"/>
              </a:ext>
            </a:extLst>
          </p:cNvPr>
          <p:cNvSpPr txBox="1">
            <a:spLocks/>
          </p:cNvSpPr>
          <p:nvPr/>
        </p:nvSpPr>
        <p:spPr bwMode="black">
          <a:xfrm>
            <a:off x="1275517" y="5589240"/>
            <a:ext cx="2063774" cy="144016"/>
          </a:xfrm>
          <a:prstGeom prst="rect">
            <a:avLst/>
          </a:prstGeom>
          <a:solidFill>
            <a:schemeClr val="accent4">
              <a:lumMod val="20000"/>
              <a:lumOff val="80000"/>
            </a:schemeClr>
          </a:solidFill>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각각 아래의 년</a:t>
            </a:r>
            <a:r>
              <a:rPr lang="en-US" altLang="ko-KR" sz="1000" dirty="0">
                <a:latin typeface="KoPub돋움체 Medium" panose="02020603020101020101" pitchFamily="18" charset="-127"/>
                <a:ea typeface="KoPub돋움체 Medium" panose="02020603020101020101" pitchFamily="18" charset="-127"/>
              </a:rPr>
              <a:t>/ </a:t>
            </a:r>
            <a:r>
              <a:rPr lang="ko-KR" altLang="en-US" sz="1000" dirty="0">
                <a:latin typeface="KoPub돋움체 Medium" panose="02020603020101020101" pitchFamily="18" charset="-127"/>
                <a:ea typeface="KoPub돋움체 Medium" panose="02020603020101020101" pitchFamily="18" charset="-127"/>
              </a:rPr>
              <a:t>월별 그래프가 필터링 됨</a:t>
            </a:r>
            <a:endParaRPr lang="en-US" altLang="ko-KR" sz="1000" dirty="0">
              <a:latin typeface="KoPub돋움체 Medium" panose="02020603020101020101" pitchFamily="18" charset="-127"/>
              <a:ea typeface="KoPub돋움체 Medium" panose="02020603020101020101" pitchFamily="18" charset="-127"/>
            </a:endParaRPr>
          </a:p>
        </p:txBody>
      </p:sp>
      <p:sp>
        <p:nvSpPr>
          <p:cNvPr id="3" name="직사각형 2">
            <a:extLst>
              <a:ext uri="{FF2B5EF4-FFF2-40B4-BE49-F238E27FC236}">
                <a16:creationId xmlns:a16="http://schemas.microsoft.com/office/drawing/2014/main" id="{E11DE162-EE35-4905-88A4-3CF211B17CA0}"/>
              </a:ext>
            </a:extLst>
          </p:cNvPr>
          <p:cNvSpPr/>
          <p:nvPr/>
        </p:nvSpPr>
        <p:spPr bwMode="gray">
          <a:xfrm>
            <a:off x="0" y="4365104"/>
            <a:ext cx="3339291" cy="1152128"/>
          </a:xfrm>
          <a:prstGeom prst="rect">
            <a:avLst/>
          </a:prstGeom>
          <a:solidFill>
            <a:schemeClr val="accent4">
              <a:lumMod val="20000"/>
              <a:lumOff val="80000"/>
              <a:alpha val="50000"/>
            </a:schemeClr>
          </a:solidFill>
          <a:ln>
            <a:solidFill>
              <a:schemeClr val="accent4"/>
            </a:solid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43142125"/>
      </p:ext>
    </p:extLst>
  </p:cSld>
  <p:clrMapOvr>
    <a:masterClrMapping/>
  </p:clrMapOvr>
</p:sld>
</file>

<file path=ppt/theme/theme1.xml><?xml version="1.0" encoding="utf-8"?>
<a:theme xmlns:a="http://schemas.openxmlformats.org/drawingml/2006/main" name="테마1">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684F41E8-2CDA-4FE9-A9AD-DF04499C052D}"/>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7DD5979D-BBE6-4AA0-9A01-39731574BCE9}"/>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테마1</Template>
  <TotalTime>40059</TotalTime>
  <Words>139</Words>
  <Application>Microsoft Office PowerPoint</Application>
  <PresentationFormat>사용자 지정</PresentationFormat>
  <Paragraphs>16</Paragraphs>
  <Slides>7</Slides>
  <Notes>0</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7</vt:i4>
      </vt:variant>
    </vt:vector>
  </HeadingPairs>
  <TitlesOfParts>
    <vt:vector size="15" baseType="lpstr">
      <vt:lpstr>Wingdings</vt:lpstr>
      <vt:lpstr>맑은 고딕</vt:lpstr>
      <vt:lpstr>Symbol</vt:lpstr>
      <vt:lpstr>Arial</vt:lpstr>
      <vt:lpstr>KoPub돋움체 Medium</vt:lpstr>
      <vt:lpstr>Courier New</vt:lpstr>
      <vt:lpstr>테마1</vt:lpstr>
      <vt:lpstr>SAP 2019 16x9 blue</vt:lpstr>
      <vt:lpstr>Data Visualization (with Tableau)  - 따릉이 이용 현황 분석 </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hyj</dc:creator>
  <cp:lastModifiedBy>Kim YeaJIn</cp:lastModifiedBy>
  <cp:revision>1774</cp:revision>
  <cp:lastPrinted>2019-09-16T10:17:37Z</cp:lastPrinted>
  <dcterms:created xsi:type="dcterms:W3CDTF">2014-04-18T08:43:32Z</dcterms:created>
  <dcterms:modified xsi:type="dcterms:W3CDTF">2020-11-18T09:19:44Z</dcterms:modified>
</cp:coreProperties>
</file>