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2" r:id="rId7"/>
    <p:sldId id="272" r:id="rId8"/>
    <p:sldId id="261" r:id="rId9"/>
    <p:sldId id="263" r:id="rId10"/>
    <p:sldId id="300" r:id="rId11"/>
    <p:sldId id="278" r:id="rId12"/>
    <p:sldId id="280" r:id="rId13"/>
    <p:sldId id="265" r:id="rId14"/>
    <p:sldId id="284" r:id="rId15"/>
    <p:sldId id="279" r:id="rId16"/>
    <p:sldId id="281" r:id="rId17"/>
    <p:sldId id="282" r:id="rId18"/>
    <p:sldId id="287" r:id="rId19"/>
    <p:sldId id="292" r:id="rId20"/>
    <p:sldId id="293" r:id="rId21"/>
    <p:sldId id="294" r:id="rId22"/>
    <p:sldId id="288" r:id="rId23"/>
    <p:sldId id="301" r:id="rId24"/>
    <p:sldId id="289" r:id="rId25"/>
    <p:sldId id="295" r:id="rId26"/>
    <p:sldId id="302" r:id="rId27"/>
    <p:sldId id="303" r:id="rId28"/>
    <p:sldId id="304" r:id="rId29"/>
    <p:sldId id="305" r:id="rId30"/>
    <p:sldId id="308" r:id="rId31"/>
    <p:sldId id="307" r:id="rId32"/>
    <p:sldId id="26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1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FF"/>
    <a:srgbClr val="BB4D4D"/>
    <a:srgbClr val="50F21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4961"/>
    <p:restoredTop sz="94660"/>
  </p:normalViewPr>
  <p:slideViewPr>
    <p:cSldViewPr snapToGrid="0">
      <p:cViewPr varScale="1">
        <p:scale>
          <a:sx n="67" d="100"/>
          <a:sy n="67" d="100"/>
        </p:scale>
        <p:origin x="-1000" y="-84"/>
      </p:cViewPr>
      <p:guideLst>
        <p:guide orient="horz" pos="2181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7878-5EFA-4DD5-B3BE-4173768D3B32}" type="datetimeFigureOut">
              <a:rPr lang="ko-KR" altLang="en-US" smtClean="0"/>
              <a:pPr/>
              <a:t>2018-06-23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74310-7C86-4F93-97B1-70C05371C9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pPr/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471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2018-06-23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2018-06-23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2018-06-23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2018-06-23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2018-06-23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2018-06-23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2C71-3B52-4F0D-9491-F3C07D3CFC92}" type="datetimeFigureOut">
              <a:rPr lang="ko-KR" altLang="en-US" smtClean="0"/>
              <a:pPr/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582F-FE53-4125-A938-2AE203D349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484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wmf"/><Relationship Id="rId5" Type="http://schemas.openxmlformats.org/officeDocument/2006/relationships/image" Target="../media/image16.gi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oleObject" Target="../embeddings/oleObject5.bin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9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48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47.png"/><Relationship Id="rId9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8539" y="5277716"/>
            <a:ext cx="3078176" cy="110799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조선일보명조"/>
                <a:ea typeface="조선일보명조"/>
                <a:cs typeface="조선일보명조"/>
              </a:rPr>
              <a:t>10</a:t>
            </a:r>
            <a:r>
              <a:rPr lang="ko-KR" altLang="en-US" sz="2200" b="1" dirty="0">
                <a:solidFill>
                  <a:schemeClr val="tx1"/>
                </a:solidFill>
                <a:latin typeface="조선일보명조"/>
                <a:ea typeface="조선일보명조"/>
                <a:cs typeface="조선일보명조"/>
              </a:rPr>
              <a:t>조</a:t>
            </a:r>
            <a:endParaRPr lang="en-US" altLang="ko-KR" sz="2200" b="1" dirty="0">
              <a:solidFill>
                <a:schemeClr val="tx1"/>
              </a:solidFill>
              <a:latin typeface="조선일보명조"/>
              <a:ea typeface="조선일보명조"/>
              <a:cs typeface="조선일보명조"/>
            </a:endParaRPr>
          </a:p>
          <a:p>
            <a:pPr algn="ctr">
              <a:defRPr lang="ko-KR" altLang="en-US"/>
            </a:pPr>
            <a:r>
              <a:rPr lang="ko-KR" altLang="en-US" sz="2200" b="1" dirty="0">
                <a:latin typeface="조선일보명조"/>
                <a:ea typeface="조선일보명조"/>
                <a:cs typeface="조선일보명조"/>
              </a:rPr>
              <a:t>김현종 김혜령 박상철 </a:t>
            </a:r>
            <a:r>
              <a:rPr lang="ko-KR" altLang="en-US" sz="2200" b="1" dirty="0" err="1">
                <a:latin typeface="조선일보명조"/>
                <a:ea typeface="조선일보명조"/>
                <a:cs typeface="조선일보명조"/>
              </a:rPr>
              <a:t>양충모</a:t>
            </a:r>
            <a:r>
              <a:rPr lang="ko-KR" altLang="en-US" sz="2200" b="1" dirty="0">
                <a:latin typeface="조선일보명조"/>
                <a:ea typeface="조선일보명조"/>
                <a:cs typeface="조선일보명조"/>
              </a:rPr>
              <a:t> 정예지 채  현   </a:t>
            </a:r>
            <a:endParaRPr lang="ko-KR" altLang="en-US" sz="2200" b="1" dirty="0">
              <a:solidFill>
                <a:schemeClr val="tx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67756" y="4095620"/>
            <a:ext cx="2901034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조선일보명조"/>
                <a:cs typeface="조선일보명조"/>
              </a:rPr>
              <a:t>2018. 06. </a:t>
            </a:r>
            <a:r>
              <a:rPr lang="en-US" altLang="ko-KR" b="1" dirty="0">
                <a:latin typeface="+mj-lt"/>
                <a:ea typeface="조선일보명조"/>
                <a:cs typeface="조선일보명조"/>
              </a:rPr>
              <a:t>23</a:t>
            </a:r>
            <a:endParaRPr lang="en-US" altLang="ko-KR" b="1" dirty="0">
              <a:solidFill>
                <a:schemeClr val="tx1"/>
              </a:solidFill>
              <a:latin typeface="+mj-lt"/>
              <a:ea typeface="조선일보명조"/>
              <a:cs typeface="조선일보명조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62585" y="2276872"/>
            <a:ext cx="5071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배달의민족 한나는 열한살" pitchFamily="50" charset="-127"/>
              </a:rPr>
              <a:t>종합설계</a:t>
            </a:r>
            <a:endParaRPr lang="en-US" altLang="ko-KR" sz="4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배달의민족 한나는 열한살" pitchFamily="50" charset="-127"/>
            </a:endParaRPr>
          </a:p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배달의민족 한나는 열한살" pitchFamily="50" charset="-127"/>
              </a:rPr>
              <a:t>    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배달의민족 한나는 열한살" pitchFamily="50" charset="-127"/>
              </a:rPr>
              <a:t>Term Project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배달의민족 한나는 열한살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62846" y="2161431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62846" y="3961631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662846" y="2209056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19650" y="10668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Hi, Semi!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xmlns="" id="{6393DB88-1F27-4578-9D02-17C466EA6E45}"/>
              </a:ext>
            </a:extLst>
          </p:cNvPr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04F3B9EF-EBFF-4F66-B53D-ADFB67B56D6E}"/>
              </a:ext>
            </a:extLst>
          </p:cNvPr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F170736D-5B12-450B-9F21-561A626087A6}"/>
              </a:ext>
            </a:extLst>
          </p:cNvPr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xmlns="" id="{044DA107-4784-487D-B212-42C76F8D645B}"/>
                </a:ext>
              </a:extLst>
            </p:cNvPr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91FB5D1C-A100-45D4-B2BA-88556E93D483}"/>
                </a:ext>
              </a:extLst>
            </p:cNvPr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0" name="직각 삼각형 29">
            <a:extLst>
              <a:ext uri="{FF2B5EF4-FFF2-40B4-BE49-F238E27FC236}">
                <a16:creationId xmlns:a16="http://schemas.microsoft.com/office/drawing/2014/main" xmlns="" id="{2C48CE5A-F396-4067-9C68-B0439EE7F186}"/>
              </a:ext>
            </a:extLst>
          </p:cNvPr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72712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1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3" name="직각 삼각형 12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직각 삼각형 13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5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02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7CD33EB-CC26-47DD-9084-736631A5958C}"/>
              </a:ext>
            </a:extLst>
          </p:cNvPr>
          <p:cNvSpPr/>
          <p:nvPr/>
        </p:nvSpPr>
        <p:spPr>
          <a:xfrm>
            <a:off x="586338" y="539234"/>
            <a:ext cx="220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Various parameter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9591674" y="2409824"/>
            <a:ext cx="285750" cy="37147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00725" y="3752850"/>
            <a:ext cx="544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But</a:t>
            </a:r>
            <a:r>
              <a:rPr lang="en-US" altLang="ko-KR" sz="2000" b="1" dirty="0"/>
              <a:t> Gate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oxide</a:t>
            </a:r>
            <a:r>
              <a:rPr lang="ko-KR" altLang="en-US" sz="2000" b="1" dirty="0"/>
              <a:t>를 통한</a:t>
            </a:r>
            <a:r>
              <a:rPr lang="en-US" altLang="ko-KR" sz="2000" b="1" dirty="0"/>
              <a:t>leakage current</a:t>
            </a:r>
            <a:r>
              <a:rPr lang="ko-KR" altLang="en-US" sz="2000" b="1" dirty="0"/>
              <a:t> </a:t>
            </a:r>
          </a:p>
        </p:txBody>
      </p:sp>
      <p:sp>
        <p:nvSpPr>
          <p:cNvPr id="26" name="아래쪽 화살표 25"/>
          <p:cNvSpPr/>
          <p:nvPr/>
        </p:nvSpPr>
        <p:spPr>
          <a:xfrm>
            <a:off x="8172449" y="1714500"/>
            <a:ext cx="361951" cy="485775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57975" y="2209800"/>
            <a:ext cx="1257300" cy="7370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53524" y="2390775"/>
            <a:ext cx="400051" cy="390526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7771317" y="605909"/>
            <a:ext cx="8213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1" dirty="0" err="1">
                <a:solidFill>
                  <a:srgbClr val="C00000"/>
                </a:solidFill>
              </a:rPr>
              <a:t>T</a:t>
            </a:r>
            <a:r>
              <a:rPr lang="en-US" altLang="ko-KR" sz="4000" b="1" baseline="-25000" dirty="0" err="1">
                <a:solidFill>
                  <a:srgbClr val="C00000"/>
                </a:solidFill>
              </a:rPr>
              <a:t>ox</a:t>
            </a:r>
            <a:endParaRPr lang="ko-KR" altLang="ko-KR" sz="4000" b="1" dirty="0">
              <a:solidFill>
                <a:srgbClr val="C0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381875" y="400050"/>
            <a:ext cx="1847850" cy="1209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>
            <a:off x="8562975" y="819150"/>
            <a:ext cx="361950" cy="4000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410575" y="2314575"/>
            <a:ext cx="53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→</a:t>
            </a:r>
          </a:p>
        </p:txBody>
      </p:sp>
      <p:sp>
        <p:nvSpPr>
          <p:cNvPr id="41" name="아래쪽 화살표 40"/>
          <p:cNvSpPr/>
          <p:nvPr/>
        </p:nvSpPr>
        <p:spPr>
          <a:xfrm>
            <a:off x="7972425" y="2676525"/>
            <a:ext cx="257175" cy="3238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448550" y="2628900"/>
            <a:ext cx="476250" cy="390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_x135584280" descr="EMB000058241a86"/>
          <p:cNvPicPr>
            <a:picLocks noChangeAspect="1" noChangeArrowheads="1"/>
          </p:cNvPicPr>
          <p:nvPr/>
        </p:nvPicPr>
        <p:blipFill>
          <a:blip r:embed="rId4" cstate="print"/>
          <a:srcRect r="38428" b="32680"/>
          <a:stretch>
            <a:fillRect/>
          </a:stretch>
        </p:blipFill>
        <p:spPr bwMode="auto">
          <a:xfrm>
            <a:off x="533401" y="762000"/>
            <a:ext cx="4514850" cy="3048000"/>
          </a:xfrm>
          <a:prstGeom prst="rect">
            <a:avLst/>
          </a:prstGeom>
          <a:noFill/>
        </p:spPr>
      </p:pic>
      <p:sp>
        <p:nvSpPr>
          <p:cNvPr id="45" name="아래쪽 화살표 44"/>
          <p:cNvSpPr/>
          <p:nvPr/>
        </p:nvSpPr>
        <p:spPr>
          <a:xfrm rot="10800000">
            <a:off x="10534649" y="3752849"/>
            <a:ext cx="285750" cy="37147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515101" y="3143250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Gate controllability </a:t>
            </a:r>
            <a:r>
              <a:rPr lang="en-US" altLang="ko-KR" sz="2000" b="1" dirty="0">
                <a:solidFill>
                  <a:srgbClr val="C00000"/>
                </a:solidFill>
              </a:rPr>
              <a:t>good!!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86375" y="4150340"/>
            <a:ext cx="5886451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000" b="1" dirty="0"/>
          </a:p>
          <a:p>
            <a:pPr algn="ctr">
              <a:defRPr/>
            </a:pPr>
            <a:r>
              <a:rPr lang="en-US" altLang="ko-KR" sz="2000" b="1" dirty="0" err="1"/>
              <a:t>Vt</a:t>
            </a:r>
            <a:r>
              <a:rPr lang="en-US" altLang="ko-KR" sz="2000" b="1" dirty="0"/>
              <a:t> roll-off</a:t>
            </a:r>
          </a:p>
          <a:p>
            <a:pPr algn="ctr">
              <a:defRPr/>
            </a:pPr>
            <a:endParaRPr lang="en-US" altLang="ko-KR" b="1" dirty="0"/>
          </a:p>
          <a:p>
            <a:pPr algn="ctr">
              <a:defRPr/>
            </a:pPr>
            <a:r>
              <a:rPr lang="en-US" altLang="ko-KR" sz="2000" b="1" dirty="0"/>
              <a:t>SS</a:t>
            </a:r>
            <a:r>
              <a:rPr lang="ko-KR" altLang="en-US" sz="2000" b="1" dirty="0"/>
              <a:t>값</a:t>
            </a:r>
            <a:endParaRPr lang="en-US" altLang="ko-KR" sz="2000" b="1" dirty="0"/>
          </a:p>
          <a:p>
            <a:pPr algn="ctr">
              <a:defRPr/>
            </a:pPr>
            <a:r>
              <a:rPr lang="en-US" altLang="ko-KR" sz="2000" b="1" dirty="0"/>
              <a:t>↓</a:t>
            </a:r>
          </a:p>
          <a:p>
            <a:pPr algn="ctr">
              <a:defRPr/>
            </a:pPr>
            <a:endParaRPr lang="en-US" altLang="ko-KR" b="1" dirty="0"/>
          </a:p>
          <a:p>
            <a:pPr algn="ctr">
              <a:defRPr/>
            </a:pPr>
            <a:r>
              <a:rPr lang="en-US" altLang="ko-KR" sz="2500" b="1" u="sng" dirty="0" err="1">
                <a:solidFill>
                  <a:srgbClr val="C00000"/>
                </a:solidFill>
              </a:rPr>
              <a:t>T</a:t>
            </a:r>
            <a:r>
              <a:rPr lang="en-US" altLang="ko-KR" sz="2500" b="1" u="sng" baseline="-25000" dirty="0" err="1">
                <a:solidFill>
                  <a:srgbClr val="C00000"/>
                </a:solidFill>
              </a:rPr>
              <a:t>ox</a:t>
            </a:r>
            <a:r>
              <a:rPr lang="ko-KR" altLang="en-US" sz="2500" b="1" u="sng" dirty="0">
                <a:solidFill>
                  <a:srgbClr val="C00000"/>
                </a:solidFill>
              </a:rPr>
              <a:t> 결정 </a:t>
            </a:r>
            <a:r>
              <a:rPr lang="en-US" altLang="ko-KR" sz="2500" b="1" u="sng" dirty="0">
                <a:solidFill>
                  <a:srgbClr val="C00000"/>
                </a:solidFill>
              </a:rPr>
              <a:t>(2nm)</a:t>
            </a:r>
          </a:p>
          <a:p>
            <a:pPr algn="ctr">
              <a:defRPr/>
            </a:pPr>
            <a:endParaRPr lang="ko-KR" altLang="ko-KR" b="1" dirty="0">
              <a:solidFill>
                <a:schemeClr val="dk1"/>
              </a:solidFill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8915400" y="4362450"/>
            <a:ext cx="257175" cy="3238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아래쪽 화살표 48"/>
          <p:cNvSpPr/>
          <p:nvPr/>
        </p:nvSpPr>
        <p:spPr>
          <a:xfrm>
            <a:off x="8582025" y="4962525"/>
            <a:ext cx="257175" cy="3238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xmlns="" id="{841EBA1A-0D1C-45EE-A3AC-8C15BC9E8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" y="1999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xmlns="" id="{9218AFC5-D00E-459E-A5DE-197F2C615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4FCBFC6C-C10D-4EB0-8F4A-519D9FDA7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5" name="_x48396128" descr="EMB000045a876a7">
            <a:extLst>
              <a:ext uri="{FF2B5EF4-FFF2-40B4-BE49-F238E27FC236}">
                <a16:creationId xmlns:a16="http://schemas.microsoft.com/office/drawing/2014/main" xmlns="" id="{22E01270-7F21-49AB-8C57-EF086B745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8224" b="33835"/>
          <a:stretch/>
        </p:blipFill>
        <p:spPr bwMode="auto">
          <a:xfrm>
            <a:off x="604541" y="3703467"/>
            <a:ext cx="4443709" cy="276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495631" y="6216134"/>
            <a:ext cx="1124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u="sng" dirty="0" err="1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US" altLang="ko-KR" b="1" u="sng" baseline="-25000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ko-KR" alt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</a:rPr>
              <a:t>: 8nm</a:t>
            </a:r>
          </a:p>
        </p:txBody>
      </p:sp>
    </p:spTree>
    <p:extLst>
      <p:ext uri="{BB962C8B-B14F-4D97-AF65-F5344CB8AC3E}">
        <p14:creationId xmlns:p14="http://schemas.microsoft.com/office/powerpoint/2010/main" xmlns="" val="18337255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6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02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7CD33EB-CC26-47DD-9084-736631A5958C}"/>
              </a:ext>
            </a:extLst>
          </p:cNvPr>
          <p:cNvSpPr/>
          <p:nvPr/>
        </p:nvSpPr>
        <p:spPr>
          <a:xfrm>
            <a:off x="586338" y="539234"/>
            <a:ext cx="220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Various parameter</a:t>
            </a:r>
            <a:endParaRPr lang="ko-KR" altLang="en-US" dirty="0"/>
          </a:p>
        </p:txBody>
      </p:sp>
      <p:pic>
        <p:nvPicPr>
          <p:cNvPr id="15" name="_x135584440" descr="EMB000058241a96"/>
          <p:cNvPicPr>
            <a:picLocks noChangeAspect="1" noChangeArrowheads="1"/>
          </p:cNvPicPr>
          <p:nvPr/>
        </p:nvPicPr>
        <p:blipFill>
          <a:blip r:embed="rId2" cstate="print"/>
          <a:srcRect r="40738" b="29412"/>
          <a:stretch>
            <a:fillRect/>
          </a:stretch>
        </p:blipFill>
        <p:spPr bwMode="auto">
          <a:xfrm>
            <a:off x="590551" y="704848"/>
            <a:ext cx="4324350" cy="3242030"/>
          </a:xfrm>
          <a:prstGeom prst="rect">
            <a:avLst/>
          </a:prstGeom>
          <a:noFill/>
        </p:spPr>
      </p:pic>
      <p:sp>
        <p:nvSpPr>
          <p:cNvPr id="17" name="아래쪽 화살표 16"/>
          <p:cNvSpPr/>
          <p:nvPr/>
        </p:nvSpPr>
        <p:spPr>
          <a:xfrm rot="10800000">
            <a:off x="9620249" y="2638424"/>
            <a:ext cx="285750" cy="37147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8172449" y="1714500"/>
            <a:ext cx="361951" cy="485775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86550" y="2438400"/>
            <a:ext cx="1257300" cy="737038"/>
          </a:xfrm>
          <a:prstGeom prst="rect">
            <a:avLst/>
          </a:prstGeom>
          <a:noFill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82099" y="2619375"/>
            <a:ext cx="400051" cy="390526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7696200" y="596384"/>
            <a:ext cx="8579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l-GR" altLang="ko-KR" sz="4000" b="1" dirty="0">
                <a:solidFill>
                  <a:srgbClr val="C00000"/>
                </a:solidFill>
                <a:cs typeface="Segoe UI Black" panose="020B0A02040204020203" pitchFamily="34" charset="0"/>
              </a:rPr>
              <a:t>ε</a:t>
            </a:r>
            <a:r>
              <a:rPr lang="en-US" altLang="ko-KR" sz="4000" b="1" baseline="-25000" dirty="0">
                <a:solidFill>
                  <a:srgbClr val="C00000"/>
                </a:solidFill>
              </a:rPr>
              <a:t>ox</a:t>
            </a:r>
            <a:endParaRPr lang="ko-KR" altLang="ko-KR" sz="4000" b="1" dirty="0">
              <a:solidFill>
                <a:srgbClr val="C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381875" y="400050"/>
            <a:ext cx="1847850" cy="1209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0800000">
            <a:off x="8553450" y="809625"/>
            <a:ext cx="361950" cy="4000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439150" y="2543175"/>
            <a:ext cx="53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→</a:t>
            </a:r>
          </a:p>
        </p:txBody>
      </p:sp>
      <p:sp>
        <p:nvSpPr>
          <p:cNvPr id="27" name="아래쪽 화살표 26"/>
          <p:cNvSpPr/>
          <p:nvPr/>
        </p:nvSpPr>
        <p:spPr>
          <a:xfrm rot="10800000">
            <a:off x="7991475" y="2381250"/>
            <a:ext cx="257175" cy="3238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486650" y="2362200"/>
            <a:ext cx="476250" cy="390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734176" y="3343275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Gate controllability </a:t>
            </a:r>
            <a:r>
              <a:rPr lang="en-US" altLang="ko-KR" sz="2000" b="1" dirty="0">
                <a:solidFill>
                  <a:srgbClr val="C00000"/>
                </a:solidFill>
              </a:rPr>
              <a:t>good!!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00675" y="3912215"/>
            <a:ext cx="588645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000" b="1" dirty="0"/>
          </a:p>
          <a:p>
            <a:pPr algn="ctr">
              <a:defRPr/>
            </a:pPr>
            <a:r>
              <a:rPr lang="en-US" altLang="ko-KR" sz="2000" b="1" dirty="0" err="1"/>
              <a:t>Vt</a:t>
            </a:r>
            <a:r>
              <a:rPr lang="en-US" altLang="ko-KR" sz="2000" b="1" dirty="0"/>
              <a:t> roll-off</a:t>
            </a:r>
          </a:p>
          <a:p>
            <a:pPr algn="ctr">
              <a:defRPr/>
            </a:pPr>
            <a:endParaRPr lang="en-US" altLang="ko-KR" b="1" dirty="0"/>
          </a:p>
          <a:p>
            <a:pPr algn="ctr">
              <a:defRPr/>
            </a:pPr>
            <a:r>
              <a:rPr lang="en-US" altLang="ko-KR" sz="2000" b="1" dirty="0"/>
              <a:t>SS</a:t>
            </a:r>
            <a:r>
              <a:rPr lang="ko-KR" altLang="en-US" sz="2000" b="1" dirty="0"/>
              <a:t>값</a:t>
            </a:r>
            <a:endParaRPr lang="en-US" altLang="ko-KR" sz="2000" b="1" dirty="0"/>
          </a:p>
          <a:p>
            <a:pPr algn="ctr">
              <a:defRPr/>
            </a:pPr>
            <a:endParaRPr lang="en-US" altLang="ko-KR" b="1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chemeClr val="dk1"/>
                </a:solidFill>
              </a:rPr>
              <a:t>      을 예상하였으나</a:t>
            </a:r>
            <a:r>
              <a:rPr lang="en-US" altLang="ko-KR" b="1" dirty="0">
                <a:solidFill>
                  <a:schemeClr val="dk1"/>
                </a:solidFill>
              </a:rPr>
              <a:t>,,,,</a:t>
            </a:r>
            <a:endParaRPr lang="ko-KR" altLang="ko-KR" b="1" dirty="0">
              <a:solidFill>
                <a:schemeClr val="dk1"/>
              </a:solidFill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8724899" y="4638675"/>
            <a:ext cx="276225" cy="3619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9086849" y="4105275"/>
            <a:ext cx="276225" cy="3619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820275" y="1047750"/>
            <a:ext cx="1724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SiO2 : 3.9 </a:t>
            </a:r>
          </a:p>
          <a:p>
            <a:r>
              <a:rPr lang="en-US" altLang="ko-KR" sz="2000" b="1" dirty="0"/>
              <a:t>HfO2 : 22</a:t>
            </a:r>
          </a:p>
          <a:p>
            <a:r>
              <a:rPr lang="en-US" altLang="ko-KR" sz="2000" b="1" dirty="0"/>
              <a:t>TiO2 : 80</a:t>
            </a:r>
            <a:endParaRPr lang="ko-KR" altLang="en-US" sz="2000" b="1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_x135587000" descr="DRW000058241af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18663" y="1028700"/>
            <a:ext cx="200025" cy="1095375"/>
          </a:xfrm>
          <a:prstGeom prst="rect">
            <a:avLst/>
          </a:prstGeom>
          <a:noFill/>
        </p:spPr>
      </p:pic>
      <p:pic>
        <p:nvPicPr>
          <p:cNvPr id="34" name="_x48395808" descr="EMB000045a876a1">
            <a:extLst>
              <a:ext uri="{FF2B5EF4-FFF2-40B4-BE49-F238E27FC236}">
                <a16:creationId xmlns:a16="http://schemas.microsoft.com/office/drawing/2014/main" xmlns="" id="{9705C7A3-88BC-48EA-B5D4-5500EFC89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r="39821" b="34177"/>
          <a:stretch/>
        </p:blipFill>
        <p:spPr bwMode="auto">
          <a:xfrm>
            <a:off x="575195" y="3618138"/>
            <a:ext cx="4334943" cy="29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5488356" y="6206609"/>
            <a:ext cx="2320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u="sng" dirty="0" err="1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US" altLang="ko-KR" b="1" u="sng" baseline="-25000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ko-KR" alt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</a:rPr>
              <a:t>: 8nm, </a:t>
            </a:r>
            <a:r>
              <a:rPr lang="en-US" altLang="ko-KR" b="1" u="sng" dirty="0" err="1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US" altLang="ko-KR" b="1" u="sng" baseline="-25000" dirty="0" err="1">
                <a:solidFill>
                  <a:schemeClr val="bg2">
                    <a:lumMod val="25000"/>
                  </a:schemeClr>
                </a:solidFill>
              </a:rPr>
              <a:t>ox</a:t>
            </a:r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</a:rPr>
              <a:t> : 2nm</a:t>
            </a:r>
            <a:r>
              <a:rPr lang="en-US" altLang="ko-KR" b="1" u="sng" baseline="-25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18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/>
              <a:t>↓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6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02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7CD33EB-CC26-47DD-9084-736631A5958C}"/>
              </a:ext>
            </a:extLst>
          </p:cNvPr>
          <p:cNvSpPr/>
          <p:nvPr/>
        </p:nvSpPr>
        <p:spPr>
          <a:xfrm>
            <a:off x="586338" y="539234"/>
            <a:ext cx="220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Various parameter</a:t>
            </a:r>
            <a:endParaRPr lang="ko-KR" altLang="en-US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35581640" descr="EMB000058241ad9"/>
          <p:cNvPicPr>
            <a:picLocks noChangeAspect="1" noChangeArrowheads="1"/>
          </p:cNvPicPr>
          <p:nvPr/>
        </p:nvPicPr>
        <p:blipFill>
          <a:blip r:embed="rId2" cstate="print"/>
          <a:srcRect l="1155" t="3664" r="2299" b="4170"/>
          <a:stretch>
            <a:fillRect/>
          </a:stretch>
        </p:blipFill>
        <p:spPr bwMode="auto">
          <a:xfrm>
            <a:off x="687994" y="1624532"/>
            <a:ext cx="5191783" cy="3813013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734050" y="1647825"/>
            <a:ext cx="527685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  Energy </a:t>
            </a:r>
            <a:r>
              <a:rPr lang="en-US" altLang="ko-KR" sz="2000" b="1" dirty="0" err="1"/>
              <a:t>bandgap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유전상수 </a:t>
            </a:r>
            <a:r>
              <a:rPr lang="en-US" altLang="ko-KR" sz="2000" b="1" dirty="0">
                <a:solidFill>
                  <a:srgbClr val="C00000"/>
                </a:solidFill>
              </a:rPr>
              <a:t>–(</a:t>
            </a:r>
            <a:r>
              <a:rPr lang="en-US" altLang="ko-KR" b="1" dirty="0">
                <a:solidFill>
                  <a:srgbClr val="C00000"/>
                </a:solidFill>
              </a:rPr>
              <a:t>trade off) </a:t>
            </a:r>
          </a:p>
          <a:p>
            <a:pPr algn="ctr"/>
            <a:endParaRPr lang="en-US" altLang="ko-KR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2000" b="1" dirty="0"/>
              <a:t>TiO2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energy </a:t>
            </a:r>
            <a:r>
              <a:rPr lang="en-US" altLang="ko-KR" sz="2000" b="1" dirty="0" err="1"/>
              <a:t>bandgap</a:t>
            </a:r>
            <a:endParaRPr lang="en-US" altLang="ko-KR" sz="2000" b="1" dirty="0"/>
          </a:p>
          <a:p>
            <a:r>
              <a:rPr lang="ko-KR" altLang="en-US" sz="2000" b="1" dirty="0"/>
              <a:t> 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/>
              <a:t>insulator</a:t>
            </a:r>
            <a:r>
              <a:rPr lang="ko-KR" altLang="en-US" sz="2000" b="1" dirty="0"/>
              <a:t>의 역할</a:t>
            </a:r>
            <a:r>
              <a:rPr lang="en-US" altLang="ko-KR" sz="3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9848849" y="2276475"/>
            <a:ext cx="276225" cy="3619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7962899" y="2847975"/>
            <a:ext cx="361951" cy="485775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94714" y="4692134"/>
            <a:ext cx="33650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 b="1" u="sng" dirty="0">
                <a:solidFill>
                  <a:srgbClr val="C00000"/>
                </a:solidFill>
              </a:rPr>
              <a:t>유전물질 결정 </a:t>
            </a:r>
            <a:r>
              <a:rPr lang="en-US" altLang="ko-KR" sz="2500" b="1" u="sng" dirty="0">
                <a:solidFill>
                  <a:srgbClr val="C00000"/>
                </a:solidFill>
              </a:rPr>
              <a:t>(HfO2)</a:t>
            </a:r>
          </a:p>
        </p:txBody>
      </p:sp>
      <p:sp>
        <p:nvSpPr>
          <p:cNvPr id="25" name="아래쪽 화살표 24"/>
          <p:cNvSpPr/>
          <p:nvPr/>
        </p:nvSpPr>
        <p:spPr>
          <a:xfrm>
            <a:off x="10115549" y="2276475"/>
            <a:ext cx="276225" cy="3619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002801" y="41301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dirty="0"/>
              <a:t>↓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507406" y="6149459"/>
            <a:ext cx="2320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u="sng" dirty="0" err="1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US" altLang="ko-KR" b="1" u="sng" baseline="-25000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ko-KR" alt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</a:rPr>
              <a:t>: 8nm, </a:t>
            </a:r>
            <a:r>
              <a:rPr lang="en-US" altLang="ko-KR" b="1" u="sng" dirty="0" err="1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US" altLang="ko-KR" b="1" u="sng" baseline="-25000" dirty="0" err="1">
                <a:solidFill>
                  <a:schemeClr val="bg2">
                    <a:lumMod val="25000"/>
                  </a:schemeClr>
                </a:solidFill>
              </a:rPr>
              <a:t>ox</a:t>
            </a:r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</a:rPr>
              <a:t> : 2nm</a:t>
            </a:r>
            <a:r>
              <a:rPr lang="en-US" altLang="ko-KR" b="1" u="sng" baseline="-25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18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51FB52C-24E8-4881-8744-0AAD036517DD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xmlns="" id="{2EDBE0A3-C0BD-442C-8AAE-D0FBAFEC8749}"/>
              </a:ext>
            </a:extLst>
          </p:cNvPr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xmlns="" id="{371EBD87-38D7-4F3A-856B-2526AF629FCE}"/>
              </a:ext>
            </a:extLst>
          </p:cNvPr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071783F0-2125-446A-A263-ACAA9DD50FC3}"/>
              </a:ext>
            </a:extLst>
          </p:cNvPr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CA847AAB-75AA-4604-833A-4775E0B032D3}"/>
                </a:ext>
              </a:extLst>
            </p:cNvPr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13ECC0B4-92C2-4B16-A957-32C716AFCEF3}"/>
                </a:ext>
              </a:extLst>
            </p:cNvPr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436E6F95-38B8-4C17-8938-72A628477417}"/>
              </a:ext>
            </a:extLst>
          </p:cNvPr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02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7CD33EB-CC26-47DD-9084-736631A5958C}"/>
              </a:ext>
            </a:extLst>
          </p:cNvPr>
          <p:cNvSpPr/>
          <p:nvPr/>
        </p:nvSpPr>
        <p:spPr>
          <a:xfrm>
            <a:off x="586338" y="539234"/>
            <a:ext cx="220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Various parameter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736409" y="1539359"/>
            <a:ext cx="3786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1" dirty="0">
                <a:solidFill>
                  <a:srgbClr val="C00000"/>
                </a:solidFill>
              </a:rPr>
              <a:t>Work Function</a:t>
            </a:r>
            <a:endParaRPr lang="ko-KR" altLang="ko-KR" sz="4000" b="1" dirty="0">
              <a:solidFill>
                <a:srgbClr val="C0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753226" y="1371601"/>
            <a:ext cx="3790950" cy="104775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94347" y="3558659"/>
            <a:ext cx="5816628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000" b="1" dirty="0"/>
          </a:p>
          <a:p>
            <a:pPr algn="ctr">
              <a:defRPr/>
            </a:pPr>
            <a:r>
              <a:rPr lang="en-US" altLang="ko-KR" sz="2000" b="1" dirty="0"/>
              <a:t>WF</a:t>
            </a:r>
            <a:r>
              <a:rPr lang="ko-KR" altLang="en-US" sz="2000" b="1" dirty="0"/>
              <a:t>은 </a:t>
            </a:r>
            <a:r>
              <a:rPr lang="en-US" altLang="ko-KR" sz="2000" b="1" dirty="0" err="1"/>
              <a:t>Vt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SS</a:t>
            </a:r>
            <a:r>
              <a:rPr lang="ko-KR" altLang="en-US" sz="2000" b="1" dirty="0"/>
              <a:t>특성에 큰 영향이 없음</a:t>
            </a:r>
            <a:endParaRPr lang="en-US" altLang="ko-KR" sz="2000" b="1" dirty="0"/>
          </a:p>
          <a:p>
            <a:pPr algn="ctr">
              <a:defRPr/>
            </a:pPr>
            <a:r>
              <a:rPr lang="en-US" altLang="ko-KR" sz="2000" b="1" dirty="0"/>
              <a:t>↓</a:t>
            </a:r>
          </a:p>
          <a:p>
            <a:pPr algn="ctr">
              <a:defRPr/>
            </a:pPr>
            <a:endParaRPr lang="en-US" altLang="ko-KR" b="1" dirty="0"/>
          </a:p>
          <a:p>
            <a:pPr algn="ctr">
              <a:defRPr/>
            </a:pPr>
            <a:r>
              <a:rPr lang="en-US" altLang="ko-KR" sz="2500" b="1" u="sng" dirty="0">
                <a:solidFill>
                  <a:srgbClr val="C00000"/>
                </a:solidFill>
              </a:rPr>
              <a:t>WF</a:t>
            </a:r>
            <a:r>
              <a:rPr lang="ko-KR" altLang="en-US" sz="2500" b="1" u="sng" dirty="0">
                <a:solidFill>
                  <a:srgbClr val="C00000"/>
                </a:solidFill>
              </a:rPr>
              <a:t> 결정 </a:t>
            </a:r>
            <a:r>
              <a:rPr lang="en-US" altLang="ko-KR" sz="2500" b="1" u="sng" dirty="0">
                <a:solidFill>
                  <a:srgbClr val="C00000"/>
                </a:solidFill>
              </a:rPr>
              <a:t>W(4.6)</a:t>
            </a:r>
          </a:p>
          <a:p>
            <a:pPr algn="ctr">
              <a:defRPr/>
            </a:pPr>
            <a:endParaRPr lang="ko-KR" altLang="ko-KR" b="1" dirty="0">
              <a:solidFill>
                <a:schemeClr val="dk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4" y="795339"/>
            <a:ext cx="4584554" cy="295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750" y="3743326"/>
            <a:ext cx="45053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_x135587000" descr="DRW000058241af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28238" y="2457450"/>
            <a:ext cx="200025" cy="109537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0286999" y="2505075"/>
            <a:ext cx="1400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Mg : 3.7</a:t>
            </a:r>
          </a:p>
          <a:p>
            <a:r>
              <a:rPr lang="en-US" altLang="ko-KR" sz="2000" b="1" dirty="0"/>
              <a:t>Ti : 4.3</a:t>
            </a:r>
          </a:p>
          <a:p>
            <a:r>
              <a:rPr lang="en-US" altLang="ko-KR" sz="2000" b="1" dirty="0"/>
              <a:t>W : 4.6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5610610" y="6111359"/>
            <a:ext cx="3466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u="sng" dirty="0" err="1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US" altLang="ko-KR" b="1" u="sng" baseline="-25000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ko-KR" alt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</a:rPr>
              <a:t>: 8nm, </a:t>
            </a:r>
            <a:r>
              <a:rPr lang="en-US" altLang="ko-KR" b="1" u="sng" dirty="0" err="1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US" altLang="ko-KR" b="1" u="sng" baseline="-25000" dirty="0" err="1">
                <a:solidFill>
                  <a:schemeClr val="bg2">
                    <a:lumMod val="25000"/>
                  </a:schemeClr>
                </a:solidFill>
              </a:rPr>
              <a:t>ox</a:t>
            </a:r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</a:rPr>
              <a:t> : 2nm, </a:t>
            </a:r>
            <a:r>
              <a:rPr lang="el-GR" altLang="ko-KR" sz="2000" b="1" u="sng" dirty="0">
                <a:solidFill>
                  <a:schemeClr val="bg2">
                    <a:lumMod val="25000"/>
                  </a:schemeClr>
                </a:solidFill>
                <a:cs typeface="Segoe UI Black" panose="020B0A02040204020203" pitchFamily="34" charset="0"/>
              </a:rPr>
              <a:t>ε</a:t>
            </a:r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  <a:cs typeface="Segoe UI Black" panose="020B0A02040204020203" pitchFamily="34" charset="0"/>
              </a:rPr>
              <a:t> : HfO2</a:t>
            </a:r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u="sng" baseline="-25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00350" y="2495550"/>
            <a:ext cx="6810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/>
              <a:t>최종 </a:t>
            </a:r>
            <a:r>
              <a:rPr lang="en-US" altLang="ko-KR" sz="8000" b="1" dirty="0"/>
              <a:t>MOSFET</a:t>
            </a:r>
            <a:endParaRPr lang="ko-KR" altLang="en-US" sz="8000" b="1" dirty="0"/>
          </a:p>
        </p:txBody>
      </p:sp>
      <p:sp>
        <p:nvSpPr>
          <p:cNvPr id="14" name="직사각형 13"/>
          <p:cNvSpPr/>
          <p:nvPr/>
        </p:nvSpPr>
        <p:spPr>
          <a:xfrm>
            <a:off x="3213044" y="4120634"/>
            <a:ext cx="1784463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solidFill>
                  <a:srgbClr val="C00000"/>
                </a:solidFill>
              </a:rPr>
              <a:t>T</a:t>
            </a:r>
            <a:r>
              <a:rPr lang="en-US" altLang="ko-KR" sz="2000" b="1" baseline="-25000" dirty="0" err="1">
                <a:solidFill>
                  <a:srgbClr val="C00000"/>
                </a:solidFill>
              </a:rPr>
              <a:t>si</a:t>
            </a: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: 8nm</a:t>
            </a:r>
          </a:p>
          <a:p>
            <a:pPr>
              <a:defRPr/>
            </a:pPr>
            <a:r>
              <a:rPr lang="en-US" altLang="ko-KR" sz="2000" b="1" dirty="0" err="1">
                <a:solidFill>
                  <a:srgbClr val="C00000"/>
                </a:solidFill>
              </a:rPr>
              <a:t>T</a:t>
            </a:r>
            <a:r>
              <a:rPr lang="en-US" altLang="ko-KR" sz="2000" b="1" baseline="-25000" dirty="0" err="1">
                <a:solidFill>
                  <a:srgbClr val="C00000"/>
                </a:solidFill>
              </a:rPr>
              <a:t>ox</a:t>
            </a:r>
            <a:r>
              <a:rPr lang="en-US" altLang="ko-KR" sz="2000" b="1" dirty="0">
                <a:solidFill>
                  <a:srgbClr val="C00000"/>
                </a:solidFill>
              </a:rPr>
              <a:t> : 2nm</a:t>
            </a:r>
          </a:p>
          <a:p>
            <a:pPr>
              <a:defRPr/>
            </a:pPr>
            <a:r>
              <a:rPr lang="el-GR" altLang="ko-KR" sz="2200" b="1" dirty="0">
                <a:solidFill>
                  <a:srgbClr val="C00000"/>
                </a:solidFill>
                <a:cs typeface="Segoe UI Black" panose="020B0A02040204020203" pitchFamily="34" charset="0"/>
              </a:rPr>
              <a:t>ε</a:t>
            </a:r>
            <a:r>
              <a:rPr lang="en-US" altLang="ko-KR" sz="2000" b="1" dirty="0">
                <a:solidFill>
                  <a:srgbClr val="C00000"/>
                </a:solidFill>
                <a:cs typeface="Segoe UI Black" panose="020B0A02040204020203" pitchFamily="34" charset="0"/>
              </a:rPr>
              <a:t> : 22(HfO2)</a:t>
            </a:r>
          </a:p>
          <a:p>
            <a:pPr>
              <a:defRPr/>
            </a:pPr>
            <a:r>
              <a:rPr lang="en-US" altLang="ko-KR" sz="2000" b="1" dirty="0">
                <a:solidFill>
                  <a:srgbClr val="C00000"/>
                </a:solidFill>
                <a:cs typeface="Segoe UI Black" panose="020B0A02040204020203" pitchFamily="34" charset="0"/>
              </a:rPr>
              <a:t>WF : 4.6(W)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baseline="-25000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16" name="_x135587000" descr="DRW000058241af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014" y="4067176"/>
            <a:ext cx="277812" cy="1521352"/>
          </a:xfrm>
          <a:prstGeom prst="rect">
            <a:avLst/>
          </a:prstGeom>
          <a:noFill/>
        </p:spPr>
      </p:pic>
      <p:sp>
        <p:nvSpPr>
          <p:cNvPr id="17" name="오른쪽 화살표 16"/>
          <p:cNvSpPr/>
          <p:nvPr/>
        </p:nvSpPr>
        <p:spPr>
          <a:xfrm>
            <a:off x="5619750" y="4572000"/>
            <a:ext cx="914400" cy="3810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58050" y="4381500"/>
            <a:ext cx="262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</a:rPr>
              <a:t>Optimal</a:t>
            </a:r>
            <a:endParaRPr lang="ko-KR" alt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18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6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02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95701" y="361950"/>
            <a:ext cx="5114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최종 개선 </a:t>
            </a:r>
            <a:r>
              <a:rPr lang="en-US" altLang="ko-KR" sz="3000" b="1" dirty="0" err="1"/>
              <a:t>MOSFET_Optimal</a:t>
            </a:r>
            <a:endParaRPr lang="ko-KR" altLang="en-US" sz="3000" b="1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135585240" descr="EMB000058241aae"/>
          <p:cNvPicPr>
            <a:picLocks noChangeAspect="1" noChangeArrowheads="1"/>
          </p:cNvPicPr>
          <p:nvPr/>
        </p:nvPicPr>
        <p:blipFill>
          <a:blip r:embed="rId2" cstate="print"/>
          <a:srcRect r="36642" b="33823"/>
          <a:stretch>
            <a:fillRect/>
          </a:stretch>
        </p:blipFill>
        <p:spPr bwMode="auto">
          <a:xfrm>
            <a:off x="6286500" y="1924049"/>
            <a:ext cx="5114349" cy="3590926"/>
          </a:xfrm>
          <a:prstGeom prst="rect">
            <a:avLst/>
          </a:prstGeom>
          <a:noFill/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9" name="_x135584440" descr="EMB000058241ab2"/>
          <p:cNvPicPr>
            <a:picLocks noChangeAspect="1" noChangeArrowheads="1"/>
          </p:cNvPicPr>
          <p:nvPr/>
        </p:nvPicPr>
        <p:blipFill>
          <a:blip r:embed="rId3" cstate="print"/>
          <a:srcRect r="39810" b="32563"/>
          <a:stretch>
            <a:fillRect/>
          </a:stretch>
        </p:blipFill>
        <p:spPr bwMode="auto">
          <a:xfrm>
            <a:off x="695325" y="1981200"/>
            <a:ext cx="4667250" cy="3575819"/>
          </a:xfrm>
          <a:prstGeom prst="rect">
            <a:avLst/>
          </a:prstGeom>
          <a:noFill/>
        </p:spPr>
      </p:pic>
      <p:sp>
        <p:nvSpPr>
          <p:cNvPr id="20" name="오른쪽 화살표 19"/>
          <p:cNvSpPr/>
          <p:nvPr/>
        </p:nvSpPr>
        <p:spPr>
          <a:xfrm>
            <a:off x="5581650" y="3362325"/>
            <a:ext cx="752475" cy="47625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3409" y="539234"/>
            <a:ext cx="1130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final FET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67225" y="990600"/>
            <a:ext cx="31051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C00000"/>
                </a:solidFill>
              </a:rPr>
              <a:t>Transfer curve </a:t>
            </a:r>
            <a:r>
              <a:rPr lang="ko-KR" altLang="en-US" sz="2500" b="1" dirty="0">
                <a:solidFill>
                  <a:srgbClr val="C00000"/>
                </a:solidFill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xmlns="" val="28718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6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02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7CD33EB-CC26-47DD-9084-736631A5958C}"/>
              </a:ext>
            </a:extLst>
          </p:cNvPr>
          <p:cNvSpPr/>
          <p:nvPr/>
        </p:nvSpPr>
        <p:spPr>
          <a:xfrm>
            <a:off x="586338" y="539234"/>
            <a:ext cx="220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Various parameter</a:t>
            </a:r>
            <a:endParaRPr lang="ko-KR" alt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135584600" descr="EMB000058241ab6"/>
          <p:cNvPicPr>
            <a:picLocks noChangeAspect="1" noChangeArrowheads="1"/>
          </p:cNvPicPr>
          <p:nvPr/>
        </p:nvPicPr>
        <p:blipFill>
          <a:blip r:embed="rId2" cstate="print"/>
          <a:srcRect r="41077" b="33508"/>
          <a:stretch>
            <a:fillRect/>
          </a:stretch>
        </p:blipFill>
        <p:spPr bwMode="auto">
          <a:xfrm>
            <a:off x="1293278" y="638175"/>
            <a:ext cx="4370351" cy="3305175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7" name="_x135586280" descr="EMB000058241abc"/>
          <p:cNvPicPr>
            <a:picLocks noChangeAspect="1" noChangeArrowheads="1"/>
          </p:cNvPicPr>
          <p:nvPr/>
        </p:nvPicPr>
        <p:blipFill>
          <a:blip r:embed="rId3" cstate="print"/>
          <a:srcRect r="40444" b="33193"/>
          <a:stretch>
            <a:fillRect/>
          </a:stretch>
        </p:blipFill>
        <p:spPr bwMode="auto">
          <a:xfrm>
            <a:off x="5753100" y="647700"/>
            <a:ext cx="4419600" cy="3322536"/>
          </a:xfrm>
          <a:prstGeom prst="rect">
            <a:avLst/>
          </a:prstGeom>
          <a:noFill/>
        </p:spPr>
      </p:pic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90826" y="6236315"/>
            <a:ext cx="68865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dk1"/>
                </a:solidFill>
              </a:rPr>
              <a:t>채널길이가 짧아지면서 생기는 </a:t>
            </a:r>
            <a:r>
              <a:rPr lang="en-US" altLang="ko-KR" sz="2000" b="1" u="sng" dirty="0">
                <a:solidFill>
                  <a:schemeClr val="dk1"/>
                </a:solidFill>
              </a:rPr>
              <a:t>Short channel effect</a:t>
            </a:r>
            <a:r>
              <a:rPr lang="ko-KR" altLang="en-US" sz="2000" b="1" u="sng" dirty="0">
                <a:solidFill>
                  <a:schemeClr val="dk1"/>
                </a:solidFill>
              </a:rPr>
              <a:t>완화</a:t>
            </a:r>
            <a:endParaRPr lang="ko-KR" altLang="ko-KR" sz="2000" b="1" u="sng" dirty="0">
              <a:solidFill>
                <a:schemeClr val="dk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50" y="4810125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05051" y="3943350"/>
            <a:ext cx="3028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(-0.4419) ~ 0.4155V</a:t>
            </a:r>
          </a:p>
          <a:p>
            <a:pPr algn="ctr"/>
            <a:r>
              <a:rPr lang="en-US" altLang="ko-KR" sz="2000" b="1" dirty="0" err="1"/>
              <a:t>ΔVt</a:t>
            </a:r>
            <a:r>
              <a:rPr lang="en-US" altLang="ko-KR" sz="2000" b="1" dirty="0"/>
              <a:t>(Basic) = 857.4mV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3228975" y="4714875"/>
            <a:ext cx="1000125" cy="533400"/>
            <a:chOff x="2933700" y="4867275"/>
            <a:chExt cx="1000125" cy="53340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933700" y="4895850"/>
              <a:ext cx="542925" cy="48577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448050" y="4867275"/>
              <a:ext cx="485775" cy="533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모서리가 둥근 직사각형 30"/>
          <p:cNvSpPr/>
          <p:nvPr/>
        </p:nvSpPr>
        <p:spPr>
          <a:xfrm>
            <a:off x="2143125" y="3905250"/>
            <a:ext cx="3343275" cy="723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43125" y="5295900"/>
            <a:ext cx="3343275" cy="723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76475" y="5295900"/>
            <a:ext cx="3048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0.2709 ~ 0.3054V</a:t>
            </a:r>
          </a:p>
          <a:p>
            <a:pPr algn="ctr"/>
            <a:r>
              <a:rPr lang="en-US" altLang="ko-KR" sz="2000" b="1" dirty="0" err="1"/>
              <a:t>ΔVt</a:t>
            </a:r>
            <a:r>
              <a:rPr lang="en-US" altLang="ko-KR" sz="2000" b="1" dirty="0"/>
              <a:t>(Optimal) = 34.5mv</a:t>
            </a:r>
          </a:p>
          <a:p>
            <a:endParaRPr lang="ko-KR" altLang="en-US" dirty="0"/>
          </a:p>
        </p:txBody>
      </p:sp>
      <p:sp>
        <p:nvSpPr>
          <p:cNvPr id="35" name="타원형 설명선 34"/>
          <p:cNvSpPr/>
          <p:nvPr/>
        </p:nvSpPr>
        <p:spPr>
          <a:xfrm>
            <a:off x="381000" y="4438650"/>
            <a:ext cx="2000250" cy="666750"/>
          </a:xfrm>
          <a:prstGeom prst="wedgeEllipseCallout">
            <a:avLst>
              <a:gd name="adj1" fmla="val 61073"/>
              <a:gd name="adj2" fmla="val 48214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6276" y="4562475"/>
            <a:ext cx="1371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err="1">
                <a:solidFill>
                  <a:schemeClr val="bg1"/>
                </a:solidFill>
              </a:rPr>
              <a:t>Vt</a:t>
            </a:r>
            <a:r>
              <a:rPr lang="en-US" altLang="ko-KR" sz="1900" b="1" dirty="0">
                <a:solidFill>
                  <a:schemeClr val="bg1"/>
                </a:solidFill>
              </a:rPr>
              <a:t> roll-off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638925" y="3905250"/>
            <a:ext cx="3343275" cy="723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638925" y="5257800"/>
            <a:ext cx="3343275" cy="723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7791450" y="4714875"/>
            <a:ext cx="1000125" cy="533400"/>
            <a:chOff x="2933700" y="4867275"/>
            <a:chExt cx="1000125" cy="53340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2933700" y="4895850"/>
              <a:ext cx="542925" cy="48577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3448050" y="4867275"/>
              <a:ext cx="485775" cy="533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6781801" y="390525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59.98 ~ 222.87mV</a:t>
            </a:r>
          </a:p>
          <a:p>
            <a:pPr algn="ctr"/>
            <a:r>
              <a:rPr lang="en-US" altLang="ko-KR" sz="2000" b="1" dirty="0"/>
              <a:t>ΔSS(Basic) = 162.89mV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850" y="5295900"/>
            <a:ext cx="3048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58.79 ~ 63.82mV</a:t>
            </a:r>
          </a:p>
          <a:p>
            <a:pPr algn="ctr"/>
            <a:r>
              <a:rPr lang="en-US" altLang="ko-KR" sz="2000" b="1" dirty="0"/>
              <a:t>ΔSS(Optimal) = 5.03mv</a:t>
            </a:r>
          </a:p>
          <a:p>
            <a:endParaRPr lang="ko-KR" altLang="en-US" dirty="0"/>
          </a:p>
        </p:txBody>
      </p:sp>
      <p:sp>
        <p:nvSpPr>
          <p:cNvPr id="52" name="타원형 설명선 51"/>
          <p:cNvSpPr/>
          <p:nvPr/>
        </p:nvSpPr>
        <p:spPr>
          <a:xfrm>
            <a:off x="9734550" y="4438650"/>
            <a:ext cx="2000250" cy="666750"/>
          </a:xfrm>
          <a:prstGeom prst="wedgeEllipseCallout">
            <a:avLst>
              <a:gd name="adj1" fmla="val -65117"/>
              <a:gd name="adj2" fmla="val 425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058401" y="4562475"/>
            <a:ext cx="1371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bg1"/>
                </a:solidFill>
              </a:rPr>
              <a:t>SS roll-off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00525" y="314325"/>
            <a:ext cx="4000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>
                <a:solidFill>
                  <a:srgbClr val="C00000"/>
                </a:solidFill>
              </a:rPr>
              <a:t>Vt</a:t>
            </a:r>
            <a:r>
              <a:rPr lang="en-US" altLang="ko-KR" sz="2500" b="1" dirty="0">
                <a:solidFill>
                  <a:srgbClr val="C00000"/>
                </a:solidFill>
              </a:rPr>
              <a:t> roll-off / SS </a:t>
            </a:r>
            <a:r>
              <a:rPr lang="ko-KR" altLang="en-US" sz="2500" b="1" dirty="0">
                <a:solidFill>
                  <a:srgbClr val="C00000"/>
                </a:solidFill>
              </a:rPr>
              <a:t>특성 비교</a:t>
            </a:r>
          </a:p>
        </p:txBody>
      </p:sp>
    </p:spTree>
    <p:extLst>
      <p:ext uri="{BB962C8B-B14F-4D97-AF65-F5344CB8AC3E}">
        <p14:creationId xmlns:p14="http://schemas.microsoft.com/office/powerpoint/2010/main" xmlns="" val="28718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6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02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7CD33EB-CC26-47DD-9084-736631A5958C}"/>
              </a:ext>
            </a:extLst>
          </p:cNvPr>
          <p:cNvSpPr/>
          <p:nvPr/>
        </p:nvSpPr>
        <p:spPr>
          <a:xfrm>
            <a:off x="586338" y="539234"/>
            <a:ext cx="220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Various parameter</a:t>
            </a:r>
            <a:endParaRPr lang="ko-KR" alt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89" name="_x135587000" descr="EMB000058241ac0"/>
          <p:cNvPicPr>
            <a:picLocks noChangeAspect="1" noChangeArrowheads="1"/>
          </p:cNvPicPr>
          <p:nvPr/>
        </p:nvPicPr>
        <p:blipFill>
          <a:blip r:embed="rId2" cstate="print"/>
          <a:srcRect r="34276" b="29451"/>
          <a:stretch>
            <a:fillRect/>
          </a:stretch>
        </p:blipFill>
        <p:spPr bwMode="auto">
          <a:xfrm>
            <a:off x="6381749" y="600074"/>
            <a:ext cx="4886326" cy="3462496"/>
          </a:xfrm>
          <a:prstGeom prst="rect">
            <a:avLst/>
          </a:prstGeom>
          <a:noFill/>
        </p:spPr>
      </p:pic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96" name="_x135586920" descr="EMB000058241ac7"/>
          <p:cNvPicPr>
            <a:picLocks noChangeAspect="1" noChangeArrowheads="1"/>
          </p:cNvPicPr>
          <p:nvPr/>
        </p:nvPicPr>
        <p:blipFill>
          <a:blip r:embed="rId3" cstate="print"/>
          <a:srcRect r="35147" b="31429"/>
          <a:stretch>
            <a:fillRect/>
          </a:stretch>
        </p:blipFill>
        <p:spPr bwMode="auto">
          <a:xfrm>
            <a:off x="6419849" y="3704714"/>
            <a:ext cx="4789353" cy="3153286"/>
          </a:xfrm>
          <a:prstGeom prst="rect">
            <a:avLst/>
          </a:prstGeom>
          <a:noFill/>
        </p:spPr>
      </p:pic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98" name="_x135588280" descr="EMB000058241acb"/>
          <p:cNvPicPr>
            <a:picLocks noChangeAspect="1" noChangeArrowheads="1"/>
          </p:cNvPicPr>
          <p:nvPr/>
        </p:nvPicPr>
        <p:blipFill>
          <a:blip r:embed="rId4" cstate="print"/>
          <a:srcRect r="32318" b="31429"/>
          <a:stretch>
            <a:fillRect/>
          </a:stretch>
        </p:blipFill>
        <p:spPr bwMode="auto">
          <a:xfrm>
            <a:off x="1009650" y="3675578"/>
            <a:ext cx="5038725" cy="3182422"/>
          </a:xfrm>
          <a:prstGeom prst="rect">
            <a:avLst/>
          </a:prstGeom>
          <a:noFill/>
        </p:spPr>
      </p:pic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904" name="_x135586280" descr="EMB000058241acf"/>
          <p:cNvPicPr>
            <a:picLocks noChangeAspect="1" noChangeArrowheads="1"/>
          </p:cNvPicPr>
          <p:nvPr/>
        </p:nvPicPr>
        <p:blipFill>
          <a:blip r:embed="rId5" cstate="print"/>
          <a:srcRect r="34059" b="30769"/>
          <a:stretch>
            <a:fillRect/>
          </a:stretch>
        </p:blipFill>
        <p:spPr bwMode="auto">
          <a:xfrm>
            <a:off x="1019175" y="647700"/>
            <a:ext cx="4810125" cy="3333750"/>
          </a:xfrm>
          <a:prstGeom prst="rect">
            <a:avLst/>
          </a:prstGeom>
          <a:noFill/>
        </p:spPr>
      </p:pic>
      <p:sp>
        <p:nvSpPr>
          <p:cNvPr id="27" name="타원 26"/>
          <p:cNvSpPr/>
          <p:nvPr/>
        </p:nvSpPr>
        <p:spPr>
          <a:xfrm>
            <a:off x="2743200" y="1057275"/>
            <a:ext cx="1371600" cy="126682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7" idx="4"/>
          </p:cNvCxnSpPr>
          <p:nvPr/>
        </p:nvCxnSpPr>
        <p:spPr>
          <a:xfrm>
            <a:off x="3429000" y="2324100"/>
            <a:ext cx="3819525" cy="9906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0"/>
          </p:cNvCxnSpPr>
          <p:nvPr/>
        </p:nvCxnSpPr>
        <p:spPr>
          <a:xfrm flipV="1">
            <a:off x="3429000" y="981075"/>
            <a:ext cx="3810000" cy="762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3086100" y="4067175"/>
            <a:ext cx="1371600" cy="126682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2" idx="0"/>
          </p:cNvCxnSpPr>
          <p:nvPr/>
        </p:nvCxnSpPr>
        <p:spPr>
          <a:xfrm>
            <a:off x="3771900" y="4067175"/>
            <a:ext cx="3562350" cy="2857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2" idx="4"/>
          </p:cNvCxnSpPr>
          <p:nvPr/>
        </p:nvCxnSpPr>
        <p:spPr>
          <a:xfrm>
            <a:off x="3771900" y="5334000"/>
            <a:ext cx="3524250" cy="96202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05425" y="285750"/>
            <a:ext cx="1733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C00000"/>
                </a:solidFill>
              </a:rPr>
              <a:t>DIBL </a:t>
            </a:r>
            <a:r>
              <a:rPr lang="ko-KR" altLang="en-US" sz="2500" b="1" dirty="0">
                <a:solidFill>
                  <a:srgbClr val="C00000"/>
                </a:solidFill>
              </a:rPr>
              <a:t>비교</a:t>
            </a:r>
          </a:p>
        </p:txBody>
      </p:sp>
      <p:sp>
        <p:nvSpPr>
          <p:cNvPr id="34" name="왼쪽으로 구부러진 화살표 33"/>
          <p:cNvSpPr/>
          <p:nvPr/>
        </p:nvSpPr>
        <p:spPr>
          <a:xfrm>
            <a:off x="10629900" y="2514600"/>
            <a:ext cx="933450" cy="2362200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39350" y="340995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DIBL </a:t>
            </a:r>
            <a:r>
              <a:rPr lang="ko-KR" altLang="en-US" sz="2000" b="1" dirty="0">
                <a:solidFill>
                  <a:srgbClr val="FF0000"/>
                </a:solidFill>
              </a:rPr>
              <a:t>완화</a:t>
            </a:r>
            <a:r>
              <a:rPr lang="en-US" altLang="ko-KR" sz="2000" b="1" dirty="0">
                <a:solidFill>
                  <a:srgbClr val="FF0000"/>
                </a:solidFill>
              </a:rPr>
              <a:t>!!!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18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4350" y="2600325"/>
            <a:ext cx="11487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/>
              <a:t>1st Additional </a:t>
            </a:r>
            <a:r>
              <a:rPr lang="en-US" altLang="ko-KR" sz="8000" b="1" dirty="0">
                <a:ea typeface="배달의민족 한나는 열한살" pitchFamily="50" charset="-127"/>
                <a:cs typeface="조선일보명조"/>
              </a:rPr>
              <a:t>Mechanism</a:t>
            </a:r>
            <a:endParaRPr lang="ko-KR" altLang="en-US" sz="8000" b="1" dirty="0"/>
          </a:p>
        </p:txBody>
      </p:sp>
      <p:sp>
        <p:nvSpPr>
          <p:cNvPr id="14" name="직사각형 13"/>
          <p:cNvSpPr/>
          <p:nvPr/>
        </p:nvSpPr>
        <p:spPr>
          <a:xfrm>
            <a:off x="6369220" y="4396859"/>
            <a:ext cx="273094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chemeClr val="accent1">
                    <a:lumMod val="50000"/>
                  </a:schemeClr>
                </a:solidFill>
              </a:rPr>
              <a:t>LDD structure</a:t>
            </a:r>
            <a:endParaRPr lang="ko-KR" alt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18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2186376" y="2213986"/>
            <a:ext cx="444303" cy="457708"/>
            <a:chOff x="4367662" y="2264213"/>
            <a:chExt cx="551579" cy="568221"/>
          </a:xfrm>
        </p:grpSpPr>
        <p:sp>
          <p:nvSpPr>
            <p:cNvPr id="22" name="타원 21"/>
            <p:cNvSpPr/>
            <p:nvPr/>
          </p:nvSpPr>
          <p:spPr>
            <a:xfrm>
              <a:off x="4367662" y="2475696"/>
              <a:ext cx="356738" cy="35673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764021" y="2334827"/>
              <a:ext cx="155220" cy="155220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546031" y="2264213"/>
              <a:ext cx="70301" cy="70301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1">
            <a:extLst>
              <a:ext uri="{FF2B5EF4-FFF2-40B4-BE49-F238E27FC236}">
                <a16:creationId xmlns:a16="http://schemas.microsoft.com/office/drawing/2014/main" xmlns="" id="{A3DACD3D-3268-4151-9DC3-2325537D5496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grpSp>
          <p:nvGrpSpPr>
            <p:cNvPr id="4" name="그룹 25"/>
            <p:cNvGrpSpPr/>
            <p:nvPr/>
          </p:nvGrpSpPr>
          <p:grpSpPr>
            <a:xfrm rot="10800000">
              <a:off x="4191060" y="3882799"/>
              <a:ext cx="444303" cy="457708"/>
              <a:chOff x="4367662" y="2264213"/>
              <a:chExt cx="551579" cy="568221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367662" y="2475696"/>
                <a:ext cx="356738" cy="356738"/>
              </a:xfrm>
              <a:prstGeom prst="ellipse">
                <a:avLst/>
              </a:prstGeom>
              <a:solidFill>
                <a:schemeClr val="bg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764021" y="2334827"/>
                <a:ext cx="155220" cy="155220"/>
              </a:xfrm>
              <a:prstGeom prst="ellipse">
                <a:avLst/>
              </a:prstGeom>
              <a:solidFill>
                <a:schemeClr val="bg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546031" y="2264213"/>
                <a:ext cx="70301" cy="70301"/>
              </a:xfrm>
              <a:prstGeom prst="ellipse">
                <a:avLst/>
              </a:prstGeom>
              <a:solidFill>
                <a:schemeClr val="bg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xmlns="" id="{171A0738-85C5-49DD-A30E-D9AF678EC0E8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xmlns="" id="{697DD9F1-2B6E-4EC0-916B-4B3AE0D61D8C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" name="그룹 30">
              <a:extLst>
                <a:ext uri="{FF2B5EF4-FFF2-40B4-BE49-F238E27FC236}">
                  <a16:creationId xmlns:a16="http://schemas.microsoft.com/office/drawing/2014/main" xmlns="" id="{14A9B8C6-0216-4EC5-BAB6-911832FE7B0C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32" name="직각 삼각형 31">
                <a:extLst>
                  <a:ext uri="{FF2B5EF4-FFF2-40B4-BE49-F238E27FC236}">
                    <a16:creationId xmlns:a16="http://schemas.microsoft.com/office/drawing/2014/main" xmlns="" id="{B2953276-0493-4A73-A8E9-9F495380BEBE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직각 삼각형 32">
                <a:extLst>
                  <a:ext uri="{FF2B5EF4-FFF2-40B4-BE49-F238E27FC236}">
                    <a16:creationId xmlns:a16="http://schemas.microsoft.com/office/drawing/2014/main" xmlns="" id="{2F91C07D-61E9-4E41-90C0-73040ACEA955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xmlns="" id="{AE143C83-761C-4312-AC6B-8BDB6E3E0B11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957387" y="828675"/>
            <a:ext cx="8277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C00000"/>
                </a:solidFill>
              </a:rPr>
              <a:t>LDD </a:t>
            </a:r>
            <a:r>
              <a:rPr lang="en-US" altLang="ko-KR" sz="3000" b="1" dirty="0"/>
              <a:t>structure   </a:t>
            </a:r>
            <a:r>
              <a:rPr lang="en-US" altLang="ko-KR" sz="2500" b="1" dirty="0"/>
              <a:t>- </a:t>
            </a:r>
            <a:r>
              <a:rPr lang="en-US" altLang="ko-KR" sz="2000" b="1" dirty="0">
                <a:solidFill>
                  <a:srgbClr val="C00000"/>
                </a:solidFill>
              </a:rPr>
              <a:t>L</a:t>
            </a:r>
            <a:r>
              <a:rPr lang="en-US" altLang="ko-KR" sz="2000" b="1" dirty="0"/>
              <a:t>ightly </a:t>
            </a:r>
            <a:r>
              <a:rPr lang="en-US" altLang="ko-KR" sz="2000" b="1" dirty="0">
                <a:solidFill>
                  <a:srgbClr val="C00000"/>
                </a:solidFill>
              </a:rPr>
              <a:t>D</a:t>
            </a:r>
            <a:r>
              <a:rPr lang="en-US" altLang="ko-KR" sz="2000" b="1" dirty="0"/>
              <a:t>oped Source/</a:t>
            </a:r>
            <a:r>
              <a:rPr lang="en-US" altLang="ko-KR" sz="2000" b="1" dirty="0">
                <a:solidFill>
                  <a:srgbClr val="C00000"/>
                </a:solidFill>
              </a:rPr>
              <a:t>D</a:t>
            </a:r>
            <a:r>
              <a:rPr lang="en-US" altLang="ko-KR" sz="2000" b="1" dirty="0"/>
              <a:t>rain MOSFET</a:t>
            </a:r>
            <a:endParaRPr lang="ko-KR" altLang="en-US" sz="2000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35587400" descr="EMB000058241adb"/>
          <p:cNvPicPr>
            <a:picLocks noChangeAspect="1" noChangeArrowheads="1"/>
          </p:cNvPicPr>
          <p:nvPr/>
        </p:nvPicPr>
        <p:blipFill>
          <a:blip r:embed="rId2" cstate="print"/>
          <a:srcRect l="3704" t="22806" r="8642" b="4072"/>
          <a:stretch>
            <a:fillRect/>
          </a:stretch>
        </p:blipFill>
        <p:spPr bwMode="auto">
          <a:xfrm>
            <a:off x="447674" y="1777999"/>
            <a:ext cx="5188247" cy="2936875"/>
          </a:xfrm>
          <a:prstGeom prst="rect">
            <a:avLst/>
          </a:prstGeom>
          <a:noFill/>
        </p:spPr>
      </p:pic>
      <p:sp>
        <p:nvSpPr>
          <p:cNvPr id="38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03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4109" y="577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LDD</a:t>
            </a:r>
            <a:endParaRPr lang="ko-KR" altLang="en-US" dirty="0"/>
          </a:p>
        </p:txBody>
      </p:sp>
      <p:pic>
        <p:nvPicPr>
          <p:cNvPr id="35" name="그림 34" descr="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8696" y="1895475"/>
            <a:ext cx="5504736" cy="28956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041797" y="5169646"/>
            <a:ext cx="5551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b="1" dirty="0"/>
              <a:t>Hot carrier </a:t>
            </a:r>
            <a:r>
              <a:rPr lang="ko-KR" altLang="en-US" b="1" dirty="0"/>
              <a:t>생성 방지</a:t>
            </a:r>
            <a:r>
              <a:rPr lang="en-US" altLang="ko-KR" b="1" dirty="0"/>
              <a:t>, SCE</a:t>
            </a:r>
            <a:r>
              <a:rPr lang="ko-KR" altLang="en-US" b="1" dirty="0"/>
              <a:t>완화</a:t>
            </a:r>
            <a:r>
              <a:rPr lang="en-US" altLang="ko-KR" b="1" dirty="0"/>
              <a:t>!</a:t>
            </a:r>
          </a:p>
          <a:p>
            <a:pPr algn="ctr" fontAlgn="base"/>
            <a:endParaRPr lang="en-US" altLang="ko-KR" b="1" dirty="0"/>
          </a:p>
          <a:p>
            <a:pPr algn="ctr" fontAlgn="base"/>
            <a:r>
              <a:rPr lang="en-US" altLang="ko-KR" b="1" dirty="0"/>
              <a:t>But, </a:t>
            </a:r>
            <a:r>
              <a:rPr lang="ko-KR" altLang="en-US" b="1" dirty="0"/>
              <a:t>큰 </a:t>
            </a:r>
            <a:r>
              <a:rPr lang="en-US" altLang="ko-KR" b="1" dirty="0"/>
              <a:t>series </a:t>
            </a:r>
            <a:r>
              <a:rPr lang="ko-KR" altLang="en-US" b="1" dirty="0"/>
              <a:t>저항 때문에 </a:t>
            </a:r>
            <a:r>
              <a:rPr lang="en-US" altLang="ko-KR" b="1" dirty="0"/>
              <a:t>ON current</a:t>
            </a:r>
          </a:p>
        </p:txBody>
      </p:sp>
      <p:sp>
        <p:nvSpPr>
          <p:cNvPr id="39" name="아래쪽 화살표 24">
            <a:extLst>
              <a:ext uri="{FF2B5EF4-FFF2-40B4-BE49-F238E27FC236}">
                <a16:creationId xmlns:a16="http://schemas.microsoft.com/office/drawing/2014/main" xmlns="" id="{CF338B95-6154-4875-BDAB-4EF996419413}"/>
              </a:ext>
            </a:extLst>
          </p:cNvPr>
          <p:cNvSpPr/>
          <p:nvPr/>
        </p:nvSpPr>
        <p:spPr>
          <a:xfrm>
            <a:off x="7976957" y="5713088"/>
            <a:ext cx="276225" cy="3619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9DC57FA-BC55-4925-8766-19982AD039A2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13610" y="2829837"/>
            <a:ext cx="954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600" dirty="0">
                <a:ln w="9525"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PART 01</a:t>
            </a:r>
            <a:endParaRPr lang="ko-KR" altLang="en-US" sz="1600" dirty="0">
              <a:ln w="9525"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33085" y="2829837"/>
            <a:ext cx="954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600">
                <a:ln w="9525"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PART 02</a:t>
            </a:r>
            <a:endParaRPr lang="ko-KR" altLang="en-US" sz="1600">
              <a:ln w="9525"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30091" y="3149137"/>
            <a:ext cx="1738399" cy="5732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>
                <a:solidFill>
                  <a:schemeClr val="bg1"/>
                </a:solidFill>
                <a:latin typeface="Impact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작품설명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2560134" y="3831220"/>
            <a:ext cx="266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982179" y="3831220"/>
            <a:ext cx="266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9404224" y="3831220"/>
            <a:ext cx="266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99059" y="940743"/>
            <a:ext cx="9193882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500" b="1" dirty="0">
                <a:solidFill>
                  <a:srgbClr val="C00000"/>
                </a:solidFill>
                <a:latin typeface="+mj-lt"/>
                <a:ea typeface="배달의민족 한나는 열한살" pitchFamily="50" charset="-127"/>
                <a:cs typeface="조선일보명조"/>
              </a:rPr>
              <a:t>01. FET structure</a:t>
            </a:r>
            <a:r>
              <a:rPr lang="ko-KR" altLang="en-US" sz="2500" b="1" dirty="0">
                <a:solidFill>
                  <a:srgbClr val="C00000"/>
                </a:solidFill>
                <a:latin typeface="+mj-lt"/>
                <a:ea typeface="배달의민족 한나는 열한살" pitchFamily="50" charset="-127"/>
                <a:cs typeface="조선일보명조"/>
              </a:rPr>
              <a:t>에 대한 논의</a:t>
            </a:r>
            <a:endParaRPr lang="en-US" altLang="ko-KR" sz="2500" b="1" dirty="0">
              <a:solidFill>
                <a:srgbClr val="C00000"/>
              </a:solidFill>
              <a:latin typeface="+mj-lt"/>
              <a:ea typeface="배달의민족 한나는 열한살" pitchFamily="50" charset="-127"/>
              <a:cs typeface="조선일보명조"/>
            </a:endParaRPr>
          </a:p>
          <a:p>
            <a:pPr algn="ctr">
              <a:defRPr lang="ko-KR" altLang="en-US"/>
            </a:pPr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배달의민족 한나는 열한살" pitchFamily="50" charset="-127"/>
                <a:cs typeface="조선일보명조"/>
              </a:rPr>
              <a:t>01-1. Operating principles </a:t>
            </a:r>
          </a:p>
          <a:p>
            <a:pPr algn="ctr">
              <a:defRPr lang="ko-KR" altLang="en-US"/>
            </a:pPr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배달의민족 한나는 열한살" pitchFamily="50" charset="-127"/>
                <a:cs typeface="조선일보명조"/>
              </a:rPr>
              <a:t>01-2. Parameter settings</a:t>
            </a:r>
          </a:p>
          <a:p>
            <a:pPr algn="ctr">
              <a:defRPr lang="ko-KR" altLang="en-US"/>
            </a:pPr>
            <a:endParaRPr lang="en-US" altLang="ko-KR" sz="2500" b="1" dirty="0">
              <a:solidFill>
                <a:schemeClr val="accent5">
                  <a:lumMod val="50000"/>
                </a:schemeClr>
              </a:solidFill>
              <a:latin typeface="+mj-lt"/>
              <a:ea typeface="배달의민족 한나는 열한살" pitchFamily="50" charset="-127"/>
              <a:cs typeface="조선일보명조"/>
            </a:endParaRPr>
          </a:p>
          <a:p>
            <a:pPr algn="ctr">
              <a:defRPr lang="ko-KR" altLang="en-US"/>
            </a:pPr>
            <a:r>
              <a:rPr lang="en-US" altLang="ko-KR" sz="2500" b="1" dirty="0">
                <a:solidFill>
                  <a:srgbClr val="C00000"/>
                </a:solidFill>
                <a:latin typeface="+mj-lt"/>
                <a:ea typeface="배달의민족 한나는 열한살" pitchFamily="50" charset="-127"/>
                <a:cs typeface="조선일보명조"/>
              </a:rPr>
              <a:t>02. Parameter </a:t>
            </a:r>
            <a:r>
              <a:rPr lang="ko-KR" altLang="en-US" sz="2500" b="1" dirty="0">
                <a:solidFill>
                  <a:srgbClr val="C00000"/>
                </a:solidFill>
                <a:latin typeface="+mj-lt"/>
                <a:ea typeface="배달의민족 한나는 열한살" pitchFamily="50" charset="-127"/>
                <a:cs typeface="조선일보명조"/>
              </a:rPr>
              <a:t>값 변화를 통한 </a:t>
            </a:r>
            <a:r>
              <a:rPr lang="en-US" altLang="ko-KR" sz="2500" b="1" dirty="0">
                <a:solidFill>
                  <a:srgbClr val="C00000"/>
                </a:solidFill>
                <a:latin typeface="+mj-lt"/>
                <a:ea typeface="배달의민족 한나는 열한살" pitchFamily="50" charset="-127"/>
                <a:cs typeface="조선일보명조"/>
              </a:rPr>
              <a:t>MOSFET </a:t>
            </a:r>
            <a:r>
              <a:rPr lang="ko-KR" altLang="en-US" sz="2500" b="1" dirty="0">
                <a:solidFill>
                  <a:srgbClr val="C00000"/>
                </a:solidFill>
                <a:latin typeface="+mj-lt"/>
                <a:ea typeface="배달의민족 한나는 열한살" pitchFamily="50" charset="-127"/>
                <a:cs typeface="조선일보명조"/>
              </a:rPr>
              <a:t>최적화 </a:t>
            </a:r>
            <a:r>
              <a:rPr lang="en-US" altLang="ko-KR" sz="2500" b="1" dirty="0">
                <a:solidFill>
                  <a:srgbClr val="C00000"/>
                </a:solidFill>
                <a:latin typeface="+mj-lt"/>
                <a:ea typeface="배달의민족 한나는 열한살" pitchFamily="50" charset="-127"/>
                <a:cs typeface="조선일보명조"/>
              </a:rPr>
              <a:t>simulation</a:t>
            </a:r>
          </a:p>
          <a:p>
            <a:pPr algn="ctr">
              <a:defRPr lang="ko-KR" altLang="en-US"/>
            </a:pPr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배달의민족 한나는 열한살" pitchFamily="50" charset="-127"/>
                <a:cs typeface="조선일보명조"/>
              </a:rPr>
              <a:t>02-1. </a:t>
            </a:r>
            <a:r>
              <a:rPr lang="en-US" altLang="ko-KR" sz="2200" b="1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배달의민족 한나는 열한살" pitchFamily="50" charset="-127"/>
                <a:cs typeface="조선일보명조"/>
              </a:rPr>
              <a:t>Tox</a:t>
            </a:r>
            <a:endParaRPr lang="en-US" altLang="ko-KR" sz="2200" b="1" dirty="0">
              <a:solidFill>
                <a:schemeClr val="accent5">
                  <a:lumMod val="50000"/>
                </a:schemeClr>
              </a:solidFill>
              <a:latin typeface="+mj-lt"/>
              <a:ea typeface="배달의민족 한나는 열한살" pitchFamily="50" charset="-127"/>
              <a:cs typeface="조선일보명조"/>
            </a:endParaRPr>
          </a:p>
          <a:p>
            <a:pPr algn="ctr">
              <a:defRPr lang="ko-KR" altLang="en-US"/>
            </a:pPr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배달의민족 한나는 열한살" pitchFamily="50" charset="-127"/>
                <a:cs typeface="조선일보명조"/>
              </a:rPr>
              <a:t>02-2. </a:t>
            </a:r>
            <a:r>
              <a:rPr lang="en-US" altLang="ko-KR" sz="2200" b="1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배달의민족 한나는 열한살" pitchFamily="50" charset="-127"/>
                <a:cs typeface="조선일보명조"/>
              </a:rPr>
              <a:t>Eox</a:t>
            </a:r>
            <a:endParaRPr lang="en-US" altLang="ko-KR" sz="2200" b="1" dirty="0">
              <a:solidFill>
                <a:schemeClr val="accent5">
                  <a:lumMod val="50000"/>
                </a:schemeClr>
              </a:solidFill>
              <a:latin typeface="+mj-lt"/>
              <a:ea typeface="배달의민족 한나는 열한살" pitchFamily="50" charset="-127"/>
              <a:cs typeface="조선일보명조"/>
            </a:endParaRPr>
          </a:p>
          <a:p>
            <a:pPr algn="ctr">
              <a:defRPr lang="ko-KR" altLang="en-US"/>
            </a:pPr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배달의민족 한나는 열한살" pitchFamily="50" charset="-127"/>
                <a:cs typeface="조선일보명조"/>
              </a:rPr>
              <a:t>02-3. </a:t>
            </a:r>
            <a:r>
              <a:rPr lang="en-US" altLang="ko-KR" sz="2200" b="1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배달의민족 한나는 열한살" pitchFamily="50" charset="-127"/>
                <a:cs typeface="조선일보명조"/>
              </a:rPr>
              <a:t>workfunction</a:t>
            </a:r>
            <a:endParaRPr lang="en-US" altLang="ko-KR" sz="2200" b="1" dirty="0">
              <a:solidFill>
                <a:schemeClr val="accent5">
                  <a:lumMod val="50000"/>
                </a:schemeClr>
              </a:solidFill>
              <a:latin typeface="+mj-lt"/>
              <a:ea typeface="배달의민족 한나는 열한살" pitchFamily="50" charset="-127"/>
              <a:cs typeface="조선일보명조"/>
            </a:endParaRPr>
          </a:p>
          <a:p>
            <a:pPr algn="ctr">
              <a:defRPr lang="ko-KR" altLang="en-US"/>
            </a:pPr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배달의민족 한나는 열한살" pitchFamily="50" charset="-127"/>
                <a:cs typeface="조선일보명조"/>
              </a:rPr>
              <a:t>02-4. final FET</a:t>
            </a:r>
          </a:p>
          <a:p>
            <a:pPr algn="ctr">
              <a:defRPr lang="ko-KR" altLang="en-US"/>
            </a:pPr>
            <a:endParaRPr lang="en-US" altLang="ko-KR" sz="2500" b="1" dirty="0">
              <a:solidFill>
                <a:schemeClr val="accent5">
                  <a:lumMod val="50000"/>
                </a:schemeClr>
              </a:solidFill>
              <a:latin typeface="+mj-lt"/>
              <a:ea typeface="배달의민족 한나는 열한살" pitchFamily="50" charset="-127"/>
              <a:cs typeface="조선일보명조"/>
            </a:endParaRPr>
          </a:p>
          <a:p>
            <a:pPr algn="ctr">
              <a:defRPr lang="ko-KR" altLang="en-US"/>
            </a:pPr>
            <a:r>
              <a:rPr lang="en-US" altLang="ko-KR" sz="2500" b="1" dirty="0">
                <a:solidFill>
                  <a:srgbClr val="C00000"/>
                </a:solidFill>
                <a:latin typeface="+mj-lt"/>
                <a:ea typeface="배달의민족 한나는 열한살" pitchFamily="50" charset="-127"/>
                <a:cs typeface="조선일보명조"/>
              </a:rPr>
              <a:t>03. </a:t>
            </a:r>
            <a:r>
              <a:rPr lang="ko-KR" altLang="en-US" sz="2500" b="1" dirty="0">
                <a:solidFill>
                  <a:srgbClr val="C00000"/>
                </a:solidFill>
                <a:latin typeface="+mj-lt"/>
                <a:ea typeface="배달의민족 한나는 열한살" pitchFamily="50" charset="-127"/>
                <a:cs typeface="조선일보명조"/>
              </a:rPr>
              <a:t>성능 향상을 위한 추가적인 방법</a:t>
            </a:r>
            <a:endParaRPr lang="en-US" altLang="ko-KR" sz="2500" b="1" dirty="0">
              <a:solidFill>
                <a:srgbClr val="C00000"/>
              </a:solidFill>
              <a:latin typeface="+mj-lt"/>
              <a:ea typeface="배달의민족 한나는 열한살" pitchFamily="50" charset="-127"/>
              <a:cs typeface="조선일보명조"/>
            </a:endParaRPr>
          </a:p>
          <a:p>
            <a:pPr algn="ctr">
              <a:defRPr lang="ko-KR" altLang="en-US"/>
            </a:pPr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배달의민족 한나는 열한살" pitchFamily="50" charset="-127"/>
                <a:cs typeface="조선일보명조"/>
              </a:rPr>
              <a:t>03-1. LDD</a:t>
            </a:r>
          </a:p>
          <a:p>
            <a:pPr algn="ctr">
              <a:defRPr lang="ko-KR" altLang="en-US"/>
            </a:pPr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배달의민족 한나는 열한살" pitchFamily="50" charset="-127"/>
                <a:cs typeface="조선일보명조"/>
              </a:rPr>
              <a:t>03-2. </a:t>
            </a:r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independent Double-gate </a:t>
            </a:r>
            <a:endParaRPr lang="en-US" altLang="ko-KR" sz="2200" b="1" dirty="0">
              <a:solidFill>
                <a:schemeClr val="accent5">
                  <a:lumMod val="50000"/>
                </a:schemeClr>
              </a:solidFill>
              <a:latin typeface="+mj-lt"/>
              <a:ea typeface="배달의민족 한나는 열한살" pitchFamily="50" charset="-127"/>
              <a:cs typeface="조선일보명조"/>
            </a:endParaRPr>
          </a:p>
          <a:p>
            <a:pPr algn="ctr">
              <a:defRPr lang="ko-KR" altLang="en-US"/>
            </a:pPr>
            <a:endParaRPr lang="en-US" altLang="ko-KR" sz="2500" b="1" dirty="0">
              <a:solidFill>
                <a:schemeClr val="accent5">
                  <a:lumMod val="50000"/>
                </a:schemeClr>
              </a:solidFill>
              <a:latin typeface="+mj-lt"/>
              <a:ea typeface="배달의민족 한나는 열한살" pitchFamily="50" charset="-127"/>
              <a:cs typeface="조선일보명조"/>
            </a:endParaRPr>
          </a:p>
          <a:p>
            <a:pPr algn="ctr">
              <a:defRPr lang="ko-KR" altLang="en-US"/>
            </a:pPr>
            <a:r>
              <a:rPr lang="en-US" altLang="ko-KR" sz="2500" b="1" dirty="0">
                <a:solidFill>
                  <a:srgbClr val="C00000"/>
                </a:solidFill>
                <a:latin typeface="+mj-lt"/>
                <a:ea typeface="배달의민족 한나는 열한살" pitchFamily="50" charset="-127"/>
                <a:cs typeface="조선일보명조"/>
              </a:rPr>
              <a:t>04. </a:t>
            </a:r>
            <a:r>
              <a:rPr lang="ko-KR" altLang="en-US" sz="2500" b="1" dirty="0">
                <a:solidFill>
                  <a:srgbClr val="C00000"/>
                </a:solidFill>
                <a:latin typeface="+mj-lt"/>
                <a:ea typeface="배달의민족 한나는 열한살" pitchFamily="50" charset="-127"/>
                <a:cs typeface="조선일보명조"/>
              </a:rPr>
              <a:t>결론</a:t>
            </a:r>
            <a:endParaRPr lang="en-US" altLang="ko-KR" sz="2500" b="1" dirty="0">
              <a:solidFill>
                <a:srgbClr val="C00000"/>
              </a:solidFill>
              <a:latin typeface="+mj-lt"/>
              <a:ea typeface="배달의민족 한나는 열한살" pitchFamily="50" charset="-127"/>
              <a:cs typeface="조선일보명조"/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xmlns="" id="{A430D65B-79D7-4CC7-85BD-171C469A9598}"/>
              </a:ext>
            </a:extLst>
          </p:cNvPr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xmlns="" id="{B0A84DB6-0BD1-413A-A0D9-32D2AD67F6CD}"/>
              </a:ext>
            </a:extLst>
          </p:cNvPr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0AF2A506-DB60-42B2-AEFD-0B0411B86474}"/>
              </a:ext>
            </a:extLst>
          </p:cNvPr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xmlns="" id="{994ADED6-5663-4132-8E2C-5C5B6A5EE401}"/>
                </a:ext>
              </a:extLst>
            </p:cNvPr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xmlns="" id="{68262931-5C8F-4183-9430-E02FE8A2958A}"/>
                </a:ext>
              </a:extLst>
            </p:cNvPr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62C1173D-68D8-42E0-9A94-4B44D24CF4D3}"/>
              </a:ext>
            </a:extLst>
          </p:cNvPr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2925" y="371475"/>
            <a:ext cx="1095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5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03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4109" y="577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LDD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432" r="76213" b="25417"/>
          <a:stretch/>
        </p:blipFill>
        <p:spPr>
          <a:xfrm>
            <a:off x="6590737" y="1047749"/>
            <a:ext cx="4905938" cy="3524577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5601748" y="2515087"/>
            <a:ext cx="903827" cy="54100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248276" y="1766551"/>
            <a:ext cx="153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LDD </a:t>
            </a:r>
          </a:p>
          <a:p>
            <a:pPr algn="ctr"/>
            <a:r>
              <a:rPr lang="ko-KR" altLang="en-US" sz="2000" b="1" dirty="0">
                <a:solidFill>
                  <a:srgbClr val="C00000"/>
                </a:solidFill>
              </a:rPr>
              <a:t>구조 추가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3487" y="4756957"/>
            <a:ext cx="5385272" cy="9233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Short channel </a:t>
            </a:r>
            <a:r>
              <a:rPr lang="ko-KR" altLang="en-US" b="1" dirty="0"/>
              <a:t>일수록 </a:t>
            </a:r>
            <a:r>
              <a:rPr lang="en-US" altLang="ko-KR" b="1" dirty="0"/>
              <a:t>SCE</a:t>
            </a:r>
            <a:r>
              <a:rPr lang="ko-KR" altLang="en-US" b="1" dirty="0"/>
              <a:t> 발생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OFF current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72275" y="4792496"/>
            <a:ext cx="372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LDD </a:t>
            </a:r>
            <a:r>
              <a:rPr lang="ko-KR" altLang="en-US" b="1" dirty="0"/>
              <a:t>구조를 통한 </a:t>
            </a:r>
            <a:r>
              <a:rPr lang="en-US" altLang="ko-KR" b="1" dirty="0"/>
              <a:t>SCE</a:t>
            </a:r>
            <a:r>
              <a:rPr lang="ko-KR" altLang="en-US" b="1" dirty="0"/>
              <a:t> 완화</a:t>
            </a:r>
          </a:p>
        </p:txBody>
      </p:sp>
      <p:sp>
        <p:nvSpPr>
          <p:cNvPr id="22" name="아래쪽 화살표 24">
            <a:extLst>
              <a:ext uri="{FF2B5EF4-FFF2-40B4-BE49-F238E27FC236}">
                <a16:creationId xmlns:a16="http://schemas.microsoft.com/office/drawing/2014/main" xmlns="" id="{BFF011F2-A130-4A71-9B83-B6388DC3AE3A}"/>
              </a:ext>
            </a:extLst>
          </p:cNvPr>
          <p:cNvSpPr/>
          <p:nvPr/>
        </p:nvSpPr>
        <p:spPr>
          <a:xfrm rot="10800000">
            <a:off x="4045980" y="5268095"/>
            <a:ext cx="276225" cy="3619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762501" y="457200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C00000"/>
                </a:solidFill>
              </a:rPr>
              <a:t>Transfer curve </a:t>
            </a:r>
            <a:r>
              <a:rPr lang="ko-KR" altLang="en-US" sz="2500" b="1" dirty="0">
                <a:solidFill>
                  <a:srgbClr val="C00000"/>
                </a:solidFill>
              </a:rPr>
              <a:t>비교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2160380-5D96-4214-8319-4981A2813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6791" y="-17713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4995" name="_x156496784" descr="DRW000019f0959e">
            <a:extLst>
              <a:ext uri="{FF2B5EF4-FFF2-40B4-BE49-F238E27FC236}">
                <a16:creationId xmlns:a16="http://schemas.microsoft.com/office/drawing/2014/main" xmlns="" id="{0E186F3E-F5C6-46C8-AD6A-1AC5545AC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109" y="1003577"/>
            <a:ext cx="4670425" cy="35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718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6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03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7CD33EB-CC26-47DD-9084-736631A5958C}"/>
              </a:ext>
            </a:extLst>
          </p:cNvPr>
          <p:cNvSpPr/>
          <p:nvPr/>
        </p:nvSpPr>
        <p:spPr>
          <a:xfrm>
            <a:off x="586338" y="5392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LDD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86" t="5730" r="76019" b="61214"/>
          <a:stretch/>
        </p:blipFill>
        <p:spPr>
          <a:xfrm>
            <a:off x="857840" y="1088404"/>
            <a:ext cx="4762400" cy="37121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6" t="10882" r="76416" b="25895"/>
          <a:stretch/>
        </p:blipFill>
        <p:spPr>
          <a:xfrm>
            <a:off x="6696434" y="1036956"/>
            <a:ext cx="4739240" cy="3618789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5595235" y="2688667"/>
            <a:ext cx="938915" cy="54100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38750" y="1984972"/>
            <a:ext cx="1522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LDD</a:t>
            </a:r>
          </a:p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</a:rPr>
              <a:t>구조 추가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36264" y="5046265"/>
            <a:ext cx="5471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Optimal </a:t>
            </a:r>
            <a:r>
              <a:rPr lang="ko-KR" altLang="en-US" b="1" dirty="0"/>
              <a:t>에서는 </a:t>
            </a:r>
            <a:r>
              <a:rPr lang="en-US" altLang="ko-KR" b="1" dirty="0"/>
              <a:t>LDD </a:t>
            </a:r>
            <a:r>
              <a:rPr lang="ko-KR" altLang="en-US" b="1" dirty="0"/>
              <a:t>구조의 </a:t>
            </a:r>
            <a:r>
              <a:rPr lang="en-US" altLang="ko-KR" b="1" dirty="0"/>
              <a:t>SCE </a:t>
            </a:r>
            <a:r>
              <a:rPr lang="ko-KR" altLang="en-US" b="1" dirty="0"/>
              <a:t>완화 효과</a:t>
            </a:r>
            <a:endParaRPr lang="en-US" altLang="ko-KR" b="1" dirty="0"/>
          </a:p>
          <a:p>
            <a:pPr fontAlgn="base"/>
            <a:r>
              <a:rPr lang="en-US" altLang="ko-KR" b="1" dirty="0"/>
              <a:t>  </a:t>
            </a:r>
          </a:p>
          <a:p>
            <a:pPr fontAlgn="base"/>
            <a:r>
              <a:rPr lang="en-US" altLang="ko-KR" b="1" dirty="0"/>
              <a:t>        </a:t>
            </a:r>
            <a:endParaRPr lang="ko-KR" altLang="en-US" b="1" dirty="0"/>
          </a:p>
        </p:txBody>
      </p:sp>
      <p:sp>
        <p:nvSpPr>
          <p:cNvPr id="20" name="아래쪽 화살표 24">
            <a:extLst>
              <a:ext uri="{FF2B5EF4-FFF2-40B4-BE49-F238E27FC236}">
                <a16:creationId xmlns:a16="http://schemas.microsoft.com/office/drawing/2014/main" xmlns="" id="{474A333F-7733-4117-97D2-AAB11B8F380F}"/>
              </a:ext>
            </a:extLst>
          </p:cNvPr>
          <p:cNvSpPr/>
          <p:nvPr/>
        </p:nvSpPr>
        <p:spPr>
          <a:xfrm>
            <a:off x="8241832" y="5049956"/>
            <a:ext cx="276225" cy="3619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62501" y="457200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C00000"/>
                </a:solidFill>
              </a:rPr>
              <a:t>Transfer curve </a:t>
            </a:r>
            <a:r>
              <a:rPr lang="ko-KR" altLang="en-US" sz="2500" b="1" dirty="0">
                <a:solidFill>
                  <a:srgbClr val="C00000"/>
                </a:solidFill>
              </a:rPr>
              <a:t>비교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3975" y="5495925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On current</a:t>
            </a:r>
            <a:endParaRPr lang="ko-KR" altLang="en-US" sz="2000" b="1" dirty="0"/>
          </a:p>
        </p:txBody>
      </p:sp>
      <p:sp>
        <p:nvSpPr>
          <p:cNvPr id="24" name="아래쪽 화살표 24">
            <a:extLst>
              <a:ext uri="{FF2B5EF4-FFF2-40B4-BE49-F238E27FC236}">
                <a16:creationId xmlns:a16="http://schemas.microsoft.com/office/drawing/2014/main" xmlns="" id="{474A333F-7733-4117-97D2-AAB11B8F380F}"/>
              </a:ext>
            </a:extLst>
          </p:cNvPr>
          <p:cNvSpPr/>
          <p:nvPr/>
        </p:nvSpPr>
        <p:spPr>
          <a:xfrm>
            <a:off x="6622582" y="5554781"/>
            <a:ext cx="276225" cy="3619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7CC5547-4462-481B-A492-14C657593EF4}"/>
              </a:ext>
            </a:extLst>
          </p:cNvPr>
          <p:cNvSpPr/>
          <p:nvPr/>
        </p:nvSpPr>
        <p:spPr>
          <a:xfrm>
            <a:off x="3577390" y="2054490"/>
            <a:ext cx="1416050" cy="74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8D916042-77EB-4197-BAF1-42839780F4E5}"/>
              </a:ext>
            </a:extLst>
          </p:cNvPr>
          <p:cNvCxnSpPr>
            <a:cxnSpLocks/>
          </p:cNvCxnSpPr>
          <p:nvPr/>
        </p:nvCxnSpPr>
        <p:spPr>
          <a:xfrm>
            <a:off x="3670132" y="2797777"/>
            <a:ext cx="12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718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43250" y="4810125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24100" y="3914775"/>
            <a:ext cx="288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0.3907~ 0.5067V</a:t>
            </a:r>
          </a:p>
          <a:p>
            <a:pPr algn="ctr"/>
            <a:r>
              <a:rPr lang="en-US" altLang="ko-KR" sz="2000" b="1" dirty="0" err="1"/>
              <a:t>ΔVt</a:t>
            </a:r>
            <a:r>
              <a:rPr lang="en-US" altLang="ko-KR" sz="2000" b="1" dirty="0"/>
              <a:t>(Basic) = 116mV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43125" y="3905250"/>
            <a:ext cx="3343275" cy="723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125" y="5295900"/>
            <a:ext cx="3343275" cy="723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52650" y="5295900"/>
            <a:ext cx="34099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0.4385 ~ 0.4793V</a:t>
            </a:r>
          </a:p>
          <a:p>
            <a:pPr algn="ctr"/>
            <a:r>
              <a:rPr lang="en-US" altLang="ko-KR" sz="2000" b="1" dirty="0" err="1"/>
              <a:t>ΔVt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LDD_Basic</a:t>
            </a:r>
            <a:r>
              <a:rPr lang="en-US" altLang="ko-KR" sz="2000" b="1" dirty="0"/>
              <a:t>) = 40.8mv</a:t>
            </a:r>
          </a:p>
          <a:p>
            <a:endParaRPr lang="ko-KR" altLang="en-US" dirty="0"/>
          </a:p>
        </p:txBody>
      </p:sp>
      <p:sp>
        <p:nvSpPr>
          <p:cNvPr id="30" name="타원형 설명선 29"/>
          <p:cNvSpPr/>
          <p:nvPr/>
        </p:nvSpPr>
        <p:spPr>
          <a:xfrm>
            <a:off x="381000" y="4438650"/>
            <a:ext cx="2000250" cy="666750"/>
          </a:xfrm>
          <a:prstGeom prst="wedgeEllipseCallout">
            <a:avLst>
              <a:gd name="adj1" fmla="val 61073"/>
              <a:gd name="adj2" fmla="val 48214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6276" y="4562475"/>
            <a:ext cx="1371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err="1">
                <a:solidFill>
                  <a:schemeClr val="bg1"/>
                </a:solidFill>
              </a:rPr>
              <a:t>Vt</a:t>
            </a:r>
            <a:r>
              <a:rPr lang="en-US" altLang="ko-KR" sz="1900" b="1" dirty="0">
                <a:solidFill>
                  <a:schemeClr val="bg1"/>
                </a:solidFill>
              </a:rPr>
              <a:t> roll-off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38925" y="3905250"/>
            <a:ext cx="3343275" cy="723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638925" y="5257800"/>
            <a:ext cx="3343275" cy="723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53225" y="3895725"/>
            <a:ext cx="31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0.2773 ~ 0.2959V</a:t>
            </a:r>
          </a:p>
          <a:p>
            <a:pPr algn="ctr"/>
            <a:r>
              <a:rPr lang="en-US" altLang="ko-KR" sz="2000" b="1" dirty="0" err="1"/>
              <a:t>ΔVt</a:t>
            </a:r>
            <a:r>
              <a:rPr lang="en-US" altLang="ko-KR" sz="2000" b="1" dirty="0"/>
              <a:t>(Optimal) = 18.6mV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2725" y="5295900"/>
            <a:ext cx="35242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0.2914 ~ 0.2978V</a:t>
            </a:r>
          </a:p>
          <a:p>
            <a:pPr algn="ctr"/>
            <a:r>
              <a:rPr lang="en-US" altLang="ko-KR" sz="2000" b="1" dirty="0" err="1"/>
              <a:t>ΔVt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LDD_Optimal</a:t>
            </a:r>
            <a:r>
              <a:rPr lang="en-US" altLang="ko-KR" sz="2000" b="1" dirty="0"/>
              <a:t>) = 6.4mv</a:t>
            </a:r>
          </a:p>
          <a:p>
            <a:endParaRPr lang="ko-KR" altLang="en-US" dirty="0"/>
          </a:p>
        </p:txBody>
      </p:sp>
      <p:sp>
        <p:nvSpPr>
          <p:cNvPr id="44" name="타원형 설명선 43"/>
          <p:cNvSpPr/>
          <p:nvPr/>
        </p:nvSpPr>
        <p:spPr>
          <a:xfrm>
            <a:off x="9734550" y="4438650"/>
            <a:ext cx="2000250" cy="666750"/>
          </a:xfrm>
          <a:prstGeom prst="wedgeEllipseCallout">
            <a:avLst>
              <a:gd name="adj1" fmla="val -65117"/>
              <a:gd name="adj2" fmla="val 425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0058401" y="4562475"/>
            <a:ext cx="1371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err="1">
                <a:solidFill>
                  <a:schemeClr val="bg1"/>
                </a:solidFill>
              </a:rPr>
              <a:t>Vt</a:t>
            </a:r>
            <a:r>
              <a:rPr lang="en-US" altLang="ko-KR" sz="1900" b="1" dirty="0">
                <a:solidFill>
                  <a:schemeClr val="bg1"/>
                </a:solidFill>
              </a:rPr>
              <a:t> roll-off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49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03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34109" y="577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LDD</a:t>
            </a:r>
            <a:endParaRPr lang="ko-KR" alt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135582920" descr="EMB000058241b1b"/>
          <p:cNvPicPr>
            <a:picLocks noChangeAspect="1" noChangeArrowheads="1"/>
          </p:cNvPicPr>
          <p:nvPr/>
        </p:nvPicPr>
        <p:blipFill>
          <a:blip r:embed="rId2" cstate="print"/>
          <a:srcRect r="37451" b="31884"/>
          <a:stretch>
            <a:fillRect/>
          </a:stretch>
        </p:blipFill>
        <p:spPr bwMode="auto">
          <a:xfrm>
            <a:off x="5662104" y="514350"/>
            <a:ext cx="5082095" cy="3471878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135583560" descr="EMB000058241b23"/>
          <p:cNvPicPr>
            <a:picLocks noChangeAspect="1" noChangeArrowheads="1"/>
          </p:cNvPicPr>
          <p:nvPr/>
        </p:nvPicPr>
        <p:blipFill>
          <a:blip r:embed="rId3" cstate="print"/>
          <a:srcRect r="39176" b="33193"/>
          <a:stretch>
            <a:fillRect/>
          </a:stretch>
        </p:blipFill>
        <p:spPr bwMode="auto">
          <a:xfrm>
            <a:off x="962026" y="504825"/>
            <a:ext cx="4924424" cy="3420135"/>
          </a:xfrm>
          <a:prstGeom prst="rect">
            <a:avLst/>
          </a:prstGeom>
          <a:noFill/>
        </p:spPr>
      </p:pic>
      <p:grpSp>
        <p:nvGrpSpPr>
          <p:cNvPr id="51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5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57" name="직각 삼각형 56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직각 삼각형 57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054502" y="4844375"/>
            <a:ext cx="642026" cy="345534"/>
            <a:chOff x="8015591" y="4834647"/>
            <a:chExt cx="642026" cy="345534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8015591" y="4863830"/>
              <a:ext cx="347967" cy="29730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8334983" y="4834647"/>
              <a:ext cx="322634" cy="34553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3287341" y="4714875"/>
            <a:ext cx="941759" cy="533805"/>
            <a:chOff x="3287341" y="4714875"/>
            <a:chExt cx="941759" cy="533805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3287341" y="4762905"/>
              <a:ext cx="542925" cy="485775"/>
            </a:xfrm>
            <a:prstGeom prst="line">
              <a:avLst/>
            </a:prstGeom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3743325" y="4714875"/>
              <a:ext cx="485775" cy="533400"/>
            </a:xfrm>
            <a:prstGeom prst="line">
              <a:avLst/>
            </a:prstGeom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4200525" y="314325"/>
            <a:ext cx="4000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err="1">
                <a:solidFill>
                  <a:srgbClr val="C00000"/>
                </a:solidFill>
              </a:rPr>
              <a:t>Vt</a:t>
            </a:r>
            <a:r>
              <a:rPr lang="en-US" altLang="ko-KR" sz="2500" b="1" dirty="0">
                <a:solidFill>
                  <a:srgbClr val="C00000"/>
                </a:solidFill>
              </a:rPr>
              <a:t> roll-off </a:t>
            </a:r>
            <a:r>
              <a:rPr lang="ko-KR" altLang="en-US" sz="2500" b="1" dirty="0">
                <a:solidFill>
                  <a:srgbClr val="C00000"/>
                </a:solidFill>
              </a:rPr>
              <a:t>특성 비교</a:t>
            </a:r>
          </a:p>
        </p:txBody>
      </p:sp>
    </p:spTree>
    <p:extLst>
      <p:ext uri="{BB962C8B-B14F-4D97-AF65-F5344CB8AC3E}">
        <p14:creationId xmlns:p14="http://schemas.microsoft.com/office/powerpoint/2010/main" xmlns="" val="28718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43250" y="4810125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24100" y="3914775"/>
            <a:ext cx="288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64.4~ 101.94mV</a:t>
            </a:r>
          </a:p>
          <a:p>
            <a:pPr algn="ctr"/>
            <a:r>
              <a:rPr lang="en-US" altLang="ko-KR" sz="2000" b="1" dirty="0"/>
              <a:t>ΔSS(Basic) = 37.54mV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3287341" y="4714875"/>
            <a:ext cx="941759" cy="533805"/>
            <a:chOff x="3287341" y="4714875"/>
            <a:chExt cx="941759" cy="533805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287341" y="4762905"/>
              <a:ext cx="542925" cy="485775"/>
            </a:xfrm>
            <a:prstGeom prst="line">
              <a:avLst/>
            </a:prstGeom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743325" y="4714875"/>
              <a:ext cx="485775" cy="533400"/>
            </a:xfrm>
            <a:prstGeom prst="line">
              <a:avLst/>
            </a:prstGeom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모서리가 둥근 직사각형 26"/>
          <p:cNvSpPr/>
          <p:nvPr/>
        </p:nvSpPr>
        <p:spPr>
          <a:xfrm>
            <a:off x="2143125" y="3905250"/>
            <a:ext cx="3343275" cy="723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125" y="5295900"/>
            <a:ext cx="3343275" cy="723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52650" y="5295900"/>
            <a:ext cx="34099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63.2 ~ 71.5mV</a:t>
            </a:r>
          </a:p>
          <a:p>
            <a:pPr algn="ctr"/>
            <a:r>
              <a:rPr lang="en-US" altLang="ko-KR" sz="2000" b="1" dirty="0"/>
              <a:t>ΔSS(</a:t>
            </a:r>
            <a:r>
              <a:rPr lang="en-US" altLang="ko-KR" sz="2000" b="1" dirty="0" err="1"/>
              <a:t>LDD_Basic</a:t>
            </a:r>
            <a:r>
              <a:rPr lang="en-US" altLang="ko-KR" sz="2000" b="1" dirty="0"/>
              <a:t>) = 8.3mv</a:t>
            </a:r>
          </a:p>
          <a:p>
            <a:endParaRPr lang="ko-KR" altLang="en-US" dirty="0"/>
          </a:p>
        </p:txBody>
      </p:sp>
      <p:sp>
        <p:nvSpPr>
          <p:cNvPr id="30" name="타원형 설명선 29"/>
          <p:cNvSpPr/>
          <p:nvPr/>
        </p:nvSpPr>
        <p:spPr>
          <a:xfrm>
            <a:off x="381000" y="4438650"/>
            <a:ext cx="2000250" cy="666750"/>
          </a:xfrm>
          <a:prstGeom prst="wedgeEllipseCallout">
            <a:avLst>
              <a:gd name="adj1" fmla="val 61073"/>
              <a:gd name="adj2" fmla="val 48214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6276" y="4562475"/>
            <a:ext cx="1371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bg1"/>
                </a:solidFill>
              </a:rPr>
              <a:t>SS roll-off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38925" y="3905250"/>
            <a:ext cx="3343275" cy="723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638925" y="5257800"/>
            <a:ext cx="3343275" cy="723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8054502" y="4844375"/>
            <a:ext cx="642026" cy="345534"/>
            <a:chOff x="8015591" y="4834647"/>
            <a:chExt cx="642026" cy="345534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8015591" y="4863830"/>
              <a:ext cx="347967" cy="29730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8334983" y="4834647"/>
              <a:ext cx="322634" cy="34553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3991" y="3895523"/>
            <a:ext cx="328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60.73~ 61.31mV</a:t>
            </a:r>
          </a:p>
          <a:p>
            <a:pPr algn="ctr"/>
            <a:r>
              <a:rPr lang="en-US" altLang="ko-KR" sz="2000" b="1" dirty="0"/>
              <a:t>ΔSS(Optimal) = 18.6mV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07805" y="5276444"/>
            <a:ext cx="372569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60.14 ~ 60.84mV</a:t>
            </a:r>
          </a:p>
          <a:p>
            <a:pPr algn="ctr"/>
            <a:r>
              <a:rPr lang="en-US" altLang="ko-KR" sz="2000" b="1" dirty="0"/>
              <a:t>ΔSS(</a:t>
            </a:r>
            <a:r>
              <a:rPr lang="en-US" altLang="ko-KR" sz="2000" b="1" dirty="0" err="1"/>
              <a:t>LDD_Optimal</a:t>
            </a:r>
            <a:r>
              <a:rPr lang="en-US" altLang="ko-KR" sz="2000" b="1" dirty="0"/>
              <a:t>) = 0.7mv</a:t>
            </a:r>
          </a:p>
          <a:p>
            <a:endParaRPr lang="ko-KR" altLang="en-US" dirty="0"/>
          </a:p>
        </p:txBody>
      </p:sp>
      <p:sp>
        <p:nvSpPr>
          <p:cNvPr id="44" name="타원형 설명선 43"/>
          <p:cNvSpPr/>
          <p:nvPr/>
        </p:nvSpPr>
        <p:spPr>
          <a:xfrm>
            <a:off x="9734550" y="4438650"/>
            <a:ext cx="2000250" cy="666750"/>
          </a:xfrm>
          <a:prstGeom prst="wedgeEllipseCallout">
            <a:avLst>
              <a:gd name="adj1" fmla="val -65117"/>
              <a:gd name="adj2" fmla="val 425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0058401" y="4562475"/>
            <a:ext cx="1371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bg1"/>
                </a:solidFill>
              </a:rPr>
              <a:t>SS roll-off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49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03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34109" y="577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LDD</a:t>
            </a:r>
            <a:endParaRPr lang="ko-KR" alt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1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78775" y="163285"/>
            <a:ext cx="11867104" cy="6511131"/>
            <a:chOff x="162446" y="163285"/>
            <a:chExt cx="11867104" cy="6511131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5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57" name="직각 삼각형 56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직각 삼각형 57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6C44187-11F1-4C24-85B7-6D2F8AA19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A5790F27-9471-4904-805E-181B239C1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7107" name="_x48393088" descr="EMB000045a876b1">
            <a:extLst>
              <a:ext uri="{FF2B5EF4-FFF2-40B4-BE49-F238E27FC236}">
                <a16:creationId xmlns:a16="http://schemas.microsoft.com/office/drawing/2014/main" xmlns="" id="{76CB3F7D-A5C7-423A-87CA-F54527EF0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0082" b="31981"/>
          <a:stretch/>
        </p:blipFill>
        <p:spPr bwMode="auto">
          <a:xfrm>
            <a:off x="1410511" y="559891"/>
            <a:ext cx="4445539" cy="329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24F088F-D6C7-45B8-A168-7D79A2515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365" y="1901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7109" name="_x48394288" descr="EMB000045a876b5">
            <a:extLst>
              <a:ext uri="{FF2B5EF4-FFF2-40B4-BE49-F238E27FC236}">
                <a16:creationId xmlns:a16="http://schemas.microsoft.com/office/drawing/2014/main" xmlns="" id="{4745D407-5C56-4595-9C39-85E9B89A4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668" b="30419"/>
          <a:stretch/>
        </p:blipFill>
        <p:spPr bwMode="auto">
          <a:xfrm>
            <a:off x="5836594" y="624288"/>
            <a:ext cx="4669276" cy="326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4200525" y="314325"/>
            <a:ext cx="4000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C00000"/>
                </a:solidFill>
              </a:rPr>
              <a:t>SS </a:t>
            </a:r>
            <a:r>
              <a:rPr lang="ko-KR" altLang="en-US" sz="2500" b="1" dirty="0">
                <a:solidFill>
                  <a:srgbClr val="C00000"/>
                </a:solidFill>
              </a:rPr>
              <a:t>특성 비교</a:t>
            </a:r>
          </a:p>
        </p:txBody>
      </p:sp>
    </p:spTree>
    <p:extLst>
      <p:ext uri="{BB962C8B-B14F-4D97-AF65-F5344CB8AC3E}">
        <p14:creationId xmlns:p14="http://schemas.microsoft.com/office/powerpoint/2010/main" xmlns="" val="219883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4350" y="2600325"/>
            <a:ext cx="11487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/>
              <a:t>2nd Additional </a:t>
            </a:r>
            <a:r>
              <a:rPr lang="en-US" altLang="ko-KR" sz="8000" b="1" dirty="0">
                <a:ea typeface="배달의민족 한나는 열한살" pitchFamily="50" charset="-127"/>
                <a:cs typeface="조선일보명조"/>
              </a:rPr>
              <a:t>Mechanism</a:t>
            </a:r>
            <a:endParaRPr lang="ko-KR" altLang="en-US" sz="8000" b="1" dirty="0"/>
          </a:p>
        </p:txBody>
      </p:sp>
      <p:sp>
        <p:nvSpPr>
          <p:cNvPr id="16" name="직사각형 15"/>
          <p:cNvSpPr/>
          <p:nvPr/>
        </p:nvSpPr>
        <p:spPr>
          <a:xfrm>
            <a:off x="6369220" y="4396859"/>
            <a:ext cx="49262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chemeClr val="accent1">
                    <a:lumMod val="50000"/>
                  </a:schemeClr>
                </a:solidFill>
              </a:rPr>
              <a:t>Independent Double-gate</a:t>
            </a:r>
            <a:endParaRPr lang="ko-KR" altLang="en-US" sz="3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18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97118C3-3C69-4002-A876-655637B5FE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36" t="-1122" r="15828" b="1122"/>
          <a:stretch/>
        </p:blipFill>
        <p:spPr>
          <a:xfrm>
            <a:off x="983179" y="629003"/>
            <a:ext cx="5707526" cy="3334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2696620-2ACF-4DF9-83B1-DFF0631344D0}"/>
              </a:ext>
            </a:extLst>
          </p:cNvPr>
          <p:cNvSpPr txBox="1"/>
          <p:nvPr/>
        </p:nvSpPr>
        <p:spPr>
          <a:xfrm>
            <a:off x="6779225" y="3953543"/>
            <a:ext cx="416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Independent Double-gate MOSFET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8D4F7B-F4D1-4846-88DD-EEF431707287}"/>
              </a:ext>
            </a:extLst>
          </p:cNvPr>
          <p:cNvSpPr txBox="1"/>
          <p:nvPr/>
        </p:nvSpPr>
        <p:spPr>
          <a:xfrm>
            <a:off x="2000857" y="3991643"/>
            <a:ext cx="304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Double-gate MOSFET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2536FEC-499A-447D-BBFB-99811B8A8B63}"/>
              </a:ext>
            </a:extLst>
          </p:cNvPr>
          <p:cNvSpPr/>
          <p:nvPr/>
        </p:nvSpPr>
        <p:spPr>
          <a:xfrm>
            <a:off x="1487058" y="4730111"/>
            <a:ext cx="9217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Independent Gate Operation -&gt; separate biasing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>
              <a:buFont typeface="Arial" pitchFamily="34" charset="0"/>
              <a:buChar char="•"/>
            </a:pPr>
            <a:r>
              <a:rPr lang="en-US" altLang="ko-KR" sz="2000" b="1" dirty="0">
                <a:latin typeface="+mj-lt"/>
                <a:ea typeface="맑은 고딕" panose="020B0503020000020004" pitchFamily="50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Front gate</a:t>
            </a:r>
            <a:r>
              <a:rPr lang="ko-KR" altLang="en-US" sz="2000" b="1" dirty="0"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latin typeface="+mj-lt"/>
                <a:cs typeface="조선일보명조" panose="02030304000000000000" pitchFamily="18" charset="-127"/>
              </a:rPr>
              <a:t>⇒</a:t>
            </a:r>
            <a:r>
              <a:rPr lang="ko-KR" altLang="en-US" sz="2000" b="1" dirty="0"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Switching</a:t>
            </a:r>
            <a:r>
              <a:rPr lang="ko-KR" altLang="en-US" sz="2000" b="1" dirty="0"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기능 </a:t>
            </a:r>
            <a:endParaRPr lang="en-US" altLang="ko-KR" sz="2000" b="1" dirty="0">
              <a:latin typeface="+mj-lt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>
              <a:buFont typeface="Arial" pitchFamily="34" charset="0"/>
              <a:buChar char="•"/>
            </a:pPr>
            <a:r>
              <a:rPr lang="en-US" altLang="ko-KR" sz="2000" b="1" dirty="0">
                <a:latin typeface="+mj-lt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Back gate </a:t>
            </a:r>
            <a:r>
              <a:rPr lang="en-US" altLang="ko-KR" sz="2000" b="1" dirty="0">
                <a:latin typeface="+mj-lt"/>
                <a:cs typeface="조선일보명조" panose="02030304000000000000" pitchFamily="18" charset="-127"/>
              </a:rPr>
              <a:t>⇒</a:t>
            </a:r>
            <a:r>
              <a:rPr lang="en-US" altLang="ko-KR" sz="2000" b="1" dirty="0"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 err="1">
                <a:solidFill>
                  <a:srgbClr val="C00000"/>
                </a:solidFill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Vt</a:t>
            </a:r>
            <a:r>
              <a:rPr lang="ko-KR" altLang="en-US" sz="2000" b="1" dirty="0">
                <a:solidFill>
                  <a:srgbClr val="C00000"/>
                </a:solidFill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control </a:t>
            </a:r>
            <a:r>
              <a:rPr lang="ko-KR" altLang="en-US" sz="2000" b="1" dirty="0"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65533F8-61E1-4DB7-8E9F-C4716E9514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r="30088"/>
          <a:stretch/>
        </p:blipFill>
        <p:spPr>
          <a:xfrm>
            <a:off x="6549391" y="580647"/>
            <a:ext cx="4695228" cy="3334946"/>
          </a:xfrm>
          <a:prstGeom prst="rect">
            <a:avLst/>
          </a:prstGeom>
        </p:spPr>
      </p:pic>
      <p:grpSp>
        <p:nvGrpSpPr>
          <p:cNvPr id="24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8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30" name="직각 삼각형 29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직각 삼각형 30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6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03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4084" y="529709"/>
            <a:ext cx="303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Independent Double-gate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687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8408040-C790-4742-A14D-43A78A01A1AE}"/>
              </a:ext>
            </a:extLst>
          </p:cNvPr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5EE5EB2E-E893-4D81-AB35-40A3257AD5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4722" y="3628528"/>
            <a:ext cx="3624827" cy="180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6820D721-BC9A-4E90-B670-3E1A892BCA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7014" y="3628528"/>
            <a:ext cx="3624827" cy="180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20D4B228-E0F3-4D6C-BEF6-2F11F7BB8A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7013" y="2096553"/>
            <a:ext cx="3624828" cy="180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EF2A90C-A69B-49AF-81DD-B003D1109A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4721" y="2096553"/>
            <a:ext cx="3624827" cy="180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3AC39834-575E-4022-B196-F72DA2427F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4720" y="509091"/>
            <a:ext cx="3624827" cy="180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5ABAFEA0-0287-4ED2-BB5B-D03BF91ACB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7014" y="509091"/>
            <a:ext cx="3624827" cy="1800000"/>
          </a:xfrm>
          <a:prstGeom prst="rect">
            <a:avLst/>
          </a:prstGeom>
        </p:spPr>
      </p:pic>
      <p:sp>
        <p:nvSpPr>
          <p:cNvPr id="43" name="Rectangle 2">
            <a:extLst>
              <a:ext uri="{FF2B5EF4-FFF2-40B4-BE49-F238E27FC236}">
                <a16:creationId xmlns:a16="http://schemas.microsoft.com/office/drawing/2014/main" xmlns="" id="{7EDD4637-1BEA-4884-8198-CAE020078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xmlns="" id="{0A3C74B9-2029-4F6F-8C34-D60374FA78C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2444" y="1816424"/>
          <a:ext cx="4751493" cy="3342429"/>
        </p:xfrm>
        <a:graphic>
          <a:graphicData uri="http://schemas.openxmlformats.org/presentationml/2006/ole">
            <p:oleObj spid="_x0000_s81962" name="Graph" r:id="rId9" imgW="33413700" imgH="23631525" progId="Origin50.Graph">
              <p:embed/>
            </p:oleObj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xmlns="" id="{8E589C9A-F897-4902-8A6F-A4D78AA8628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2444" y="1863525"/>
          <a:ext cx="4751493" cy="3342429"/>
        </p:xfrm>
        <a:graphic>
          <a:graphicData uri="http://schemas.openxmlformats.org/presentationml/2006/ole">
            <p:oleObj spid="_x0000_s81963" name="Graph" r:id="rId10" imgW="33413700" imgH="23631525" progId="Origin50.Graph">
              <p:embed/>
            </p:oleObj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xmlns="" id="{5968D8D2-60EB-4927-BE46-26F94C37F08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2444" y="1857989"/>
          <a:ext cx="4751493" cy="3342429"/>
        </p:xfrm>
        <a:graphic>
          <a:graphicData uri="http://schemas.openxmlformats.org/presentationml/2006/ole">
            <p:oleObj spid="_x0000_s81964" name="Graph" r:id="rId11" imgW="33413700" imgH="23631525" progId="Origin50.Graph">
              <p:embed/>
            </p:oleObj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xmlns="" id="{AC50101B-DD2D-4795-99EC-03F99714087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6304" y="1799350"/>
          <a:ext cx="4751493" cy="3342429"/>
        </p:xfrm>
        <a:graphic>
          <a:graphicData uri="http://schemas.openxmlformats.org/presentationml/2006/ole">
            <p:oleObj spid="_x0000_s81965" name="Graph" r:id="rId12" imgW="33413700" imgH="23631525" progId="Origin50.Graph">
              <p:embed/>
            </p:oleObj>
          </a:graphicData>
        </a:graphic>
      </p:graphicFrame>
      <p:grpSp>
        <p:nvGrpSpPr>
          <p:cNvPr id="2" name="그룹 19">
            <a:extLst>
              <a:ext uri="{FF2B5EF4-FFF2-40B4-BE49-F238E27FC236}">
                <a16:creationId xmlns:a16="http://schemas.microsoft.com/office/drawing/2014/main" xmlns="" id="{0C331F68-3A3D-4926-A1A4-067511C3352D}"/>
              </a:ext>
            </a:extLst>
          </p:cNvPr>
          <p:cNvGrpSpPr/>
          <p:nvPr/>
        </p:nvGrpSpPr>
        <p:grpSpPr>
          <a:xfrm>
            <a:off x="162444" y="509091"/>
            <a:ext cx="11867105" cy="4919437"/>
            <a:chOff x="162444" y="509091"/>
            <a:chExt cx="11867105" cy="491943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76D58AE9-B0C9-44C1-887A-81030A460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404722" y="3628528"/>
              <a:ext cx="3624827" cy="180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C1217803-356B-43A4-800A-5EBC8644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37014" y="3628528"/>
              <a:ext cx="3624827" cy="18000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08F57515-9684-4AFA-B480-7995C9956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37013" y="2096553"/>
              <a:ext cx="3624828" cy="180000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86AA1B81-FC86-4F81-A7F3-2F7B9C32A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404721" y="2096553"/>
              <a:ext cx="3624827" cy="180000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AB91F38F-3A03-49FE-9C63-739002524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404720" y="509091"/>
              <a:ext cx="3624827" cy="180000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00A46136-3C25-490D-8446-1A2A3613D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37014" y="509091"/>
              <a:ext cx="3624827" cy="1800000"/>
            </a:xfrm>
            <a:prstGeom prst="rect">
              <a:avLst/>
            </a:prstGeom>
          </p:spPr>
        </p:pic>
        <p:graphicFrame>
          <p:nvGraphicFramePr>
            <p:cNvPr id="27" name="개체 26">
              <a:extLst>
                <a:ext uri="{FF2B5EF4-FFF2-40B4-BE49-F238E27FC236}">
                  <a16:creationId xmlns:a16="http://schemas.microsoft.com/office/drawing/2014/main" xmlns="" id="{D30A062E-B611-419C-9FEF-9E7A265290D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2444" y="1816424"/>
            <a:ext cx="4751493" cy="3342429"/>
          </p:xfrm>
          <a:graphic>
            <a:graphicData uri="http://schemas.openxmlformats.org/presentationml/2006/ole">
              <p:oleObj spid="_x0000_s81966" name="Graph" r:id="rId13" imgW="33413700" imgH="23631525" progId="Origin50.Graph">
                <p:embed/>
              </p:oleObj>
            </a:graphicData>
          </a:graphic>
        </p:graphicFrame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7054626-0ADD-4092-AA89-A352FEBE600E}"/>
              </a:ext>
            </a:extLst>
          </p:cNvPr>
          <p:cNvSpPr/>
          <p:nvPr/>
        </p:nvSpPr>
        <p:spPr>
          <a:xfrm>
            <a:off x="534084" y="529709"/>
            <a:ext cx="303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Independent Double-gate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각 삼각형 31">
            <a:extLst>
              <a:ext uri="{FF2B5EF4-FFF2-40B4-BE49-F238E27FC236}">
                <a16:creationId xmlns:a16="http://schemas.microsoft.com/office/drawing/2014/main" xmlns="" id="{C59CDF44-B0E3-49DD-A48A-CDD8451F7266}"/>
              </a:ext>
            </a:extLst>
          </p:cNvPr>
          <p:cNvSpPr/>
          <p:nvPr/>
        </p:nvSpPr>
        <p:spPr>
          <a:xfrm rot="10800000" flipH="1">
            <a:off x="162447" y="163285"/>
            <a:ext cx="11867103" cy="979671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직사각형 5">
            <a:extLst>
              <a:ext uri="{FF2B5EF4-FFF2-40B4-BE49-F238E27FC236}">
                <a16:creationId xmlns:a16="http://schemas.microsoft.com/office/drawing/2014/main" xmlns="" id="{60D266C7-D953-43D3-B0D4-B2AEA6899416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03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2111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6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03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7CD33EB-CC26-47DD-9084-736631A5958C}"/>
              </a:ext>
            </a:extLst>
          </p:cNvPr>
          <p:cNvSpPr/>
          <p:nvPr/>
        </p:nvSpPr>
        <p:spPr>
          <a:xfrm>
            <a:off x="586338" y="539234"/>
            <a:ext cx="303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Independent Double-gate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xmlns="" id="{AA9F05C4-302A-49C2-8398-B8454DE33B6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73057" y="935339"/>
          <a:ext cx="6530382" cy="4586557"/>
        </p:xfrm>
        <a:graphic>
          <a:graphicData uri="http://schemas.openxmlformats.org/presentationml/2006/ole">
            <p:oleObj spid="_x0000_s82962" name="Graph" r:id="rId3" imgW="33413700" imgH="23631525" progId="Origin50.Graph">
              <p:embed/>
            </p:oleObj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691B0C3-9989-4A00-A08A-147098D1C82C}"/>
              </a:ext>
            </a:extLst>
          </p:cNvPr>
          <p:cNvSpPr txBox="1"/>
          <p:nvPr/>
        </p:nvSpPr>
        <p:spPr>
          <a:xfrm>
            <a:off x="5829323" y="3833422"/>
            <a:ext cx="1467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 </a:t>
            </a:r>
            <a:r>
              <a:rPr lang="en-US" altLang="ko-KR" sz="1200" b="1" dirty="0" err="1"/>
              <a:t>V</a:t>
            </a:r>
            <a:r>
              <a:rPr lang="en-US" altLang="ko-KR" sz="1200" b="1" baseline="-25000" dirty="0" err="1"/>
              <a:t>bd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감소    </a:t>
            </a:r>
            <a:r>
              <a:rPr lang="en-US" altLang="ko-KR" b="1" dirty="0"/>
              <a:t>OR</a:t>
            </a:r>
            <a:endParaRPr lang="en-US" altLang="ko-KR" sz="1200" b="1" dirty="0"/>
          </a:p>
          <a:p>
            <a:r>
              <a:rPr lang="en-US" altLang="ko-KR" sz="1200" b="1" dirty="0"/>
              <a:t> { V</a:t>
            </a:r>
            <a:r>
              <a:rPr lang="en-US" altLang="ko-KR" sz="1200" b="1" baseline="-25000" dirty="0"/>
              <a:t>th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증가 </a:t>
            </a:r>
            <a:r>
              <a:rPr lang="en-US" altLang="ko-KR" sz="1200" b="1" dirty="0"/>
              <a:t>}</a:t>
            </a:r>
            <a:endParaRPr lang="ko-KR" altLang="en-US" sz="1200" b="1" dirty="0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xmlns="" id="{9FFF0A3D-B289-45A3-BC2F-A79F4D74D585}"/>
              </a:ext>
            </a:extLst>
          </p:cNvPr>
          <p:cNvCxnSpPr>
            <a:cxnSpLocks/>
          </p:cNvCxnSpPr>
          <p:nvPr/>
        </p:nvCxnSpPr>
        <p:spPr>
          <a:xfrm flipV="1">
            <a:off x="5428651" y="4616769"/>
            <a:ext cx="270251" cy="63159"/>
          </a:xfrm>
          <a:prstGeom prst="curvedConnector3">
            <a:avLst>
              <a:gd name="adj1" fmla="val 39426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xmlns="" id="{7B3EE8E1-73B0-474B-924C-4D18E91AB0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23521" y="1857356"/>
            <a:ext cx="243407" cy="8115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5994F97-805A-41D5-A971-69B462ABFA6A}"/>
              </a:ext>
            </a:extLst>
          </p:cNvPr>
          <p:cNvCxnSpPr>
            <a:cxnSpLocks/>
          </p:cNvCxnSpPr>
          <p:nvPr/>
        </p:nvCxnSpPr>
        <p:spPr>
          <a:xfrm flipV="1">
            <a:off x="5838731" y="1586919"/>
            <a:ext cx="0" cy="419537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762C53-4560-47AC-8116-A564C0072886}"/>
              </a:ext>
            </a:extLst>
          </p:cNvPr>
          <p:cNvSpPr txBox="1"/>
          <p:nvPr/>
        </p:nvSpPr>
        <p:spPr>
          <a:xfrm>
            <a:off x="4094832" y="5690541"/>
            <a:ext cx="473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 </a:t>
            </a:r>
            <a:r>
              <a:rPr lang="en-US" altLang="ko-KR" sz="3200" b="1" dirty="0"/>
              <a:t>Vth=X</a:t>
            </a:r>
            <a:r>
              <a:rPr lang="en-US" altLang="ko-KR" sz="2400" b="1" dirty="0"/>
              <a:t> [v]-&gt;controllable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BAD9E54-5C12-46C7-9AA8-93C932DEDA10}"/>
              </a:ext>
            </a:extLst>
          </p:cNvPr>
          <p:cNvSpPr txBox="1"/>
          <p:nvPr/>
        </p:nvSpPr>
        <p:spPr>
          <a:xfrm>
            <a:off x="4354258" y="1726674"/>
            <a:ext cx="146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 OR    </a:t>
            </a:r>
            <a:r>
              <a:rPr lang="en-US" altLang="ko-KR" sz="1200" b="1" dirty="0" err="1"/>
              <a:t>V</a:t>
            </a:r>
            <a:r>
              <a:rPr lang="en-US" altLang="ko-KR" sz="1200" b="1" baseline="-25000" dirty="0" err="1"/>
              <a:t>bd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증가</a:t>
            </a:r>
            <a:endParaRPr lang="en-US" altLang="ko-KR" sz="1200" b="1" dirty="0"/>
          </a:p>
          <a:p>
            <a:r>
              <a:rPr lang="en-US" altLang="ko-KR" sz="1200" b="1" dirty="0"/>
              <a:t>          { V</a:t>
            </a:r>
            <a:r>
              <a:rPr lang="en-US" altLang="ko-KR" sz="1200" b="1" baseline="-25000" dirty="0"/>
              <a:t>th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감소 </a:t>
            </a:r>
            <a:r>
              <a:rPr lang="en-US" altLang="ko-KR" sz="1200" b="1" dirty="0"/>
              <a:t>}</a:t>
            </a:r>
            <a:endParaRPr lang="ko-KR" altLang="en-US" sz="1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5477098-29C4-4B00-9CDF-7A15954F7767}"/>
              </a:ext>
            </a:extLst>
          </p:cNvPr>
          <p:cNvGrpSpPr/>
          <p:nvPr/>
        </p:nvGrpSpPr>
        <p:grpSpPr>
          <a:xfrm>
            <a:off x="2890507" y="935339"/>
            <a:ext cx="7623319" cy="4780715"/>
            <a:chOff x="2890507" y="935339"/>
            <a:chExt cx="7623319" cy="4780715"/>
          </a:xfrm>
        </p:grpSpPr>
        <p:graphicFrame>
          <p:nvGraphicFramePr>
            <p:cNvPr id="16" name="개체 15">
              <a:extLst>
                <a:ext uri="{FF2B5EF4-FFF2-40B4-BE49-F238E27FC236}">
                  <a16:creationId xmlns:a16="http://schemas.microsoft.com/office/drawing/2014/main" xmlns="" id="{DB5A23C1-A756-4754-8839-3EB685AFFD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81517956"/>
                </p:ext>
              </p:extLst>
            </p:nvPr>
          </p:nvGraphicFramePr>
          <p:xfrm>
            <a:off x="2890507" y="935339"/>
            <a:ext cx="6806826" cy="4780715"/>
          </p:xfrm>
          <a:graphic>
            <a:graphicData uri="http://schemas.openxmlformats.org/presentationml/2006/ole">
              <p:oleObj spid="_x0000_s82963" name="Graph" r:id="rId4" imgW="33413700" imgH="23631525" progId="Origin50.Graph">
                <p:embed/>
              </p:oleObj>
            </a:graphicData>
          </a:graphic>
        </p:graphicFrame>
        <p:sp>
          <p:nvSpPr>
            <p:cNvPr id="24" name="아래쪽 화살표 24">
              <a:extLst>
                <a:ext uri="{FF2B5EF4-FFF2-40B4-BE49-F238E27FC236}">
                  <a16:creationId xmlns:a16="http://schemas.microsoft.com/office/drawing/2014/main" xmlns="" id="{61D26BBC-D86E-42C7-ADC2-1E7AE6A98C20}"/>
                </a:ext>
              </a:extLst>
            </p:cNvPr>
            <p:cNvSpPr/>
            <p:nvPr/>
          </p:nvSpPr>
          <p:spPr>
            <a:xfrm rot="7766058">
              <a:off x="8536964" y="1641852"/>
              <a:ext cx="269105" cy="10347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31DF8CA-5EB8-4929-B5BB-825A72AA9EEF}"/>
                </a:ext>
              </a:extLst>
            </p:cNvPr>
            <p:cNvSpPr txBox="1"/>
            <p:nvPr/>
          </p:nvSpPr>
          <p:spPr>
            <a:xfrm>
              <a:off x="9169107" y="2295541"/>
              <a:ext cx="13447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Ideal!!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8718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6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03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7CD33EB-CC26-47DD-9084-736631A5958C}"/>
              </a:ext>
            </a:extLst>
          </p:cNvPr>
          <p:cNvSpPr/>
          <p:nvPr/>
        </p:nvSpPr>
        <p:spPr>
          <a:xfrm>
            <a:off x="586338" y="539234"/>
            <a:ext cx="303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Independent Double-gate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8BDC8C2-3FE6-414D-91C2-436CDDD4BC81}"/>
              </a:ext>
            </a:extLst>
          </p:cNvPr>
          <p:cNvCxnSpPr>
            <a:cxnSpLocks/>
          </p:cNvCxnSpPr>
          <p:nvPr/>
        </p:nvCxnSpPr>
        <p:spPr>
          <a:xfrm flipV="1">
            <a:off x="8849805" y="1319741"/>
            <a:ext cx="0" cy="40740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5BE7A18-D94B-476A-AB07-EE72B33039F7}"/>
              </a:ext>
            </a:extLst>
          </p:cNvPr>
          <p:cNvSpPr txBox="1"/>
          <p:nvPr/>
        </p:nvSpPr>
        <p:spPr>
          <a:xfrm>
            <a:off x="5823422" y="5415460"/>
            <a:ext cx="4013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X</a:t>
            </a:r>
            <a:r>
              <a:rPr lang="en-US" altLang="ko-KR" sz="2400" b="1" dirty="0"/>
              <a:t> [v]</a:t>
            </a:r>
            <a:endParaRPr lang="ko-KR" altLang="en-US" sz="24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FF289EB-A65E-44B7-A018-5E9AE18B8A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5889" y="940485"/>
            <a:ext cx="6152726" cy="43200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8FE0135-D236-451E-B04B-F7545B6C8B80}"/>
              </a:ext>
            </a:extLst>
          </p:cNvPr>
          <p:cNvCxnSpPr>
            <a:cxnSpLocks/>
          </p:cNvCxnSpPr>
          <p:nvPr/>
        </p:nvCxnSpPr>
        <p:spPr>
          <a:xfrm flipV="1">
            <a:off x="6038085" y="1559527"/>
            <a:ext cx="0" cy="399273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A990BBC7-7FDA-46B1-BBE9-B3F59A025F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5888" y="945095"/>
            <a:ext cx="6152727" cy="432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56B8123-87E8-49CC-925D-BBFA03D7F1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5888" y="949047"/>
            <a:ext cx="6152727" cy="432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7DC65FA-116A-4554-8A60-6AB2C508BF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5886" y="948438"/>
            <a:ext cx="6152727" cy="432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4073F93-B8AA-49B3-9930-2C7E1A393CF4}"/>
              </a:ext>
            </a:extLst>
          </p:cNvPr>
          <p:cNvSpPr txBox="1"/>
          <p:nvPr/>
        </p:nvSpPr>
        <p:spPr>
          <a:xfrm>
            <a:off x="7287254" y="5669594"/>
            <a:ext cx="2357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V</a:t>
            </a:r>
            <a:r>
              <a:rPr lang="en-US" altLang="ko-KR" sz="2400" b="1" baseline="-25000" dirty="0"/>
              <a:t>GS</a:t>
            </a:r>
            <a:r>
              <a:rPr lang="ko-KR" altLang="en-US" sz="2400" b="1" baseline="-25000" dirty="0"/>
              <a:t> </a:t>
            </a:r>
            <a:r>
              <a:rPr lang="en-US" altLang="ko-KR" sz="2400" b="1" dirty="0"/>
              <a:t>: </a:t>
            </a:r>
            <a:r>
              <a:rPr lang="en-US" altLang="ko-KR" sz="3200" b="1" dirty="0"/>
              <a:t>X</a:t>
            </a:r>
            <a:r>
              <a:rPr lang="en-US" altLang="ko-KR" sz="2400" b="1" dirty="0"/>
              <a:t> ~ 2 [v]</a:t>
            </a:r>
          </a:p>
          <a:p>
            <a:r>
              <a:rPr lang="en-US" altLang="ko-KR" sz="2400" b="1" dirty="0"/>
              <a:t>V</a:t>
            </a:r>
            <a:r>
              <a:rPr lang="en-US" altLang="ko-KR" sz="2400" b="1" baseline="-25000" dirty="0"/>
              <a:t>BS</a:t>
            </a:r>
            <a:r>
              <a:rPr lang="en-US" altLang="ko-KR" sz="2400" b="1" dirty="0"/>
              <a:t> : +1v, +2v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1ACF437-6691-4344-A766-6396575E0A45}"/>
              </a:ext>
            </a:extLst>
          </p:cNvPr>
          <p:cNvSpPr txBox="1"/>
          <p:nvPr/>
        </p:nvSpPr>
        <p:spPr>
          <a:xfrm>
            <a:off x="2970428" y="5688446"/>
            <a:ext cx="24266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V</a:t>
            </a:r>
            <a:r>
              <a:rPr lang="en-US" altLang="ko-KR" sz="2400" b="1" baseline="-25000" dirty="0"/>
              <a:t>GS</a:t>
            </a:r>
            <a:r>
              <a:rPr lang="ko-KR" altLang="en-US" sz="2400" b="1" baseline="-25000" dirty="0"/>
              <a:t> </a:t>
            </a:r>
            <a:r>
              <a:rPr lang="en-US" altLang="ko-KR" sz="2400" b="1" dirty="0"/>
              <a:t>: -1 ~ </a:t>
            </a:r>
            <a:r>
              <a:rPr lang="en-US" altLang="ko-KR" sz="3200" b="1" dirty="0"/>
              <a:t>X</a:t>
            </a:r>
            <a:r>
              <a:rPr lang="en-US" altLang="ko-KR" sz="2400" b="1" dirty="0"/>
              <a:t> [v]</a:t>
            </a:r>
          </a:p>
          <a:p>
            <a:r>
              <a:rPr lang="en-US" altLang="ko-KR" sz="2400" b="1" dirty="0"/>
              <a:t>V</a:t>
            </a:r>
            <a:r>
              <a:rPr lang="en-US" altLang="ko-KR" sz="2400" b="1" baseline="-25000" dirty="0"/>
              <a:t>BS</a:t>
            </a:r>
            <a:r>
              <a:rPr lang="en-US" altLang="ko-KR" sz="2400" b="1" dirty="0"/>
              <a:t> : -1v, -0.5v</a:t>
            </a:r>
            <a:endParaRPr lang="ko-KR" altLang="en-US" sz="24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07079893-F180-4AF2-A362-E88A24ADF6C4}"/>
              </a:ext>
            </a:extLst>
          </p:cNvPr>
          <p:cNvCxnSpPr/>
          <p:nvPr/>
        </p:nvCxnSpPr>
        <p:spPr>
          <a:xfrm>
            <a:off x="4586353" y="5171760"/>
            <a:ext cx="1451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055C9F6-B37B-464A-9082-3C86D182F78C}"/>
              </a:ext>
            </a:extLst>
          </p:cNvPr>
          <p:cNvCxnSpPr>
            <a:cxnSpLocks/>
          </p:cNvCxnSpPr>
          <p:nvPr/>
        </p:nvCxnSpPr>
        <p:spPr>
          <a:xfrm>
            <a:off x="6075562" y="5171760"/>
            <a:ext cx="21001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FFB882B-3EFA-433F-9486-EBF4FC851327}"/>
              </a:ext>
            </a:extLst>
          </p:cNvPr>
          <p:cNvSpPr txBox="1"/>
          <p:nvPr/>
        </p:nvSpPr>
        <p:spPr>
          <a:xfrm>
            <a:off x="9837418" y="3022831"/>
            <a:ext cx="118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X=</a:t>
            </a:r>
            <a:r>
              <a:rPr lang="en-US" altLang="ko-KR" sz="3200" b="1" dirty="0" err="1"/>
              <a:t>Vt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91794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6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03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7CD33EB-CC26-47DD-9084-736631A5958C}"/>
              </a:ext>
            </a:extLst>
          </p:cNvPr>
          <p:cNvSpPr/>
          <p:nvPr/>
        </p:nvSpPr>
        <p:spPr>
          <a:xfrm>
            <a:off x="586338" y="539234"/>
            <a:ext cx="303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Independent Double-gate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xmlns="" id="{2ACB1620-1E15-4CEE-B2A7-1D371B4D67E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37301" y="952603"/>
          <a:ext cx="7750534" cy="5480610"/>
        </p:xfrm>
        <a:graphic>
          <a:graphicData uri="http://schemas.openxmlformats.org/presentationml/2006/ole">
            <p:oleObj spid="_x0000_s83978" name="Graph" r:id="rId3" imgW="33413700" imgH="23631525" progId="Origin50.Graph">
              <p:embed/>
            </p:oleObj>
          </a:graphicData>
        </a:graphic>
      </p:graphicFrame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41FF63EE-FBE3-44A3-AF45-2D26181D5DE4}"/>
              </a:ext>
            </a:extLst>
          </p:cNvPr>
          <p:cNvSpPr/>
          <p:nvPr/>
        </p:nvSpPr>
        <p:spPr>
          <a:xfrm>
            <a:off x="5949238" y="1110666"/>
            <a:ext cx="2801733" cy="490330"/>
          </a:xfrm>
          <a:prstGeom prst="rightArrow">
            <a:avLst>
              <a:gd name="adj1" fmla="val 22036"/>
              <a:gd name="adj2" fmla="val 37375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xmlns="" id="{BEFEDBAF-11B9-4227-A909-8ED30FBDF891}"/>
              </a:ext>
            </a:extLst>
          </p:cNvPr>
          <p:cNvSpPr/>
          <p:nvPr/>
        </p:nvSpPr>
        <p:spPr>
          <a:xfrm rot="10800000">
            <a:off x="3688640" y="5772838"/>
            <a:ext cx="2260597" cy="490330"/>
          </a:xfrm>
          <a:prstGeom prst="rightArrow">
            <a:avLst>
              <a:gd name="adj1" fmla="val 22036"/>
              <a:gd name="adj2" fmla="val 37375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145F631-DB1E-4A2F-9ABC-9EC5A855BB77}"/>
              </a:ext>
            </a:extLst>
          </p:cNvPr>
          <p:cNvSpPr txBox="1"/>
          <p:nvPr/>
        </p:nvSpPr>
        <p:spPr>
          <a:xfrm>
            <a:off x="1451011" y="5769047"/>
            <a:ext cx="391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</a:t>
            </a:r>
            <a:r>
              <a:rPr lang="en-US" altLang="ko-KR" b="1" baseline="-25000" dirty="0"/>
              <a:t>FG</a:t>
            </a:r>
            <a:r>
              <a:rPr lang="en-US" altLang="ko-KR" b="1" dirty="0"/>
              <a:t> : -1 ~ +0.3V </a:t>
            </a:r>
          </a:p>
          <a:p>
            <a:r>
              <a:rPr lang="en-US" altLang="ko-KR" b="1" dirty="0"/>
              <a:t>   -&gt; V</a:t>
            </a:r>
            <a:r>
              <a:rPr lang="en-US" altLang="ko-KR" b="1" baseline="-25000" dirty="0"/>
              <a:t>BG</a:t>
            </a:r>
            <a:r>
              <a:rPr lang="en-US" altLang="ko-KR" b="1" dirty="0"/>
              <a:t> = -0.5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48C40F5-D5EC-45CD-A5AF-2E788D1FF7A0}"/>
              </a:ext>
            </a:extLst>
          </p:cNvPr>
          <p:cNvSpPr txBox="1"/>
          <p:nvPr/>
        </p:nvSpPr>
        <p:spPr>
          <a:xfrm>
            <a:off x="5949237" y="620484"/>
            <a:ext cx="391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</a:t>
            </a:r>
            <a:r>
              <a:rPr lang="en-US" altLang="ko-KR" b="1" baseline="-25000" dirty="0"/>
              <a:t>FG</a:t>
            </a:r>
            <a:r>
              <a:rPr lang="en-US" altLang="ko-KR" b="1" dirty="0"/>
              <a:t> : +0.3 ~ +2V </a:t>
            </a:r>
          </a:p>
          <a:p>
            <a:r>
              <a:rPr lang="en-US" altLang="ko-KR" b="1" dirty="0"/>
              <a:t>   -&gt; V</a:t>
            </a:r>
            <a:r>
              <a:rPr lang="en-US" altLang="ko-KR" b="1" baseline="-25000" dirty="0"/>
              <a:t>BG</a:t>
            </a:r>
            <a:r>
              <a:rPr lang="en-US" altLang="ko-KR" b="1" dirty="0"/>
              <a:t> = +1 V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F274F373-CB6B-41DD-AEE9-AA4AE29D2386}"/>
              </a:ext>
            </a:extLst>
          </p:cNvPr>
          <p:cNvCxnSpPr/>
          <p:nvPr/>
        </p:nvCxnSpPr>
        <p:spPr>
          <a:xfrm>
            <a:off x="5949237" y="2680049"/>
            <a:ext cx="0" cy="282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CBF9D62-A7C1-43EE-AFDA-B01BA3C501CD}"/>
              </a:ext>
            </a:extLst>
          </p:cNvPr>
          <p:cNvSpPr txBox="1"/>
          <p:nvPr/>
        </p:nvSpPr>
        <p:spPr>
          <a:xfrm>
            <a:off x="6041371" y="3257160"/>
            <a:ext cx="11977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X = 0.3 v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17300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7AB889C-426D-4095-A89E-BD68BB3980D3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759" y="292428"/>
            <a:ext cx="868681" cy="28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01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8150" y="581025"/>
            <a:ext cx="300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Operating principles</a:t>
            </a:r>
            <a:endParaRPr lang="ko-KR" altLang="en-US" sz="2000" dirty="0"/>
          </a:p>
        </p:txBody>
      </p:sp>
      <p:pic>
        <p:nvPicPr>
          <p:cNvPr id="20" name="그림 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358702" y="2056283"/>
            <a:ext cx="4389012" cy="32681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05099" y="5457825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Moore’s Law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57899" y="2085975"/>
            <a:ext cx="5876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Transistor </a:t>
            </a:r>
            <a:r>
              <a:rPr lang="ko-KR" altLang="en-US" sz="2500" b="1" dirty="0"/>
              <a:t>개수 </a:t>
            </a:r>
            <a:r>
              <a:rPr lang="en-US" altLang="ko-KR" sz="2500" b="1" dirty="0"/>
              <a:t>:  2 times per 2 years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 </a:t>
            </a:r>
            <a:endParaRPr lang="ko-KR" altLang="en-US" sz="25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343651" y="3069149"/>
            <a:ext cx="51816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C00000"/>
                </a:solidFill>
              </a:rPr>
              <a:t>Scaling of transistors </a:t>
            </a:r>
            <a:r>
              <a:rPr lang="en-US" altLang="ko-KR" sz="2000" b="1" dirty="0"/>
              <a:t>for</a:t>
            </a:r>
          </a:p>
          <a:p>
            <a:endParaRPr lang="en-US" altLang="ko-KR" sz="2000" b="1" dirty="0"/>
          </a:p>
          <a:p>
            <a:pPr>
              <a:buFont typeface="Wingdings" pitchFamily="2" charset="2"/>
              <a:buChar char="ü"/>
            </a:pPr>
            <a:r>
              <a:rPr lang="en-US" altLang="ko-KR" sz="2200" b="1" dirty="0"/>
              <a:t>higher performance</a:t>
            </a:r>
          </a:p>
          <a:p>
            <a:r>
              <a:rPr lang="en-US" altLang="ko-KR" sz="2000" b="1" dirty="0"/>
              <a:t>       Length</a:t>
            </a:r>
            <a:r>
              <a:rPr lang="ko-KR" altLang="en-US" sz="2000" b="1" dirty="0"/>
              <a:t>가 줄어 </a:t>
            </a:r>
            <a:r>
              <a:rPr lang="en-US" altLang="ko-KR" sz="2000" b="1" dirty="0"/>
              <a:t>speed </a:t>
            </a:r>
            <a:r>
              <a:rPr lang="ko-KR" altLang="en-US" sz="2000" b="1" dirty="0"/>
              <a:t>향상</a:t>
            </a:r>
            <a:endParaRPr lang="en-US" altLang="ko-KR" sz="2000" b="1" dirty="0"/>
          </a:p>
          <a:p>
            <a:endParaRPr lang="en-US" altLang="ko-KR" sz="2000" b="1" dirty="0"/>
          </a:p>
          <a:p>
            <a:pPr>
              <a:buFont typeface="Wingdings" pitchFamily="2" charset="2"/>
              <a:buChar char="ü"/>
            </a:pPr>
            <a:r>
              <a:rPr lang="en-US" altLang="ko-KR" sz="2000" b="1" dirty="0"/>
              <a:t> </a:t>
            </a:r>
            <a:r>
              <a:rPr lang="en-US" altLang="ko-KR" sz="2200" b="1" dirty="0"/>
              <a:t>lower cost</a:t>
            </a:r>
          </a:p>
          <a:p>
            <a:r>
              <a:rPr lang="en-US" altLang="ko-KR" sz="2000" b="1" dirty="0"/>
              <a:t>       wafer</a:t>
            </a:r>
            <a:r>
              <a:rPr lang="ko-KR" altLang="en-US" sz="2000" b="1" dirty="0"/>
              <a:t>에 들어가는 </a:t>
            </a:r>
            <a:r>
              <a:rPr lang="en-US" altLang="ko-KR" sz="2000" b="1" dirty="0"/>
              <a:t>transistor</a:t>
            </a:r>
            <a:r>
              <a:rPr lang="ko-KR" altLang="en-US" sz="2000" b="1" dirty="0"/>
              <a:t>집적화</a:t>
            </a:r>
            <a:endParaRPr lang="en-US" altLang="ko-KR" sz="2000" b="1" dirty="0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xmlns="" id="{F577F53F-75FF-45D5-9B76-54C8310BA1F5}"/>
              </a:ext>
            </a:extLst>
          </p:cNvPr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xmlns="" id="{11A0097C-3DDC-4D02-91C5-D174B787644F}"/>
              </a:ext>
            </a:extLst>
          </p:cNvPr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59E37554-1F12-49EE-A240-4DC42096C8AB}"/>
              </a:ext>
            </a:extLst>
          </p:cNvPr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xmlns="" id="{CFEDADE6-4509-41CF-80A5-13F4AA3530C7}"/>
                </a:ext>
              </a:extLst>
            </p:cNvPr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C8EE2F84-BB44-4DBA-B1B2-6BF36C5FF639}"/>
                </a:ext>
              </a:extLst>
            </p:cNvPr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0" name="직각 삼각형 29">
            <a:extLst>
              <a:ext uri="{FF2B5EF4-FFF2-40B4-BE49-F238E27FC236}">
                <a16:creationId xmlns:a16="http://schemas.microsoft.com/office/drawing/2014/main" xmlns="" id="{C752F33F-CC13-4804-AE18-80E9390F0027}"/>
              </a:ext>
            </a:extLst>
          </p:cNvPr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95526" y="1314450"/>
            <a:ext cx="2914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Moore’s Law</a:t>
            </a:r>
            <a:endParaRPr lang="ko-KR" altLang="en-US" sz="3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90875" y="2600325"/>
            <a:ext cx="5810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/>
              <a:t>Conclusion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xmlns="" val="28718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5ABB3C6-0339-438B-8CE7-3E1CEFC74DD0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34">
            <a:extLst>
              <a:ext uri="{FF2B5EF4-FFF2-40B4-BE49-F238E27FC236}">
                <a16:creationId xmlns:a16="http://schemas.microsoft.com/office/drawing/2014/main" xmlns="" id="{F3A1759E-CE21-44B9-AB92-A66A06CC8D0D}"/>
              </a:ext>
            </a:extLst>
          </p:cNvPr>
          <p:cNvGrpSpPr/>
          <p:nvPr/>
        </p:nvGrpSpPr>
        <p:grpSpPr>
          <a:xfrm>
            <a:off x="162446" y="163285"/>
            <a:ext cx="11867104" cy="6511131"/>
            <a:chOff x="162446" y="163285"/>
            <a:chExt cx="11867104" cy="65111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7FD99D2-3E36-4E8F-895D-386715E1A54D}"/>
                </a:ext>
              </a:extLst>
            </p:cNvPr>
            <p:cNvSpPr/>
            <p:nvPr/>
          </p:nvSpPr>
          <p:spPr>
            <a:xfrm rot="10800000">
              <a:off x="4435057" y="4283879"/>
              <a:ext cx="56628" cy="5662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623913A5-A778-4687-95AD-131D526481A4}"/>
                </a:ext>
              </a:extLst>
            </p:cNvPr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84B6101B-75A2-4F06-9501-CECA172D54C2}"/>
                </a:ext>
              </a:extLst>
            </p:cNvPr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38">
              <a:extLst>
                <a:ext uri="{FF2B5EF4-FFF2-40B4-BE49-F238E27FC236}">
                  <a16:creationId xmlns:a16="http://schemas.microsoft.com/office/drawing/2014/main" xmlns="" id="{0116D139-D146-4ADA-98F7-62B849494E29}"/>
                </a:ext>
              </a:extLst>
            </p:cNvPr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4DF28BAD-D380-4BEE-AA11-9B144684785F}"/>
                  </a:ext>
                </a:extLst>
              </p:cNvPr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E390F551-F654-496E-9499-397B7CDE5E77}"/>
                  </a:ext>
                </a:extLst>
              </p:cNvPr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11140ED-490F-4D85-9A2E-ACB93EAB5E1D}"/>
                </a:ext>
              </a:extLst>
            </p:cNvPr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3" name="직사각형 5">
            <a:extLst>
              <a:ext uri="{FF2B5EF4-FFF2-40B4-BE49-F238E27FC236}">
                <a16:creationId xmlns:a16="http://schemas.microsoft.com/office/drawing/2014/main" xmlns="" id="{909D93D0-132E-4111-BE40-0C53A9038084}"/>
              </a:ext>
            </a:extLst>
          </p:cNvPr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04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7CD33EB-CC26-47DD-9084-736631A5958C}"/>
              </a:ext>
            </a:extLst>
          </p:cNvPr>
          <p:cNvSpPr/>
          <p:nvPr/>
        </p:nvSpPr>
        <p:spPr>
          <a:xfrm>
            <a:off x="586338" y="539234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0551" y="1704975"/>
            <a:ext cx="108585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Basic &lt;&lt; </a:t>
            </a:r>
            <a:r>
              <a:rPr lang="en-US" altLang="ko-KR" sz="2500" b="1" dirty="0" err="1"/>
              <a:t>LDD_Basic</a:t>
            </a:r>
            <a:r>
              <a:rPr lang="en-US" altLang="ko-KR" sz="2500" b="1" dirty="0"/>
              <a:t> &lt;&lt; Optimal    </a:t>
            </a:r>
            <a:r>
              <a:rPr lang="en-US" altLang="ko-KR" sz="2500" b="1" dirty="0" err="1"/>
              <a:t>LDD_Optimal</a:t>
            </a:r>
            <a:r>
              <a:rPr lang="en-US" altLang="ko-KR" sz="2500" b="1" dirty="0"/>
              <a:t>  &lt;&lt;  </a:t>
            </a:r>
            <a:r>
              <a:rPr lang="en-US" altLang="ko-KR" sz="2500" b="1" dirty="0" err="1"/>
              <a:t>IndDG_Optimal</a:t>
            </a:r>
            <a:endParaRPr lang="en-US" altLang="ko-KR" sz="2500" b="1" dirty="0"/>
          </a:p>
          <a:p>
            <a:endParaRPr lang="ko-KR" altLang="en-US" dirty="0"/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0700" y="1819275"/>
            <a:ext cx="3238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아래쪽 화살표 27"/>
          <p:cNvSpPr/>
          <p:nvPr/>
        </p:nvSpPr>
        <p:spPr>
          <a:xfrm>
            <a:off x="5400675" y="2733675"/>
            <a:ext cx="904875" cy="12763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52500" y="4400550"/>
            <a:ext cx="10410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</a:rPr>
              <a:t>Independent Double-gate MOSFET </a:t>
            </a:r>
            <a:r>
              <a:rPr lang="ko-KR" altLang="en-US" sz="4000" b="1" dirty="0">
                <a:solidFill>
                  <a:srgbClr val="C00000"/>
                </a:solidFill>
              </a:rPr>
              <a:t>사용</a:t>
            </a:r>
            <a:r>
              <a:rPr lang="en-US" altLang="ko-KR" sz="4000" b="1" dirty="0">
                <a:solidFill>
                  <a:srgbClr val="C00000"/>
                </a:solidFill>
              </a:rPr>
              <a:t>!!!</a:t>
            </a:r>
            <a:endParaRPr lang="ko-KR" alt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7300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78062" y="2711274"/>
            <a:ext cx="4035877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700" b="1" dirty="0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감 사 합 </a:t>
            </a:r>
            <a:r>
              <a:rPr lang="ko-KR" altLang="en-US" sz="4700" b="1" dirty="0" err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니</a:t>
            </a:r>
            <a:r>
              <a:rPr lang="ko-KR" altLang="en-US" sz="4700" b="1" dirty="0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 다</a:t>
            </a: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44F3A70-619F-418B-91EA-90EF735DB6DB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75" name="직사각형 5"/>
          <p:cNvSpPr/>
          <p:nvPr/>
        </p:nvSpPr>
        <p:spPr>
          <a:xfrm>
            <a:off x="365759" y="292428"/>
            <a:ext cx="868681" cy="28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01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9" name="그림 18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8245" y="1732831"/>
            <a:ext cx="4536504" cy="6480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38150" y="581025"/>
            <a:ext cx="300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Operating principles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797139" y="827558"/>
            <a:ext cx="459772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FF0000"/>
                </a:solidFill>
                <a:latin typeface="+mj-lt"/>
                <a:ea typeface="배달의민족 한나는 열한살" pitchFamily="50" charset="-127"/>
              </a:rPr>
              <a:t>Short-channel effect </a:t>
            </a:r>
            <a:endParaRPr lang="ko-KR" altLang="en-US" sz="3500" b="1" dirty="0">
              <a:solidFill>
                <a:srgbClr val="FF0000"/>
              </a:solidFill>
              <a:latin typeface="+mj-lt"/>
              <a:ea typeface="배달의민족 한나는 열한살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08826" y="2863999"/>
            <a:ext cx="372117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2500" b="1" dirty="0">
                <a:solidFill>
                  <a:srgbClr val="FF0000"/>
                </a:solidFill>
                <a:ea typeface="배달의민족 한나는 열한살" pitchFamily="50" charset="-127"/>
              </a:rPr>
              <a:t> </a:t>
            </a:r>
            <a:r>
              <a:rPr lang="en-US" altLang="ko-KR" sz="2500" b="1" dirty="0" err="1">
                <a:solidFill>
                  <a:srgbClr val="FF0000"/>
                </a:solidFill>
                <a:ea typeface="배달의민족 한나는 열한살" pitchFamily="50" charset="-127"/>
              </a:rPr>
              <a:t>Vt</a:t>
            </a:r>
            <a:r>
              <a:rPr lang="en-US" altLang="ko-KR" sz="2500" b="1" dirty="0">
                <a:solidFill>
                  <a:srgbClr val="FF0000"/>
                </a:solidFill>
                <a:ea typeface="배달의민족 한나는 열한살" pitchFamily="50" charset="-127"/>
              </a:rPr>
              <a:t> roll-off </a:t>
            </a:r>
          </a:p>
          <a:p>
            <a:pPr>
              <a:buFont typeface="Wingdings" pitchFamily="2" charset="2"/>
              <a:buChar char="ü"/>
            </a:pPr>
            <a:endParaRPr lang="en-US" altLang="ko-KR" sz="2500" b="1" dirty="0">
              <a:solidFill>
                <a:srgbClr val="FF0000"/>
              </a:solidFill>
              <a:ea typeface="배달의민족 한나는 열한살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500" b="1" dirty="0">
                <a:solidFill>
                  <a:srgbClr val="FF0000"/>
                </a:solidFill>
                <a:ea typeface="배달의민족 한나는 열한살" pitchFamily="50" charset="-127"/>
              </a:rPr>
              <a:t> </a:t>
            </a:r>
            <a:r>
              <a:rPr lang="en-US" altLang="ko-KR" sz="2500" b="1" dirty="0" err="1">
                <a:solidFill>
                  <a:srgbClr val="FF0000"/>
                </a:solidFill>
                <a:ea typeface="배달의민족 한나는 열한살" pitchFamily="50" charset="-127"/>
              </a:rPr>
              <a:t>Subthreshold</a:t>
            </a:r>
            <a:r>
              <a:rPr lang="en-US" altLang="ko-KR" sz="2500" b="1" dirty="0">
                <a:solidFill>
                  <a:srgbClr val="FF0000"/>
                </a:solidFill>
                <a:ea typeface="배달의민족 한나는 열한살" pitchFamily="50" charset="-127"/>
              </a:rPr>
              <a:t> slope</a:t>
            </a:r>
          </a:p>
          <a:p>
            <a:pPr>
              <a:buFont typeface="Wingdings" pitchFamily="2" charset="2"/>
              <a:buChar char="ü"/>
            </a:pPr>
            <a:endParaRPr lang="en-US" altLang="ko-KR" sz="2500" b="1" dirty="0">
              <a:solidFill>
                <a:srgbClr val="FF0000"/>
              </a:solidFill>
              <a:ea typeface="배달의민족 한나는 열한살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500" b="1" dirty="0">
                <a:solidFill>
                  <a:srgbClr val="FF0000"/>
                </a:solidFill>
                <a:ea typeface="배달의민족 한나는 열한살" pitchFamily="50" charset="-127"/>
              </a:rPr>
              <a:t> DIBL</a:t>
            </a:r>
            <a:endParaRPr lang="ko-KR" altLang="en-US" sz="2500" b="1" dirty="0">
              <a:solidFill>
                <a:srgbClr val="FF0000"/>
              </a:solidFill>
              <a:ea typeface="배달의민족 한나는 열한살" pitchFamily="50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6124575" y="3505200"/>
            <a:ext cx="1038225" cy="571500"/>
          </a:xfrm>
          <a:prstGeom prst="rightArrow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xmlns="" id="{434A73DD-530B-4AC5-8536-C5C56447973D}"/>
              </a:ext>
            </a:extLst>
          </p:cNvPr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xmlns="" id="{6ADBF9DF-8E78-4470-87E0-4BC97615E5CD}"/>
              </a:ext>
            </a:extLst>
          </p:cNvPr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DEDD63BB-EE54-4FCD-AF64-F10B0E699791}"/>
              </a:ext>
            </a:extLst>
          </p:cNvPr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9CF25A44-0BD1-4E59-BCF3-484E5CEF6423}"/>
                </a:ext>
              </a:extLst>
            </p:cNvPr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2A7BE0E2-B149-4054-9B23-1ABA327852F7}"/>
                </a:ext>
              </a:extLst>
            </p:cNvPr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9" name="직각 삼각형 38">
            <a:extLst>
              <a:ext uri="{FF2B5EF4-FFF2-40B4-BE49-F238E27FC236}">
                <a16:creationId xmlns:a16="http://schemas.microsoft.com/office/drawing/2014/main" xmlns="" id="{F916BC51-1715-4F32-ADEA-AB9B4866DB91}"/>
              </a:ext>
            </a:extLst>
          </p:cNvPr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2286000"/>
            <a:ext cx="538838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모서리가 둥근 직사각형 39"/>
          <p:cNvSpPr/>
          <p:nvPr/>
        </p:nvSpPr>
        <p:spPr>
          <a:xfrm>
            <a:off x="3743325" y="742950"/>
            <a:ext cx="4562475" cy="8001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D97E0C3-9B16-4F02-A3B7-D2CC2F843897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grpSp>
        <p:nvGrpSpPr>
          <p:cNvPr id="26" name="그룹 25"/>
          <p:cNvGrpSpPr/>
          <p:nvPr/>
        </p:nvGrpSpPr>
        <p:grpSpPr>
          <a:xfrm rot="10800000">
            <a:off x="4191060" y="3882799"/>
            <a:ext cx="444303" cy="457708"/>
            <a:chOff x="4367662" y="2264213"/>
            <a:chExt cx="551579" cy="568221"/>
          </a:xfrm>
        </p:grpSpPr>
        <p:sp>
          <p:nvSpPr>
            <p:cNvPr id="27" name="타원 26"/>
            <p:cNvSpPr/>
            <p:nvPr/>
          </p:nvSpPr>
          <p:spPr>
            <a:xfrm>
              <a:off x="4367662" y="2475696"/>
              <a:ext cx="356738" cy="35673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764021" y="2334827"/>
              <a:ext cx="155220" cy="155220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546031" y="2264213"/>
              <a:ext cx="70301" cy="70301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5" name="직사각형 5"/>
          <p:cNvSpPr/>
          <p:nvPr/>
        </p:nvSpPr>
        <p:spPr>
          <a:xfrm>
            <a:off x="365759" y="292428"/>
            <a:ext cx="868681" cy="28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01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24100" y="1152525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SCE</a:t>
            </a:r>
            <a:r>
              <a:rPr lang="ko-KR" altLang="en-US" sz="2000" b="1" dirty="0">
                <a:solidFill>
                  <a:srgbClr val="C00000"/>
                </a:solidFill>
              </a:rPr>
              <a:t>를 개선하기 위한 구조는</a:t>
            </a:r>
            <a:r>
              <a:rPr lang="en-US" altLang="ko-KR" sz="2000" b="1" dirty="0">
                <a:solidFill>
                  <a:srgbClr val="C00000"/>
                </a:solidFill>
              </a:rPr>
              <a:t>?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19826" y="1028700"/>
            <a:ext cx="4248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Double-gate MOSFET </a:t>
            </a:r>
            <a:endParaRPr lang="ko-KR" altLang="en-US" sz="3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38150" y="581025"/>
            <a:ext cx="300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Operating principles</a:t>
            </a:r>
            <a:endParaRPr lang="ko-KR" altLang="en-US" sz="2000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9965" y="2386014"/>
            <a:ext cx="5243512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각 삼각형 31">
            <a:extLst>
              <a:ext uri="{FF2B5EF4-FFF2-40B4-BE49-F238E27FC236}">
                <a16:creationId xmlns:a16="http://schemas.microsoft.com/office/drawing/2014/main" xmlns="" id="{18F3AEF3-9AD9-4DA0-B6C9-3799392176D1}"/>
              </a:ext>
            </a:extLst>
          </p:cNvPr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xmlns="" id="{560B78AD-CE65-481B-94D4-1986DD86AC96}"/>
              </a:ext>
            </a:extLst>
          </p:cNvPr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57C9D4D2-E814-47CB-8C94-29783B48B4E3}"/>
              </a:ext>
            </a:extLst>
          </p:cNvPr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xmlns="" id="{35AA49E1-BB8F-4E50-B2F1-6DC997D06BF5}"/>
                </a:ext>
              </a:extLst>
            </p:cNvPr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xmlns="" id="{A855995A-9944-481A-BA9F-9F615D5476F8}"/>
                </a:ext>
              </a:extLst>
            </p:cNvPr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7" name="직각 삼각형 36">
            <a:extLst>
              <a:ext uri="{FF2B5EF4-FFF2-40B4-BE49-F238E27FC236}">
                <a16:creationId xmlns:a16="http://schemas.microsoft.com/office/drawing/2014/main" xmlns="" id="{DB3DD567-EF21-46D3-B6E8-F61ACEA559D4}"/>
              </a:ext>
            </a:extLst>
          </p:cNvPr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 descr="ddd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923" y="2684834"/>
            <a:ext cx="5428147" cy="3096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4E13B67-A156-420C-9911-7D194A561471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7" name="직사각형 5"/>
          <p:cNvSpPr/>
          <p:nvPr/>
        </p:nvSpPr>
        <p:spPr>
          <a:xfrm>
            <a:off x="365759" y="292428"/>
            <a:ext cx="868681" cy="28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01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6338" y="539234"/>
            <a:ext cx="2481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Parameter settings</a:t>
            </a:r>
            <a:endParaRPr lang="ko-KR" altLang="en-US" sz="20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200650" y="1745640"/>
          <a:ext cx="6381750" cy="3664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20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0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parameter</a:t>
                      </a:r>
                      <a:endParaRPr lang="ko-KR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Value</a:t>
                      </a:r>
                      <a:endParaRPr lang="ko-KR" alt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Lgate</a:t>
                      </a:r>
                      <a:endParaRPr lang="ko-KR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50,</a:t>
                      </a:r>
                      <a:r>
                        <a:rPr lang="en-US" altLang="ko-KR" b="1" baseline="0" dirty="0"/>
                        <a:t> 80, 120, 150, 180, 250[nm]</a:t>
                      </a:r>
                      <a:endParaRPr lang="ko-KR" alt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/>
                        <a:t>T</a:t>
                      </a:r>
                      <a:r>
                        <a:rPr lang="en-US" altLang="ko-KR" sz="1800" b="1" kern="1200" baseline="-25000" dirty="0" err="1"/>
                        <a:t>ox</a:t>
                      </a:r>
                      <a:endParaRPr lang="ko-KR" altLang="ko-KR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2, 5, 10[nm]</a:t>
                      </a:r>
                      <a:endParaRPr lang="ko-KR" alt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el-GR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 Black" panose="020B0A02040204020203" pitchFamily="34" charset="0"/>
                        </a:rPr>
                        <a:t>ε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SiO2(3.9), HfO2(22), TiO2(80)</a:t>
                      </a:r>
                      <a:endParaRPr lang="ko-KR" alt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/>
                        <a:t>Work</a:t>
                      </a:r>
                      <a:r>
                        <a:rPr lang="en-US" altLang="ko-KR" sz="1800" b="1" kern="1200" baseline="0" dirty="0"/>
                        <a:t> </a:t>
                      </a:r>
                      <a:r>
                        <a:rPr lang="en-US" altLang="ko-KR" sz="1800" b="1" kern="1200" dirty="0"/>
                        <a:t>Function</a:t>
                      </a:r>
                      <a:endParaRPr lang="ko-KR" altLang="ko-KR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4.2(poly Silicon), 3.7(Mg),</a:t>
                      </a:r>
                      <a:r>
                        <a:rPr lang="en-US" altLang="ko-KR" b="1" baseline="0" dirty="0"/>
                        <a:t> 4.3(Ti), 4.6(W)</a:t>
                      </a:r>
                      <a:endParaRPr lang="ko-KR" alt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/>
                        <a:t>T</a:t>
                      </a:r>
                      <a:r>
                        <a:rPr lang="en-US" altLang="ko-KR" sz="1800" b="1" kern="1200" baseline="-25000" dirty="0" err="1"/>
                        <a:t>si</a:t>
                      </a:r>
                      <a:endParaRPr lang="ko-KR" altLang="ko-KR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en-US" altLang="ko-KR" b="1" baseline="0" dirty="0"/>
                        <a:t>, 10, 20, 50, 80, 120, 150[nm]</a:t>
                      </a:r>
                      <a:endParaRPr lang="ko-KR" alt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/>
                        <a:t>N</a:t>
                      </a:r>
                      <a:r>
                        <a:rPr lang="en-US" altLang="ko-KR" sz="1800" b="1" kern="1200" baseline="-25000" dirty="0" err="1"/>
                        <a:t>sub</a:t>
                      </a:r>
                      <a:endParaRPr lang="ko-KR" altLang="ko-KR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/>
                        <a:t>1 *</a:t>
                      </a:r>
                      <a:r>
                        <a:rPr lang="en-US" altLang="ko-KR" sz="1800" b="1" kern="1200" baseline="0" dirty="0"/>
                        <a:t> </a:t>
                      </a:r>
                      <a:r>
                        <a:rPr lang="en-US" altLang="ko-KR" sz="1800" b="1" kern="1200" dirty="0"/>
                        <a:t>10</a:t>
                      </a:r>
                      <a:r>
                        <a:rPr lang="en-US" altLang="ko-KR" sz="1800" b="1" kern="1200" baseline="30000" dirty="0"/>
                        <a:t>17</a:t>
                      </a:r>
                      <a:endParaRPr lang="ko-KR" altLang="ko-KR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/>
                        <a:t>N</a:t>
                      </a:r>
                      <a:r>
                        <a:rPr lang="en-US" altLang="ko-KR" sz="1800" b="1" kern="1200" baseline="-25000" dirty="0" err="1"/>
                        <a:t>sd</a:t>
                      </a:r>
                      <a:endParaRPr lang="ko-KR" altLang="ko-KR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en-US" altLang="ko-KR" b="1" baseline="0" dirty="0"/>
                        <a:t> * </a:t>
                      </a:r>
                      <a:r>
                        <a:rPr lang="en-US" altLang="ko-KR" sz="1800" b="1" kern="1200" dirty="0"/>
                        <a:t>10</a:t>
                      </a:r>
                      <a:r>
                        <a:rPr lang="en-US" altLang="ko-KR" sz="1800" b="1" kern="1200" baseline="30000" dirty="0"/>
                        <a:t>21</a:t>
                      </a:r>
                      <a:endParaRPr lang="ko-KR" alt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3" name="그림 1"/>
          <p:cNvPicPr>
            <a:picLocks noChangeAspect="1" noChangeArrowheads="1"/>
          </p:cNvPicPr>
          <p:nvPr/>
        </p:nvPicPr>
        <p:blipFill rotWithShape="1">
          <a:blip r:embed="rId2" cstate="print"/>
          <a:srcRect t="2894" r="2064"/>
          <a:stretch>
            <a:fillRect/>
          </a:stretch>
        </p:blipFill>
        <p:spPr>
          <a:xfrm>
            <a:off x="556322" y="2085975"/>
            <a:ext cx="4263328" cy="2866743"/>
          </a:xfrm>
          <a:prstGeom prst="rect">
            <a:avLst/>
          </a:prstGeom>
          <a:noFill/>
        </p:spPr>
      </p:pic>
      <p:sp>
        <p:nvSpPr>
          <p:cNvPr id="18" name="직각 삼각형 17">
            <a:extLst>
              <a:ext uri="{FF2B5EF4-FFF2-40B4-BE49-F238E27FC236}">
                <a16:creationId xmlns:a16="http://schemas.microsoft.com/office/drawing/2014/main" xmlns="" id="{11B53142-FC42-4015-910A-B311E13E2C60}"/>
              </a:ext>
            </a:extLst>
          </p:cNvPr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xmlns="" id="{46C4E80D-31E1-4891-BB69-1DFDA29B785F}"/>
              </a:ext>
            </a:extLst>
          </p:cNvPr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183DBDD0-38B8-4610-B43B-BE6C2D75C39A}"/>
              </a:ext>
            </a:extLst>
          </p:cNvPr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xmlns="" id="{4ADA0D6D-59F1-4EEA-9AAE-56A246D3E951}"/>
                </a:ext>
              </a:extLst>
            </p:cNvPr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96A1D8F2-18AB-4BED-9302-2B38550258D2}"/>
                </a:ext>
              </a:extLst>
            </p:cNvPr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직각 삼각형 25">
            <a:extLst>
              <a:ext uri="{FF2B5EF4-FFF2-40B4-BE49-F238E27FC236}">
                <a16:creationId xmlns:a16="http://schemas.microsoft.com/office/drawing/2014/main" xmlns="" id="{428300A8-8406-4B85-8DEF-1865B2224248}"/>
              </a:ext>
            </a:extLst>
          </p:cNvPr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77663FF-D678-4252-B274-61589F49FD9D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xmlns="" id="{E9E88A2C-7148-415E-9B45-72E961C6F33E}"/>
              </a:ext>
            </a:extLst>
          </p:cNvPr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xmlns="" id="{84D7F7BF-E273-4B30-B5CC-350F5A1F2CCD}"/>
              </a:ext>
            </a:extLst>
          </p:cNvPr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0459201-0AF0-4314-AAC0-1BB246076C03}"/>
              </a:ext>
            </a:extLst>
          </p:cNvPr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xmlns="" id="{76027923-0EF8-4DFD-80F5-F2B7434F0657}"/>
                </a:ext>
              </a:extLst>
            </p:cNvPr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xmlns="" id="{08CD509F-5B24-4FA5-8C61-C983E5DDA863}"/>
                </a:ext>
              </a:extLst>
            </p:cNvPr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직각 삼각형 17">
            <a:extLst>
              <a:ext uri="{FF2B5EF4-FFF2-40B4-BE49-F238E27FC236}">
                <a16:creationId xmlns:a16="http://schemas.microsoft.com/office/drawing/2014/main" xmlns="" id="{4EEB505B-463E-41A1-AD05-DABA2ABF19AA}"/>
              </a:ext>
            </a:extLst>
          </p:cNvPr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3125" y="2495550"/>
            <a:ext cx="7686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/>
              <a:t>Parameter </a:t>
            </a:r>
            <a:r>
              <a:rPr lang="ko-KR" altLang="en-US" sz="8000" b="1" dirty="0"/>
              <a:t>결정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DB4EEDA-1449-4922-81DC-DF20DBA4471F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gradFill flip="xy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  <a:tileRect/>
              </a:gradFill>
              <a:latin typeface="a옛날목욕탕B"/>
              <a:ea typeface="a옛날목욕탕B"/>
            </a:endParaRPr>
          </a:p>
        </p:txBody>
      </p:sp>
      <p:sp>
        <p:nvSpPr>
          <p:cNvPr id="17" name="직사각형 5"/>
          <p:cNvSpPr/>
          <p:nvPr/>
        </p:nvSpPr>
        <p:spPr>
          <a:xfrm>
            <a:off x="365759" y="292428"/>
            <a:ext cx="868681" cy="28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01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6338" y="539234"/>
            <a:ext cx="2481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Parameter settings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43449" y="457200"/>
            <a:ext cx="271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Vt</a:t>
            </a:r>
            <a:r>
              <a:rPr lang="en-US" altLang="ko-KR" sz="2500" b="1" dirty="0"/>
              <a:t>, SS </a:t>
            </a:r>
            <a:r>
              <a:rPr lang="ko-KR" altLang="en-US" sz="2500" b="1" dirty="0"/>
              <a:t>추출 방법</a:t>
            </a: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xmlns="" id="{64068929-3E99-43EA-923A-1CDCE070C7DC}"/>
              </a:ext>
            </a:extLst>
          </p:cNvPr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xmlns="" id="{34B326E2-6831-49E6-BE37-3DEDBD7DECF4}"/>
              </a:ext>
            </a:extLst>
          </p:cNvPr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ADB0710F-735E-4215-9B59-E60AC4DC2101}"/>
              </a:ext>
            </a:extLst>
          </p:cNvPr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CDA6112A-8700-4AED-A64D-09B2F4B4ABD7}"/>
                </a:ext>
              </a:extLst>
            </p:cNvPr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xmlns="" id="{8E382460-21AB-4169-B990-C1721D6858F7}"/>
                </a:ext>
              </a:extLst>
            </p:cNvPr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7" name="직각 삼각형 26">
            <a:extLst>
              <a:ext uri="{FF2B5EF4-FFF2-40B4-BE49-F238E27FC236}">
                <a16:creationId xmlns:a16="http://schemas.microsoft.com/office/drawing/2014/main" xmlns="" id="{4F85713B-588D-4089-AFEA-97030391F1CC}"/>
              </a:ext>
            </a:extLst>
          </p:cNvPr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4" y="1943100"/>
            <a:ext cx="4845767" cy="371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365" y="1924051"/>
            <a:ext cx="4815473" cy="3714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619250" y="1428750"/>
            <a:ext cx="371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Linear extrapolation method</a:t>
            </a:r>
            <a:endParaRPr lang="ko-KR" altLang="en-US" sz="2000" b="1" dirty="0"/>
          </a:p>
        </p:txBody>
      </p:sp>
      <p:sp>
        <p:nvSpPr>
          <p:cNvPr id="15" name="직사각형 14"/>
          <p:cNvSpPr/>
          <p:nvPr/>
        </p:nvSpPr>
        <p:spPr>
          <a:xfrm>
            <a:off x="7138289" y="1415534"/>
            <a:ext cx="3746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SS extrapolation at Log scale</a:t>
            </a:r>
            <a:endParaRPr lang="ko-KR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11A61D1-9FA5-4F18-BB4D-4240E4D39C53}"/>
              </a:ext>
            </a:extLst>
          </p:cNvPr>
          <p:cNvSpPr/>
          <p:nvPr/>
        </p:nvSpPr>
        <p:spPr>
          <a:xfrm>
            <a:off x="162448" y="163285"/>
            <a:ext cx="11867103" cy="6531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n w="6350" cap="flat" cmpd="sng" algn="ctr">
                <a:solidFill>
                  <a:schemeClr val="accent5"/>
                </a:solidFill>
                <a:prstDash val="solid"/>
                <a:miter/>
              </a:ln>
              <a:solidFill>
                <a:schemeClr val="accent1">
                  <a:lumMod val="75000"/>
                </a:schemeClr>
              </a:solidFill>
              <a:latin typeface="a옛날목욕탕B"/>
              <a:ea typeface="a옛날목욕탕B"/>
            </a:endParaRPr>
          </a:p>
        </p:txBody>
      </p:sp>
      <p:sp>
        <p:nvSpPr>
          <p:cNvPr id="17" name="직사각형 5"/>
          <p:cNvSpPr/>
          <p:nvPr/>
        </p:nvSpPr>
        <p:spPr>
          <a:xfrm>
            <a:off x="365759" y="292428"/>
            <a:ext cx="868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/>
                <a:ea typeface="조선일보명조"/>
                <a:cs typeface="조선일보명조"/>
              </a:rPr>
              <a:t>PART 02</a:t>
            </a:r>
            <a:endParaRPr lang="ko-KR" altLang="en-US" sz="13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6338" y="539234"/>
            <a:ext cx="220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배달의민족 한나는 열한살" pitchFamily="50" charset="-127"/>
                <a:cs typeface="조선일보명조"/>
              </a:rPr>
              <a:t>Various parameter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834700" y="605909"/>
            <a:ext cx="694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1" dirty="0" err="1">
                <a:solidFill>
                  <a:srgbClr val="C00000"/>
                </a:solidFill>
              </a:rPr>
              <a:t>T</a:t>
            </a:r>
            <a:r>
              <a:rPr lang="en-US" altLang="ko-KR" sz="4000" b="1" baseline="-25000" dirty="0" err="1">
                <a:solidFill>
                  <a:srgbClr val="C00000"/>
                </a:solidFill>
              </a:rPr>
              <a:t>si</a:t>
            </a:r>
            <a:endParaRPr lang="ko-KR" altLang="ko-KR" sz="4000" b="1" dirty="0">
              <a:solidFill>
                <a:srgbClr val="C00000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xmlns="" id="{1B87061A-EED8-4544-909F-175C9784E7B8}"/>
              </a:ext>
            </a:extLst>
          </p:cNvPr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6F48970F-BE4F-4944-B8BA-0108EFDEB873}"/>
              </a:ext>
            </a:extLst>
          </p:cNvPr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xmlns="" id="{E1E0E016-CE42-4976-9EAF-33F7396DC2DB}"/>
                </a:ext>
              </a:extLst>
            </p:cNvPr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9B929850-4F36-4B06-90A1-8E0224E5B436}"/>
                </a:ext>
              </a:extLst>
            </p:cNvPr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0" name="직각 삼각형 29">
            <a:extLst>
              <a:ext uri="{FF2B5EF4-FFF2-40B4-BE49-F238E27FC236}">
                <a16:creationId xmlns:a16="http://schemas.microsoft.com/office/drawing/2014/main" xmlns="" id="{27C242CB-E81E-4F49-A1EC-C6E52D4EEC8F}"/>
              </a:ext>
            </a:extLst>
          </p:cNvPr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096000" y="2286000"/>
            <a:ext cx="4238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Junction capacitance, Off current</a:t>
            </a:r>
            <a:endParaRPr lang="ko-KR" altLang="en-US" sz="2000" b="1" dirty="0"/>
          </a:p>
        </p:txBody>
      </p:sp>
      <p:sp>
        <p:nvSpPr>
          <p:cNvPr id="37" name="아래쪽 화살표 36"/>
          <p:cNvSpPr/>
          <p:nvPr/>
        </p:nvSpPr>
        <p:spPr>
          <a:xfrm>
            <a:off x="10353674" y="3352800"/>
            <a:ext cx="276225" cy="3619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591301" y="2771775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Gate controllability </a:t>
            </a:r>
            <a:r>
              <a:rPr lang="en-US" altLang="ko-KR" sz="2000" b="1" dirty="0">
                <a:solidFill>
                  <a:srgbClr val="C00000"/>
                </a:solidFill>
              </a:rPr>
              <a:t>good!!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24850" y="3276600"/>
            <a:ext cx="2257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But</a:t>
            </a:r>
            <a:r>
              <a:rPr lang="en-US" altLang="ko-KR" sz="2000" b="1" dirty="0"/>
              <a:t> On current </a:t>
            </a:r>
            <a:endParaRPr lang="ko-KR" alt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153149" y="3238500"/>
            <a:ext cx="22288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u="sng" dirty="0"/>
              <a:t>SCE</a:t>
            </a:r>
            <a:r>
              <a:rPr lang="ko-KR" altLang="en-US" sz="2500" b="1" u="sng" dirty="0"/>
              <a:t>현상 감소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381875" y="400050"/>
            <a:ext cx="1847850" cy="1209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_x135588680" descr="EMB000058241ad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990599"/>
            <a:ext cx="4219575" cy="2856805"/>
          </a:xfrm>
          <a:prstGeom prst="rect">
            <a:avLst/>
          </a:prstGeom>
          <a:noFill/>
        </p:spPr>
      </p:pic>
      <p:pic>
        <p:nvPicPr>
          <p:cNvPr id="63" name="_x135587800" descr="EMB000058241ad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" y="3581201"/>
            <a:ext cx="4562474" cy="3000574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62100" y="866775"/>
            <a:ext cx="1781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solidFill>
                  <a:srgbClr val="3333FF"/>
                </a:solidFill>
              </a:rPr>
              <a:t>Vt</a:t>
            </a:r>
            <a:r>
              <a:rPr lang="en-US" altLang="ko-KR" sz="1500" b="1" dirty="0">
                <a:solidFill>
                  <a:srgbClr val="3333FF"/>
                </a:solidFill>
              </a:rPr>
              <a:t> vs. </a:t>
            </a:r>
            <a:r>
              <a:rPr lang="en-US" altLang="ko-KR" sz="1500" b="1" dirty="0" err="1">
                <a:solidFill>
                  <a:srgbClr val="3333FF"/>
                </a:solidFill>
              </a:rPr>
              <a:t>Lgate</a:t>
            </a:r>
            <a:endParaRPr lang="ko-KR" altLang="en-US" sz="1500" b="1" dirty="0">
              <a:solidFill>
                <a:srgbClr val="3333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90675" y="3600450"/>
            <a:ext cx="1781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3333FF"/>
                </a:solidFill>
              </a:rPr>
              <a:t>SS vs. </a:t>
            </a:r>
            <a:r>
              <a:rPr lang="en-US" altLang="ko-KR" sz="1500" b="1" dirty="0" err="1">
                <a:solidFill>
                  <a:srgbClr val="3333FF"/>
                </a:solidFill>
              </a:rPr>
              <a:t>Lgate</a:t>
            </a:r>
            <a:endParaRPr lang="ko-KR" altLang="en-US" sz="1500" b="1" dirty="0">
              <a:solidFill>
                <a:srgbClr val="3333FF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286375" y="3988415"/>
            <a:ext cx="5886451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000" b="1" dirty="0"/>
          </a:p>
          <a:p>
            <a:pPr algn="ctr">
              <a:defRPr/>
            </a:pPr>
            <a:r>
              <a:rPr lang="en-US" altLang="ko-KR" sz="2000" b="1" dirty="0" err="1"/>
              <a:t>Vt</a:t>
            </a:r>
            <a:r>
              <a:rPr lang="en-US" altLang="ko-KR" sz="2000" b="1" dirty="0"/>
              <a:t> roll-off</a:t>
            </a:r>
          </a:p>
          <a:p>
            <a:pPr algn="ctr">
              <a:defRPr/>
            </a:pPr>
            <a:endParaRPr lang="en-US" altLang="ko-KR" b="1" dirty="0"/>
          </a:p>
          <a:p>
            <a:pPr algn="ctr">
              <a:defRPr/>
            </a:pPr>
            <a:r>
              <a:rPr lang="en-US" altLang="ko-KR" sz="2000" b="1" dirty="0"/>
              <a:t>SS</a:t>
            </a:r>
            <a:r>
              <a:rPr lang="ko-KR" altLang="en-US" sz="2000" b="1" dirty="0"/>
              <a:t>값</a:t>
            </a:r>
            <a:endParaRPr lang="en-US" altLang="ko-KR" sz="2000" b="1" dirty="0"/>
          </a:p>
          <a:p>
            <a:pPr algn="ctr">
              <a:defRPr/>
            </a:pPr>
            <a:r>
              <a:rPr lang="en-US" altLang="ko-KR" sz="2000" b="1" dirty="0"/>
              <a:t>↓</a:t>
            </a:r>
          </a:p>
          <a:p>
            <a:pPr algn="ctr">
              <a:defRPr/>
            </a:pPr>
            <a:endParaRPr lang="en-US" altLang="ko-KR" b="1" dirty="0"/>
          </a:p>
          <a:p>
            <a:pPr algn="ctr">
              <a:defRPr/>
            </a:pPr>
            <a:r>
              <a:rPr lang="en-US" altLang="ko-KR" sz="2500" b="1" u="sng" dirty="0" err="1">
                <a:solidFill>
                  <a:srgbClr val="C00000"/>
                </a:solidFill>
              </a:rPr>
              <a:t>T</a:t>
            </a:r>
            <a:r>
              <a:rPr lang="en-US" altLang="ko-KR" sz="2500" b="1" u="sng" baseline="-25000" dirty="0" err="1">
                <a:solidFill>
                  <a:srgbClr val="C00000"/>
                </a:solidFill>
              </a:rPr>
              <a:t>si</a:t>
            </a:r>
            <a:r>
              <a:rPr lang="ko-KR" altLang="en-US" sz="2500" b="1" u="sng" dirty="0">
                <a:solidFill>
                  <a:srgbClr val="C00000"/>
                </a:solidFill>
              </a:rPr>
              <a:t> 결정 </a:t>
            </a:r>
            <a:r>
              <a:rPr lang="en-US" altLang="ko-KR" sz="2500" b="1" u="sng" dirty="0">
                <a:solidFill>
                  <a:srgbClr val="C00000"/>
                </a:solidFill>
              </a:rPr>
              <a:t>(8nm)</a:t>
            </a:r>
          </a:p>
          <a:p>
            <a:pPr algn="ctr">
              <a:defRPr/>
            </a:pPr>
            <a:endParaRPr lang="ko-KR" altLang="ko-KR" b="1" dirty="0">
              <a:solidFill>
                <a:schemeClr val="dk1"/>
              </a:solidFill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8553450" y="819150"/>
            <a:ext cx="361950" cy="4000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아래쪽 화살표 68"/>
          <p:cNvSpPr/>
          <p:nvPr/>
        </p:nvSpPr>
        <p:spPr>
          <a:xfrm>
            <a:off x="10258424" y="2352675"/>
            <a:ext cx="276225" cy="3619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아래쪽 화살표 69"/>
          <p:cNvSpPr/>
          <p:nvPr/>
        </p:nvSpPr>
        <p:spPr>
          <a:xfrm>
            <a:off x="8743949" y="4772025"/>
            <a:ext cx="276225" cy="3619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아래쪽 화살표 70"/>
          <p:cNvSpPr/>
          <p:nvPr/>
        </p:nvSpPr>
        <p:spPr>
          <a:xfrm>
            <a:off x="9124949" y="4191000"/>
            <a:ext cx="276225" cy="3619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8172449" y="1714500"/>
            <a:ext cx="361951" cy="485775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813</Words>
  <Application>Microsoft Office PowerPoint</Application>
  <PresentationFormat>사용자 지정</PresentationFormat>
  <Paragraphs>264</Paragraphs>
  <Slides>32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4" baseType="lpstr">
      <vt:lpstr>Office 테마</vt:lpstr>
      <vt:lpstr>Graph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정예지</cp:lastModifiedBy>
  <cp:revision>102</cp:revision>
  <dcterms:created xsi:type="dcterms:W3CDTF">2017-05-16T08:04:19Z</dcterms:created>
  <dcterms:modified xsi:type="dcterms:W3CDTF">2018-06-22T22:13:55Z</dcterms:modified>
</cp:coreProperties>
</file>