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8" r:id="rId3"/>
    <p:sldId id="257" r:id="rId4"/>
    <p:sldId id="263" r:id="rId5"/>
    <p:sldId id="290" r:id="rId6"/>
    <p:sldId id="277" r:id="rId7"/>
    <p:sldId id="283" r:id="rId8"/>
    <p:sldId id="284" r:id="rId9"/>
    <p:sldId id="272" r:id="rId10"/>
    <p:sldId id="285" r:id="rId11"/>
    <p:sldId id="287" r:id="rId12"/>
    <p:sldId id="268" r:id="rId13"/>
    <p:sldId id="296" r:id="rId14"/>
    <p:sldId id="26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6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74" autoAdjust="0"/>
    <p:restoredTop sz="94660"/>
  </p:normalViewPr>
  <p:slideViewPr>
    <p:cSldViewPr snapToGrid="0">
      <p:cViewPr>
        <p:scale>
          <a:sx n="75" d="100"/>
          <a:sy n="75" d="100"/>
        </p:scale>
        <p:origin x="-23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94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5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9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4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7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62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56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50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17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3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5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10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1876" y="3061845"/>
            <a:ext cx="7725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err="1">
                <a:solidFill>
                  <a:schemeClr val="tx2"/>
                </a:solidFill>
              </a:rPr>
              <a:t>리눅스</a:t>
            </a:r>
            <a:r>
              <a:rPr lang="ko-KR" altLang="en-US" sz="4800" b="1" dirty="0">
                <a:solidFill>
                  <a:schemeClr val="tx2"/>
                </a:solidFill>
              </a:rPr>
              <a:t> 프로그래밍 </a:t>
            </a:r>
            <a:r>
              <a:rPr lang="en-US" altLang="ko-KR" sz="4800" b="1" dirty="0" smtClean="0">
                <a:solidFill>
                  <a:schemeClr val="tx2"/>
                </a:solidFill>
              </a:rPr>
              <a:t>2</a:t>
            </a:r>
            <a:r>
              <a:rPr lang="ko-KR" altLang="en-US" sz="4800" b="1" dirty="0" smtClean="0">
                <a:solidFill>
                  <a:schemeClr val="tx2"/>
                </a:solidFill>
              </a:rPr>
              <a:t>강</a:t>
            </a:r>
            <a:endParaRPr lang="ko-KR" altLang="en-US" sz="4800" b="1" dirty="0">
              <a:solidFill>
                <a:schemeClr val="tx2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72437" y="4319396"/>
            <a:ext cx="2442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Kopo23 </a:t>
            </a:r>
            <a:r>
              <a:rPr lang="ko-KR" altLang="en-US" sz="2400" b="1" dirty="0" err="1" smtClean="0">
                <a:solidFill>
                  <a:schemeClr val="tx2"/>
                </a:solidFill>
              </a:rPr>
              <a:t>이예인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41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2"/>
            <a:ext cx="12191999" cy="5915607"/>
          </a:xfrm>
          <a:prstGeom prst="frame">
            <a:avLst>
              <a:gd name="adj1" fmla="val 7941"/>
            </a:avLst>
          </a:prstGeom>
          <a:solidFill>
            <a:srgbClr val="066AB5">
              <a:alpha val="22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6" name="순서도: 연결자 5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연결자 8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9795" y="186612"/>
            <a:ext cx="10310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권한 획득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9837" y="1511560"/>
            <a:ext cx="111438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</a:rPr>
              <a:t>권한 획득 방법</a:t>
            </a:r>
            <a:endParaRPr lang="en-US" altLang="ko-KR" sz="3200" dirty="0" smtClean="0">
              <a:solidFill>
                <a:schemeClr val="tx2"/>
              </a:solidFill>
            </a:endParaRPr>
          </a:p>
          <a:p>
            <a:r>
              <a:rPr lang="en-US" altLang="ko-KR" sz="2400" dirty="0" smtClean="0">
                <a:solidFill>
                  <a:schemeClr val="tx2"/>
                </a:solidFill>
              </a:rPr>
              <a:t>1. </a:t>
            </a:r>
            <a:r>
              <a:rPr lang="ko-KR" altLang="en-US" sz="2400" dirty="0" smtClean="0">
                <a:solidFill>
                  <a:schemeClr val="tx2"/>
                </a:solidFill>
              </a:rPr>
              <a:t>다른 사용자로 재 로그인</a:t>
            </a:r>
            <a:endParaRPr lang="en-US" altLang="ko-KR" sz="2400" dirty="0" smtClean="0">
              <a:solidFill>
                <a:schemeClr val="tx2"/>
              </a:solidFill>
            </a:endParaRPr>
          </a:p>
          <a:p>
            <a:r>
              <a:rPr lang="en-US" altLang="ko-KR" sz="2400" dirty="0" smtClean="0">
                <a:solidFill>
                  <a:schemeClr val="tx2"/>
                </a:solidFill>
              </a:rPr>
              <a:t>2. </a:t>
            </a:r>
            <a:r>
              <a:rPr lang="ko-KR" altLang="en-US" sz="2400" dirty="0" smtClean="0">
                <a:solidFill>
                  <a:schemeClr val="tx2"/>
                </a:solidFill>
              </a:rPr>
              <a:t>잠시 다른 사용자의 권한을 얻어오는 방법</a:t>
            </a:r>
            <a:endParaRPr lang="en-US" altLang="ko-KR" sz="2400" dirty="0" smtClean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400" dirty="0" err="1" smtClean="0">
                <a:solidFill>
                  <a:schemeClr val="tx2"/>
                </a:solidFill>
              </a:rPr>
              <a:t>sudo</a:t>
            </a:r>
            <a:r>
              <a:rPr lang="en-US" altLang="ko-KR" sz="2400" dirty="0" smtClean="0">
                <a:solidFill>
                  <a:schemeClr val="tx2"/>
                </a:solidFill>
              </a:rPr>
              <a:t> : </a:t>
            </a:r>
            <a:r>
              <a:rPr lang="ko-KR" altLang="en-US" sz="2400" dirty="0" err="1" smtClean="0">
                <a:solidFill>
                  <a:schemeClr val="tx2"/>
                </a:solidFill>
              </a:rPr>
              <a:t>쉘</a:t>
            </a:r>
            <a:r>
              <a:rPr lang="ko-KR" altLang="en-US" sz="2400" dirty="0" smtClean="0">
                <a:solidFill>
                  <a:schemeClr val="tx2"/>
                </a:solidFill>
              </a:rPr>
              <a:t> 명령어라인에서 </a:t>
            </a:r>
            <a:r>
              <a:rPr lang="en-US" altLang="ko-KR" sz="2400" dirty="0" smtClean="0">
                <a:solidFill>
                  <a:schemeClr val="tx2"/>
                </a:solidFill>
              </a:rPr>
              <a:t>root</a:t>
            </a:r>
            <a:r>
              <a:rPr lang="ko-KR" altLang="en-US" sz="2400" dirty="0" smtClean="0">
                <a:solidFill>
                  <a:schemeClr val="tx2"/>
                </a:solidFill>
              </a:rPr>
              <a:t>의 권한을 잠시 사용</a:t>
            </a:r>
            <a:endParaRPr lang="en-US" altLang="ko-KR" sz="2400" dirty="0" smtClean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400" dirty="0" err="1" smtClean="0">
                <a:solidFill>
                  <a:schemeClr val="tx2"/>
                </a:solidFill>
              </a:rPr>
              <a:t>su</a:t>
            </a:r>
            <a:r>
              <a:rPr lang="en-US" altLang="ko-KR" sz="2400" dirty="0" smtClean="0">
                <a:solidFill>
                  <a:schemeClr val="tx2"/>
                </a:solidFill>
              </a:rPr>
              <a:t> –</a:t>
            </a:r>
            <a:r>
              <a:rPr lang="en-US" altLang="ko-KR" sz="2400" dirty="0" err="1" smtClean="0">
                <a:solidFill>
                  <a:schemeClr val="tx2"/>
                </a:solidFill>
              </a:rPr>
              <a:t>userid</a:t>
            </a:r>
            <a:r>
              <a:rPr lang="en-US" altLang="ko-KR" sz="2400" dirty="0" smtClean="0">
                <a:solidFill>
                  <a:schemeClr val="tx2"/>
                </a:solidFill>
              </a:rPr>
              <a:t> : </a:t>
            </a:r>
            <a:r>
              <a:rPr lang="ko-KR" altLang="en-US" sz="2400" dirty="0" smtClean="0">
                <a:solidFill>
                  <a:schemeClr val="tx2"/>
                </a:solidFill>
              </a:rPr>
              <a:t>잠시 다른 사용자의 권한으로 접속</a:t>
            </a:r>
            <a:endParaRPr lang="en-US" altLang="ko-KR" sz="2400" dirty="0" smtClean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400" dirty="0" err="1" smtClean="0">
                <a:solidFill>
                  <a:schemeClr val="tx2"/>
                </a:solidFill>
              </a:rPr>
              <a:t>su</a:t>
            </a:r>
            <a:r>
              <a:rPr lang="en-US" altLang="ko-KR" sz="2400" dirty="0" smtClean="0">
                <a:solidFill>
                  <a:schemeClr val="tx2"/>
                </a:solidFill>
              </a:rPr>
              <a:t> – : </a:t>
            </a:r>
            <a:r>
              <a:rPr lang="en-US" altLang="ko-KR" sz="2400" dirty="0" err="1" smtClean="0">
                <a:solidFill>
                  <a:schemeClr val="tx2"/>
                </a:solidFill>
              </a:rPr>
              <a:t>su</a:t>
            </a:r>
            <a:r>
              <a:rPr lang="en-US" altLang="ko-KR" sz="2400" dirty="0" smtClean="0">
                <a:solidFill>
                  <a:schemeClr val="tx2"/>
                </a:solidFill>
              </a:rPr>
              <a:t> –root</a:t>
            </a:r>
            <a:r>
              <a:rPr lang="ko-KR" altLang="en-US" sz="2400" dirty="0" smtClean="0">
                <a:solidFill>
                  <a:schemeClr val="tx2"/>
                </a:solidFill>
              </a:rPr>
              <a:t>와 동일</a:t>
            </a:r>
            <a:endParaRPr lang="en-US" altLang="ko-KR" sz="2400" dirty="0" smtClean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2400" dirty="0">
              <a:solidFill>
                <a:schemeClr val="tx2"/>
              </a:solidFill>
            </a:endParaRPr>
          </a:p>
          <a:p>
            <a:r>
              <a:rPr lang="ko-KR" altLang="en-US" sz="3200" dirty="0">
                <a:solidFill>
                  <a:schemeClr val="tx2"/>
                </a:solidFill>
              </a:rPr>
              <a:t>명령어 도움말</a:t>
            </a:r>
            <a:endParaRPr lang="en-US" altLang="ko-KR" sz="3200" dirty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chemeClr val="tx2"/>
                </a:solidFill>
              </a:rPr>
              <a:t>Man </a:t>
            </a:r>
            <a:r>
              <a:rPr lang="ko-KR" altLang="en-US" sz="2400" dirty="0">
                <a:solidFill>
                  <a:schemeClr val="tx2"/>
                </a:solidFill>
              </a:rPr>
              <a:t>명령 </a:t>
            </a:r>
            <a:r>
              <a:rPr lang="en-US" altLang="ko-KR" sz="2400" dirty="0">
                <a:solidFill>
                  <a:schemeClr val="tx2"/>
                </a:solidFill>
              </a:rPr>
              <a:t>: </a:t>
            </a:r>
            <a:r>
              <a:rPr lang="ko-KR" altLang="en-US" sz="2400" dirty="0">
                <a:solidFill>
                  <a:schemeClr val="tx2"/>
                </a:solidFill>
              </a:rPr>
              <a:t>명령어 도움말을 보여줌 </a:t>
            </a:r>
            <a:r>
              <a:rPr lang="en-US" altLang="ko-KR" sz="2400" dirty="0">
                <a:solidFill>
                  <a:schemeClr val="tx2"/>
                </a:solidFill>
              </a:rPr>
              <a:t>(manual) ex) man </a:t>
            </a:r>
            <a:r>
              <a:rPr lang="en-US" altLang="ko-KR" sz="2400" dirty="0" err="1">
                <a:solidFill>
                  <a:schemeClr val="tx2"/>
                </a:solidFill>
              </a:rPr>
              <a:t>adduser</a:t>
            </a:r>
            <a:endParaRPr lang="en-US" altLang="ko-KR" sz="2400" dirty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400" dirty="0" err="1">
                <a:solidFill>
                  <a:schemeClr val="tx2"/>
                </a:solidFill>
              </a:rPr>
              <a:t>리눅스</a:t>
            </a:r>
            <a:r>
              <a:rPr lang="ko-KR" altLang="en-US" sz="2400" dirty="0">
                <a:solidFill>
                  <a:schemeClr val="tx2"/>
                </a:solidFill>
              </a:rPr>
              <a:t> 유닉스 명령은 </a:t>
            </a:r>
            <a:r>
              <a:rPr lang="ko-KR" altLang="en-US" sz="2400" dirty="0" err="1">
                <a:solidFill>
                  <a:schemeClr val="tx2"/>
                </a:solidFill>
              </a:rPr>
              <a:t>쉘</a:t>
            </a:r>
            <a:r>
              <a:rPr lang="ko-KR" altLang="en-US" sz="2400" dirty="0">
                <a:solidFill>
                  <a:schemeClr val="tx2"/>
                </a:solidFill>
              </a:rPr>
              <a:t> 상태에서 영문약자 형식</a:t>
            </a:r>
            <a:endParaRPr lang="en-US" altLang="ko-KR" sz="2400" dirty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tx2"/>
                </a:solidFill>
              </a:rPr>
              <a:t>특히 인자</a:t>
            </a:r>
            <a:r>
              <a:rPr lang="en-US" altLang="ko-KR" sz="2400" dirty="0">
                <a:solidFill>
                  <a:schemeClr val="tx2"/>
                </a:solidFill>
              </a:rPr>
              <a:t>(argument), </a:t>
            </a:r>
            <a:r>
              <a:rPr lang="ko-KR" altLang="en-US" sz="2400" dirty="0">
                <a:solidFill>
                  <a:schemeClr val="tx2"/>
                </a:solidFill>
              </a:rPr>
              <a:t>옵션 등을 알고자 할 때 유용</a:t>
            </a:r>
            <a:endParaRPr lang="en-US" altLang="ko-KR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14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2"/>
            <a:ext cx="12191999" cy="5915607"/>
          </a:xfrm>
          <a:prstGeom prst="frame">
            <a:avLst>
              <a:gd name="adj1" fmla="val 7941"/>
            </a:avLst>
          </a:prstGeom>
          <a:solidFill>
            <a:srgbClr val="066AB5">
              <a:alpha val="22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6" name="순서도: 연결자 5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연결자 8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9795" y="186612"/>
            <a:ext cx="10310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/>
                </a:solidFill>
              </a:rPr>
              <a:t>P15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실습하기  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3)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권한 획득  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4)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명령어 도움말 보기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3" y="1144611"/>
            <a:ext cx="5638226" cy="478470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789" y="1147665"/>
            <a:ext cx="5850378" cy="478164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34951" y="1158481"/>
            <a:ext cx="4708524" cy="5552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34951" y="3568533"/>
            <a:ext cx="3379787" cy="4891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808881" y="1116111"/>
            <a:ext cx="2378108" cy="4110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2"/>
            <a:ext cx="12191999" cy="5915607"/>
          </a:xfrm>
          <a:prstGeom prst="frame">
            <a:avLst>
              <a:gd name="adj1" fmla="val 7941"/>
            </a:avLst>
          </a:prstGeom>
          <a:solidFill>
            <a:srgbClr val="066AB5">
              <a:alpha val="22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6" name="순서도: 연결자 5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연결자 8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9795" y="186612"/>
            <a:ext cx="10310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파일 정보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?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5" y="1450320"/>
            <a:ext cx="6315956" cy="32770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433" y="-1915995"/>
            <a:ext cx="4296375" cy="220058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59834" y="1802023"/>
            <a:ext cx="2383389" cy="2445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9835" y="4727377"/>
            <a:ext cx="105062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tx2"/>
                </a:solidFill>
              </a:rPr>
              <a:t>Ls</a:t>
            </a:r>
            <a:r>
              <a:rPr lang="en-US" altLang="ko-KR" sz="2000" dirty="0" smtClean="0">
                <a:solidFill>
                  <a:schemeClr val="tx2"/>
                </a:solidFill>
              </a:rPr>
              <a:t> –al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 dirty="0" smtClean="0">
                <a:solidFill>
                  <a:schemeClr val="tx2"/>
                </a:solidFill>
              </a:rPr>
              <a:t>"</a:t>
            </a:r>
            <a:r>
              <a:rPr lang="en-US" altLang="ko-KR" sz="2000" dirty="0" err="1">
                <a:solidFill>
                  <a:schemeClr val="tx2"/>
                </a:solidFill>
              </a:rPr>
              <a:t>ls</a:t>
            </a:r>
            <a:r>
              <a:rPr lang="en-US" altLang="ko-KR" sz="2000" dirty="0">
                <a:solidFill>
                  <a:schemeClr val="tx2"/>
                </a:solidFill>
              </a:rPr>
              <a:t>" </a:t>
            </a:r>
            <a:r>
              <a:rPr lang="ko-KR" altLang="en-US" sz="2000" dirty="0">
                <a:solidFill>
                  <a:schemeClr val="tx2"/>
                </a:solidFill>
              </a:rPr>
              <a:t>명령어는 현재 </a:t>
            </a:r>
            <a:r>
              <a:rPr lang="ko-KR" altLang="en-US" sz="2000" dirty="0" err="1">
                <a:solidFill>
                  <a:schemeClr val="tx2"/>
                </a:solidFill>
              </a:rPr>
              <a:t>디렉토리의</a:t>
            </a:r>
            <a:r>
              <a:rPr lang="ko-KR" altLang="en-US" sz="2000" dirty="0">
                <a:solidFill>
                  <a:schemeClr val="tx2"/>
                </a:solidFill>
              </a:rPr>
              <a:t> 파일과 폴더를 출력하는 </a:t>
            </a:r>
            <a:r>
              <a:rPr lang="ko-KR" altLang="en-US" sz="2000" dirty="0" smtClean="0">
                <a:solidFill>
                  <a:schemeClr val="tx2"/>
                </a:solidFill>
              </a:rPr>
              <a:t>명령어</a:t>
            </a:r>
            <a:endParaRPr lang="en-US" altLang="ko-KR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 dirty="0" smtClean="0">
                <a:solidFill>
                  <a:schemeClr val="tx2"/>
                </a:solidFill>
              </a:rPr>
              <a:t>"-</a:t>
            </a:r>
            <a:r>
              <a:rPr lang="en-US" altLang="ko-KR" sz="2000" dirty="0">
                <a:solidFill>
                  <a:schemeClr val="tx2"/>
                </a:solidFill>
              </a:rPr>
              <a:t>a" </a:t>
            </a:r>
            <a:r>
              <a:rPr lang="ko-KR" altLang="en-US" sz="2000" dirty="0">
                <a:solidFill>
                  <a:schemeClr val="tx2"/>
                </a:solidFill>
              </a:rPr>
              <a:t>옵션은 숨김 파일도 </a:t>
            </a:r>
            <a:r>
              <a:rPr lang="ko-KR" altLang="en-US" sz="2000" dirty="0" smtClean="0">
                <a:solidFill>
                  <a:schemeClr val="tx2"/>
                </a:solidFill>
              </a:rPr>
              <a:t>출력하도록 하고</a:t>
            </a:r>
            <a:r>
              <a:rPr lang="en-US" altLang="ko-KR" sz="2000" dirty="0" smtClean="0">
                <a:solidFill>
                  <a:schemeClr val="tx2"/>
                </a:solidFill>
              </a:rPr>
              <a:t>,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 dirty="0" smtClean="0">
                <a:solidFill>
                  <a:schemeClr val="tx2"/>
                </a:solidFill>
              </a:rPr>
              <a:t>"-</a:t>
            </a:r>
            <a:r>
              <a:rPr lang="en-US" altLang="ko-KR" sz="2000" dirty="0">
                <a:solidFill>
                  <a:schemeClr val="tx2"/>
                </a:solidFill>
              </a:rPr>
              <a:t>l" </a:t>
            </a:r>
            <a:r>
              <a:rPr lang="ko-KR" altLang="en-US" sz="2000" dirty="0">
                <a:solidFill>
                  <a:schemeClr val="tx2"/>
                </a:solidFill>
              </a:rPr>
              <a:t>옵션은 자세한 정보를 </a:t>
            </a:r>
            <a:r>
              <a:rPr lang="ko-KR" altLang="en-US" sz="2000" dirty="0" smtClean="0">
                <a:solidFill>
                  <a:schemeClr val="tx2"/>
                </a:solidFill>
              </a:rPr>
              <a:t>출력</a:t>
            </a:r>
            <a:endParaRPr lang="en-US" altLang="ko-KR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2000" dirty="0">
                <a:solidFill>
                  <a:schemeClr val="tx2"/>
                </a:solidFill>
              </a:rPr>
              <a:t>현재 </a:t>
            </a:r>
            <a:r>
              <a:rPr lang="ko-KR" altLang="en-US" sz="2000" dirty="0" err="1">
                <a:solidFill>
                  <a:schemeClr val="tx2"/>
                </a:solidFill>
              </a:rPr>
              <a:t>디렉토리의</a:t>
            </a:r>
            <a:r>
              <a:rPr lang="ko-KR" altLang="en-US" sz="2000" dirty="0">
                <a:solidFill>
                  <a:schemeClr val="tx2"/>
                </a:solidFill>
              </a:rPr>
              <a:t> 모든 파일과 폴더를 자세한 정보와 함께 출력</a:t>
            </a:r>
            <a:endParaRPr lang="en-US" altLang="ko-KR" sz="2000" dirty="0" smtClean="0">
              <a:solidFill>
                <a:schemeClr val="tx2"/>
              </a:solidFill>
            </a:endParaRPr>
          </a:p>
          <a:p>
            <a:endParaRPr lang="ko-KR" altLang="en-US" sz="20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86588" y="1445170"/>
            <a:ext cx="48073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###Memo###</a:t>
            </a:r>
          </a:p>
          <a:p>
            <a:endParaRPr lang="en-US" altLang="ko-KR" dirty="0" smtClean="0">
              <a:solidFill>
                <a:schemeClr val="tx2"/>
              </a:solidFill>
            </a:endParaRPr>
          </a:p>
          <a:p>
            <a:r>
              <a:rPr lang="en-US" altLang="ko-KR" dirty="0" smtClean="0">
                <a:solidFill>
                  <a:schemeClr val="tx2"/>
                </a:solidFill>
              </a:rPr>
              <a:t>-</a:t>
            </a:r>
            <a:r>
              <a:rPr lang="ko-KR" altLang="en-US" dirty="0" smtClean="0">
                <a:solidFill>
                  <a:schemeClr val="tx2"/>
                </a:solidFill>
              </a:rPr>
              <a:t>파일</a:t>
            </a:r>
            <a:r>
              <a:rPr lang="en-US" altLang="ko-KR" dirty="0" smtClean="0">
                <a:solidFill>
                  <a:schemeClr val="tx2"/>
                </a:solidFill>
              </a:rPr>
              <a:t>, </a:t>
            </a:r>
            <a:r>
              <a:rPr lang="ko-KR" altLang="en-US" dirty="0" err="1" smtClean="0">
                <a:solidFill>
                  <a:schemeClr val="tx2"/>
                </a:solidFill>
              </a:rPr>
              <a:t>디렉토리</a:t>
            </a:r>
            <a:r>
              <a:rPr lang="en-US" altLang="ko-KR" dirty="0" smtClean="0">
                <a:solidFill>
                  <a:schemeClr val="tx2"/>
                </a:solidFill>
              </a:rPr>
              <a:t>(1</a:t>
            </a:r>
            <a:r>
              <a:rPr lang="ko-KR" altLang="en-US" dirty="0" smtClean="0">
                <a:solidFill>
                  <a:schemeClr val="tx2"/>
                </a:solidFill>
              </a:rPr>
              <a:t>열</a:t>
            </a:r>
            <a:r>
              <a:rPr lang="en-US" altLang="ko-KR" dirty="0" smtClean="0">
                <a:solidFill>
                  <a:schemeClr val="tx2"/>
                </a:solidFill>
              </a:rPr>
              <a:t>)</a:t>
            </a:r>
            <a:r>
              <a:rPr lang="ko-KR" altLang="en-US" dirty="0" smtClean="0">
                <a:solidFill>
                  <a:schemeClr val="tx2"/>
                </a:solidFill>
              </a:rPr>
              <a:t> 앞에</a:t>
            </a:r>
            <a:endParaRPr lang="en-US" altLang="ko-KR" dirty="0" smtClean="0">
              <a:solidFill>
                <a:schemeClr val="tx2"/>
              </a:solidFill>
            </a:endParaRPr>
          </a:p>
          <a:p>
            <a:r>
              <a:rPr lang="en-US" altLang="ko-KR" dirty="0" smtClean="0">
                <a:solidFill>
                  <a:schemeClr val="tx2"/>
                </a:solidFill>
              </a:rPr>
              <a:t>”.” =&gt; </a:t>
            </a:r>
            <a:r>
              <a:rPr lang="ko-KR" altLang="en-US" dirty="0" smtClean="0">
                <a:solidFill>
                  <a:schemeClr val="tx2"/>
                </a:solidFill>
              </a:rPr>
              <a:t>숨김 파일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 smtClean="0">
                <a:solidFill>
                  <a:schemeClr val="tx2"/>
                </a:solidFill>
              </a:rPr>
              <a:t>“d”=&gt; </a:t>
            </a:r>
            <a:r>
              <a:rPr lang="ko-KR" altLang="en-US" dirty="0" err="1" smtClean="0">
                <a:solidFill>
                  <a:schemeClr val="tx2"/>
                </a:solidFill>
              </a:rPr>
              <a:t>디렉토리</a:t>
            </a:r>
            <a:endParaRPr lang="en-US" altLang="ko-KR" dirty="0" smtClean="0">
              <a:solidFill>
                <a:schemeClr val="tx2"/>
              </a:solidFill>
            </a:endParaRPr>
          </a:p>
          <a:p>
            <a:r>
              <a:rPr lang="en-US" altLang="ko-KR" dirty="0" smtClean="0">
                <a:solidFill>
                  <a:schemeClr val="tx2"/>
                </a:solidFill>
              </a:rPr>
              <a:t>“-” =&gt; </a:t>
            </a:r>
            <a:r>
              <a:rPr lang="ko-KR" altLang="en-US" dirty="0" smtClean="0">
                <a:solidFill>
                  <a:schemeClr val="tx2"/>
                </a:solidFill>
              </a:rPr>
              <a:t>파일</a:t>
            </a:r>
            <a:endParaRPr lang="en-US" altLang="ko-KR" dirty="0" smtClean="0">
              <a:solidFill>
                <a:schemeClr val="tx2"/>
              </a:solidFill>
            </a:endParaRPr>
          </a:p>
          <a:p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 smtClean="0">
                <a:solidFill>
                  <a:schemeClr val="tx2"/>
                </a:solidFill>
              </a:rPr>
              <a:t>-</a:t>
            </a:r>
            <a:r>
              <a:rPr lang="ko-KR" altLang="en-US" dirty="0" smtClean="0">
                <a:solidFill>
                  <a:schemeClr val="tx2"/>
                </a:solidFill>
              </a:rPr>
              <a:t>소유주</a:t>
            </a:r>
            <a:r>
              <a:rPr lang="en-US" altLang="ko-KR" dirty="0" smtClean="0">
                <a:solidFill>
                  <a:schemeClr val="tx2"/>
                </a:solidFill>
              </a:rPr>
              <a:t>(2</a:t>
            </a:r>
            <a:r>
              <a:rPr lang="ko-KR" altLang="en-US" dirty="0" smtClean="0">
                <a:solidFill>
                  <a:schemeClr val="tx2"/>
                </a:solidFill>
              </a:rPr>
              <a:t>열</a:t>
            </a:r>
            <a:r>
              <a:rPr lang="en-US" altLang="ko-KR" dirty="0" smtClean="0">
                <a:solidFill>
                  <a:schemeClr val="tx2"/>
                </a:solidFill>
              </a:rPr>
              <a:t>)</a:t>
            </a:r>
            <a:r>
              <a:rPr lang="ko-KR" altLang="en-US" dirty="0" smtClean="0">
                <a:solidFill>
                  <a:schemeClr val="tx2"/>
                </a:solidFill>
              </a:rPr>
              <a:t>를 만들면 그룹</a:t>
            </a:r>
            <a:r>
              <a:rPr lang="en-US" altLang="ko-KR" dirty="0" smtClean="0">
                <a:solidFill>
                  <a:schemeClr val="tx2"/>
                </a:solidFill>
              </a:rPr>
              <a:t>(3</a:t>
            </a:r>
            <a:r>
              <a:rPr lang="ko-KR" altLang="en-US" dirty="0" smtClean="0">
                <a:solidFill>
                  <a:schemeClr val="tx2"/>
                </a:solidFill>
              </a:rPr>
              <a:t>열</a:t>
            </a:r>
            <a:r>
              <a:rPr lang="en-US" altLang="ko-KR" dirty="0" smtClean="0">
                <a:solidFill>
                  <a:schemeClr val="tx2"/>
                </a:solidFill>
              </a:rPr>
              <a:t>)</a:t>
            </a:r>
            <a:r>
              <a:rPr lang="ko-KR" altLang="en-US" dirty="0" smtClean="0">
                <a:solidFill>
                  <a:schemeClr val="tx2"/>
                </a:solidFill>
              </a:rPr>
              <a:t> 자동 생성</a:t>
            </a:r>
            <a:endParaRPr lang="en-US" altLang="ko-KR" dirty="0" smtClean="0">
              <a:solidFill>
                <a:schemeClr val="tx2"/>
              </a:solidFill>
            </a:endParaRPr>
          </a:p>
          <a:p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 smtClean="0">
                <a:solidFill>
                  <a:schemeClr val="tx2"/>
                </a:solidFill>
              </a:rPr>
              <a:t>-</a:t>
            </a:r>
            <a:r>
              <a:rPr lang="ko-KR" altLang="en-US" dirty="0" err="1" smtClean="0">
                <a:solidFill>
                  <a:schemeClr val="tx2"/>
                </a:solidFill>
              </a:rPr>
              <a:t>리눅스는</a:t>
            </a:r>
            <a:r>
              <a:rPr lang="ko-KR" altLang="en-US" dirty="0" smtClean="0">
                <a:solidFill>
                  <a:schemeClr val="tx2"/>
                </a:solidFill>
              </a:rPr>
              <a:t> 다중 사용자를 </a:t>
            </a:r>
            <a:r>
              <a:rPr lang="ko-KR" altLang="en-US" dirty="0" err="1" smtClean="0">
                <a:solidFill>
                  <a:schemeClr val="tx2"/>
                </a:solidFill>
              </a:rPr>
              <a:t>염두해</a:t>
            </a:r>
            <a:r>
              <a:rPr lang="ko-KR" altLang="en-US" dirty="0" smtClean="0">
                <a:solidFill>
                  <a:schemeClr val="tx2"/>
                </a:solidFill>
              </a:rPr>
              <a:t> </a:t>
            </a:r>
            <a:r>
              <a:rPr lang="ko-KR" altLang="en-US" dirty="0" err="1" smtClean="0">
                <a:solidFill>
                  <a:schemeClr val="tx2"/>
                </a:solidFill>
              </a:rPr>
              <a:t>만듬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90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2"/>
            <a:ext cx="12191999" cy="5915607"/>
          </a:xfrm>
          <a:prstGeom prst="frame">
            <a:avLst>
              <a:gd name="adj1" fmla="val 7941"/>
            </a:avLst>
          </a:prstGeom>
          <a:solidFill>
            <a:srgbClr val="066AB5">
              <a:alpha val="22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6" name="순서도: 연결자 5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연결자 8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9795" y="186612"/>
            <a:ext cx="10310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solidFill>
                  <a:schemeClr val="tx2"/>
                </a:solidFill>
              </a:rPr>
              <a:t>추가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0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accent5">
              <a:lumMod val="40000"/>
              <a:lumOff val="6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4" y="2921168"/>
            <a:ext cx="6755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THANK YOU</a:t>
            </a:r>
            <a:endParaRPr lang="ko-KR" altLang="en-US" sz="6000" dirty="0"/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34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2"/>
            <a:ext cx="12191999" cy="5915607"/>
          </a:xfrm>
          <a:prstGeom prst="frame">
            <a:avLst>
              <a:gd name="adj1" fmla="val 7941"/>
            </a:avLst>
          </a:prstGeom>
          <a:solidFill>
            <a:srgbClr val="066AB5">
              <a:alpha val="22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6" name="순서도: 연결자 5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연결자 8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9795" y="186612"/>
            <a:ext cx="10310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수업내용 </a:t>
            </a:r>
            <a:r>
              <a:rPr lang="en-US" altLang="ko-KR" sz="3200" b="1" dirty="0">
                <a:solidFill>
                  <a:schemeClr val="tx2"/>
                </a:solidFill>
              </a:rPr>
              <a:t>&amp; </a:t>
            </a:r>
            <a:r>
              <a:rPr lang="ko-KR" altLang="en-US" sz="3200" b="1" dirty="0">
                <a:solidFill>
                  <a:schemeClr val="tx2"/>
                </a:solidFill>
              </a:rPr>
              <a:t>용어 필기 정리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6171" b="16717"/>
          <a:stretch/>
        </p:blipFill>
        <p:spPr>
          <a:xfrm>
            <a:off x="1801125" y="1109261"/>
            <a:ext cx="3813385" cy="553346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6368" b="16970"/>
          <a:stretch/>
        </p:blipFill>
        <p:spPr>
          <a:xfrm>
            <a:off x="5987613" y="1145906"/>
            <a:ext cx="3816787" cy="550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4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2"/>
            <a:ext cx="12191999" cy="5915607"/>
          </a:xfrm>
          <a:prstGeom prst="frame">
            <a:avLst>
              <a:gd name="adj1" fmla="val 7941"/>
            </a:avLst>
          </a:prstGeom>
          <a:solidFill>
            <a:srgbClr val="066AB5">
              <a:alpha val="22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6" name="순서도: 연결자 5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연결자 8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9795" y="186612"/>
            <a:ext cx="8995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/>
                </a:solidFill>
              </a:rPr>
              <a:t>Window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 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DNS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경로 찾기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53" y="1144611"/>
            <a:ext cx="6964980" cy="281885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303377" y="1527170"/>
            <a:ext cx="3548842" cy="3163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4253" y="4259529"/>
            <a:ext cx="1087397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DNS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란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?</a:t>
            </a:r>
            <a:endParaRPr lang="en-US" altLang="ko-KR" dirty="0" smtClean="0">
              <a:solidFill>
                <a:schemeClr val="tx2"/>
              </a:solidFill>
            </a:endParaRPr>
          </a:p>
          <a:p>
            <a:r>
              <a:rPr lang="en-US" altLang="ko-KR" dirty="0" smtClean="0">
                <a:solidFill>
                  <a:schemeClr val="tx2"/>
                </a:solidFill>
              </a:rPr>
              <a:t>IP </a:t>
            </a:r>
            <a:r>
              <a:rPr lang="ko-KR" altLang="en-US" dirty="0">
                <a:solidFill>
                  <a:schemeClr val="tx2"/>
                </a:solidFill>
              </a:rPr>
              <a:t>주소 및 기타 데이터를 저장하고 </a:t>
            </a:r>
            <a:r>
              <a:rPr lang="ko-KR" altLang="en-US" dirty="0" err="1">
                <a:solidFill>
                  <a:schemeClr val="tx2"/>
                </a:solidFill>
              </a:rPr>
              <a:t>이름별로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ko-KR" altLang="en-US" dirty="0" err="1">
                <a:solidFill>
                  <a:schemeClr val="tx2"/>
                </a:solidFill>
              </a:rPr>
              <a:t>쿼리할</a:t>
            </a:r>
            <a:r>
              <a:rPr lang="ko-KR" altLang="en-US" dirty="0">
                <a:solidFill>
                  <a:schemeClr val="tx2"/>
                </a:solidFill>
              </a:rPr>
              <a:t> 수 있게 해주는 </a:t>
            </a:r>
            <a:r>
              <a:rPr lang="ko-KR" altLang="en-US" dirty="0" err="1">
                <a:solidFill>
                  <a:schemeClr val="tx2"/>
                </a:solidFill>
              </a:rPr>
              <a:t>계층형</a:t>
            </a:r>
            <a:r>
              <a:rPr lang="ko-KR" altLang="en-US" dirty="0">
                <a:solidFill>
                  <a:schemeClr val="tx2"/>
                </a:solidFill>
              </a:rPr>
              <a:t> 분산 </a:t>
            </a:r>
            <a:r>
              <a:rPr lang="ko-KR" altLang="en-US" dirty="0" smtClean="0">
                <a:solidFill>
                  <a:schemeClr val="tx2"/>
                </a:solidFill>
              </a:rPr>
              <a:t>데이터베이스</a:t>
            </a:r>
            <a:endParaRPr lang="en-US" altLang="ko-KR" dirty="0" smtClean="0">
              <a:solidFill>
                <a:schemeClr val="tx2"/>
              </a:solidFill>
            </a:endParaRPr>
          </a:p>
          <a:p>
            <a:r>
              <a:rPr lang="ko-KR" altLang="en-US" dirty="0" smtClean="0">
                <a:solidFill>
                  <a:schemeClr val="tx2"/>
                </a:solidFill>
              </a:rPr>
              <a:t>즉</a:t>
            </a:r>
            <a:r>
              <a:rPr lang="en-US" altLang="ko-KR" dirty="0">
                <a:solidFill>
                  <a:schemeClr val="tx2"/>
                </a:solidFill>
              </a:rPr>
              <a:t>, DNS</a:t>
            </a:r>
            <a:r>
              <a:rPr lang="ko-KR" altLang="en-US" dirty="0">
                <a:solidFill>
                  <a:schemeClr val="tx2"/>
                </a:solidFill>
              </a:rPr>
              <a:t>는 컴퓨터가 서로 통신하는 데 사용하는 숫자 </a:t>
            </a:r>
            <a:r>
              <a:rPr lang="en-US" altLang="ko-KR" dirty="0">
                <a:solidFill>
                  <a:schemeClr val="tx2"/>
                </a:solidFill>
              </a:rPr>
              <a:t>IP </a:t>
            </a:r>
            <a:r>
              <a:rPr lang="ko-KR" altLang="en-US" dirty="0">
                <a:solidFill>
                  <a:schemeClr val="tx2"/>
                </a:solidFill>
              </a:rPr>
              <a:t>주소로 변환되는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쉽게 읽을 수 있는 도메인 이름의 </a:t>
            </a:r>
            <a:r>
              <a:rPr lang="ko-KR" altLang="en-US" dirty="0" smtClean="0">
                <a:solidFill>
                  <a:schemeClr val="tx2"/>
                </a:solidFill>
              </a:rPr>
              <a:t>디렉터리이다</a:t>
            </a:r>
            <a:r>
              <a:rPr lang="en-US" altLang="ko-KR" dirty="0" smtClean="0">
                <a:solidFill>
                  <a:schemeClr val="tx2"/>
                </a:solidFill>
              </a:rPr>
              <a:t>.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67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2"/>
            <a:ext cx="12191999" cy="5915607"/>
          </a:xfrm>
          <a:prstGeom prst="frame">
            <a:avLst>
              <a:gd name="adj1" fmla="val 7941"/>
            </a:avLst>
          </a:prstGeom>
          <a:solidFill>
            <a:srgbClr val="066AB5">
              <a:alpha val="22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6" name="순서도: 연결자 5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연결자 8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9796" y="186612"/>
            <a:ext cx="8176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/>
                </a:solidFill>
              </a:rPr>
              <a:t>Linux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 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DNS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경로 찾기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65" y="1340558"/>
            <a:ext cx="6867790" cy="277424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33064" y="1555589"/>
            <a:ext cx="3858717" cy="3174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34253" y="4361667"/>
            <a:ext cx="10873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2"/>
                </a:solidFill>
              </a:rPr>
              <a:t>cat </a:t>
            </a:r>
            <a:r>
              <a:rPr lang="en-US" altLang="ko-KR" dirty="0">
                <a:solidFill>
                  <a:schemeClr val="tx2"/>
                </a:solidFill>
              </a:rPr>
              <a:t>/</a:t>
            </a:r>
            <a:r>
              <a:rPr lang="en-US" altLang="ko-KR" dirty="0" err="1">
                <a:solidFill>
                  <a:schemeClr val="tx2"/>
                </a:solidFill>
              </a:rPr>
              <a:t>etc</a:t>
            </a:r>
            <a:r>
              <a:rPr lang="en-US" altLang="ko-KR" dirty="0">
                <a:solidFill>
                  <a:schemeClr val="tx2"/>
                </a:solidFill>
              </a:rPr>
              <a:t>/hosts </a:t>
            </a:r>
            <a:r>
              <a:rPr lang="en-US" altLang="ko-KR" dirty="0" smtClean="0">
                <a:solidFill>
                  <a:schemeClr val="tx2"/>
                </a:solidFill>
              </a:rPr>
              <a:t> =&gt; </a:t>
            </a:r>
            <a:r>
              <a:rPr lang="ko-KR" altLang="en-US" dirty="0" smtClean="0">
                <a:solidFill>
                  <a:schemeClr val="tx2"/>
                </a:solidFill>
              </a:rPr>
              <a:t>경로를 </a:t>
            </a:r>
            <a:r>
              <a:rPr lang="ko-KR" altLang="en-US" dirty="0">
                <a:solidFill>
                  <a:schemeClr val="tx2"/>
                </a:solidFill>
              </a:rPr>
              <a:t>확인하는 </a:t>
            </a:r>
            <a:r>
              <a:rPr lang="ko-KR" altLang="en-US" dirty="0" smtClean="0">
                <a:solidFill>
                  <a:schemeClr val="tx2"/>
                </a:solidFill>
              </a:rPr>
              <a:t>코드</a:t>
            </a:r>
            <a:endParaRPr lang="en-US" altLang="ko-KR" dirty="0" smtClean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2"/>
                </a:solidFill>
              </a:rPr>
              <a:t>cat =&gt; </a:t>
            </a:r>
            <a:r>
              <a:rPr lang="ko-KR" altLang="en-US" dirty="0">
                <a:solidFill>
                  <a:schemeClr val="tx2"/>
                </a:solidFill>
              </a:rPr>
              <a:t>파일 내용 보기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2"/>
                </a:solidFill>
              </a:rPr>
              <a:t>'/' =&gt; root </a:t>
            </a:r>
            <a:r>
              <a:rPr lang="en-US" altLang="ko-KR" dirty="0" err="1">
                <a:solidFill>
                  <a:schemeClr val="tx2"/>
                </a:solidFill>
              </a:rPr>
              <a:t>ditrectory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5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2"/>
            <a:ext cx="12191999" cy="5915607"/>
          </a:xfrm>
          <a:prstGeom prst="frame">
            <a:avLst>
              <a:gd name="adj1" fmla="val 7941"/>
            </a:avLst>
          </a:prstGeom>
          <a:solidFill>
            <a:srgbClr val="066AB5">
              <a:alpha val="22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6" name="순서도: 연결자 5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연결자 8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9795" y="186612"/>
            <a:ext cx="10310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사용자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(User)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와 그룹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(Group)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13" name="object 2"/>
          <p:cNvSpPr/>
          <p:nvPr/>
        </p:nvSpPr>
        <p:spPr>
          <a:xfrm>
            <a:off x="699795" y="1527170"/>
            <a:ext cx="4644987" cy="3108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66349" y="1650498"/>
            <a:ext cx="59418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tx2"/>
                </a:solidFill>
              </a:rPr>
              <a:t>사용자는 여러 개의 그룹에 포함될 수 있다</a:t>
            </a:r>
            <a:endParaRPr lang="en-US" altLang="ko-KR" sz="2000" dirty="0" smtClean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tx2"/>
                </a:solidFill>
              </a:rPr>
              <a:t>현재의 사용자를 알아보는 명령 </a:t>
            </a:r>
            <a:r>
              <a:rPr lang="en-US" altLang="ko-KR" sz="2000" dirty="0" smtClean="0">
                <a:solidFill>
                  <a:schemeClr val="tx2"/>
                </a:solidFill>
              </a:rPr>
              <a:t>=&gt; id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tx2"/>
                </a:solidFill>
              </a:rPr>
              <a:t>현재의 그룹을 알아보는 명령 </a:t>
            </a:r>
            <a:r>
              <a:rPr lang="en-US" altLang="ko-KR" sz="2000" dirty="0" smtClean="0">
                <a:solidFill>
                  <a:schemeClr val="tx2"/>
                </a:solidFill>
              </a:rPr>
              <a:t>-&gt; group</a:t>
            </a:r>
          </a:p>
          <a:p>
            <a:pPr marL="457200" indent="-457200">
              <a:buAutoNum type="arabicPeriod"/>
            </a:pPr>
            <a:endParaRPr lang="en-US" altLang="ko-KR" sz="2000" dirty="0" smtClean="0">
              <a:solidFill>
                <a:schemeClr val="tx2"/>
              </a:solidFill>
            </a:endParaRPr>
          </a:p>
          <a:p>
            <a:r>
              <a:rPr lang="en-US" altLang="ko-KR" sz="2000" dirty="0" smtClean="0">
                <a:solidFill>
                  <a:schemeClr val="tx2"/>
                </a:solidFill>
              </a:rPr>
              <a:t>Ex)</a:t>
            </a:r>
          </a:p>
          <a:p>
            <a:r>
              <a:rPr lang="en-US" altLang="ko-KR" sz="2000" spc="36" dirty="0" smtClean="0">
                <a:solidFill>
                  <a:schemeClr val="tx2"/>
                </a:solidFill>
                <a:cs typeface="함초롬바탕" panose="02030604000101010101" pitchFamily="18" charset="-127"/>
              </a:rPr>
              <a:t>-</a:t>
            </a:r>
            <a:r>
              <a:rPr lang="ko-KR" altLang="en-US" sz="2000" spc="36" dirty="0" smtClean="0">
                <a:solidFill>
                  <a:schemeClr val="tx2"/>
                </a:solidFill>
                <a:cs typeface="함초롬바탕" panose="02030604000101010101" pitchFamily="18" charset="-127"/>
              </a:rPr>
              <a:t>철수라는 </a:t>
            </a:r>
            <a:r>
              <a:rPr lang="en-US" altLang="ko-KR" sz="2000" spc="-150" dirty="0">
                <a:solidFill>
                  <a:schemeClr val="tx2"/>
                </a:solidFill>
                <a:cs typeface="Book Antiqua"/>
              </a:rPr>
              <a:t>user</a:t>
            </a:r>
            <a:r>
              <a:rPr lang="ko-KR" altLang="en-US" sz="2000" spc="-150" dirty="0">
                <a:solidFill>
                  <a:schemeClr val="tx2"/>
                </a:solidFill>
                <a:cs typeface="함초롬바탕" panose="02030604000101010101" pitchFamily="18" charset="-127"/>
              </a:rPr>
              <a:t>는 </a:t>
            </a:r>
            <a:r>
              <a:rPr lang="en-US" altLang="ko-KR" sz="2000" spc="-103" dirty="0">
                <a:solidFill>
                  <a:schemeClr val="tx2"/>
                </a:solidFill>
                <a:cs typeface="Book Antiqua"/>
              </a:rPr>
              <a:t>[</a:t>
            </a:r>
            <a:r>
              <a:rPr lang="ko-KR" altLang="en-US" sz="2000" spc="-103" dirty="0">
                <a:solidFill>
                  <a:schemeClr val="tx2"/>
                </a:solidFill>
                <a:cs typeface="함초롬바탕" panose="02030604000101010101" pitchFamily="18" charset="-127"/>
              </a:rPr>
              <a:t>철수네 </a:t>
            </a:r>
            <a:r>
              <a:rPr lang="ko-KR" altLang="en-US" sz="2000" spc="-109" dirty="0">
                <a:solidFill>
                  <a:schemeClr val="tx2"/>
                </a:solidFill>
                <a:cs typeface="함초롬바탕" panose="02030604000101010101" pitchFamily="18" charset="-127"/>
              </a:rPr>
              <a:t>집</a:t>
            </a:r>
            <a:r>
              <a:rPr lang="en-US" altLang="ko-KR" sz="2000" spc="-109" dirty="0">
                <a:solidFill>
                  <a:schemeClr val="tx2"/>
                </a:solidFill>
                <a:cs typeface="Book Antiqua"/>
              </a:rPr>
              <a:t>] </a:t>
            </a:r>
            <a:r>
              <a:rPr lang="en-US" altLang="ko-KR" sz="2000" spc="-103" dirty="0">
                <a:solidFill>
                  <a:schemeClr val="tx2"/>
                </a:solidFill>
                <a:cs typeface="Book Antiqua"/>
              </a:rPr>
              <a:t>[</a:t>
            </a:r>
            <a:r>
              <a:rPr lang="ko-KR" altLang="en-US" sz="2000" spc="-103" dirty="0">
                <a:solidFill>
                  <a:schemeClr val="tx2"/>
                </a:solidFill>
                <a:cs typeface="함초롬바탕" panose="02030604000101010101" pitchFamily="18" charset="-127"/>
              </a:rPr>
              <a:t>철수네 </a:t>
            </a:r>
            <a:r>
              <a:rPr lang="ko-KR" altLang="en-US" sz="2000" spc="-113" dirty="0">
                <a:solidFill>
                  <a:schemeClr val="tx2"/>
                </a:solidFill>
                <a:cs typeface="함초롬바탕" panose="02030604000101010101" pitchFamily="18" charset="-127"/>
              </a:rPr>
              <a:t>학교</a:t>
            </a:r>
            <a:r>
              <a:rPr lang="en-US" altLang="ko-KR" sz="2000" spc="-113" dirty="0">
                <a:solidFill>
                  <a:schemeClr val="tx2"/>
                </a:solidFill>
                <a:cs typeface="Book Antiqua"/>
              </a:rPr>
              <a:t>] </a:t>
            </a:r>
            <a:r>
              <a:rPr lang="ko-KR" altLang="en-US" sz="2000" spc="-95" dirty="0">
                <a:solidFill>
                  <a:schemeClr val="tx2"/>
                </a:solidFill>
                <a:cs typeface="함초롬바탕" panose="02030604000101010101" pitchFamily="18" charset="-127"/>
              </a:rPr>
              <a:t>그룹에</a:t>
            </a:r>
            <a:r>
              <a:rPr lang="ko-KR" altLang="en-US" sz="2000" spc="-64" dirty="0">
                <a:solidFill>
                  <a:schemeClr val="tx2"/>
                </a:solidFill>
                <a:cs typeface="함초롬바탕" panose="02030604000101010101" pitchFamily="18" charset="-127"/>
              </a:rPr>
              <a:t> </a:t>
            </a:r>
            <a:r>
              <a:rPr lang="ko-KR" altLang="en-US" sz="2000" spc="-86" dirty="0" smtClean="0">
                <a:solidFill>
                  <a:schemeClr val="tx2"/>
                </a:solidFill>
                <a:cs typeface="함초롬바탕" panose="02030604000101010101" pitchFamily="18" charset="-127"/>
              </a:rPr>
              <a:t>포함</a:t>
            </a:r>
            <a:endParaRPr lang="en-US" altLang="ko-KR" sz="2000" dirty="0" smtClean="0">
              <a:solidFill>
                <a:schemeClr val="tx2"/>
              </a:solidFill>
              <a:cs typeface="함초롬바탕" panose="02030604000101010101" pitchFamily="18" charset="-127"/>
            </a:endParaRPr>
          </a:p>
          <a:p>
            <a:r>
              <a:rPr lang="en-US" altLang="ko-KR" sz="2000" spc="77" dirty="0" smtClean="0">
                <a:solidFill>
                  <a:schemeClr val="tx2"/>
                </a:solidFill>
                <a:cs typeface="함초롬바탕" panose="02030604000101010101" pitchFamily="18" charset="-127"/>
              </a:rPr>
              <a:t>-</a:t>
            </a:r>
            <a:r>
              <a:rPr lang="ko-KR" altLang="en-US" sz="2000" spc="77" dirty="0" smtClean="0">
                <a:solidFill>
                  <a:schemeClr val="tx2"/>
                </a:solidFill>
                <a:cs typeface="함초롬바탕" panose="02030604000101010101" pitchFamily="18" charset="-127"/>
              </a:rPr>
              <a:t>영희는 </a:t>
            </a:r>
            <a:r>
              <a:rPr lang="en-US" altLang="ko-KR" sz="2000" spc="-103" dirty="0">
                <a:solidFill>
                  <a:schemeClr val="tx2"/>
                </a:solidFill>
                <a:cs typeface="Book Antiqua"/>
              </a:rPr>
              <a:t>[</a:t>
            </a:r>
            <a:r>
              <a:rPr lang="ko-KR" altLang="en-US" sz="2000" spc="-103" dirty="0">
                <a:solidFill>
                  <a:schemeClr val="tx2"/>
                </a:solidFill>
                <a:cs typeface="함초롬바탕" panose="02030604000101010101" pitchFamily="18" charset="-127"/>
              </a:rPr>
              <a:t>영희네 </a:t>
            </a:r>
            <a:r>
              <a:rPr lang="ko-KR" altLang="en-US" sz="2000" spc="-109" dirty="0">
                <a:solidFill>
                  <a:schemeClr val="tx2"/>
                </a:solidFill>
                <a:cs typeface="함초롬바탕" panose="02030604000101010101" pitchFamily="18" charset="-127"/>
              </a:rPr>
              <a:t>집</a:t>
            </a:r>
            <a:r>
              <a:rPr lang="en-US" altLang="ko-KR" sz="2000" spc="-109" dirty="0">
                <a:solidFill>
                  <a:schemeClr val="tx2"/>
                </a:solidFill>
                <a:cs typeface="Book Antiqua"/>
              </a:rPr>
              <a:t>] </a:t>
            </a:r>
            <a:r>
              <a:rPr lang="en-US" altLang="ko-KR" sz="2000" spc="-103" dirty="0">
                <a:solidFill>
                  <a:schemeClr val="tx2"/>
                </a:solidFill>
                <a:cs typeface="Book Antiqua"/>
              </a:rPr>
              <a:t>[</a:t>
            </a:r>
            <a:r>
              <a:rPr lang="ko-KR" altLang="en-US" sz="2000" spc="-103" dirty="0">
                <a:solidFill>
                  <a:schemeClr val="tx2"/>
                </a:solidFill>
                <a:cs typeface="함초롬바탕" panose="02030604000101010101" pitchFamily="18" charset="-127"/>
              </a:rPr>
              <a:t>철수네 </a:t>
            </a:r>
            <a:r>
              <a:rPr lang="ko-KR" altLang="en-US" sz="2000" spc="-113" dirty="0">
                <a:solidFill>
                  <a:schemeClr val="tx2"/>
                </a:solidFill>
                <a:cs typeface="함초롬바탕" panose="02030604000101010101" pitchFamily="18" charset="-127"/>
              </a:rPr>
              <a:t>학교</a:t>
            </a:r>
            <a:r>
              <a:rPr lang="en-US" altLang="ko-KR" sz="2000" spc="-113" dirty="0">
                <a:solidFill>
                  <a:schemeClr val="tx2"/>
                </a:solidFill>
                <a:cs typeface="Book Antiqua"/>
              </a:rPr>
              <a:t>] </a:t>
            </a:r>
            <a:r>
              <a:rPr lang="ko-KR" altLang="en-US" sz="2000" spc="-95" dirty="0">
                <a:solidFill>
                  <a:schemeClr val="tx2"/>
                </a:solidFill>
                <a:cs typeface="함초롬바탕" panose="02030604000101010101" pitchFamily="18" charset="-127"/>
              </a:rPr>
              <a:t>그룹에</a:t>
            </a:r>
            <a:r>
              <a:rPr lang="ko-KR" altLang="en-US" sz="2000" spc="64" dirty="0">
                <a:solidFill>
                  <a:schemeClr val="tx2"/>
                </a:solidFill>
                <a:cs typeface="함초롬바탕" panose="02030604000101010101" pitchFamily="18" charset="-127"/>
              </a:rPr>
              <a:t> </a:t>
            </a:r>
            <a:r>
              <a:rPr lang="ko-KR" altLang="en-US" sz="2000" spc="-86" dirty="0" smtClean="0">
                <a:solidFill>
                  <a:schemeClr val="tx2"/>
                </a:solidFill>
                <a:cs typeface="함초롬바탕" panose="02030604000101010101" pitchFamily="18" charset="-127"/>
              </a:rPr>
              <a:t>포함</a:t>
            </a:r>
            <a:endParaRPr lang="en-US" altLang="ko-KR" sz="2000" dirty="0">
              <a:solidFill>
                <a:schemeClr val="tx2"/>
              </a:solidFill>
              <a:cs typeface="함초롬바탕" panose="02030604000101010101" pitchFamily="18" charset="-127"/>
            </a:endParaRPr>
          </a:p>
          <a:p>
            <a:r>
              <a:rPr lang="en-US" altLang="ko-KR" sz="2000" spc="77" dirty="0" smtClean="0">
                <a:solidFill>
                  <a:schemeClr val="tx2"/>
                </a:solidFill>
                <a:cs typeface="함초롬바탕" panose="02030604000101010101" pitchFamily="18" charset="-127"/>
              </a:rPr>
              <a:t>-</a:t>
            </a:r>
            <a:r>
              <a:rPr lang="ko-KR" altLang="en-US" sz="2000" spc="77" dirty="0" smtClean="0">
                <a:solidFill>
                  <a:schemeClr val="tx2"/>
                </a:solidFill>
                <a:cs typeface="함초롬바탕" panose="02030604000101010101" pitchFamily="18" charset="-127"/>
              </a:rPr>
              <a:t>철수는 </a:t>
            </a:r>
            <a:r>
              <a:rPr lang="en-US" altLang="ko-KR" sz="2000" spc="-103" dirty="0" smtClean="0">
                <a:solidFill>
                  <a:schemeClr val="tx2"/>
                </a:solidFill>
                <a:cs typeface="Book Antiqua"/>
              </a:rPr>
              <a:t>[</a:t>
            </a:r>
            <a:r>
              <a:rPr lang="ko-KR" altLang="en-US" sz="2000" spc="-103" dirty="0" smtClean="0">
                <a:solidFill>
                  <a:schemeClr val="tx2"/>
                </a:solidFill>
                <a:cs typeface="함초롬바탕" panose="02030604000101010101" pitchFamily="18" charset="-127"/>
              </a:rPr>
              <a:t>영희네 </a:t>
            </a:r>
            <a:r>
              <a:rPr lang="ko-KR" altLang="en-US" sz="2000" spc="-109" dirty="0" smtClean="0">
                <a:solidFill>
                  <a:schemeClr val="tx2"/>
                </a:solidFill>
                <a:cs typeface="함초롬바탕" panose="02030604000101010101" pitchFamily="18" charset="-127"/>
              </a:rPr>
              <a:t>집</a:t>
            </a:r>
            <a:r>
              <a:rPr lang="en-US" altLang="ko-KR" sz="2000" spc="-109" dirty="0" smtClean="0">
                <a:solidFill>
                  <a:schemeClr val="tx2"/>
                </a:solidFill>
                <a:cs typeface="Book Antiqua"/>
              </a:rPr>
              <a:t>] </a:t>
            </a:r>
            <a:r>
              <a:rPr lang="ko-KR" altLang="en-US" sz="2000" spc="-103" dirty="0" smtClean="0">
                <a:solidFill>
                  <a:schemeClr val="tx2"/>
                </a:solidFill>
                <a:cs typeface="함초롬바탕" panose="02030604000101010101" pitchFamily="18" charset="-127"/>
              </a:rPr>
              <a:t>그룹과는 </a:t>
            </a:r>
            <a:r>
              <a:rPr lang="ko-KR" altLang="en-US" sz="2000" spc="-163" dirty="0" smtClean="0">
                <a:solidFill>
                  <a:schemeClr val="tx2"/>
                </a:solidFill>
                <a:cs typeface="Book Antiqua"/>
              </a:rPr>
              <a:t>“</a:t>
            </a:r>
            <a:r>
              <a:rPr lang="en-US" altLang="ko-KR" sz="2000" spc="-163" dirty="0" smtClean="0">
                <a:solidFill>
                  <a:schemeClr val="tx2"/>
                </a:solidFill>
                <a:cs typeface="Book Antiqua"/>
              </a:rPr>
              <a:t>other” </a:t>
            </a:r>
            <a:r>
              <a:rPr lang="ko-KR" altLang="en-US" sz="2000" spc="-118" dirty="0" smtClean="0">
                <a:solidFill>
                  <a:schemeClr val="tx2"/>
                </a:solidFill>
                <a:cs typeface="함초롬바탕" panose="02030604000101010101" pitchFamily="18" charset="-127"/>
              </a:rPr>
              <a:t>관계</a:t>
            </a:r>
            <a:r>
              <a:rPr lang="en-US" altLang="ko-KR" sz="2000" spc="-118" dirty="0" smtClean="0">
                <a:solidFill>
                  <a:schemeClr val="tx2"/>
                </a:solidFill>
                <a:cs typeface="Book Antiqua"/>
              </a:rPr>
              <a:t>(</a:t>
            </a:r>
            <a:r>
              <a:rPr lang="ko-KR" altLang="en-US" sz="2000" spc="-118" dirty="0" smtClean="0">
                <a:solidFill>
                  <a:schemeClr val="tx2"/>
                </a:solidFill>
                <a:cs typeface="함초롬바탕" panose="02030604000101010101" pitchFamily="18" charset="-127"/>
              </a:rPr>
              <a:t>관계없음</a:t>
            </a:r>
            <a:r>
              <a:rPr lang="en-US" altLang="ko-KR" sz="2000" spc="-118" dirty="0" smtClean="0">
                <a:solidFill>
                  <a:schemeClr val="tx2"/>
                </a:solidFill>
                <a:cs typeface="Book Antiqua"/>
              </a:rPr>
              <a:t>)</a:t>
            </a:r>
            <a:endParaRPr lang="ko-KR" altLang="en-US" sz="2000" dirty="0">
              <a:solidFill>
                <a:schemeClr val="tx2"/>
              </a:solidFill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66070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2"/>
            <a:ext cx="12191999" cy="5915607"/>
          </a:xfrm>
          <a:prstGeom prst="frame">
            <a:avLst>
              <a:gd name="adj1" fmla="val 7941"/>
            </a:avLst>
          </a:prstGeom>
          <a:solidFill>
            <a:srgbClr val="066AB5">
              <a:alpha val="22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6" name="순서도: 연결자 5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연결자 8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9795" y="186612"/>
            <a:ext cx="10310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사용자 등록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0" y="1340557"/>
            <a:ext cx="5765709" cy="51044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53705" y="1527171"/>
            <a:ext cx="594187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 err="1" smtClean="0">
                <a:solidFill>
                  <a:schemeClr val="tx2"/>
                </a:solidFill>
              </a:rPr>
              <a:t>adduser</a:t>
            </a:r>
            <a:r>
              <a:rPr lang="en-US" altLang="ko-KR" sz="2000" dirty="0" smtClean="0">
                <a:solidFill>
                  <a:schemeClr val="tx2"/>
                </a:solidFill>
              </a:rPr>
              <a:t> kopoctc1 =&gt; kopoctc1</a:t>
            </a:r>
            <a:r>
              <a:rPr lang="ko-KR" altLang="en-US" sz="2000" dirty="0" err="1" smtClean="0">
                <a:solidFill>
                  <a:schemeClr val="tx2"/>
                </a:solidFill>
              </a:rPr>
              <a:t>라는사용자</a:t>
            </a:r>
            <a:r>
              <a:rPr lang="ko-KR" altLang="en-US" sz="2000" dirty="0" smtClean="0">
                <a:solidFill>
                  <a:schemeClr val="tx2"/>
                </a:solidFill>
              </a:rPr>
              <a:t> 만들기</a:t>
            </a:r>
            <a:endParaRPr lang="en-US" altLang="ko-KR" sz="2000" dirty="0" smtClean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tx2"/>
                </a:solidFill>
              </a:rPr>
              <a:t>사용자를 만들 수 있는 권한은 </a:t>
            </a:r>
            <a:r>
              <a:rPr lang="en-US" altLang="ko-KR" sz="2000" dirty="0" smtClean="0">
                <a:solidFill>
                  <a:schemeClr val="tx2"/>
                </a:solidFill>
              </a:rPr>
              <a:t>root(</a:t>
            </a:r>
            <a:r>
              <a:rPr lang="ko-KR" altLang="en-US" sz="2000" dirty="0" smtClean="0">
                <a:solidFill>
                  <a:schemeClr val="tx2"/>
                </a:solidFill>
              </a:rPr>
              <a:t>관리자</a:t>
            </a:r>
            <a:r>
              <a:rPr lang="en-US" altLang="ko-KR" sz="2000" dirty="0" smtClean="0">
                <a:solidFill>
                  <a:schemeClr val="tx2"/>
                </a:solidFill>
              </a:rPr>
              <a:t>)</a:t>
            </a:r>
            <a:r>
              <a:rPr lang="ko-KR" altLang="en-US" sz="2000" dirty="0" smtClean="0">
                <a:solidFill>
                  <a:schemeClr val="tx2"/>
                </a:solidFill>
              </a:rPr>
              <a:t>만 가능</a:t>
            </a:r>
            <a:endParaRPr lang="en-US" altLang="ko-KR" sz="2000" dirty="0" smtClean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2000" dirty="0" err="1">
                <a:solidFill>
                  <a:schemeClr val="tx2"/>
                </a:solidFill>
              </a:rPr>
              <a:t>s</a:t>
            </a:r>
            <a:r>
              <a:rPr lang="en-US" altLang="ko-KR" sz="2000" dirty="0" err="1" smtClean="0">
                <a:solidFill>
                  <a:schemeClr val="tx2"/>
                </a:solidFill>
              </a:rPr>
              <a:t>udo</a:t>
            </a:r>
            <a:r>
              <a:rPr lang="en-US" altLang="ko-KR" sz="2000" dirty="0" smtClean="0">
                <a:solidFill>
                  <a:schemeClr val="tx2"/>
                </a:solidFill>
              </a:rPr>
              <a:t> </a:t>
            </a:r>
            <a:r>
              <a:rPr lang="en-US" altLang="ko-KR" sz="2000" dirty="0" err="1">
                <a:solidFill>
                  <a:schemeClr val="tx2"/>
                </a:solidFill>
              </a:rPr>
              <a:t>adduser</a:t>
            </a:r>
            <a:r>
              <a:rPr lang="en-US" altLang="ko-KR" sz="2000" dirty="0">
                <a:solidFill>
                  <a:schemeClr val="tx2"/>
                </a:solidFill>
              </a:rPr>
              <a:t> kopoctc1 </a:t>
            </a:r>
            <a:r>
              <a:rPr lang="en-US" altLang="ko-KR" sz="2000" dirty="0" smtClean="0">
                <a:solidFill>
                  <a:schemeClr val="tx2"/>
                </a:solidFill>
              </a:rPr>
              <a:t>=&gt; </a:t>
            </a:r>
            <a:r>
              <a:rPr lang="ko-KR" altLang="en-US" sz="2000" dirty="0" smtClean="0">
                <a:solidFill>
                  <a:schemeClr val="tx2"/>
                </a:solidFill>
              </a:rPr>
              <a:t>관리자 권한으로 실행</a:t>
            </a:r>
            <a:endParaRPr lang="en-US" altLang="ko-KR" sz="2000" dirty="0" smtClean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tx2"/>
              </a:solidFill>
            </a:endParaRPr>
          </a:p>
          <a:p>
            <a:r>
              <a:rPr lang="en-US" altLang="ko-KR" sz="2000" dirty="0" smtClean="0">
                <a:solidFill>
                  <a:schemeClr val="tx2"/>
                </a:solidFill>
              </a:rPr>
              <a:t>*</a:t>
            </a:r>
            <a:r>
              <a:rPr lang="ko-KR" altLang="en-US" sz="2000" dirty="0" smtClean="0">
                <a:solidFill>
                  <a:schemeClr val="tx2"/>
                </a:solidFill>
              </a:rPr>
              <a:t>사용자</a:t>
            </a:r>
            <a:r>
              <a:rPr lang="en-US" altLang="ko-KR" sz="2000" dirty="0" smtClean="0">
                <a:solidFill>
                  <a:schemeClr val="tx2"/>
                </a:solidFill>
              </a:rPr>
              <a:t>/</a:t>
            </a:r>
            <a:r>
              <a:rPr lang="ko-KR" altLang="en-US" sz="2000" dirty="0" smtClean="0">
                <a:solidFill>
                  <a:schemeClr val="tx2"/>
                </a:solidFill>
              </a:rPr>
              <a:t>그룹 등록</a:t>
            </a:r>
            <a:r>
              <a:rPr lang="en-US" altLang="ko-KR" sz="2000" dirty="0" smtClean="0">
                <a:solidFill>
                  <a:schemeClr val="tx2"/>
                </a:solidFill>
              </a:rPr>
              <a:t>: </a:t>
            </a:r>
            <a:r>
              <a:rPr lang="en-US" altLang="ko-KR" sz="2000" dirty="0" err="1" smtClean="0">
                <a:solidFill>
                  <a:schemeClr val="tx2"/>
                </a:solidFill>
              </a:rPr>
              <a:t>adduser</a:t>
            </a:r>
            <a:r>
              <a:rPr lang="en-US" altLang="ko-KR" sz="2000" dirty="0" smtClean="0">
                <a:solidFill>
                  <a:schemeClr val="tx2"/>
                </a:solidFill>
              </a:rPr>
              <a:t>, </a:t>
            </a:r>
            <a:r>
              <a:rPr lang="en-US" altLang="ko-KR" sz="2000" dirty="0" err="1" smtClean="0">
                <a:solidFill>
                  <a:schemeClr val="tx2"/>
                </a:solidFill>
              </a:rPr>
              <a:t>addgroup</a:t>
            </a:r>
            <a:endParaRPr lang="en-US" altLang="ko-KR" sz="2000" dirty="0" smtClean="0">
              <a:solidFill>
                <a:schemeClr val="tx2"/>
              </a:solidFill>
            </a:endParaRPr>
          </a:p>
          <a:p>
            <a:r>
              <a:rPr lang="en-US" altLang="ko-KR" sz="2000" dirty="0" smtClean="0">
                <a:solidFill>
                  <a:schemeClr val="tx2"/>
                </a:solidFill>
              </a:rPr>
              <a:t>*</a:t>
            </a:r>
            <a:r>
              <a:rPr lang="ko-KR" altLang="en-US" sz="2000" dirty="0" smtClean="0">
                <a:solidFill>
                  <a:schemeClr val="tx2"/>
                </a:solidFill>
              </a:rPr>
              <a:t>사용자</a:t>
            </a:r>
            <a:r>
              <a:rPr lang="en-US" altLang="ko-KR" sz="2000" dirty="0" smtClean="0">
                <a:solidFill>
                  <a:schemeClr val="tx2"/>
                </a:solidFill>
              </a:rPr>
              <a:t>/</a:t>
            </a:r>
            <a:r>
              <a:rPr lang="ko-KR" altLang="en-US" sz="2000" dirty="0" smtClean="0">
                <a:solidFill>
                  <a:schemeClr val="tx2"/>
                </a:solidFill>
              </a:rPr>
              <a:t>그룹 삭제</a:t>
            </a:r>
            <a:r>
              <a:rPr lang="en-US" altLang="ko-KR" sz="2000" dirty="0" smtClean="0">
                <a:solidFill>
                  <a:schemeClr val="tx2"/>
                </a:solidFill>
              </a:rPr>
              <a:t>: </a:t>
            </a:r>
            <a:r>
              <a:rPr lang="en-US" altLang="ko-KR" sz="2000" dirty="0" err="1" smtClean="0">
                <a:solidFill>
                  <a:schemeClr val="tx2"/>
                </a:solidFill>
              </a:rPr>
              <a:t>deluser</a:t>
            </a:r>
            <a:r>
              <a:rPr lang="en-US" altLang="ko-KR" sz="2000" dirty="0">
                <a:solidFill>
                  <a:schemeClr val="tx2"/>
                </a:solidFill>
              </a:rPr>
              <a:t>, </a:t>
            </a:r>
            <a:r>
              <a:rPr lang="en-US" altLang="ko-KR" sz="2000" dirty="0" err="1" smtClean="0">
                <a:solidFill>
                  <a:schemeClr val="tx2"/>
                </a:solidFill>
              </a:rPr>
              <a:t>delgroup</a:t>
            </a:r>
            <a:endParaRPr lang="en-US" altLang="ko-KR" sz="2000" dirty="0" smtClean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tx2"/>
              </a:solidFill>
            </a:endParaRPr>
          </a:p>
          <a:p>
            <a:endParaRPr lang="ko-KR" altLang="en-US" sz="2000" dirty="0"/>
          </a:p>
        </p:txBody>
      </p:sp>
      <p:sp>
        <p:nvSpPr>
          <p:cNvPr id="14" name="직사각형 13"/>
          <p:cNvSpPr/>
          <p:nvPr/>
        </p:nvSpPr>
        <p:spPr>
          <a:xfrm>
            <a:off x="195164" y="1340557"/>
            <a:ext cx="3548842" cy="3163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95164" y="1806223"/>
            <a:ext cx="3772152" cy="3617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06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2"/>
            <a:ext cx="12191999" cy="5915607"/>
          </a:xfrm>
          <a:prstGeom prst="frame">
            <a:avLst>
              <a:gd name="adj1" fmla="val 7941"/>
            </a:avLst>
          </a:prstGeom>
          <a:solidFill>
            <a:srgbClr val="066AB5">
              <a:alpha val="22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6" name="순서도: 연결자 5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연결자 8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9795" y="186612"/>
            <a:ext cx="10310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패스워드 설정</a:t>
            </a:r>
            <a:endParaRPr lang="en-US" altLang="ko-KR" sz="3200" b="1" dirty="0" smtClean="0">
              <a:solidFill>
                <a:schemeClr val="tx2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73" y="1144610"/>
            <a:ext cx="6490896" cy="28227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59837" y="4119995"/>
            <a:ext cx="1084839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 err="1">
                <a:solidFill>
                  <a:schemeClr val="tx2"/>
                </a:solidFill>
              </a:rPr>
              <a:t>p</a:t>
            </a:r>
            <a:r>
              <a:rPr lang="en-US" altLang="ko-KR" sz="2400" dirty="0" err="1" smtClean="0">
                <a:solidFill>
                  <a:schemeClr val="tx2"/>
                </a:solidFill>
              </a:rPr>
              <a:t>asswd</a:t>
            </a:r>
            <a:r>
              <a:rPr lang="ko-KR" altLang="en-US" sz="2400" dirty="0" smtClean="0">
                <a:solidFill>
                  <a:schemeClr val="tx2"/>
                </a:solidFill>
              </a:rPr>
              <a:t>명령어로 패스워드 설정</a:t>
            </a:r>
            <a:endParaRPr lang="en-US" altLang="ko-KR" sz="2400" dirty="0" smtClean="0">
              <a:solidFill>
                <a:schemeClr val="tx2"/>
              </a:solidFill>
            </a:endParaRPr>
          </a:p>
          <a:p>
            <a:r>
              <a:rPr lang="en-US" altLang="ko-KR" sz="2000" dirty="0" smtClean="0">
                <a:solidFill>
                  <a:schemeClr val="tx2"/>
                </a:solidFill>
              </a:rPr>
              <a:t>*Root</a:t>
            </a:r>
            <a:r>
              <a:rPr lang="ko-KR" altLang="en-US" sz="2000" dirty="0" smtClean="0">
                <a:solidFill>
                  <a:schemeClr val="tx2"/>
                </a:solidFill>
              </a:rPr>
              <a:t>의 패스워드를 바꾸기 때문에 관리자 권한</a:t>
            </a:r>
            <a:r>
              <a:rPr lang="en-US" altLang="ko-KR" sz="2000" dirty="0" smtClean="0">
                <a:solidFill>
                  <a:schemeClr val="tx2"/>
                </a:solidFill>
              </a:rPr>
              <a:t>(</a:t>
            </a:r>
            <a:r>
              <a:rPr lang="en-US" altLang="ko-KR" sz="2000" dirty="0" err="1" smtClean="0">
                <a:solidFill>
                  <a:schemeClr val="tx2"/>
                </a:solidFill>
              </a:rPr>
              <a:t>sudo</a:t>
            </a:r>
            <a:r>
              <a:rPr lang="en-US" altLang="ko-KR" sz="2000" dirty="0" smtClean="0">
                <a:solidFill>
                  <a:schemeClr val="tx2"/>
                </a:solidFill>
              </a:rPr>
              <a:t>)</a:t>
            </a:r>
            <a:r>
              <a:rPr lang="ko-KR" altLang="en-US" sz="2000" dirty="0" smtClean="0">
                <a:solidFill>
                  <a:schemeClr val="tx2"/>
                </a:solidFill>
              </a:rPr>
              <a:t>로 접속</a:t>
            </a:r>
            <a:endParaRPr lang="en-US" altLang="ko-KR" sz="2400" dirty="0" smtClean="0">
              <a:solidFill>
                <a:schemeClr val="tx2"/>
              </a:solidFill>
            </a:endParaRPr>
          </a:p>
          <a:p>
            <a:r>
              <a:rPr lang="en-US" altLang="ko-KR" sz="2400" dirty="0" smtClean="0">
                <a:solidFill>
                  <a:schemeClr val="tx2"/>
                </a:solidFill>
              </a:rPr>
              <a:t>2. </a:t>
            </a:r>
            <a:r>
              <a:rPr lang="en-US" altLang="ko-KR" sz="2400" dirty="0" err="1" smtClean="0">
                <a:solidFill>
                  <a:schemeClr val="tx2"/>
                </a:solidFill>
              </a:rPr>
              <a:t>su</a:t>
            </a:r>
            <a:r>
              <a:rPr lang="en-US" altLang="ko-KR" sz="2400" dirty="0" smtClean="0">
                <a:solidFill>
                  <a:schemeClr val="tx2"/>
                </a:solidFill>
              </a:rPr>
              <a:t> root </a:t>
            </a:r>
            <a:r>
              <a:rPr lang="ko-KR" altLang="en-US" sz="2400" dirty="0" smtClean="0">
                <a:solidFill>
                  <a:schemeClr val="tx2"/>
                </a:solidFill>
              </a:rPr>
              <a:t>명령어로 </a:t>
            </a:r>
            <a:r>
              <a:rPr lang="en-US" altLang="ko-KR" sz="2400" dirty="0" smtClean="0">
                <a:solidFill>
                  <a:schemeClr val="tx2"/>
                </a:solidFill>
              </a:rPr>
              <a:t>root</a:t>
            </a:r>
            <a:r>
              <a:rPr lang="ko-KR" altLang="en-US" sz="2400" dirty="0" smtClean="0">
                <a:solidFill>
                  <a:schemeClr val="tx2"/>
                </a:solidFill>
              </a:rPr>
              <a:t>로 접속 </a:t>
            </a:r>
            <a:endParaRPr lang="en-US" altLang="ko-KR" sz="2400" dirty="0">
              <a:solidFill>
                <a:schemeClr val="tx2"/>
              </a:solidFill>
            </a:endParaRPr>
          </a:p>
          <a:p>
            <a:r>
              <a:rPr lang="en-US" altLang="ko-KR" sz="2400" dirty="0" smtClean="0">
                <a:solidFill>
                  <a:schemeClr val="tx2"/>
                </a:solidFill>
              </a:rPr>
              <a:t>3. </a:t>
            </a:r>
            <a:r>
              <a:rPr lang="ko-KR" altLang="en-US" sz="2400" dirty="0" smtClean="0">
                <a:solidFill>
                  <a:schemeClr val="tx2"/>
                </a:solidFill>
              </a:rPr>
              <a:t>관리자 권한으로 전환</a:t>
            </a:r>
            <a:endParaRPr lang="en-US" altLang="ko-KR" sz="2400" dirty="0" smtClean="0">
              <a:solidFill>
                <a:schemeClr val="tx2"/>
              </a:solidFill>
            </a:endParaRPr>
          </a:p>
          <a:p>
            <a:r>
              <a:rPr lang="en-US" altLang="ko-KR" sz="2000" dirty="0" smtClean="0">
                <a:solidFill>
                  <a:schemeClr val="tx2"/>
                </a:solidFill>
              </a:rPr>
              <a:t>* $ =&gt; </a:t>
            </a:r>
            <a:r>
              <a:rPr lang="ko-KR" altLang="en-US" sz="2000" dirty="0" smtClean="0">
                <a:solidFill>
                  <a:schemeClr val="tx2"/>
                </a:solidFill>
              </a:rPr>
              <a:t>사용자 접속 상태</a:t>
            </a:r>
            <a:endParaRPr lang="en-US" altLang="ko-KR" sz="2000" dirty="0" smtClean="0">
              <a:solidFill>
                <a:schemeClr val="tx2"/>
              </a:solidFill>
            </a:endParaRPr>
          </a:p>
          <a:p>
            <a:r>
              <a:rPr lang="en-US" altLang="ko-KR" sz="2000" dirty="0" smtClean="0">
                <a:solidFill>
                  <a:schemeClr val="tx2"/>
                </a:solidFill>
              </a:rPr>
              <a:t>* # =&gt; </a:t>
            </a:r>
            <a:r>
              <a:rPr lang="ko-KR" altLang="en-US" sz="2000" dirty="0" smtClean="0">
                <a:solidFill>
                  <a:schemeClr val="tx2"/>
                </a:solidFill>
              </a:rPr>
              <a:t>관리자 접속 상태</a:t>
            </a:r>
            <a:endParaRPr lang="en-US" altLang="ko-KR" sz="2000" dirty="0" smtClean="0">
              <a:solidFill>
                <a:schemeClr val="tx2"/>
              </a:solidFill>
            </a:endParaRPr>
          </a:p>
          <a:p>
            <a:endParaRPr lang="ko-KR" altLang="en-US" sz="2400" dirty="0"/>
          </a:p>
        </p:txBody>
      </p:sp>
      <p:sp>
        <p:nvSpPr>
          <p:cNvPr id="17" name="직사각형 16"/>
          <p:cNvSpPr/>
          <p:nvPr/>
        </p:nvSpPr>
        <p:spPr>
          <a:xfrm>
            <a:off x="235372" y="1210792"/>
            <a:ext cx="5870460" cy="3163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35371" y="2656134"/>
            <a:ext cx="4439867" cy="3967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209611" y="3426139"/>
            <a:ext cx="465627" cy="4231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66981" y="3426138"/>
            <a:ext cx="2084490" cy="42319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08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2"/>
            <a:ext cx="12191999" cy="5915607"/>
          </a:xfrm>
          <a:prstGeom prst="frame">
            <a:avLst>
              <a:gd name="adj1" fmla="val 7941"/>
            </a:avLst>
          </a:prstGeom>
          <a:solidFill>
            <a:srgbClr val="066AB5">
              <a:alpha val="22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6" name="순서도: 연결자 5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연결자 8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9795" y="186612"/>
            <a:ext cx="10310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/>
                </a:solidFill>
              </a:rPr>
              <a:t>P11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실습하기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32" y="1317682"/>
            <a:ext cx="5210902" cy="37819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30" y="5267585"/>
            <a:ext cx="5210903" cy="98573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807" y="1317682"/>
            <a:ext cx="5641890" cy="121904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807" y="2668500"/>
            <a:ext cx="5641890" cy="219846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1807" y="5055007"/>
            <a:ext cx="5641890" cy="112381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37631" y="1596763"/>
            <a:ext cx="2866008" cy="3647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7631" y="5290473"/>
            <a:ext cx="5210902" cy="3647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086166" y="1361337"/>
            <a:ext cx="5116788" cy="3647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019566" y="2724763"/>
            <a:ext cx="4009337" cy="3647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061806" y="5760450"/>
            <a:ext cx="4704517" cy="3647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96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2"/>
            <a:ext cx="12191999" cy="5915607"/>
          </a:xfrm>
          <a:prstGeom prst="frame">
            <a:avLst>
              <a:gd name="adj1" fmla="val 7941"/>
            </a:avLst>
          </a:prstGeom>
          <a:solidFill>
            <a:srgbClr val="066AB5">
              <a:alpha val="22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6" name="순서도: 연결자 5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연결자 8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9795" y="186612"/>
            <a:ext cx="10310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로그아웃 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Ctrl + D 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37" y="1340558"/>
            <a:ext cx="5886203" cy="19741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37" y="3314700"/>
            <a:ext cx="5886203" cy="138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2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415</Words>
  <Application>Microsoft Office PowerPoint</Application>
  <PresentationFormat>와이드스크린</PresentationFormat>
  <Paragraphs>69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함초롬바탕</vt:lpstr>
      <vt:lpstr>Arial</vt:lpstr>
      <vt:lpstr>Book Antiqua</vt:lpstr>
      <vt:lpstr>Calibri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예인</cp:lastModifiedBy>
  <cp:revision>89</cp:revision>
  <dcterms:created xsi:type="dcterms:W3CDTF">2020-08-12T09:08:44Z</dcterms:created>
  <dcterms:modified xsi:type="dcterms:W3CDTF">2023-04-17T09:05:09Z</dcterms:modified>
</cp:coreProperties>
</file>