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8" r:id="rId3"/>
    <p:sldId id="273" r:id="rId4"/>
    <p:sldId id="275" r:id="rId5"/>
    <p:sldId id="263" r:id="rId6"/>
    <p:sldId id="277" r:id="rId7"/>
    <p:sldId id="259" r:id="rId8"/>
    <p:sldId id="276" r:id="rId9"/>
    <p:sldId id="264" r:id="rId10"/>
    <p:sldId id="265" r:id="rId11"/>
    <p:sldId id="282" r:id="rId12"/>
    <p:sldId id="278" r:id="rId13"/>
    <p:sldId id="279" r:id="rId14"/>
    <p:sldId id="283" r:id="rId15"/>
    <p:sldId id="266" r:id="rId16"/>
    <p:sldId id="286" r:id="rId17"/>
    <p:sldId id="289" r:id="rId18"/>
    <p:sldId id="287" r:id="rId19"/>
    <p:sldId id="290" r:id="rId20"/>
    <p:sldId id="291" r:id="rId21"/>
    <p:sldId id="292" r:id="rId22"/>
    <p:sldId id="284" r:id="rId23"/>
    <p:sldId id="267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9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4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7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1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95F1-46D4-4779-9CFE-D82403C77FB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9853-FA27-4F9F-B2AD-6D7209639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rgbClr val="066AB5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4926" y="3013501"/>
            <a:ext cx="940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tx2"/>
                </a:solidFill>
              </a:rPr>
              <a:t>리눅스</a:t>
            </a:r>
            <a:r>
              <a:rPr lang="ko-KR" altLang="en-US" sz="4800" b="1" dirty="0">
                <a:solidFill>
                  <a:schemeClr val="tx2"/>
                </a:solidFill>
              </a:rPr>
              <a:t> 프로그래밍 </a:t>
            </a:r>
            <a:r>
              <a:rPr lang="en-US" altLang="ko-KR" sz="4800" b="1" dirty="0" smtClean="0">
                <a:solidFill>
                  <a:schemeClr val="tx2"/>
                </a:solidFill>
              </a:rPr>
              <a:t>4</a:t>
            </a:r>
            <a:r>
              <a:rPr lang="ko-KR" altLang="en-US" sz="4800" b="1" dirty="0" smtClean="0">
                <a:solidFill>
                  <a:schemeClr val="tx2"/>
                </a:solidFill>
              </a:rPr>
              <a:t>강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-218831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정렬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3" y="880803"/>
            <a:ext cx="5846163" cy="597719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17712" y="799872"/>
            <a:ext cx="4833973" cy="344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4521" y="3869401"/>
            <a:ext cx="5541722" cy="26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81589" y="1468203"/>
            <a:ext cx="43872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1. </a:t>
            </a:r>
            <a:r>
              <a:rPr lang="en-US" altLang="ko-KR" sz="2000" b="1" dirty="0">
                <a:solidFill>
                  <a:schemeClr val="tx2"/>
                </a:solidFill>
              </a:rPr>
              <a:t>s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ort abc.txt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abc.txt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 오름차순 정리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2</a:t>
            </a:r>
            <a:r>
              <a:rPr lang="en-US" altLang="ko-KR" sz="2000" b="1" dirty="0">
                <a:solidFill>
                  <a:schemeClr val="tx2"/>
                </a:solidFill>
              </a:rPr>
              <a:t>.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sort –r abc.txt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>
                <a:solidFill>
                  <a:schemeClr val="tx2"/>
                </a:solidFill>
              </a:rPr>
              <a:t>abc.txt </a:t>
            </a:r>
            <a:r>
              <a:rPr lang="ko-KR" altLang="en-US" sz="2000" b="1" dirty="0">
                <a:solidFill>
                  <a:schemeClr val="tx2"/>
                </a:solidFill>
              </a:rPr>
              <a:t>파일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내림차순 </a:t>
            </a:r>
            <a:r>
              <a:rPr lang="ko-KR" altLang="en-US" sz="2000" b="1" dirty="0">
                <a:solidFill>
                  <a:schemeClr val="tx2"/>
                </a:solidFill>
              </a:rPr>
              <a:t>정리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-218831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정렬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8" y="1178357"/>
            <a:ext cx="6178575" cy="56764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5" y="1856848"/>
            <a:ext cx="6178575" cy="506264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33336" y="1277065"/>
            <a:ext cx="6178575" cy="434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678885" y="1711380"/>
            <a:ext cx="4387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</a:rPr>
              <a:t>3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 </a:t>
            </a:r>
            <a:r>
              <a:rPr lang="en-US" altLang="ko-KR" sz="2000" b="1" dirty="0">
                <a:solidFill>
                  <a:schemeClr val="tx2"/>
                </a:solidFill>
              </a:rPr>
              <a:t>s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ort –k2 abc.txt&gt;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 2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번째 필드를 기준으로 정렬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-218831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찾기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19" y="1380082"/>
            <a:ext cx="5852181" cy="11599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9" y="2707950"/>
            <a:ext cx="5852181" cy="37819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119" y="1380082"/>
            <a:ext cx="5165578" cy="51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-218831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정렬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9" y="1176830"/>
            <a:ext cx="5107098" cy="52239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71" y="1176830"/>
            <a:ext cx="5865871" cy="44966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1" y="5841387"/>
            <a:ext cx="5890726" cy="6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129" y="0"/>
            <a:ext cx="12154871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보관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압축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731" y="768616"/>
            <a:ext cx="11041223" cy="671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 smtClean="0">
                <a:solidFill>
                  <a:schemeClr val="tx2"/>
                </a:solidFill>
              </a:rPr>
              <a:t>Tar</a:t>
            </a:r>
          </a:p>
          <a:p>
            <a:pPr marL="285750" indent="-285750">
              <a:buFontTx/>
              <a:buChar char="-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파일을 보관하거나 푸는 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파일을 묶을 때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150997" defTabSz="829909">
              <a:spcBef>
                <a:spcPts val="740"/>
              </a:spcBef>
              <a:tabLst>
                <a:tab pos="1391251" algn="l"/>
                <a:tab pos="2231534" algn="l"/>
              </a:tabLst>
            </a:pPr>
            <a:r>
              <a:rPr lang="ko-KR" altLang="en-US" sz="2000" b="1" spc="77" dirty="0">
                <a:solidFill>
                  <a:schemeClr val="tx2"/>
                </a:solidFill>
                <a:latin typeface="Tahoma"/>
                <a:cs typeface="Tahoma"/>
              </a:rPr>
              <a:t>∙</a:t>
            </a:r>
            <a:r>
              <a:rPr lang="ko-KR" altLang="en-US" sz="2000" b="1" spc="77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사용법 </a:t>
            </a:r>
            <a:r>
              <a:rPr lang="en-US" altLang="ko-KR" sz="2000" b="1" spc="-7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:</a:t>
            </a:r>
            <a:r>
              <a:rPr lang="ko-KR" altLang="en-US" sz="2000" b="1" spc="50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z="2000" b="1" spc="-136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tar </a:t>
            </a:r>
            <a:r>
              <a:rPr lang="ko-KR" altLang="en-US" sz="2000" b="1" spc="-64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z="2000" b="1" spc="-145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-</a:t>
            </a:r>
            <a:r>
              <a:rPr lang="en-US" altLang="ko-KR" sz="2000" b="1" spc="-145" dirty="0" err="1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cvf</a:t>
            </a:r>
            <a:r>
              <a:rPr lang="en-US" altLang="ko-KR" sz="2000" b="1" spc="-145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	</a:t>
            </a:r>
            <a:r>
              <a:rPr lang="en-US" altLang="ko-KR" sz="2000" b="1" spc="-177" dirty="0" err="1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tarFileName</a:t>
            </a:r>
            <a:r>
              <a:rPr lang="en-US" altLang="ko-KR" sz="2000" b="1" spc="-177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	</a:t>
            </a:r>
            <a:r>
              <a:rPr lang="en-US" altLang="ko-KR" sz="2000" b="1" spc="-136" dirty="0" err="1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fileList</a:t>
            </a:r>
            <a:endParaRPr lang="ko-KR" altLang="en-US" sz="2000" b="1" dirty="0">
              <a:solidFill>
                <a:schemeClr val="tx2"/>
              </a:solidFill>
              <a:latin typeface="Consolas" panose="020B0609020204030204" pitchFamily="49" charset="0"/>
              <a:cs typeface="Book Antiqua"/>
            </a:endParaRPr>
          </a:p>
          <a:p>
            <a:pPr marL="150997" defTabSz="829909">
              <a:spcBef>
                <a:spcPts val="731"/>
              </a:spcBef>
            </a:pPr>
            <a:r>
              <a:rPr lang="ko-KR" altLang="en-US" sz="2000" b="1" spc="681" dirty="0">
                <a:solidFill>
                  <a:schemeClr val="tx2"/>
                </a:solidFill>
                <a:latin typeface="Tahoma"/>
                <a:cs typeface="Tahoma"/>
              </a:rPr>
              <a:t>∙ </a:t>
            </a:r>
            <a:r>
              <a:rPr lang="en-US" altLang="ko-KR" sz="2000" b="1" spc="-118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-c </a:t>
            </a:r>
            <a:r>
              <a:rPr lang="en-US" altLang="ko-KR" sz="2000" b="1" spc="-7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en-US" altLang="ko-KR" sz="2000" b="1" spc="-127" dirty="0" err="1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fileList</a:t>
            </a:r>
            <a:r>
              <a:rPr lang="ko-KR" altLang="en-US" sz="2000" b="1" spc="-127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lang="ko-KR" altLang="en-US" sz="2000" b="1" spc="-82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대한 </a:t>
            </a:r>
            <a:r>
              <a:rPr lang="en-US" altLang="ko-KR" sz="2000" b="1" spc="-12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tar</a:t>
            </a:r>
            <a:r>
              <a:rPr lang="ko-KR" altLang="en-US" sz="2000" b="1" spc="-123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형식의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백업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파일을</a:t>
            </a:r>
            <a:r>
              <a:rPr lang="ko-KR" altLang="en-US" sz="2000" b="1" spc="-159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생성</a:t>
            </a:r>
            <a:endParaRPr lang="ko-KR" altLang="en-US" sz="2000" b="1" dirty="0">
              <a:solidFill>
                <a:schemeClr val="tx2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35"/>
              </a:spcBef>
            </a:pPr>
            <a:r>
              <a:rPr lang="ko-KR" altLang="en-US" sz="2000" b="1" spc="681" dirty="0">
                <a:solidFill>
                  <a:schemeClr val="tx2"/>
                </a:solidFill>
                <a:latin typeface="Tahoma"/>
                <a:cs typeface="Tahoma"/>
              </a:rPr>
              <a:t>∙ </a:t>
            </a:r>
            <a:r>
              <a:rPr lang="en-US" altLang="ko-KR" sz="2000" b="1" spc="-136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-v</a:t>
            </a:r>
            <a:r>
              <a:rPr lang="ko-KR" altLang="en-US" sz="2000" b="1" spc="-200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z="2000" b="1" spc="-7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z="2000" b="1" spc="-103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진행되는 </a:t>
            </a:r>
            <a:r>
              <a:rPr lang="ko-KR" altLang="en-US" sz="2000" b="1" spc="-100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상황을 </a:t>
            </a:r>
            <a:r>
              <a:rPr lang="ko-KR" altLang="en-US" sz="2000" b="1" spc="-82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설명</a:t>
            </a:r>
            <a:endParaRPr lang="ko-KR" altLang="en-US" sz="2000" b="1" dirty="0">
              <a:solidFill>
                <a:schemeClr val="tx2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14393" defTabSz="829909">
              <a:spcBef>
                <a:spcPts val="740"/>
              </a:spcBef>
              <a:tabLst>
                <a:tab pos="4004313" algn="l"/>
              </a:tabLst>
            </a:pPr>
            <a:r>
              <a:rPr lang="ko-KR" altLang="en-US" sz="2000" b="1" spc="681" dirty="0">
                <a:solidFill>
                  <a:schemeClr val="tx2"/>
                </a:solidFill>
                <a:latin typeface="Tahoma"/>
                <a:cs typeface="Tahoma"/>
              </a:rPr>
              <a:t>∙ </a:t>
            </a:r>
            <a:r>
              <a:rPr lang="en-US" altLang="ko-KR" sz="2000" b="1" spc="-10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-f  </a:t>
            </a:r>
            <a:r>
              <a:rPr lang="en-US" altLang="ko-KR" sz="2000" b="1" spc="-7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en-US" altLang="ko-KR" sz="2000" b="1" spc="-12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tar</a:t>
            </a:r>
            <a:r>
              <a:rPr lang="ko-KR" altLang="en-US" sz="2000" b="1" spc="-123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형식의 </a:t>
            </a:r>
            <a:r>
              <a:rPr lang="ko-KR" altLang="en-US" sz="2000" b="1" spc="-82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백업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파일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이름을</a:t>
            </a:r>
            <a:r>
              <a:rPr lang="ko-KR" altLang="en-US" sz="2000" b="1" spc="-200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spc="-14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지정</a:t>
            </a:r>
            <a:r>
              <a:rPr lang="en-US" altLang="ko-KR" sz="2000" b="1" spc="-145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(default: </a:t>
            </a:r>
            <a:r>
              <a:rPr lang="ko-KR" altLang="en-US" sz="2000" b="1" spc="-41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z="2000" b="1" spc="-195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/</a:t>
            </a:r>
            <a:r>
              <a:rPr lang="en-US" altLang="ko-KR" sz="2000" b="1" spc="-195" dirty="0" err="1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dev</a:t>
            </a:r>
            <a:r>
              <a:rPr lang="en-US" altLang="ko-KR" sz="2000" b="1" spc="-195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/</a:t>
            </a:r>
            <a:r>
              <a:rPr lang="en-US" altLang="ko-KR" sz="2000" b="1" spc="-195" dirty="0" err="1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rmt</a:t>
            </a:r>
            <a:r>
              <a:rPr lang="en-US" altLang="ko-KR" sz="2000" b="1" spc="-195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/0	</a:t>
            </a:r>
            <a:r>
              <a:rPr lang="en-US" altLang="ko-KR" sz="2000" b="1" spc="-268" dirty="0">
                <a:solidFill>
                  <a:schemeClr val="tx2"/>
                </a:solidFill>
                <a:latin typeface="SimSun"/>
                <a:cs typeface="SimSun"/>
              </a:rPr>
              <a:t>… </a:t>
            </a:r>
            <a:r>
              <a:rPr lang="en-US" altLang="ko-KR" sz="2000" b="1" spc="-159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tape</a:t>
            </a:r>
            <a:r>
              <a:rPr lang="ko-KR" altLang="en-US" sz="2000" b="1" spc="-50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z="2000" b="1" spc="-154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drive</a:t>
            </a:r>
            <a:r>
              <a:rPr lang="en-US" altLang="ko-KR" sz="2000" b="1" spc="-154" dirty="0" smtClean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)</a:t>
            </a:r>
          </a:p>
          <a:p>
            <a:pPr marL="214393" defTabSz="829909">
              <a:spcBef>
                <a:spcPts val="740"/>
              </a:spcBef>
              <a:tabLst>
                <a:tab pos="4004313" algn="l"/>
              </a:tabLst>
            </a:pPr>
            <a:endParaRPr lang="ko-KR" altLang="en-US" sz="2000" b="1" dirty="0">
              <a:solidFill>
                <a:schemeClr val="tx2"/>
              </a:solidFill>
              <a:latin typeface="Consolas" panose="020B0609020204030204" pitchFamily="49" charset="0"/>
              <a:cs typeface="Book Antiqua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묶은 파일을 풀 때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11527" defTabSz="829909">
              <a:spcBef>
                <a:spcPts val="731"/>
              </a:spcBef>
              <a:tabLst>
                <a:tab pos="1315752" algn="l"/>
                <a:tab pos="2155459" algn="l"/>
              </a:tabLst>
            </a:pPr>
            <a:r>
              <a:rPr lang="ko-KR" altLang="en-US" sz="2000" b="1" spc="77" dirty="0">
                <a:solidFill>
                  <a:schemeClr val="tx2"/>
                </a:solidFill>
                <a:latin typeface="Tahoma"/>
                <a:cs typeface="Tahoma"/>
              </a:rPr>
              <a:t>∙</a:t>
            </a:r>
            <a:r>
              <a:rPr lang="ko-KR" altLang="en-US" sz="2000" b="1" spc="77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사용법 </a:t>
            </a:r>
            <a:r>
              <a:rPr lang="en-US" altLang="ko-KR" sz="2000" b="1" spc="-7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:</a:t>
            </a:r>
            <a:r>
              <a:rPr lang="ko-KR" altLang="en-US" sz="2000" b="1" spc="54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z="2000" b="1" spc="-136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tar </a:t>
            </a:r>
            <a:r>
              <a:rPr lang="ko-KR" altLang="en-US" sz="2000" b="1" spc="-59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z="2000" b="1" spc="-150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-</a:t>
            </a:r>
            <a:r>
              <a:rPr lang="en-US" altLang="ko-KR" sz="2000" b="1" spc="-150" dirty="0" err="1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txru</a:t>
            </a:r>
            <a:r>
              <a:rPr lang="en-US" altLang="ko-KR" sz="2000" b="1" spc="-150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	</a:t>
            </a:r>
            <a:r>
              <a:rPr lang="en-US" altLang="ko-KR" sz="2000" b="1" spc="-177" dirty="0" err="1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tarFileName</a:t>
            </a:r>
            <a:r>
              <a:rPr lang="en-US" altLang="ko-KR" sz="2000" b="1" spc="-177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	</a:t>
            </a:r>
            <a:r>
              <a:rPr lang="en-US" altLang="ko-KR" sz="2000" b="1" spc="-132" dirty="0" err="1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fileList</a:t>
            </a:r>
            <a:endParaRPr lang="ko-KR" altLang="en-US" sz="2000" b="1" dirty="0">
              <a:solidFill>
                <a:schemeClr val="tx2"/>
              </a:solidFill>
              <a:latin typeface="Consolas" panose="020B0609020204030204" pitchFamily="49" charset="0"/>
              <a:cs typeface="Book Antiqua"/>
            </a:endParaRPr>
          </a:p>
          <a:p>
            <a:pPr marL="11527" defTabSz="829909">
              <a:spcBef>
                <a:spcPts val="740"/>
              </a:spcBef>
            </a:pPr>
            <a:r>
              <a:rPr lang="ko-KR" altLang="en-US" sz="2000" b="1" spc="681" dirty="0">
                <a:solidFill>
                  <a:schemeClr val="tx2"/>
                </a:solidFill>
                <a:latin typeface="Tahoma"/>
                <a:cs typeface="Tahoma"/>
              </a:rPr>
              <a:t>∙</a:t>
            </a:r>
            <a:r>
              <a:rPr lang="en-US" altLang="ko-KR" sz="2000" b="1" spc="-10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-t </a:t>
            </a:r>
            <a:r>
              <a:rPr lang="en-US" altLang="ko-KR" sz="2000" b="1" spc="-7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en-US" altLang="ko-KR" sz="2000" b="1" spc="-12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tar</a:t>
            </a:r>
            <a:r>
              <a:rPr lang="ko-KR" altLang="en-US" sz="2000" b="1" spc="-123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형식의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백업 </a:t>
            </a:r>
            <a:r>
              <a:rPr lang="ko-KR" altLang="en-US" sz="2000" b="1" spc="-82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파일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안에 어떤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것들이 </a:t>
            </a:r>
            <a:r>
              <a:rPr lang="ko-KR" altLang="en-US" sz="2000" b="1" spc="-82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들어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있는지 목차만</a:t>
            </a:r>
            <a:r>
              <a:rPr lang="ko-KR" altLang="en-US" sz="2000" b="1" spc="-24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보임</a:t>
            </a:r>
            <a:endParaRPr lang="ko-KR" altLang="en-US" sz="2000" b="1" dirty="0">
              <a:solidFill>
                <a:schemeClr val="tx2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1527" defTabSz="829909">
              <a:spcBef>
                <a:spcPts val="740"/>
              </a:spcBef>
            </a:pPr>
            <a:r>
              <a:rPr lang="ko-KR" altLang="en-US" sz="2000" b="1" spc="681" dirty="0">
                <a:solidFill>
                  <a:schemeClr val="tx2"/>
                </a:solidFill>
                <a:latin typeface="Tahoma"/>
                <a:cs typeface="Tahoma"/>
              </a:rPr>
              <a:t>∙</a:t>
            </a:r>
            <a:r>
              <a:rPr lang="en-US" altLang="ko-KR" sz="2000" b="1" spc="-132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-x </a:t>
            </a:r>
            <a:r>
              <a:rPr lang="en-US" altLang="ko-KR" sz="2000" b="1" spc="-7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백업 </a:t>
            </a:r>
            <a:r>
              <a:rPr lang="ko-KR" altLang="en-US" sz="2000" b="1" spc="-109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파일로부터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파일을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추출</a:t>
            </a:r>
            <a:r>
              <a:rPr lang="ko-KR" altLang="en-US" sz="2000" b="1" spc="-227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spc="-141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복귀</a:t>
            </a:r>
            <a:r>
              <a:rPr lang="en-US" altLang="ko-KR" sz="2000" b="1" spc="-141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(extract)</a:t>
            </a:r>
            <a:endParaRPr lang="ko-KR" altLang="en-US" sz="2000" b="1" dirty="0">
              <a:solidFill>
                <a:schemeClr val="tx2"/>
              </a:solidFill>
              <a:latin typeface="Consolas" panose="020B0609020204030204" pitchFamily="49" charset="0"/>
              <a:cs typeface="Book Antiqua"/>
            </a:endParaRPr>
          </a:p>
          <a:p>
            <a:pPr marL="11527" defTabSz="829909">
              <a:spcBef>
                <a:spcPts val="726"/>
              </a:spcBef>
              <a:tabLst>
                <a:tab pos="427057" algn="l"/>
              </a:tabLst>
            </a:pPr>
            <a:r>
              <a:rPr lang="ko-KR" altLang="en-US" sz="2000" b="1" spc="681" dirty="0">
                <a:solidFill>
                  <a:schemeClr val="tx2"/>
                </a:solidFill>
                <a:latin typeface="Tahoma"/>
                <a:cs typeface="Tahoma"/>
              </a:rPr>
              <a:t>∙</a:t>
            </a:r>
            <a:r>
              <a:rPr lang="en-US" altLang="ko-KR" sz="2000" b="1" spc="-11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-</a:t>
            </a:r>
            <a:r>
              <a:rPr lang="en-US" altLang="ko-KR" sz="2000" b="1" spc="-113" dirty="0" smtClean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r </a:t>
            </a:r>
            <a:r>
              <a:rPr lang="en-US" altLang="ko-KR" sz="2000" b="1" spc="-73" dirty="0" smtClean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en-US" altLang="ko-KR" sz="2000" b="1" spc="-127" dirty="0" err="1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fileList</a:t>
            </a:r>
            <a:r>
              <a:rPr lang="ko-KR" altLang="en-US" sz="2000" b="1" spc="-127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기존의 </a:t>
            </a:r>
            <a:r>
              <a:rPr lang="ko-KR" altLang="en-US" sz="2000" b="1" spc="-82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백업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파일 뒤에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무조건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spc="-13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덧붙임</a:t>
            </a:r>
            <a:r>
              <a:rPr lang="en-US" altLang="ko-KR" sz="2000" b="1" spc="-136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(rear)</a:t>
            </a:r>
            <a:endParaRPr lang="ko-KR" altLang="en-US" sz="2000" b="1" dirty="0">
              <a:solidFill>
                <a:schemeClr val="tx2"/>
              </a:solidFill>
              <a:latin typeface="Consolas" panose="020B0609020204030204" pitchFamily="49" charset="0"/>
              <a:cs typeface="Book Antiqua"/>
            </a:endParaRPr>
          </a:p>
          <a:p>
            <a:pPr marL="653554" marR="4611" indent="-642603" defTabSz="829909">
              <a:lnSpc>
                <a:spcPct val="144600"/>
              </a:lnSpc>
              <a:spcBef>
                <a:spcPts val="9"/>
              </a:spcBef>
              <a:tabLst>
                <a:tab pos="2297812" algn="l"/>
                <a:tab pos="3071818" algn="l"/>
              </a:tabLst>
            </a:pPr>
            <a:r>
              <a:rPr lang="ko-KR" altLang="en-US" sz="2000" b="1" spc="681" dirty="0">
                <a:solidFill>
                  <a:schemeClr val="tx2"/>
                </a:solidFill>
                <a:latin typeface="Tahoma"/>
                <a:cs typeface="Tahoma"/>
              </a:rPr>
              <a:t>∙</a:t>
            </a:r>
            <a:r>
              <a:rPr lang="en-US" altLang="ko-KR" sz="2000" b="1" spc="681" dirty="0">
                <a:solidFill>
                  <a:schemeClr val="tx2"/>
                </a:solidFill>
                <a:latin typeface="Tahoma"/>
                <a:cs typeface="Tahoma"/>
              </a:rPr>
              <a:t>-u</a:t>
            </a:r>
            <a:r>
              <a:rPr lang="ko-KR" altLang="en-US" sz="2000" b="1" spc="-141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z="2000" b="1" spc="-73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기존의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백업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파일에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이미 </a:t>
            </a:r>
            <a:r>
              <a:rPr lang="ko-KR" altLang="en-US" sz="2000" b="1" spc="-103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포함되어 </a:t>
            </a:r>
            <a:r>
              <a:rPr lang="ko-KR" altLang="en-US" sz="2000" b="1" spc="-82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있는 </a:t>
            </a:r>
            <a:r>
              <a:rPr lang="en-US" altLang="ko-KR" sz="2000" b="1" spc="-136" dirty="0" err="1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fileList</a:t>
            </a:r>
            <a:r>
              <a:rPr lang="en-US" altLang="ko-KR" sz="2000" b="1" spc="-136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ko-KR" altLang="en-US" sz="2000" b="1" spc="-50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중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수정된 </a:t>
            </a:r>
            <a:r>
              <a:rPr lang="ko-KR" altLang="en-US" sz="2000" b="1" spc="-109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파일들만을  </a:t>
            </a:r>
            <a:r>
              <a:rPr lang="ko-KR" altLang="en-US" sz="2000" b="1" spc="-82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백업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파일의</a:t>
            </a:r>
            <a:r>
              <a:rPr lang="ko-KR" altLang="en-US" sz="2000" b="1" spc="27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spc="-82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뒤에</a:t>
            </a:r>
            <a:r>
              <a:rPr lang="ko-KR" altLang="en-US" sz="2000" b="1" spc="-18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spc="-109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덧붙임</a:t>
            </a:r>
            <a:r>
              <a:rPr lang="en-US" altLang="ko-KR" sz="2000" b="1" spc="-109" dirty="0" smtClean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. </a:t>
            </a:r>
            <a:r>
              <a:rPr lang="ko-KR" altLang="en-US" sz="2000" b="1" spc="-109" dirty="0" err="1" smtClean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디렉토리가</a:t>
            </a:r>
            <a:r>
              <a:rPr lang="ko-KR" altLang="en-US" sz="2000" b="1" spc="-109" dirty="0" smtClean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spc="-95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있어도 </a:t>
            </a:r>
            <a:r>
              <a:rPr lang="en-US" altLang="ko-KR" sz="2000" b="1" spc="-150" dirty="0">
                <a:solidFill>
                  <a:schemeClr val="tx2"/>
                </a:solidFill>
                <a:latin typeface="Consolas" panose="020B0609020204030204" pitchFamily="49" charset="0"/>
                <a:cs typeface="Book Antiqua"/>
              </a:rPr>
              <a:t>recursive</a:t>
            </a:r>
            <a:r>
              <a:rPr lang="ko-KR" altLang="en-US" sz="2000" b="1" spc="-150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하게</a:t>
            </a:r>
            <a:r>
              <a:rPr lang="ko-KR" altLang="en-US" sz="2000" b="1" spc="18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spc="-86" dirty="0">
                <a:solidFill>
                  <a:schemeClr val="tx2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적용</a:t>
            </a:r>
            <a:endParaRPr lang="ko-KR" altLang="en-US" sz="2000" b="1" dirty="0">
              <a:solidFill>
                <a:schemeClr val="tx2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/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endParaRPr lang="ko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파일 보관</a:t>
            </a:r>
            <a:r>
              <a:rPr lang="en-US" altLang="ko-KR" sz="3200" b="1" dirty="0">
                <a:solidFill>
                  <a:schemeClr val="tx2"/>
                </a:solidFill>
              </a:rPr>
              <a:t>, </a:t>
            </a:r>
            <a:r>
              <a:rPr lang="ko-KR" altLang="en-US" sz="3200" b="1" dirty="0">
                <a:solidFill>
                  <a:schemeClr val="tx2"/>
                </a:solidFill>
              </a:rPr>
              <a:t>압축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8" y="1212800"/>
            <a:ext cx="5062746" cy="9104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3981"/>
          <a:stretch/>
        </p:blipFill>
        <p:spPr>
          <a:xfrm>
            <a:off x="405329" y="2123268"/>
            <a:ext cx="5062746" cy="459185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05328" y="1681854"/>
            <a:ext cx="4600625" cy="270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10386" y="1490008"/>
            <a:ext cx="60933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1. "tar </a:t>
            </a:r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en-US" altLang="ko-KR" sz="2400" b="1" dirty="0" err="1">
                <a:solidFill>
                  <a:schemeClr val="tx2"/>
                </a:solidFill>
              </a:rPr>
              <a:t>cvf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400" b="1" dirty="0">
                <a:solidFill>
                  <a:schemeClr val="tx2"/>
                </a:solidFill>
              </a:rPr>
              <a:t> ." 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>
                <a:solidFill>
                  <a:schemeClr val="tx2"/>
                </a:solidFill>
              </a:rPr>
              <a:t>현재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</a:t>
            </a:r>
            <a:r>
              <a:rPr lang="ko-KR" altLang="en-US" sz="2400" b="1" dirty="0">
                <a:solidFill>
                  <a:schemeClr val="tx2"/>
                </a:solidFill>
              </a:rPr>
              <a:t> 및 하위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2400" b="1" dirty="0">
                <a:solidFill>
                  <a:schemeClr val="tx2"/>
                </a:solidFill>
              </a:rPr>
              <a:t> 있는 모든 파일과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디렉토리를</a:t>
            </a:r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</a:rPr>
              <a:t>"</a:t>
            </a:r>
            <a:r>
              <a:rPr lang="en-US" altLang="ko-KR" sz="24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400" b="1" dirty="0">
                <a:solidFill>
                  <a:schemeClr val="tx2"/>
                </a:solidFill>
              </a:rPr>
              <a:t>"</a:t>
            </a:r>
            <a:r>
              <a:rPr lang="ko-KR" altLang="en-US" sz="2400" b="1" dirty="0">
                <a:solidFill>
                  <a:schemeClr val="tx2"/>
                </a:solidFill>
              </a:rPr>
              <a:t>이라는 이름의 </a:t>
            </a:r>
            <a:r>
              <a:rPr lang="en-US" altLang="ko-KR" sz="2400" b="1" dirty="0">
                <a:solidFill>
                  <a:schemeClr val="tx2"/>
                </a:solidFill>
              </a:rPr>
              <a:t>tar </a:t>
            </a:r>
            <a:r>
              <a:rPr lang="ko-KR" altLang="en-US" sz="2400" b="1" dirty="0" err="1">
                <a:solidFill>
                  <a:schemeClr val="tx2"/>
                </a:solidFill>
              </a:rPr>
              <a:t>아카이브</a:t>
            </a:r>
            <a:r>
              <a:rPr lang="ko-KR" altLang="en-US" sz="2400" b="1" dirty="0">
                <a:solidFill>
                  <a:schemeClr val="tx2"/>
                </a:solidFill>
              </a:rPr>
              <a:t> 파일로 묶는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</a:rPr>
              <a:t>"c"</a:t>
            </a:r>
            <a:r>
              <a:rPr lang="ko-KR" altLang="en-US" sz="2400" b="1" dirty="0">
                <a:solidFill>
                  <a:schemeClr val="tx2"/>
                </a:solidFill>
              </a:rPr>
              <a:t>는 </a:t>
            </a:r>
            <a:r>
              <a:rPr lang="ko-KR" altLang="en-US" sz="2400" b="1" dirty="0" err="1">
                <a:solidFill>
                  <a:schemeClr val="tx2"/>
                </a:solidFill>
              </a:rPr>
              <a:t>아카이브를</a:t>
            </a:r>
            <a:r>
              <a:rPr lang="ko-KR" altLang="en-US" sz="2400" b="1" dirty="0">
                <a:solidFill>
                  <a:schemeClr val="tx2"/>
                </a:solidFill>
              </a:rPr>
              <a:t> 생성하고</a:t>
            </a:r>
            <a:r>
              <a:rPr lang="en-US" altLang="ko-KR" sz="2400" b="1" dirty="0">
                <a:solidFill>
                  <a:schemeClr val="tx2"/>
                </a:solidFill>
              </a:rPr>
              <a:t>("create"), 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"</a:t>
            </a:r>
            <a:r>
              <a:rPr lang="en-US" altLang="ko-KR" sz="2400" b="1" dirty="0">
                <a:solidFill>
                  <a:schemeClr val="tx2"/>
                </a:solidFill>
              </a:rPr>
              <a:t>v"</a:t>
            </a:r>
            <a:r>
              <a:rPr lang="ko-KR" altLang="en-US" sz="2400" b="1" dirty="0">
                <a:solidFill>
                  <a:schemeClr val="tx2"/>
                </a:solidFill>
              </a:rPr>
              <a:t>는 실행 과정을 자세하게 출력하며</a:t>
            </a:r>
            <a:r>
              <a:rPr lang="en-US" altLang="ko-KR" sz="2400" b="1" dirty="0">
                <a:solidFill>
                  <a:schemeClr val="tx2"/>
                </a:solidFill>
              </a:rPr>
              <a:t>("verbose"), 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"</a:t>
            </a:r>
            <a:r>
              <a:rPr lang="en-US" altLang="ko-KR" sz="2400" b="1" dirty="0">
                <a:solidFill>
                  <a:schemeClr val="tx2"/>
                </a:solidFill>
              </a:rPr>
              <a:t>f"</a:t>
            </a:r>
            <a:r>
              <a:rPr lang="ko-KR" altLang="en-US" sz="2400" b="1" dirty="0">
                <a:solidFill>
                  <a:schemeClr val="tx2"/>
                </a:solidFill>
              </a:rPr>
              <a:t>는 </a:t>
            </a:r>
            <a:r>
              <a:rPr lang="ko-KR" altLang="en-US" sz="2400" b="1" dirty="0" err="1">
                <a:solidFill>
                  <a:schemeClr val="tx2"/>
                </a:solidFill>
              </a:rPr>
              <a:t>아카이브</a:t>
            </a:r>
            <a:r>
              <a:rPr lang="ko-KR" altLang="en-US" sz="2400" b="1" dirty="0">
                <a:solidFill>
                  <a:schemeClr val="tx2"/>
                </a:solidFill>
              </a:rPr>
              <a:t> 파일 이름을 지정합니다</a:t>
            </a:r>
            <a:r>
              <a:rPr lang="en-US" altLang="ko-KR" sz="2400" b="1" dirty="0">
                <a:solidFill>
                  <a:schemeClr val="tx2"/>
                </a:solidFill>
              </a:rPr>
              <a:t>("file").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809" y="5443610"/>
            <a:ext cx="2601015" cy="88400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610386" y="5648883"/>
            <a:ext cx="720076" cy="569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16171" y="5621859"/>
            <a:ext cx="2283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400" b="1" dirty="0" err="1" smtClean="0">
                <a:solidFill>
                  <a:schemeClr val="tx2"/>
                </a:solidFill>
              </a:rPr>
              <a:t>Tarfile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생성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ko-KR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tx2"/>
                </a:solidFill>
              </a:rPr>
              <a:t>파일 보관</a:t>
            </a:r>
            <a:r>
              <a:rPr lang="en-US" altLang="ko-KR" sz="3200" b="1">
                <a:solidFill>
                  <a:schemeClr val="tx2"/>
                </a:solidFill>
              </a:rPr>
              <a:t>, </a:t>
            </a:r>
            <a:r>
              <a:rPr lang="ko-KR" altLang="en-US" sz="3200" b="1">
                <a:solidFill>
                  <a:schemeClr val="tx2"/>
                </a:solidFill>
              </a:rPr>
              <a:t>압축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90153"/>
          <a:stretch/>
        </p:blipFill>
        <p:spPr>
          <a:xfrm>
            <a:off x="435851" y="1388342"/>
            <a:ext cx="5460027" cy="4869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51" y="1938579"/>
            <a:ext cx="5460027" cy="449321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5851" y="1527170"/>
            <a:ext cx="3742011" cy="34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97283" y="1505054"/>
            <a:ext cx="5796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2. "tar </a:t>
            </a:r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en-US" altLang="ko-KR" sz="2400" b="1" dirty="0" err="1">
                <a:solidFill>
                  <a:schemeClr val="tx2"/>
                </a:solidFill>
              </a:rPr>
              <a:t>tvf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400" b="1" dirty="0">
                <a:solidFill>
                  <a:schemeClr val="tx2"/>
                </a:solidFill>
              </a:rPr>
              <a:t>"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: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"</a:t>
            </a:r>
            <a:r>
              <a:rPr lang="en-US" altLang="ko-KR" sz="24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400" b="1" dirty="0">
                <a:solidFill>
                  <a:schemeClr val="tx2"/>
                </a:solidFill>
              </a:rPr>
              <a:t>"</a:t>
            </a:r>
            <a:r>
              <a:rPr lang="ko-KR" altLang="en-US" sz="2400" b="1" dirty="0">
                <a:solidFill>
                  <a:schemeClr val="tx2"/>
                </a:solidFill>
              </a:rPr>
              <a:t>이라는 이름의 </a:t>
            </a:r>
            <a:r>
              <a:rPr lang="en-US" altLang="ko-KR" sz="2400" b="1" dirty="0">
                <a:solidFill>
                  <a:schemeClr val="tx2"/>
                </a:solidFill>
              </a:rPr>
              <a:t>tar </a:t>
            </a:r>
            <a:r>
              <a:rPr lang="ko-KR" altLang="en-US" sz="2400" b="1" dirty="0" err="1">
                <a:solidFill>
                  <a:schemeClr val="tx2"/>
                </a:solidFill>
              </a:rPr>
              <a:t>아카이브</a:t>
            </a:r>
            <a:r>
              <a:rPr lang="ko-KR" altLang="en-US" sz="2400" b="1" dirty="0">
                <a:solidFill>
                  <a:schemeClr val="tx2"/>
                </a:solidFill>
              </a:rPr>
              <a:t> 파일 안에 들어 있는 파일과 </a:t>
            </a:r>
            <a:r>
              <a:rPr lang="ko-KR" altLang="en-US" sz="2400" b="1" dirty="0" err="1">
                <a:solidFill>
                  <a:schemeClr val="tx2"/>
                </a:solidFill>
              </a:rPr>
              <a:t>디렉토리</a:t>
            </a:r>
            <a:r>
              <a:rPr lang="ko-KR" altLang="en-US" sz="2400" b="1" dirty="0">
                <a:solidFill>
                  <a:schemeClr val="tx2"/>
                </a:solidFill>
              </a:rPr>
              <a:t> 목록을 출력하는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명령어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=&gt; "</a:t>
            </a:r>
            <a:r>
              <a:rPr lang="en-US" altLang="ko-KR" sz="2400" b="1" dirty="0">
                <a:solidFill>
                  <a:schemeClr val="tx2"/>
                </a:solidFill>
              </a:rPr>
              <a:t>t"</a:t>
            </a:r>
            <a:r>
              <a:rPr lang="ko-KR" altLang="en-US" sz="2400" b="1" dirty="0">
                <a:solidFill>
                  <a:schemeClr val="tx2"/>
                </a:solidFill>
              </a:rPr>
              <a:t>는 </a:t>
            </a:r>
            <a:r>
              <a:rPr lang="ko-KR" altLang="en-US" sz="2400" b="1" dirty="0" err="1">
                <a:solidFill>
                  <a:schemeClr val="tx2"/>
                </a:solidFill>
              </a:rPr>
              <a:t>아카이브</a:t>
            </a:r>
            <a:r>
              <a:rPr lang="ko-KR" altLang="en-US" sz="2400" b="1" dirty="0">
                <a:solidFill>
                  <a:schemeClr val="tx2"/>
                </a:solidFill>
              </a:rPr>
              <a:t> 파일의 내용을 확인하라는 의미</a:t>
            </a:r>
            <a:r>
              <a:rPr lang="en-US" altLang="ko-KR" sz="2400" b="1" dirty="0">
                <a:solidFill>
                  <a:schemeClr val="tx2"/>
                </a:solidFill>
              </a:rPr>
              <a:t>("test")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0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tx2"/>
                </a:solidFill>
              </a:rPr>
              <a:t>파일 보관</a:t>
            </a:r>
            <a:r>
              <a:rPr lang="en-US" altLang="ko-KR" sz="3200" b="1">
                <a:solidFill>
                  <a:schemeClr val="tx2"/>
                </a:solidFill>
              </a:rPr>
              <a:t>, </a:t>
            </a:r>
            <a:r>
              <a:rPr lang="ko-KR" altLang="en-US" sz="3200" b="1">
                <a:solidFill>
                  <a:schemeClr val="tx2"/>
                </a:solidFill>
              </a:rPr>
              <a:t>압축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79142"/>
          <a:stretch/>
        </p:blipFill>
        <p:spPr>
          <a:xfrm>
            <a:off x="409388" y="1274267"/>
            <a:ext cx="5189789" cy="62639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09388" y="1433634"/>
            <a:ext cx="3500460" cy="467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56" y="1973443"/>
            <a:ext cx="5179221" cy="44932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812971" y="1490008"/>
            <a:ext cx="5796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3.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reverse.c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파일 생성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4.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reverse.c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안에 여러 값들을 저장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tx2"/>
                </a:solidFill>
              </a:rPr>
              <a:t>파일 보관</a:t>
            </a:r>
            <a:r>
              <a:rPr lang="en-US" altLang="ko-KR" sz="3200" b="1">
                <a:solidFill>
                  <a:schemeClr val="tx2"/>
                </a:solidFill>
              </a:rPr>
              <a:t>, </a:t>
            </a:r>
            <a:r>
              <a:rPr lang="ko-KR" altLang="en-US" sz="3200" b="1">
                <a:solidFill>
                  <a:schemeClr val="tx2"/>
                </a:solidFill>
              </a:rPr>
              <a:t>압축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12971" y="1490008"/>
            <a:ext cx="57966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5. "tar </a:t>
            </a:r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en-US" altLang="ko-KR" sz="2400" b="1" dirty="0" err="1">
                <a:solidFill>
                  <a:schemeClr val="tx2"/>
                </a:solidFill>
              </a:rPr>
              <a:t>rvf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reverse.c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“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"</a:t>
            </a:r>
            <a:r>
              <a:rPr lang="en-US" altLang="ko-KR" sz="24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400" b="1" dirty="0">
                <a:solidFill>
                  <a:schemeClr val="tx2"/>
                </a:solidFill>
              </a:rPr>
              <a:t>"</a:t>
            </a:r>
            <a:r>
              <a:rPr lang="ko-KR" altLang="en-US" sz="2400" b="1" dirty="0">
                <a:solidFill>
                  <a:schemeClr val="tx2"/>
                </a:solidFill>
              </a:rPr>
              <a:t>이라는 이름의 </a:t>
            </a:r>
            <a:r>
              <a:rPr lang="en-US" altLang="ko-KR" sz="2400" b="1" dirty="0">
                <a:solidFill>
                  <a:schemeClr val="tx2"/>
                </a:solidFill>
              </a:rPr>
              <a:t>tar </a:t>
            </a:r>
            <a:r>
              <a:rPr lang="ko-KR" altLang="en-US" sz="2400" b="1" dirty="0" err="1">
                <a:solidFill>
                  <a:schemeClr val="tx2"/>
                </a:solidFill>
              </a:rPr>
              <a:t>아카이브</a:t>
            </a:r>
            <a:r>
              <a:rPr lang="ko-KR" altLang="en-US" sz="2400" b="1" dirty="0">
                <a:solidFill>
                  <a:schemeClr val="tx2"/>
                </a:solidFill>
              </a:rPr>
              <a:t> 파일에 </a:t>
            </a:r>
            <a:r>
              <a:rPr lang="en-US" altLang="ko-KR" sz="2400" b="1" dirty="0">
                <a:solidFill>
                  <a:schemeClr val="tx2"/>
                </a:solidFill>
              </a:rPr>
              <a:t>"</a:t>
            </a:r>
            <a:r>
              <a:rPr lang="en-US" altLang="ko-KR" sz="2400" b="1" dirty="0" err="1">
                <a:solidFill>
                  <a:schemeClr val="tx2"/>
                </a:solidFill>
              </a:rPr>
              <a:t>reverse.c</a:t>
            </a:r>
            <a:r>
              <a:rPr lang="en-US" altLang="ko-KR" sz="2400" b="1" dirty="0">
                <a:solidFill>
                  <a:schemeClr val="tx2"/>
                </a:solidFill>
              </a:rPr>
              <a:t>" </a:t>
            </a:r>
            <a:r>
              <a:rPr lang="ko-KR" altLang="en-US" sz="2400" b="1" dirty="0">
                <a:solidFill>
                  <a:schemeClr val="tx2"/>
                </a:solidFill>
              </a:rPr>
              <a:t>파일을 추가하는 명령어입니다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"</a:t>
            </a:r>
            <a:r>
              <a:rPr lang="en-US" altLang="ko-KR" sz="2400" b="1" dirty="0">
                <a:solidFill>
                  <a:schemeClr val="tx2"/>
                </a:solidFill>
              </a:rPr>
              <a:t>r"</a:t>
            </a:r>
            <a:r>
              <a:rPr lang="ko-KR" altLang="en-US" sz="2400" b="1" dirty="0">
                <a:solidFill>
                  <a:schemeClr val="tx2"/>
                </a:solidFill>
              </a:rPr>
              <a:t>은 </a:t>
            </a:r>
            <a:r>
              <a:rPr lang="ko-KR" altLang="en-US" sz="2400" b="1" dirty="0" err="1">
                <a:solidFill>
                  <a:schemeClr val="tx2"/>
                </a:solidFill>
              </a:rPr>
              <a:t>아카이브에</a:t>
            </a:r>
            <a:r>
              <a:rPr lang="ko-KR" altLang="en-US" sz="2400" b="1" dirty="0">
                <a:solidFill>
                  <a:schemeClr val="tx2"/>
                </a:solidFill>
              </a:rPr>
              <a:t> 파일을 추가하라는 의미</a:t>
            </a:r>
            <a:r>
              <a:rPr lang="en-US" altLang="ko-KR" sz="2400" b="1" dirty="0">
                <a:solidFill>
                  <a:schemeClr val="tx2"/>
                </a:solidFill>
              </a:rPr>
              <a:t>("add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")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>
                <a:solidFill>
                  <a:schemeClr val="tx2"/>
                </a:solidFill>
              </a:rPr>
              <a:t>6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 “tail -3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tarfile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err="1" smtClean="0">
                <a:solidFill>
                  <a:schemeClr val="tx2"/>
                </a:solidFill>
              </a:rPr>
              <a:t>Tarfile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파일의 끝에서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세번째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값들 출력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=&gt; tar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아카이브에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reverse.c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가 잘 추가되었음을 알 수 있다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4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5" y="1490007"/>
            <a:ext cx="5189790" cy="35597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09384" y="1798189"/>
            <a:ext cx="4821167" cy="370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09382" y="2853560"/>
            <a:ext cx="3784245" cy="377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9383" y="3269869"/>
            <a:ext cx="2822547" cy="1779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93335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tx2"/>
                </a:solidFill>
              </a:rPr>
              <a:t>파일 보관</a:t>
            </a:r>
            <a:r>
              <a:rPr lang="en-US" altLang="ko-KR" sz="3200" b="1">
                <a:solidFill>
                  <a:schemeClr val="tx2"/>
                </a:solidFill>
              </a:rPr>
              <a:t>, </a:t>
            </a:r>
            <a:r>
              <a:rPr lang="ko-KR" altLang="en-US" sz="3200" b="1">
                <a:solidFill>
                  <a:schemeClr val="tx2"/>
                </a:solidFill>
              </a:rPr>
              <a:t>압축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8" y="1195049"/>
            <a:ext cx="3878833" cy="212757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27894" y="1490008"/>
            <a:ext cx="5381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7.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reverse.c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안에 값들 수정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endParaRPr lang="en-US" altLang="ko-KR" sz="2400" b="1" dirty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8.</a:t>
            </a:r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“tar </a:t>
            </a:r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en-US" altLang="ko-KR" sz="2400" b="1" dirty="0" err="1">
                <a:solidFill>
                  <a:schemeClr val="tx2"/>
                </a:solidFill>
              </a:rPr>
              <a:t>uvf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reverse.c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err="1" smtClean="0">
                <a:solidFill>
                  <a:schemeClr val="tx2"/>
                </a:solidFill>
              </a:rPr>
              <a:t>tarfile</a:t>
            </a:r>
            <a:r>
              <a:rPr lang="ko-KR" altLang="en-US" sz="2400" b="1" dirty="0">
                <a:solidFill>
                  <a:schemeClr val="tx2"/>
                </a:solidFill>
              </a:rPr>
              <a:t>이라는 이름의 </a:t>
            </a:r>
            <a:r>
              <a:rPr lang="en-US" altLang="ko-KR" sz="2400" b="1" dirty="0">
                <a:solidFill>
                  <a:schemeClr val="tx2"/>
                </a:solidFill>
              </a:rPr>
              <a:t>tar </a:t>
            </a:r>
            <a:r>
              <a:rPr lang="ko-KR" altLang="en-US" sz="2400" b="1" dirty="0" err="1">
                <a:solidFill>
                  <a:schemeClr val="tx2"/>
                </a:solidFill>
              </a:rPr>
              <a:t>아카이브</a:t>
            </a:r>
            <a:r>
              <a:rPr lang="ko-KR" altLang="en-US" sz="2400" b="1" dirty="0">
                <a:solidFill>
                  <a:schemeClr val="tx2"/>
                </a:solidFill>
              </a:rPr>
              <a:t> 파일에 이미 존재하는 </a:t>
            </a:r>
            <a:r>
              <a:rPr lang="en-US" altLang="ko-KR" sz="2400" b="1" dirty="0" err="1">
                <a:solidFill>
                  <a:schemeClr val="tx2"/>
                </a:solidFill>
              </a:rPr>
              <a:t>reverse.c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파일을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업데이트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</a:rPr>
              <a:t>u </a:t>
            </a:r>
            <a:r>
              <a:rPr lang="ko-KR" altLang="en-US" sz="2400" b="1" dirty="0">
                <a:solidFill>
                  <a:schemeClr val="tx2"/>
                </a:solidFill>
              </a:rPr>
              <a:t>옵션은 </a:t>
            </a:r>
            <a:r>
              <a:rPr lang="ko-KR" altLang="en-US" sz="2400" b="1" dirty="0" err="1">
                <a:solidFill>
                  <a:schemeClr val="tx2"/>
                </a:solidFill>
              </a:rPr>
              <a:t>아카이브에</a:t>
            </a:r>
            <a:r>
              <a:rPr lang="ko-KR" altLang="en-US" sz="2400" b="1" dirty="0">
                <a:solidFill>
                  <a:schemeClr val="tx2"/>
                </a:solidFill>
              </a:rPr>
              <a:t> 파일이 이미 존재하면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업데이트하라는 의미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9. </a:t>
            </a:r>
            <a:r>
              <a:rPr lang="en-US" altLang="ko-KR" sz="2400" b="1" dirty="0">
                <a:solidFill>
                  <a:schemeClr val="tx2"/>
                </a:solidFill>
              </a:rPr>
              <a:t>“tail -3 </a:t>
            </a:r>
            <a:r>
              <a:rPr lang="en-US" altLang="ko-KR" sz="24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r>
              <a:rPr lang="en-US" altLang="ko-KR" sz="2400" b="1" dirty="0">
                <a:solidFill>
                  <a:schemeClr val="tx2"/>
                </a:solidFill>
              </a:rPr>
              <a:t>=&gt; tar </a:t>
            </a:r>
            <a:r>
              <a:rPr lang="ko-KR" altLang="en-US" sz="2400" b="1" dirty="0" err="1">
                <a:solidFill>
                  <a:schemeClr val="tx2"/>
                </a:solidFill>
              </a:rPr>
              <a:t>아카이브에</a:t>
            </a:r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 err="1">
                <a:solidFill>
                  <a:schemeClr val="tx2"/>
                </a:solidFill>
              </a:rPr>
              <a:t>reverse.c</a:t>
            </a:r>
            <a:r>
              <a:rPr lang="ko-KR" altLang="en-US" sz="2400" b="1" dirty="0">
                <a:solidFill>
                  <a:schemeClr val="tx2"/>
                </a:solidFill>
              </a:rPr>
              <a:t>가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업데이트된 걸 </a:t>
            </a:r>
            <a:r>
              <a:rPr lang="ko-KR" altLang="en-US" sz="2400" b="1" dirty="0">
                <a:solidFill>
                  <a:schemeClr val="tx2"/>
                </a:solidFill>
              </a:rPr>
              <a:t>알 수 있다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</a:p>
          <a:p>
            <a:endParaRPr lang="en-US" altLang="ko-KR" sz="2400" b="1" dirty="0" smtClean="0">
              <a:solidFill>
                <a:schemeClr val="tx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18465" y="1720840"/>
            <a:ext cx="2323370" cy="1553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9" y="3442638"/>
            <a:ext cx="5707632" cy="295816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370083" y="3533978"/>
            <a:ext cx="3746938" cy="56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09388" y="5002648"/>
            <a:ext cx="773026" cy="139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2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-218831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5458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용어정리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 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&amp;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노트필기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612" b="16467"/>
          <a:stretch/>
        </p:blipFill>
        <p:spPr>
          <a:xfrm>
            <a:off x="0" y="942391"/>
            <a:ext cx="3890865" cy="57139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6317" b="16778"/>
          <a:stretch/>
        </p:blipFill>
        <p:spPr>
          <a:xfrm>
            <a:off x="3989395" y="950650"/>
            <a:ext cx="3956055" cy="57227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16719" b="17598"/>
          <a:stretch/>
        </p:blipFill>
        <p:spPr>
          <a:xfrm>
            <a:off x="8043981" y="950650"/>
            <a:ext cx="4017631" cy="57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126124"/>
            <a:ext cx="12192000" cy="6639169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보관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압축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89" y="1231270"/>
            <a:ext cx="5973673" cy="7093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89" y="1940615"/>
            <a:ext cx="5973673" cy="54095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89" y="2457968"/>
            <a:ext cx="5973675" cy="5785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9837" y="3160181"/>
            <a:ext cx="111438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10. "mkdir </a:t>
            </a:r>
            <a:r>
              <a:rPr lang="en-US" altLang="ko-KR" sz="2000" b="1" dirty="0">
                <a:solidFill>
                  <a:schemeClr val="tx2"/>
                </a:solidFill>
              </a:rPr>
              <a:t>./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tmp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“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현재 </a:t>
            </a:r>
            <a:r>
              <a:rPr lang="ko-KR" altLang="en-US" sz="20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en-US" altLang="ko-KR" sz="2000" b="1" dirty="0" err="1">
                <a:solidFill>
                  <a:schemeClr val="tx2"/>
                </a:solidFill>
              </a:rPr>
              <a:t>tmp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ko-KR" altLang="en-US" sz="2000" b="1" dirty="0">
                <a:solidFill>
                  <a:schemeClr val="tx2"/>
                </a:solidFill>
              </a:rPr>
              <a:t>라는 이름의 새로운 </a:t>
            </a:r>
            <a:r>
              <a:rPr lang="ko-KR" altLang="en-US" sz="2000" b="1" dirty="0" err="1">
                <a:solidFill>
                  <a:schemeClr val="tx2"/>
                </a:solidFill>
              </a:rPr>
              <a:t>디렉토리를</a:t>
            </a:r>
            <a:r>
              <a:rPr lang="ko-KR" altLang="en-US" sz="2000" b="1" dirty="0">
                <a:solidFill>
                  <a:schemeClr val="tx2"/>
                </a:solidFill>
              </a:rPr>
              <a:t> 생성하는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11. "cd </a:t>
            </a:r>
            <a:r>
              <a:rPr lang="en-US" altLang="ko-KR" sz="2000" b="1" dirty="0" err="1">
                <a:solidFill>
                  <a:schemeClr val="tx2"/>
                </a:solidFill>
              </a:rPr>
              <a:t>tmp</a:t>
            </a:r>
            <a:r>
              <a:rPr lang="en-US" altLang="ko-KR" sz="2000" b="1" dirty="0">
                <a:solidFill>
                  <a:schemeClr val="tx2"/>
                </a:solidFill>
              </a:rPr>
              <a:t>" 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현재 </a:t>
            </a:r>
            <a:r>
              <a:rPr lang="ko-KR" altLang="en-US" sz="2000" b="1" dirty="0">
                <a:solidFill>
                  <a:schemeClr val="tx2"/>
                </a:solidFill>
              </a:rPr>
              <a:t>작업 </a:t>
            </a:r>
            <a:r>
              <a:rPr lang="ko-KR" altLang="en-US" sz="2000" b="1" dirty="0" err="1">
                <a:solidFill>
                  <a:schemeClr val="tx2"/>
                </a:solidFill>
              </a:rPr>
              <a:t>디렉토리를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en-US" altLang="ko-KR" sz="2000" b="1" dirty="0" err="1">
                <a:solidFill>
                  <a:schemeClr val="tx2"/>
                </a:solidFill>
              </a:rPr>
              <a:t>tmp</a:t>
            </a:r>
            <a:r>
              <a:rPr lang="en-US" altLang="ko-KR" sz="2000" b="1" dirty="0">
                <a:solidFill>
                  <a:schemeClr val="tx2"/>
                </a:solidFill>
              </a:rPr>
              <a:t>" </a:t>
            </a:r>
            <a:r>
              <a:rPr lang="ko-KR" altLang="en-US" sz="2000" b="1" dirty="0" err="1">
                <a:solidFill>
                  <a:schemeClr val="tx2"/>
                </a:solidFill>
              </a:rPr>
              <a:t>디렉토리로</a:t>
            </a:r>
            <a:r>
              <a:rPr lang="ko-KR" altLang="en-US" sz="2000" b="1" dirty="0">
                <a:solidFill>
                  <a:schemeClr val="tx2"/>
                </a:solidFill>
              </a:rPr>
              <a:t> 변경하는 명령어입니다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12. "tar </a:t>
            </a:r>
            <a:r>
              <a:rPr lang="en-US" altLang="ko-KR" sz="2000" b="1" dirty="0">
                <a:solidFill>
                  <a:schemeClr val="tx2"/>
                </a:solidFill>
              </a:rPr>
              <a:t>-</a:t>
            </a:r>
            <a:r>
              <a:rPr lang="en-US" altLang="ko-KR" sz="2000" b="1" dirty="0" err="1">
                <a:solidFill>
                  <a:schemeClr val="tx2"/>
                </a:solidFill>
              </a:rPr>
              <a:t>xvf</a:t>
            </a:r>
            <a:r>
              <a:rPr lang="en-US" altLang="ko-KR" sz="2000" b="1" dirty="0">
                <a:solidFill>
                  <a:schemeClr val="tx2"/>
                </a:solidFill>
              </a:rPr>
              <a:t> ../</a:t>
            </a:r>
            <a:r>
              <a:rPr lang="en-US" altLang="ko-KR" sz="20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000" b="1" dirty="0">
                <a:solidFill>
                  <a:schemeClr val="tx2"/>
                </a:solidFill>
              </a:rPr>
              <a:t>"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상위 </a:t>
            </a:r>
            <a:r>
              <a:rPr lang="ko-KR" altLang="en-US" sz="20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2000" b="1" dirty="0">
                <a:solidFill>
                  <a:schemeClr val="tx2"/>
                </a:solidFill>
              </a:rPr>
              <a:t> 있는 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en-US" altLang="ko-KR" sz="20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ko-KR" altLang="en-US" sz="2000" b="1" dirty="0">
                <a:solidFill>
                  <a:schemeClr val="tx2"/>
                </a:solidFill>
              </a:rPr>
              <a:t>이라는 이름의 </a:t>
            </a:r>
            <a:r>
              <a:rPr lang="en-US" altLang="ko-KR" sz="2000" b="1" dirty="0">
                <a:solidFill>
                  <a:schemeClr val="tx2"/>
                </a:solidFill>
              </a:rPr>
              <a:t>tar </a:t>
            </a:r>
            <a:r>
              <a:rPr lang="ko-KR" altLang="en-US" sz="2000" b="1" dirty="0" err="1">
                <a:solidFill>
                  <a:schemeClr val="tx2"/>
                </a:solidFill>
              </a:rPr>
              <a:t>아카이브</a:t>
            </a:r>
            <a:r>
              <a:rPr lang="ko-KR" altLang="en-US" sz="2000" b="1" dirty="0">
                <a:solidFill>
                  <a:schemeClr val="tx2"/>
                </a:solidFill>
              </a:rPr>
              <a:t> 파일을 </a:t>
            </a:r>
            <a:r>
              <a:rPr lang="en-US" altLang="ko-KR" sz="2000" b="1" dirty="0">
                <a:solidFill>
                  <a:schemeClr val="tx2"/>
                </a:solidFill>
              </a:rPr>
              <a:t>"</a:t>
            </a:r>
            <a:r>
              <a:rPr lang="en-US" altLang="ko-KR" sz="2000" b="1" dirty="0" err="1">
                <a:solidFill>
                  <a:schemeClr val="tx2"/>
                </a:solidFill>
              </a:rPr>
              <a:t>tmp</a:t>
            </a:r>
            <a:r>
              <a:rPr lang="en-US" altLang="ko-KR" sz="2000" b="1" dirty="0">
                <a:solidFill>
                  <a:schemeClr val="tx2"/>
                </a:solidFill>
              </a:rPr>
              <a:t>" </a:t>
            </a:r>
            <a:r>
              <a:rPr lang="ko-KR" altLang="en-US" sz="2000" b="1" dirty="0" err="1">
                <a:solidFill>
                  <a:schemeClr val="tx2"/>
                </a:solidFill>
              </a:rPr>
              <a:t>디렉토리에</a:t>
            </a:r>
            <a:r>
              <a:rPr lang="ko-KR" altLang="en-US" sz="2000" b="1" dirty="0">
                <a:solidFill>
                  <a:schemeClr val="tx2"/>
                </a:solidFill>
              </a:rPr>
              <a:t> 풀어내는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명령어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"</a:t>
            </a:r>
            <a:r>
              <a:rPr lang="en-US" altLang="ko-KR" sz="2000" b="1" dirty="0">
                <a:solidFill>
                  <a:schemeClr val="tx2"/>
                </a:solidFill>
              </a:rPr>
              <a:t>x"</a:t>
            </a:r>
            <a:r>
              <a:rPr lang="ko-KR" altLang="en-US" sz="2000" b="1" dirty="0">
                <a:solidFill>
                  <a:schemeClr val="tx2"/>
                </a:solidFill>
              </a:rPr>
              <a:t>는 </a:t>
            </a:r>
            <a:r>
              <a:rPr lang="ko-KR" altLang="en-US" sz="2000" b="1" dirty="0" err="1">
                <a:solidFill>
                  <a:schemeClr val="tx2"/>
                </a:solidFill>
              </a:rPr>
              <a:t>아카이브를</a:t>
            </a:r>
            <a:r>
              <a:rPr lang="ko-KR" altLang="en-US" sz="2000" b="1" dirty="0">
                <a:solidFill>
                  <a:schemeClr val="tx2"/>
                </a:solidFill>
              </a:rPr>
              <a:t> 풀어내는 것</a:t>
            </a:r>
            <a:r>
              <a:rPr lang="en-US" altLang="ko-KR" sz="2000" b="1" dirty="0">
                <a:solidFill>
                  <a:schemeClr val="tx2"/>
                </a:solidFill>
              </a:rPr>
              <a:t>("extract").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655" y="1041544"/>
            <a:ext cx="2492239" cy="4237274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6964199" y="1688123"/>
            <a:ext cx="1890632" cy="1098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-1"/>
            <a:ext cx="12192000" cy="6639169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보관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압축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2" y="939337"/>
            <a:ext cx="4708723" cy="44994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71" y="939337"/>
            <a:ext cx="5472959" cy="44994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9796" y="5642128"/>
            <a:ext cx="713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13. tree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로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구조 파악해보기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639169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보관</a:t>
            </a:r>
            <a:r>
              <a:rPr lang="en-US" altLang="ko-KR" sz="32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3200" b="1" dirty="0" smtClean="0">
                <a:solidFill>
                  <a:schemeClr val="tx2"/>
                </a:solidFill>
              </a:rPr>
              <a:t>압축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6" y="1410850"/>
            <a:ext cx="9780032" cy="5440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5" y="2122872"/>
            <a:ext cx="4359303" cy="426216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09905" y="1445279"/>
            <a:ext cx="9553902" cy="4587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9905" y="2122871"/>
            <a:ext cx="4359303" cy="3994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9905" y="6094221"/>
            <a:ext cx="4359303" cy="290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58263" y="2226978"/>
            <a:ext cx="6440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14</a:t>
            </a:r>
            <a:r>
              <a:rPr lang="en-US" altLang="ko-KR" sz="2400" b="1" dirty="0">
                <a:solidFill>
                  <a:schemeClr val="tx2"/>
                </a:solidFill>
              </a:rPr>
              <a:t>. “tar -</a:t>
            </a:r>
            <a:r>
              <a:rPr lang="en-US" altLang="ko-KR" sz="2400" b="1" dirty="0" err="1">
                <a:solidFill>
                  <a:schemeClr val="tx2"/>
                </a:solidFill>
              </a:rPr>
              <a:t>xvf</a:t>
            </a:r>
            <a:r>
              <a:rPr lang="en-US" altLang="ko-KR" sz="2400" b="1" dirty="0">
                <a:solidFill>
                  <a:schemeClr val="tx2"/>
                </a:solidFill>
              </a:rPr>
              <a:t> ../</a:t>
            </a:r>
            <a:r>
              <a:rPr lang="en-US" altLang="ko-KR" sz="24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400" b="1" dirty="0">
                <a:solidFill>
                  <a:schemeClr val="tx2"/>
                </a:solidFill>
              </a:rPr>
              <a:t> `tar -</a:t>
            </a:r>
            <a:r>
              <a:rPr lang="en-US" altLang="ko-KR" sz="2400" b="1" dirty="0" err="1">
                <a:solidFill>
                  <a:schemeClr val="tx2"/>
                </a:solidFill>
              </a:rPr>
              <a:t>tf</a:t>
            </a:r>
            <a:r>
              <a:rPr lang="en-US" altLang="ko-KR" sz="2400" b="1" dirty="0">
                <a:solidFill>
                  <a:schemeClr val="tx2"/>
                </a:solidFill>
              </a:rPr>
              <a:t> ../</a:t>
            </a:r>
            <a:r>
              <a:rPr lang="en-US" altLang="ko-KR" sz="24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400" b="1" dirty="0">
                <a:solidFill>
                  <a:schemeClr val="tx2"/>
                </a:solidFill>
              </a:rPr>
              <a:t> | </a:t>
            </a:r>
            <a:r>
              <a:rPr lang="en-US" altLang="ko-KR" sz="2400" b="1" dirty="0" err="1">
                <a:solidFill>
                  <a:schemeClr val="tx2"/>
                </a:solidFill>
              </a:rPr>
              <a:t>grep</a:t>
            </a:r>
            <a:r>
              <a:rPr lang="en-US" altLang="ko-KR" sz="2400" b="1" dirty="0">
                <a:solidFill>
                  <a:schemeClr val="tx2"/>
                </a:solidFill>
              </a:rPr>
              <a:t> 'lady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*'`”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압축 파일인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tarfile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에서 이름이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lady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로 시작하는 모든 파일을 압축 해제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Tar –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tf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: tar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파일 내의 파일 목록 출력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err="1" smtClean="0">
                <a:solidFill>
                  <a:schemeClr val="tx2"/>
                </a:solidFill>
              </a:rPr>
              <a:t>Grep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: lady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로 시작하는 파일 이름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필터링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6" y="186612"/>
            <a:ext cx="3750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2"/>
                </a:solidFill>
              </a:rPr>
              <a:t>파일 보관</a:t>
            </a:r>
            <a:r>
              <a:rPr lang="en-US" altLang="ko-KR" sz="3200" b="1" dirty="0">
                <a:solidFill>
                  <a:schemeClr val="tx2"/>
                </a:solidFill>
              </a:rPr>
              <a:t>, </a:t>
            </a:r>
            <a:r>
              <a:rPr lang="ko-KR" altLang="en-US" sz="3200" b="1" dirty="0">
                <a:solidFill>
                  <a:schemeClr val="tx2"/>
                </a:solidFill>
              </a:rPr>
              <a:t>압축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8" y="1432848"/>
            <a:ext cx="6661886" cy="5618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98" y="1994706"/>
            <a:ext cx="6661886" cy="20787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99" y="4073476"/>
            <a:ext cx="6661886" cy="155481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32598" y="4096020"/>
            <a:ext cx="6661886" cy="475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34453" y="1432847"/>
            <a:ext cx="4864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</a:rPr>
              <a:t>15</a:t>
            </a:r>
            <a:r>
              <a:rPr lang="en-US" altLang="ko-KR" sz="2400" b="1" dirty="0">
                <a:solidFill>
                  <a:schemeClr val="tx2"/>
                </a:solidFill>
              </a:rPr>
              <a:t>.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“tar </a:t>
            </a:r>
            <a:r>
              <a:rPr lang="en-US" altLang="ko-KR" sz="2400" b="1" dirty="0">
                <a:solidFill>
                  <a:schemeClr val="tx2"/>
                </a:solidFill>
              </a:rPr>
              <a:t>-</a:t>
            </a:r>
            <a:r>
              <a:rPr lang="en-US" altLang="ko-KR" sz="2400" b="1" dirty="0" err="1">
                <a:solidFill>
                  <a:schemeClr val="tx2"/>
                </a:solidFill>
              </a:rPr>
              <a:t>xvf</a:t>
            </a:r>
            <a:r>
              <a:rPr lang="en-US" altLang="ko-KR" sz="2400" b="1" dirty="0">
                <a:solidFill>
                  <a:schemeClr val="tx2"/>
                </a:solidFill>
              </a:rPr>
              <a:t> ../</a:t>
            </a:r>
            <a:r>
              <a:rPr lang="en-US" altLang="ko-KR" sz="2400" b="1" dirty="0" err="1">
                <a:solidFill>
                  <a:schemeClr val="tx2"/>
                </a:solidFill>
              </a:rPr>
              <a:t>tarfile</a:t>
            </a:r>
            <a:r>
              <a:rPr lang="en-US" altLang="ko-KR" sz="2400" b="1" dirty="0">
                <a:solidFill>
                  <a:schemeClr val="tx2"/>
                </a:solidFill>
              </a:rPr>
              <a:t> ./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reverse.c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”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b="1" dirty="0" smtClean="0">
                <a:solidFill>
                  <a:schemeClr val="tx2"/>
                </a:solidFill>
              </a:rPr>
              <a:t>압축 파일인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tarfile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에서 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reverse.c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파일을 현재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디렉토리에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 압축해제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X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옵션 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압축 파일을 해제하는 모드를 지정</a:t>
            </a:r>
            <a:endParaRPr lang="en-US" altLang="ko-KR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b="1" dirty="0" smtClean="0">
                <a:solidFill>
                  <a:schemeClr val="tx2"/>
                </a:solidFill>
              </a:rPr>
              <a:t>./</a:t>
            </a:r>
            <a:r>
              <a:rPr lang="en-US" altLang="ko-KR" sz="2400" b="1" dirty="0" err="1" smtClean="0">
                <a:solidFill>
                  <a:schemeClr val="tx2"/>
                </a:solidFill>
              </a:rPr>
              <a:t>reverse.c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 : </a:t>
            </a:r>
            <a:r>
              <a:rPr lang="ko-KR" altLang="en-US" sz="2400" b="1" dirty="0" smtClean="0">
                <a:solidFill>
                  <a:schemeClr val="tx2"/>
                </a:solidFill>
              </a:rPr>
              <a:t>해제할 파일의 경로와 이름 지정</a:t>
            </a:r>
            <a:endParaRPr lang="en-US" altLang="ko-KR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5">
              <a:lumMod val="40000"/>
              <a:lumOff val="6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액자 12"/>
          <p:cNvSpPr/>
          <p:nvPr/>
        </p:nvSpPr>
        <p:spPr>
          <a:xfrm>
            <a:off x="2461726" y="2551922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4" y="2921168"/>
            <a:ext cx="675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  <p:sp>
        <p:nvSpPr>
          <p:cNvPr id="14" name="액자 13"/>
          <p:cNvSpPr/>
          <p:nvPr/>
        </p:nvSpPr>
        <p:spPr>
          <a:xfrm>
            <a:off x="2134377" y="2191138"/>
            <a:ext cx="7923245" cy="2178698"/>
          </a:xfrm>
          <a:prstGeom prst="frame">
            <a:avLst>
              <a:gd name="adj1" fmla="val 1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6354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27" defTabSz="829909"/>
            <a:r>
              <a:rPr lang="ko-KR" altLang="en-US" sz="3200" b="1" spc="-381" dirty="0">
                <a:solidFill>
                  <a:schemeClr val="tx2"/>
                </a:solidFill>
                <a:cs typeface="은 바탕"/>
              </a:rPr>
              <a:t>파이프</a:t>
            </a:r>
            <a:r>
              <a:rPr lang="ko-KR" altLang="en-US" sz="3200" b="1" spc="82" dirty="0">
                <a:solidFill>
                  <a:schemeClr val="tx2"/>
                </a:solidFill>
                <a:cs typeface="은 바탕"/>
              </a:rPr>
              <a:t> </a:t>
            </a:r>
            <a:r>
              <a:rPr lang="en-US" altLang="ko-KR" sz="3200" b="1" spc="-118" dirty="0">
                <a:solidFill>
                  <a:schemeClr val="tx2"/>
                </a:solidFill>
                <a:cs typeface="은 바탕"/>
              </a:rPr>
              <a:t>(|)</a:t>
            </a:r>
            <a:r>
              <a:rPr lang="ko-KR" altLang="en-US" sz="3200" b="1" spc="-118" dirty="0">
                <a:solidFill>
                  <a:schemeClr val="tx2"/>
                </a:solidFill>
                <a:cs typeface="은 바탕"/>
              </a:rPr>
              <a:t>와 </a:t>
            </a:r>
            <a:r>
              <a:rPr lang="en-US" altLang="ko-KR" sz="3200" b="1" spc="-150" dirty="0" err="1">
                <a:solidFill>
                  <a:schemeClr val="tx2"/>
                </a:solidFill>
                <a:cs typeface="은 바탕"/>
              </a:rPr>
              <a:t>grep</a:t>
            </a:r>
            <a:r>
              <a:rPr lang="ko-KR" altLang="en-US" sz="3200" b="1" spc="-54" dirty="0">
                <a:solidFill>
                  <a:schemeClr val="tx2"/>
                </a:solidFill>
                <a:cs typeface="은 바탕"/>
              </a:rPr>
              <a:t> </a:t>
            </a:r>
            <a:r>
              <a:rPr lang="ko-KR" altLang="en-US" sz="3200" b="1" spc="-363" dirty="0">
                <a:solidFill>
                  <a:schemeClr val="tx2"/>
                </a:solidFill>
                <a:cs typeface="은 바탕"/>
              </a:rPr>
              <a:t>명령</a:t>
            </a:r>
            <a:endParaRPr lang="ko-KR" altLang="en-US" sz="3200" b="1" dirty="0">
              <a:solidFill>
                <a:schemeClr val="tx2"/>
              </a:solidFill>
              <a:cs typeface="은 바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" y="1187714"/>
            <a:ext cx="5001045" cy="3056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" y="1493401"/>
            <a:ext cx="5001043" cy="13538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1" y="2847247"/>
            <a:ext cx="5001045" cy="9426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19" y="3789638"/>
            <a:ext cx="5001045" cy="306747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46719" y="1197831"/>
            <a:ext cx="3675338" cy="294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46719" y="1492517"/>
            <a:ext cx="3675338" cy="25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46719" y="2813067"/>
            <a:ext cx="4154310" cy="288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718" y="3755458"/>
            <a:ext cx="4415567" cy="2887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6717" y="4518099"/>
            <a:ext cx="4734881" cy="23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46718" y="4759325"/>
            <a:ext cx="4734879" cy="227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6717" y="5496965"/>
            <a:ext cx="4734880" cy="300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6717" y="6406893"/>
            <a:ext cx="4734880" cy="300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04114" y="1187714"/>
            <a:ext cx="41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=&gt; abc.txt </a:t>
            </a:r>
            <a:r>
              <a:rPr lang="ko-KR" altLang="en-US" b="1" dirty="0" smtClean="0">
                <a:solidFill>
                  <a:schemeClr val="tx2"/>
                </a:solidFill>
              </a:rPr>
              <a:t>파일 생성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04114" y="1435571"/>
            <a:ext cx="41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=&gt; abc.txt </a:t>
            </a:r>
            <a:r>
              <a:rPr lang="ko-KR" altLang="en-US" b="1" dirty="0" smtClean="0">
                <a:solidFill>
                  <a:schemeClr val="tx2"/>
                </a:solidFill>
              </a:rPr>
              <a:t>파일 내용 출력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04113" y="2772768"/>
            <a:ext cx="579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=&gt; abc.txt </a:t>
            </a:r>
            <a:r>
              <a:rPr lang="ko-KR" altLang="en-US" b="1" dirty="0" smtClean="0">
                <a:solidFill>
                  <a:schemeClr val="tx2"/>
                </a:solidFill>
              </a:rPr>
              <a:t>파일에서 </a:t>
            </a:r>
            <a:r>
              <a:rPr lang="en-US" altLang="ko-KR" b="1" dirty="0" err="1" smtClean="0">
                <a:solidFill>
                  <a:schemeClr val="tx2"/>
                </a:solidFill>
              </a:rPr>
              <a:t>sh</a:t>
            </a:r>
            <a:r>
              <a:rPr lang="ko-KR" altLang="en-US" b="1" dirty="0" smtClean="0">
                <a:solidFill>
                  <a:schemeClr val="tx2"/>
                </a:solidFill>
              </a:rPr>
              <a:t>가 들어가는 부분 출력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4113" y="3715159"/>
            <a:ext cx="579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abc.txt </a:t>
            </a:r>
            <a:r>
              <a:rPr lang="ko-KR" altLang="en-US" b="1" dirty="0" smtClean="0">
                <a:solidFill>
                  <a:schemeClr val="tx2"/>
                </a:solidFill>
              </a:rPr>
              <a:t>파일에서 </a:t>
            </a:r>
            <a:r>
              <a:rPr lang="en-US" altLang="ko-KR" b="1" dirty="0" err="1" smtClean="0">
                <a:solidFill>
                  <a:schemeClr val="tx2"/>
                </a:solidFill>
              </a:rPr>
              <a:t>sh</a:t>
            </a:r>
            <a:r>
              <a:rPr lang="ko-KR" altLang="en-US" b="1" dirty="0" smtClean="0">
                <a:solidFill>
                  <a:schemeClr val="tx2"/>
                </a:solidFill>
              </a:rPr>
              <a:t>가 들어가는 부분 출력 </a:t>
            </a:r>
            <a:r>
              <a:rPr lang="en-US" altLang="ko-KR" b="1" dirty="0" smtClean="0">
                <a:solidFill>
                  <a:schemeClr val="tx2"/>
                </a:solidFill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</a:rPr>
              <a:t>파이프이용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4112" y="4452026"/>
            <a:ext cx="5794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-w : </a:t>
            </a:r>
            <a:r>
              <a:rPr lang="ko-KR" altLang="en-US" b="1" dirty="0" smtClean="0">
                <a:solidFill>
                  <a:schemeClr val="tx2"/>
                </a:solidFill>
              </a:rPr>
              <a:t>전체 단어가 일치되는 </a:t>
            </a:r>
            <a:r>
              <a:rPr lang="ko-KR" altLang="en-US" b="1" dirty="0" err="1" smtClean="0">
                <a:solidFill>
                  <a:schemeClr val="tx2"/>
                </a:solidFill>
              </a:rPr>
              <a:t>겅유</a:t>
            </a:r>
            <a:r>
              <a:rPr lang="ko-KR" altLang="en-US" b="1" dirty="0" smtClean="0">
                <a:solidFill>
                  <a:schemeClr val="tx2"/>
                </a:solidFill>
              </a:rPr>
              <a:t> 출력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-n : </a:t>
            </a:r>
            <a:r>
              <a:rPr lang="ko-KR" altLang="en-US" b="1" dirty="0" smtClean="0">
                <a:solidFill>
                  <a:schemeClr val="tx2"/>
                </a:solidFill>
              </a:rPr>
              <a:t>라인넘버 출력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-v : </a:t>
            </a:r>
            <a:r>
              <a:rPr lang="ko-KR" altLang="en-US" b="1" dirty="0" smtClean="0">
                <a:solidFill>
                  <a:schemeClr val="tx2"/>
                </a:solidFill>
              </a:rPr>
              <a:t>단어가 일치하지 않는 경우 출력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 dirty="0" smtClean="0">
                <a:solidFill>
                  <a:schemeClr val="tx2"/>
                </a:solidFill>
              </a:rPr>
              <a:t>-</a:t>
            </a:r>
            <a:r>
              <a:rPr lang="ko-KR" altLang="en-US" b="1" dirty="0" err="1" smtClean="0">
                <a:solidFill>
                  <a:schemeClr val="tx2"/>
                </a:solidFill>
              </a:rPr>
              <a:t>ㅣ</a:t>
            </a:r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b="1" dirty="0" smtClean="0">
                <a:solidFill>
                  <a:schemeClr val="tx2"/>
                </a:solidFill>
              </a:rPr>
              <a:t>해당되는 파일명 출력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1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76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27" defTabSz="829909"/>
            <a:r>
              <a:rPr lang="ko-KR" altLang="en-US" sz="3200" b="1" dirty="0" err="1" smtClean="0">
                <a:solidFill>
                  <a:schemeClr val="tx2"/>
                </a:solidFill>
                <a:cs typeface="은 바탕"/>
              </a:rPr>
              <a:t>리다이렉션</a:t>
            </a:r>
            <a:r>
              <a:rPr lang="en-US" altLang="ko-KR" sz="3200" b="1" dirty="0" smtClean="0">
                <a:solidFill>
                  <a:schemeClr val="tx2"/>
                </a:solidFill>
                <a:cs typeface="은 바탕"/>
              </a:rPr>
              <a:t>(Redirection)</a:t>
            </a:r>
            <a:endParaRPr lang="ko-KR" altLang="en-US" sz="3200" b="1" dirty="0">
              <a:solidFill>
                <a:schemeClr val="tx2"/>
              </a:solidFill>
              <a:cs typeface="은 바탕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00" y="1144611"/>
            <a:ext cx="5934886" cy="1105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0" y="2378735"/>
            <a:ext cx="5934886" cy="7467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0" y="3254532"/>
            <a:ext cx="5934886" cy="344730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289" y="1144610"/>
            <a:ext cx="5050407" cy="78579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288" y="2098350"/>
            <a:ext cx="5050407" cy="389880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51400" y="2451934"/>
            <a:ext cx="5934886" cy="276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653287" y="1186575"/>
            <a:ext cx="5050407" cy="340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690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27" defTabSz="829909"/>
            <a:r>
              <a:rPr lang="ko-KR" altLang="en-US" sz="3200" b="1" spc="-381" dirty="0">
                <a:solidFill>
                  <a:schemeClr val="tx2"/>
                </a:solidFill>
                <a:cs typeface="은 바탕"/>
              </a:rPr>
              <a:t>파이프</a:t>
            </a:r>
            <a:r>
              <a:rPr lang="ko-KR" altLang="en-US" sz="3200" b="1" spc="82" dirty="0">
                <a:solidFill>
                  <a:schemeClr val="tx2"/>
                </a:solidFill>
                <a:cs typeface="은 바탕"/>
              </a:rPr>
              <a:t> </a:t>
            </a:r>
            <a:r>
              <a:rPr lang="en-US" altLang="ko-KR" sz="3200" b="1" spc="-118" dirty="0">
                <a:solidFill>
                  <a:schemeClr val="tx2"/>
                </a:solidFill>
                <a:cs typeface="은 바탕"/>
              </a:rPr>
              <a:t>(|)</a:t>
            </a:r>
            <a:r>
              <a:rPr lang="ko-KR" altLang="en-US" sz="3200" b="1" spc="-118" dirty="0">
                <a:solidFill>
                  <a:schemeClr val="tx2"/>
                </a:solidFill>
                <a:cs typeface="은 바탕"/>
              </a:rPr>
              <a:t>와 </a:t>
            </a:r>
            <a:r>
              <a:rPr lang="en-US" altLang="ko-KR" sz="3200" b="1" spc="-150" dirty="0" err="1">
                <a:solidFill>
                  <a:schemeClr val="tx2"/>
                </a:solidFill>
                <a:cs typeface="은 바탕"/>
              </a:rPr>
              <a:t>grep</a:t>
            </a:r>
            <a:r>
              <a:rPr lang="ko-KR" altLang="en-US" sz="3200" b="1" spc="-54" dirty="0">
                <a:solidFill>
                  <a:schemeClr val="tx2"/>
                </a:solidFill>
                <a:cs typeface="은 바탕"/>
              </a:rPr>
              <a:t> </a:t>
            </a:r>
            <a:r>
              <a:rPr lang="ko-KR" altLang="en-US" sz="3200" b="1" spc="-363" dirty="0">
                <a:solidFill>
                  <a:schemeClr val="tx2"/>
                </a:solidFill>
                <a:cs typeface="은 바탕"/>
              </a:rPr>
              <a:t>명령</a:t>
            </a:r>
            <a:endParaRPr lang="ko-KR" altLang="en-US" sz="3200" b="1" dirty="0">
              <a:solidFill>
                <a:schemeClr val="tx2"/>
              </a:solidFill>
              <a:cs typeface="은 바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420645"/>
            <a:ext cx="3784897" cy="49590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427" y="1420645"/>
            <a:ext cx="6156121" cy="495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457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27" defTabSz="829909"/>
            <a:r>
              <a:rPr lang="ko-KR" altLang="en-US" sz="3200" b="1" spc="-381" dirty="0">
                <a:solidFill>
                  <a:schemeClr val="tx2"/>
                </a:solidFill>
                <a:cs typeface="은 바탕"/>
              </a:rPr>
              <a:t>파이프</a:t>
            </a:r>
            <a:r>
              <a:rPr lang="ko-KR" altLang="en-US" sz="3200" b="1" spc="82" dirty="0">
                <a:solidFill>
                  <a:schemeClr val="tx2"/>
                </a:solidFill>
                <a:cs typeface="은 바탕"/>
              </a:rPr>
              <a:t> </a:t>
            </a:r>
            <a:r>
              <a:rPr lang="en-US" altLang="ko-KR" sz="3200" b="1" spc="-118" dirty="0">
                <a:solidFill>
                  <a:schemeClr val="tx2"/>
                </a:solidFill>
                <a:cs typeface="은 바탕"/>
              </a:rPr>
              <a:t>(|)</a:t>
            </a:r>
            <a:r>
              <a:rPr lang="ko-KR" altLang="en-US" sz="3200" b="1" spc="-118" dirty="0">
                <a:solidFill>
                  <a:schemeClr val="tx2"/>
                </a:solidFill>
                <a:cs typeface="은 바탕"/>
              </a:rPr>
              <a:t>와 </a:t>
            </a:r>
            <a:r>
              <a:rPr lang="en-US" altLang="ko-KR" sz="3200" b="1" spc="-150" dirty="0" err="1">
                <a:solidFill>
                  <a:schemeClr val="tx2"/>
                </a:solidFill>
                <a:cs typeface="은 바탕"/>
              </a:rPr>
              <a:t>grep</a:t>
            </a:r>
            <a:r>
              <a:rPr lang="ko-KR" altLang="en-US" sz="3200" b="1" spc="-54" dirty="0">
                <a:solidFill>
                  <a:schemeClr val="tx2"/>
                </a:solidFill>
                <a:cs typeface="은 바탕"/>
              </a:rPr>
              <a:t> </a:t>
            </a:r>
            <a:r>
              <a:rPr lang="ko-KR" altLang="en-US" sz="3200" b="1" spc="-363" dirty="0">
                <a:solidFill>
                  <a:schemeClr val="tx2"/>
                </a:solidFill>
                <a:cs typeface="은 바탕"/>
              </a:rPr>
              <a:t>명령</a:t>
            </a:r>
            <a:endParaRPr lang="ko-KR" altLang="en-US" sz="3200" b="1" dirty="0">
              <a:solidFill>
                <a:schemeClr val="tx2"/>
              </a:solidFill>
              <a:cs typeface="은 바탕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0" y="1347637"/>
            <a:ext cx="5152449" cy="503038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5550" y="1373183"/>
            <a:ext cx="5152449" cy="513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5550" y="2503295"/>
            <a:ext cx="5152449" cy="513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76123" y="1425192"/>
            <a:ext cx="5389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 smtClean="0">
                <a:solidFill>
                  <a:schemeClr val="tx2"/>
                </a:solidFill>
              </a:rPr>
              <a:t>abc.txt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파일에서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“hello”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문자열 검색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>
                <a:solidFill>
                  <a:schemeClr val="tx2"/>
                </a:solidFill>
              </a:rPr>
              <a:t>"-w"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은 </a:t>
            </a:r>
            <a:r>
              <a:rPr lang="ko-KR" altLang="en-US" sz="2000" b="1" dirty="0">
                <a:solidFill>
                  <a:schemeClr val="tx2"/>
                </a:solidFill>
              </a:rPr>
              <a:t>단어 단위로 일치하는 것만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찾음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>
                <a:solidFill>
                  <a:schemeClr val="tx2"/>
                </a:solidFill>
              </a:rPr>
              <a:t>"-n"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은 </a:t>
            </a:r>
            <a:r>
              <a:rPr lang="ko-KR" altLang="en-US" sz="2000" b="1" dirty="0">
                <a:solidFill>
                  <a:schemeClr val="tx2"/>
                </a:solidFill>
              </a:rPr>
              <a:t>검색된 각 줄의 </a:t>
            </a:r>
            <a:r>
              <a:rPr lang="ko-KR" altLang="en-US" sz="2000" b="1" dirty="0" err="1">
                <a:solidFill>
                  <a:schemeClr val="tx2"/>
                </a:solidFill>
              </a:rPr>
              <a:t>줄번호를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출력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2000" b="1" dirty="0">
                <a:solidFill>
                  <a:schemeClr val="tx2"/>
                </a:solidFill>
              </a:rPr>
              <a:t>"-v" </a:t>
            </a:r>
            <a:r>
              <a:rPr lang="ko-KR" altLang="en-US" sz="2000" b="1" dirty="0">
                <a:solidFill>
                  <a:schemeClr val="tx2"/>
                </a:solidFill>
              </a:rPr>
              <a:t>옵션은 </a:t>
            </a:r>
            <a:r>
              <a:rPr lang="ko-KR" altLang="en-US" sz="2000" b="1" dirty="0" err="1">
                <a:solidFill>
                  <a:schemeClr val="tx2"/>
                </a:solidFill>
              </a:rPr>
              <a:t>검색어를</a:t>
            </a:r>
            <a:r>
              <a:rPr lang="ko-KR" altLang="en-US" sz="2000" b="1" dirty="0">
                <a:solidFill>
                  <a:schemeClr val="tx2"/>
                </a:solidFill>
              </a:rPr>
              <a:t> 제외한 줄을 출력</a:t>
            </a:r>
            <a:r>
              <a:rPr lang="en-US" altLang="ko-KR" sz="2000" b="1" dirty="0" smtClean="0">
                <a:solidFill>
                  <a:schemeClr val="tx2"/>
                </a:solidFill>
              </a:rPr>
              <a:t/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30" y="3364184"/>
            <a:ext cx="5975568" cy="202061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28130" y="3330273"/>
            <a:ext cx="5680098" cy="40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28130" y="4011115"/>
            <a:ext cx="4758612" cy="363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9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8807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27" defTabSz="829909"/>
            <a:r>
              <a:rPr lang="ko-KR" altLang="en-US" sz="3200" b="1" dirty="0" err="1">
                <a:solidFill>
                  <a:schemeClr val="tx2"/>
                </a:solidFill>
                <a:cs typeface="은 바탕"/>
              </a:rPr>
              <a:t>리다이렉션</a:t>
            </a:r>
            <a:r>
              <a:rPr lang="en-US" altLang="ko-KR" sz="3200" b="1" dirty="0">
                <a:solidFill>
                  <a:schemeClr val="tx2"/>
                </a:solidFill>
                <a:cs typeface="은 바탕"/>
              </a:rPr>
              <a:t>(Redirection)</a:t>
            </a:r>
            <a:endParaRPr lang="ko-KR" altLang="en-US" sz="3200" b="1" dirty="0">
              <a:solidFill>
                <a:schemeClr val="tx2"/>
              </a:solidFill>
              <a:cs typeface="은 바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9795" y="1538514"/>
            <a:ext cx="10708432" cy="352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b="1" dirty="0" smtClean="0">
                <a:solidFill>
                  <a:schemeClr val="tx2"/>
                </a:solidFill>
              </a:rPr>
              <a:t>파이프</a:t>
            </a:r>
            <a:r>
              <a:rPr lang="en-US" altLang="ko-KR" sz="2800" b="1" dirty="0" smtClean="0">
                <a:solidFill>
                  <a:schemeClr val="tx2"/>
                </a:solidFill>
              </a:rPr>
              <a:t>(|)</a:t>
            </a:r>
          </a:p>
          <a:p>
            <a:r>
              <a:rPr lang="ko-KR" altLang="en-US" sz="2000" b="1" spc="145" dirty="0">
                <a:solidFill>
                  <a:schemeClr val="tx2"/>
                </a:solidFill>
                <a:cs typeface="Tahoma"/>
              </a:rPr>
              <a:t>∙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1 |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2 : 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파이프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명령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1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 결과를 받아 명령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2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를 실행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lang="en-US" altLang="ko-KR" sz="2400" b="1" dirty="0" smtClean="0">
                <a:solidFill>
                  <a:schemeClr val="tx2"/>
                </a:solidFill>
              </a:rPr>
              <a:t>2.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리다이렉션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2400" b="1" dirty="0" err="1" smtClean="0">
                <a:solidFill>
                  <a:schemeClr val="tx2"/>
                </a:solidFill>
              </a:rPr>
              <a:t>꺽쇠</a:t>
            </a:r>
            <a:r>
              <a:rPr lang="en-US" altLang="ko-KR" sz="2400" b="1" dirty="0" smtClean="0">
                <a:solidFill>
                  <a:schemeClr val="tx2"/>
                </a:solidFill>
              </a:rPr>
              <a:t>(&gt;, &gt;&gt;)</a:t>
            </a:r>
          </a:p>
          <a:p>
            <a:pPr marL="150997" defTabSz="829909">
              <a:spcBef>
                <a:spcPts val="731"/>
              </a:spcBef>
            </a:pPr>
            <a:r>
              <a:rPr lang="ko-KR" altLang="en-US" sz="2000" b="1" spc="145" dirty="0">
                <a:solidFill>
                  <a:schemeClr val="tx2"/>
                </a:solidFill>
                <a:cs typeface="Tahoma"/>
              </a:rPr>
              <a:t>∙</a:t>
            </a:r>
            <a:r>
              <a:rPr lang="ko-KR" altLang="en-US" sz="2000" b="1" spc="145" dirty="0">
                <a:solidFill>
                  <a:schemeClr val="tx2"/>
                </a:solidFill>
                <a:cs typeface="함초롬바탕" panose="02030604000101010101" pitchFamily="18" charset="-127"/>
              </a:rPr>
              <a:t>명령 </a:t>
            </a:r>
            <a:r>
              <a:rPr lang="en-US" altLang="ko-KR" sz="2000" b="1" spc="-163" dirty="0">
                <a:solidFill>
                  <a:schemeClr val="tx2"/>
                </a:solidFill>
                <a:cs typeface="Book Antiqua"/>
              </a:rPr>
              <a:t>&gt; </a:t>
            </a:r>
            <a:r>
              <a:rPr lang="en-US" altLang="ko-KR" sz="2000" b="1" spc="-168" dirty="0">
                <a:solidFill>
                  <a:schemeClr val="tx2"/>
                </a:solidFill>
                <a:cs typeface="Book Antiqua"/>
              </a:rPr>
              <a:t>filename</a:t>
            </a:r>
            <a:r>
              <a:rPr lang="ko-KR" altLang="en-US" sz="2000" b="1" spc="5" dirty="0">
                <a:solidFill>
                  <a:schemeClr val="tx2"/>
                </a:solidFill>
                <a:cs typeface="Book Antiqua"/>
              </a:rPr>
              <a:t> </a:t>
            </a:r>
            <a:r>
              <a:rPr lang="en-US" altLang="ko-KR" sz="2000" b="1" spc="-73" dirty="0">
                <a:solidFill>
                  <a:schemeClr val="tx2"/>
                </a:solidFill>
                <a:cs typeface="Book Antiqua"/>
              </a:rPr>
              <a:t>: </a:t>
            </a:r>
            <a:r>
              <a:rPr lang="ko-KR" altLang="en-US" sz="2000" b="1" spc="-82" dirty="0">
                <a:solidFill>
                  <a:schemeClr val="tx2"/>
                </a:solidFill>
                <a:cs typeface="함초롬바탕" panose="02030604000101010101" pitchFamily="18" charset="-127"/>
              </a:rPr>
              <a:t>어떤 </a:t>
            </a:r>
            <a:r>
              <a:rPr lang="ko-KR" altLang="en-US" sz="2000" b="1" spc="-95" dirty="0">
                <a:solidFill>
                  <a:schemeClr val="tx2"/>
                </a:solidFill>
                <a:cs typeface="함초롬바탕" panose="02030604000101010101" pitchFamily="18" charset="-127"/>
              </a:rPr>
              <a:t>명령의 결과를 지정된 명칭의 파일을 </a:t>
            </a:r>
            <a:r>
              <a:rPr lang="ko-KR" altLang="en-US" sz="2000" b="1" spc="-86" dirty="0">
                <a:solidFill>
                  <a:schemeClr val="tx2"/>
                </a:solidFill>
                <a:cs typeface="함초롬바탕" panose="02030604000101010101" pitchFamily="18" charset="-127"/>
              </a:rPr>
              <a:t>새로 </a:t>
            </a:r>
            <a:r>
              <a:rPr lang="ko-KR" altLang="en-US" sz="2000" b="1" spc="-103" dirty="0">
                <a:solidFill>
                  <a:schemeClr val="tx2"/>
                </a:solidFill>
                <a:cs typeface="함초롬바탕" panose="02030604000101010101" pitchFamily="18" charset="-127"/>
              </a:rPr>
              <a:t>생성하여</a:t>
            </a:r>
            <a:r>
              <a:rPr lang="ko-KR" altLang="en-US" sz="2000" b="1" spc="86" dirty="0">
                <a:solidFill>
                  <a:schemeClr val="tx2"/>
                </a:solidFill>
                <a:cs typeface="함초롬바탕" panose="02030604000101010101" pitchFamily="18" charset="-127"/>
              </a:rPr>
              <a:t> </a:t>
            </a:r>
            <a:r>
              <a:rPr lang="ko-KR" altLang="en-US" sz="2000" b="1" spc="-82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기록</a:t>
            </a:r>
            <a:endParaRPr lang="ko-KR" altLang="en-US" sz="2000" b="1" dirty="0">
              <a:solidFill>
                <a:schemeClr val="tx2"/>
              </a:solidFill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b="1" spc="145" dirty="0">
                <a:solidFill>
                  <a:schemeClr val="tx2"/>
                </a:solidFill>
                <a:cs typeface="Tahoma"/>
              </a:rPr>
              <a:t>∙</a:t>
            </a:r>
            <a:r>
              <a:rPr lang="ko-KR" altLang="en-US" sz="2000" b="1" spc="145" dirty="0">
                <a:solidFill>
                  <a:schemeClr val="tx2"/>
                </a:solidFill>
                <a:cs typeface="함초롬바탕" panose="02030604000101010101" pitchFamily="18" charset="-127"/>
              </a:rPr>
              <a:t>명령 </a:t>
            </a:r>
            <a:r>
              <a:rPr lang="en-US" altLang="ko-KR" sz="2000" b="1" spc="-191" dirty="0">
                <a:solidFill>
                  <a:schemeClr val="tx2"/>
                </a:solidFill>
                <a:cs typeface="Book Antiqua"/>
              </a:rPr>
              <a:t>&gt;&gt;</a:t>
            </a:r>
            <a:r>
              <a:rPr lang="ko-KR" altLang="en-US" sz="2000" b="1" spc="-41" dirty="0">
                <a:solidFill>
                  <a:schemeClr val="tx2"/>
                </a:solidFill>
                <a:cs typeface="Book Antiqua"/>
              </a:rPr>
              <a:t> </a:t>
            </a:r>
            <a:r>
              <a:rPr lang="en-US" altLang="ko-KR" sz="2000" b="1" spc="-168" dirty="0">
                <a:solidFill>
                  <a:schemeClr val="tx2"/>
                </a:solidFill>
                <a:cs typeface="Book Antiqua"/>
              </a:rPr>
              <a:t>filename</a:t>
            </a:r>
            <a:r>
              <a:rPr lang="ko-KR" altLang="en-US" sz="2000" b="1" spc="5" dirty="0">
                <a:solidFill>
                  <a:schemeClr val="tx2"/>
                </a:solidFill>
                <a:cs typeface="Book Antiqua"/>
              </a:rPr>
              <a:t> </a:t>
            </a:r>
            <a:r>
              <a:rPr lang="en-US" altLang="ko-KR" sz="2000" b="1" spc="-73" dirty="0">
                <a:solidFill>
                  <a:schemeClr val="tx2"/>
                </a:solidFill>
                <a:cs typeface="Book Antiqua"/>
              </a:rPr>
              <a:t>: </a:t>
            </a:r>
            <a:r>
              <a:rPr lang="ko-KR" altLang="en-US" sz="2000" b="1" spc="-86" dirty="0">
                <a:solidFill>
                  <a:schemeClr val="tx2"/>
                </a:solidFill>
                <a:cs typeface="함초롬바탕" panose="02030604000101010101" pitchFamily="18" charset="-127"/>
              </a:rPr>
              <a:t>어떤 </a:t>
            </a:r>
            <a:r>
              <a:rPr lang="ko-KR" altLang="en-US" sz="2000" b="1" spc="-95" dirty="0">
                <a:solidFill>
                  <a:schemeClr val="tx2"/>
                </a:solidFill>
                <a:cs typeface="함초롬바탕" panose="02030604000101010101" pitchFamily="18" charset="-127"/>
              </a:rPr>
              <a:t>명령의 결과를 지정된 </a:t>
            </a:r>
            <a:r>
              <a:rPr lang="ko-KR" altLang="en-US" sz="2000" b="1" spc="-100" dirty="0">
                <a:solidFill>
                  <a:schemeClr val="tx2"/>
                </a:solidFill>
                <a:cs typeface="함초롬바탕" panose="02030604000101010101" pitchFamily="18" charset="-127"/>
              </a:rPr>
              <a:t>명칭의 </a:t>
            </a:r>
            <a:r>
              <a:rPr lang="ko-KR" altLang="en-US" sz="2000" b="1" spc="-82" dirty="0">
                <a:solidFill>
                  <a:schemeClr val="tx2"/>
                </a:solidFill>
                <a:cs typeface="함초롬바탕" panose="02030604000101010101" pitchFamily="18" charset="-127"/>
              </a:rPr>
              <a:t>파일 </a:t>
            </a:r>
            <a:r>
              <a:rPr lang="ko-KR" altLang="en-US" sz="2000" b="1" spc="-86" dirty="0">
                <a:solidFill>
                  <a:schemeClr val="tx2"/>
                </a:solidFill>
                <a:cs typeface="함초롬바탕" panose="02030604000101010101" pitchFamily="18" charset="-127"/>
              </a:rPr>
              <a:t>뒤로 계속 </a:t>
            </a:r>
            <a:r>
              <a:rPr lang="ko-KR" altLang="en-US" sz="2000" b="1" spc="-95" dirty="0">
                <a:solidFill>
                  <a:schemeClr val="tx2"/>
                </a:solidFill>
                <a:cs typeface="함초롬바탕" panose="02030604000101010101" pitchFamily="18" charset="-127"/>
              </a:rPr>
              <a:t>붙여서</a:t>
            </a:r>
            <a:r>
              <a:rPr lang="ko-KR" altLang="en-US" sz="2000" b="1" spc="245" dirty="0">
                <a:solidFill>
                  <a:schemeClr val="tx2"/>
                </a:solidFill>
                <a:cs typeface="함초롬바탕" panose="02030604000101010101" pitchFamily="18" charset="-127"/>
              </a:rPr>
              <a:t> </a:t>
            </a:r>
            <a:r>
              <a:rPr lang="ko-KR" altLang="en-US" sz="2000" b="1" spc="-95" dirty="0">
                <a:solidFill>
                  <a:schemeClr val="tx2"/>
                </a:solidFill>
                <a:cs typeface="함초롬바탕" panose="02030604000101010101" pitchFamily="18" charset="-127"/>
              </a:rPr>
              <a:t>기록함</a:t>
            </a:r>
            <a:endParaRPr lang="ko-KR" altLang="en-US" sz="2000" b="1" dirty="0">
              <a:solidFill>
                <a:schemeClr val="tx2"/>
              </a:solidFill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26"/>
              </a:spcBef>
            </a:pPr>
            <a:r>
              <a:rPr lang="ko-KR" altLang="en-US" sz="2000" b="1" spc="145" dirty="0">
                <a:solidFill>
                  <a:schemeClr val="tx2"/>
                </a:solidFill>
                <a:cs typeface="Tahoma"/>
              </a:rPr>
              <a:t>∙</a:t>
            </a:r>
            <a:r>
              <a:rPr lang="ko-KR" altLang="en-US" sz="2000" b="1" spc="145" dirty="0">
                <a:solidFill>
                  <a:schemeClr val="tx2"/>
                </a:solidFill>
                <a:cs typeface="함초롬바탕" panose="02030604000101010101" pitchFamily="18" charset="-127"/>
              </a:rPr>
              <a:t>명령 </a:t>
            </a:r>
            <a:r>
              <a:rPr lang="en-US" altLang="ko-KR" sz="2000" b="1" spc="-163" dirty="0">
                <a:solidFill>
                  <a:schemeClr val="tx2"/>
                </a:solidFill>
                <a:cs typeface="Book Antiqua"/>
              </a:rPr>
              <a:t>&lt; </a:t>
            </a:r>
            <a:r>
              <a:rPr lang="en-US" altLang="ko-KR" sz="2000" b="1" spc="-168" dirty="0">
                <a:solidFill>
                  <a:schemeClr val="tx2"/>
                </a:solidFill>
                <a:cs typeface="Book Antiqua"/>
              </a:rPr>
              <a:t>filename</a:t>
            </a:r>
            <a:r>
              <a:rPr lang="ko-KR" altLang="en-US" sz="2000" b="1" spc="5" dirty="0">
                <a:solidFill>
                  <a:schemeClr val="tx2"/>
                </a:solidFill>
                <a:cs typeface="Book Antiqua"/>
              </a:rPr>
              <a:t> </a:t>
            </a:r>
            <a:r>
              <a:rPr lang="en-US" altLang="ko-KR" sz="2000" b="1" spc="-73" dirty="0">
                <a:solidFill>
                  <a:schemeClr val="tx2"/>
                </a:solidFill>
                <a:cs typeface="Book Antiqua"/>
              </a:rPr>
              <a:t>: </a:t>
            </a:r>
            <a:r>
              <a:rPr lang="ko-KR" altLang="en-US" sz="2000" b="1" spc="-82" dirty="0">
                <a:solidFill>
                  <a:schemeClr val="tx2"/>
                </a:solidFill>
                <a:cs typeface="함초롬바탕" panose="02030604000101010101" pitchFamily="18" charset="-127"/>
              </a:rPr>
              <a:t>어떤 </a:t>
            </a:r>
            <a:r>
              <a:rPr lang="ko-KR" altLang="en-US" sz="2000" b="1" spc="-95" dirty="0">
                <a:solidFill>
                  <a:schemeClr val="tx2"/>
                </a:solidFill>
                <a:cs typeface="함초롬바탕" panose="02030604000101010101" pitchFamily="18" charset="-127"/>
              </a:rPr>
              <a:t>명령의 </a:t>
            </a:r>
            <a:r>
              <a:rPr lang="ko-KR" altLang="en-US" sz="2000" b="1" spc="-103" dirty="0">
                <a:solidFill>
                  <a:schemeClr val="tx2"/>
                </a:solidFill>
                <a:cs typeface="함초롬바탕" panose="02030604000101010101" pitchFamily="18" charset="-127"/>
              </a:rPr>
              <a:t>입력으로 </a:t>
            </a:r>
            <a:r>
              <a:rPr lang="ko-KR" altLang="en-US" sz="2000" b="1" spc="-95" dirty="0">
                <a:solidFill>
                  <a:schemeClr val="tx2"/>
                </a:solidFill>
                <a:cs typeface="함초롬바탕" panose="02030604000101010101" pitchFamily="18" charset="-127"/>
              </a:rPr>
              <a:t>지정된 명칭의 파일을</a:t>
            </a:r>
            <a:r>
              <a:rPr lang="ko-KR" altLang="en-US" sz="2000" b="1" spc="-50" dirty="0">
                <a:solidFill>
                  <a:schemeClr val="tx2"/>
                </a:solidFill>
                <a:cs typeface="함초롬바탕" panose="02030604000101010101" pitchFamily="18" charset="-127"/>
              </a:rPr>
              <a:t> </a:t>
            </a:r>
            <a:r>
              <a:rPr lang="ko-KR" altLang="en-US" sz="2000" b="1" spc="-95" dirty="0" smtClean="0">
                <a:solidFill>
                  <a:schemeClr val="tx2"/>
                </a:solidFill>
                <a:cs typeface="함초롬바탕" panose="02030604000101010101" pitchFamily="18" charset="-127"/>
              </a:rPr>
              <a:t>사용함</a:t>
            </a:r>
            <a:endParaRPr lang="ko-KR" altLang="en-US" sz="2000" b="1" dirty="0">
              <a:solidFill>
                <a:schemeClr val="tx2"/>
              </a:solidFill>
              <a:cs typeface="함초롬바탕" panose="02030604000101010101" pitchFamily="18" charset="-127"/>
            </a:endParaRPr>
          </a:p>
          <a:p>
            <a:pPr marL="11527" marR="4611" indent="139471" defTabSz="829909">
              <a:lnSpc>
                <a:spcPct val="126600"/>
              </a:lnSpc>
              <a:spcBef>
                <a:spcPts val="304"/>
              </a:spcBef>
            </a:pPr>
            <a:r>
              <a:rPr lang="ko-KR" altLang="en-US" sz="2000" b="1" spc="272" dirty="0">
                <a:solidFill>
                  <a:schemeClr val="tx2"/>
                </a:solidFill>
                <a:cs typeface="Tahoma"/>
              </a:rPr>
              <a:t>∙</a:t>
            </a:r>
            <a:r>
              <a:rPr lang="ko-KR" altLang="en-US" sz="2000" b="1" spc="272" dirty="0">
                <a:solidFill>
                  <a:schemeClr val="tx2"/>
                </a:solidFill>
                <a:cs typeface="함초롬바탕" panose="02030604000101010101" pitchFamily="18" charset="-127"/>
              </a:rPr>
              <a:t>예 </a:t>
            </a:r>
            <a:r>
              <a:rPr lang="en-US" altLang="ko-KR" sz="2000" b="1" spc="-132" dirty="0">
                <a:solidFill>
                  <a:schemeClr val="tx2"/>
                </a:solidFill>
                <a:cs typeface="Book Antiqua"/>
              </a:rPr>
              <a:t>1) </a:t>
            </a:r>
            <a:r>
              <a:rPr lang="en-US" altLang="ko-KR" sz="2000" b="1" spc="-141" dirty="0">
                <a:solidFill>
                  <a:schemeClr val="tx2"/>
                </a:solidFill>
                <a:cs typeface="Book Antiqua"/>
              </a:rPr>
              <a:t>cat </a:t>
            </a:r>
            <a:r>
              <a:rPr lang="en-US" altLang="ko-KR" sz="2000" b="1" spc="-159" dirty="0" err="1">
                <a:solidFill>
                  <a:schemeClr val="tx2"/>
                </a:solidFill>
                <a:cs typeface="Book Antiqua"/>
              </a:rPr>
              <a:t>xinetd.conf</a:t>
            </a:r>
            <a:r>
              <a:rPr lang="en-US" altLang="ko-KR" sz="2000" b="1" spc="-159" dirty="0">
                <a:solidFill>
                  <a:schemeClr val="tx2"/>
                </a:solidFill>
                <a:cs typeface="Book Antiqua"/>
              </a:rPr>
              <a:t> </a:t>
            </a:r>
            <a:r>
              <a:rPr lang="en-US" altLang="ko-KR" sz="2000" b="1" spc="-163" dirty="0">
                <a:solidFill>
                  <a:schemeClr val="tx2"/>
                </a:solidFill>
                <a:cs typeface="Book Antiqua"/>
              </a:rPr>
              <a:t>&gt; </a:t>
            </a:r>
            <a:r>
              <a:rPr lang="en-US" altLang="ko-KR" sz="2000" b="1" spc="-123" dirty="0" err="1">
                <a:solidFill>
                  <a:schemeClr val="tx2"/>
                </a:solidFill>
                <a:cs typeface="Book Antiqua"/>
              </a:rPr>
              <a:t>a.file</a:t>
            </a:r>
            <a:r>
              <a:rPr lang="en-US" altLang="ko-KR" sz="2000" b="1" spc="-123" dirty="0">
                <a:solidFill>
                  <a:schemeClr val="tx2"/>
                </a:solidFill>
                <a:cs typeface="Book Antiqua"/>
              </a:rPr>
              <a:t> </a:t>
            </a:r>
            <a:r>
              <a:rPr lang="en-US" altLang="ko-KR" sz="2000" b="1" spc="-73" dirty="0">
                <a:solidFill>
                  <a:schemeClr val="tx2"/>
                </a:solidFill>
                <a:cs typeface="Book Antiqua"/>
              </a:rPr>
              <a:t>: </a:t>
            </a:r>
            <a:r>
              <a:rPr lang="en-US" altLang="ko-KR" sz="2000" b="1" spc="-150" dirty="0" err="1">
                <a:solidFill>
                  <a:schemeClr val="tx2"/>
                </a:solidFill>
                <a:cs typeface="Book Antiqua"/>
              </a:rPr>
              <a:t>xinetd.conf</a:t>
            </a:r>
            <a:r>
              <a:rPr lang="ko-KR" altLang="en-US" sz="2000" b="1" spc="-150" dirty="0">
                <a:solidFill>
                  <a:schemeClr val="tx2"/>
                </a:solidFill>
                <a:cs typeface="함초롬바탕" panose="02030604000101010101" pitchFamily="18" charset="-127"/>
              </a:rPr>
              <a:t>파일을 </a:t>
            </a:r>
            <a:r>
              <a:rPr lang="ko-KR" altLang="en-US" sz="2000" b="1" spc="-103" dirty="0">
                <a:solidFill>
                  <a:schemeClr val="tx2"/>
                </a:solidFill>
                <a:cs typeface="함초롬바탕" panose="02030604000101010101" pitchFamily="18" charset="-127"/>
              </a:rPr>
              <a:t>출력하고 </a:t>
            </a:r>
            <a:r>
              <a:rPr lang="ko-KR" altLang="en-US" sz="2000" b="1" spc="-50" dirty="0">
                <a:solidFill>
                  <a:schemeClr val="tx2"/>
                </a:solidFill>
                <a:cs typeface="함초롬바탕" panose="02030604000101010101" pitchFamily="18" charset="-127"/>
              </a:rPr>
              <a:t>이 </a:t>
            </a:r>
            <a:r>
              <a:rPr lang="ko-KR" altLang="en-US" sz="2000" b="1" spc="-95" dirty="0">
                <a:solidFill>
                  <a:schemeClr val="tx2"/>
                </a:solidFill>
                <a:cs typeface="함초롬바탕" panose="02030604000101010101" pitchFamily="18" charset="-127"/>
              </a:rPr>
              <a:t>결과를 </a:t>
            </a:r>
            <a:r>
              <a:rPr lang="en-US" altLang="ko-KR" sz="2000" b="1" spc="-118" dirty="0" err="1">
                <a:solidFill>
                  <a:schemeClr val="tx2"/>
                </a:solidFill>
                <a:cs typeface="Book Antiqua"/>
              </a:rPr>
              <a:t>a.file</a:t>
            </a:r>
            <a:r>
              <a:rPr lang="ko-KR" altLang="en-US" sz="2000" b="1" spc="-118" dirty="0">
                <a:solidFill>
                  <a:schemeClr val="tx2"/>
                </a:solidFill>
                <a:cs typeface="함초롬바탕" panose="02030604000101010101" pitchFamily="18" charset="-127"/>
              </a:rPr>
              <a:t>에 </a:t>
            </a:r>
            <a:r>
              <a:rPr lang="ko-KR" altLang="en-US" sz="2000" b="1" spc="-103" dirty="0">
                <a:solidFill>
                  <a:schemeClr val="tx2"/>
                </a:solidFill>
                <a:cs typeface="함초롬바탕" panose="02030604000101010101" pitchFamily="18" charset="-127"/>
              </a:rPr>
              <a:t>기록</a:t>
            </a:r>
            <a:r>
              <a:rPr lang="en-US" altLang="ko-KR" sz="2000" b="1" spc="-103" dirty="0">
                <a:solidFill>
                  <a:schemeClr val="tx2"/>
                </a:solidFill>
                <a:cs typeface="Book Antiqua"/>
              </a:rPr>
              <a:t>, </a:t>
            </a:r>
            <a:r>
              <a:rPr lang="ko-KR" altLang="en-US" sz="2000" b="1" spc="-82" dirty="0">
                <a:solidFill>
                  <a:schemeClr val="tx2"/>
                </a:solidFill>
                <a:cs typeface="함초롬바탕" panose="02030604000101010101" pitchFamily="18" charset="-127"/>
              </a:rPr>
              <a:t>만일 </a:t>
            </a:r>
            <a:r>
              <a:rPr lang="en-US" altLang="ko-KR" sz="2000" b="1" spc="-118" dirty="0" err="1">
                <a:solidFill>
                  <a:schemeClr val="tx2"/>
                </a:solidFill>
                <a:cs typeface="Book Antiqua"/>
              </a:rPr>
              <a:t>a.file</a:t>
            </a:r>
            <a:r>
              <a:rPr lang="ko-KR" altLang="en-US" sz="2000" b="1" spc="-118" dirty="0">
                <a:solidFill>
                  <a:schemeClr val="tx2"/>
                </a:solidFill>
                <a:cs typeface="함초롬바탕" panose="02030604000101010101" pitchFamily="18" charset="-127"/>
              </a:rPr>
              <a:t>의 </a:t>
            </a:r>
            <a:r>
              <a:rPr lang="ko-KR" altLang="en-US" sz="2000" b="1" spc="-103" dirty="0">
                <a:solidFill>
                  <a:schemeClr val="tx2"/>
                </a:solidFill>
                <a:cs typeface="함초롬바탕" panose="02030604000101010101" pitchFamily="18" charset="-127"/>
              </a:rPr>
              <a:t>명칭으로 </a:t>
            </a:r>
            <a:r>
              <a:rPr lang="ko-KR" altLang="en-US" sz="2000" b="1" spc="-95" dirty="0">
                <a:solidFill>
                  <a:schemeClr val="tx2"/>
                </a:solidFill>
                <a:cs typeface="함초롬바탕" panose="02030604000101010101" pitchFamily="18" charset="-127"/>
              </a:rPr>
              <a:t>파일이 </a:t>
            </a:r>
            <a:r>
              <a:rPr lang="ko-KR" altLang="en-US" sz="2000" b="1" spc="-86" dirty="0">
                <a:solidFill>
                  <a:schemeClr val="tx2"/>
                </a:solidFill>
                <a:cs typeface="함초롬바탕" panose="02030604000101010101" pitchFamily="18" charset="-127"/>
              </a:rPr>
              <a:t>존재  </a:t>
            </a:r>
            <a:r>
              <a:rPr lang="ko-KR" altLang="en-US" sz="2000" b="1" spc="-113" dirty="0">
                <a:solidFill>
                  <a:schemeClr val="tx2"/>
                </a:solidFill>
                <a:cs typeface="함초롬바탕" panose="02030604000101010101" pitchFamily="18" charset="-127"/>
              </a:rPr>
              <a:t>하였다면</a:t>
            </a:r>
            <a:r>
              <a:rPr lang="en-US" altLang="ko-KR" sz="2000" b="1" spc="-113" dirty="0">
                <a:solidFill>
                  <a:schemeClr val="tx2"/>
                </a:solidFill>
                <a:cs typeface="Book Antiqua"/>
              </a:rPr>
              <a:t>, </a:t>
            </a:r>
            <a:r>
              <a:rPr lang="ko-KR" altLang="en-US" sz="2000" b="1" spc="-82" dirty="0">
                <a:solidFill>
                  <a:schemeClr val="tx2"/>
                </a:solidFill>
                <a:cs typeface="함초롬바탕" panose="02030604000101010101" pitchFamily="18" charset="-127"/>
              </a:rPr>
              <a:t>이를 </a:t>
            </a:r>
            <a:r>
              <a:rPr lang="ko-KR" altLang="en-US" sz="2000" b="1" spc="-103" dirty="0">
                <a:solidFill>
                  <a:schemeClr val="tx2"/>
                </a:solidFill>
                <a:cs typeface="함초롬바탕" panose="02030604000101010101" pitchFamily="18" charset="-127"/>
              </a:rPr>
              <a:t>무시하고 </a:t>
            </a:r>
            <a:r>
              <a:rPr lang="ko-KR" altLang="en-US" sz="2000" b="1" spc="-86" dirty="0">
                <a:solidFill>
                  <a:schemeClr val="tx2"/>
                </a:solidFill>
                <a:cs typeface="함초롬바탕" panose="02030604000101010101" pitchFamily="18" charset="-127"/>
              </a:rPr>
              <a:t>새로 </a:t>
            </a:r>
            <a:r>
              <a:rPr lang="ko-KR" altLang="en-US" sz="2000" b="1" spc="-103" dirty="0">
                <a:solidFill>
                  <a:schemeClr val="tx2"/>
                </a:solidFill>
                <a:cs typeface="함초롬바탕" panose="02030604000101010101" pitchFamily="18" charset="-127"/>
              </a:rPr>
              <a:t>생성하고</a:t>
            </a:r>
            <a:r>
              <a:rPr lang="ko-KR" altLang="en-US" sz="2000" b="1" spc="200" dirty="0">
                <a:solidFill>
                  <a:schemeClr val="tx2"/>
                </a:solidFill>
                <a:cs typeface="함초롬바탕" panose="02030604000101010101" pitchFamily="18" charset="-127"/>
              </a:rPr>
              <a:t> </a:t>
            </a:r>
            <a:r>
              <a:rPr lang="ko-KR" altLang="en-US" sz="2000" b="1" spc="-95" dirty="0">
                <a:solidFill>
                  <a:schemeClr val="tx2"/>
                </a:solidFill>
                <a:cs typeface="함초롬바탕" panose="02030604000101010101" pitchFamily="18" charset="-127"/>
              </a:rPr>
              <a:t>기록함</a:t>
            </a:r>
            <a:endParaRPr lang="ko-KR" altLang="en-US" sz="2000" b="1" dirty="0">
              <a:solidFill>
                <a:schemeClr val="tx2"/>
              </a:solidFill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780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27" defTabSz="829909"/>
            <a:r>
              <a:rPr lang="ko-KR" altLang="en-US" sz="3200" b="1" dirty="0" err="1">
                <a:solidFill>
                  <a:schemeClr val="tx2"/>
                </a:solidFill>
                <a:cs typeface="은 바탕"/>
              </a:rPr>
              <a:t>리다이렉션</a:t>
            </a:r>
            <a:r>
              <a:rPr lang="en-US" altLang="ko-KR" sz="3200" b="1" dirty="0">
                <a:solidFill>
                  <a:schemeClr val="tx2"/>
                </a:solidFill>
                <a:cs typeface="은 바탕"/>
              </a:rPr>
              <a:t>(Redirection)</a:t>
            </a:r>
            <a:endParaRPr lang="ko-KR" altLang="en-US" sz="3200" b="1" dirty="0">
              <a:solidFill>
                <a:schemeClr val="tx2"/>
              </a:solidFill>
              <a:cs typeface="은 바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99" y="1144610"/>
            <a:ext cx="4075043" cy="24404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461" y="1144609"/>
            <a:ext cx="6649235" cy="24404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99" y="3958252"/>
            <a:ext cx="4075043" cy="265425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054461" y="1147664"/>
            <a:ext cx="6649235" cy="3638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18973" y="1144609"/>
            <a:ext cx="1016000" cy="26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15030" y="3967582"/>
            <a:ext cx="1016000" cy="26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38898" y="1438120"/>
            <a:ext cx="2217215" cy="1929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8898" y="4259678"/>
            <a:ext cx="2217215" cy="1929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8419892">
            <a:off x="4208494" y="3633263"/>
            <a:ext cx="1151416" cy="46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4043972" y="2147314"/>
            <a:ext cx="1151416" cy="46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54461" y="3886773"/>
            <a:ext cx="6405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</a:rPr>
              <a:t>c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at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의 내용을 보여줌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</a:rPr>
              <a:t>c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at &gt;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: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에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저장할 내용을 입력</a:t>
            </a:r>
            <a:r>
              <a:rPr lang="en-US" altLang="ko-KR" sz="2000" b="1" dirty="0" smtClean="0">
                <a:solidFill>
                  <a:schemeClr val="tx2"/>
                </a:solidFill>
              </a:rPr>
              <a:t/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기존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내용에덮어쓰기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-&gt; “Ctrl + D”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입력종료 후 저장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</a:rPr>
              <a:t>c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at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&gt;&gt;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 :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aa</a:t>
            </a:r>
            <a:r>
              <a:rPr lang="ko-KR" altLang="en-US" sz="2000" b="1" dirty="0">
                <a:solidFill>
                  <a:schemeClr val="tx2"/>
                </a:solidFill>
              </a:rPr>
              <a:t>에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저장할 내용을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입력</a:t>
            </a:r>
            <a:r>
              <a:rPr lang="en-US" altLang="ko-KR" sz="2000" b="1" dirty="0" smtClean="0">
                <a:solidFill>
                  <a:schemeClr val="tx2"/>
                </a:solidFill>
              </a:rPr>
              <a:t/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 smtClean="0">
                <a:solidFill>
                  <a:schemeClr val="tx2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기조내용에 붙여쓰기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br>
              <a:rPr lang="en-US" altLang="ko-KR" sz="2000" b="1" dirty="0" smtClean="0">
                <a:solidFill>
                  <a:schemeClr val="tx2"/>
                </a:solidFill>
              </a:rPr>
            </a:br>
            <a:r>
              <a:rPr lang="en-US" altLang="ko-KR" sz="2000" b="1" dirty="0">
                <a:solidFill>
                  <a:schemeClr val="tx2"/>
                </a:solidFill>
              </a:rPr>
              <a:t>-&gt; “Ctrl + D” </a:t>
            </a:r>
            <a:r>
              <a:rPr lang="ko-KR" altLang="en-US" sz="2000" b="1" dirty="0">
                <a:solidFill>
                  <a:schemeClr val="tx2"/>
                </a:solidFill>
              </a:rPr>
              <a:t>입력종료 후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저장</a:t>
            </a:r>
            <a:r>
              <a:rPr lang="en-US" altLang="ko-KR" sz="2000" b="1" dirty="0">
                <a:solidFill>
                  <a:schemeClr val="tx2"/>
                </a:solidFill>
              </a:rPr>
              <a:t/>
            </a:r>
            <a:br>
              <a:rPr lang="en-US" altLang="ko-KR" sz="2000" b="1" dirty="0">
                <a:solidFill>
                  <a:schemeClr val="tx2"/>
                </a:solidFill>
              </a:rPr>
            </a:b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4708"/>
            <a:ext cx="12192000" cy="6858000"/>
          </a:xfrm>
          <a:prstGeom prst="rect">
            <a:avLst/>
          </a:prstGeom>
          <a:solidFill>
            <a:srgbClr val="066AB5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액자 6"/>
          <p:cNvSpPr/>
          <p:nvPr/>
        </p:nvSpPr>
        <p:spPr>
          <a:xfrm>
            <a:off x="0" y="942391"/>
            <a:ext cx="12192000" cy="5915609"/>
          </a:xfrm>
          <a:prstGeom prst="frame">
            <a:avLst>
              <a:gd name="adj1" fmla="val 78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202954" y="373225"/>
            <a:ext cx="796213" cy="195943"/>
            <a:chOff x="11202954" y="373225"/>
            <a:chExt cx="796213" cy="195943"/>
          </a:xfrm>
        </p:grpSpPr>
        <p:sp>
          <p:nvSpPr>
            <p:cNvPr id="14" name="순서도: 연결자 13"/>
            <p:cNvSpPr/>
            <p:nvPr/>
          </p:nvSpPr>
          <p:spPr>
            <a:xfrm>
              <a:off x="1179389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11498424" y="373225"/>
              <a:ext cx="205273" cy="19594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/>
            <p:cNvSpPr/>
            <p:nvPr/>
          </p:nvSpPr>
          <p:spPr>
            <a:xfrm>
              <a:off x="11202954" y="373225"/>
              <a:ext cx="205273" cy="195943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559837" y="755783"/>
            <a:ext cx="10506269" cy="186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795" y="186612"/>
            <a:ext cx="9097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파일 비교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9" y="868735"/>
            <a:ext cx="3315163" cy="32822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29" y="4224638"/>
            <a:ext cx="3315163" cy="24813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008" y="868734"/>
            <a:ext cx="3935925" cy="583720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845008" y="865681"/>
            <a:ext cx="3499221" cy="278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45008" y="1517834"/>
            <a:ext cx="3499221" cy="357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780933" y="1977869"/>
            <a:ext cx="43872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/>
                </a:solidFill>
              </a:rPr>
              <a:t>1. </a:t>
            </a:r>
            <a:r>
              <a:rPr lang="en-US" altLang="ko-KR" sz="2000" b="1" dirty="0" err="1" smtClean="0">
                <a:solidFill>
                  <a:schemeClr val="tx2"/>
                </a:solidFill>
              </a:rPr>
              <a:t>cmp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두 개의 파일을 비교하는 명령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2. Diff</a:t>
            </a:r>
          </a:p>
          <a:p>
            <a:r>
              <a:rPr lang="en-US" altLang="ko-KR" sz="2000" b="1" dirty="0" smtClean="0">
                <a:solidFill>
                  <a:schemeClr val="tx2"/>
                </a:solidFill>
              </a:rPr>
              <a:t>=&gt;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두 개의 파일의 차이를 보여줌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r>
              <a:rPr lang="en-US" altLang="ko-KR" sz="2000" b="1" dirty="0">
                <a:solidFill>
                  <a:schemeClr val="tx2"/>
                </a:solidFill>
              </a:rPr>
              <a:t/>
            </a:r>
            <a:br>
              <a:rPr lang="en-US" altLang="ko-KR" sz="2000" b="1" dirty="0">
                <a:solidFill>
                  <a:schemeClr val="tx2"/>
                </a:solidFill>
              </a:rPr>
            </a:br>
            <a:endParaRPr lang="en-US" altLang="ko-KR" sz="20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735</Words>
  <Application>Microsoft Office PowerPoint</Application>
  <PresentationFormat>와이드스크린</PresentationFormat>
  <Paragraphs>120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SimSun</vt:lpstr>
      <vt:lpstr>맑은 고딕</vt:lpstr>
      <vt:lpstr>은 바탕</vt:lpstr>
      <vt:lpstr>함초롬바탕</vt:lpstr>
      <vt:lpstr>Arial</vt:lpstr>
      <vt:lpstr>Book Antiqua</vt:lpstr>
      <vt:lpstr>Consolas</vt:lpstr>
      <vt:lpstr>Symbol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예인</cp:lastModifiedBy>
  <cp:revision>105</cp:revision>
  <dcterms:created xsi:type="dcterms:W3CDTF">2020-08-12T09:08:44Z</dcterms:created>
  <dcterms:modified xsi:type="dcterms:W3CDTF">2023-04-17T08:10:12Z</dcterms:modified>
</cp:coreProperties>
</file>