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3" r:id="rId3"/>
    <p:sldId id="296" r:id="rId4"/>
    <p:sldId id="284" r:id="rId5"/>
    <p:sldId id="292" r:id="rId6"/>
    <p:sldId id="293" r:id="rId7"/>
    <p:sldId id="294" r:id="rId8"/>
    <p:sldId id="259" r:id="rId9"/>
    <p:sldId id="263" r:id="rId10"/>
    <p:sldId id="264" r:id="rId11"/>
    <p:sldId id="267" r:id="rId12"/>
    <p:sldId id="266" r:id="rId13"/>
    <p:sldId id="297" r:id="rId14"/>
    <p:sldId id="269" r:id="rId15"/>
    <p:sldId id="274" r:id="rId16"/>
    <p:sldId id="275" r:id="rId17"/>
    <p:sldId id="270" r:id="rId18"/>
    <p:sldId id="272" r:id="rId19"/>
    <p:sldId id="276" r:id="rId20"/>
    <p:sldId id="281" r:id="rId21"/>
    <p:sldId id="282" r:id="rId22"/>
    <p:sldId id="283" r:id="rId23"/>
    <p:sldId id="302" r:id="rId24"/>
    <p:sldId id="273" r:id="rId25"/>
    <p:sldId id="286" r:id="rId26"/>
    <p:sldId id="287" r:id="rId27"/>
    <p:sldId id="288" r:id="rId28"/>
    <p:sldId id="289" r:id="rId29"/>
    <p:sldId id="290" r:id="rId30"/>
    <p:sldId id="291" r:id="rId31"/>
    <p:sldId id="285" r:id="rId32"/>
    <p:sldId id="298" r:id="rId33"/>
    <p:sldId id="299" r:id="rId34"/>
    <p:sldId id="300" r:id="rId35"/>
    <p:sldId id="301" r:id="rId36"/>
    <p:sldId id="26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5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9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4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7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2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6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7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3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95F1-46D4-4779-9CFE-D82403C77FB6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0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test2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 smtClean="0">
                <a:solidFill>
                  <a:schemeClr val="tx2"/>
                </a:solidFill>
              </a:rPr>
              <a:t>리눅스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 </a:t>
            </a:r>
            <a:r>
              <a:rPr lang="en-US" altLang="ko-KR" sz="6000" b="1" dirty="0" smtClean="0">
                <a:solidFill>
                  <a:schemeClr val="tx2"/>
                </a:solidFill>
              </a:rPr>
              <a:t>8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강</a:t>
            </a:r>
            <a:endParaRPr lang="ko-KR" altLang="en-US" sz="60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10104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⑤ 기본홈페이지 작성 후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게시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+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이미지 출력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3" y="1091608"/>
            <a:ext cx="11393813" cy="304628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87357" y="1340557"/>
            <a:ext cx="4815915" cy="55289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533334" y="2477108"/>
            <a:ext cx="3259572" cy="40911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9093" y="4386840"/>
            <a:ext cx="112019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Apache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로고 출력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000" b="1" dirty="0" smtClean="0">
                <a:solidFill>
                  <a:schemeClr val="tx2"/>
                </a:solidFill>
              </a:rPr>
              <a:t>Apache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홈페이지 접속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000" b="1" dirty="0" smtClean="0">
                <a:solidFill>
                  <a:schemeClr val="tx2"/>
                </a:solidFill>
              </a:rPr>
              <a:t>F12(JSP html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의 서식 보기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이미지 소스 링크 복사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10194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⑤ 기본홈페이지 작성 후 게시 </a:t>
            </a:r>
            <a:r>
              <a:rPr lang="en-US" altLang="ko-KR" sz="3200" b="1" dirty="0">
                <a:solidFill>
                  <a:schemeClr val="tx2"/>
                </a:solidFill>
              </a:rPr>
              <a:t>+ </a:t>
            </a:r>
            <a:r>
              <a:rPr lang="ko-KR" altLang="en-US" sz="3200" b="1" dirty="0">
                <a:solidFill>
                  <a:schemeClr val="tx2"/>
                </a:solidFill>
              </a:rPr>
              <a:t>이미지 출력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72" y="1155321"/>
            <a:ext cx="6127291" cy="23693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73" y="3670342"/>
            <a:ext cx="6127291" cy="271500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229517" y="3667288"/>
            <a:ext cx="4088156" cy="23830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2546" y="6147044"/>
            <a:ext cx="1771054" cy="23830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33599" y="1152266"/>
            <a:ext cx="2198255" cy="27936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9837" y="3155418"/>
            <a:ext cx="2811436" cy="36929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626525" y="1130286"/>
            <a:ext cx="52566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4.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img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가져오기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ko-KR" altLang="en-US" sz="2000" b="1" dirty="0" smtClean="0">
                <a:solidFill>
                  <a:schemeClr val="tx2"/>
                </a:solidFill>
              </a:rPr>
              <a:t>방법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1) </a:t>
            </a: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internet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에서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download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한 후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/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var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/www/html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파일에 이미지 직접 넣기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ko-KR" altLang="en-US" sz="2000" b="1" dirty="0" smtClean="0">
                <a:solidFill>
                  <a:schemeClr val="tx2"/>
                </a:solidFill>
              </a:rPr>
              <a:t>방법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2)</a:t>
            </a:r>
          </a:p>
          <a:p>
            <a:r>
              <a:rPr lang="en-US" altLang="ko-KR" sz="2000" b="1" dirty="0" err="1" smtClean="0">
                <a:solidFill>
                  <a:schemeClr val="tx2"/>
                </a:solidFill>
              </a:rPr>
              <a:t>Wget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메소드를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이용하여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리눅스에서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직접 다운로드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이 방법이 이미지를 따로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저장해야하는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번거로움이 없고 편리해서 더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많이쓰인다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10503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⑤ 기본홈페이지 작성 후 게시 </a:t>
            </a:r>
            <a:r>
              <a:rPr lang="en-US" altLang="ko-KR" sz="3200" b="1" dirty="0">
                <a:solidFill>
                  <a:schemeClr val="tx2"/>
                </a:solidFill>
              </a:rPr>
              <a:t>+ </a:t>
            </a:r>
            <a:r>
              <a:rPr lang="ko-KR" altLang="en-US" sz="3200" b="1" dirty="0">
                <a:solidFill>
                  <a:schemeClr val="tx2"/>
                </a:solidFill>
              </a:rPr>
              <a:t>이미지 출력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38" y="957999"/>
            <a:ext cx="6903144" cy="263087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38" y="3694546"/>
            <a:ext cx="6903144" cy="29186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87492" y="1099127"/>
            <a:ext cx="4627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웹에서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localhost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/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이미지 파일명 검색 하여 출력 확인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 smtClean="0">
                <a:solidFill>
                  <a:schemeClr val="tx2"/>
                </a:solidFill>
              </a:rPr>
              <a:t>GitHub</a:t>
            </a:r>
            <a:r>
              <a:rPr lang="en-US" altLang="ko-KR" sz="6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실습</a:t>
            </a:r>
            <a:endParaRPr lang="ko-KR" altLang="en-US" sz="60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8518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tx2"/>
                </a:solidFill>
              </a:rPr>
              <a:t>소스트리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(</a:t>
            </a:r>
            <a:r>
              <a:rPr lang="en-US" altLang="ko-KR" sz="3200" b="1" dirty="0" err="1" smtClean="0">
                <a:solidFill>
                  <a:schemeClr val="tx2"/>
                </a:solidFill>
              </a:rPr>
              <a:t>SourceTree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)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6" y="1447071"/>
            <a:ext cx="2478927" cy="23163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41399" y="1447071"/>
            <a:ext cx="85622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tx2"/>
                </a:solidFill>
              </a:rPr>
              <a:t>소스트리</a:t>
            </a:r>
            <a:r>
              <a:rPr lang="en-US" altLang="ko-KR" sz="2800" b="1" dirty="0" smtClean="0">
                <a:solidFill>
                  <a:schemeClr val="tx2"/>
                </a:solidFill>
              </a:rPr>
              <a:t>(</a:t>
            </a:r>
            <a:r>
              <a:rPr lang="en-US" altLang="ko-KR" sz="2800" b="1" dirty="0" err="1" smtClean="0">
                <a:solidFill>
                  <a:schemeClr val="tx2"/>
                </a:solidFill>
              </a:rPr>
              <a:t>SourceTree</a:t>
            </a:r>
            <a:r>
              <a:rPr lang="en-US" altLang="ko-KR" sz="2800" b="1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-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Atlassian</a:t>
            </a:r>
            <a:r>
              <a:rPr lang="ko-KR" altLang="en-US" sz="2000" b="1" dirty="0">
                <a:solidFill>
                  <a:schemeClr val="tx2"/>
                </a:solidFill>
              </a:rPr>
              <a:t>이 개발한 </a:t>
            </a:r>
            <a:r>
              <a:rPr lang="en-US" altLang="ko-KR" sz="2000" b="1" dirty="0" err="1">
                <a:solidFill>
                  <a:schemeClr val="tx2"/>
                </a:solidFill>
              </a:rPr>
              <a:t>Git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및 </a:t>
            </a:r>
            <a:r>
              <a:rPr lang="en-US" altLang="ko-KR" sz="2000" b="1" dirty="0">
                <a:solidFill>
                  <a:schemeClr val="tx2"/>
                </a:solidFill>
              </a:rPr>
              <a:t>Mercurial </a:t>
            </a:r>
            <a:r>
              <a:rPr lang="ko-KR" altLang="en-US" sz="2000" b="1" dirty="0">
                <a:solidFill>
                  <a:schemeClr val="tx2"/>
                </a:solidFill>
              </a:rPr>
              <a:t>버전 관리 시스템을 위한 무료 </a:t>
            </a:r>
            <a:r>
              <a:rPr lang="en-US" altLang="ko-KR" sz="2000" b="1" dirty="0">
                <a:solidFill>
                  <a:schemeClr val="tx2"/>
                </a:solidFill>
              </a:rPr>
              <a:t>GUI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클라이언트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-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Git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및 </a:t>
            </a:r>
            <a:r>
              <a:rPr lang="en-US" altLang="ko-KR" sz="2000" b="1" dirty="0">
                <a:solidFill>
                  <a:schemeClr val="tx2"/>
                </a:solidFill>
              </a:rPr>
              <a:t>Mercurial </a:t>
            </a:r>
            <a:r>
              <a:rPr lang="ko-KR" altLang="en-US" sz="2000" b="1" dirty="0">
                <a:solidFill>
                  <a:schemeClr val="tx2"/>
                </a:solidFill>
              </a:rPr>
              <a:t>저장소를 시각적으로 관리하고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저장소의 변경 사항을 추적하며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 err="1">
                <a:solidFill>
                  <a:schemeClr val="tx2"/>
                </a:solidFill>
              </a:rPr>
              <a:t>커밋</a:t>
            </a:r>
            <a:r>
              <a:rPr lang="ko-KR" altLang="en-US" sz="2000" b="1" dirty="0">
                <a:solidFill>
                  <a:schemeClr val="tx2"/>
                </a:solidFill>
              </a:rPr>
              <a:t> 및 </a:t>
            </a:r>
            <a:r>
              <a:rPr lang="ko-KR" altLang="en-US" sz="2000" b="1" dirty="0" err="1">
                <a:solidFill>
                  <a:schemeClr val="tx2"/>
                </a:solidFill>
              </a:rPr>
              <a:t>브랜치를</a:t>
            </a:r>
            <a:r>
              <a:rPr lang="ko-KR" altLang="en-US" sz="2000" b="1" dirty="0">
                <a:solidFill>
                  <a:schemeClr val="tx2"/>
                </a:solidFill>
              </a:rPr>
              <a:t> 생성하고 병합하고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태그를 관리하는 등 다양한 기능을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제공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-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Git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  <a:r>
              <a:rPr lang="en-US" altLang="ko-KR" sz="2000" b="1" dirty="0">
                <a:solidFill>
                  <a:schemeClr val="tx2"/>
                </a:solidFill>
              </a:rPr>
              <a:t>Flow</a:t>
            </a:r>
            <a:r>
              <a:rPr lang="ko-KR" altLang="en-US" sz="2000" b="1" dirty="0">
                <a:solidFill>
                  <a:schemeClr val="tx2"/>
                </a:solidFill>
              </a:rPr>
              <a:t>와 같은 </a:t>
            </a:r>
            <a:r>
              <a:rPr lang="ko-KR" altLang="en-US" sz="2000" b="1" dirty="0" err="1">
                <a:solidFill>
                  <a:schemeClr val="tx2"/>
                </a:solidFill>
              </a:rPr>
              <a:t>인기있는</a:t>
            </a:r>
            <a:r>
              <a:rPr lang="ko-KR" altLang="en-US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 err="1">
                <a:solidFill>
                  <a:schemeClr val="tx2"/>
                </a:solidFill>
              </a:rPr>
              <a:t>브랜치</a:t>
            </a:r>
            <a:r>
              <a:rPr lang="ko-KR" altLang="en-US" sz="2000" b="1" dirty="0">
                <a:solidFill>
                  <a:schemeClr val="tx2"/>
                </a:solidFill>
              </a:rPr>
              <a:t> 전략을 지원하고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작업 흐름에 따라 통합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가능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- Mac </a:t>
            </a:r>
            <a:r>
              <a:rPr lang="en-US" altLang="ko-KR" sz="2000" b="1" dirty="0">
                <a:solidFill>
                  <a:schemeClr val="tx2"/>
                </a:solidFill>
              </a:rPr>
              <a:t>OS X </a:t>
            </a:r>
            <a:r>
              <a:rPr lang="ko-KR" altLang="en-US" sz="2000" b="1" dirty="0">
                <a:solidFill>
                  <a:schemeClr val="tx2"/>
                </a:solidFill>
              </a:rPr>
              <a:t>및 </a:t>
            </a:r>
            <a:r>
              <a:rPr lang="en-US" altLang="ko-KR" sz="2000" b="1" dirty="0">
                <a:solidFill>
                  <a:schemeClr val="tx2"/>
                </a:solidFill>
              </a:rPr>
              <a:t>Windows </a:t>
            </a:r>
            <a:r>
              <a:rPr lang="ko-KR" altLang="en-US" sz="2000" b="1" dirty="0">
                <a:solidFill>
                  <a:schemeClr val="tx2"/>
                </a:solidFill>
              </a:rPr>
              <a:t>운영 체제에서 작동하며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사용자 친화적인 인터페이스로 쉽게 이해하고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사용 가능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-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사용자는 </a:t>
            </a:r>
            <a:r>
              <a:rPr lang="ko-KR" altLang="en-US" sz="2000" b="1" dirty="0">
                <a:solidFill>
                  <a:schemeClr val="tx2"/>
                </a:solidFill>
              </a:rPr>
              <a:t>코드 변경 사항을 볼 수 있으며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코드 검토 및 병합 프로세스를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수행 가능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-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소스트리는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en-US" altLang="ko-KR" sz="2000" b="1" dirty="0" err="1">
                <a:solidFill>
                  <a:schemeClr val="tx2"/>
                </a:solidFill>
              </a:rPr>
              <a:t>Git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및 </a:t>
            </a:r>
            <a:r>
              <a:rPr lang="en-US" altLang="ko-KR" sz="2000" b="1" dirty="0">
                <a:solidFill>
                  <a:schemeClr val="tx2"/>
                </a:solidFill>
              </a:rPr>
              <a:t>Mercurial</a:t>
            </a:r>
            <a:r>
              <a:rPr lang="ko-KR" altLang="en-US" sz="2000" b="1" dirty="0">
                <a:solidFill>
                  <a:schemeClr val="tx2"/>
                </a:solidFill>
              </a:rPr>
              <a:t>의 명령 줄 도구를 사용할 필요 없이 버전 관리 작업을 수행할 수 있도록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도와줌</a:t>
            </a:r>
            <a:endParaRPr lang="en-US" altLang="ko-K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2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6698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tx2"/>
                </a:solidFill>
              </a:rPr>
              <a:t>소스트리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(</a:t>
            </a:r>
            <a:r>
              <a:rPr lang="en-US" altLang="ko-KR" sz="3200" b="1" dirty="0" err="1">
                <a:solidFill>
                  <a:schemeClr val="tx2"/>
                </a:solidFill>
              </a:rPr>
              <a:t>SourceTree</a:t>
            </a:r>
            <a:r>
              <a:rPr lang="en-US" altLang="ko-KR" sz="3200" b="1" dirty="0">
                <a:solidFill>
                  <a:schemeClr val="tx2"/>
                </a:solidFill>
              </a:rPr>
              <a:t>)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 다운로드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66" y="1341390"/>
            <a:ext cx="5377305" cy="41752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57455" y="1513723"/>
            <a:ext cx="462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소스트리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다운로드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383" y="3371273"/>
            <a:ext cx="1638417" cy="42701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8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655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tx2"/>
                </a:solidFill>
              </a:rPr>
              <a:t>깃허브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(</a:t>
            </a:r>
            <a:r>
              <a:rPr lang="en-US" altLang="ko-KR" sz="3200" b="1" dirty="0" err="1" smtClean="0">
                <a:solidFill>
                  <a:schemeClr val="tx2"/>
                </a:solidFill>
              </a:rPr>
              <a:t>GitHub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)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가입하기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6" y="1147814"/>
            <a:ext cx="4361731" cy="55100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03273" y="1530224"/>
            <a:ext cx="462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GitHub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가입하기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31254" y="4670182"/>
            <a:ext cx="2303437" cy="36929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520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chemeClr val="tx2"/>
                </a:solidFill>
              </a:rPr>
              <a:t>Repository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 생성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25" y="957999"/>
            <a:ext cx="7079971" cy="42595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0625" y="5384800"/>
            <a:ext cx="10712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소스트리에서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로컬저장소에서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Creat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누른 후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, repository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를 만든다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Workspace01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git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파일이 만들어 진 것을 확인할 수 있다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8983" y="1360095"/>
            <a:ext cx="607999" cy="5148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96" y="4033150"/>
            <a:ext cx="4321971" cy="114637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357935" y="4852745"/>
            <a:ext cx="1046726" cy="32678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40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tx2"/>
                </a:solidFill>
              </a:rPr>
              <a:t>원격 저장소 정보 입력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23" y="1284227"/>
            <a:ext cx="5284990" cy="3461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209" y="1284227"/>
            <a:ext cx="6184299" cy="34619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4523" y="5014766"/>
            <a:ext cx="10712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원격 이름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디폴트 원격 체크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URL/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경로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원격저장소에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깃허브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경로 입력한다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사용자명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: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메일주소 입력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5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실습하기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0" y="1340558"/>
            <a:ext cx="7138238" cy="33145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5860" y="4889632"/>
            <a:ext cx="8140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err="1" smtClean="0">
                <a:solidFill>
                  <a:schemeClr val="tx2"/>
                </a:solidFill>
              </a:rPr>
              <a:t>VSCode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에서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workspace01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파일을 연 후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,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.java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자바파일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5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개 생성한다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655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용어정리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노트 필기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6301" b="16595"/>
          <a:stretch/>
        </p:blipFill>
        <p:spPr>
          <a:xfrm>
            <a:off x="252532" y="957999"/>
            <a:ext cx="3863595" cy="56056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16394" b="16352"/>
          <a:stretch/>
        </p:blipFill>
        <p:spPr>
          <a:xfrm>
            <a:off x="4225409" y="939337"/>
            <a:ext cx="3741181" cy="56056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6196" b="17639"/>
          <a:stretch/>
        </p:blipFill>
        <p:spPr>
          <a:xfrm>
            <a:off x="8085112" y="945539"/>
            <a:ext cx="3914055" cy="559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실습하기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56" y="1052247"/>
            <a:ext cx="5026908" cy="53734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818" y="5225357"/>
            <a:ext cx="2057687" cy="120031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890110" y="3574269"/>
            <a:ext cx="792726" cy="32938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91673" y="1549085"/>
            <a:ext cx="778872" cy="8061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91673" y="5833118"/>
            <a:ext cx="2027804" cy="45684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27779" y="6096291"/>
            <a:ext cx="792726" cy="32938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625133" y="1440102"/>
            <a:ext cx="5975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소스트리에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파일상태를 확인하면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스테이지에 올라가지 않은 파일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-&gt;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모두 스테이지 클릭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스테이지에 올라간 파일로 이동한다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이후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커밋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작업파일에 남기는 코멘트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를 남긴 후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커밋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클릭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실습하기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57" y="1323681"/>
            <a:ext cx="6409978" cy="30635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17962" y="1527170"/>
            <a:ext cx="709602" cy="5897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127" y="3586214"/>
            <a:ext cx="5860429" cy="22049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20218" y="1716832"/>
            <a:ext cx="4401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Push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버튼을 클릭한다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창이 열리면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master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을 체크 후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Push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버튼 클릭한다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17962" y="4335532"/>
            <a:ext cx="312437" cy="25523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46733" y="5518540"/>
            <a:ext cx="709602" cy="27266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실습하기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527170"/>
            <a:ext cx="7603937" cy="31786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9796" y="4873815"/>
            <a:ext cx="6384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깃허브에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업로드되어있는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것을 확인할 수 있다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45496" y="2980187"/>
            <a:ext cx="1019739" cy="101915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3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1236" y="2921168"/>
            <a:ext cx="7444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solidFill>
                  <a:schemeClr val="tx2"/>
                </a:solidFill>
              </a:rPr>
              <a:t>병합하기 설치 실습</a:t>
            </a:r>
            <a:endParaRPr lang="ko-KR" altLang="en-US" sz="60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Clone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생성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57" y="1340557"/>
            <a:ext cx="5844146" cy="50787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68161" y="1530223"/>
            <a:ext cx="515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Clone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만들기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62910" y="1340557"/>
            <a:ext cx="792726" cy="5897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49876" y="2469034"/>
            <a:ext cx="51511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Q.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소스트리에서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클론을 만드는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이유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?</a:t>
            </a:r>
          </a:p>
          <a:p>
            <a:r>
              <a:rPr lang="en-US" altLang="ko-KR" sz="2000" b="1" dirty="0">
                <a:solidFill>
                  <a:schemeClr val="tx2"/>
                </a:solidFill>
              </a:rPr>
              <a:t>-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주로 </a:t>
            </a:r>
            <a:r>
              <a:rPr lang="ko-KR" altLang="en-US" sz="2000" b="1" dirty="0">
                <a:solidFill>
                  <a:schemeClr val="tx2"/>
                </a:solidFill>
              </a:rPr>
              <a:t>다른 </a:t>
            </a:r>
            <a:r>
              <a:rPr lang="en-US" altLang="ko-KR" sz="2000" b="1" dirty="0" err="1">
                <a:solidFill>
                  <a:schemeClr val="tx2"/>
                </a:solidFill>
              </a:rPr>
              <a:t>Git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저장소에서 소스 코드를 가져와 로컬 컴퓨터에 저장하기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위해서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-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클론을 </a:t>
            </a:r>
            <a:r>
              <a:rPr lang="ko-KR" altLang="en-US" sz="2000" b="1" dirty="0">
                <a:solidFill>
                  <a:schemeClr val="tx2"/>
                </a:solidFill>
              </a:rPr>
              <a:t>만들면 다른 개발자나 팀원들과 협업할 때 필요한 코드를 손쉽게 가져올 수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있다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- </a:t>
            </a:r>
            <a:r>
              <a:rPr lang="en-US" altLang="ko-KR" sz="2000" b="1" dirty="0" err="1">
                <a:solidFill>
                  <a:schemeClr val="tx2"/>
                </a:solidFill>
              </a:rPr>
              <a:t>Git</a:t>
            </a:r>
            <a:r>
              <a:rPr lang="ko-KR" altLang="en-US" sz="2000" b="1" dirty="0">
                <a:solidFill>
                  <a:schemeClr val="tx2"/>
                </a:solidFill>
              </a:rPr>
              <a:t>에서 제공하는 버전 관리 기능을 이용하여 변경 내역을 추적하고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필요할 때 이전 버전으로 돌아갈 수도 있습니다</a:t>
            </a:r>
            <a:r>
              <a:rPr lang="en-US" altLang="ko-KR" sz="2000" b="1" dirty="0">
                <a:solidFill>
                  <a:schemeClr val="tx2"/>
                </a:solidFill>
              </a:rPr>
              <a:t>.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4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실습하기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4" y="1144610"/>
            <a:ext cx="4239608" cy="253318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943" y="957999"/>
            <a:ext cx="7416224" cy="437138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1598328" y="5144654"/>
            <a:ext cx="497256" cy="22804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362983" y="3088016"/>
            <a:ext cx="792726" cy="20012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416608" y="4866016"/>
            <a:ext cx="1538374" cy="27863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59837" y="2161361"/>
            <a:ext cx="1038054" cy="4063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59837" y="5372698"/>
            <a:ext cx="11038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err="1" smtClean="0">
                <a:solidFill>
                  <a:schemeClr val="tx2"/>
                </a:solidFill>
              </a:rPr>
              <a:t>VSCode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 클론 폴더인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workspace02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를 연다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B.html HTML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 작성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소스트리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-&gt;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파일탐색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-&gt;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모두 스테이지에 올리기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-&gt;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커밋내용작성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-&gt;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커밋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실습하기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26" y="1340558"/>
            <a:ext cx="9055592" cy="23447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1526" y="4255991"/>
            <a:ext cx="11038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History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커밋이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된 것을 볼 수 있다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9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실습하기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3" y="1144610"/>
            <a:ext cx="4744112" cy="1956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498" y="1147664"/>
            <a:ext cx="6837332" cy="400929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99796" y="2123022"/>
            <a:ext cx="1997222" cy="55552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618025" y="4993777"/>
            <a:ext cx="407531" cy="16318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12873" y="4644868"/>
            <a:ext cx="1587053" cy="5120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730835" y="3092198"/>
            <a:ext cx="655781" cy="1695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9837" y="5372698"/>
            <a:ext cx="11038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err="1" smtClean="0">
                <a:solidFill>
                  <a:schemeClr val="tx2"/>
                </a:solidFill>
              </a:rPr>
              <a:t>VSCode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 클론 폴더인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workspace01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를 연다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a.html HTML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 작성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소스트리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-&gt;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파일탐색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-&gt;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모두 스테이지에 올리기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-&gt;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커밋내용작성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-&gt;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커밋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실습하기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65" y="1340558"/>
            <a:ext cx="7847925" cy="23632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1526" y="4255991"/>
            <a:ext cx="11038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History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커밋이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된 것을 볼 수 있다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53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실습하기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43" y="1147664"/>
            <a:ext cx="11200654" cy="33528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76638" y="1340558"/>
            <a:ext cx="501544" cy="5067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289308" y="4044187"/>
            <a:ext cx="776797" cy="45627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3043" y="4743796"/>
            <a:ext cx="11038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클론을 깃 허브에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업로드하기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위해서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Push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버튼 클릭 후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창이 뜨면 또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Push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버튼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25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 smtClean="0">
                <a:solidFill>
                  <a:schemeClr val="tx2"/>
                </a:solidFill>
              </a:rPr>
              <a:t>웹서버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 설치 실습</a:t>
            </a:r>
            <a:endParaRPr lang="ko-KR" altLang="en-US" sz="60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00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실습하기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3" y="1414449"/>
            <a:ext cx="7630448" cy="319194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426382" y="2587467"/>
            <a:ext cx="1231217" cy="59907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9837" y="4949356"/>
            <a:ext cx="11038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깃허브에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b.html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이 업로드 된 것을 확인할 수 있다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8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실습하기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2" y="1340558"/>
            <a:ext cx="9869164" cy="2875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68636" y="1458374"/>
            <a:ext cx="455364" cy="5108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07289" y="3853899"/>
            <a:ext cx="681655" cy="36175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6022" y="4717553"/>
            <a:ext cx="11038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메인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(?)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폴더에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업로드된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클론 파일을 병합하기 위해서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깃허브에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있는 파일을 받아온다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Pull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버튼 클릭 후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창이 뜨면 또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Pull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버튼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88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실습하기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02" y="1420810"/>
            <a:ext cx="8226024" cy="271708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6202" y="4812426"/>
            <a:ext cx="11038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클론 파일인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b.html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파일이 불러져 온 것을 확인 할 수 있다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132961" y="2986086"/>
            <a:ext cx="3138530" cy="84700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실습하기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63" y="1080760"/>
            <a:ext cx="6477904" cy="33062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63" y="4507927"/>
            <a:ext cx="6477904" cy="222916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065834" y="2310385"/>
            <a:ext cx="792493" cy="22961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181616" y="2116498"/>
            <a:ext cx="3009220" cy="1938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66343" y="5784705"/>
            <a:ext cx="570821" cy="8285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56582" y="1468582"/>
            <a:ext cx="45535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클론이 만든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b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커밋을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메인폴더에</a:t>
            </a:r>
            <a:r>
              <a:rPr lang="ko-KR" altLang="en-US" sz="2000" b="1" dirty="0" err="1">
                <a:solidFill>
                  <a:schemeClr val="tx2"/>
                </a:solidFill>
              </a:rPr>
              <a:t>서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병합하기 위해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b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커밋에서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우 클릭 후 병합 버튼을 누른다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병합이 잘 되어있는 것을 볼 수 있다 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실습하기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5" y="1442158"/>
            <a:ext cx="10572121" cy="31483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202" y="4812426"/>
            <a:ext cx="11038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병합한 파일을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깃허브에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올리기 위해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Push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버튼 클릭 후 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다시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Push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버튼 클릭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25834" y="1713778"/>
            <a:ext cx="432275" cy="42905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744365" y="4239491"/>
            <a:ext cx="692728" cy="35098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71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실습하기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59" y="1340558"/>
            <a:ext cx="6935532" cy="3185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428" y="1394686"/>
            <a:ext cx="4077269" cy="307700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320801" y="1527170"/>
            <a:ext cx="2355272" cy="35098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358911" y="3900195"/>
            <a:ext cx="1376216" cy="39471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59837" y="4949356"/>
            <a:ext cx="11038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깃허브에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합병된 파일이 올라와 있는 것을 확인할 수 있다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86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THANK YOU</a:t>
            </a:r>
            <a:endParaRPr lang="ko-KR" altLang="en-US" sz="6000" dirty="0"/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7154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① </a:t>
            </a:r>
            <a:r>
              <a:rPr lang="en-US" altLang="ko-KR" sz="3200" b="1" dirty="0">
                <a:solidFill>
                  <a:schemeClr val="tx2"/>
                </a:solidFill>
              </a:rPr>
              <a:t>Apache</a:t>
            </a:r>
            <a:r>
              <a:rPr lang="ko-KR" altLang="en-US" sz="3200" b="1" dirty="0" err="1">
                <a:solidFill>
                  <a:schemeClr val="tx2"/>
                </a:solidFill>
              </a:rPr>
              <a:t>데몬설치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09" y="1527166"/>
            <a:ext cx="10013584" cy="38185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6009" y="5509846"/>
            <a:ext cx="1001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 “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sudo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apt-get install apache2”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명령어로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Apache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데몬 설치한다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1079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</a:rPr>
              <a:t>② </a:t>
            </a:r>
            <a:r>
              <a:rPr lang="en-US" altLang="ko-KR" sz="2800" b="1" dirty="0">
                <a:solidFill>
                  <a:schemeClr val="tx2"/>
                </a:solidFill>
              </a:rPr>
              <a:t>/</a:t>
            </a:r>
            <a:r>
              <a:rPr lang="en-US" altLang="ko-KR" sz="2800" b="1" dirty="0" err="1">
                <a:solidFill>
                  <a:schemeClr val="tx2"/>
                </a:solidFill>
              </a:rPr>
              <a:t>etc</a:t>
            </a:r>
            <a:r>
              <a:rPr lang="en-US" altLang="ko-KR" sz="2800" b="1" dirty="0">
                <a:solidFill>
                  <a:schemeClr val="tx2"/>
                </a:solidFill>
              </a:rPr>
              <a:t>/apache2/apache2.conf</a:t>
            </a:r>
            <a:r>
              <a:rPr lang="ko-KR" altLang="en-US" sz="2800" b="1" dirty="0">
                <a:solidFill>
                  <a:schemeClr val="tx2"/>
                </a:solidFill>
              </a:rPr>
              <a:t>파일을 살펴보고 내용 정리</a:t>
            </a:r>
            <a:endParaRPr lang="ko-KR" altLang="en-US" sz="28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72" y="1465614"/>
            <a:ext cx="5863728" cy="53923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72" y="989778"/>
            <a:ext cx="5863728" cy="3961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8272" y="1476619"/>
            <a:ext cx="49701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해당 </a:t>
            </a:r>
            <a:r>
              <a:rPr lang="ko-KR" altLang="en-US" sz="2000" b="1" dirty="0">
                <a:solidFill>
                  <a:schemeClr val="tx2"/>
                </a:solidFill>
              </a:rPr>
              <a:t>파일은 아파치 웹 서버의 메인 설정 파일로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서버의 동작 방식을 결정하는 지시어들을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포함한다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  <a:r>
              <a:rPr lang="en-US" altLang="ko-KR" sz="2000" b="1" dirty="0" err="1">
                <a:solidFill>
                  <a:schemeClr val="tx2"/>
                </a:solidFill>
              </a:rPr>
              <a:t>Debian</a:t>
            </a:r>
            <a:r>
              <a:rPr lang="en-US" altLang="ko-KR" sz="2000" b="1" dirty="0">
                <a:solidFill>
                  <a:schemeClr val="tx2"/>
                </a:solidFill>
              </a:rPr>
              <a:t> Linux</a:t>
            </a:r>
            <a:r>
              <a:rPr lang="ko-KR" altLang="en-US" sz="2000" b="1" dirty="0">
                <a:solidFill>
                  <a:schemeClr val="tx2"/>
                </a:solidFill>
              </a:rPr>
              <a:t>에서 아파치 웹 서버를 구성하는 방법에 대한 정보와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설정 파일들이 어떻게 구성되어 있는지에 대한 설명이 포함되어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있고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이 파일을 포함하여 </a:t>
            </a:r>
            <a:r>
              <a:rPr lang="en-US" altLang="ko-KR" sz="2000" b="1" dirty="0">
                <a:solidFill>
                  <a:schemeClr val="tx2"/>
                </a:solidFill>
              </a:rPr>
              <a:t>/</a:t>
            </a:r>
            <a:r>
              <a:rPr lang="en-US" altLang="ko-KR" sz="2000" b="1" dirty="0" err="1">
                <a:solidFill>
                  <a:schemeClr val="tx2"/>
                </a:solidFill>
              </a:rPr>
              <a:t>etc</a:t>
            </a:r>
            <a:r>
              <a:rPr lang="en-US" altLang="ko-KR" sz="2000" b="1" dirty="0">
                <a:solidFill>
                  <a:schemeClr val="tx2"/>
                </a:solidFill>
              </a:rPr>
              <a:t>/apache2/ </a:t>
            </a:r>
            <a:r>
              <a:rPr lang="ko-KR" altLang="en-US" sz="2000" b="1" dirty="0" err="1">
                <a:solidFill>
                  <a:schemeClr val="tx2"/>
                </a:solidFill>
              </a:rPr>
              <a:t>디렉토리에</a:t>
            </a:r>
            <a:r>
              <a:rPr lang="ko-KR" altLang="en-US" sz="2000" b="1" dirty="0">
                <a:solidFill>
                  <a:schemeClr val="tx2"/>
                </a:solidFill>
              </a:rPr>
              <a:t> 있는 다른 설정 파일들을 결합하여 아파치 웹 서버가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시작된다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③ </a:t>
            </a:r>
            <a:r>
              <a:rPr lang="en-US" altLang="ko-KR" sz="3200" b="1" dirty="0">
                <a:solidFill>
                  <a:schemeClr val="tx2"/>
                </a:solidFill>
              </a:rPr>
              <a:t>/</a:t>
            </a:r>
            <a:r>
              <a:rPr lang="en-US" altLang="ko-KR" sz="3200" b="1" dirty="0" err="1">
                <a:solidFill>
                  <a:schemeClr val="tx2"/>
                </a:solidFill>
              </a:rPr>
              <a:t>etc</a:t>
            </a:r>
            <a:r>
              <a:rPr lang="en-US" altLang="ko-KR" sz="3200" b="1" dirty="0">
                <a:solidFill>
                  <a:schemeClr val="tx2"/>
                </a:solidFill>
              </a:rPr>
              <a:t>/apache2/sites-enabled/00-default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1340559"/>
            <a:ext cx="5419784" cy="19097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08" y="3250339"/>
            <a:ext cx="5419784" cy="36076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42892" y="1340559"/>
            <a:ext cx="52653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tx2"/>
                </a:solidFill>
              </a:rPr>
              <a:t>=&gt;Apache </a:t>
            </a:r>
            <a:r>
              <a:rPr lang="ko-KR" altLang="en-US" sz="2200" b="1" dirty="0">
                <a:solidFill>
                  <a:schemeClr val="tx2"/>
                </a:solidFill>
              </a:rPr>
              <a:t>웹 서버의 가상 호스트 설정 파일인 </a:t>
            </a:r>
            <a:r>
              <a:rPr lang="en-US" altLang="ko-KR" sz="2200" b="1" dirty="0">
                <a:solidFill>
                  <a:schemeClr val="tx2"/>
                </a:solidFill>
              </a:rPr>
              <a:t>"000-default.conf" </a:t>
            </a:r>
            <a:endParaRPr lang="en-US" altLang="ko-KR" sz="2200" b="1" dirty="0" smtClean="0">
              <a:solidFill>
                <a:schemeClr val="tx2"/>
              </a:solidFill>
            </a:endParaRPr>
          </a:p>
          <a:p>
            <a:r>
              <a:rPr lang="en-US" altLang="ko-KR" sz="2200" b="1" dirty="0">
                <a:solidFill>
                  <a:schemeClr val="tx2"/>
                </a:solidFill>
              </a:rPr>
              <a:t> </a:t>
            </a:r>
            <a:r>
              <a:rPr lang="ko-KR" altLang="en-US" sz="2200" b="1" dirty="0" smtClean="0">
                <a:solidFill>
                  <a:schemeClr val="tx2"/>
                </a:solidFill>
              </a:rPr>
              <a:t>이 </a:t>
            </a:r>
            <a:r>
              <a:rPr lang="ko-KR" altLang="en-US" sz="2200" b="1" dirty="0">
                <a:solidFill>
                  <a:schemeClr val="tx2"/>
                </a:solidFill>
              </a:rPr>
              <a:t>파일은 기본적으로 모든 들어오는 </a:t>
            </a:r>
            <a:r>
              <a:rPr lang="en-US" altLang="ko-KR" sz="2200" b="1" dirty="0">
                <a:solidFill>
                  <a:schemeClr val="tx2"/>
                </a:solidFill>
              </a:rPr>
              <a:t>HTTP </a:t>
            </a:r>
            <a:r>
              <a:rPr lang="ko-KR" altLang="en-US" sz="2200" b="1" dirty="0">
                <a:solidFill>
                  <a:schemeClr val="tx2"/>
                </a:solidFill>
              </a:rPr>
              <a:t>요청을 처리하도록 설정되어 </a:t>
            </a:r>
            <a:r>
              <a:rPr lang="ko-KR" altLang="en-US" sz="2200" b="1" dirty="0" smtClean="0">
                <a:solidFill>
                  <a:schemeClr val="tx2"/>
                </a:solidFill>
              </a:rPr>
              <a:t>있다</a:t>
            </a:r>
            <a:r>
              <a:rPr lang="en-US" altLang="ko-KR" sz="2200" b="1" dirty="0">
                <a:solidFill>
                  <a:schemeClr val="tx2"/>
                </a:solidFill>
              </a:rPr>
              <a:t>. </a:t>
            </a:r>
            <a:r>
              <a:rPr lang="ko-KR" altLang="en-US" sz="2200" b="1" dirty="0">
                <a:solidFill>
                  <a:schemeClr val="tx2"/>
                </a:solidFill>
              </a:rPr>
              <a:t>해당 가상 호스트는 서버가 가진 모든 네트워크 인터페이스에서 </a:t>
            </a:r>
            <a:r>
              <a:rPr lang="en-US" altLang="ko-KR" sz="2200" b="1" dirty="0">
                <a:solidFill>
                  <a:schemeClr val="tx2"/>
                </a:solidFill>
              </a:rPr>
              <a:t>80</a:t>
            </a:r>
            <a:r>
              <a:rPr lang="ko-KR" altLang="en-US" sz="2200" b="1" dirty="0">
                <a:solidFill>
                  <a:schemeClr val="tx2"/>
                </a:solidFill>
              </a:rPr>
              <a:t>번 포트로 수신되는 요청을 </a:t>
            </a:r>
            <a:r>
              <a:rPr lang="ko-KR" altLang="en-US" sz="2200" b="1" dirty="0" smtClean="0">
                <a:solidFill>
                  <a:schemeClr val="tx2"/>
                </a:solidFill>
              </a:rPr>
              <a:t>처리한다</a:t>
            </a:r>
            <a:r>
              <a:rPr lang="en-US" altLang="ko-KR" sz="2200" b="1" dirty="0" smtClean="0">
                <a:solidFill>
                  <a:schemeClr val="tx2"/>
                </a:solidFill>
              </a:rPr>
              <a:t>. </a:t>
            </a:r>
            <a:r>
              <a:rPr lang="ko-KR" altLang="en-US" sz="2200" b="1" dirty="0">
                <a:solidFill>
                  <a:schemeClr val="tx2"/>
                </a:solidFill>
              </a:rPr>
              <a:t>설정 파일에서는 </a:t>
            </a:r>
            <a:r>
              <a:rPr lang="en-US" altLang="ko-KR" sz="2200" b="1" dirty="0" err="1">
                <a:solidFill>
                  <a:schemeClr val="tx2"/>
                </a:solidFill>
              </a:rPr>
              <a:t>DocumentRoot</a:t>
            </a:r>
            <a:r>
              <a:rPr lang="ko-KR" altLang="en-US" sz="2200" b="1" dirty="0">
                <a:solidFill>
                  <a:schemeClr val="tx2"/>
                </a:solidFill>
              </a:rPr>
              <a:t>로 지정된 </a:t>
            </a:r>
            <a:r>
              <a:rPr lang="en-US" altLang="ko-KR" sz="2200" b="1" dirty="0">
                <a:solidFill>
                  <a:schemeClr val="tx2"/>
                </a:solidFill>
              </a:rPr>
              <a:t>/</a:t>
            </a:r>
            <a:r>
              <a:rPr lang="en-US" altLang="ko-KR" sz="2200" b="1" dirty="0" err="1">
                <a:solidFill>
                  <a:schemeClr val="tx2"/>
                </a:solidFill>
              </a:rPr>
              <a:t>var</a:t>
            </a:r>
            <a:r>
              <a:rPr lang="en-US" altLang="ko-KR" sz="2200" b="1" dirty="0">
                <a:solidFill>
                  <a:schemeClr val="tx2"/>
                </a:solidFill>
              </a:rPr>
              <a:t>/www/html </a:t>
            </a:r>
            <a:r>
              <a:rPr lang="ko-KR" altLang="en-US" sz="2200" b="1" dirty="0" err="1">
                <a:solidFill>
                  <a:schemeClr val="tx2"/>
                </a:solidFill>
              </a:rPr>
              <a:t>디렉토리에</a:t>
            </a:r>
            <a:r>
              <a:rPr lang="ko-KR" altLang="en-US" sz="2200" b="1" dirty="0">
                <a:solidFill>
                  <a:schemeClr val="tx2"/>
                </a:solidFill>
              </a:rPr>
              <a:t> 있는 파일을 반환합니다</a:t>
            </a:r>
            <a:r>
              <a:rPr lang="en-US" altLang="ko-KR" sz="2200" b="1" dirty="0">
                <a:solidFill>
                  <a:schemeClr val="tx2"/>
                </a:solidFill>
              </a:rPr>
              <a:t>. </a:t>
            </a:r>
            <a:r>
              <a:rPr lang="ko-KR" altLang="en-US" sz="2200" b="1" dirty="0">
                <a:solidFill>
                  <a:schemeClr val="tx2"/>
                </a:solidFill>
              </a:rPr>
              <a:t>또한</a:t>
            </a:r>
            <a:r>
              <a:rPr lang="en-US" altLang="ko-KR" sz="2200" b="1" dirty="0">
                <a:solidFill>
                  <a:schemeClr val="tx2"/>
                </a:solidFill>
              </a:rPr>
              <a:t>, </a:t>
            </a:r>
            <a:r>
              <a:rPr lang="ko-KR" altLang="en-US" sz="2200" b="1" dirty="0">
                <a:solidFill>
                  <a:schemeClr val="tx2"/>
                </a:solidFill>
              </a:rPr>
              <a:t>오류 로그와 접근 로그가 각각 </a:t>
            </a:r>
            <a:r>
              <a:rPr lang="en-US" altLang="ko-KR" sz="2200" b="1" dirty="0">
                <a:solidFill>
                  <a:schemeClr val="tx2"/>
                </a:solidFill>
              </a:rPr>
              <a:t>/</a:t>
            </a:r>
            <a:r>
              <a:rPr lang="en-US" altLang="ko-KR" sz="2200" b="1" dirty="0" err="1">
                <a:solidFill>
                  <a:schemeClr val="tx2"/>
                </a:solidFill>
              </a:rPr>
              <a:t>var</a:t>
            </a:r>
            <a:r>
              <a:rPr lang="en-US" altLang="ko-KR" sz="2200" b="1" dirty="0">
                <a:solidFill>
                  <a:schemeClr val="tx2"/>
                </a:solidFill>
              </a:rPr>
              <a:t>/log/apache2/error.log </a:t>
            </a:r>
            <a:r>
              <a:rPr lang="ko-KR" altLang="en-US" sz="2200" b="1" dirty="0">
                <a:solidFill>
                  <a:schemeClr val="tx2"/>
                </a:solidFill>
              </a:rPr>
              <a:t>와 </a:t>
            </a:r>
            <a:r>
              <a:rPr lang="en-US" altLang="ko-KR" sz="2200" b="1" dirty="0">
                <a:solidFill>
                  <a:schemeClr val="tx2"/>
                </a:solidFill>
              </a:rPr>
              <a:t>/</a:t>
            </a:r>
            <a:r>
              <a:rPr lang="en-US" altLang="ko-KR" sz="2200" b="1" dirty="0" err="1">
                <a:solidFill>
                  <a:schemeClr val="tx2"/>
                </a:solidFill>
              </a:rPr>
              <a:t>var</a:t>
            </a:r>
            <a:r>
              <a:rPr lang="en-US" altLang="ko-KR" sz="2200" b="1" dirty="0">
                <a:solidFill>
                  <a:schemeClr val="tx2"/>
                </a:solidFill>
              </a:rPr>
              <a:t>/log/apache2/access.log </a:t>
            </a:r>
            <a:r>
              <a:rPr lang="ko-KR" altLang="en-US" sz="2200" b="1" dirty="0">
                <a:solidFill>
                  <a:schemeClr val="tx2"/>
                </a:solidFill>
              </a:rPr>
              <a:t>에 </a:t>
            </a:r>
            <a:r>
              <a:rPr lang="ko-KR" altLang="en-US" sz="2200" b="1" dirty="0" smtClean="0">
                <a:solidFill>
                  <a:schemeClr val="tx2"/>
                </a:solidFill>
              </a:rPr>
              <a:t>기록된다</a:t>
            </a:r>
            <a:r>
              <a:rPr lang="en-US" altLang="ko-KR" sz="2200" b="1" dirty="0" smtClean="0">
                <a:solidFill>
                  <a:schemeClr val="tx2"/>
                </a:solidFill>
              </a:rPr>
              <a:t>.</a:t>
            </a:r>
            <a:endParaRPr lang="ko-KR" altLang="en-US" sz="2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4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-9106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9452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④ </a:t>
            </a:r>
            <a:r>
              <a:rPr lang="en-US" altLang="ko-KR" sz="3200" b="1" dirty="0">
                <a:solidFill>
                  <a:schemeClr val="tx2"/>
                </a:solidFill>
              </a:rPr>
              <a:t>apache</a:t>
            </a:r>
            <a:r>
              <a:rPr lang="ko-KR" altLang="en-US" sz="3200" b="1" dirty="0">
                <a:solidFill>
                  <a:schemeClr val="tx2"/>
                </a:solidFill>
              </a:rPr>
              <a:t>데몬 정지 및 기동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9" y="1624602"/>
            <a:ext cx="11273155" cy="5585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22" y="3732565"/>
            <a:ext cx="11273155" cy="5691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739" y="2376693"/>
            <a:ext cx="1001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아파치 웹 서버 정지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4674956"/>
            <a:ext cx="1001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아파치 웹 서버 가동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8608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⑤ 기본홈페이지 작성 후 게시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0" y="1079370"/>
            <a:ext cx="6796920" cy="493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0" y="2441119"/>
            <a:ext cx="6796920" cy="18792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20" y="1749431"/>
            <a:ext cx="6796920" cy="4977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119" y="4514327"/>
            <a:ext cx="6796921" cy="9090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99434" y="1079370"/>
            <a:ext cx="44944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=&gt;test2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라는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html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 생성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en-US" altLang="ko-KR" sz="2000" b="1" dirty="0">
                <a:solidFill>
                  <a:schemeClr val="tx2"/>
                </a:solidFill>
              </a:rPr>
              <a:t>/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var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/www/html (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웹서버의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기본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DocumentRoot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디렉토리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에서 해당 파일 수정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원하는 내용 입력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현재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디렉토리의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파일 및 하위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디렉토리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출력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=&gt;text2.html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있는 것을 확인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69662" y="1838034"/>
            <a:ext cx="1852956" cy="40911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031591" y="4957337"/>
            <a:ext cx="2177717" cy="40911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8183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⑤ 기본홈페이지 작성 후 게시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0" y="1072544"/>
            <a:ext cx="8205061" cy="34175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7003" y="4788221"/>
            <a:ext cx="1093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웹에서 </a:t>
            </a:r>
            <a:r>
              <a:rPr lang="en-US" altLang="ko-KR" sz="2400" b="1" dirty="0" smtClean="0">
                <a:solidFill>
                  <a:schemeClr val="tx2"/>
                </a:solidFill>
                <a:hlinkClick r:id="rId3"/>
              </a:rPr>
              <a:t>localhost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.test2.html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을 검색하면 다음과 같은 웹 화면이 출력된다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34133" y="1607127"/>
            <a:ext cx="2070011" cy="44136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796</Words>
  <Application>Microsoft Office PowerPoint</Application>
  <PresentationFormat>와이드스크린</PresentationFormat>
  <Paragraphs>133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예인</cp:lastModifiedBy>
  <cp:revision>112</cp:revision>
  <dcterms:created xsi:type="dcterms:W3CDTF">2020-08-12T09:08:44Z</dcterms:created>
  <dcterms:modified xsi:type="dcterms:W3CDTF">2023-04-18T12:50:53Z</dcterms:modified>
</cp:coreProperties>
</file>