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266" r:id="rId3"/>
    <p:sldId id="271" r:id="rId4"/>
    <p:sldId id="259" r:id="rId5"/>
    <p:sldId id="263" r:id="rId6"/>
    <p:sldId id="264" r:id="rId7"/>
    <p:sldId id="265" r:id="rId8"/>
    <p:sldId id="276" r:id="rId9"/>
    <p:sldId id="302" r:id="rId10"/>
    <p:sldId id="304" r:id="rId11"/>
    <p:sldId id="305" r:id="rId12"/>
    <p:sldId id="274" r:id="rId13"/>
    <p:sldId id="268" r:id="rId14"/>
    <p:sldId id="277" r:id="rId15"/>
    <p:sldId id="269" r:id="rId16"/>
    <p:sldId id="270" r:id="rId17"/>
    <p:sldId id="272" r:id="rId18"/>
    <p:sldId id="273" r:id="rId19"/>
    <p:sldId id="275" r:id="rId20"/>
    <p:sldId id="278" r:id="rId21"/>
    <p:sldId id="279" r:id="rId22"/>
    <p:sldId id="280" r:id="rId23"/>
    <p:sldId id="281" r:id="rId24"/>
    <p:sldId id="314" r:id="rId25"/>
    <p:sldId id="282" r:id="rId26"/>
    <p:sldId id="284" r:id="rId27"/>
    <p:sldId id="283" r:id="rId28"/>
    <p:sldId id="285" r:id="rId29"/>
    <p:sldId id="295" r:id="rId30"/>
    <p:sldId id="310" r:id="rId31"/>
    <p:sldId id="315" r:id="rId32"/>
    <p:sldId id="308" r:id="rId33"/>
    <p:sldId id="286" r:id="rId34"/>
    <p:sldId id="288" r:id="rId35"/>
    <p:sldId id="289" r:id="rId36"/>
    <p:sldId id="290" r:id="rId37"/>
    <p:sldId id="291" r:id="rId38"/>
    <p:sldId id="292" r:id="rId39"/>
    <p:sldId id="293" r:id="rId40"/>
    <p:sldId id="299" r:id="rId41"/>
    <p:sldId id="294" r:id="rId42"/>
    <p:sldId id="296" r:id="rId43"/>
    <p:sldId id="298" r:id="rId44"/>
    <p:sldId id="300" r:id="rId45"/>
    <p:sldId id="301" r:id="rId46"/>
    <p:sldId id="303" r:id="rId47"/>
    <p:sldId id="306" r:id="rId48"/>
    <p:sldId id="307" r:id="rId49"/>
    <p:sldId id="262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8F46-1338-40E2-B189-9DEA90C94C8E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C08EA-3B7C-4A0A-B2B1-AE04F9DC3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0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08EA-3B7C-4A0A-B2B1-AE04F9DC3EA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3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08EA-3B7C-4A0A-B2B1-AE04F9DC3EA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8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7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95F1-46D4-4779-9CFE-D82403C77FB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 smtClean="0">
                <a:solidFill>
                  <a:schemeClr val="tx2"/>
                </a:solidFill>
              </a:rPr>
              <a:t>리눅스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9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강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523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⑤ </a:t>
            </a:r>
            <a:r>
              <a:rPr lang="en-US" altLang="ko-KR" sz="3200" b="1" dirty="0">
                <a:solidFill>
                  <a:schemeClr val="tx2"/>
                </a:solidFill>
              </a:rPr>
              <a:t>AWS</a:t>
            </a:r>
            <a:r>
              <a:rPr lang="ko-KR" altLang="en-US" sz="3200" b="1" dirty="0">
                <a:solidFill>
                  <a:schemeClr val="tx2"/>
                </a:solidFill>
              </a:rPr>
              <a:t>에서 </a:t>
            </a:r>
            <a:r>
              <a:rPr lang="ko-KR" altLang="en-US" sz="3200" b="1" dirty="0" err="1">
                <a:solidFill>
                  <a:schemeClr val="tx2"/>
                </a:solidFill>
              </a:rPr>
              <a:t>인스턴스</a:t>
            </a:r>
            <a:r>
              <a:rPr lang="ko-KR" altLang="en-US" sz="3200" b="1" dirty="0">
                <a:solidFill>
                  <a:schemeClr val="tx2"/>
                </a:solidFill>
              </a:rPr>
              <a:t> 생성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3146" y="1530223"/>
            <a:ext cx="58452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EC2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클릭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 EC2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생성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=&gt;EC2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는 </a:t>
            </a:r>
            <a:r>
              <a:rPr lang="ko-KR" altLang="en-US" sz="2000" b="1" dirty="0">
                <a:solidFill>
                  <a:schemeClr val="tx2"/>
                </a:solidFill>
              </a:rPr>
              <a:t>가상 컴퓨팅 환경을 제공하여 개발자나 기업이 필요에 따라 인프라를 확장하거나 축소할 수 있도록 한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다</a:t>
            </a:r>
            <a:r>
              <a:rPr lang="en-US" altLang="ko-KR" sz="2000" b="1" dirty="0">
                <a:solidFill>
                  <a:schemeClr val="tx2"/>
                </a:solidFill>
              </a:rPr>
              <a:t>. </a:t>
            </a:r>
            <a:r>
              <a:rPr lang="ko-KR" altLang="en-US" sz="2000" b="1" dirty="0">
                <a:solidFill>
                  <a:schemeClr val="tx2"/>
                </a:solidFill>
              </a:rPr>
              <a:t>이 서비스는 사용자가 필요에 따라 가상 머신</a:t>
            </a:r>
            <a:r>
              <a:rPr lang="en-US" altLang="ko-KR" sz="2000" b="1" dirty="0">
                <a:solidFill>
                  <a:schemeClr val="tx2"/>
                </a:solidFill>
              </a:rPr>
              <a:t>(</a:t>
            </a:r>
            <a:r>
              <a:rPr lang="ko-KR" altLang="en-US" sz="2000" b="1" dirty="0" err="1">
                <a:solidFill>
                  <a:schemeClr val="tx2"/>
                </a:solidFill>
              </a:rPr>
              <a:t>인스턴스</a:t>
            </a:r>
            <a:r>
              <a:rPr lang="en-US" altLang="ko-KR" sz="2000" b="1" dirty="0">
                <a:solidFill>
                  <a:schemeClr val="tx2"/>
                </a:solidFill>
              </a:rPr>
              <a:t>)</a:t>
            </a:r>
            <a:r>
              <a:rPr lang="ko-KR" altLang="en-US" sz="2000" b="1" dirty="0">
                <a:solidFill>
                  <a:schemeClr val="tx2"/>
                </a:solidFill>
              </a:rPr>
              <a:t>을 시작하고 중지하고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크기를 조정하고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보안 설정 등을 구성할 수 있도록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해준다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 </a:t>
            </a:r>
            <a:r>
              <a:rPr lang="ko-KR" altLang="en-US" sz="2000" b="1" dirty="0">
                <a:solidFill>
                  <a:schemeClr val="tx2"/>
                </a:solidFill>
              </a:rPr>
              <a:t>이러한 가상 </a:t>
            </a:r>
            <a:r>
              <a:rPr lang="ko-KR" altLang="en-US" sz="2000" b="1" dirty="0" err="1">
                <a:solidFill>
                  <a:schemeClr val="tx2"/>
                </a:solidFill>
              </a:rPr>
              <a:t>머신은</a:t>
            </a:r>
            <a:r>
              <a:rPr lang="ko-KR" altLang="en-US" sz="2000" b="1" dirty="0">
                <a:solidFill>
                  <a:schemeClr val="tx2"/>
                </a:solidFill>
              </a:rPr>
              <a:t> 사용자의 요구에 맞게 다양한 운영 체제에서 실행될 수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있다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61" y="942391"/>
            <a:ext cx="5170436" cy="574418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456651" y="2003536"/>
            <a:ext cx="1295542" cy="4716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7783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⑤ </a:t>
            </a:r>
            <a:r>
              <a:rPr lang="en-US" altLang="ko-KR" sz="3200" b="1" dirty="0">
                <a:solidFill>
                  <a:schemeClr val="tx2"/>
                </a:solidFill>
              </a:rPr>
              <a:t>AWS</a:t>
            </a:r>
            <a:r>
              <a:rPr lang="ko-KR" altLang="en-US" sz="3200" b="1" dirty="0">
                <a:solidFill>
                  <a:schemeClr val="tx2"/>
                </a:solidFill>
              </a:rPr>
              <a:t>에서 </a:t>
            </a:r>
            <a:r>
              <a:rPr lang="ko-KR" altLang="en-US" sz="3200" b="1" dirty="0" err="1">
                <a:solidFill>
                  <a:schemeClr val="tx2"/>
                </a:solidFill>
              </a:rPr>
              <a:t>인스턴스</a:t>
            </a:r>
            <a:r>
              <a:rPr lang="ko-KR" altLang="en-US" sz="3200" b="1" dirty="0">
                <a:solidFill>
                  <a:schemeClr val="tx2"/>
                </a:solidFill>
              </a:rPr>
              <a:t> 생성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66225"/>
          <a:stretch/>
        </p:blipFill>
        <p:spPr>
          <a:xfrm>
            <a:off x="6419616" y="1400523"/>
            <a:ext cx="5374278" cy="277080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543272" y="3384082"/>
            <a:ext cx="1292190" cy="65188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8" y="1211175"/>
            <a:ext cx="5999215" cy="40896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930561" y="4485879"/>
            <a:ext cx="1289375" cy="4016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59837" y="5514533"/>
            <a:ext cx="10021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인스턴스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시작 클릭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이름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: Ubuntu.04-01(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식별할 수 있는 계정이름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입력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0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15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⑤ </a:t>
            </a:r>
            <a:r>
              <a:rPr lang="en-US" altLang="ko-KR" sz="3200" b="1" dirty="0">
                <a:solidFill>
                  <a:schemeClr val="tx2"/>
                </a:solidFill>
              </a:rPr>
              <a:t>AWS</a:t>
            </a:r>
            <a:r>
              <a:rPr lang="ko-KR" altLang="en-US" sz="3200" b="1" dirty="0">
                <a:solidFill>
                  <a:schemeClr val="tx2"/>
                </a:solidFill>
              </a:rPr>
              <a:t>에서 </a:t>
            </a:r>
            <a:r>
              <a:rPr lang="ko-KR" altLang="en-US" sz="3200" b="1" dirty="0" err="1">
                <a:solidFill>
                  <a:schemeClr val="tx2"/>
                </a:solidFill>
              </a:rPr>
              <a:t>인스턴스</a:t>
            </a:r>
            <a:r>
              <a:rPr lang="ko-KR" altLang="en-US" sz="3200" b="1" dirty="0">
                <a:solidFill>
                  <a:schemeClr val="tx2"/>
                </a:solidFill>
              </a:rPr>
              <a:t> 생성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33004"/>
          <a:stretch/>
        </p:blipFill>
        <p:spPr>
          <a:xfrm>
            <a:off x="486479" y="1343612"/>
            <a:ext cx="4578082" cy="40166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b="80315"/>
          <a:stretch/>
        </p:blipFill>
        <p:spPr>
          <a:xfrm>
            <a:off x="5214229" y="1878635"/>
            <a:ext cx="6489468" cy="186194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930561" y="2809605"/>
            <a:ext cx="733811" cy="89529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62858" y="4632936"/>
            <a:ext cx="1167703" cy="53795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40940" y="2540628"/>
            <a:ext cx="4654398" cy="116426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59837" y="5514533"/>
            <a:ext cx="10021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애플리케이션 및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OS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이미지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인스턴스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유형 기본값 입력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7783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⑤ </a:t>
            </a:r>
            <a:r>
              <a:rPr lang="en-US" altLang="ko-KR" sz="3200" b="1" dirty="0">
                <a:solidFill>
                  <a:schemeClr val="tx2"/>
                </a:solidFill>
              </a:rPr>
              <a:t>AWS</a:t>
            </a:r>
            <a:r>
              <a:rPr lang="ko-KR" altLang="en-US" sz="3200" b="1" dirty="0">
                <a:solidFill>
                  <a:schemeClr val="tx2"/>
                </a:solidFill>
              </a:rPr>
              <a:t>에서 </a:t>
            </a:r>
            <a:r>
              <a:rPr lang="ko-KR" altLang="en-US" sz="3200" b="1" dirty="0" err="1">
                <a:solidFill>
                  <a:schemeClr val="tx2"/>
                </a:solidFill>
              </a:rPr>
              <a:t>인스턴스</a:t>
            </a:r>
            <a:r>
              <a:rPr lang="ko-KR" altLang="en-US" sz="3200" b="1" dirty="0">
                <a:solidFill>
                  <a:schemeClr val="tx2"/>
                </a:solidFill>
              </a:rPr>
              <a:t>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85" y="1147664"/>
            <a:ext cx="3946713" cy="41321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494" y="2528496"/>
            <a:ext cx="3410426" cy="120984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t="19705" b="61473"/>
          <a:stretch/>
        </p:blipFill>
        <p:spPr>
          <a:xfrm>
            <a:off x="27912" y="2420497"/>
            <a:ext cx="3817477" cy="133980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814686" y="3286511"/>
            <a:ext cx="766053" cy="3420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76085" y="4497985"/>
            <a:ext cx="1041028" cy="36913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000583" y="4947121"/>
            <a:ext cx="922215" cy="3416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76085" y="3174920"/>
            <a:ext cx="1780935" cy="45365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04993" y="2469068"/>
            <a:ext cx="891418" cy="49056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053494" y="2911062"/>
            <a:ext cx="1113952" cy="48863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9837" y="4867121"/>
            <a:ext cx="10021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키페어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설정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키페어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이름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: kopo23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키페어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유형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: RSA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프라이빗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키 파일 형식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: .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ppk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키페어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생성 클릭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키페어가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다운로드 된다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39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21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⑤ </a:t>
            </a:r>
            <a:r>
              <a:rPr lang="en-US" altLang="ko-KR" sz="3200" b="1" dirty="0">
                <a:solidFill>
                  <a:schemeClr val="tx2"/>
                </a:solidFill>
              </a:rPr>
              <a:t>AWS</a:t>
            </a:r>
            <a:r>
              <a:rPr lang="ko-KR" altLang="en-US" sz="3200" b="1" dirty="0">
                <a:solidFill>
                  <a:schemeClr val="tx2"/>
                </a:solidFill>
              </a:rPr>
              <a:t>에서 </a:t>
            </a:r>
            <a:r>
              <a:rPr lang="ko-KR" altLang="en-US" sz="3200" b="1" dirty="0" err="1">
                <a:solidFill>
                  <a:schemeClr val="tx2"/>
                </a:solidFill>
              </a:rPr>
              <a:t>인스턴스</a:t>
            </a:r>
            <a:r>
              <a:rPr lang="ko-KR" altLang="en-US" sz="3200" b="1" dirty="0">
                <a:solidFill>
                  <a:schemeClr val="tx2"/>
                </a:solidFill>
              </a:rPr>
              <a:t>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8103"/>
          <a:stretch/>
        </p:blipFill>
        <p:spPr>
          <a:xfrm>
            <a:off x="622599" y="1530224"/>
            <a:ext cx="4484755" cy="330567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563" y="1530223"/>
            <a:ext cx="4593137" cy="330567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59837" y="5514533"/>
            <a:ext cx="10021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네트워크 설정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스토리지 구성 기본값 입력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985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⑤ </a:t>
            </a:r>
            <a:r>
              <a:rPr lang="en-US" altLang="ko-KR" sz="3200" b="1" dirty="0">
                <a:solidFill>
                  <a:schemeClr val="tx2"/>
                </a:solidFill>
              </a:rPr>
              <a:t>AWS</a:t>
            </a:r>
            <a:r>
              <a:rPr lang="ko-KR" altLang="en-US" sz="3200" b="1" dirty="0">
                <a:solidFill>
                  <a:schemeClr val="tx2"/>
                </a:solidFill>
              </a:rPr>
              <a:t>에서 </a:t>
            </a:r>
            <a:r>
              <a:rPr lang="ko-KR" altLang="en-US" sz="3200" b="1" dirty="0" err="1">
                <a:solidFill>
                  <a:schemeClr val="tx2"/>
                </a:solidFill>
              </a:rPr>
              <a:t>인스턴스</a:t>
            </a:r>
            <a:r>
              <a:rPr lang="ko-KR" altLang="en-US" sz="3200" b="1" dirty="0">
                <a:solidFill>
                  <a:schemeClr val="tx2"/>
                </a:solidFill>
              </a:rPr>
              <a:t> 생성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34" y="1417759"/>
            <a:ext cx="3629532" cy="123842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86" y="1367595"/>
            <a:ext cx="3515019" cy="511307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575249" y="5888891"/>
            <a:ext cx="1305112" cy="35169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81234" y="3029405"/>
            <a:ext cx="7422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모든 설정 완료 후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인스턴스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시작 클릭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인스턴스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생성 성공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2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291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⑥ </a:t>
            </a:r>
            <a:r>
              <a:rPr lang="en-US" altLang="ko-KR" sz="3200" b="1" dirty="0">
                <a:solidFill>
                  <a:schemeClr val="tx2"/>
                </a:solidFill>
              </a:rPr>
              <a:t>AWS</a:t>
            </a:r>
            <a:r>
              <a:rPr lang="ko-KR" altLang="en-US" sz="3200" b="1" dirty="0">
                <a:solidFill>
                  <a:schemeClr val="tx2"/>
                </a:solidFill>
              </a:rPr>
              <a:t>의 </a:t>
            </a:r>
            <a:r>
              <a:rPr lang="ko-KR" altLang="en-US" sz="3200" b="1" dirty="0" err="1">
                <a:solidFill>
                  <a:schemeClr val="tx2"/>
                </a:solidFill>
              </a:rPr>
              <a:t>인스턴스에</a:t>
            </a:r>
            <a:r>
              <a:rPr lang="ko-KR" altLang="en-US" sz="3200" b="1" dirty="0">
                <a:solidFill>
                  <a:schemeClr val="tx2"/>
                </a:solidFill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</a:rPr>
              <a:t>SSH</a:t>
            </a:r>
            <a:r>
              <a:rPr lang="ko-KR" altLang="en-US" sz="3200" b="1" dirty="0">
                <a:solidFill>
                  <a:schemeClr val="tx2"/>
                </a:solidFill>
              </a:rPr>
              <a:t>로 접속</a:t>
            </a:r>
            <a:endParaRPr lang="en-US" altLang="ko-KR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6" y="2750390"/>
            <a:ext cx="3909897" cy="38145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36" y="1242454"/>
            <a:ext cx="11515927" cy="142396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20673" y="2157046"/>
            <a:ext cx="844004" cy="2735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654419" y="2160874"/>
            <a:ext cx="967057" cy="2735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99926" y="3534559"/>
            <a:ext cx="1223028" cy="3653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99926" y="4474996"/>
            <a:ext cx="902597" cy="36727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85743" y="5057242"/>
            <a:ext cx="632966" cy="2884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450702" y="2900920"/>
            <a:ext cx="7422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인스턴스와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Putty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 연결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Host Name: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인스턴스의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퍼블릭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IPv4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주소 입력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Saved Sessions: Ubuntu.04-01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입력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Save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클릭하여 저장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1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914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⑥ </a:t>
            </a:r>
            <a:r>
              <a:rPr lang="en-US" altLang="ko-KR" sz="3200" b="1" dirty="0">
                <a:solidFill>
                  <a:schemeClr val="tx2"/>
                </a:solidFill>
              </a:rPr>
              <a:t>AWS</a:t>
            </a:r>
            <a:r>
              <a:rPr lang="ko-KR" altLang="en-US" sz="3200" b="1" dirty="0">
                <a:solidFill>
                  <a:schemeClr val="tx2"/>
                </a:solidFill>
              </a:rPr>
              <a:t>의 </a:t>
            </a:r>
            <a:r>
              <a:rPr lang="ko-KR" altLang="en-US" sz="3200" b="1" dirty="0" err="1">
                <a:solidFill>
                  <a:schemeClr val="tx2"/>
                </a:solidFill>
              </a:rPr>
              <a:t>인스턴스에</a:t>
            </a:r>
            <a:r>
              <a:rPr lang="ko-KR" altLang="en-US" sz="3200" b="1" dirty="0">
                <a:solidFill>
                  <a:schemeClr val="tx2"/>
                </a:solidFill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</a:rPr>
              <a:t>SSH</a:t>
            </a:r>
            <a:r>
              <a:rPr lang="ko-KR" altLang="en-US" sz="3200" b="1" dirty="0">
                <a:solidFill>
                  <a:schemeClr val="tx2"/>
                </a:solidFill>
              </a:rPr>
              <a:t>로 접속</a:t>
            </a:r>
            <a:endParaRPr lang="en-US" altLang="ko-KR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95" y="1340558"/>
            <a:ext cx="3679640" cy="36300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702" y="1340558"/>
            <a:ext cx="3696329" cy="363002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29219" y="2693089"/>
            <a:ext cx="316443" cy="18297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72652" y="1934996"/>
            <a:ext cx="2367902" cy="36727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94454" y="3428999"/>
            <a:ext cx="823208" cy="3145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83021" y="2036596"/>
            <a:ext cx="2374641" cy="39398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7123" y="5004903"/>
            <a:ext cx="100210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Category/Connection/Data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접속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username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입력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Category/Connection/SSH/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Auth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/Credentials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접속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Private key file(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아까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다운로드한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키페어파일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업로드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Open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클릭   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70879" y="4656016"/>
            <a:ext cx="823208" cy="3145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9384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⑥ </a:t>
            </a:r>
            <a:r>
              <a:rPr lang="en-US" altLang="ko-KR" sz="3200" b="1" dirty="0">
                <a:solidFill>
                  <a:schemeClr val="tx2"/>
                </a:solidFill>
              </a:rPr>
              <a:t>AWS</a:t>
            </a:r>
            <a:r>
              <a:rPr lang="ko-KR" altLang="en-US" sz="3200" b="1" dirty="0">
                <a:solidFill>
                  <a:schemeClr val="tx2"/>
                </a:solidFill>
              </a:rPr>
              <a:t>의 </a:t>
            </a:r>
            <a:r>
              <a:rPr lang="ko-KR" altLang="en-US" sz="3200" b="1" dirty="0" err="1">
                <a:solidFill>
                  <a:schemeClr val="tx2"/>
                </a:solidFill>
              </a:rPr>
              <a:t>인스턴스에</a:t>
            </a:r>
            <a:r>
              <a:rPr lang="ko-KR" altLang="en-US" sz="3200" b="1" dirty="0">
                <a:solidFill>
                  <a:schemeClr val="tx2"/>
                </a:solidFill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</a:rPr>
              <a:t>SSH</a:t>
            </a:r>
            <a:r>
              <a:rPr lang="ko-KR" altLang="en-US" sz="3200" b="1" dirty="0">
                <a:solidFill>
                  <a:schemeClr val="tx2"/>
                </a:solidFill>
              </a:rPr>
              <a:t>로 접속</a:t>
            </a:r>
            <a:endParaRPr lang="en-US" altLang="ko-KR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66" y="1340558"/>
            <a:ext cx="5293299" cy="33203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0466" y="3336192"/>
            <a:ext cx="2252734" cy="27060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0466" y="4828850"/>
            <a:ext cx="112132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Putty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가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인스턴스에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연결됨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인스턴스에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SSH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로 접속 가능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SSH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클라이언트 콘솔에서 명령어를 입력하고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인스턴스를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관리할 수 있다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>
                <a:solidFill>
                  <a:schemeClr val="tx2"/>
                </a:solidFill>
              </a:rPr>
              <a:t>"</a:t>
            </a:r>
            <a:r>
              <a:rPr lang="en-US" altLang="ko-KR" sz="2000" b="1" dirty="0" err="1">
                <a:solidFill>
                  <a:schemeClr val="tx2"/>
                </a:solidFill>
              </a:rPr>
              <a:t>ls</a:t>
            </a:r>
            <a:r>
              <a:rPr lang="en-US" altLang="ko-KR" sz="2000" b="1" dirty="0">
                <a:solidFill>
                  <a:schemeClr val="tx2"/>
                </a:solidFill>
              </a:rPr>
              <a:t> -al" </a:t>
            </a:r>
            <a:r>
              <a:rPr lang="ko-KR" altLang="en-US" sz="2000" b="1" dirty="0">
                <a:solidFill>
                  <a:schemeClr val="tx2"/>
                </a:solidFill>
              </a:rPr>
              <a:t>명령어를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실행하여 </a:t>
            </a:r>
            <a:r>
              <a:rPr lang="ko-KR" altLang="en-US" sz="2000" b="1" dirty="0">
                <a:solidFill>
                  <a:schemeClr val="tx2"/>
                </a:solidFill>
              </a:rPr>
              <a:t>현재 작업 </a:t>
            </a:r>
            <a:r>
              <a:rPr lang="ko-KR" altLang="en-US" sz="2000" b="1" dirty="0" err="1">
                <a:solidFill>
                  <a:schemeClr val="tx2"/>
                </a:solidFill>
              </a:rPr>
              <a:t>디렉토리의</a:t>
            </a:r>
            <a:r>
              <a:rPr lang="ko-KR" altLang="en-US" sz="2000" b="1" dirty="0">
                <a:solidFill>
                  <a:schemeClr val="tx2"/>
                </a:solidFill>
              </a:rPr>
              <a:t> 모든 파일과 </a:t>
            </a:r>
            <a:r>
              <a:rPr lang="ko-KR" altLang="en-US" sz="2000" b="1" dirty="0" err="1">
                <a:solidFill>
                  <a:schemeClr val="tx2"/>
                </a:solidFill>
              </a:rPr>
              <a:t>디렉토리에</a:t>
            </a:r>
            <a:r>
              <a:rPr lang="ko-KR" altLang="en-US" sz="2000" b="1" dirty="0">
                <a:solidFill>
                  <a:schemeClr val="tx2"/>
                </a:solidFill>
              </a:rPr>
              <a:t> 대한 자세한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정보를 확인해보기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169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tx2"/>
                </a:solidFill>
              </a:rPr>
              <a:t>인스턴스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 이미지 생성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46" y="1340558"/>
            <a:ext cx="4591691" cy="50602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022086" y="5450742"/>
            <a:ext cx="2961394" cy="3899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58033" y="1598549"/>
            <a:ext cx="63430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err="1" smtClean="0">
                <a:solidFill>
                  <a:schemeClr val="tx2"/>
                </a:solidFill>
              </a:rPr>
              <a:t>인스턴스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이미지 </a:t>
            </a:r>
            <a:r>
              <a:rPr lang="ko-KR" altLang="en-US" b="1" dirty="0">
                <a:solidFill>
                  <a:schemeClr val="tx2"/>
                </a:solidFill>
              </a:rPr>
              <a:t>생성은 </a:t>
            </a:r>
            <a:r>
              <a:rPr lang="en-US" altLang="ko-KR" b="1" dirty="0">
                <a:solidFill>
                  <a:schemeClr val="tx2"/>
                </a:solidFill>
              </a:rPr>
              <a:t>EC2 </a:t>
            </a:r>
            <a:r>
              <a:rPr lang="ko-KR" altLang="en-US" b="1" dirty="0" err="1">
                <a:solidFill>
                  <a:schemeClr val="tx2"/>
                </a:solidFill>
              </a:rPr>
              <a:t>인스턴스의</a:t>
            </a:r>
            <a:r>
              <a:rPr lang="ko-KR" altLang="en-US" b="1" dirty="0">
                <a:solidFill>
                  <a:schemeClr val="tx2"/>
                </a:solidFill>
              </a:rPr>
              <a:t> 현재 상태를 </a:t>
            </a:r>
            <a:r>
              <a:rPr lang="ko-KR" altLang="en-US" b="1" dirty="0" err="1">
                <a:solidFill>
                  <a:schemeClr val="tx2"/>
                </a:solidFill>
              </a:rPr>
              <a:t>캡처하여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이미지</a:t>
            </a:r>
            <a:r>
              <a:rPr lang="en-US" altLang="ko-KR" b="1" dirty="0">
                <a:solidFill>
                  <a:schemeClr val="tx2"/>
                </a:solidFill>
              </a:rPr>
              <a:t> (AMI) </a:t>
            </a:r>
            <a:r>
              <a:rPr lang="ko-KR" altLang="en-US" b="1" dirty="0" smtClean="0">
                <a:solidFill>
                  <a:schemeClr val="tx2"/>
                </a:solidFill>
              </a:rPr>
              <a:t>로 </a:t>
            </a:r>
            <a:r>
              <a:rPr lang="ko-KR" altLang="en-US" b="1" dirty="0">
                <a:solidFill>
                  <a:schemeClr val="tx2"/>
                </a:solidFill>
              </a:rPr>
              <a:t>만드는 것을 </a:t>
            </a:r>
            <a:r>
              <a:rPr lang="ko-KR" altLang="en-US" b="1" dirty="0" smtClean="0">
                <a:solidFill>
                  <a:schemeClr val="tx2"/>
                </a:solidFill>
              </a:rPr>
              <a:t>의미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err="1" smtClean="0">
                <a:solidFill>
                  <a:schemeClr val="tx2"/>
                </a:solidFill>
              </a:rPr>
              <a:t>인스턴스</a:t>
            </a:r>
            <a:r>
              <a:rPr lang="en-US" altLang="ko-KR" b="1" dirty="0">
                <a:solidFill>
                  <a:schemeClr val="tx2"/>
                </a:solidFill>
              </a:rPr>
              <a:t>-</a:t>
            </a:r>
            <a:r>
              <a:rPr lang="ko-KR" altLang="en-US" b="1" dirty="0">
                <a:solidFill>
                  <a:schemeClr val="tx2"/>
                </a:solidFill>
              </a:rPr>
              <a:t>이미지를 생성하면 </a:t>
            </a:r>
            <a:r>
              <a:rPr lang="ko-KR" altLang="en-US" b="1" dirty="0" err="1">
                <a:solidFill>
                  <a:schemeClr val="tx2"/>
                </a:solidFill>
              </a:rPr>
              <a:t>인스턴스의</a:t>
            </a:r>
            <a:r>
              <a:rPr lang="ko-KR" altLang="en-US" b="1" dirty="0">
                <a:solidFill>
                  <a:schemeClr val="tx2"/>
                </a:solidFill>
              </a:rPr>
              <a:t> 운영 체제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데이터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애플리케이션 등 모든 것을 포함한 이미지가 </a:t>
            </a:r>
            <a:r>
              <a:rPr lang="ko-KR" altLang="en-US" b="1" dirty="0" smtClean="0">
                <a:solidFill>
                  <a:schemeClr val="tx2"/>
                </a:solidFill>
              </a:rPr>
              <a:t>생성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smtClean="0">
                <a:solidFill>
                  <a:schemeClr val="tx2"/>
                </a:solidFill>
              </a:rPr>
              <a:t>이 </a:t>
            </a:r>
            <a:r>
              <a:rPr lang="ko-KR" altLang="en-US" b="1" dirty="0">
                <a:solidFill>
                  <a:schemeClr val="tx2"/>
                </a:solidFill>
              </a:rPr>
              <a:t>이미지를 사용하면 동일한 설정을 가진 다른 </a:t>
            </a:r>
            <a:r>
              <a:rPr lang="ko-KR" altLang="en-US" b="1" dirty="0" err="1">
                <a:solidFill>
                  <a:schemeClr val="tx2"/>
                </a:solidFill>
              </a:rPr>
              <a:t>인스턴스를</a:t>
            </a:r>
            <a:r>
              <a:rPr lang="ko-KR" altLang="en-US" b="1" dirty="0">
                <a:solidFill>
                  <a:schemeClr val="tx2"/>
                </a:solidFill>
              </a:rPr>
              <a:t> 쉽게 </a:t>
            </a:r>
            <a:r>
              <a:rPr lang="ko-KR" altLang="en-US" b="1" dirty="0" smtClean="0">
                <a:solidFill>
                  <a:schemeClr val="tx2"/>
                </a:solidFill>
              </a:rPr>
              <a:t>생성 가능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smtClean="0">
                <a:solidFill>
                  <a:schemeClr val="tx2"/>
                </a:solidFill>
              </a:rPr>
              <a:t>또한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 err="1">
                <a:solidFill>
                  <a:schemeClr val="tx2"/>
                </a:solidFill>
              </a:rPr>
              <a:t>인스턴스</a:t>
            </a:r>
            <a:r>
              <a:rPr lang="en-US" altLang="ko-KR" b="1" dirty="0">
                <a:solidFill>
                  <a:schemeClr val="tx2"/>
                </a:solidFill>
              </a:rPr>
              <a:t>-</a:t>
            </a:r>
            <a:r>
              <a:rPr lang="ko-KR" altLang="en-US" b="1" dirty="0">
                <a:solidFill>
                  <a:schemeClr val="tx2"/>
                </a:solidFill>
              </a:rPr>
              <a:t>이미지를 백업용으로 사용하거나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다른 지역에 </a:t>
            </a:r>
            <a:r>
              <a:rPr lang="ko-KR" altLang="en-US" b="1" dirty="0" err="1">
                <a:solidFill>
                  <a:schemeClr val="tx2"/>
                </a:solidFill>
              </a:rPr>
              <a:t>인스턴스를</a:t>
            </a:r>
            <a:r>
              <a:rPr lang="ko-KR" altLang="en-US" b="1" dirty="0">
                <a:solidFill>
                  <a:schemeClr val="tx2"/>
                </a:solidFill>
              </a:rPr>
              <a:t> 생성할 때도 </a:t>
            </a:r>
            <a:r>
              <a:rPr lang="ko-KR" altLang="en-US" b="1" dirty="0" smtClean="0">
                <a:solidFill>
                  <a:schemeClr val="tx2"/>
                </a:solidFill>
              </a:rPr>
              <a:t>사용 가능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err="1" smtClean="0">
                <a:solidFill>
                  <a:schemeClr val="tx2"/>
                </a:solidFill>
              </a:rPr>
              <a:t>인스턴스</a:t>
            </a:r>
            <a:r>
              <a:rPr lang="en-US" altLang="ko-KR" b="1" dirty="0">
                <a:solidFill>
                  <a:schemeClr val="tx2"/>
                </a:solidFill>
              </a:rPr>
              <a:t>-</a:t>
            </a:r>
            <a:r>
              <a:rPr lang="ko-KR" altLang="en-US" b="1" dirty="0">
                <a:solidFill>
                  <a:schemeClr val="tx2"/>
                </a:solidFill>
              </a:rPr>
              <a:t>이미지 생성 중에는 </a:t>
            </a:r>
            <a:r>
              <a:rPr lang="ko-KR" altLang="en-US" b="1" dirty="0" err="1">
                <a:solidFill>
                  <a:schemeClr val="tx2"/>
                </a:solidFill>
              </a:rPr>
              <a:t>인스턴스가</a:t>
            </a:r>
            <a:r>
              <a:rPr lang="ko-KR" altLang="en-US" b="1" dirty="0">
                <a:solidFill>
                  <a:schemeClr val="tx2"/>
                </a:solidFill>
              </a:rPr>
              <a:t> 중지된 상태여야 하며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이미지 생성이 완료된 후에는 </a:t>
            </a:r>
            <a:r>
              <a:rPr lang="ko-KR" altLang="en-US" b="1" dirty="0" err="1">
                <a:solidFill>
                  <a:schemeClr val="tx2"/>
                </a:solidFill>
              </a:rPr>
              <a:t>인스턴스를</a:t>
            </a:r>
            <a:r>
              <a:rPr lang="ko-KR" altLang="en-US" b="1" dirty="0">
                <a:solidFill>
                  <a:schemeClr val="tx2"/>
                </a:solidFill>
              </a:rPr>
              <a:t> 다시 시작할 수 </a:t>
            </a:r>
            <a:r>
              <a:rPr lang="ko-KR" altLang="en-US" b="1" dirty="0" smtClean="0">
                <a:solidFill>
                  <a:schemeClr val="tx2"/>
                </a:solidFill>
              </a:rPr>
              <a:t>있다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smtClean="0">
                <a:solidFill>
                  <a:schemeClr val="tx2"/>
                </a:solidFill>
              </a:rPr>
              <a:t>사용자는 </a:t>
            </a:r>
            <a:r>
              <a:rPr lang="ko-KR" altLang="en-US" b="1" dirty="0">
                <a:solidFill>
                  <a:schemeClr val="tx2"/>
                </a:solidFill>
              </a:rPr>
              <a:t>필요한 만큼의 </a:t>
            </a:r>
            <a:r>
              <a:rPr lang="ko-KR" altLang="en-US" b="1" dirty="0" err="1">
                <a:solidFill>
                  <a:schemeClr val="tx2"/>
                </a:solidFill>
              </a:rPr>
              <a:t>인스턴스를</a:t>
            </a:r>
            <a:r>
              <a:rPr lang="ko-KR" altLang="en-US" b="1" dirty="0">
                <a:solidFill>
                  <a:schemeClr val="tx2"/>
                </a:solidFill>
              </a:rPr>
              <a:t> 생성하고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필요한 이미지를 쉽게 만들 수 있어 편리하게 인프라를 관리할 수 있습니다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4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927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4309" y="186612"/>
            <a:ext cx="7457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용어 정리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노트 필기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5826" b="17944"/>
          <a:stretch/>
        </p:blipFill>
        <p:spPr>
          <a:xfrm>
            <a:off x="1044001" y="825297"/>
            <a:ext cx="4039200" cy="57841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6726" b="16765"/>
          <a:stretch/>
        </p:blipFill>
        <p:spPr>
          <a:xfrm>
            <a:off x="5333902" y="825296"/>
            <a:ext cx="4022258" cy="57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688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탄력적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IP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주소 할당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7" y="1043378"/>
            <a:ext cx="7201133" cy="41795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70984" y="3801415"/>
            <a:ext cx="699796" cy="19755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40830" y="1295642"/>
            <a:ext cx="754380" cy="23458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54430" y="2434590"/>
            <a:ext cx="10253797" cy="384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3260" y="2103119"/>
            <a:ext cx="108206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=&gt;</a:t>
            </a:r>
            <a:r>
              <a:rPr lang="ko-KR" altLang="en-US" b="1" dirty="0" smtClean="0">
                <a:solidFill>
                  <a:schemeClr val="tx2"/>
                </a:solidFill>
              </a:rPr>
              <a:t>탄력적 </a:t>
            </a:r>
            <a:r>
              <a:rPr lang="en-US" altLang="ko-KR" b="1" dirty="0">
                <a:solidFill>
                  <a:schemeClr val="tx2"/>
                </a:solidFill>
              </a:rPr>
              <a:t>IP(Elastic IP)</a:t>
            </a:r>
            <a:r>
              <a:rPr lang="ko-KR" altLang="en-US" b="1" dirty="0">
                <a:solidFill>
                  <a:schemeClr val="tx2"/>
                </a:solidFill>
              </a:rPr>
              <a:t>는 </a:t>
            </a:r>
            <a:r>
              <a:rPr lang="en-US" altLang="ko-KR" b="1" dirty="0">
                <a:solidFill>
                  <a:schemeClr val="tx2"/>
                </a:solidFill>
              </a:rPr>
              <a:t>AWS </a:t>
            </a:r>
            <a:r>
              <a:rPr lang="ko-KR" altLang="en-US" b="1" dirty="0">
                <a:solidFill>
                  <a:schemeClr val="tx2"/>
                </a:solidFill>
              </a:rPr>
              <a:t>계정에 할당되어 있는 정적 </a:t>
            </a:r>
            <a:r>
              <a:rPr lang="en-US" altLang="ko-KR" b="1" dirty="0">
                <a:solidFill>
                  <a:schemeClr val="tx2"/>
                </a:solidFill>
              </a:rPr>
              <a:t>IPv4 </a:t>
            </a:r>
            <a:r>
              <a:rPr lang="ko-KR" altLang="en-US" b="1" dirty="0" smtClean="0">
                <a:solidFill>
                  <a:schemeClr val="tx2"/>
                </a:solidFill>
              </a:rPr>
              <a:t>주소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=&gt;</a:t>
            </a:r>
            <a:r>
              <a:rPr lang="ko-KR" altLang="en-US" b="1" dirty="0" smtClean="0">
                <a:solidFill>
                  <a:schemeClr val="tx2"/>
                </a:solidFill>
              </a:rPr>
              <a:t>탄력적 </a:t>
            </a:r>
            <a:r>
              <a:rPr lang="en-US" altLang="ko-KR" b="1" dirty="0">
                <a:solidFill>
                  <a:schemeClr val="tx2"/>
                </a:solidFill>
              </a:rPr>
              <a:t>IP</a:t>
            </a:r>
            <a:r>
              <a:rPr lang="ko-KR" altLang="en-US" b="1" dirty="0">
                <a:solidFill>
                  <a:schemeClr val="tx2"/>
                </a:solidFill>
              </a:rPr>
              <a:t>를 사용하면 </a:t>
            </a:r>
            <a:r>
              <a:rPr lang="en-US" altLang="ko-KR" b="1" dirty="0">
                <a:solidFill>
                  <a:schemeClr val="tx2"/>
                </a:solidFill>
              </a:rPr>
              <a:t>EC2 </a:t>
            </a:r>
            <a:r>
              <a:rPr lang="ko-KR" altLang="en-US" b="1" dirty="0" err="1">
                <a:solidFill>
                  <a:schemeClr val="tx2"/>
                </a:solidFill>
              </a:rPr>
              <a:t>인스턴스에</a:t>
            </a:r>
            <a:r>
              <a:rPr lang="ko-KR" altLang="en-US" b="1" dirty="0">
                <a:solidFill>
                  <a:schemeClr val="tx2"/>
                </a:solidFill>
              </a:rPr>
              <a:t> 지속적으로 연결될 수 있는 고정 </a:t>
            </a:r>
            <a:r>
              <a:rPr lang="en-US" altLang="ko-KR" b="1" dirty="0">
                <a:solidFill>
                  <a:schemeClr val="tx2"/>
                </a:solidFill>
              </a:rPr>
              <a:t>IP </a:t>
            </a:r>
            <a:r>
              <a:rPr lang="ko-KR" altLang="en-US" b="1" dirty="0">
                <a:solidFill>
                  <a:schemeClr val="tx2"/>
                </a:solidFill>
              </a:rPr>
              <a:t>주소를 할당할 수 </a:t>
            </a:r>
            <a:r>
              <a:rPr lang="ko-KR" altLang="en-US" b="1" dirty="0" smtClean="0">
                <a:solidFill>
                  <a:schemeClr val="tx2"/>
                </a:solidFill>
              </a:rPr>
              <a:t>있다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=&gt;</a:t>
            </a:r>
            <a:r>
              <a:rPr lang="ko-KR" altLang="en-US" b="1" dirty="0" smtClean="0">
                <a:solidFill>
                  <a:schemeClr val="tx2"/>
                </a:solidFill>
              </a:rPr>
              <a:t>일반적으로 </a:t>
            </a:r>
            <a:r>
              <a:rPr lang="en-US" altLang="ko-KR" b="1" dirty="0">
                <a:solidFill>
                  <a:schemeClr val="tx2"/>
                </a:solidFill>
              </a:rPr>
              <a:t>EC2 </a:t>
            </a:r>
            <a:r>
              <a:rPr lang="ko-KR" altLang="en-US" b="1" dirty="0" err="1">
                <a:solidFill>
                  <a:schemeClr val="tx2"/>
                </a:solidFill>
              </a:rPr>
              <a:t>인스턴스를</a:t>
            </a:r>
            <a:r>
              <a:rPr lang="ko-KR" altLang="en-US" b="1" dirty="0">
                <a:solidFill>
                  <a:schemeClr val="tx2"/>
                </a:solidFill>
              </a:rPr>
              <a:t> 생성하면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해당 </a:t>
            </a:r>
            <a:r>
              <a:rPr lang="ko-KR" altLang="en-US" b="1" dirty="0" err="1">
                <a:solidFill>
                  <a:schemeClr val="tx2"/>
                </a:solidFill>
              </a:rPr>
              <a:t>인스턴스는</a:t>
            </a:r>
            <a:r>
              <a:rPr lang="ko-KR" altLang="en-US" b="1" dirty="0">
                <a:solidFill>
                  <a:schemeClr val="tx2"/>
                </a:solidFill>
              </a:rPr>
              <a:t> 기본적으로 </a:t>
            </a:r>
            <a:r>
              <a:rPr lang="ko-KR" altLang="en-US" b="1" dirty="0" err="1">
                <a:solidFill>
                  <a:schemeClr val="tx2"/>
                </a:solidFill>
              </a:rPr>
              <a:t>랜덤한</a:t>
            </a:r>
            <a:r>
              <a:rPr lang="ko-KR" altLang="en-US" b="1" dirty="0">
                <a:solidFill>
                  <a:schemeClr val="tx2"/>
                </a:solidFill>
              </a:rPr>
              <a:t> 공인 </a:t>
            </a:r>
            <a:r>
              <a:rPr lang="en-US" altLang="ko-KR" b="1" dirty="0">
                <a:solidFill>
                  <a:schemeClr val="tx2"/>
                </a:solidFill>
              </a:rPr>
              <a:t>IP </a:t>
            </a:r>
            <a:r>
              <a:rPr lang="ko-KR" altLang="en-US" b="1" dirty="0">
                <a:solidFill>
                  <a:schemeClr val="tx2"/>
                </a:solidFill>
              </a:rPr>
              <a:t>주소를 </a:t>
            </a:r>
            <a:r>
              <a:rPr lang="ko-KR" altLang="en-US" b="1" dirty="0" err="1" smtClean="0">
                <a:solidFill>
                  <a:schemeClr val="tx2"/>
                </a:solidFill>
              </a:rPr>
              <a:t>할당받는다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하지만 이 </a:t>
            </a:r>
            <a:r>
              <a:rPr lang="en-US" altLang="ko-KR" b="1" dirty="0">
                <a:solidFill>
                  <a:schemeClr val="tx2"/>
                </a:solidFill>
              </a:rPr>
              <a:t>IP </a:t>
            </a:r>
            <a:r>
              <a:rPr lang="ko-KR" altLang="en-US" b="1" dirty="0">
                <a:solidFill>
                  <a:schemeClr val="tx2"/>
                </a:solidFill>
              </a:rPr>
              <a:t>주소는 </a:t>
            </a:r>
            <a:r>
              <a:rPr lang="en-US" altLang="ko-KR" b="1" dirty="0">
                <a:solidFill>
                  <a:schemeClr val="tx2"/>
                </a:solidFill>
              </a:rPr>
              <a:t>EC2 </a:t>
            </a:r>
            <a:r>
              <a:rPr lang="ko-KR" altLang="en-US" b="1" dirty="0" err="1">
                <a:solidFill>
                  <a:schemeClr val="tx2"/>
                </a:solidFill>
              </a:rPr>
              <a:t>인스턴스를</a:t>
            </a:r>
            <a:r>
              <a:rPr lang="ko-KR" altLang="en-US" b="1" dirty="0">
                <a:solidFill>
                  <a:schemeClr val="tx2"/>
                </a:solidFill>
              </a:rPr>
              <a:t> 중지하고 다시 시작하면 </a:t>
            </a:r>
            <a:r>
              <a:rPr lang="ko-KR" altLang="en-US" b="1" dirty="0" smtClean="0">
                <a:solidFill>
                  <a:schemeClr val="tx2"/>
                </a:solidFill>
              </a:rPr>
              <a:t>변경된다</a:t>
            </a:r>
            <a:r>
              <a:rPr lang="en-US" altLang="ko-KR" b="1" dirty="0" smtClean="0">
                <a:solidFill>
                  <a:schemeClr val="tx2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이것은 </a:t>
            </a:r>
            <a:r>
              <a:rPr lang="ko-KR" altLang="en-US" b="1" dirty="0" err="1">
                <a:solidFill>
                  <a:schemeClr val="tx2"/>
                </a:solidFill>
              </a:rPr>
              <a:t>인스턴스가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재시작되거나</a:t>
            </a:r>
            <a:r>
              <a:rPr lang="ko-KR" altLang="en-US" b="1" dirty="0">
                <a:solidFill>
                  <a:schemeClr val="tx2"/>
                </a:solidFill>
              </a:rPr>
              <a:t> 다른 </a:t>
            </a:r>
            <a:r>
              <a:rPr lang="ko-KR" altLang="en-US" b="1" dirty="0" err="1">
                <a:solidFill>
                  <a:schemeClr val="tx2"/>
                </a:solidFill>
              </a:rPr>
              <a:t>인스턴스로</a:t>
            </a:r>
            <a:r>
              <a:rPr lang="ko-KR" altLang="en-US" b="1" dirty="0">
                <a:solidFill>
                  <a:schemeClr val="tx2"/>
                </a:solidFill>
              </a:rPr>
              <a:t> 교체되는 경우에 불편을 초래할 수 </a:t>
            </a:r>
            <a:r>
              <a:rPr lang="ko-KR" altLang="en-US" b="1" dirty="0" smtClean="0">
                <a:solidFill>
                  <a:schemeClr val="tx2"/>
                </a:solidFill>
              </a:rPr>
              <a:t>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=&gt;</a:t>
            </a:r>
            <a:r>
              <a:rPr lang="ko-KR" altLang="en-US" b="1" dirty="0" smtClean="0">
                <a:solidFill>
                  <a:schemeClr val="tx2"/>
                </a:solidFill>
              </a:rPr>
              <a:t>하지만 </a:t>
            </a:r>
            <a:r>
              <a:rPr lang="ko-KR" altLang="en-US" b="1" dirty="0">
                <a:solidFill>
                  <a:schemeClr val="tx2"/>
                </a:solidFill>
              </a:rPr>
              <a:t>탄력적 </a:t>
            </a:r>
            <a:r>
              <a:rPr lang="en-US" altLang="ko-KR" b="1" dirty="0">
                <a:solidFill>
                  <a:schemeClr val="tx2"/>
                </a:solidFill>
              </a:rPr>
              <a:t>IP</a:t>
            </a:r>
            <a:r>
              <a:rPr lang="ko-KR" altLang="en-US" b="1" dirty="0">
                <a:solidFill>
                  <a:schemeClr val="tx2"/>
                </a:solidFill>
              </a:rPr>
              <a:t>를 사용하면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 err="1">
                <a:solidFill>
                  <a:schemeClr val="tx2"/>
                </a:solidFill>
              </a:rPr>
              <a:t>인스턴스를</a:t>
            </a:r>
            <a:r>
              <a:rPr lang="ko-KR" altLang="en-US" b="1" dirty="0">
                <a:solidFill>
                  <a:schemeClr val="tx2"/>
                </a:solidFill>
              </a:rPr>
              <a:t> 중지하고 다시 시작해도 동일한 </a:t>
            </a:r>
            <a:r>
              <a:rPr lang="en-US" altLang="ko-KR" b="1" dirty="0">
                <a:solidFill>
                  <a:schemeClr val="tx2"/>
                </a:solidFill>
              </a:rPr>
              <a:t>IP </a:t>
            </a:r>
            <a:r>
              <a:rPr lang="ko-KR" altLang="en-US" b="1" dirty="0">
                <a:solidFill>
                  <a:schemeClr val="tx2"/>
                </a:solidFill>
              </a:rPr>
              <a:t>주소가 </a:t>
            </a:r>
            <a:r>
              <a:rPr lang="ko-KR" altLang="en-US" b="1" dirty="0" smtClean="0">
                <a:solidFill>
                  <a:schemeClr val="tx2"/>
                </a:solidFill>
              </a:rPr>
              <a:t>유지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=&gt;</a:t>
            </a:r>
            <a:r>
              <a:rPr lang="ko-KR" altLang="en-US" b="1" dirty="0" smtClean="0">
                <a:solidFill>
                  <a:schemeClr val="tx2"/>
                </a:solidFill>
              </a:rPr>
              <a:t>이는 </a:t>
            </a:r>
            <a:r>
              <a:rPr lang="en-US" altLang="ko-KR" b="1" dirty="0">
                <a:solidFill>
                  <a:schemeClr val="tx2"/>
                </a:solidFill>
              </a:rPr>
              <a:t>EC2 </a:t>
            </a:r>
            <a:r>
              <a:rPr lang="ko-KR" altLang="en-US" b="1" dirty="0" err="1">
                <a:solidFill>
                  <a:schemeClr val="tx2"/>
                </a:solidFill>
              </a:rPr>
              <a:t>인스턴스의</a:t>
            </a:r>
            <a:r>
              <a:rPr lang="ko-KR" altLang="en-US" b="1" dirty="0">
                <a:solidFill>
                  <a:schemeClr val="tx2"/>
                </a:solidFill>
              </a:rPr>
              <a:t> 고정 </a:t>
            </a:r>
            <a:r>
              <a:rPr lang="en-US" altLang="ko-KR" b="1" dirty="0">
                <a:solidFill>
                  <a:schemeClr val="tx2"/>
                </a:solidFill>
              </a:rPr>
              <a:t>IP </a:t>
            </a:r>
            <a:r>
              <a:rPr lang="ko-KR" altLang="en-US" b="1" dirty="0">
                <a:solidFill>
                  <a:schemeClr val="tx2"/>
                </a:solidFill>
              </a:rPr>
              <a:t>주소를 유지하면서 </a:t>
            </a:r>
            <a:r>
              <a:rPr lang="ko-KR" altLang="en-US" b="1" dirty="0" err="1">
                <a:solidFill>
                  <a:schemeClr val="tx2"/>
                </a:solidFill>
              </a:rPr>
              <a:t>인스턴스를</a:t>
            </a:r>
            <a:r>
              <a:rPr lang="ko-KR" altLang="en-US" b="1" dirty="0">
                <a:solidFill>
                  <a:schemeClr val="tx2"/>
                </a:solidFill>
              </a:rPr>
              <a:t> 교체하거나 다른 </a:t>
            </a:r>
            <a:r>
              <a:rPr lang="ko-KR" altLang="en-US" b="1" dirty="0" err="1">
                <a:solidFill>
                  <a:schemeClr val="tx2"/>
                </a:solidFill>
              </a:rPr>
              <a:t>리전으로</a:t>
            </a:r>
            <a:r>
              <a:rPr lang="ko-KR" altLang="en-US" b="1" dirty="0">
                <a:solidFill>
                  <a:schemeClr val="tx2"/>
                </a:solidFill>
              </a:rPr>
              <a:t> 이동할 수 있도록 하여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애플리케이션의 높은 가용성을 보장할 수 있게 </a:t>
            </a:r>
            <a:r>
              <a:rPr lang="ko-KR" altLang="en-US" b="1" dirty="0" smtClean="0">
                <a:solidFill>
                  <a:schemeClr val="tx2"/>
                </a:solidFill>
              </a:rPr>
              <a:t>해주기 때문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=&gt;AWS</a:t>
            </a:r>
            <a:r>
              <a:rPr lang="ko-KR" altLang="en-US" b="1" dirty="0">
                <a:solidFill>
                  <a:schemeClr val="tx2"/>
                </a:solidFill>
              </a:rPr>
              <a:t>에서는 사용 중인 탄력적 </a:t>
            </a:r>
            <a:r>
              <a:rPr lang="en-US" altLang="ko-KR" b="1" dirty="0">
                <a:solidFill>
                  <a:schemeClr val="tx2"/>
                </a:solidFill>
              </a:rPr>
              <a:t>IP </a:t>
            </a:r>
            <a:r>
              <a:rPr lang="ko-KR" altLang="en-US" b="1" dirty="0">
                <a:solidFill>
                  <a:schemeClr val="tx2"/>
                </a:solidFill>
              </a:rPr>
              <a:t>주소에 대해 요금을 부과하며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 err="1">
                <a:solidFill>
                  <a:schemeClr val="tx2"/>
                </a:solidFill>
              </a:rPr>
              <a:t>인스턴스에서</a:t>
            </a:r>
            <a:r>
              <a:rPr lang="ko-KR" altLang="en-US" b="1" dirty="0">
                <a:solidFill>
                  <a:schemeClr val="tx2"/>
                </a:solidFill>
              </a:rPr>
              <a:t> 사용하지 않는 경우에는 요금이 </a:t>
            </a:r>
            <a:r>
              <a:rPr lang="ko-KR" altLang="en-US" b="1" dirty="0" smtClean="0">
                <a:solidFill>
                  <a:schemeClr val="tx2"/>
                </a:solidFill>
              </a:rPr>
              <a:t>부과된다</a:t>
            </a:r>
            <a:r>
              <a:rPr lang="en-US" altLang="ko-KR" b="1" dirty="0" smtClean="0">
                <a:solidFill>
                  <a:schemeClr val="tx2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따라서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 err="1">
                <a:solidFill>
                  <a:schemeClr val="tx2"/>
                </a:solidFill>
              </a:rPr>
              <a:t>인스턴스가</a:t>
            </a:r>
            <a:r>
              <a:rPr lang="ko-KR" altLang="en-US" b="1" dirty="0">
                <a:solidFill>
                  <a:schemeClr val="tx2"/>
                </a:solidFill>
              </a:rPr>
              <a:t> 더 이상 필요하지 않을 때는 탄력적 </a:t>
            </a:r>
            <a:r>
              <a:rPr lang="en-US" altLang="ko-KR" b="1" dirty="0">
                <a:solidFill>
                  <a:schemeClr val="tx2"/>
                </a:solidFill>
              </a:rPr>
              <a:t>IP </a:t>
            </a:r>
            <a:r>
              <a:rPr lang="ko-KR" altLang="en-US" b="1" dirty="0">
                <a:solidFill>
                  <a:schemeClr val="tx2"/>
                </a:solidFill>
              </a:rPr>
              <a:t>주소를 제거하여 요금을 절약할 수 </a:t>
            </a:r>
            <a:r>
              <a:rPr lang="ko-KR" altLang="en-US" b="1" dirty="0" smtClean="0">
                <a:solidFill>
                  <a:schemeClr val="tx2"/>
                </a:solidFill>
              </a:rPr>
              <a:t>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88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탄력적 </a:t>
            </a:r>
            <a:r>
              <a:rPr lang="en-US" altLang="ko-KR" sz="3200" b="1" dirty="0">
                <a:solidFill>
                  <a:schemeClr val="tx2"/>
                </a:solidFill>
              </a:rPr>
              <a:t>IP </a:t>
            </a:r>
            <a:r>
              <a:rPr lang="ko-KR" altLang="en-US" sz="3200" b="1" dirty="0">
                <a:solidFill>
                  <a:schemeClr val="tx2"/>
                </a:solidFill>
              </a:rPr>
              <a:t>주소 할당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61" y="1144610"/>
            <a:ext cx="4158479" cy="42979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140" y="1138339"/>
            <a:ext cx="7154556" cy="370002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057650" y="5081575"/>
            <a:ext cx="491490" cy="26766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51424" y="1488068"/>
            <a:ext cx="6247000" cy="7503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0661" y="5517190"/>
            <a:ext cx="11213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탄력적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IP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주소 할당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할당 클릭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탄력적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IP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주소가 생성됨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7929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탄력적 </a:t>
            </a:r>
            <a:r>
              <a:rPr lang="en-US" altLang="ko-KR" sz="3200" b="1" dirty="0">
                <a:solidFill>
                  <a:schemeClr val="tx2"/>
                </a:solidFill>
              </a:rPr>
              <a:t>IP </a:t>
            </a:r>
            <a:r>
              <a:rPr lang="ko-KR" altLang="en-US" sz="3200" b="1" dirty="0">
                <a:solidFill>
                  <a:schemeClr val="tx2"/>
                </a:solidFill>
              </a:rPr>
              <a:t>주소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연결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6" y="1413822"/>
            <a:ext cx="3612113" cy="2831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185" y="1044449"/>
            <a:ext cx="3638877" cy="344537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476499" y="1527170"/>
            <a:ext cx="1581149" cy="3587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85924" y="2357381"/>
            <a:ext cx="1581149" cy="3587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17098" y="3003545"/>
            <a:ext cx="2583802" cy="3968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696199" y="4131046"/>
            <a:ext cx="445863" cy="3587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9837" y="4863049"/>
            <a:ext cx="11213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탄력적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IP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주소 할당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탄력적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IP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주소 연결 클릭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인스턴스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찾기 클릭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아까 생성한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인스턴스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클릭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연결 클릭 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7225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탄력적 </a:t>
            </a:r>
            <a:r>
              <a:rPr lang="en-US" altLang="ko-KR" sz="3200" b="1" dirty="0">
                <a:solidFill>
                  <a:schemeClr val="tx2"/>
                </a:solidFill>
              </a:rPr>
              <a:t>IP </a:t>
            </a:r>
            <a:r>
              <a:rPr lang="ko-KR" altLang="en-US" sz="3200" b="1" dirty="0">
                <a:solidFill>
                  <a:schemeClr val="tx2"/>
                </a:solidFill>
              </a:rPr>
              <a:t>주소 연결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5" y="1422395"/>
            <a:ext cx="11256437" cy="169228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179323" y="2165345"/>
            <a:ext cx="1288402" cy="53023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9837" y="3487898"/>
            <a:ext cx="112132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탄력적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IP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주소와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인스턴스가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연결이 되었음을 확인 할 수 있다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탄력적 </a:t>
            </a:r>
            <a:r>
              <a:rPr lang="en-US" altLang="ko-KR" sz="2000" b="1" dirty="0">
                <a:solidFill>
                  <a:schemeClr val="tx2"/>
                </a:solidFill>
              </a:rPr>
              <a:t>IP</a:t>
            </a:r>
            <a:r>
              <a:rPr lang="ko-KR" altLang="en-US" sz="2000" b="1" dirty="0">
                <a:solidFill>
                  <a:schemeClr val="tx2"/>
                </a:solidFill>
              </a:rPr>
              <a:t>를 사용하면 </a:t>
            </a:r>
            <a:r>
              <a:rPr lang="en-US" altLang="ko-KR" sz="2000" b="1" dirty="0">
                <a:solidFill>
                  <a:schemeClr val="tx2"/>
                </a:solidFill>
              </a:rPr>
              <a:t>EC2 </a:t>
            </a:r>
            <a:r>
              <a:rPr lang="ko-KR" altLang="en-US" sz="2000" b="1" dirty="0" err="1">
                <a:solidFill>
                  <a:schemeClr val="tx2"/>
                </a:solidFill>
              </a:rPr>
              <a:t>인스턴스에</a:t>
            </a:r>
            <a:r>
              <a:rPr lang="ko-KR" altLang="en-US" sz="2000" b="1" dirty="0">
                <a:solidFill>
                  <a:schemeClr val="tx2"/>
                </a:solidFill>
              </a:rPr>
              <a:t> 지속적으로 연결될 수 있는 고정 </a:t>
            </a:r>
            <a:r>
              <a:rPr lang="en-US" altLang="ko-KR" sz="2000" b="1" dirty="0">
                <a:solidFill>
                  <a:schemeClr val="tx2"/>
                </a:solidFill>
              </a:rPr>
              <a:t>IP </a:t>
            </a:r>
            <a:r>
              <a:rPr lang="ko-KR" altLang="en-US" sz="2000" b="1" dirty="0">
                <a:solidFill>
                  <a:schemeClr val="tx2"/>
                </a:solidFill>
              </a:rPr>
              <a:t>주소를 할당할 수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있기 때문에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>
                <a:solidFill>
                  <a:schemeClr val="tx2"/>
                </a:solidFill>
              </a:rPr>
              <a:t>이제 </a:t>
            </a:r>
            <a:r>
              <a:rPr lang="ko-KR" altLang="en-US" sz="2000" b="1" dirty="0" err="1">
                <a:solidFill>
                  <a:schemeClr val="tx2"/>
                </a:solidFill>
              </a:rPr>
              <a:t>인스턴스의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IP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주소 고정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444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탄력적 </a:t>
            </a:r>
            <a:r>
              <a:rPr lang="en-US" altLang="ko-KR" sz="3200" b="1" dirty="0">
                <a:solidFill>
                  <a:schemeClr val="tx2"/>
                </a:solidFill>
              </a:rPr>
              <a:t>IP </a:t>
            </a:r>
            <a:r>
              <a:rPr lang="ko-KR" altLang="en-US" sz="3200" b="1" dirty="0">
                <a:solidFill>
                  <a:schemeClr val="tx2"/>
                </a:solidFill>
              </a:rPr>
              <a:t>주소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연결 해제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0466" y="3968021"/>
            <a:ext cx="11213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탄력적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IP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주소 연결 해제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더 이상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인스턴스의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IP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주소가 고정되지 않는다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다시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인스턴스는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err="1">
                <a:solidFill>
                  <a:schemeClr val="tx2"/>
                </a:solidFill>
              </a:rPr>
              <a:t>인스턴스가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err="1">
                <a:solidFill>
                  <a:schemeClr val="tx2"/>
                </a:solidFill>
              </a:rPr>
              <a:t>재시작되거나</a:t>
            </a:r>
            <a:r>
              <a:rPr lang="ko-KR" altLang="en-US" sz="2000" b="1" dirty="0">
                <a:solidFill>
                  <a:schemeClr val="tx2"/>
                </a:solidFill>
              </a:rPr>
              <a:t> 다른 </a:t>
            </a:r>
            <a:r>
              <a:rPr lang="ko-KR" altLang="en-US" sz="2000" b="1" dirty="0" err="1">
                <a:solidFill>
                  <a:schemeClr val="tx2"/>
                </a:solidFill>
              </a:rPr>
              <a:t>인스턴스로</a:t>
            </a:r>
            <a:r>
              <a:rPr lang="ko-KR" altLang="en-US" sz="2000" b="1" dirty="0">
                <a:solidFill>
                  <a:schemeClr val="tx2"/>
                </a:solidFill>
              </a:rPr>
              <a:t> 교체되는 경우에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랜덤한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공인 </a:t>
            </a:r>
            <a:r>
              <a:rPr lang="en-US" altLang="ko-KR" sz="2000" b="1" dirty="0">
                <a:solidFill>
                  <a:schemeClr val="tx2"/>
                </a:solidFill>
              </a:rPr>
              <a:t>IP </a:t>
            </a:r>
            <a:r>
              <a:rPr lang="ko-KR" altLang="en-US" sz="2000" b="1" dirty="0">
                <a:solidFill>
                  <a:schemeClr val="tx2"/>
                </a:solidFill>
              </a:rPr>
              <a:t>주소를 </a:t>
            </a:r>
            <a:r>
              <a:rPr lang="ko-KR" altLang="en-US" sz="2000" b="1" dirty="0" err="1">
                <a:solidFill>
                  <a:schemeClr val="tx2"/>
                </a:solidFill>
              </a:rPr>
              <a:t>할당받는다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6696"/>
          <a:stretch/>
        </p:blipFill>
        <p:spPr>
          <a:xfrm>
            <a:off x="447674" y="1371354"/>
            <a:ext cx="3381376" cy="23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19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AWS</a:t>
            </a:r>
            <a:r>
              <a:rPr lang="ko-KR" altLang="en-US" sz="3200" b="1" dirty="0">
                <a:solidFill>
                  <a:schemeClr val="tx2"/>
                </a:solidFill>
              </a:rPr>
              <a:t>의 </a:t>
            </a:r>
            <a:r>
              <a:rPr lang="ko-KR" altLang="en-US" sz="3200" b="1" dirty="0" err="1">
                <a:solidFill>
                  <a:schemeClr val="tx2"/>
                </a:solidFill>
              </a:rPr>
              <a:t>인스턴스에</a:t>
            </a:r>
            <a:r>
              <a:rPr lang="ko-KR" altLang="en-US" sz="3200" b="1" dirty="0">
                <a:solidFill>
                  <a:schemeClr val="tx2"/>
                </a:solidFill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</a:rPr>
              <a:t>SSH</a:t>
            </a:r>
            <a:r>
              <a:rPr lang="ko-KR" altLang="en-US" sz="3200" b="1" dirty="0">
                <a:solidFill>
                  <a:schemeClr val="tx2"/>
                </a:solidFill>
              </a:rPr>
              <a:t>로 접속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7" y="1142143"/>
            <a:ext cx="8869913" cy="40591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9837" y="5369206"/>
            <a:ext cx="11213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새롭게 할당된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IP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주소를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Putty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 다시 연결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기존의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Saved Sessions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클릭하여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Host Name(or IP address)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 새롭게 할당된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IP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주소 수정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31773" y="1530224"/>
            <a:ext cx="869302" cy="53023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40897" y="2711324"/>
            <a:ext cx="1412227" cy="3462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979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AWS</a:t>
            </a:r>
            <a:r>
              <a:rPr lang="ko-KR" altLang="en-US" sz="3200" b="1" dirty="0">
                <a:solidFill>
                  <a:schemeClr val="tx2"/>
                </a:solidFill>
              </a:rPr>
              <a:t>의 </a:t>
            </a:r>
            <a:r>
              <a:rPr lang="ko-KR" altLang="en-US" sz="3200" b="1" dirty="0" err="1">
                <a:solidFill>
                  <a:schemeClr val="tx2"/>
                </a:solidFill>
              </a:rPr>
              <a:t>인스턴스에</a:t>
            </a:r>
            <a:r>
              <a:rPr lang="ko-KR" altLang="en-US" sz="3200" b="1" dirty="0">
                <a:solidFill>
                  <a:schemeClr val="tx2"/>
                </a:solidFill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</a:rPr>
              <a:t>SSH</a:t>
            </a:r>
            <a:r>
              <a:rPr lang="ko-KR" altLang="en-US" sz="3200" b="1" dirty="0">
                <a:solidFill>
                  <a:schemeClr val="tx2"/>
                </a:solidFill>
              </a:rPr>
              <a:t>로 접속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361786"/>
            <a:ext cx="4277322" cy="41344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630" y="1361786"/>
            <a:ext cx="4296375" cy="413442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9837" y="5664163"/>
            <a:ext cx="9936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아까와 똑같은 과정으로 처리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4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3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AWS</a:t>
            </a:r>
            <a:r>
              <a:rPr lang="ko-KR" altLang="en-US" sz="3200" b="1" dirty="0">
                <a:solidFill>
                  <a:schemeClr val="tx2"/>
                </a:solidFill>
              </a:rPr>
              <a:t>의 </a:t>
            </a:r>
            <a:r>
              <a:rPr lang="ko-KR" altLang="en-US" sz="3200" b="1" dirty="0" err="1">
                <a:solidFill>
                  <a:schemeClr val="tx2"/>
                </a:solidFill>
              </a:rPr>
              <a:t>인스턴스에</a:t>
            </a:r>
            <a:r>
              <a:rPr lang="ko-KR" altLang="en-US" sz="3200" b="1" dirty="0">
                <a:solidFill>
                  <a:schemeClr val="tx2"/>
                </a:solidFill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</a:rPr>
              <a:t>SSH</a:t>
            </a:r>
            <a:r>
              <a:rPr lang="ko-KR" altLang="en-US" sz="3200" b="1" dirty="0">
                <a:solidFill>
                  <a:schemeClr val="tx2"/>
                </a:solidFill>
              </a:rPr>
              <a:t>로 접속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64" y="1340558"/>
            <a:ext cx="11257116" cy="30123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9837" y="4825963"/>
            <a:ext cx="9936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인바운드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규칙 편집에서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HTTP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트래픽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허용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02547" y="2930399"/>
            <a:ext cx="1812278" cy="3462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8154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672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AWS</a:t>
            </a:r>
            <a:r>
              <a:rPr lang="ko-KR" altLang="en-US" sz="3200" b="1" dirty="0">
                <a:solidFill>
                  <a:schemeClr val="tx2"/>
                </a:solidFill>
              </a:rPr>
              <a:t>의 </a:t>
            </a:r>
            <a:r>
              <a:rPr lang="ko-KR" altLang="en-US" sz="3200" b="1" dirty="0" err="1">
                <a:solidFill>
                  <a:schemeClr val="tx2"/>
                </a:solidFill>
              </a:rPr>
              <a:t>인스턴스에</a:t>
            </a:r>
            <a:r>
              <a:rPr lang="ko-KR" altLang="en-US" sz="3200" b="1" dirty="0">
                <a:solidFill>
                  <a:schemeClr val="tx2"/>
                </a:solidFill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</a:rPr>
              <a:t>SSH</a:t>
            </a:r>
            <a:r>
              <a:rPr lang="ko-KR" altLang="en-US" sz="3200" b="1" dirty="0">
                <a:solidFill>
                  <a:schemeClr val="tx2"/>
                </a:solidFill>
              </a:rPr>
              <a:t>로 접속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48" y="829413"/>
            <a:ext cx="5391150" cy="34427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71" y="829413"/>
            <a:ext cx="6324404" cy="578200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727398" y="677276"/>
            <a:ext cx="869302" cy="53023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000347" y="3235199"/>
            <a:ext cx="1812278" cy="3462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6248" y="4315526"/>
            <a:ext cx="5391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Apache2 </a:t>
            </a:r>
            <a:r>
              <a:rPr lang="ko-KR" altLang="en-US" b="1" dirty="0" smtClean="0">
                <a:solidFill>
                  <a:schemeClr val="tx2"/>
                </a:solidFill>
              </a:rPr>
              <a:t>설치하기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b="1" dirty="0" smtClean="0">
                <a:solidFill>
                  <a:schemeClr val="tx2"/>
                </a:solidFill>
              </a:rPr>
              <a:t>인터넷 브라우저에서 해당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인스턴스의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</a:rPr>
              <a:t>IP</a:t>
            </a:r>
            <a:r>
              <a:rPr lang="ko-KR" altLang="en-US" b="1" dirty="0" smtClean="0">
                <a:solidFill>
                  <a:schemeClr val="tx2"/>
                </a:solidFill>
              </a:rPr>
              <a:t>주소를 입력하면 웹 애플리케이션에 접속할 수 있다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>
                <a:solidFill>
                  <a:schemeClr val="tx2"/>
                </a:solidFill>
              </a:rPr>
              <a:t>D</a:t>
            </a:r>
            <a:r>
              <a:rPr lang="en-US" altLang="ko-KR" sz="6000" b="1" dirty="0" err="1" smtClean="0">
                <a:solidFill>
                  <a:schemeClr val="tx2"/>
                </a:solidFill>
              </a:rPr>
              <a:t>ocker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tx2"/>
                </a:solidFill>
              </a:rPr>
              <a:t>VM 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복제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tx2"/>
                </a:solidFill>
              </a:rPr>
              <a:t>Docker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란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?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9837" y="1476375"/>
            <a:ext cx="111438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컨테이너 </a:t>
            </a:r>
            <a:r>
              <a:rPr lang="ko-KR" altLang="en-US" b="1" dirty="0">
                <a:solidFill>
                  <a:schemeClr val="tx2"/>
                </a:solidFill>
              </a:rPr>
              <a:t>기반의 가상화 플랫폼으로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애플리케이션을 격리된 환경에서 실행할 수 있게 </a:t>
            </a:r>
            <a:r>
              <a:rPr lang="ko-KR" altLang="en-US" b="1" dirty="0" smtClean="0">
                <a:solidFill>
                  <a:schemeClr val="tx2"/>
                </a:solidFill>
              </a:rPr>
              <a:t>해줍니다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ko-KR" altLang="en-US" b="1" dirty="0" smtClean="0">
                <a:solidFill>
                  <a:schemeClr val="tx2"/>
                </a:solidFill>
              </a:rPr>
              <a:t>컨테이너는 </a:t>
            </a:r>
            <a:r>
              <a:rPr lang="ko-KR" altLang="en-US" b="1" dirty="0">
                <a:solidFill>
                  <a:schemeClr val="tx2"/>
                </a:solidFill>
              </a:rPr>
              <a:t>애플리케이션과 그 애플리케이션을 실행하는 환경</a:t>
            </a:r>
            <a:r>
              <a:rPr lang="en-US" altLang="ko-KR" b="1" dirty="0">
                <a:solidFill>
                  <a:schemeClr val="tx2"/>
                </a:solidFill>
              </a:rPr>
              <a:t>(</a:t>
            </a:r>
            <a:r>
              <a:rPr lang="ko-KR" altLang="en-US" b="1" dirty="0">
                <a:solidFill>
                  <a:schemeClr val="tx2"/>
                </a:solidFill>
              </a:rPr>
              <a:t>라이브러리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의존성 등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r>
              <a:rPr lang="ko-KR" altLang="en-US" b="1" dirty="0">
                <a:solidFill>
                  <a:schemeClr val="tx2"/>
                </a:solidFill>
              </a:rPr>
              <a:t>을 포함한 패키지입니다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</a:rPr>
              <a:t>Docker</a:t>
            </a:r>
            <a:r>
              <a:rPr lang="ko-KR" altLang="en-US" b="1" dirty="0">
                <a:solidFill>
                  <a:schemeClr val="tx2"/>
                </a:solidFill>
              </a:rPr>
              <a:t>를 사용하면 애플리케이션 개발 및 배포 과정에서 많은 이점이 있습니다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예를 들어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다른 환경에서 실행되는 애플리케이션의 동작 문제를 방지할 수 있고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개발 환경과 운영 환경이 달라서 발생하는 문제를 해결할 수 있습니다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또한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배포와 스케일링이 간단하며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다양한 컨테이너 이미지를 공유할 수 있습니다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</a:rPr>
              <a:t>Docker</a:t>
            </a:r>
            <a:r>
              <a:rPr lang="ko-KR" altLang="en-US" b="1" dirty="0">
                <a:solidFill>
                  <a:schemeClr val="tx2"/>
                </a:solidFill>
              </a:rPr>
              <a:t>는 각각의 컨테이너가 격리된 환경에서 실행되기 때문에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다양한 애플리케이션 및 환경을 한 대의 호스트 시스템에서 실행할 수 있습니다</a:t>
            </a:r>
            <a:r>
              <a:rPr lang="en-US" altLang="ko-KR" b="1" dirty="0" smtClean="0">
                <a:solidFill>
                  <a:schemeClr val="tx2"/>
                </a:solidFill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</a:rPr>
              <a:t>또한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ko-KR" altLang="en-US" b="1" dirty="0">
                <a:solidFill>
                  <a:schemeClr val="tx2"/>
                </a:solidFill>
              </a:rPr>
              <a:t>는 호스트 시스템과 독립적으로 구성할 수 있으므로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애플리케이션을 다른 환경으로 이동하기 쉽습니다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</a:rPr>
              <a:t>Docker</a:t>
            </a:r>
            <a:r>
              <a:rPr lang="ko-KR" altLang="en-US" b="1" dirty="0">
                <a:solidFill>
                  <a:schemeClr val="tx2"/>
                </a:solidFill>
              </a:rPr>
              <a:t>는 </a:t>
            </a:r>
            <a:r>
              <a:rPr lang="ko-KR" altLang="en-US" b="1" dirty="0" err="1">
                <a:solidFill>
                  <a:schemeClr val="tx2"/>
                </a:solidFill>
              </a:rPr>
              <a:t>오픈소스로</a:t>
            </a:r>
            <a:r>
              <a:rPr lang="ko-KR" altLang="en-US" b="1" dirty="0">
                <a:solidFill>
                  <a:schemeClr val="tx2"/>
                </a:solidFill>
              </a:rPr>
              <a:t> 무료로 사용할 수 있으며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커뮤니티와 지원을 통해 다양한 기능과 도구를 제공합니다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ko-KR" altLang="en-US" b="1" dirty="0">
                <a:solidFill>
                  <a:schemeClr val="tx2"/>
                </a:solidFill>
              </a:rPr>
              <a:t>는 현재 많은 기업에서 사용되며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 err="1">
                <a:solidFill>
                  <a:schemeClr val="tx2"/>
                </a:solidFill>
              </a:rPr>
              <a:t>클라우드</a:t>
            </a:r>
            <a:r>
              <a:rPr lang="ko-KR" altLang="en-US" b="1" dirty="0">
                <a:solidFill>
                  <a:schemeClr val="tx2"/>
                </a:solidFill>
              </a:rPr>
              <a:t> 서비스 제공 업체들도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기반의 서비스를 제공하고 있습니다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  <a:p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2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Container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란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?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048" y="1428750"/>
            <a:ext cx="109111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컨테이너</a:t>
            </a:r>
            <a:r>
              <a:rPr lang="en-US" altLang="ko-KR" b="1" dirty="0">
                <a:solidFill>
                  <a:schemeClr val="tx2"/>
                </a:solidFill>
              </a:rPr>
              <a:t>(Container)</a:t>
            </a:r>
            <a:r>
              <a:rPr lang="ko-KR" altLang="en-US" b="1" dirty="0">
                <a:solidFill>
                  <a:schemeClr val="tx2"/>
                </a:solidFill>
              </a:rPr>
              <a:t>는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ko-KR" altLang="en-US" b="1" dirty="0">
                <a:solidFill>
                  <a:schemeClr val="tx2"/>
                </a:solidFill>
              </a:rPr>
              <a:t>에서 실행되는 격리된 환경에서 애플리케이션을 실행하는 단위입니다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컨테이너는 애플리케이션과 그 애플리케이션을 실행하는 데 필요한 모든 종속성</a:t>
            </a:r>
            <a:r>
              <a:rPr lang="en-US" altLang="ko-KR" b="1" dirty="0">
                <a:solidFill>
                  <a:schemeClr val="tx2"/>
                </a:solidFill>
              </a:rPr>
              <a:t>(</a:t>
            </a:r>
            <a:r>
              <a:rPr lang="ko-KR" altLang="en-US" b="1" dirty="0">
                <a:solidFill>
                  <a:schemeClr val="tx2"/>
                </a:solidFill>
              </a:rPr>
              <a:t>라이브러리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실행 환경 등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r>
              <a:rPr lang="ko-KR" altLang="en-US" b="1" dirty="0">
                <a:solidFill>
                  <a:schemeClr val="tx2"/>
                </a:solidFill>
              </a:rPr>
              <a:t>을 포함한 패키지입니다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</a:rPr>
              <a:t>Docker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컨테이너는 가상 </a:t>
            </a:r>
            <a:r>
              <a:rPr lang="ko-KR" altLang="en-US" b="1" dirty="0" err="1">
                <a:solidFill>
                  <a:schemeClr val="tx2"/>
                </a:solidFill>
              </a:rPr>
              <a:t>머신과</a:t>
            </a:r>
            <a:r>
              <a:rPr lang="ko-KR" altLang="en-US" b="1" dirty="0">
                <a:solidFill>
                  <a:schemeClr val="tx2"/>
                </a:solidFill>
              </a:rPr>
              <a:t> 유사하지만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가상 </a:t>
            </a:r>
            <a:r>
              <a:rPr lang="ko-KR" altLang="en-US" b="1" dirty="0" err="1">
                <a:solidFill>
                  <a:schemeClr val="tx2"/>
                </a:solidFill>
              </a:rPr>
              <a:t>머신과는</a:t>
            </a:r>
            <a:r>
              <a:rPr lang="ko-KR" altLang="en-US" b="1" dirty="0">
                <a:solidFill>
                  <a:schemeClr val="tx2"/>
                </a:solidFill>
              </a:rPr>
              <a:t> 다르게 호스트 시스템의 운영 체제 </a:t>
            </a:r>
            <a:r>
              <a:rPr lang="ko-KR" altLang="en-US" b="1" dirty="0" err="1">
                <a:solidFill>
                  <a:schemeClr val="tx2"/>
                </a:solidFill>
              </a:rPr>
              <a:t>커널을</a:t>
            </a:r>
            <a:r>
              <a:rPr lang="ko-KR" altLang="en-US" b="1" dirty="0">
                <a:solidFill>
                  <a:schemeClr val="tx2"/>
                </a:solidFill>
              </a:rPr>
              <a:t> 공유하여 가볍게 구동됩니다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이러한 구조 때문에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컨테이너는 실행 속도가 빠르고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리소스 사용이 적습니다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또한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독립적으로 구성하여 다른 환경에서 실행하는 것이 가능하기 때문에 개발과 배포 과정에서 많은 이점을 제공합니다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</a:rPr>
              <a:t>Docker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컨테이너는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이미지</a:t>
            </a:r>
            <a:r>
              <a:rPr lang="en-US" altLang="ko-KR" b="1" dirty="0">
                <a:solidFill>
                  <a:schemeClr val="tx2"/>
                </a:solidFill>
              </a:rPr>
              <a:t>(Image)</a:t>
            </a:r>
            <a:r>
              <a:rPr lang="ko-KR" altLang="en-US" b="1" dirty="0">
                <a:solidFill>
                  <a:schemeClr val="tx2"/>
                </a:solidFill>
              </a:rPr>
              <a:t>를 기반으로 생성됩니다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이미지는 애플리케이션 및 실행에 필요한 모든 종속성을 포함한 </a:t>
            </a:r>
            <a:r>
              <a:rPr lang="ko-KR" altLang="en-US" b="1" dirty="0" err="1">
                <a:solidFill>
                  <a:schemeClr val="tx2"/>
                </a:solidFill>
              </a:rPr>
              <a:t>빌드</a:t>
            </a:r>
            <a:r>
              <a:rPr lang="ko-KR" altLang="en-US" b="1" dirty="0">
                <a:solidFill>
                  <a:schemeClr val="tx2"/>
                </a:solidFill>
              </a:rPr>
              <a:t> 파일입니다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이러한 이미지는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Hub</a:t>
            </a:r>
            <a:r>
              <a:rPr lang="ko-KR" altLang="en-US" b="1" dirty="0">
                <a:solidFill>
                  <a:schemeClr val="tx2"/>
                </a:solidFill>
              </a:rPr>
              <a:t>와 같은 이미지 </a:t>
            </a:r>
            <a:r>
              <a:rPr lang="ko-KR" altLang="en-US" b="1" dirty="0" err="1">
                <a:solidFill>
                  <a:schemeClr val="tx2"/>
                </a:solidFill>
              </a:rPr>
              <a:t>레지스트리에서</a:t>
            </a:r>
            <a:r>
              <a:rPr lang="ko-KR" altLang="en-US" b="1" dirty="0">
                <a:solidFill>
                  <a:schemeClr val="tx2"/>
                </a:solidFill>
              </a:rPr>
              <a:t> 공유되며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개발자들은 이를 기반으로 컨테이너를 만들어서 실행할 수 있습니다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</a:rPr>
              <a:t>Docker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컨테이너는 다양한 용도로 사용됩니다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예를 들어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개발 환경과 운영 환경이 다른 경우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컨테이너를 사용하여 동일한 환경에서 애플리케이션을 개발하고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운영 환경에서 안정적으로 실행할 수 있습니다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또한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다수의 컨테이너를 사용하여 애플리케이션을 분산 처리하고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스케일 아웃을 수행하는 것도 가능합니다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  <a:p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7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Image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란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?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9837" y="1438275"/>
            <a:ext cx="11143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이미지는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컨테이너를 생성하는 데 사용되는 가볍고 </a:t>
            </a:r>
            <a:r>
              <a:rPr lang="ko-KR" altLang="en-US" b="1" dirty="0" err="1">
                <a:solidFill>
                  <a:schemeClr val="tx2"/>
                </a:solidFill>
              </a:rPr>
              <a:t>포터블한</a:t>
            </a:r>
            <a:r>
              <a:rPr lang="ko-KR" altLang="en-US" b="1" dirty="0">
                <a:solidFill>
                  <a:schemeClr val="tx2"/>
                </a:solidFill>
              </a:rPr>
              <a:t> 파일입니다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간단히 말해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이미지는 애플리케이션과 그것이 실행되기 위한 모든 종속성</a:t>
            </a:r>
            <a:r>
              <a:rPr lang="en-US" altLang="ko-KR" b="1" dirty="0">
                <a:solidFill>
                  <a:schemeClr val="tx2"/>
                </a:solidFill>
              </a:rPr>
              <a:t>(</a:t>
            </a:r>
            <a:r>
              <a:rPr lang="ko-KR" altLang="en-US" b="1" dirty="0">
                <a:solidFill>
                  <a:schemeClr val="tx2"/>
                </a:solidFill>
              </a:rPr>
              <a:t>라이브러리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소스 코드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환경 변수 등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r>
              <a:rPr lang="ko-KR" altLang="en-US" b="1" dirty="0">
                <a:solidFill>
                  <a:schemeClr val="tx2"/>
                </a:solidFill>
              </a:rPr>
              <a:t>을 포함하는 패키지입니다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</a:rPr>
              <a:t>Docker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이미지는 </a:t>
            </a:r>
            <a:r>
              <a:rPr lang="en-US" altLang="ko-KR" b="1" dirty="0" err="1">
                <a:solidFill>
                  <a:schemeClr val="tx2"/>
                </a:solidFill>
              </a:rPr>
              <a:t>Dockerfile</a:t>
            </a:r>
            <a:r>
              <a:rPr lang="ko-KR" altLang="en-US" b="1" dirty="0">
                <a:solidFill>
                  <a:schemeClr val="tx2"/>
                </a:solidFill>
              </a:rPr>
              <a:t>이라는 텍스트 파일에 정의되어 있습니다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en-US" altLang="ko-KR" b="1" dirty="0" err="1">
                <a:solidFill>
                  <a:schemeClr val="tx2"/>
                </a:solidFill>
              </a:rPr>
              <a:t>Dockerfile</a:t>
            </a:r>
            <a:r>
              <a:rPr lang="ko-KR" altLang="en-US" b="1" dirty="0">
                <a:solidFill>
                  <a:schemeClr val="tx2"/>
                </a:solidFill>
              </a:rPr>
              <a:t>은 애플리케이션을 실행하기 위해 필요한 모든 구성 요소를 설명하는 명령어를 포함합니다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이러한 명령어는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이미지를 </a:t>
            </a:r>
            <a:r>
              <a:rPr lang="ko-KR" altLang="en-US" b="1" dirty="0" err="1">
                <a:solidFill>
                  <a:schemeClr val="tx2"/>
                </a:solidFill>
              </a:rPr>
              <a:t>빌드하는</a:t>
            </a:r>
            <a:r>
              <a:rPr lang="ko-KR" altLang="en-US" b="1" dirty="0">
                <a:solidFill>
                  <a:schemeClr val="tx2"/>
                </a:solidFill>
              </a:rPr>
              <a:t> 동안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엔진에 의해 실행됩니다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</a:rPr>
              <a:t>Docker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이미지는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Hub</a:t>
            </a:r>
            <a:r>
              <a:rPr lang="ko-KR" altLang="en-US" b="1" dirty="0">
                <a:solidFill>
                  <a:schemeClr val="tx2"/>
                </a:solidFill>
              </a:rPr>
              <a:t>와 같은 이미지 </a:t>
            </a:r>
            <a:r>
              <a:rPr lang="ko-KR" altLang="en-US" b="1" dirty="0" err="1">
                <a:solidFill>
                  <a:schemeClr val="tx2"/>
                </a:solidFill>
              </a:rPr>
              <a:t>레지스트리에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업로드되어</a:t>
            </a:r>
            <a:r>
              <a:rPr lang="ko-KR" altLang="en-US" b="1" dirty="0">
                <a:solidFill>
                  <a:schemeClr val="tx2"/>
                </a:solidFill>
              </a:rPr>
              <a:t> 다른 사람이 이미지를 사용하고 공유할 수 있습니다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이러한 이미지는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컨테이너에서 실행되는 애플리케이션을 더 쉽게 배포하고 관리할 수 있게 </a:t>
            </a:r>
            <a:r>
              <a:rPr lang="ko-KR" altLang="en-US" b="1" dirty="0" smtClean="0">
                <a:solidFill>
                  <a:schemeClr val="tx2"/>
                </a:solidFill>
              </a:rPr>
              <a:t>합니다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  <a:endParaRPr lang="ko-KR" altLang="en-US" b="1" dirty="0">
              <a:solidFill>
                <a:schemeClr val="tx2"/>
              </a:solidFill>
            </a:endParaRPr>
          </a:p>
          <a:p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6291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실습하기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- </a:t>
            </a:r>
            <a:r>
              <a:rPr lang="en-US" altLang="ko-KR" sz="3200" b="1" dirty="0" err="1" smtClean="0">
                <a:solidFill>
                  <a:schemeClr val="tx2"/>
                </a:solidFill>
              </a:rPr>
              <a:t>Docker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활용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83" y="1375895"/>
            <a:ext cx="11247214" cy="674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6483" y="3935630"/>
            <a:ext cx="10951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run -p 8088:80 -d --name welcome-to-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</a:rPr>
              <a:t>docker</a:t>
            </a:r>
            <a:r>
              <a:rPr lang="en-US" altLang="ko-KR" b="1" dirty="0" smtClean="0">
                <a:solidFill>
                  <a:schemeClr val="tx2"/>
                </a:solidFill>
              </a:rPr>
              <a:t>/welcome-to-</a:t>
            </a:r>
            <a:r>
              <a:rPr lang="en-US" altLang="ko-KR" b="1" dirty="0" err="1" smtClean="0">
                <a:solidFill>
                  <a:schemeClr val="tx2"/>
                </a:solidFill>
              </a:rPr>
              <a:t>docke</a:t>
            </a:r>
            <a:r>
              <a:rPr lang="en-US" altLang="ko-KR" b="1" dirty="0" smtClean="0">
                <a:solidFill>
                  <a:schemeClr val="tx2"/>
                </a:solidFill>
              </a:rPr>
              <a:t>” </a:t>
            </a:r>
            <a:br>
              <a:rPr lang="en-US" altLang="ko-KR" b="1" dirty="0" smtClean="0">
                <a:solidFill>
                  <a:schemeClr val="tx2"/>
                </a:solidFill>
              </a:rPr>
            </a:br>
            <a:r>
              <a:rPr lang="en-US" altLang="ko-KR" b="1" dirty="0" smtClean="0">
                <a:solidFill>
                  <a:schemeClr val="tx2"/>
                </a:solidFill>
              </a:rPr>
              <a:t>: </a:t>
            </a:r>
            <a:r>
              <a:rPr lang="ko-KR" altLang="en-US" b="1" dirty="0" smtClean="0">
                <a:solidFill>
                  <a:schemeClr val="tx2"/>
                </a:solidFill>
              </a:rPr>
              <a:t>호스트의 </a:t>
            </a:r>
            <a:r>
              <a:rPr lang="en-US" altLang="ko-KR" b="1" dirty="0">
                <a:solidFill>
                  <a:schemeClr val="tx2"/>
                </a:solidFill>
              </a:rPr>
              <a:t>8088 </a:t>
            </a:r>
            <a:r>
              <a:rPr lang="ko-KR" altLang="en-US" b="1" dirty="0">
                <a:solidFill>
                  <a:schemeClr val="tx2"/>
                </a:solidFill>
              </a:rPr>
              <a:t>포트를 통해 컨테이너의 </a:t>
            </a:r>
            <a:r>
              <a:rPr lang="en-US" altLang="ko-KR" b="1" dirty="0">
                <a:solidFill>
                  <a:schemeClr val="tx2"/>
                </a:solidFill>
              </a:rPr>
              <a:t>80 </a:t>
            </a:r>
            <a:r>
              <a:rPr lang="ko-KR" altLang="en-US" b="1" dirty="0">
                <a:solidFill>
                  <a:schemeClr val="tx2"/>
                </a:solidFill>
              </a:rPr>
              <a:t>포트에 액세스할 수 있는 </a:t>
            </a:r>
            <a:r>
              <a:rPr lang="en-US" altLang="ko-KR" b="1" dirty="0">
                <a:solidFill>
                  <a:schemeClr val="tx2"/>
                </a:solidFill>
              </a:rPr>
              <a:t>"welcome-to-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" </a:t>
            </a:r>
            <a:r>
              <a:rPr lang="ko-KR" altLang="en-US" b="1" dirty="0">
                <a:solidFill>
                  <a:schemeClr val="tx2"/>
                </a:solidFill>
              </a:rPr>
              <a:t>컨테이너를 실행합니다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이 컨테이너는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Hub</a:t>
            </a:r>
            <a:r>
              <a:rPr lang="ko-KR" altLang="en-US" b="1" dirty="0">
                <a:solidFill>
                  <a:schemeClr val="tx2"/>
                </a:solidFill>
              </a:rPr>
              <a:t>에서 제공되는 </a:t>
            </a:r>
            <a:r>
              <a:rPr lang="en-US" altLang="ko-KR" b="1" dirty="0">
                <a:solidFill>
                  <a:schemeClr val="tx2"/>
                </a:solidFill>
              </a:rPr>
              <a:t>"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/welcome-to-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" </a:t>
            </a:r>
            <a:r>
              <a:rPr lang="ko-KR" altLang="en-US" b="1" dirty="0">
                <a:solidFill>
                  <a:schemeClr val="tx2"/>
                </a:solidFill>
              </a:rPr>
              <a:t>이미지를 사용하여 생성되며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백그라운드에서 </a:t>
            </a:r>
            <a:r>
              <a:rPr lang="ko-KR" altLang="en-US" b="1" dirty="0" smtClean="0">
                <a:solidFill>
                  <a:schemeClr val="tx2"/>
                </a:solidFill>
              </a:rPr>
              <a:t>실</a:t>
            </a:r>
            <a:r>
              <a:rPr lang="ko-KR" altLang="en-US" b="1" dirty="0">
                <a:solidFill>
                  <a:schemeClr val="tx2"/>
                </a:solidFill>
              </a:rPr>
              <a:t>행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83" y="2153017"/>
            <a:ext cx="9309659" cy="168044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124171" y="1375895"/>
            <a:ext cx="9505853" cy="3462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235832"/>
            <a:ext cx="714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실습하기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en-US" altLang="ko-KR" sz="3200" b="1" dirty="0" err="1">
                <a:solidFill>
                  <a:schemeClr val="tx2"/>
                </a:solidFill>
              </a:rPr>
              <a:t>Docker</a:t>
            </a:r>
            <a:r>
              <a:rPr lang="ko-KR" altLang="en-US" sz="3200" b="1" dirty="0">
                <a:solidFill>
                  <a:schemeClr val="tx2"/>
                </a:solidFill>
              </a:rPr>
              <a:t>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30" y="1424759"/>
            <a:ext cx="8315843" cy="16137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29" y="3116236"/>
            <a:ext cx="8315843" cy="218863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95572" y="1424759"/>
            <a:ext cx="2555130" cy="3462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9362" y="5391150"/>
            <a:ext cx="822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b="1" dirty="0">
                <a:solidFill>
                  <a:schemeClr val="tx2"/>
                </a:solidFill>
              </a:rPr>
              <a:t> ubuntu:22.04</a:t>
            </a:r>
            <a:r>
              <a:rPr lang="en-US" altLang="ko-KR" b="1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:</a:t>
            </a:r>
            <a:r>
              <a:rPr lang="en-US" altLang="ko-KR" b="1" dirty="0">
                <a:solidFill>
                  <a:schemeClr val="tx2"/>
                </a:solidFill>
              </a:rPr>
              <a:t>"ubuntu:22.04" </a:t>
            </a:r>
            <a:r>
              <a:rPr lang="ko-KR" altLang="en-US" b="1" dirty="0">
                <a:solidFill>
                  <a:schemeClr val="tx2"/>
                </a:solidFill>
              </a:rPr>
              <a:t>이미지를 사용하여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컨테이너를 실행</a:t>
            </a:r>
          </a:p>
        </p:txBody>
      </p:sp>
    </p:spTree>
    <p:extLst>
      <p:ext uri="{BB962C8B-B14F-4D97-AF65-F5344CB8AC3E}">
        <p14:creationId xmlns:p14="http://schemas.microsoft.com/office/powerpoint/2010/main" val="2779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32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실습하기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en-US" altLang="ko-KR" sz="3200" b="1" dirty="0" err="1">
                <a:solidFill>
                  <a:schemeClr val="tx2"/>
                </a:solidFill>
              </a:rPr>
              <a:t>Docker</a:t>
            </a:r>
            <a:r>
              <a:rPr lang="ko-KR" altLang="en-US" sz="3200" b="1" dirty="0">
                <a:solidFill>
                  <a:schemeClr val="tx2"/>
                </a:solidFill>
              </a:rPr>
              <a:t>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28" y="1396407"/>
            <a:ext cx="9116697" cy="17944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128" y="3524250"/>
            <a:ext cx="8361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run </a:t>
            </a:r>
            <a:r>
              <a:rPr lang="en-US" altLang="ko-KR" b="1" dirty="0" err="1">
                <a:solidFill>
                  <a:schemeClr val="tx2"/>
                </a:solidFill>
              </a:rPr>
              <a:t>rm</a:t>
            </a:r>
            <a:r>
              <a:rPr lang="en-US" altLang="ko-KR" b="1" dirty="0">
                <a:solidFill>
                  <a:schemeClr val="tx2"/>
                </a:solidFill>
              </a:rPr>
              <a:t> --</a:t>
            </a:r>
            <a:r>
              <a:rPr lang="en-US" altLang="ko-KR" b="1" dirty="0" err="1">
                <a:solidFill>
                  <a:schemeClr val="tx2"/>
                </a:solidFill>
              </a:rPr>
              <a:t>rm</a:t>
            </a:r>
            <a:r>
              <a:rPr lang="en-US" altLang="ko-KR" b="1" dirty="0">
                <a:solidFill>
                  <a:schemeClr val="tx2"/>
                </a:solidFill>
              </a:rPr>
              <a:t> -it ubuntu:22.04 /bin/bash </a:t>
            </a:r>
            <a:r>
              <a:rPr lang="en-US" altLang="ko-KR" b="1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: </a:t>
            </a:r>
            <a:r>
              <a:rPr lang="en-US" altLang="ko-KR" b="1" dirty="0">
                <a:solidFill>
                  <a:schemeClr val="tx2"/>
                </a:solidFill>
              </a:rPr>
              <a:t>"ubuntu:22.04" </a:t>
            </a:r>
            <a:r>
              <a:rPr lang="ko-KR" altLang="en-US" b="1" dirty="0">
                <a:solidFill>
                  <a:schemeClr val="tx2"/>
                </a:solidFill>
              </a:rPr>
              <a:t>이미지를 사용하여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컨테이너를 실행하며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해당 컨테이너 내부에서 대화형 </a:t>
            </a:r>
            <a:r>
              <a:rPr lang="en-US" altLang="ko-KR" b="1" dirty="0">
                <a:solidFill>
                  <a:schemeClr val="tx2"/>
                </a:solidFill>
              </a:rPr>
              <a:t>Bash </a:t>
            </a:r>
            <a:r>
              <a:rPr lang="ko-KR" altLang="en-US" b="1" dirty="0" err="1">
                <a:solidFill>
                  <a:schemeClr val="tx2"/>
                </a:solidFill>
              </a:rPr>
              <a:t>셸을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실행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 smtClean="0">
                <a:solidFill>
                  <a:schemeClr val="tx2"/>
                </a:solidFill>
              </a:rPr>
              <a:t>* ‘</a:t>
            </a:r>
            <a:r>
              <a:rPr lang="en-US" altLang="ko-KR" b="1" dirty="0" err="1" smtClean="0">
                <a:solidFill>
                  <a:schemeClr val="tx2"/>
                </a:solidFill>
              </a:rPr>
              <a:t>rm</a:t>
            </a:r>
            <a:r>
              <a:rPr lang="en-US" altLang="ko-KR" b="1" dirty="0" smtClean="0">
                <a:solidFill>
                  <a:schemeClr val="tx2"/>
                </a:solidFill>
              </a:rPr>
              <a:t>’</a:t>
            </a:r>
            <a:r>
              <a:rPr lang="ko-KR" altLang="en-US" b="1" dirty="0" smtClean="0">
                <a:solidFill>
                  <a:schemeClr val="tx2"/>
                </a:solidFill>
              </a:rPr>
              <a:t>과 </a:t>
            </a:r>
            <a:r>
              <a:rPr lang="en-US" altLang="ko-KR" b="1" dirty="0" smtClean="0">
                <a:solidFill>
                  <a:schemeClr val="tx2"/>
                </a:solidFill>
              </a:rPr>
              <a:t>‘—</a:t>
            </a:r>
            <a:r>
              <a:rPr lang="en-US" altLang="ko-KR" b="1" dirty="0" err="1" smtClean="0">
                <a:solidFill>
                  <a:schemeClr val="tx2"/>
                </a:solidFill>
              </a:rPr>
              <a:t>rm</a:t>
            </a:r>
            <a:r>
              <a:rPr lang="en-US" altLang="ko-KR" b="1" dirty="0" smtClean="0">
                <a:solidFill>
                  <a:schemeClr val="tx2"/>
                </a:solidFill>
              </a:rPr>
              <a:t>’ </a:t>
            </a:r>
            <a:r>
              <a:rPr lang="ko-KR" altLang="en-US" b="1" dirty="0" smtClean="0">
                <a:solidFill>
                  <a:schemeClr val="tx2"/>
                </a:solidFill>
              </a:rPr>
              <a:t>옵션은 </a:t>
            </a:r>
            <a:r>
              <a:rPr lang="ko-KR" altLang="en-US" b="1" dirty="0">
                <a:solidFill>
                  <a:schemeClr val="tx2"/>
                </a:solidFill>
              </a:rPr>
              <a:t>컨테이너가 종료될 때 자동으로 삭제하도록 </a:t>
            </a:r>
            <a:r>
              <a:rPr lang="ko-KR" altLang="en-US" b="1" dirty="0" smtClean="0">
                <a:solidFill>
                  <a:schemeClr val="tx2"/>
                </a:solidFill>
              </a:rPr>
              <a:t>설정</a:t>
            </a:r>
            <a:r>
              <a:rPr lang="en-US" altLang="ko-KR" b="1" dirty="0" smtClean="0">
                <a:solidFill>
                  <a:schemeClr val="tx2"/>
                </a:solidFill>
              </a:rPr>
              <a:t/>
            </a:r>
            <a:br>
              <a:rPr lang="en-US" altLang="ko-KR" b="1" dirty="0" smtClean="0">
                <a:solidFill>
                  <a:schemeClr val="tx2"/>
                </a:solidFill>
              </a:rPr>
            </a:br>
            <a:r>
              <a:rPr lang="en-US" altLang="ko-KR" b="1" dirty="0" smtClean="0">
                <a:solidFill>
                  <a:schemeClr val="tx2"/>
                </a:solidFill>
              </a:rPr>
              <a:t>* ‘-it’ </a:t>
            </a:r>
            <a:r>
              <a:rPr lang="ko-KR" altLang="en-US" b="1" dirty="0">
                <a:solidFill>
                  <a:schemeClr val="tx2"/>
                </a:solidFill>
              </a:rPr>
              <a:t>옵션은 터미널 대화형 모드에서 컨테이너를 실행하도록 설정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95522" y="1405242"/>
            <a:ext cx="3343178" cy="3462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5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8548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실습하기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en-US" altLang="ko-KR" sz="3200" b="1" dirty="0" err="1">
                <a:solidFill>
                  <a:schemeClr val="tx2"/>
                </a:solidFill>
              </a:rPr>
              <a:t>Docker</a:t>
            </a:r>
            <a:r>
              <a:rPr lang="ko-KR" altLang="en-US" sz="3200" b="1" dirty="0">
                <a:solidFill>
                  <a:schemeClr val="tx2"/>
                </a:solidFill>
              </a:rPr>
              <a:t>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37" y="1340558"/>
            <a:ext cx="3516201" cy="23170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9838" y="1419225"/>
            <a:ext cx="7703859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2"/>
                </a:solidFill>
              </a:rPr>
              <a:t>=&gt;</a:t>
            </a:r>
            <a:r>
              <a:rPr lang="en-US" altLang="ko-KR" sz="1100" b="1" dirty="0" err="1" smtClean="0">
                <a:solidFill>
                  <a:schemeClr val="tx2"/>
                </a:solidFill>
              </a:rPr>
              <a:t>VSCode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에서 </a:t>
            </a:r>
            <a:r>
              <a:rPr lang="en-US" altLang="ko-KR" sz="1100" b="1" dirty="0" err="1" smtClean="0">
                <a:solidFill>
                  <a:schemeClr val="tx2"/>
                </a:solidFill>
              </a:rPr>
              <a:t>Dockerfile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생성</a:t>
            </a:r>
            <a:endParaRPr lang="en-US" altLang="ko-KR" sz="1100" b="1" dirty="0" smtClean="0">
              <a:solidFill>
                <a:schemeClr val="tx2"/>
              </a:solidFill>
            </a:endParaRPr>
          </a:p>
          <a:p>
            <a:endParaRPr lang="en-US" altLang="ko-KR" sz="1100" b="1" dirty="0" smtClean="0">
              <a:solidFill>
                <a:schemeClr val="tx2"/>
              </a:solidFill>
            </a:endParaRP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1. From </a:t>
            </a:r>
            <a:r>
              <a:rPr lang="en-US" altLang="ko-KR" sz="1100" b="1" dirty="0">
                <a:solidFill>
                  <a:schemeClr val="tx2"/>
                </a:solidFill>
              </a:rPr>
              <a:t>ubuntu:22.04: Ubuntu </a:t>
            </a:r>
            <a:r>
              <a:rPr lang="ko-KR" altLang="en-US" sz="1100" b="1" dirty="0" err="1">
                <a:solidFill>
                  <a:schemeClr val="tx2"/>
                </a:solidFill>
              </a:rPr>
              <a:t>리눅스</a:t>
            </a:r>
            <a:r>
              <a:rPr lang="ko-KR" altLang="en-US" sz="1100" b="1" dirty="0">
                <a:solidFill>
                  <a:schemeClr val="tx2"/>
                </a:solidFill>
              </a:rPr>
              <a:t> </a:t>
            </a:r>
            <a:r>
              <a:rPr lang="en-US" altLang="ko-KR" sz="1100" b="1" dirty="0">
                <a:solidFill>
                  <a:schemeClr val="tx2"/>
                </a:solidFill>
              </a:rPr>
              <a:t>22.04 </a:t>
            </a:r>
            <a:r>
              <a:rPr lang="ko-KR" altLang="en-US" sz="1100" b="1" dirty="0">
                <a:solidFill>
                  <a:schemeClr val="tx2"/>
                </a:solidFill>
              </a:rPr>
              <a:t>버전을 기반으로 하는 이미지를 생성합니다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.</a:t>
            </a:r>
            <a:endParaRPr lang="en-US" altLang="ko-KR" sz="1100" b="1" dirty="0">
              <a:solidFill>
                <a:schemeClr val="tx2"/>
              </a:solidFill>
            </a:endParaRP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*FROM</a:t>
            </a:r>
            <a:r>
              <a:rPr lang="ko-KR" altLang="en-US" sz="1100" b="1" dirty="0">
                <a:solidFill>
                  <a:schemeClr val="tx2"/>
                </a:solidFill>
              </a:rPr>
              <a:t>은 </a:t>
            </a:r>
            <a:r>
              <a:rPr lang="en-US" altLang="ko-KR" sz="1100" b="1" dirty="0" err="1">
                <a:solidFill>
                  <a:schemeClr val="tx2"/>
                </a:solidFill>
              </a:rPr>
              <a:t>Docker</a:t>
            </a:r>
            <a:r>
              <a:rPr lang="en-US" altLang="ko-KR" sz="1100" b="1" dirty="0">
                <a:solidFill>
                  <a:schemeClr val="tx2"/>
                </a:solidFill>
              </a:rPr>
              <a:t> </a:t>
            </a:r>
            <a:r>
              <a:rPr lang="ko-KR" altLang="en-US" sz="1100" b="1" dirty="0">
                <a:solidFill>
                  <a:schemeClr val="tx2"/>
                </a:solidFill>
              </a:rPr>
              <a:t>이미지를 생성할 때 기반이 되는 이미지를 지정하는 명령어입니다</a:t>
            </a:r>
            <a:r>
              <a:rPr lang="en-US" altLang="ko-KR" sz="1100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*ubuntu:22.04</a:t>
            </a:r>
            <a:r>
              <a:rPr lang="ko-KR" altLang="en-US" sz="1100" b="1" dirty="0">
                <a:solidFill>
                  <a:schemeClr val="tx2"/>
                </a:solidFill>
              </a:rPr>
              <a:t>는 기반이 되는 이미지의 이름과 태그를 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지정합니다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b="1" dirty="0">
              <a:solidFill>
                <a:schemeClr val="tx2"/>
              </a:solidFill>
            </a:endParaRP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2. From </a:t>
            </a:r>
            <a:r>
              <a:rPr lang="en-US" altLang="ko-KR" sz="1100" b="1" dirty="0">
                <a:solidFill>
                  <a:schemeClr val="tx2"/>
                </a:solidFill>
              </a:rPr>
              <a:t>openjdk:11-jdk: </a:t>
            </a:r>
            <a:r>
              <a:rPr lang="en-US" altLang="ko-KR" sz="1100" b="1" dirty="0" err="1">
                <a:solidFill>
                  <a:schemeClr val="tx2"/>
                </a:solidFill>
              </a:rPr>
              <a:t>OpenJDK</a:t>
            </a:r>
            <a:r>
              <a:rPr lang="en-US" altLang="ko-KR" sz="1100" b="1" dirty="0">
                <a:solidFill>
                  <a:schemeClr val="tx2"/>
                </a:solidFill>
              </a:rPr>
              <a:t> 11 </a:t>
            </a:r>
            <a:r>
              <a:rPr lang="ko-KR" altLang="en-US" sz="1100" b="1" dirty="0">
                <a:solidFill>
                  <a:schemeClr val="tx2"/>
                </a:solidFill>
              </a:rPr>
              <a:t>버전의 </a:t>
            </a:r>
            <a:r>
              <a:rPr lang="en-US" altLang="ko-KR" sz="1100" b="1" dirty="0">
                <a:solidFill>
                  <a:schemeClr val="tx2"/>
                </a:solidFill>
              </a:rPr>
              <a:t>JDK(Java Development Kit)</a:t>
            </a:r>
            <a:r>
              <a:rPr lang="ko-KR" altLang="en-US" sz="1100" b="1" dirty="0">
                <a:solidFill>
                  <a:schemeClr val="tx2"/>
                </a:solidFill>
              </a:rPr>
              <a:t>를 기반으로 하는 이미지를 생성합니다</a:t>
            </a:r>
            <a:r>
              <a:rPr lang="en-US" altLang="ko-KR" sz="1100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*FROM</a:t>
            </a:r>
            <a:r>
              <a:rPr lang="ko-KR" altLang="en-US" sz="1100" b="1" dirty="0">
                <a:solidFill>
                  <a:schemeClr val="tx2"/>
                </a:solidFill>
              </a:rPr>
              <a:t>은 </a:t>
            </a:r>
            <a:r>
              <a:rPr lang="en-US" altLang="ko-KR" sz="1100" b="1" dirty="0" err="1">
                <a:solidFill>
                  <a:schemeClr val="tx2"/>
                </a:solidFill>
              </a:rPr>
              <a:t>Docker</a:t>
            </a:r>
            <a:r>
              <a:rPr lang="en-US" altLang="ko-KR" sz="1100" b="1" dirty="0">
                <a:solidFill>
                  <a:schemeClr val="tx2"/>
                </a:solidFill>
              </a:rPr>
              <a:t> </a:t>
            </a:r>
            <a:r>
              <a:rPr lang="ko-KR" altLang="en-US" sz="1100" b="1" dirty="0">
                <a:solidFill>
                  <a:schemeClr val="tx2"/>
                </a:solidFill>
              </a:rPr>
              <a:t>이미지를 생성할 때 기반이 되는 이미지를 지정하는 명령어입니다</a:t>
            </a:r>
            <a:r>
              <a:rPr lang="en-US" altLang="ko-KR" sz="1100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*openjdk:11-jdk</a:t>
            </a:r>
            <a:r>
              <a:rPr lang="ko-KR" altLang="en-US" sz="1100" b="1" dirty="0">
                <a:solidFill>
                  <a:schemeClr val="tx2"/>
                </a:solidFill>
              </a:rPr>
              <a:t>는 기반이 되는 이미지의 이름과 태그를 지정합니다</a:t>
            </a:r>
            <a:r>
              <a:rPr lang="en-US" altLang="ko-KR" sz="11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1100" b="1" dirty="0" smtClean="0">
              <a:solidFill>
                <a:schemeClr val="tx2"/>
              </a:solidFill>
            </a:endParaRP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3.RUN </a:t>
            </a:r>
            <a:r>
              <a:rPr lang="en-US" altLang="ko-KR" sz="1100" b="1" dirty="0" err="1">
                <a:solidFill>
                  <a:schemeClr val="tx2"/>
                </a:solidFill>
              </a:rPr>
              <a:t>mkdir</a:t>
            </a:r>
            <a:r>
              <a:rPr lang="en-US" altLang="ko-KR" sz="1100" b="1" dirty="0">
                <a:solidFill>
                  <a:schemeClr val="tx2"/>
                </a:solidFill>
              </a:rPr>
              <a:t> /app: </a:t>
            </a:r>
            <a:r>
              <a:rPr lang="ko-KR" altLang="en-US" sz="1100" b="1" dirty="0">
                <a:solidFill>
                  <a:schemeClr val="tx2"/>
                </a:solidFill>
              </a:rPr>
              <a:t>컨테이너 내부에 </a:t>
            </a:r>
            <a:r>
              <a:rPr lang="en-US" altLang="ko-KR" sz="1100" b="1" dirty="0">
                <a:solidFill>
                  <a:schemeClr val="tx2"/>
                </a:solidFill>
              </a:rPr>
              <a:t>"/app" </a:t>
            </a:r>
            <a:r>
              <a:rPr lang="ko-KR" altLang="en-US" sz="1100" b="1" dirty="0" err="1">
                <a:solidFill>
                  <a:schemeClr val="tx2"/>
                </a:solidFill>
              </a:rPr>
              <a:t>디렉토리를</a:t>
            </a:r>
            <a:r>
              <a:rPr lang="ko-KR" altLang="en-US" sz="1100" b="1" dirty="0">
                <a:solidFill>
                  <a:schemeClr val="tx2"/>
                </a:solidFill>
              </a:rPr>
              <a:t> 생성합니다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.</a:t>
            </a:r>
            <a:endParaRPr lang="en-US" altLang="ko-KR" sz="1100" b="1" dirty="0">
              <a:solidFill>
                <a:schemeClr val="tx2"/>
              </a:solidFill>
            </a:endParaRP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*RUN</a:t>
            </a:r>
            <a:r>
              <a:rPr lang="ko-KR" altLang="en-US" sz="1100" b="1" dirty="0">
                <a:solidFill>
                  <a:schemeClr val="tx2"/>
                </a:solidFill>
              </a:rPr>
              <a:t>은 </a:t>
            </a:r>
            <a:r>
              <a:rPr lang="en-US" altLang="ko-KR" sz="1100" b="1" dirty="0" err="1">
                <a:solidFill>
                  <a:schemeClr val="tx2"/>
                </a:solidFill>
              </a:rPr>
              <a:t>Docker</a:t>
            </a:r>
            <a:r>
              <a:rPr lang="en-US" altLang="ko-KR" sz="1100" b="1" dirty="0">
                <a:solidFill>
                  <a:schemeClr val="tx2"/>
                </a:solidFill>
              </a:rPr>
              <a:t> </a:t>
            </a:r>
            <a:r>
              <a:rPr lang="ko-KR" altLang="en-US" sz="1100" b="1" dirty="0">
                <a:solidFill>
                  <a:schemeClr val="tx2"/>
                </a:solidFill>
              </a:rPr>
              <a:t>이미지를 </a:t>
            </a:r>
            <a:r>
              <a:rPr lang="ko-KR" altLang="en-US" sz="1100" b="1" dirty="0" err="1">
                <a:solidFill>
                  <a:schemeClr val="tx2"/>
                </a:solidFill>
              </a:rPr>
              <a:t>빌드할</a:t>
            </a:r>
            <a:r>
              <a:rPr lang="ko-KR" altLang="en-US" sz="1100" b="1" dirty="0">
                <a:solidFill>
                  <a:schemeClr val="tx2"/>
                </a:solidFill>
              </a:rPr>
              <a:t> 때 컨테이너 내부에서 실행할 명령어를 지정하는 명령어입니다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b="1" dirty="0" smtClean="0">
              <a:solidFill>
                <a:schemeClr val="tx2"/>
              </a:solidFill>
            </a:endParaRP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4. WORKDIR /app: 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이후 명령어에서 작업할 </a:t>
            </a:r>
            <a:r>
              <a:rPr lang="ko-KR" altLang="en-US" sz="1100" b="1" dirty="0" err="1" smtClean="0">
                <a:solidFill>
                  <a:schemeClr val="tx2"/>
                </a:solidFill>
              </a:rPr>
              <a:t>디렉토리를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"/app"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으로 설정합니다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*WORKDIR</a:t>
            </a:r>
            <a:r>
              <a:rPr lang="ko-KR" altLang="en-US" sz="1100" b="1" dirty="0">
                <a:solidFill>
                  <a:schemeClr val="tx2"/>
                </a:solidFill>
              </a:rPr>
              <a:t>은 컨테이너 내부에서 작업할 </a:t>
            </a:r>
            <a:r>
              <a:rPr lang="ko-KR" altLang="en-US" sz="1100" b="1" dirty="0" err="1">
                <a:solidFill>
                  <a:schemeClr val="tx2"/>
                </a:solidFill>
              </a:rPr>
              <a:t>디렉토리를</a:t>
            </a:r>
            <a:r>
              <a:rPr lang="ko-KR" altLang="en-US" sz="1100" b="1" dirty="0">
                <a:solidFill>
                  <a:schemeClr val="tx2"/>
                </a:solidFill>
              </a:rPr>
              <a:t> 설정하는 명령어입니다</a:t>
            </a:r>
            <a:r>
              <a:rPr lang="en-US" altLang="ko-KR" sz="11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1100" b="1" dirty="0">
              <a:solidFill>
                <a:schemeClr val="tx2"/>
              </a:solidFill>
            </a:endParaRP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5. COPY </a:t>
            </a:r>
            <a:r>
              <a:rPr lang="en-US" altLang="ko-KR" sz="1100" b="1" dirty="0">
                <a:solidFill>
                  <a:schemeClr val="tx2"/>
                </a:solidFill>
              </a:rPr>
              <a:t>hello.java .: </a:t>
            </a:r>
            <a:r>
              <a:rPr lang="ko-KR" altLang="en-US" sz="1100" b="1" dirty="0">
                <a:solidFill>
                  <a:schemeClr val="tx2"/>
                </a:solidFill>
              </a:rPr>
              <a:t>현재 호스트의 파일인 </a:t>
            </a:r>
            <a:r>
              <a:rPr lang="en-US" altLang="ko-KR" sz="1100" b="1" dirty="0">
                <a:solidFill>
                  <a:schemeClr val="tx2"/>
                </a:solidFill>
              </a:rPr>
              <a:t>"hello.java"</a:t>
            </a:r>
            <a:r>
              <a:rPr lang="ko-KR" altLang="en-US" sz="1100" b="1" dirty="0">
                <a:solidFill>
                  <a:schemeClr val="tx2"/>
                </a:solidFill>
              </a:rPr>
              <a:t>를 컨테이너 내부의 현재 작업 </a:t>
            </a:r>
            <a:r>
              <a:rPr lang="ko-KR" altLang="en-US" sz="1100" b="1" dirty="0" err="1">
                <a:solidFill>
                  <a:schemeClr val="tx2"/>
                </a:solidFill>
              </a:rPr>
              <a:t>디렉토리에</a:t>
            </a:r>
            <a:r>
              <a:rPr lang="ko-KR" altLang="en-US" sz="1100" b="1" dirty="0">
                <a:solidFill>
                  <a:schemeClr val="tx2"/>
                </a:solidFill>
              </a:rPr>
              <a:t> 복사합니다</a:t>
            </a:r>
            <a:r>
              <a:rPr lang="en-US" altLang="ko-KR" sz="1100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*COPY</a:t>
            </a:r>
            <a:r>
              <a:rPr lang="ko-KR" altLang="en-US" sz="1100" b="1" dirty="0">
                <a:solidFill>
                  <a:schemeClr val="tx2"/>
                </a:solidFill>
              </a:rPr>
              <a:t>는 호스트의 파일이나 </a:t>
            </a:r>
            <a:r>
              <a:rPr lang="ko-KR" altLang="en-US" sz="1100" b="1" dirty="0" err="1">
                <a:solidFill>
                  <a:schemeClr val="tx2"/>
                </a:solidFill>
              </a:rPr>
              <a:t>디렉토리를</a:t>
            </a:r>
            <a:r>
              <a:rPr lang="ko-KR" altLang="en-US" sz="1100" b="1" dirty="0">
                <a:solidFill>
                  <a:schemeClr val="tx2"/>
                </a:solidFill>
              </a:rPr>
              <a:t> 컨테이너 내부로 복사하는 명령어입니다</a:t>
            </a:r>
            <a:r>
              <a:rPr lang="en-US" altLang="ko-KR" sz="11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1100" b="1" dirty="0">
              <a:solidFill>
                <a:schemeClr val="tx2"/>
              </a:solidFill>
            </a:endParaRP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6. RUN </a:t>
            </a:r>
            <a:r>
              <a:rPr lang="en-US" altLang="ko-KR" sz="1100" b="1" dirty="0">
                <a:solidFill>
                  <a:schemeClr val="tx2"/>
                </a:solidFill>
              </a:rPr>
              <a:t>touch hello2.java: </a:t>
            </a:r>
            <a:r>
              <a:rPr lang="ko-KR" altLang="en-US" sz="1100" b="1" dirty="0">
                <a:solidFill>
                  <a:schemeClr val="tx2"/>
                </a:solidFill>
              </a:rPr>
              <a:t>컨테이너 내부에 </a:t>
            </a:r>
            <a:r>
              <a:rPr lang="en-US" altLang="ko-KR" sz="1100" b="1" dirty="0">
                <a:solidFill>
                  <a:schemeClr val="tx2"/>
                </a:solidFill>
              </a:rPr>
              <a:t>"hello2.java" </a:t>
            </a:r>
            <a:r>
              <a:rPr lang="ko-KR" altLang="en-US" sz="1100" b="1" dirty="0">
                <a:solidFill>
                  <a:schemeClr val="tx2"/>
                </a:solidFill>
              </a:rPr>
              <a:t>파일을 생성합니다</a:t>
            </a:r>
            <a:r>
              <a:rPr lang="en-US" altLang="ko-KR" sz="1100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*touch </a:t>
            </a:r>
            <a:r>
              <a:rPr lang="ko-KR" altLang="en-US" sz="1100" b="1" dirty="0">
                <a:solidFill>
                  <a:schemeClr val="tx2"/>
                </a:solidFill>
              </a:rPr>
              <a:t>명령어는 파일을 생성하거나 수정할 때 사용하는 명령어입니다</a:t>
            </a:r>
            <a:r>
              <a:rPr lang="en-US" altLang="ko-KR" sz="11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1100" b="1" dirty="0">
              <a:solidFill>
                <a:schemeClr val="tx2"/>
              </a:solidFill>
            </a:endParaRP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7. RUN </a:t>
            </a:r>
            <a:r>
              <a:rPr lang="en-US" altLang="ko-KR" sz="1100" b="1" dirty="0">
                <a:solidFill>
                  <a:schemeClr val="tx2"/>
                </a:solidFill>
              </a:rPr>
              <a:t>echo 'hello world' &gt; test1.txt: "test1.txt" </a:t>
            </a:r>
            <a:r>
              <a:rPr lang="ko-KR" altLang="en-US" sz="1100" b="1" dirty="0">
                <a:solidFill>
                  <a:schemeClr val="tx2"/>
                </a:solidFill>
              </a:rPr>
              <a:t>파일을 생성하고</a:t>
            </a:r>
            <a:r>
              <a:rPr lang="en-US" altLang="ko-KR" sz="1100" b="1" dirty="0">
                <a:solidFill>
                  <a:schemeClr val="tx2"/>
                </a:solidFill>
              </a:rPr>
              <a:t>, </a:t>
            </a:r>
            <a:r>
              <a:rPr lang="ko-KR" altLang="en-US" sz="1100" b="1" dirty="0">
                <a:solidFill>
                  <a:schemeClr val="tx2"/>
                </a:solidFill>
              </a:rPr>
              <a:t>파일 내용으로 </a:t>
            </a:r>
            <a:r>
              <a:rPr lang="en-US" altLang="ko-KR" sz="1100" b="1" dirty="0">
                <a:solidFill>
                  <a:schemeClr val="tx2"/>
                </a:solidFill>
              </a:rPr>
              <a:t>"hello world" </a:t>
            </a:r>
            <a:r>
              <a:rPr lang="ko-KR" altLang="en-US" sz="1100" b="1" dirty="0">
                <a:solidFill>
                  <a:schemeClr val="tx2"/>
                </a:solidFill>
              </a:rPr>
              <a:t>문자열을 쓰기 위해 실행합니다</a:t>
            </a:r>
            <a:r>
              <a:rPr lang="en-US" altLang="ko-KR" sz="1100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*echo </a:t>
            </a:r>
            <a:r>
              <a:rPr lang="ko-KR" altLang="en-US" sz="1100" b="1" dirty="0">
                <a:solidFill>
                  <a:schemeClr val="tx2"/>
                </a:solidFill>
              </a:rPr>
              <a:t>명령어는 문자열을 출력하는 명령어입니다</a:t>
            </a:r>
            <a:r>
              <a:rPr lang="en-US" altLang="ko-KR" sz="1100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*’&gt;’ </a:t>
            </a:r>
            <a:r>
              <a:rPr lang="ko-KR" altLang="en-US" sz="1100" b="1" dirty="0">
                <a:solidFill>
                  <a:schemeClr val="tx2"/>
                </a:solidFill>
              </a:rPr>
              <a:t>연산자는 명령어 실행 결과를 파일에 저장하는 명령어입니다</a:t>
            </a:r>
            <a:r>
              <a:rPr lang="en-US" altLang="ko-KR" sz="11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1100" b="1" dirty="0" smtClean="0">
              <a:solidFill>
                <a:schemeClr val="tx2"/>
              </a:solidFill>
            </a:endParaRP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8. CMD </a:t>
            </a:r>
            <a:r>
              <a:rPr lang="en-US" altLang="ko-KR" sz="1100" b="1" dirty="0">
                <a:solidFill>
                  <a:schemeClr val="tx2"/>
                </a:solidFill>
              </a:rPr>
              <a:t>["tail", "-f", "/</a:t>
            </a:r>
            <a:r>
              <a:rPr lang="en-US" altLang="ko-KR" sz="1100" b="1" dirty="0" err="1">
                <a:solidFill>
                  <a:schemeClr val="tx2"/>
                </a:solidFill>
              </a:rPr>
              <a:t>dev</a:t>
            </a:r>
            <a:r>
              <a:rPr lang="en-US" altLang="ko-KR" sz="1100" b="1" dirty="0">
                <a:solidFill>
                  <a:schemeClr val="tx2"/>
                </a:solidFill>
              </a:rPr>
              <a:t>/null"]: </a:t>
            </a:r>
            <a:r>
              <a:rPr lang="ko-KR" altLang="en-US" sz="1100" b="1" dirty="0">
                <a:solidFill>
                  <a:schemeClr val="tx2"/>
                </a:solidFill>
              </a:rPr>
              <a:t>컨테이너가 시작될 때 실행할 기본 명령어를 지정합니다</a:t>
            </a:r>
            <a:r>
              <a:rPr lang="en-US" altLang="ko-KR" sz="1100" b="1" dirty="0">
                <a:solidFill>
                  <a:schemeClr val="tx2"/>
                </a:solidFill>
              </a:rPr>
              <a:t>. </a:t>
            </a:r>
            <a:r>
              <a:rPr lang="ko-KR" altLang="en-US" sz="1100" b="1" dirty="0">
                <a:solidFill>
                  <a:schemeClr val="tx2"/>
                </a:solidFill>
              </a:rPr>
              <a:t>여기서는 </a:t>
            </a:r>
            <a:r>
              <a:rPr lang="en-US" altLang="ko-KR" sz="1100" b="1" dirty="0">
                <a:solidFill>
                  <a:schemeClr val="tx2"/>
                </a:solidFill>
              </a:rPr>
              <a:t>"/</a:t>
            </a:r>
            <a:r>
              <a:rPr lang="en-US" altLang="ko-KR" sz="1100" b="1" dirty="0" err="1">
                <a:solidFill>
                  <a:schemeClr val="tx2"/>
                </a:solidFill>
              </a:rPr>
              <a:t>dev</a:t>
            </a:r>
            <a:r>
              <a:rPr lang="en-US" altLang="ko-KR" sz="1100" b="1" dirty="0">
                <a:solidFill>
                  <a:schemeClr val="tx2"/>
                </a:solidFill>
              </a:rPr>
              <a:t>/null" </a:t>
            </a:r>
            <a:r>
              <a:rPr lang="ko-KR" altLang="en-US" sz="1100" b="1" dirty="0">
                <a:solidFill>
                  <a:schemeClr val="tx2"/>
                </a:solidFill>
              </a:rPr>
              <a:t>파일을 계속해서 읽는 </a:t>
            </a:r>
            <a:r>
              <a:rPr lang="en-US" altLang="ko-KR" sz="1100" b="1" dirty="0">
                <a:solidFill>
                  <a:schemeClr val="tx2"/>
                </a:solidFill>
              </a:rPr>
              <a:t>tail -f </a:t>
            </a:r>
            <a:r>
              <a:rPr lang="ko-KR" altLang="en-US" sz="1100" b="1" dirty="0">
                <a:solidFill>
                  <a:schemeClr val="tx2"/>
                </a:solidFill>
              </a:rPr>
              <a:t>명령어를 사용합니다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.</a:t>
            </a:r>
            <a:endParaRPr lang="en-US" altLang="ko-KR" sz="1100" b="1" dirty="0">
              <a:solidFill>
                <a:schemeClr val="tx2"/>
              </a:solidFill>
            </a:endParaRPr>
          </a:p>
          <a:p>
            <a:r>
              <a:rPr lang="en-US" altLang="ko-KR" sz="1100" b="1" dirty="0" smtClean="0">
                <a:solidFill>
                  <a:schemeClr val="tx2"/>
                </a:solidFill>
              </a:rPr>
              <a:t>*CMD</a:t>
            </a:r>
            <a:r>
              <a:rPr lang="ko-KR" altLang="en-US" sz="1100" b="1" dirty="0">
                <a:solidFill>
                  <a:schemeClr val="tx2"/>
                </a:solidFill>
              </a:rPr>
              <a:t>는 </a:t>
            </a:r>
            <a:r>
              <a:rPr lang="en-US" altLang="ko-KR" sz="1100" b="1" dirty="0" err="1">
                <a:solidFill>
                  <a:schemeClr val="tx2"/>
                </a:solidFill>
              </a:rPr>
              <a:t>Docker</a:t>
            </a:r>
            <a:r>
              <a:rPr lang="en-US" altLang="ko-KR" sz="1100" b="1" dirty="0">
                <a:solidFill>
                  <a:schemeClr val="tx2"/>
                </a:solidFill>
              </a:rPr>
              <a:t> </a:t>
            </a:r>
            <a:r>
              <a:rPr lang="ko-KR" altLang="en-US" sz="1100" b="1" dirty="0">
                <a:solidFill>
                  <a:schemeClr val="tx2"/>
                </a:solidFill>
              </a:rPr>
              <a:t>컨테이너가 시작될 때 실행할 기본 명령어를 지정하는 명령어입니다</a:t>
            </a:r>
            <a:r>
              <a:rPr lang="en-US" altLang="ko-KR" sz="1100" b="1" dirty="0">
                <a:solidFill>
                  <a:schemeClr val="tx2"/>
                </a:solidFill>
              </a:rPr>
              <a:t>.</a:t>
            </a:r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3637" y="2095500"/>
            <a:ext cx="1116563" cy="2266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88860" y="1540677"/>
            <a:ext cx="2310978" cy="211692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824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실습하기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en-US" altLang="ko-KR" sz="3200" b="1" dirty="0" err="1">
                <a:solidFill>
                  <a:schemeClr val="tx2"/>
                </a:solidFill>
              </a:rPr>
              <a:t>Docker</a:t>
            </a:r>
            <a:r>
              <a:rPr lang="ko-KR" altLang="en-US" sz="3200" b="1" dirty="0">
                <a:solidFill>
                  <a:schemeClr val="tx2"/>
                </a:solidFill>
              </a:rPr>
              <a:t>활용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306" y="5390273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b="1" dirty="0" err="1" smtClean="0">
                <a:solidFill>
                  <a:schemeClr val="tx2"/>
                </a:solidFill>
              </a:rPr>
              <a:t>docker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build -t </a:t>
            </a:r>
            <a:r>
              <a:rPr lang="en-US" altLang="ko-KR" b="1" dirty="0" err="1">
                <a:solidFill>
                  <a:schemeClr val="tx2"/>
                </a:solidFill>
              </a:rPr>
              <a:t>kopo</a:t>
            </a:r>
            <a:r>
              <a:rPr lang="en-US" altLang="ko-KR" b="1" dirty="0">
                <a:solidFill>
                  <a:schemeClr val="tx2"/>
                </a:solidFill>
              </a:rPr>
              <a:t>/dockerfile-test:v1 </a:t>
            </a:r>
            <a:r>
              <a:rPr lang="en-US" altLang="ko-KR" b="1" dirty="0" smtClean="0">
                <a:solidFill>
                  <a:schemeClr val="tx2"/>
                </a:solidFill>
              </a:rPr>
              <a:t>.”</a:t>
            </a:r>
            <a:br>
              <a:rPr lang="en-US" altLang="ko-KR" b="1" dirty="0" smtClean="0">
                <a:solidFill>
                  <a:schemeClr val="tx2"/>
                </a:solidFill>
              </a:rPr>
            </a:br>
            <a:r>
              <a:rPr lang="en-US" altLang="ko-KR" b="1" dirty="0" smtClean="0">
                <a:solidFill>
                  <a:schemeClr val="tx2"/>
                </a:solidFill>
              </a:rPr>
              <a:t>: </a:t>
            </a:r>
            <a:r>
              <a:rPr lang="ko-KR" altLang="en-US" b="1" dirty="0">
                <a:solidFill>
                  <a:schemeClr val="tx2"/>
                </a:solidFill>
              </a:rPr>
              <a:t>현재 위치한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디렉토리에서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</a:rPr>
              <a:t>‘</a:t>
            </a:r>
            <a:r>
              <a:rPr lang="en-US" altLang="ko-KR" b="1" dirty="0" err="1" smtClean="0">
                <a:solidFill>
                  <a:schemeClr val="tx2"/>
                </a:solidFill>
              </a:rPr>
              <a:t>Dockerfile</a:t>
            </a:r>
            <a:r>
              <a:rPr lang="en-US" altLang="ko-KR" b="1" dirty="0" smtClean="0">
                <a:solidFill>
                  <a:schemeClr val="tx2"/>
                </a:solidFill>
              </a:rPr>
              <a:t>’</a:t>
            </a:r>
            <a:r>
              <a:rPr lang="ko-KR" altLang="en-US" b="1" dirty="0" smtClean="0">
                <a:solidFill>
                  <a:schemeClr val="tx2"/>
                </a:solidFill>
              </a:rPr>
              <a:t>을 찾아 </a:t>
            </a:r>
            <a:r>
              <a:rPr lang="en-US" altLang="ko-KR" b="1" dirty="0" smtClean="0">
                <a:solidFill>
                  <a:schemeClr val="tx2"/>
                </a:solidFill>
              </a:rPr>
              <a:t>‘</a:t>
            </a:r>
            <a:r>
              <a:rPr lang="en-US" altLang="ko-KR" b="1" dirty="0" err="1" smtClean="0">
                <a:solidFill>
                  <a:schemeClr val="tx2"/>
                </a:solidFill>
              </a:rPr>
              <a:t>kopo</a:t>
            </a:r>
            <a:r>
              <a:rPr lang="en-US" altLang="ko-KR" b="1" dirty="0" smtClean="0">
                <a:solidFill>
                  <a:schemeClr val="tx2"/>
                </a:solidFill>
              </a:rPr>
              <a:t>/dockerfile-test:v1’ </a:t>
            </a:r>
            <a:r>
              <a:rPr lang="ko-KR" altLang="en-US" b="1" dirty="0" smtClean="0">
                <a:solidFill>
                  <a:schemeClr val="tx2"/>
                </a:solidFill>
              </a:rPr>
              <a:t>이미지를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빌드합니다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6" y="984371"/>
            <a:ext cx="6775170" cy="417647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257841" y="994358"/>
            <a:ext cx="3038184" cy="18141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8834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실습하기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en-US" altLang="ko-KR" sz="3200" b="1" dirty="0" err="1">
                <a:solidFill>
                  <a:schemeClr val="tx2"/>
                </a:solidFill>
              </a:rPr>
              <a:t>Docker</a:t>
            </a:r>
            <a:r>
              <a:rPr lang="ko-KR" altLang="en-US" sz="3200" b="1" dirty="0">
                <a:solidFill>
                  <a:schemeClr val="tx2"/>
                </a:solidFill>
              </a:rPr>
              <a:t>활용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837" y="253443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“</a:t>
            </a:r>
            <a:r>
              <a:rPr lang="en-US" altLang="ko-KR" b="1" dirty="0" err="1" smtClean="0">
                <a:solidFill>
                  <a:schemeClr val="tx2"/>
                </a:solidFill>
              </a:rPr>
              <a:t>docker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run -d </a:t>
            </a:r>
            <a:r>
              <a:rPr lang="en-US" altLang="ko-KR" b="1" dirty="0" err="1" smtClean="0">
                <a:solidFill>
                  <a:schemeClr val="tx2"/>
                </a:solidFill>
              </a:rPr>
              <a:t>kopo</a:t>
            </a:r>
            <a:r>
              <a:rPr lang="en-US" altLang="ko-KR" b="1" dirty="0" smtClean="0">
                <a:solidFill>
                  <a:schemeClr val="tx2"/>
                </a:solidFill>
              </a:rPr>
              <a:t>/dockerfile-test:v1”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: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</a:rPr>
              <a:t>kopo</a:t>
            </a:r>
            <a:r>
              <a:rPr lang="en-US" altLang="ko-KR" b="1" dirty="0">
                <a:solidFill>
                  <a:schemeClr val="tx2"/>
                </a:solidFill>
              </a:rPr>
              <a:t>/dockerfile-test:v1 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이미지를 </a:t>
            </a:r>
            <a:r>
              <a:rPr lang="ko-KR" altLang="en-US" b="1" dirty="0">
                <a:solidFill>
                  <a:schemeClr val="tx2"/>
                </a:solidFill>
              </a:rPr>
              <a:t>실행하여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컨테이너를 백그라운드 모드로 실행합니다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07" y="1413698"/>
            <a:ext cx="11270582" cy="82467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296191" y="1413698"/>
            <a:ext cx="4600284" cy="30313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6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909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실습하기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en-US" altLang="ko-KR" sz="3200" b="1" dirty="0" err="1">
                <a:solidFill>
                  <a:schemeClr val="tx2"/>
                </a:solidFill>
              </a:rPr>
              <a:t>Docker</a:t>
            </a:r>
            <a:r>
              <a:rPr lang="ko-KR" altLang="en-US" sz="3200" b="1" dirty="0">
                <a:solidFill>
                  <a:schemeClr val="tx2"/>
                </a:solidFill>
              </a:rPr>
              <a:t>활용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409701"/>
            <a:ext cx="11327169" cy="240177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49863" y="2169338"/>
            <a:ext cx="4812712" cy="3846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ㄱ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121863" y="1343612"/>
            <a:ext cx="1641544" cy="3846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ㄱ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6725" y="3978540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“</a:t>
            </a:r>
            <a:r>
              <a:rPr lang="en-US" altLang="ko-KR" b="1" dirty="0" err="1" smtClean="0">
                <a:solidFill>
                  <a:schemeClr val="tx2"/>
                </a:solidFill>
              </a:rPr>
              <a:t>docker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</a:rPr>
              <a:t>ps</a:t>
            </a:r>
            <a:r>
              <a:rPr lang="en-US" altLang="ko-KR" b="1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: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현재 실행 중인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컨테이너들의 목록을 보여줍니다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=&gt; </a:t>
            </a:r>
            <a:r>
              <a:rPr lang="en-US" altLang="ko-KR" b="1" dirty="0" err="1" smtClean="0">
                <a:solidFill>
                  <a:schemeClr val="tx2"/>
                </a:solidFill>
              </a:rPr>
              <a:t>kopo</a:t>
            </a:r>
            <a:r>
              <a:rPr lang="en-US" altLang="ko-KR" b="1" dirty="0" smtClean="0">
                <a:solidFill>
                  <a:schemeClr val="tx2"/>
                </a:solidFill>
              </a:rPr>
              <a:t>/dockerfile-test:v1</a:t>
            </a:r>
            <a:r>
              <a:rPr lang="ko-KR" altLang="en-US" b="1" dirty="0" smtClean="0">
                <a:solidFill>
                  <a:schemeClr val="tx2"/>
                </a:solidFill>
              </a:rPr>
              <a:t>의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포트를 사용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7950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① 하나의 </a:t>
            </a:r>
            <a:r>
              <a:rPr lang="en-US" altLang="ko-KR" sz="3200" b="1" dirty="0">
                <a:solidFill>
                  <a:schemeClr val="tx2"/>
                </a:solidFill>
              </a:rPr>
              <a:t>VM</a:t>
            </a:r>
            <a:r>
              <a:rPr lang="ko-KR" altLang="en-US" sz="3200" b="1" dirty="0">
                <a:solidFill>
                  <a:schemeClr val="tx2"/>
                </a:solidFill>
              </a:rPr>
              <a:t>을 구성</a:t>
            </a:r>
            <a:endParaRPr lang="en-US" altLang="ko-KR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84" y="1340558"/>
            <a:ext cx="5934774" cy="513188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50467" y="2535737"/>
            <a:ext cx="2328984" cy="28135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7631" y="2395060"/>
            <a:ext cx="644769" cy="1406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825" y="1405308"/>
            <a:ext cx="522487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000" b="1" dirty="0" smtClean="0">
                <a:solidFill>
                  <a:schemeClr val="tx2"/>
                </a:solidFill>
              </a:rPr>
              <a:t>=&gt;Virtual Box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에서 여러 개의 서버를 구성 할 수 있다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  <a:p>
            <a:pPr lvl="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000" b="1" dirty="0" smtClean="0">
                <a:solidFill>
                  <a:schemeClr val="tx2"/>
                </a:solidFill>
              </a:rPr>
              <a:t>-&gt;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복제하려는 서버의 전원을 끈 후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lvl="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000" b="1" dirty="0" smtClean="0">
                <a:solidFill>
                  <a:schemeClr val="tx2"/>
                </a:solidFill>
              </a:rPr>
              <a:t>-&gt;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복제버튼 클릭</a:t>
            </a:r>
            <a:endParaRPr lang="ko-KR" altLang="ko-K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577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실습하기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en-US" altLang="ko-KR" sz="3200" b="1" dirty="0" err="1">
                <a:solidFill>
                  <a:schemeClr val="tx2"/>
                </a:solidFill>
              </a:rPr>
              <a:t>Docker</a:t>
            </a:r>
            <a:r>
              <a:rPr lang="ko-KR" altLang="en-US" sz="3200" b="1" dirty="0">
                <a:solidFill>
                  <a:schemeClr val="tx2"/>
                </a:solidFill>
              </a:rPr>
              <a:t>활용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98" y="1340558"/>
            <a:ext cx="10565946" cy="88777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835462" y="1332156"/>
            <a:ext cx="1765738" cy="3846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ㄱ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1618" y="2516546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“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exec -it e12361c12d1f /bin/bash</a:t>
            </a:r>
            <a:r>
              <a:rPr lang="en-US" altLang="ko-KR" b="1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:</a:t>
            </a:r>
            <a:r>
              <a:rPr lang="en-US" altLang="ko-KR" b="1" dirty="0">
                <a:solidFill>
                  <a:schemeClr val="tx2"/>
                </a:solidFill>
              </a:rPr>
              <a:t> e12361c12d1f </a:t>
            </a:r>
            <a:r>
              <a:rPr lang="ko-KR" altLang="en-US" b="1" dirty="0" smtClean="0">
                <a:solidFill>
                  <a:schemeClr val="tx2"/>
                </a:solidFill>
              </a:rPr>
              <a:t>와 같은 </a:t>
            </a:r>
            <a:r>
              <a:rPr lang="ko-KR" altLang="en-US" b="1" dirty="0">
                <a:solidFill>
                  <a:schemeClr val="tx2"/>
                </a:solidFill>
              </a:rPr>
              <a:t>컨테이너 </a:t>
            </a:r>
            <a:r>
              <a:rPr lang="en-US" altLang="ko-KR" b="1" dirty="0">
                <a:solidFill>
                  <a:schemeClr val="tx2"/>
                </a:solidFill>
              </a:rPr>
              <a:t>ID</a:t>
            </a:r>
            <a:r>
              <a:rPr lang="ko-KR" altLang="en-US" b="1" dirty="0">
                <a:solidFill>
                  <a:schemeClr val="tx2"/>
                </a:solidFill>
              </a:rPr>
              <a:t>를 가진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컨테이너 내부의 </a:t>
            </a:r>
            <a:r>
              <a:rPr lang="en-US" altLang="ko-KR" b="1" dirty="0">
                <a:solidFill>
                  <a:schemeClr val="tx2"/>
                </a:solidFill>
              </a:rPr>
              <a:t>Bash </a:t>
            </a:r>
            <a:r>
              <a:rPr lang="ko-KR" altLang="en-US" b="1" dirty="0" err="1">
                <a:solidFill>
                  <a:schemeClr val="tx2"/>
                </a:solidFill>
              </a:rPr>
              <a:t>셸을</a:t>
            </a:r>
            <a:r>
              <a:rPr lang="ko-KR" altLang="en-US" b="1" dirty="0">
                <a:solidFill>
                  <a:schemeClr val="tx2"/>
                </a:solidFill>
              </a:rPr>
              <a:t> 실행합니다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smtClean="0">
                <a:solidFill>
                  <a:schemeClr val="tx2"/>
                </a:solidFill>
              </a:rPr>
              <a:t>접속된 것을 확인 할 수 있다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err="1" smtClean="0">
                <a:solidFill>
                  <a:schemeClr val="tx2"/>
                </a:solidFill>
              </a:rPr>
              <a:t>Ls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명령어를 통해 현재 </a:t>
            </a:r>
            <a:r>
              <a:rPr lang="en-US" altLang="ko-KR" b="1" dirty="0" err="1" smtClean="0">
                <a:solidFill>
                  <a:schemeClr val="tx2"/>
                </a:solidFill>
              </a:rPr>
              <a:t>Docker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컨테이너 내부의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디렉토리</a:t>
            </a:r>
            <a:r>
              <a:rPr lang="ko-KR" altLang="en-US" b="1" dirty="0" smtClean="0">
                <a:solidFill>
                  <a:schemeClr val="tx2"/>
                </a:solidFill>
              </a:rPr>
              <a:t> 목록을 보여준다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9997" y="1628774"/>
            <a:ext cx="3137127" cy="3480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79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8282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실습하기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en-US" altLang="ko-KR" sz="3200" b="1" dirty="0" err="1">
                <a:solidFill>
                  <a:schemeClr val="tx2"/>
                </a:solidFill>
              </a:rPr>
              <a:t>Docker</a:t>
            </a:r>
            <a:r>
              <a:rPr lang="ko-KR" altLang="en-US" sz="3200" b="1" dirty="0">
                <a:solidFill>
                  <a:schemeClr val="tx2"/>
                </a:solidFill>
              </a:rPr>
              <a:t>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6" y="1340558"/>
            <a:ext cx="11217922" cy="6692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6" y="2177725"/>
            <a:ext cx="5315692" cy="251495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57297" y="1365771"/>
            <a:ext cx="7641127" cy="3480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ㄱ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95147" y="3035369"/>
            <a:ext cx="686128" cy="2888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ㄱ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9837" y="4824362"/>
            <a:ext cx="11143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“</a:t>
            </a:r>
            <a:r>
              <a:rPr lang="en-US" altLang="ko-KR" b="1" dirty="0" err="1" smtClean="0">
                <a:solidFill>
                  <a:schemeClr val="tx2"/>
                </a:solidFill>
              </a:rPr>
              <a:t>docker</a:t>
            </a:r>
            <a:r>
              <a:rPr lang="en-US" altLang="ko-KR" b="1" dirty="0" smtClean="0">
                <a:solidFill>
                  <a:schemeClr val="tx2"/>
                </a:solidFill>
              </a:rPr>
              <a:t> run –d –v [</a:t>
            </a:r>
            <a:r>
              <a:rPr lang="ko-KR" altLang="en-US" b="1" dirty="0" smtClean="0">
                <a:solidFill>
                  <a:schemeClr val="tx2"/>
                </a:solidFill>
              </a:rPr>
              <a:t>호스트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디렉토리</a:t>
            </a:r>
            <a:r>
              <a:rPr lang="ko-KR" altLang="en-US" b="1" dirty="0" smtClean="0">
                <a:solidFill>
                  <a:schemeClr val="tx2"/>
                </a:solidFill>
              </a:rPr>
              <a:t> 또는 볼륨</a:t>
            </a:r>
            <a:r>
              <a:rPr lang="en-US" altLang="ko-KR" b="1" dirty="0" smtClean="0">
                <a:solidFill>
                  <a:schemeClr val="tx2"/>
                </a:solidFill>
              </a:rPr>
              <a:t>]:[</a:t>
            </a:r>
            <a:r>
              <a:rPr lang="ko-KR" altLang="en-US" b="1" dirty="0" smtClean="0">
                <a:solidFill>
                  <a:schemeClr val="tx2"/>
                </a:solidFill>
              </a:rPr>
              <a:t>컨테이너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디렉토리</a:t>
            </a:r>
            <a:r>
              <a:rPr lang="en-US" altLang="ko-KR" b="1" dirty="0" smtClean="0">
                <a:solidFill>
                  <a:schemeClr val="tx2"/>
                </a:solidFill>
              </a:rPr>
              <a:t>]:[</a:t>
            </a:r>
            <a:r>
              <a:rPr lang="ko-KR" altLang="en-US" b="1" dirty="0" smtClean="0">
                <a:solidFill>
                  <a:schemeClr val="tx2"/>
                </a:solidFill>
              </a:rPr>
              <a:t>권한</a:t>
            </a:r>
            <a:r>
              <a:rPr lang="en-US" altLang="ko-KR" b="1" dirty="0" smtClean="0">
                <a:solidFill>
                  <a:schemeClr val="tx2"/>
                </a:solidFill>
              </a:rPr>
              <a:t>] [</a:t>
            </a:r>
            <a:r>
              <a:rPr lang="ko-KR" altLang="en-US" b="1" dirty="0" smtClean="0">
                <a:solidFill>
                  <a:schemeClr val="tx2"/>
                </a:solidFill>
              </a:rPr>
              <a:t>이미지 이름</a:t>
            </a:r>
            <a:r>
              <a:rPr lang="en-US" altLang="ko-KR" b="1" dirty="0" smtClean="0">
                <a:solidFill>
                  <a:schemeClr val="tx2"/>
                </a:solidFill>
              </a:rPr>
              <a:t>]”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smtClean="0">
                <a:solidFill>
                  <a:schemeClr val="tx2"/>
                </a:solidFill>
              </a:rPr>
              <a:t>호스트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머신의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</a:rPr>
              <a:t>workspace\data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디렉토리가</a:t>
            </a:r>
            <a:r>
              <a:rPr lang="ko-KR" altLang="en-US" b="1" dirty="0" smtClean="0">
                <a:solidFill>
                  <a:schemeClr val="tx2"/>
                </a:solidFill>
              </a:rPr>
              <a:t> 컨테이너 내부의 </a:t>
            </a:r>
            <a:r>
              <a:rPr lang="en-US" altLang="ko-KR" b="1" dirty="0" smtClean="0">
                <a:solidFill>
                  <a:schemeClr val="tx2"/>
                </a:solidFill>
              </a:rPr>
              <a:t>\app\data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디렉토리에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마운트되어</a:t>
            </a:r>
            <a:r>
              <a:rPr lang="ko-KR" altLang="en-US" b="1" dirty="0" smtClean="0">
                <a:solidFill>
                  <a:schemeClr val="tx2"/>
                </a:solidFill>
              </a:rPr>
              <a:t> 공유된다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*’-v’: </a:t>
            </a:r>
            <a:r>
              <a:rPr lang="ko-KR" altLang="en-US" b="1" dirty="0" smtClean="0">
                <a:solidFill>
                  <a:schemeClr val="tx2"/>
                </a:solidFill>
              </a:rPr>
              <a:t>볼륨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마운트를</a:t>
            </a:r>
            <a:r>
              <a:rPr lang="ko-KR" altLang="en-US" b="1" dirty="0" smtClean="0">
                <a:solidFill>
                  <a:schemeClr val="tx2"/>
                </a:solidFill>
              </a:rPr>
              <a:t> 설정하는 옵션</a:t>
            </a:r>
            <a:endParaRPr lang="en-US" altLang="ko-KR" b="1" dirty="0" smtClean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8322" y="2238570"/>
            <a:ext cx="2114878" cy="2888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ㄱ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66996" y="1386310"/>
            <a:ext cx="3324553" cy="2888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ㄱ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724818" y="1395346"/>
            <a:ext cx="705014" cy="2888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0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662989" y="753255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187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실습하기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en-US" altLang="ko-KR" sz="3200" b="1" dirty="0" err="1">
                <a:solidFill>
                  <a:schemeClr val="tx2"/>
                </a:solidFill>
              </a:rPr>
              <a:t>Docker</a:t>
            </a:r>
            <a:r>
              <a:rPr lang="ko-KR" altLang="en-US" sz="3200" b="1" dirty="0">
                <a:solidFill>
                  <a:schemeClr val="tx2"/>
                </a:solidFill>
              </a:rPr>
              <a:t>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83" y="1414377"/>
            <a:ext cx="11247014" cy="175744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05450" y="1365771"/>
            <a:ext cx="1495426" cy="3480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9836" y="1945093"/>
            <a:ext cx="1707113" cy="3409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ㄱ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93" y="3228391"/>
            <a:ext cx="11247014" cy="147111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62989" y="3831266"/>
            <a:ext cx="3459714" cy="3658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ㄱ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193882" y="3831266"/>
            <a:ext cx="476251" cy="3658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ㄱ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886824" y="3438577"/>
            <a:ext cx="1838325" cy="3480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ㄱ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9836" y="4800037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smtClean="0">
                <a:solidFill>
                  <a:schemeClr val="tx2"/>
                </a:solidFill>
              </a:rPr>
              <a:t>컨테이너 </a:t>
            </a:r>
            <a:r>
              <a:rPr lang="en-US" altLang="ko-KR" b="1" dirty="0" smtClean="0">
                <a:solidFill>
                  <a:schemeClr val="tx2"/>
                </a:solidFill>
              </a:rPr>
              <a:t>c6dff05bdefc </a:t>
            </a:r>
            <a:r>
              <a:rPr lang="ko-KR" altLang="en-US" b="1" dirty="0" smtClean="0">
                <a:solidFill>
                  <a:schemeClr val="tx2"/>
                </a:solidFill>
              </a:rPr>
              <a:t>생성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smtClean="0">
                <a:solidFill>
                  <a:schemeClr val="tx2"/>
                </a:solidFill>
              </a:rPr>
              <a:t>아까와 같이 </a:t>
            </a:r>
            <a:r>
              <a:rPr lang="en-US" altLang="ko-KR" b="1" dirty="0" smtClean="0">
                <a:solidFill>
                  <a:schemeClr val="tx2"/>
                </a:solidFill>
              </a:rPr>
              <a:t>c6dff05bdefc</a:t>
            </a:r>
            <a:r>
              <a:rPr lang="ko-KR" altLang="en-US" b="1" dirty="0" smtClean="0">
                <a:solidFill>
                  <a:schemeClr val="tx2"/>
                </a:solidFill>
              </a:rPr>
              <a:t>에 접속</a:t>
            </a:r>
            <a:endParaRPr lang="en-US" altLang="ko-KR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444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윈도우에서 텍스트파일 생성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340557"/>
            <a:ext cx="4656064" cy="3452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839" y="1340557"/>
            <a:ext cx="5926388" cy="11661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9836" y="4800037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smtClean="0">
                <a:solidFill>
                  <a:schemeClr val="tx2"/>
                </a:solidFill>
              </a:rPr>
              <a:t>윈도우에서 텍스트 파일 생성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err="1" smtClean="0">
                <a:solidFill>
                  <a:schemeClr val="tx2"/>
                </a:solidFill>
              </a:rPr>
              <a:t>리눅스에서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디렉토리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</a:rPr>
              <a:t>검색시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</a:rPr>
              <a:t>a.txt </a:t>
            </a:r>
            <a:r>
              <a:rPr lang="ko-KR" altLang="en-US" b="1" dirty="0" smtClean="0">
                <a:solidFill>
                  <a:schemeClr val="tx2"/>
                </a:solidFill>
              </a:rPr>
              <a:t>파일이 생성된 것을 확인 할 수 있다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97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310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tx2"/>
                </a:solidFill>
              </a:rPr>
              <a:t>리눅스에서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</a:rPr>
              <a:t>텍스트파일 생성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436670"/>
            <a:ext cx="10511777" cy="5340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7" y="2138640"/>
            <a:ext cx="5611027" cy="26225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9836" y="4800037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err="1" smtClean="0">
                <a:solidFill>
                  <a:schemeClr val="tx2"/>
                </a:solidFill>
              </a:rPr>
              <a:t>리눅스에서</a:t>
            </a:r>
            <a:r>
              <a:rPr lang="ko-KR" altLang="en-US" b="1" dirty="0" smtClean="0">
                <a:solidFill>
                  <a:schemeClr val="tx2"/>
                </a:solidFill>
              </a:rPr>
              <a:t> 텍스트 파일 생성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smtClean="0">
                <a:solidFill>
                  <a:schemeClr val="tx2"/>
                </a:solidFill>
              </a:rPr>
              <a:t>윈도우에 </a:t>
            </a:r>
            <a:r>
              <a:rPr lang="en-US" altLang="ko-KR" b="1" dirty="0" smtClean="0">
                <a:solidFill>
                  <a:schemeClr val="tx2"/>
                </a:solidFill>
              </a:rPr>
              <a:t>b.txt </a:t>
            </a:r>
            <a:r>
              <a:rPr lang="ko-KR" altLang="en-US" b="1" dirty="0" smtClean="0">
                <a:solidFill>
                  <a:schemeClr val="tx2"/>
                </a:solidFill>
              </a:rPr>
              <a:t>파일이 생성된 것을 확인 할 수 있다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01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996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윈도우에서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txt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파일 내용 수정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09" y="3181611"/>
            <a:ext cx="10212115" cy="11586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09" y="1445648"/>
            <a:ext cx="3851041" cy="15354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9509" y="4800037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>
                <a:solidFill>
                  <a:schemeClr val="tx2"/>
                </a:solidFill>
              </a:rPr>
              <a:t>c</a:t>
            </a:r>
            <a:r>
              <a:rPr lang="en-US" altLang="ko-KR" b="1" dirty="0" smtClean="0">
                <a:solidFill>
                  <a:schemeClr val="tx2"/>
                </a:solidFill>
              </a:rPr>
              <a:t>at b.txt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명령어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b.txt </a:t>
            </a:r>
            <a:r>
              <a:rPr lang="ko-KR" altLang="en-US" b="1" dirty="0" smtClean="0">
                <a:solidFill>
                  <a:schemeClr val="tx2"/>
                </a:solidFill>
              </a:rPr>
              <a:t>파일 내용이 업로드 된 것을 확인할 수 있다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8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8720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실습하기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en-US" altLang="ko-KR" sz="3200" b="1" dirty="0" err="1">
                <a:solidFill>
                  <a:schemeClr val="tx2"/>
                </a:solidFill>
              </a:rPr>
              <a:t>Docker</a:t>
            </a:r>
            <a:r>
              <a:rPr lang="ko-KR" altLang="en-US" sz="3200" b="1" dirty="0">
                <a:solidFill>
                  <a:schemeClr val="tx2"/>
                </a:solidFill>
              </a:rPr>
              <a:t>활용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953401"/>
            <a:ext cx="3582807" cy="2913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8235" y="953401"/>
            <a:ext cx="73628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1. version</a:t>
            </a:r>
            <a:r>
              <a:rPr lang="en-US" altLang="ko-KR" sz="1400" b="1" dirty="0">
                <a:solidFill>
                  <a:schemeClr val="tx2"/>
                </a:solidFill>
              </a:rPr>
              <a:t>: '3': </a:t>
            </a:r>
            <a:r>
              <a:rPr lang="en-US" altLang="ko-KR" sz="1400" b="1" dirty="0" err="1">
                <a:solidFill>
                  <a:schemeClr val="tx2"/>
                </a:solidFill>
              </a:rPr>
              <a:t>Docker</a:t>
            </a:r>
            <a:r>
              <a:rPr lang="en-US" altLang="ko-KR" sz="1400" b="1" dirty="0">
                <a:solidFill>
                  <a:schemeClr val="tx2"/>
                </a:solidFill>
              </a:rPr>
              <a:t> Compose </a:t>
            </a:r>
            <a:r>
              <a:rPr lang="ko-KR" altLang="en-US" sz="1400" b="1" dirty="0">
                <a:solidFill>
                  <a:schemeClr val="tx2"/>
                </a:solidFill>
              </a:rPr>
              <a:t>파일의 버전을 지정합니다</a:t>
            </a:r>
            <a:r>
              <a:rPr lang="en-US" altLang="ko-KR" sz="1400" b="1" dirty="0">
                <a:solidFill>
                  <a:schemeClr val="tx2"/>
                </a:solidFill>
              </a:rPr>
              <a:t>. </a:t>
            </a:r>
            <a:r>
              <a:rPr lang="ko-KR" altLang="en-US" sz="1400" b="1" dirty="0">
                <a:solidFill>
                  <a:schemeClr val="tx2"/>
                </a:solidFill>
              </a:rPr>
              <a:t>이 파일에서는 버전 </a:t>
            </a:r>
            <a:r>
              <a:rPr lang="en-US" altLang="ko-KR" sz="1400" b="1" dirty="0">
                <a:solidFill>
                  <a:schemeClr val="tx2"/>
                </a:solidFill>
              </a:rPr>
              <a:t>3</a:t>
            </a:r>
            <a:r>
              <a:rPr lang="ko-KR" altLang="en-US" sz="1400" b="1" dirty="0">
                <a:solidFill>
                  <a:schemeClr val="tx2"/>
                </a:solidFill>
              </a:rPr>
              <a:t>을 사용합니다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3. services</a:t>
            </a:r>
            <a:r>
              <a:rPr lang="en-US" altLang="ko-KR" sz="1400" b="1" dirty="0">
                <a:solidFill>
                  <a:schemeClr val="tx2"/>
                </a:solidFill>
              </a:rPr>
              <a:t>:: </a:t>
            </a:r>
            <a:r>
              <a:rPr lang="ko-KR" altLang="en-US" sz="1400" b="1" dirty="0">
                <a:solidFill>
                  <a:schemeClr val="tx2"/>
                </a:solidFill>
              </a:rPr>
              <a:t>여러 개의 서비스를 정의합니다</a:t>
            </a:r>
            <a:r>
              <a:rPr lang="en-US" altLang="ko-KR" sz="14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4.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ubuntu</a:t>
            </a:r>
            <a:r>
              <a:rPr lang="en-US" altLang="ko-KR" sz="1400" b="1" dirty="0">
                <a:solidFill>
                  <a:schemeClr val="tx2"/>
                </a:solidFill>
              </a:rPr>
              <a:t>:: </a:t>
            </a:r>
            <a:r>
              <a:rPr lang="ko-KR" altLang="en-US" sz="1400" b="1" dirty="0">
                <a:solidFill>
                  <a:schemeClr val="tx2"/>
                </a:solidFill>
              </a:rPr>
              <a:t>서비스의 이름입니다</a:t>
            </a:r>
            <a:r>
              <a:rPr lang="en-US" altLang="ko-KR" sz="1400" b="1" dirty="0">
                <a:solidFill>
                  <a:schemeClr val="tx2"/>
                </a:solidFill>
              </a:rPr>
              <a:t>. </a:t>
            </a:r>
            <a:r>
              <a:rPr lang="ko-KR" altLang="en-US" sz="1400" b="1" dirty="0">
                <a:solidFill>
                  <a:schemeClr val="tx2"/>
                </a:solidFill>
              </a:rPr>
              <a:t>이 서비스는 </a:t>
            </a:r>
            <a:r>
              <a:rPr lang="en-US" altLang="ko-KR" sz="1400" b="1" dirty="0">
                <a:solidFill>
                  <a:schemeClr val="tx2"/>
                </a:solidFill>
              </a:rPr>
              <a:t>Ubuntu </a:t>
            </a:r>
            <a:r>
              <a:rPr lang="ko-KR" altLang="en-US" sz="1400" b="1" dirty="0">
                <a:solidFill>
                  <a:schemeClr val="tx2"/>
                </a:solidFill>
              </a:rPr>
              <a:t>이미지를 기반으로 실행됩니다</a:t>
            </a:r>
            <a:r>
              <a:rPr lang="en-US" altLang="ko-KR" sz="14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5. build</a:t>
            </a:r>
            <a:r>
              <a:rPr lang="en-US" altLang="ko-KR" sz="1400" b="1" dirty="0">
                <a:solidFill>
                  <a:schemeClr val="tx2"/>
                </a:solidFill>
              </a:rPr>
              <a:t>:: </a:t>
            </a:r>
            <a:r>
              <a:rPr lang="ko-KR" altLang="en-US" sz="1400" b="1" dirty="0">
                <a:solidFill>
                  <a:schemeClr val="tx2"/>
                </a:solidFill>
              </a:rPr>
              <a:t>이미지를 </a:t>
            </a:r>
            <a:r>
              <a:rPr lang="ko-KR" altLang="en-US" sz="1400" b="1" dirty="0" err="1">
                <a:solidFill>
                  <a:schemeClr val="tx2"/>
                </a:solidFill>
              </a:rPr>
              <a:t>빌드하는</a:t>
            </a:r>
            <a:r>
              <a:rPr lang="ko-KR" altLang="en-US" sz="1400" b="1" dirty="0">
                <a:solidFill>
                  <a:schemeClr val="tx2"/>
                </a:solidFill>
              </a:rPr>
              <a:t> 방법을 지정합니다</a:t>
            </a:r>
            <a:r>
              <a:rPr lang="en-US" altLang="ko-KR" sz="14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6. context</a:t>
            </a:r>
            <a:r>
              <a:rPr lang="en-US" altLang="ko-KR" sz="1400" b="1" dirty="0">
                <a:solidFill>
                  <a:schemeClr val="tx2"/>
                </a:solidFill>
              </a:rPr>
              <a:t>: .: </a:t>
            </a:r>
            <a:r>
              <a:rPr lang="en-US" altLang="ko-KR" sz="1400" b="1" dirty="0" err="1">
                <a:solidFill>
                  <a:schemeClr val="tx2"/>
                </a:solidFill>
              </a:rPr>
              <a:t>Dockerfile</a:t>
            </a:r>
            <a:r>
              <a:rPr lang="ko-KR" altLang="en-US" sz="1400" b="1" dirty="0">
                <a:solidFill>
                  <a:schemeClr val="tx2"/>
                </a:solidFill>
              </a:rPr>
              <a:t>과 함께 </a:t>
            </a:r>
            <a:r>
              <a:rPr lang="ko-KR" altLang="en-US" sz="1400" b="1" dirty="0" err="1">
                <a:solidFill>
                  <a:schemeClr val="tx2"/>
                </a:solidFill>
              </a:rPr>
              <a:t>빌드할</a:t>
            </a:r>
            <a:r>
              <a:rPr lang="ko-KR" altLang="en-US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err="1">
                <a:solidFill>
                  <a:schemeClr val="tx2"/>
                </a:solidFill>
              </a:rPr>
              <a:t>컨텍스트</a:t>
            </a:r>
            <a:r>
              <a:rPr lang="ko-KR" altLang="en-US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err="1">
                <a:solidFill>
                  <a:schemeClr val="tx2"/>
                </a:solidFill>
              </a:rPr>
              <a:t>디렉토리를</a:t>
            </a:r>
            <a:r>
              <a:rPr lang="ko-KR" altLang="en-US" sz="1400" b="1" dirty="0">
                <a:solidFill>
                  <a:schemeClr val="tx2"/>
                </a:solidFill>
              </a:rPr>
              <a:t> 지정합니다</a:t>
            </a:r>
            <a:r>
              <a:rPr lang="en-US" altLang="ko-KR" sz="1400" b="1" dirty="0">
                <a:solidFill>
                  <a:schemeClr val="tx2"/>
                </a:solidFill>
              </a:rPr>
              <a:t>. </a:t>
            </a:r>
            <a:r>
              <a:rPr lang="ko-KR" altLang="en-US" sz="1400" b="1" dirty="0">
                <a:solidFill>
                  <a:schemeClr val="tx2"/>
                </a:solidFill>
              </a:rPr>
              <a:t>현재 </a:t>
            </a:r>
            <a:r>
              <a:rPr lang="ko-KR" altLang="en-US" sz="1400" b="1" dirty="0" err="1">
                <a:solidFill>
                  <a:schemeClr val="tx2"/>
                </a:solidFill>
              </a:rPr>
              <a:t>디렉토리를</a:t>
            </a:r>
            <a:r>
              <a:rPr lang="ko-KR" altLang="en-US" sz="1400" b="1" dirty="0">
                <a:solidFill>
                  <a:schemeClr val="tx2"/>
                </a:solidFill>
              </a:rPr>
              <a:t> 사용합니다</a:t>
            </a:r>
            <a:r>
              <a:rPr lang="en-US" altLang="ko-KR" sz="14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7.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dockerfile</a:t>
            </a:r>
            <a:r>
              <a:rPr lang="en-US" altLang="ko-KR" sz="1400" b="1" dirty="0">
                <a:solidFill>
                  <a:schemeClr val="tx2"/>
                </a:solidFill>
              </a:rPr>
              <a:t>: ./</a:t>
            </a:r>
            <a:r>
              <a:rPr lang="en-US" altLang="ko-KR" sz="1400" b="1" dirty="0" err="1">
                <a:solidFill>
                  <a:schemeClr val="tx2"/>
                </a:solidFill>
              </a:rPr>
              <a:t>Dockerfile</a:t>
            </a:r>
            <a:r>
              <a:rPr lang="en-US" altLang="ko-KR" sz="1400" b="1" dirty="0">
                <a:solidFill>
                  <a:schemeClr val="tx2"/>
                </a:solidFill>
              </a:rPr>
              <a:t>: </a:t>
            </a:r>
            <a:r>
              <a:rPr lang="ko-KR" altLang="en-US" sz="1400" b="1" dirty="0">
                <a:solidFill>
                  <a:schemeClr val="tx2"/>
                </a:solidFill>
              </a:rPr>
              <a:t>사용할 </a:t>
            </a:r>
            <a:r>
              <a:rPr lang="en-US" altLang="ko-KR" sz="1400" b="1" dirty="0" err="1">
                <a:solidFill>
                  <a:schemeClr val="tx2"/>
                </a:solidFill>
              </a:rPr>
              <a:t>Dockerfile</a:t>
            </a:r>
            <a:r>
              <a:rPr lang="ko-KR" altLang="en-US" sz="1400" b="1" dirty="0">
                <a:solidFill>
                  <a:schemeClr val="tx2"/>
                </a:solidFill>
              </a:rPr>
              <a:t>의 경로를 지정합니다</a:t>
            </a:r>
            <a:r>
              <a:rPr lang="en-US" altLang="ko-KR" sz="1400" b="1" dirty="0">
                <a:solidFill>
                  <a:schemeClr val="tx2"/>
                </a:solidFill>
              </a:rPr>
              <a:t>. </a:t>
            </a:r>
            <a:r>
              <a:rPr lang="ko-KR" altLang="en-US" sz="1400" b="1" dirty="0">
                <a:solidFill>
                  <a:schemeClr val="tx2"/>
                </a:solidFill>
              </a:rPr>
              <a:t>현재 </a:t>
            </a:r>
            <a:r>
              <a:rPr lang="ko-KR" altLang="en-US" sz="1400" b="1" dirty="0" err="1">
                <a:solidFill>
                  <a:schemeClr val="tx2"/>
                </a:solidFill>
              </a:rPr>
              <a:t>디렉토리에</a:t>
            </a:r>
            <a:r>
              <a:rPr lang="ko-KR" altLang="en-US" sz="1400" b="1" dirty="0">
                <a:solidFill>
                  <a:schemeClr val="tx2"/>
                </a:solidFill>
              </a:rPr>
              <a:t> 있는 </a:t>
            </a:r>
            <a:r>
              <a:rPr lang="en-US" altLang="ko-KR" sz="1400" b="1" dirty="0" err="1">
                <a:solidFill>
                  <a:schemeClr val="tx2"/>
                </a:solidFill>
              </a:rPr>
              <a:t>Dockerfile</a:t>
            </a:r>
            <a:r>
              <a:rPr lang="ko-KR" altLang="en-US" sz="1400" b="1" dirty="0">
                <a:solidFill>
                  <a:schemeClr val="tx2"/>
                </a:solidFill>
              </a:rPr>
              <a:t>을 사용합니다</a:t>
            </a:r>
            <a:r>
              <a:rPr lang="en-US" altLang="ko-KR" sz="14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8. restart</a:t>
            </a:r>
            <a:r>
              <a:rPr lang="en-US" altLang="ko-KR" sz="1400" b="1" dirty="0">
                <a:solidFill>
                  <a:schemeClr val="tx2"/>
                </a:solidFill>
              </a:rPr>
              <a:t>: always: </a:t>
            </a:r>
            <a:r>
              <a:rPr lang="ko-KR" altLang="en-US" sz="1400" b="1" dirty="0">
                <a:solidFill>
                  <a:schemeClr val="tx2"/>
                </a:solidFill>
              </a:rPr>
              <a:t>컨테이너가 비정상적으로 종료되면 자동으로 </a:t>
            </a:r>
            <a:r>
              <a:rPr lang="ko-KR" altLang="en-US" sz="1400" b="1" dirty="0" err="1">
                <a:solidFill>
                  <a:schemeClr val="tx2"/>
                </a:solidFill>
              </a:rPr>
              <a:t>재시작하도록</a:t>
            </a:r>
            <a:r>
              <a:rPr lang="ko-KR" altLang="en-US" sz="1400" b="1" dirty="0">
                <a:solidFill>
                  <a:schemeClr val="tx2"/>
                </a:solidFill>
              </a:rPr>
              <a:t> 설정합니다</a:t>
            </a:r>
            <a:r>
              <a:rPr lang="en-US" altLang="ko-KR" sz="14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9. command</a:t>
            </a:r>
            <a:r>
              <a:rPr lang="en-US" altLang="ko-KR" sz="1400" b="1" dirty="0">
                <a:solidFill>
                  <a:schemeClr val="tx2"/>
                </a:solidFill>
              </a:rPr>
              <a:t>: &gt;: </a:t>
            </a:r>
            <a:r>
              <a:rPr lang="ko-KR" altLang="en-US" sz="1400" b="1" dirty="0">
                <a:solidFill>
                  <a:schemeClr val="tx2"/>
                </a:solidFill>
              </a:rPr>
              <a:t>컨테이너를 시작할 때 실행할 명령어를 지정합니다</a:t>
            </a:r>
            <a:r>
              <a:rPr lang="en-US" altLang="ko-KR" sz="1400" b="1" dirty="0">
                <a:solidFill>
                  <a:schemeClr val="tx2"/>
                </a:solidFill>
              </a:rPr>
              <a:t>. &gt; </a:t>
            </a:r>
            <a:r>
              <a:rPr lang="ko-KR" altLang="en-US" sz="1400" b="1" dirty="0">
                <a:solidFill>
                  <a:schemeClr val="tx2"/>
                </a:solidFill>
              </a:rPr>
              <a:t>기호는 다음 줄부터의 여러 줄 명령어를 지정할 수 있도록 합니다</a:t>
            </a:r>
            <a:r>
              <a:rPr lang="en-US" altLang="ko-KR" sz="14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10.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sh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</a:rPr>
              <a:t>-c: </a:t>
            </a:r>
            <a:r>
              <a:rPr lang="ko-KR" altLang="en-US" sz="1400" b="1" dirty="0">
                <a:solidFill>
                  <a:schemeClr val="tx2"/>
                </a:solidFill>
              </a:rPr>
              <a:t>컨테이너 내부에서 </a:t>
            </a:r>
            <a:r>
              <a:rPr lang="ko-KR" altLang="en-US" sz="1400" b="1" dirty="0" err="1">
                <a:solidFill>
                  <a:schemeClr val="tx2"/>
                </a:solidFill>
              </a:rPr>
              <a:t>쉘을</a:t>
            </a:r>
            <a:r>
              <a:rPr lang="ko-KR" altLang="en-US" sz="1400" b="1" dirty="0">
                <a:solidFill>
                  <a:schemeClr val="tx2"/>
                </a:solidFill>
              </a:rPr>
              <a:t> 실행합니다</a:t>
            </a:r>
            <a:r>
              <a:rPr lang="en-US" altLang="ko-KR" sz="14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11. tail </a:t>
            </a:r>
            <a:r>
              <a:rPr lang="en-US" altLang="ko-KR" sz="1400" b="1" dirty="0">
                <a:solidFill>
                  <a:schemeClr val="tx2"/>
                </a:solidFill>
              </a:rPr>
              <a:t>-f /</a:t>
            </a:r>
            <a:r>
              <a:rPr lang="en-US" altLang="ko-KR" sz="1400" b="1" dirty="0" err="1">
                <a:solidFill>
                  <a:schemeClr val="tx2"/>
                </a:solidFill>
              </a:rPr>
              <a:t>dev</a:t>
            </a:r>
            <a:r>
              <a:rPr lang="en-US" altLang="ko-KR" sz="1400" b="1" dirty="0">
                <a:solidFill>
                  <a:schemeClr val="tx2"/>
                </a:solidFill>
              </a:rPr>
              <a:t>/null: </a:t>
            </a:r>
            <a:r>
              <a:rPr lang="ko-KR" altLang="en-US" sz="1400" b="1" dirty="0" err="1">
                <a:solidFill>
                  <a:schemeClr val="tx2"/>
                </a:solidFill>
              </a:rPr>
              <a:t>쉘에서</a:t>
            </a:r>
            <a:r>
              <a:rPr lang="ko-KR" altLang="en-US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</a:rPr>
              <a:t>tail -f /</a:t>
            </a:r>
            <a:r>
              <a:rPr lang="en-US" altLang="ko-KR" sz="1400" b="1" dirty="0" err="1">
                <a:solidFill>
                  <a:schemeClr val="tx2"/>
                </a:solidFill>
              </a:rPr>
              <a:t>dev</a:t>
            </a:r>
            <a:r>
              <a:rPr lang="en-US" altLang="ko-KR" sz="1400" b="1" dirty="0">
                <a:solidFill>
                  <a:schemeClr val="tx2"/>
                </a:solidFill>
              </a:rPr>
              <a:t>/null </a:t>
            </a:r>
            <a:r>
              <a:rPr lang="ko-KR" altLang="en-US" sz="1400" b="1" dirty="0">
                <a:solidFill>
                  <a:schemeClr val="tx2"/>
                </a:solidFill>
              </a:rPr>
              <a:t>명령어를 실행합니다</a:t>
            </a:r>
            <a:r>
              <a:rPr lang="en-US" altLang="ko-KR" sz="1400" b="1" dirty="0">
                <a:solidFill>
                  <a:schemeClr val="tx2"/>
                </a:solidFill>
              </a:rPr>
              <a:t>. </a:t>
            </a:r>
            <a:r>
              <a:rPr lang="ko-KR" altLang="en-US" sz="1400" b="1" dirty="0">
                <a:solidFill>
                  <a:schemeClr val="tx2"/>
                </a:solidFill>
              </a:rPr>
              <a:t>이 명령어는 끝나지 않는 파일을 계속해서 </a:t>
            </a:r>
            <a:r>
              <a:rPr lang="ko-KR" altLang="en-US" sz="1400" b="1" dirty="0" err="1">
                <a:solidFill>
                  <a:schemeClr val="tx2"/>
                </a:solidFill>
              </a:rPr>
              <a:t>읽어들이는</a:t>
            </a:r>
            <a:r>
              <a:rPr lang="ko-KR" altLang="en-US" sz="1400" b="1" dirty="0">
                <a:solidFill>
                  <a:schemeClr val="tx2"/>
                </a:solidFill>
              </a:rPr>
              <a:t> 역할을 합니다</a:t>
            </a:r>
            <a:r>
              <a:rPr lang="en-US" altLang="ko-KR" sz="1400" b="1" dirty="0">
                <a:solidFill>
                  <a:schemeClr val="tx2"/>
                </a:solidFill>
              </a:rPr>
              <a:t>. </a:t>
            </a:r>
            <a:r>
              <a:rPr lang="ko-KR" altLang="en-US" sz="1400" b="1" dirty="0">
                <a:solidFill>
                  <a:schemeClr val="tx2"/>
                </a:solidFill>
              </a:rPr>
              <a:t>이렇게 함으로써 컨테이너가 실행되는 동안 계속해서 실행되는 프로세스가 있도록 하여 컨테이너가 종료되지 않도록 합니다</a:t>
            </a:r>
            <a:r>
              <a:rPr lang="en-US" altLang="ko-KR" sz="1400" b="1" dirty="0">
                <a:solidFill>
                  <a:schemeClr val="tx2"/>
                </a:solidFill>
              </a:rPr>
              <a:t>.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837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실습하기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en-US" altLang="ko-KR" sz="3200" b="1" dirty="0" err="1">
                <a:solidFill>
                  <a:schemeClr val="tx2"/>
                </a:solidFill>
              </a:rPr>
              <a:t>Docker</a:t>
            </a:r>
            <a:r>
              <a:rPr lang="ko-KR" altLang="en-US" sz="3200" b="1" dirty="0">
                <a:solidFill>
                  <a:schemeClr val="tx2"/>
                </a:solidFill>
              </a:rPr>
              <a:t>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8" y="1437951"/>
            <a:ext cx="6536288" cy="363292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74426" y="1437951"/>
            <a:ext cx="1664250" cy="275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837" y="5141482"/>
            <a:ext cx="910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-compose up</a:t>
            </a:r>
            <a:r>
              <a:rPr lang="en-US" altLang="ko-KR" b="1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: </a:t>
            </a:r>
            <a:r>
              <a:rPr lang="ko-KR" altLang="en-US" b="1" dirty="0">
                <a:solidFill>
                  <a:schemeClr val="tx2"/>
                </a:solidFill>
              </a:rPr>
              <a:t>현재 </a:t>
            </a:r>
            <a:r>
              <a:rPr lang="ko-KR" altLang="en-US" b="1" dirty="0" err="1">
                <a:solidFill>
                  <a:schemeClr val="tx2"/>
                </a:solidFill>
              </a:rPr>
              <a:t>디렉토리에</a:t>
            </a:r>
            <a:r>
              <a:rPr lang="ko-KR" altLang="en-US" b="1" dirty="0">
                <a:solidFill>
                  <a:schemeClr val="tx2"/>
                </a:solidFill>
              </a:rPr>
              <a:t> 있는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Compose </a:t>
            </a:r>
            <a:r>
              <a:rPr lang="ko-KR" altLang="en-US" b="1" dirty="0">
                <a:solidFill>
                  <a:schemeClr val="tx2"/>
                </a:solidFill>
              </a:rPr>
              <a:t>파일을 사용하여 컨테이너를 실행하는 명령어입니다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이 명령어를 실행하면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Compose</a:t>
            </a:r>
            <a:r>
              <a:rPr lang="ko-KR" altLang="en-US" b="1" dirty="0">
                <a:solidFill>
                  <a:schemeClr val="tx2"/>
                </a:solidFill>
              </a:rPr>
              <a:t>가 설정 파일을 </a:t>
            </a:r>
            <a:r>
              <a:rPr lang="ko-KR" altLang="en-US" b="1" dirty="0" err="1">
                <a:solidFill>
                  <a:schemeClr val="tx2"/>
                </a:solidFill>
              </a:rPr>
              <a:t>읽어들여</a:t>
            </a:r>
            <a:r>
              <a:rPr lang="ko-KR" altLang="en-US" b="1" dirty="0">
                <a:solidFill>
                  <a:schemeClr val="tx2"/>
                </a:solidFill>
              </a:rPr>
              <a:t> 컨테이너를 실행하고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로그를 </a:t>
            </a:r>
            <a:r>
              <a:rPr lang="ko-KR" altLang="en-US" b="1" dirty="0" smtClean="0">
                <a:solidFill>
                  <a:schemeClr val="tx2"/>
                </a:solidFill>
              </a:rPr>
              <a:t>출력</a:t>
            </a:r>
            <a:r>
              <a:rPr lang="ko-KR" altLang="en-US" b="1" dirty="0">
                <a:solidFill>
                  <a:schemeClr val="tx2"/>
                </a:solidFill>
              </a:rPr>
              <a:t>합니다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9549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실습하기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en-US" altLang="ko-KR" sz="3200" b="1" dirty="0" err="1">
                <a:solidFill>
                  <a:schemeClr val="tx2"/>
                </a:solidFill>
              </a:rPr>
              <a:t>Docker</a:t>
            </a:r>
            <a:r>
              <a:rPr lang="ko-KR" altLang="en-US" sz="3200" b="1" dirty="0">
                <a:solidFill>
                  <a:schemeClr val="tx2"/>
                </a:solidFill>
              </a:rPr>
              <a:t>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7" y="1389883"/>
            <a:ext cx="10053782" cy="10389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812971" y="1389256"/>
            <a:ext cx="4726148" cy="4490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837" y="2802098"/>
            <a:ext cx="10289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=&gt;“</a:t>
            </a:r>
            <a:r>
              <a:rPr lang="en-US" altLang="ko-KR" b="1" dirty="0" err="1" smtClean="0">
                <a:solidFill>
                  <a:schemeClr val="tx2"/>
                </a:solidFill>
              </a:rPr>
              <a:t>docker</a:t>
            </a:r>
            <a:r>
              <a:rPr lang="en-US" altLang="ko-KR" b="1" dirty="0" smtClean="0">
                <a:solidFill>
                  <a:schemeClr val="tx2"/>
                </a:solidFill>
              </a:rPr>
              <a:t>-compose exec </a:t>
            </a:r>
            <a:r>
              <a:rPr lang="en-US" altLang="ko-KR" b="1" dirty="0" err="1" smtClean="0">
                <a:solidFill>
                  <a:schemeClr val="tx2"/>
                </a:solidFill>
              </a:rPr>
              <a:t>ubuntu</a:t>
            </a:r>
            <a:r>
              <a:rPr lang="en-US" altLang="ko-KR" b="1" dirty="0" smtClean="0">
                <a:solidFill>
                  <a:schemeClr val="tx2"/>
                </a:solidFill>
              </a:rPr>
              <a:t> bash”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: 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</a:rPr>
              <a:t>Docker</a:t>
            </a:r>
            <a:r>
              <a:rPr lang="en-US" altLang="ko-KR" b="1" dirty="0">
                <a:solidFill>
                  <a:schemeClr val="tx2"/>
                </a:solidFill>
              </a:rPr>
              <a:t> Compose</a:t>
            </a:r>
            <a:r>
              <a:rPr lang="ko-KR" altLang="en-US" b="1" dirty="0">
                <a:solidFill>
                  <a:schemeClr val="tx2"/>
                </a:solidFill>
              </a:rPr>
              <a:t>에서 정의된 </a:t>
            </a:r>
            <a:r>
              <a:rPr lang="en-US" altLang="ko-KR" b="1" dirty="0" err="1">
                <a:solidFill>
                  <a:schemeClr val="tx2"/>
                </a:solidFill>
              </a:rPr>
              <a:t>ubuntu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서비스에서 </a:t>
            </a:r>
            <a:r>
              <a:rPr lang="en-US" altLang="ko-KR" b="1" dirty="0">
                <a:solidFill>
                  <a:schemeClr val="tx2"/>
                </a:solidFill>
              </a:rPr>
              <a:t>bash </a:t>
            </a:r>
            <a:r>
              <a:rPr lang="ko-KR" altLang="en-US" b="1" dirty="0" err="1">
                <a:solidFill>
                  <a:schemeClr val="tx2"/>
                </a:solidFill>
              </a:rPr>
              <a:t>셸을</a:t>
            </a:r>
            <a:r>
              <a:rPr lang="ko-KR" altLang="en-US" b="1" dirty="0">
                <a:solidFill>
                  <a:schemeClr val="tx2"/>
                </a:solidFill>
              </a:rPr>
              <a:t> 실행하는 명령어입니다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2"/>
                </a:solidFill>
              </a:rPr>
              <a:t>위 명령어를 실행하면 </a:t>
            </a:r>
            <a:r>
              <a:rPr lang="en-US" altLang="ko-KR" b="1" dirty="0" err="1">
                <a:solidFill>
                  <a:schemeClr val="tx2"/>
                </a:solidFill>
              </a:rPr>
              <a:t>ubuntu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서비스의 컨테이너에 접속하여 </a:t>
            </a:r>
            <a:r>
              <a:rPr lang="en-US" altLang="ko-KR" b="1" dirty="0">
                <a:solidFill>
                  <a:schemeClr val="tx2"/>
                </a:solidFill>
              </a:rPr>
              <a:t>bash </a:t>
            </a:r>
            <a:r>
              <a:rPr lang="ko-KR" altLang="en-US" b="1" dirty="0" err="1">
                <a:solidFill>
                  <a:schemeClr val="tx2"/>
                </a:solidFill>
              </a:rPr>
              <a:t>셸을</a:t>
            </a:r>
            <a:r>
              <a:rPr lang="ko-KR" altLang="en-US" b="1" dirty="0">
                <a:solidFill>
                  <a:schemeClr val="tx2"/>
                </a:solidFill>
              </a:rPr>
              <a:t> 실행할 수 있습니다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이를 통해 컨테이너 내부에서 명령어를 실행하거나 파일을 수정할 수 있습니다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10901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② 해당 </a:t>
            </a:r>
            <a:r>
              <a:rPr lang="en-US" altLang="ko-KR" sz="3200" b="1" dirty="0">
                <a:solidFill>
                  <a:schemeClr val="tx2"/>
                </a:solidFill>
              </a:rPr>
              <a:t>VM</a:t>
            </a:r>
            <a:r>
              <a:rPr lang="ko-KR" altLang="en-US" sz="3200" b="1" dirty="0">
                <a:solidFill>
                  <a:schemeClr val="tx2"/>
                </a:solidFill>
              </a:rPr>
              <a:t>을 복제하여 새로운 서버</a:t>
            </a:r>
            <a:r>
              <a:rPr lang="en-US" altLang="ko-KR" sz="3200" b="1" dirty="0">
                <a:solidFill>
                  <a:schemeClr val="tx2"/>
                </a:solidFill>
              </a:rPr>
              <a:t>(VM)</a:t>
            </a:r>
            <a:r>
              <a:rPr lang="ko-KR" altLang="en-US" sz="3200" b="1" dirty="0">
                <a:solidFill>
                  <a:schemeClr val="tx2"/>
                </a:solidFill>
              </a:rPr>
              <a:t>을 구성</a:t>
            </a:r>
            <a:endParaRPr lang="en-US" altLang="ko-KR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0" y="1527170"/>
            <a:ext cx="3897947" cy="29975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374" y="1527170"/>
            <a:ext cx="4077758" cy="29975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973" y="1527170"/>
            <a:ext cx="3587185" cy="299753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67340" y="2332537"/>
            <a:ext cx="2328984" cy="28135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79412" y="2846437"/>
            <a:ext cx="2716912" cy="28469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54957" y="4161716"/>
            <a:ext cx="608679" cy="28867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43648" y="4178655"/>
            <a:ext cx="608679" cy="28867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9837" y="4524703"/>
            <a:ext cx="102681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이름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: Ubuntu.04-02(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복제파일명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  <a:br>
              <a:rPr lang="en-US" altLang="ko-KR" sz="2000" b="1" dirty="0" smtClean="0">
                <a:solidFill>
                  <a:schemeClr val="tx2"/>
                </a:solidFill>
              </a:rPr>
            </a:br>
            <a:r>
              <a:rPr lang="en-US" altLang="ko-KR" sz="2000" b="1" dirty="0" smtClean="0">
                <a:solidFill>
                  <a:schemeClr val="tx2"/>
                </a:solidFill>
              </a:rPr>
              <a:t>MAC Address Policy: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모든 네트워크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어뎁터의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새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MAC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주소 생성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기존 복제하는 이미지와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MAC(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랜카드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고유번호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주소를 다르게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해야하기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때문에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457200" lvl="0" indent="-45720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완전한 복제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457200" lvl="0" indent="-45720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복제 완료</a:t>
            </a:r>
            <a:endParaRPr lang="ko-KR" altLang="ko-K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562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③ </a:t>
            </a:r>
            <a:r>
              <a:rPr lang="en-US" altLang="ko-KR" sz="3200" b="1" dirty="0">
                <a:solidFill>
                  <a:schemeClr val="tx2"/>
                </a:solidFill>
              </a:rPr>
              <a:t>hostname, IP </a:t>
            </a:r>
            <a:r>
              <a:rPr lang="ko-KR" altLang="en-US" sz="3200" b="1" dirty="0">
                <a:solidFill>
                  <a:schemeClr val="tx2"/>
                </a:solidFill>
              </a:rPr>
              <a:t>등을 변경</a:t>
            </a:r>
            <a:endParaRPr lang="en-US" altLang="ko-KR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8079"/>
          <a:stretch/>
        </p:blipFill>
        <p:spPr>
          <a:xfrm>
            <a:off x="463494" y="3863510"/>
            <a:ext cx="5336467" cy="8439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12387" y="1405307"/>
            <a:ext cx="579130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000" b="1" dirty="0" smtClean="0">
                <a:solidFill>
                  <a:schemeClr val="tx2"/>
                </a:solidFill>
              </a:rPr>
              <a:t>=&gt;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복제된 이미지기 때문에 호스트네임이 같다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lvl="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000" b="1" dirty="0" smtClean="0">
                <a:solidFill>
                  <a:schemeClr val="tx2"/>
                </a:solidFill>
              </a:rPr>
              <a:t>-&gt;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처음 복제된 서버에 가서 호스트네임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(PC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로 치면 컴퓨터이름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을 바꾼다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000" b="1" dirty="0" smtClean="0">
                <a:solidFill>
                  <a:schemeClr val="tx2"/>
                </a:solidFill>
              </a:rPr>
              <a:t>-&gt;”</a:t>
            </a:r>
            <a:r>
              <a:rPr lang="ko-KR" altLang="ko-KR" sz="2000" b="1" dirty="0" smtClean="0">
                <a:solidFill>
                  <a:schemeClr val="tx2"/>
                </a:solidFill>
              </a:rPr>
              <a:t>hostnamectl </a:t>
            </a:r>
            <a:r>
              <a:rPr lang="ko-KR" altLang="ko-KR" sz="2000" b="1" dirty="0">
                <a:solidFill>
                  <a:schemeClr val="tx2"/>
                </a:solidFill>
              </a:rPr>
              <a:t>set-hostname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kopo230“ : hostname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을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kopo230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으로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세팅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변경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한다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lvl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000" b="1" dirty="0" smtClean="0">
                <a:solidFill>
                  <a:schemeClr val="tx2"/>
                </a:solidFill>
              </a:rPr>
              <a:t>-&gt;”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Sudo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reboot”</a:t>
            </a:r>
          </a:p>
          <a:p>
            <a:pPr lvl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lvl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000" b="1" dirty="0" smtClean="0">
                <a:solidFill>
                  <a:schemeClr val="tx2"/>
                </a:solidFill>
              </a:rPr>
              <a:t>-&gt;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호스트 네임이 변경된 것을 확인할 수 있다</a:t>
            </a:r>
            <a:endParaRPr lang="ko-KR" altLang="ko-KR" sz="2000" b="1" dirty="0">
              <a:solidFill>
                <a:schemeClr val="tx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93" y="4756244"/>
            <a:ext cx="5336467" cy="80404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247581" y="4175672"/>
            <a:ext cx="2280461" cy="28867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b="51714"/>
          <a:stretch/>
        </p:blipFill>
        <p:spPr>
          <a:xfrm>
            <a:off x="476504" y="1369340"/>
            <a:ext cx="5336467" cy="249417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04417" y="5144340"/>
            <a:ext cx="983001" cy="3512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10798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④ 각각의 </a:t>
            </a:r>
            <a:r>
              <a:rPr lang="en-US" altLang="ko-KR" sz="2400" b="1" dirty="0">
                <a:solidFill>
                  <a:schemeClr val="tx2"/>
                </a:solidFill>
              </a:rPr>
              <a:t>VM</a:t>
            </a:r>
            <a:r>
              <a:rPr lang="ko-KR" altLang="en-US" sz="2400" b="1" dirty="0">
                <a:solidFill>
                  <a:schemeClr val="tx2"/>
                </a:solidFill>
              </a:rPr>
              <a:t>에 접속할 수 있도록 </a:t>
            </a:r>
            <a:r>
              <a:rPr lang="ko-KR" altLang="en-US" sz="2400" b="1" dirty="0" err="1">
                <a:solidFill>
                  <a:schemeClr val="tx2"/>
                </a:solidFill>
              </a:rPr>
              <a:t>포트포워딩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 err="1">
                <a:solidFill>
                  <a:schemeClr val="tx2"/>
                </a:solidFill>
              </a:rPr>
              <a:t>브릿지등의</a:t>
            </a:r>
            <a:r>
              <a:rPr lang="ko-KR" altLang="en-US" sz="2400" b="1" dirty="0">
                <a:solidFill>
                  <a:schemeClr val="tx2"/>
                </a:solidFill>
              </a:rPr>
              <a:t> 환경으로 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Virtual </a:t>
            </a:r>
            <a:r>
              <a:rPr lang="en-US" altLang="ko-KR" sz="2400" b="1" dirty="0">
                <a:solidFill>
                  <a:schemeClr val="tx2"/>
                </a:solidFill>
              </a:rPr>
              <a:t>Box</a:t>
            </a:r>
            <a:r>
              <a:rPr lang="ko-KR" altLang="en-US" sz="2400" b="1" dirty="0">
                <a:solidFill>
                  <a:schemeClr val="tx2"/>
                </a:solidFill>
              </a:rPr>
              <a:t>네트워크 구성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50" y="1390832"/>
            <a:ext cx="8522350" cy="268768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1750" y="1418358"/>
            <a:ext cx="5773279" cy="35503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9837" y="4296229"/>
            <a:ext cx="100210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“ping </a:t>
            </a:r>
            <a:r>
              <a:rPr lang="en-US" altLang="ko-KR" sz="2000" b="1" dirty="0">
                <a:solidFill>
                  <a:schemeClr val="tx2"/>
                </a:solidFill>
              </a:rPr>
              <a:t>-c5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168.126.63.1”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>
                <a:solidFill>
                  <a:schemeClr val="tx2"/>
                </a:solidFill>
              </a:rPr>
              <a:t>168.126.63.1 </a:t>
            </a:r>
            <a:r>
              <a:rPr lang="ko-KR" altLang="en-US" sz="2000" b="1" dirty="0">
                <a:solidFill>
                  <a:schemeClr val="tx2"/>
                </a:solidFill>
              </a:rPr>
              <a:t>로 </a:t>
            </a:r>
            <a:r>
              <a:rPr lang="en-US" altLang="ko-KR" sz="2000" b="1" dirty="0">
                <a:solidFill>
                  <a:schemeClr val="tx2"/>
                </a:solidFill>
              </a:rPr>
              <a:t>5 </a:t>
            </a:r>
            <a:r>
              <a:rPr lang="ko-KR" altLang="en-US" sz="2000" b="1" dirty="0">
                <a:solidFill>
                  <a:schemeClr val="tx2"/>
                </a:solidFill>
              </a:rPr>
              <a:t>개의 </a:t>
            </a:r>
            <a:r>
              <a:rPr lang="en-US" altLang="ko-KR" sz="2000" b="1" dirty="0">
                <a:solidFill>
                  <a:schemeClr val="tx2"/>
                </a:solidFill>
              </a:rPr>
              <a:t>ICMP </a:t>
            </a:r>
            <a:r>
              <a:rPr lang="ko-KR" altLang="en-US" sz="2000" b="1" dirty="0" err="1">
                <a:solidFill>
                  <a:schemeClr val="tx2"/>
                </a:solidFill>
              </a:rPr>
              <a:t>패킷을</a:t>
            </a:r>
            <a:r>
              <a:rPr lang="ko-KR" altLang="en-US" sz="2000" b="1" dirty="0">
                <a:solidFill>
                  <a:schemeClr val="tx2"/>
                </a:solidFill>
              </a:rPr>
              <a:t> 보내고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해당 주소에서 응답이 돌아오는지 확인하는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응답이 왔기 때문에 잘 연결되어있음을 알 수 있다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tx2"/>
                </a:solidFill>
              </a:rPr>
              <a:t>AWS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8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523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④</a:t>
            </a:r>
            <a:r>
              <a:rPr lang="en-US" altLang="ko-KR" sz="3200" b="1" dirty="0">
                <a:solidFill>
                  <a:schemeClr val="tx2"/>
                </a:solidFill>
              </a:rPr>
              <a:t> AWS</a:t>
            </a:r>
            <a:r>
              <a:rPr lang="ko-KR" altLang="en-US" sz="3200" b="1" dirty="0">
                <a:solidFill>
                  <a:schemeClr val="tx2"/>
                </a:solidFill>
              </a:rPr>
              <a:t>가입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144610"/>
            <a:ext cx="9451660" cy="42858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9837" y="5603635"/>
            <a:ext cx="10021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AWS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로그인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or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가입하기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28496" y="1167964"/>
            <a:ext cx="983001" cy="3512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2119</Words>
  <Application>Microsoft Office PowerPoint</Application>
  <PresentationFormat>와이드스크린</PresentationFormat>
  <Paragraphs>248</Paragraphs>
  <Slides>49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예인</cp:lastModifiedBy>
  <cp:revision>163</cp:revision>
  <dcterms:created xsi:type="dcterms:W3CDTF">2020-08-12T09:08:44Z</dcterms:created>
  <dcterms:modified xsi:type="dcterms:W3CDTF">2023-04-19T09:50:29Z</dcterms:modified>
</cp:coreProperties>
</file>