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6" r:id="rId3"/>
    <p:sldId id="297" r:id="rId4"/>
    <p:sldId id="281" r:id="rId5"/>
    <p:sldId id="259" r:id="rId6"/>
    <p:sldId id="263" r:id="rId7"/>
    <p:sldId id="264" r:id="rId8"/>
    <p:sldId id="282" r:id="rId9"/>
    <p:sldId id="265" r:id="rId10"/>
    <p:sldId id="283" r:id="rId11"/>
    <p:sldId id="266" r:id="rId12"/>
    <p:sldId id="267" r:id="rId13"/>
    <p:sldId id="284" r:id="rId14"/>
    <p:sldId id="268" r:id="rId15"/>
    <p:sldId id="269" r:id="rId16"/>
    <p:sldId id="270" r:id="rId17"/>
    <p:sldId id="285" r:id="rId18"/>
    <p:sldId id="271" r:id="rId19"/>
    <p:sldId id="272" r:id="rId20"/>
    <p:sldId id="286" r:id="rId21"/>
    <p:sldId id="273" r:id="rId22"/>
    <p:sldId id="287" r:id="rId23"/>
    <p:sldId id="274" r:id="rId24"/>
    <p:sldId id="288" r:id="rId25"/>
    <p:sldId id="289" r:id="rId26"/>
    <p:sldId id="275" r:id="rId27"/>
    <p:sldId id="290" r:id="rId28"/>
    <p:sldId id="276" r:id="rId29"/>
    <p:sldId id="277" r:id="rId30"/>
    <p:sldId id="278" r:id="rId31"/>
    <p:sldId id="295" r:id="rId32"/>
    <p:sldId id="279" r:id="rId33"/>
    <p:sldId id="280" r:id="rId34"/>
    <p:sldId id="291" r:id="rId35"/>
    <p:sldId id="298" r:id="rId36"/>
    <p:sldId id="315" r:id="rId37"/>
    <p:sldId id="292" r:id="rId38"/>
    <p:sldId id="293" r:id="rId39"/>
    <p:sldId id="294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11" r:id="rId49"/>
    <p:sldId id="312" r:id="rId50"/>
    <p:sldId id="313" r:id="rId51"/>
    <p:sldId id="316" r:id="rId52"/>
    <p:sldId id="317" r:id="rId53"/>
    <p:sldId id="314" r:id="rId54"/>
    <p:sldId id="26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1571" y="2921168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2"/>
                </a:solidFill>
              </a:rPr>
              <a:t>10.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시스템 모니터링</a:t>
            </a:r>
            <a:endParaRPr lang="ko-KR" altLang="en-US" sz="60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2613" y="2921168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du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>
                <a:solidFill>
                  <a:schemeClr val="tx2"/>
                </a:solidFill>
              </a:rPr>
              <a:t>du -k </a:t>
            </a:r>
            <a:r>
              <a:rPr lang="ko-KR" altLang="en-US" sz="3200" b="1" dirty="0">
                <a:solidFill>
                  <a:schemeClr val="tx2"/>
                </a:solidFill>
              </a:rPr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0" y="1018077"/>
            <a:ext cx="5959494" cy="9087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0" y="1973173"/>
            <a:ext cx="5959494" cy="4838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5034" y="1461527"/>
            <a:ext cx="5318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=&gt;”du </a:t>
            </a:r>
            <a:r>
              <a:rPr lang="en-US" altLang="ko-KR" sz="2400" b="1" dirty="0">
                <a:solidFill>
                  <a:schemeClr val="tx2"/>
                </a:solidFill>
              </a:rPr>
              <a:t>-k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현재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디렉토리와</a:t>
            </a:r>
            <a:r>
              <a:rPr lang="ko-KR" altLang="en-US" sz="2400" b="1" dirty="0">
                <a:solidFill>
                  <a:schemeClr val="tx2"/>
                </a:solidFill>
              </a:rPr>
              <a:t> 그 하위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400" b="1" dirty="0">
                <a:solidFill>
                  <a:schemeClr val="tx2"/>
                </a:solidFill>
              </a:rPr>
              <a:t> 디스크 사용량을 킬로바이트 단위로 보여줍니다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15093" y="855362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>
                <a:solidFill>
                  <a:schemeClr val="tx2"/>
                </a:solidFill>
              </a:rPr>
              <a:t>du -a </a:t>
            </a:r>
            <a:r>
              <a:rPr lang="ko-KR" altLang="en-US" sz="3200" b="1" dirty="0">
                <a:solidFill>
                  <a:schemeClr val="tx2"/>
                </a:solidFill>
              </a:rPr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8" y="2266641"/>
            <a:ext cx="5963026" cy="45043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8" y="1057581"/>
            <a:ext cx="5963026" cy="11281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5034" y="1461527"/>
            <a:ext cx="5318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=&gt;”du -a”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현재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디렉토리와</a:t>
            </a:r>
            <a:r>
              <a:rPr lang="ko-KR" altLang="en-US" sz="2400" b="1" dirty="0">
                <a:solidFill>
                  <a:schemeClr val="tx2"/>
                </a:solidFill>
              </a:rPr>
              <a:t> 그 하위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400" b="1" dirty="0">
                <a:solidFill>
                  <a:schemeClr val="tx2"/>
                </a:solidFill>
              </a:rPr>
              <a:t> 있는 모든 파일과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400" b="1" dirty="0">
                <a:solidFill>
                  <a:schemeClr val="tx2"/>
                </a:solidFill>
              </a:rPr>
              <a:t> 디스크 사용량을 보여줍니다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4131" y="2921168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mtClean="0">
                <a:solidFill>
                  <a:schemeClr val="tx2"/>
                </a:solidFill>
              </a:rPr>
              <a:t>프로세스확인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>
                <a:solidFill>
                  <a:schemeClr val="tx2"/>
                </a:solidFill>
              </a:rPr>
              <a:t>jobs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492679"/>
            <a:ext cx="6792910" cy="7958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837" y="2459504"/>
            <a:ext cx="1114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=&gt;”jobs”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현재 </a:t>
            </a:r>
            <a:r>
              <a:rPr lang="ko-KR" altLang="en-US" sz="2400" b="1" dirty="0" err="1">
                <a:solidFill>
                  <a:schemeClr val="tx2"/>
                </a:solidFill>
              </a:rPr>
              <a:t>쉘</a:t>
            </a:r>
            <a:r>
              <a:rPr lang="ko-KR" altLang="en-US" sz="2400" b="1" dirty="0">
                <a:solidFill>
                  <a:schemeClr val="tx2"/>
                </a:solidFill>
              </a:rPr>
              <a:t> 세션에서 실행 중인 작업 목록을 표시</a:t>
            </a:r>
          </a:p>
        </p:txBody>
      </p:sp>
    </p:spTree>
    <p:extLst>
      <p:ext uri="{BB962C8B-B14F-4D97-AF65-F5344CB8AC3E}">
        <p14:creationId xmlns:p14="http://schemas.microsoft.com/office/powerpoint/2010/main" val="26621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 err="1">
                <a:solidFill>
                  <a:schemeClr val="tx2"/>
                </a:solidFill>
              </a:rPr>
              <a:t>ps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527170"/>
            <a:ext cx="6361420" cy="18175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837" y="3468554"/>
            <a:ext cx="11143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ps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현재 실행 중인 프로세스 정보를 보여주는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사용자가 실행 중인 프로세스를 보여주며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 </a:t>
            </a:r>
            <a:r>
              <a:rPr lang="en-US" altLang="ko-KR" sz="2400" b="1" dirty="0">
                <a:solidFill>
                  <a:schemeClr val="tx2"/>
                </a:solidFill>
              </a:rPr>
              <a:t>ID(PID), CPU </a:t>
            </a:r>
            <a:r>
              <a:rPr lang="ko-KR" altLang="en-US" sz="2400" b="1" dirty="0">
                <a:solidFill>
                  <a:schemeClr val="tx2"/>
                </a:solidFill>
              </a:rPr>
              <a:t>및 메모리 사용량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시작 시간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실행 시간 등의 정보를 표시할 수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있다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 err="1">
                <a:solidFill>
                  <a:schemeClr val="tx2"/>
                </a:solidFill>
              </a:rPr>
              <a:t>pstree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9" y="1144610"/>
            <a:ext cx="6592405" cy="5476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26014" y="1461527"/>
            <a:ext cx="4577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pstree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현재 실행 중인 모든 프로세스를 트리 형태로 표시하는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프로세스의 부모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ko-KR" altLang="en-US" sz="2400" b="1" dirty="0">
                <a:solidFill>
                  <a:schemeClr val="tx2"/>
                </a:solidFill>
              </a:rPr>
              <a:t>자식 관계를 트리 형태로 보여줍니다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이를 통해 사용자는 프로세스 간의 관계와 계층 구조를 쉽게 이해할 수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7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④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3200" b="1" dirty="0">
                <a:solidFill>
                  <a:schemeClr val="tx2"/>
                </a:solidFill>
              </a:rPr>
              <a:t>top</a:t>
            </a:r>
            <a:r>
              <a:rPr lang="ko-KR" altLang="en-US" sz="3200" b="1" dirty="0">
                <a:solidFill>
                  <a:schemeClr val="tx2"/>
                </a:solidFill>
              </a:rPr>
              <a:t>명령 </a:t>
            </a:r>
            <a:r>
              <a:rPr lang="ko-KR" altLang="en-US" sz="3200" b="1" dirty="0" err="1">
                <a:solidFill>
                  <a:schemeClr val="tx2"/>
                </a:solidFill>
              </a:rPr>
              <a:t>실행후</a:t>
            </a:r>
            <a:r>
              <a:rPr lang="ko-KR" altLang="en-US" sz="3200" b="1" dirty="0">
                <a:solidFill>
                  <a:schemeClr val="tx2"/>
                </a:solidFill>
              </a:rPr>
              <a:t> 보여지는 항목 조사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6" y="939337"/>
            <a:ext cx="5648785" cy="582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7157" y="1461527"/>
            <a:ext cx="57265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=&gt;”top”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리눅스의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운영체제에서 실행되고 있는 프로세스의 현재 상태를 실시간으로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모니터링하는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시스템 </a:t>
            </a:r>
            <a:r>
              <a:rPr lang="ko-KR" altLang="en-US" sz="2400" b="1" dirty="0">
                <a:solidFill>
                  <a:schemeClr val="tx2"/>
                </a:solidFill>
              </a:rPr>
              <a:t>상태를 빠르게 파악하고</a:t>
            </a:r>
            <a:r>
              <a:rPr lang="en-US" altLang="ko-KR" sz="2400" b="1" dirty="0">
                <a:solidFill>
                  <a:schemeClr val="tx2"/>
                </a:solidFill>
              </a:rPr>
              <a:t>, CPU</a:t>
            </a:r>
            <a:r>
              <a:rPr lang="ko-KR" altLang="en-US" sz="2400" b="1" dirty="0">
                <a:solidFill>
                  <a:schemeClr val="tx2"/>
                </a:solidFill>
              </a:rPr>
              <a:t>나 메모리를 많이 사용하는 프로세스를 찾아서 관리할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또한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프로세스가 죽거나 비정상적으로 동작할 때 쉽게 확인할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en-US" altLang="ko-KR" sz="2400" b="1" dirty="0" err="1">
                <a:solidFill>
                  <a:schemeClr val="tx2"/>
                </a:solidFill>
              </a:rPr>
              <a:t>Ctrl+C</a:t>
            </a:r>
            <a:r>
              <a:rPr lang="ko-KR" altLang="en-US" sz="2400" b="1" dirty="0">
                <a:solidFill>
                  <a:schemeClr val="tx2"/>
                </a:solidFill>
              </a:rPr>
              <a:t>를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입력하면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top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명령어를 종료할 수 있습니다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⑤ </a:t>
            </a:r>
            <a:r>
              <a:rPr lang="en-US" altLang="ko-KR" sz="3200" b="1" dirty="0" err="1">
                <a:solidFill>
                  <a:schemeClr val="tx2"/>
                </a:solidFill>
              </a:rPr>
              <a:t>ulimit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4" y="1340558"/>
            <a:ext cx="6909277" cy="4483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04385" y="1461526"/>
            <a:ext cx="4199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ulimit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-a”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모든 리소스 제한을 표시합니다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이 명령어를 사용하면 사용 가능한 가상 메모리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최대 파일 크기</a:t>
            </a:r>
            <a:r>
              <a:rPr lang="en-US" altLang="ko-KR" sz="2400" b="1" dirty="0">
                <a:solidFill>
                  <a:schemeClr val="tx2"/>
                </a:solidFill>
              </a:rPr>
              <a:t>, CPU </a:t>
            </a:r>
            <a:r>
              <a:rPr lang="ko-KR" altLang="en-US" sz="2400" b="1" dirty="0">
                <a:solidFill>
                  <a:schemeClr val="tx2"/>
                </a:solidFill>
              </a:rPr>
              <a:t>시간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 수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오픈 파일 수 등의 정보를 확인할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508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⑥ </a:t>
            </a:r>
            <a:r>
              <a:rPr lang="en-US" altLang="ko-KR" sz="3200" b="1" dirty="0">
                <a:solidFill>
                  <a:schemeClr val="tx2"/>
                </a:solidFill>
              </a:rPr>
              <a:t>/</a:t>
            </a:r>
            <a:r>
              <a:rPr lang="en-US" altLang="ko-KR" sz="3200" b="1" dirty="0" err="1">
                <a:solidFill>
                  <a:schemeClr val="tx2"/>
                </a:solidFill>
              </a:rPr>
              <a:t>proc</a:t>
            </a:r>
            <a:r>
              <a:rPr lang="ko-KR" altLang="en-US" sz="3200" b="1" dirty="0" err="1">
                <a:solidFill>
                  <a:schemeClr val="tx2"/>
                </a:solidFill>
              </a:rPr>
              <a:t>디렉토리</a:t>
            </a:r>
            <a:r>
              <a:rPr lang="ko-KR" altLang="en-US" sz="3200" b="1" dirty="0">
                <a:solidFill>
                  <a:schemeClr val="tx2"/>
                </a:solidFill>
              </a:rPr>
              <a:t>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" y="1323996"/>
            <a:ext cx="6625808" cy="30986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909" y="4586412"/>
            <a:ext cx="1125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=&gt;”cd 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proc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* 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proc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가상 파일 시스템</a:t>
            </a:r>
            <a:r>
              <a:rPr lang="en-US" altLang="ko-KR" sz="2400" b="1" dirty="0">
                <a:solidFill>
                  <a:schemeClr val="tx2"/>
                </a:solidFill>
              </a:rPr>
              <a:t>(Virtual File System)</a:t>
            </a:r>
            <a:r>
              <a:rPr lang="ko-KR" altLang="en-US" sz="2400" b="1" dirty="0">
                <a:solidFill>
                  <a:schemeClr val="tx2"/>
                </a:solidFill>
              </a:rPr>
              <a:t>으로서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현재 시스템의 프로세스 및 하드웨어 정보를 제공하는 파일 시스템입니다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* /</a:t>
            </a:r>
            <a:r>
              <a:rPr lang="en-US" altLang="ko-KR" sz="2400" b="1" dirty="0" err="1">
                <a:solidFill>
                  <a:schemeClr val="tx2"/>
                </a:solidFill>
              </a:rPr>
              <a:t>proc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디렉토리에는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시스템의 모든 프로세스 정보가 들어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1884" y="2921168"/>
            <a:ext cx="3508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tx2"/>
                </a:solidFill>
              </a:rPr>
              <a:t>용어 정리</a:t>
            </a:r>
            <a:endParaRPr lang="en-US" altLang="ko-KR" sz="6000" b="1" dirty="0" smtClean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7055" y="2921168"/>
            <a:ext cx="744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mtClean="0">
                <a:solidFill>
                  <a:schemeClr val="tx2"/>
                </a:solidFill>
              </a:rPr>
              <a:t>CPU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상황확인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 err="1">
                <a:solidFill>
                  <a:schemeClr val="tx2"/>
                </a:solidFill>
              </a:rPr>
              <a:t>vmstat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8" y="1431357"/>
            <a:ext cx="11256932" cy="16586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606" y="3479489"/>
            <a:ext cx="1125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vmstat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시스템 가상 메모리 통계를 보여주는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‘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vmstat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’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를 사용하면 시스템의 </a:t>
            </a:r>
            <a:r>
              <a:rPr lang="en-US" altLang="ko-KR" sz="2400" b="1" dirty="0">
                <a:solidFill>
                  <a:schemeClr val="tx2"/>
                </a:solidFill>
              </a:rPr>
              <a:t>CPU </a:t>
            </a:r>
            <a:r>
              <a:rPr lang="ko-KR" altLang="en-US" sz="2400" b="1" dirty="0">
                <a:solidFill>
                  <a:schemeClr val="tx2"/>
                </a:solidFill>
              </a:rPr>
              <a:t>사용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메모리 사용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</a:rPr>
              <a:t>스왑</a:t>
            </a:r>
            <a:r>
              <a:rPr lang="ko-KR" altLang="en-US" sz="2400" b="1" dirty="0">
                <a:solidFill>
                  <a:schemeClr val="tx2"/>
                </a:solidFill>
              </a:rPr>
              <a:t> 사용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</a:rPr>
              <a:t>컨텍스트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>
                <a:solidFill>
                  <a:schemeClr val="tx2"/>
                </a:solidFill>
              </a:rPr>
              <a:t>스위칭</a:t>
            </a:r>
            <a:r>
              <a:rPr lang="ko-KR" altLang="en-US" sz="2400" b="1" dirty="0">
                <a:solidFill>
                  <a:schemeClr val="tx2"/>
                </a:solidFill>
              </a:rPr>
              <a:t> 등의 정보를 출력합니다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이 정보는 시스템의 성능과 안정성을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모니터링하는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데 유용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</a:rPr>
              <a:t>1</a:t>
            </a:r>
            <a:r>
              <a:rPr lang="ko-KR" altLang="en-US" sz="2400" b="1" dirty="0">
                <a:solidFill>
                  <a:schemeClr val="tx2"/>
                </a:solidFill>
              </a:rPr>
              <a:t>초마다 한 번씩 이러한 정보를 업데이트</a:t>
            </a:r>
          </a:p>
        </p:txBody>
      </p:sp>
    </p:spTree>
    <p:extLst>
      <p:ext uri="{BB962C8B-B14F-4D97-AF65-F5344CB8AC3E}">
        <p14:creationId xmlns:p14="http://schemas.microsoft.com/office/powerpoint/2010/main" val="40080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41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 err="1">
                <a:solidFill>
                  <a:schemeClr val="tx2"/>
                </a:solidFill>
              </a:rPr>
              <a:t>sar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실습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1609"/>
          <a:stretch/>
        </p:blipFill>
        <p:spPr>
          <a:xfrm>
            <a:off x="169478" y="834568"/>
            <a:ext cx="4997669" cy="3902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6" y="4453617"/>
            <a:ext cx="5383925" cy="2236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12971" y="1461526"/>
            <a:ext cx="5890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1 100”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</a:rPr>
              <a:t>1</a:t>
            </a:r>
            <a:r>
              <a:rPr lang="ko-KR" altLang="en-US" sz="2400" b="1" dirty="0">
                <a:solidFill>
                  <a:schemeClr val="tx2"/>
                </a:solidFill>
              </a:rPr>
              <a:t>초마다 시스템의 </a:t>
            </a:r>
            <a:r>
              <a:rPr lang="en-US" altLang="ko-KR" sz="2400" b="1" dirty="0">
                <a:solidFill>
                  <a:schemeClr val="tx2"/>
                </a:solidFill>
              </a:rPr>
              <a:t>CPU, </a:t>
            </a:r>
            <a:r>
              <a:rPr lang="ko-KR" altLang="en-US" sz="2400" b="1" dirty="0">
                <a:solidFill>
                  <a:schemeClr val="tx2"/>
                </a:solidFill>
              </a:rPr>
              <a:t>메모리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디스크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네트워크 사용량을 </a:t>
            </a:r>
            <a:r>
              <a:rPr lang="en-US" altLang="ko-KR" sz="2400" b="1" dirty="0">
                <a:solidFill>
                  <a:schemeClr val="tx2"/>
                </a:solidFill>
              </a:rPr>
              <a:t>100</a:t>
            </a:r>
            <a:r>
              <a:rPr lang="ko-KR" altLang="en-US" sz="2400" b="1" dirty="0">
                <a:solidFill>
                  <a:schemeClr val="tx2"/>
                </a:solidFill>
              </a:rPr>
              <a:t>번 출력하는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*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‘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’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명령어는시스템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성능 모니터링 도구 중 하나로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시스템의 </a:t>
            </a:r>
            <a:r>
              <a:rPr lang="en-US" altLang="ko-KR" sz="2400" b="1" dirty="0">
                <a:solidFill>
                  <a:schemeClr val="tx2"/>
                </a:solidFill>
              </a:rPr>
              <a:t>CPU, </a:t>
            </a:r>
            <a:r>
              <a:rPr lang="ko-KR" altLang="en-US" sz="2400" b="1" dirty="0">
                <a:solidFill>
                  <a:schemeClr val="tx2"/>
                </a:solidFill>
              </a:rPr>
              <a:t>메모리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디스크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네트워크 등의 사용량을 수집하고 분석하는 데 사용</a:t>
            </a:r>
          </a:p>
        </p:txBody>
      </p:sp>
    </p:spTree>
    <p:extLst>
      <p:ext uri="{BB962C8B-B14F-4D97-AF65-F5344CB8AC3E}">
        <p14:creationId xmlns:p14="http://schemas.microsoft.com/office/powerpoint/2010/main" val="22332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91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>
                <a:solidFill>
                  <a:schemeClr val="tx2"/>
                </a:solidFill>
              </a:rPr>
              <a:t>vi /</a:t>
            </a:r>
            <a:r>
              <a:rPr lang="en-US" altLang="ko-KR" sz="3200" b="1" dirty="0" err="1">
                <a:solidFill>
                  <a:schemeClr val="tx2"/>
                </a:solidFill>
              </a:rPr>
              <a:t>proc</a:t>
            </a:r>
            <a:r>
              <a:rPr lang="en-US" altLang="ko-KR" sz="3200" b="1" dirty="0">
                <a:solidFill>
                  <a:schemeClr val="tx2"/>
                </a:solidFill>
              </a:rPr>
              <a:t>/</a:t>
            </a:r>
            <a:r>
              <a:rPr lang="en-US" altLang="ko-KR" sz="3200" b="1" dirty="0" err="1">
                <a:solidFill>
                  <a:schemeClr val="tx2"/>
                </a:solidFill>
              </a:rPr>
              <a:t>cpuinfo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확인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1" y="1881728"/>
            <a:ext cx="6286627" cy="4219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81" y="1217822"/>
            <a:ext cx="6300476" cy="495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0743" y="1461525"/>
            <a:ext cx="48529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>
                <a:solidFill>
                  <a:schemeClr val="tx2"/>
                </a:solidFill>
              </a:rPr>
              <a:t> vi /</a:t>
            </a:r>
            <a:r>
              <a:rPr lang="en-US" altLang="ko-KR" sz="2400" b="1" dirty="0" err="1">
                <a:solidFill>
                  <a:schemeClr val="tx2"/>
                </a:solidFill>
              </a:rPr>
              <a:t>proc</a:t>
            </a:r>
            <a:r>
              <a:rPr lang="en-US" altLang="ko-KR" sz="2400" b="1" dirty="0">
                <a:solidFill>
                  <a:schemeClr val="tx2"/>
                </a:solidFill>
              </a:rPr>
              <a:t>/</a:t>
            </a:r>
            <a:r>
              <a:rPr lang="en-US" altLang="ko-KR" sz="2400" b="1" dirty="0" err="1">
                <a:solidFill>
                  <a:schemeClr val="tx2"/>
                </a:solidFill>
              </a:rPr>
              <a:t>cpuinfo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vi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명령어를 사용 하여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‘/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proc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cpuinfo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’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파일의 내용을 터미널에서 확인하는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이 파일에는 현재 시스템에서 사용 가능한 </a:t>
            </a:r>
            <a:r>
              <a:rPr lang="en-US" altLang="ko-KR" sz="2400" b="1" dirty="0">
                <a:solidFill>
                  <a:schemeClr val="tx2"/>
                </a:solidFill>
              </a:rPr>
              <a:t>CPU</a:t>
            </a:r>
            <a:r>
              <a:rPr lang="ko-KR" altLang="en-US" sz="2400" b="1" dirty="0">
                <a:solidFill>
                  <a:schemeClr val="tx2"/>
                </a:solidFill>
              </a:rPr>
              <a:t>의 정보가 나열되어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예를 들어</a:t>
            </a:r>
            <a:r>
              <a:rPr lang="en-US" altLang="ko-KR" sz="2400" b="1" dirty="0">
                <a:solidFill>
                  <a:schemeClr val="tx2"/>
                </a:solidFill>
              </a:rPr>
              <a:t>, CPU</a:t>
            </a:r>
            <a:r>
              <a:rPr lang="ko-KR" altLang="en-US" sz="2400" b="1" dirty="0">
                <a:solidFill>
                  <a:schemeClr val="tx2"/>
                </a:solidFill>
              </a:rPr>
              <a:t>의 제조사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모델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</a:rPr>
              <a:t>클럭</a:t>
            </a:r>
            <a:r>
              <a:rPr lang="ko-KR" altLang="en-US" sz="2400" b="1" dirty="0">
                <a:solidFill>
                  <a:schemeClr val="tx2"/>
                </a:solidFill>
              </a:rPr>
              <a:t> 속도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캐시 크기 등이 포함됩니다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7055" y="2921168"/>
            <a:ext cx="744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tx2"/>
                </a:solidFill>
              </a:rPr>
              <a:t>메모리 확인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7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top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실습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6000"/>
          <a:stretch/>
        </p:blipFill>
        <p:spPr>
          <a:xfrm>
            <a:off x="164186" y="1900393"/>
            <a:ext cx="5648785" cy="48919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6" y="925440"/>
            <a:ext cx="5625258" cy="745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2971" y="1461527"/>
            <a:ext cx="589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=&gt;”top”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리눅스의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운영체제에서 실행되고 있는 프로세스의 현재 상태를 실시간으로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모니터링하는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시스템 </a:t>
            </a:r>
            <a:r>
              <a:rPr lang="ko-KR" altLang="en-US" sz="2400" b="1" dirty="0">
                <a:solidFill>
                  <a:schemeClr val="tx2"/>
                </a:solidFill>
              </a:rPr>
              <a:t>상태를 빠르게 파악하고</a:t>
            </a:r>
            <a:r>
              <a:rPr lang="en-US" altLang="ko-KR" sz="2400" b="1" dirty="0">
                <a:solidFill>
                  <a:schemeClr val="tx2"/>
                </a:solidFill>
              </a:rPr>
              <a:t>, CPU</a:t>
            </a:r>
            <a:r>
              <a:rPr lang="ko-KR" altLang="en-US" sz="2400" b="1" dirty="0">
                <a:solidFill>
                  <a:schemeClr val="tx2"/>
                </a:solidFill>
              </a:rPr>
              <a:t>나 메모리를 많이 사용하는 프로세스를 찾아서 관리할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또한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프로세스가 죽거나 비정상적으로 동작할 때 쉽게 확인할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en-US" altLang="ko-KR" sz="2400" b="1" dirty="0" err="1">
                <a:solidFill>
                  <a:schemeClr val="tx2"/>
                </a:solidFill>
              </a:rPr>
              <a:t>Ctrl+C</a:t>
            </a:r>
            <a:r>
              <a:rPr lang="ko-KR" altLang="en-US" sz="2400" b="1" dirty="0">
                <a:solidFill>
                  <a:schemeClr val="tx2"/>
                </a:solidFill>
              </a:rPr>
              <a:t>를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입력하면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top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명령어를 종료할 수 있습니다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>
                <a:solidFill>
                  <a:schemeClr val="tx2"/>
                </a:solidFill>
              </a:rPr>
              <a:t>free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2" y="990575"/>
            <a:ext cx="11335392" cy="127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909" y="2264880"/>
            <a:ext cx="112507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=&gt;”free” :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시스템의 메모리 사용량을 보여주는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*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Mem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섹션은 시스템의 물리적인 메모리 상태를 나타내며</a:t>
            </a:r>
            <a:r>
              <a:rPr lang="en-US" altLang="ko-KR" sz="2000" b="1" dirty="0">
                <a:solidFill>
                  <a:schemeClr val="tx2"/>
                </a:solidFill>
              </a:rPr>
              <a:t>, Swap </a:t>
            </a:r>
            <a:r>
              <a:rPr lang="ko-KR" altLang="en-US" sz="2000" b="1" dirty="0">
                <a:solidFill>
                  <a:schemeClr val="tx2"/>
                </a:solidFill>
              </a:rPr>
              <a:t>섹션은 시스템의 </a:t>
            </a:r>
            <a:r>
              <a:rPr lang="ko-KR" altLang="en-US" sz="2000" b="1" dirty="0" err="1">
                <a:solidFill>
                  <a:schemeClr val="tx2"/>
                </a:solidFill>
              </a:rPr>
              <a:t>스왑</a:t>
            </a:r>
            <a:r>
              <a:rPr lang="ko-KR" altLang="en-US" sz="2000" b="1" dirty="0">
                <a:solidFill>
                  <a:schemeClr val="tx2"/>
                </a:solidFill>
              </a:rPr>
              <a:t> 영역 상태를 나타냅니다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* total</a:t>
            </a:r>
            <a:r>
              <a:rPr lang="ko-KR" altLang="en-US" sz="2000" b="1" dirty="0">
                <a:solidFill>
                  <a:schemeClr val="tx2"/>
                </a:solidFill>
              </a:rPr>
              <a:t>은 총 메모리 용량</a:t>
            </a:r>
            <a:r>
              <a:rPr lang="en-US" altLang="ko-KR" sz="2000" b="1" dirty="0">
                <a:solidFill>
                  <a:schemeClr val="tx2"/>
                </a:solidFill>
              </a:rPr>
              <a:t>, used</a:t>
            </a:r>
            <a:r>
              <a:rPr lang="ko-KR" altLang="en-US" sz="2000" b="1" dirty="0">
                <a:solidFill>
                  <a:schemeClr val="tx2"/>
                </a:solidFill>
              </a:rPr>
              <a:t>는 현재 사용 중인 메모리 용량</a:t>
            </a:r>
            <a:r>
              <a:rPr lang="en-US" altLang="ko-KR" sz="2000" b="1" dirty="0">
                <a:solidFill>
                  <a:schemeClr val="tx2"/>
                </a:solidFill>
              </a:rPr>
              <a:t>, free</a:t>
            </a:r>
            <a:r>
              <a:rPr lang="ko-KR" altLang="en-US" sz="2000" b="1" dirty="0">
                <a:solidFill>
                  <a:schemeClr val="tx2"/>
                </a:solidFill>
              </a:rPr>
              <a:t>는 사용 가능한 메모리 용량</a:t>
            </a:r>
            <a:r>
              <a:rPr lang="en-US" altLang="ko-KR" sz="2000" b="1" dirty="0">
                <a:solidFill>
                  <a:schemeClr val="tx2"/>
                </a:solidFill>
              </a:rPr>
              <a:t>, shared</a:t>
            </a:r>
            <a:r>
              <a:rPr lang="ko-KR" altLang="en-US" sz="2000" b="1" dirty="0">
                <a:solidFill>
                  <a:schemeClr val="tx2"/>
                </a:solidFill>
              </a:rPr>
              <a:t>는 공유 메모리 용량</a:t>
            </a:r>
            <a:r>
              <a:rPr lang="en-US" altLang="ko-KR" sz="2000" b="1" dirty="0">
                <a:solidFill>
                  <a:schemeClr val="tx2"/>
                </a:solidFill>
              </a:rPr>
              <a:t>, buffers</a:t>
            </a:r>
            <a:r>
              <a:rPr lang="ko-KR" altLang="en-US" sz="2000" b="1" dirty="0">
                <a:solidFill>
                  <a:schemeClr val="tx2"/>
                </a:solidFill>
              </a:rPr>
              <a:t>는 버퍼로 사용되는 메모리 용량</a:t>
            </a:r>
            <a:r>
              <a:rPr lang="en-US" altLang="ko-KR" sz="2000" b="1" dirty="0">
                <a:solidFill>
                  <a:schemeClr val="tx2"/>
                </a:solidFill>
              </a:rPr>
              <a:t>, cached</a:t>
            </a:r>
            <a:r>
              <a:rPr lang="ko-KR" altLang="en-US" sz="2000" b="1" dirty="0">
                <a:solidFill>
                  <a:schemeClr val="tx2"/>
                </a:solidFill>
              </a:rPr>
              <a:t>는 캐시로 사용되는 메모리 용량을 나타냅니다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* -/+ </a:t>
            </a:r>
            <a:r>
              <a:rPr lang="en-US" altLang="ko-KR" sz="2000" b="1" dirty="0">
                <a:solidFill>
                  <a:schemeClr val="tx2"/>
                </a:solidFill>
              </a:rPr>
              <a:t>buffers/cache </a:t>
            </a:r>
            <a:r>
              <a:rPr lang="ko-KR" altLang="en-US" sz="2000" b="1" dirty="0">
                <a:solidFill>
                  <a:schemeClr val="tx2"/>
                </a:solidFill>
              </a:rPr>
              <a:t>라인은 버퍼와 캐시가 제외된 실제 사용 중인 메모리와 사용 가능한 메모리를 보여줍니다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* Swap </a:t>
            </a:r>
            <a:r>
              <a:rPr lang="ko-KR" altLang="en-US" sz="2000" b="1" dirty="0">
                <a:solidFill>
                  <a:schemeClr val="tx2"/>
                </a:solidFill>
              </a:rPr>
              <a:t>섹션에서는 </a:t>
            </a:r>
            <a:r>
              <a:rPr lang="en-US" altLang="ko-KR" sz="2000" b="1" dirty="0">
                <a:solidFill>
                  <a:schemeClr val="tx2"/>
                </a:solidFill>
              </a:rPr>
              <a:t>total</a:t>
            </a:r>
            <a:r>
              <a:rPr lang="ko-KR" altLang="en-US" sz="2000" b="1" dirty="0">
                <a:solidFill>
                  <a:schemeClr val="tx2"/>
                </a:solidFill>
              </a:rPr>
              <a:t>은 </a:t>
            </a:r>
            <a:r>
              <a:rPr lang="ko-KR" altLang="en-US" sz="2000" b="1" dirty="0" err="1">
                <a:solidFill>
                  <a:schemeClr val="tx2"/>
                </a:solidFill>
              </a:rPr>
              <a:t>스왑</a:t>
            </a:r>
            <a:r>
              <a:rPr lang="ko-KR" altLang="en-US" sz="2000" b="1" dirty="0">
                <a:solidFill>
                  <a:schemeClr val="tx2"/>
                </a:solidFill>
              </a:rPr>
              <a:t> 영역의 총 용량</a:t>
            </a:r>
            <a:r>
              <a:rPr lang="en-US" altLang="ko-KR" sz="2000" b="1" dirty="0">
                <a:solidFill>
                  <a:schemeClr val="tx2"/>
                </a:solidFill>
              </a:rPr>
              <a:t>, used</a:t>
            </a:r>
            <a:r>
              <a:rPr lang="ko-KR" altLang="en-US" sz="2000" b="1" dirty="0">
                <a:solidFill>
                  <a:schemeClr val="tx2"/>
                </a:solidFill>
              </a:rPr>
              <a:t>는 현재 </a:t>
            </a:r>
            <a:r>
              <a:rPr lang="ko-KR" altLang="en-US" sz="2000" b="1" dirty="0" err="1">
                <a:solidFill>
                  <a:schemeClr val="tx2"/>
                </a:solidFill>
              </a:rPr>
              <a:t>스왑</a:t>
            </a:r>
            <a:r>
              <a:rPr lang="ko-KR" altLang="en-US" sz="2000" b="1" dirty="0">
                <a:solidFill>
                  <a:schemeClr val="tx2"/>
                </a:solidFill>
              </a:rPr>
              <a:t> 영역에서 사용 중인 용량</a:t>
            </a:r>
            <a:r>
              <a:rPr lang="en-US" altLang="ko-KR" sz="2000" b="1" dirty="0">
                <a:solidFill>
                  <a:schemeClr val="tx2"/>
                </a:solidFill>
              </a:rPr>
              <a:t>, free</a:t>
            </a:r>
            <a:r>
              <a:rPr lang="ko-KR" altLang="en-US" sz="2000" b="1" dirty="0">
                <a:solidFill>
                  <a:schemeClr val="tx2"/>
                </a:solidFill>
              </a:rPr>
              <a:t>는 사용 가능한 </a:t>
            </a:r>
            <a:r>
              <a:rPr lang="ko-KR" altLang="en-US" sz="2000" b="1" dirty="0" err="1">
                <a:solidFill>
                  <a:schemeClr val="tx2"/>
                </a:solidFill>
              </a:rPr>
              <a:t>스왑</a:t>
            </a:r>
            <a:r>
              <a:rPr lang="ko-KR" altLang="en-US" sz="2000" b="1" dirty="0">
                <a:solidFill>
                  <a:schemeClr val="tx2"/>
                </a:solidFill>
              </a:rPr>
              <a:t> 영역의 용량을 나타냅니다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free </a:t>
            </a:r>
            <a:r>
              <a:rPr lang="ko-KR" altLang="en-US" sz="2000" b="1" dirty="0">
                <a:solidFill>
                  <a:schemeClr val="tx2"/>
                </a:solidFill>
              </a:rPr>
              <a:t>명령어에는 다양한 옵션을 사용할 수 있으며</a:t>
            </a:r>
            <a:r>
              <a:rPr lang="en-US" altLang="ko-KR" sz="2000" b="1" dirty="0">
                <a:solidFill>
                  <a:schemeClr val="tx2"/>
                </a:solidFill>
              </a:rPr>
              <a:t>, man free </a:t>
            </a:r>
            <a:r>
              <a:rPr lang="ko-KR" altLang="en-US" sz="2000" b="1" dirty="0">
                <a:solidFill>
                  <a:schemeClr val="tx2"/>
                </a:solidFill>
              </a:rPr>
              <a:t>명령어를 사용하여 자세한 사용법을 확인할 수 있습니다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37055" y="2921168"/>
            <a:ext cx="744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tx2"/>
                </a:solidFill>
              </a:rPr>
              <a:t>디스크 확인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 err="1">
                <a:solidFill>
                  <a:schemeClr val="tx2"/>
                </a:solidFill>
              </a:rPr>
              <a:t>df</a:t>
            </a:r>
            <a:r>
              <a:rPr lang="en-US" altLang="ko-KR" sz="3200" b="1" dirty="0">
                <a:solidFill>
                  <a:schemeClr val="tx2"/>
                </a:solidFill>
              </a:rPr>
              <a:t> -k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1" y="1340558"/>
            <a:ext cx="11596786" cy="25255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606" y="4034097"/>
            <a:ext cx="1125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df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-k”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df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명령어는 디스크 사용량을 보여주는 명령어입니다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/>
                </a:solidFill>
              </a:rPr>
              <a:t>-</a:t>
            </a:r>
            <a:r>
              <a:rPr lang="en-US" altLang="ko-KR" sz="2400" b="1" dirty="0">
                <a:solidFill>
                  <a:schemeClr val="tx2"/>
                </a:solidFill>
              </a:rPr>
              <a:t>k </a:t>
            </a:r>
            <a:r>
              <a:rPr lang="ko-KR" altLang="en-US" sz="2400" b="1" dirty="0">
                <a:solidFill>
                  <a:schemeClr val="tx2"/>
                </a:solidFill>
              </a:rPr>
              <a:t>옵션은 </a:t>
            </a:r>
            <a:r>
              <a:rPr lang="ko-KR" altLang="en-US" sz="2400" b="1" dirty="0" err="1">
                <a:solidFill>
                  <a:schemeClr val="tx2"/>
                </a:solidFill>
              </a:rPr>
              <a:t>출력값을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KiloByte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단위로 표시하도록 지정하는 옵션</a:t>
            </a:r>
          </a:p>
        </p:txBody>
      </p:sp>
    </p:spTree>
    <p:extLst>
      <p:ext uri="{BB962C8B-B14F-4D97-AF65-F5344CB8AC3E}">
        <p14:creationId xmlns:p14="http://schemas.microsoft.com/office/powerpoint/2010/main" val="26297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>
                <a:solidFill>
                  <a:schemeClr val="tx2"/>
                </a:solidFill>
              </a:rPr>
              <a:t>du -a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9" y="2261937"/>
            <a:ext cx="6787446" cy="4402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9" y="1367421"/>
            <a:ext cx="6787446" cy="89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199" y="1416004"/>
            <a:ext cx="4388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=&gt;”du -a”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du </a:t>
            </a:r>
            <a:r>
              <a:rPr lang="ko-KR" altLang="en-US" sz="2400" b="1" dirty="0">
                <a:solidFill>
                  <a:schemeClr val="tx2"/>
                </a:solidFill>
              </a:rPr>
              <a:t>명령어는 파일과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400" b="1" dirty="0">
                <a:solidFill>
                  <a:schemeClr val="tx2"/>
                </a:solidFill>
              </a:rPr>
              <a:t> 디스크 사용량을 보여주는 명령어입니다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2"/>
                </a:solidFill>
              </a:rPr>
              <a:t>-</a:t>
            </a:r>
            <a:r>
              <a:rPr lang="en-US" altLang="ko-KR" sz="2400" b="1" dirty="0">
                <a:solidFill>
                  <a:schemeClr val="tx2"/>
                </a:solidFill>
              </a:rPr>
              <a:t>a </a:t>
            </a:r>
            <a:r>
              <a:rPr lang="ko-KR" altLang="en-US" sz="2400" b="1" dirty="0">
                <a:solidFill>
                  <a:schemeClr val="tx2"/>
                </a:solidFill>
              </a:rPr>
              <a:t>옵션은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</a:t>
            </a:r>
            <a:r>
              <a:rPr lang="ko-KR" altLang="en-US" sz="2400" b="1" dirty="0">
                <a:solidFill>
                  <a:schemeClr val="tx2"/>
                </a:solidFill>
              </a:rPr>
              <a:t> 내의 모든 파일과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디렉토리의</a:t>
            </a:r>
            <a:r>
              <a:rPr lang="ko-KR" altLang="en-US" sz="2400" b="1" dirty="0">
                <a:solidFill>
                  <a:schemeClr val="tx2"/>
                </a:solidFill>
              </a:rPr>
              <a:t> 사용량을 보여준다는 의미</a:t>
            </a:r>
          </a:p>
        </p:txBody>
      </p:sp>
    </p:spTree>
    <p:extLst>
      <p:ext uri="{BB962C8B-B14F-4D97-AF65-F5344CB8AC3E}">
        <p14:creationId xmlns:p14="http://schemas.microsoft.com/office/powerpoint/2010/main" val="2122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6545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수업내용 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81" y="1101131"/>
            <a:ext cx="3859579" cy="55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 err="1">
                <a:solidFill>
                  <a:schemeClr val="tx2"/>
                </a:solidFill>
              </a:rPr>
              <a:t>iostat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144610"/>
            <a:ext cx="6833948" cy="2849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606" y="3993993"/>
            <a:ext cx="11250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iostat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 : </a:t>
            </a:r>
            <a:r>
              <a:rPr lang="ko-KR" altLang="en-US" sz="2000" b="1" dirty="0">
                <a:solidFill>
                  <a:schemeClr val="tx2"/>
                </a:solidFill>
              </a:rPr>
              <a:t>디스크와 </a:t>
            </a:r>
            <a:r>
              <a:rPr lang="en-US" altLang="ko-KR" sz="2000" b="1" dirty="0">
                <a:solidFill>
                  <a:schemeClr val="tx2"/>
                </a:solidFill>
              </a:rPr>
              <a:t>CPU</a:t>
            </a:r>
            <a:r>
              <a:rPr lang="ko-KR" altLang="en-US" sz="2000" b="1" dirty="0">
                <a:solidFill>
                  <a:schemeClr val="tx2"/>
                </a:solidFill>
              </a:rPr>
              <a:t>의 입출력 성능 통계를 보여주는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명령어입니다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avg-cpu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블록은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사용량의 평균을 보여줍니다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%</a:t>
            </a:r>
            <a:r>
              <a:rPr lang="en-US" altLang="ko-KR" sz="2000" b="1" dirty="0">
                <a:solidFill>
                  <a:schemeClr val="tx2"/>
                </a:solidFill>
              </a:rPr>
              <a:t>user</a:t>
            </a:r>
            <a:r>
              <a:rPr lang="ko-KR" altLang="en-US" sz="2000" b="1" dirty="0">
                <a:solidFill>
                  <a:schemeClr val="tx2"/>
                </a:solidFill>
              </a:rPr>
              <a:t>는 유저 모드에서 실행되는 작업의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%</a:t>
            </a:r>
            <a:r>
              <a:rPr lang="en-US" altLang="ko-KR" sz="2000" b="1" dirty="0">
                <a:solidFill>
                  <a:schemeClr val="tx2"/>
                </a:solidFill>
              </a:rPr>
              <a:t>nice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en-US" altLang="ko-KR" sz="2000" b="1" dirty="0">
                <a:solidFill>
                  <a:schemeClr val="tx2"/>
                </a:solidFill>
              </a:rPr>
              <a:t>nice </a:t>
            </a:r>
            <a:r>
              <a:rPr lang="ko-KR" altLang="en-US" sz="2000" b="1" dirty="0">
                <a:solidFill>
                  <a:schemeClr val="tx2"/>
                </a:solidFill>
              </a:rPr>
              <a:t>우선순위로 실행되는 작업의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%</a:t>
            </a:r>
            <a:r>
              <a:rPr lang="en-US" altLang="ko-KR" sz="2000" b="1" dirty="0">
                <a:solidFill>
                  <a:schemeClr val="tx2"/>
                </a:solidFill>
              </a:rPr>
              <a:t>system</a:t>
            </a:r>
            <a:r>
              <a:rPr lang="ko-KR" altLang="en-US" sz="2000" b="1" dirty="0">
                <a:solidFill>
                  <a:schemeClr val="tx2"/>
                </a:solidFill>
              </a:rPr>
              <a:t>은 시스템 모드에서 실행되는 작업의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%</a:t>
            </a:r>
            <a:r>
              <a:rPr lang="en-US" altLang="ko-KR" sz="2000" b="1" dirty="0" err="1">
                <a:solidFill>
                  <a:schemeClr val="tx2"/>
                </a:solidFill>
              </a:rPr>
              <a:t>iowait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en-US" altLang="ko-KR" sz="2000" b="1" dirty="0">
                <a:solidFill>
                  <a:schemeClr val="tx2"/>
                </a:solidFill>
              </a:rPr>
              <a:t>I/O </a:t>
            </a:r>
            <a:r>
              <a:rPr lang="ko-KR" altLang="en-US" sz="2000" b="1" dirty="0">
                <a:solidFill>
                  <a:schemeClr val="tx2"/>
                </a:solidFill>
              </a:rPr>
              <a:t>요청이 처리되기를 기다리는 시간의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%</a:t>
            </a:r>
            <a:r>
              <a:rPr lang="en-US" altLang="ko-KR" sz="2000" b="1" dirty="0">
                <a:solidFill>
                  <a:schemeClr val="tx2"/>
                </a:solidFill>
              </a:rPr>
              <a:t>steal</a:t>
            </a:r>
            <a:r>
              <a:rPr lang="ko-KR" altLang="en-US" sz="2000" b="1" dirty="0">
                <a:solidFill>
                  <a:schemeClr val="tx2"/>
                </a:solidFill>
              </a:rPr>
              <a:t>는 가상화 환경에서 다른 가상 </a:t>
            </a:r>
            <a:r>
              <a:rPr lang="ko-KR" altLang="en-US" sz="2000" b="1" dirty="0" err="1">
                <a:solidFill>
                  <a:schemeClr val="tx2"/>
                </a:solidFill>
              </a:rPr>
              <a:t>머신에서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CPU</a:t>
            </a:r>
            <a:r>
              <a:rPr lang="ko-KR" altLang="en-US" sz="2000" b="1" dirty="0">
                <a:solidFill>
                  <a:schemeClr val="tx2"/>
                </a:solidFill>
              </a:rPr>
              <a:t>를 빌려온 시간의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%</a:t>
            </a:r>
            <a:r>
              <a:rPr lang="en-US" altLang="ko-KR" sz="2000" b="1" dirty="0">
                <a:solidFill>
                  <a:schemeClr val="tx2"/>
                </a:solidFill>
              </a:rPr>
              <a:t>idle</a:t>
            </a:r>
            <a:r>
              <a:rPr lang="ko-KR" altLang="en-US" sz="2000" b="1" dirty="0">
                <a:solidFill>
                  <a:schemeClr val="tx2"/>
                </a:solidFill>
              </a:rPr>
              <a:t>은 </a:t>
            </a:r>
            <a:r>
              <a:rPr lang="en-US" altLang="ko-KR" sz="2000" b="1" dirty="0">
                <a:solidFill>
                  <a:schemeClr val="tx2"/>
                </a:solidFill>
              </a:rPr>
              <a:t>CPU</a:t>
            </a:r>
            <a:r>
              <a:rPr lang="ko-KR" altLang="en-US" sz="2000" b="1" dirty="0">
                <a:solidFill>
                  <a:schemeClr val="tx2"/>
                </a:solidFill>
              </a:rPr>
              <a:t>가 사용되지 않는 시간의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사용률을 나타냅니다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1580" y="2998113"/>
            <a:ext cx="73560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tx2"/>
                </a:solidFill>
              </a:rPr>
              <a:t>네트워크 관련 확인 </a:t>
            </a:r>
            <a:r>
              <a:rPr lang="ko-KR" altLang="en-US" sz="5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 err="1">
                <a:solidFill>
                  <a:schemeClr val="tx2"/>
                </a:solidFill>
              </a:rPr>
              <a:t>ifconfig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00" y="1144610"/>
            <a:ext cx="7144957" cy="3991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0606" y="5136148"/>
            <a:ext cx="1125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ifconfig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네트워크 인터페이스의 설정을 보여주는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>
                <a:solidFill>
                  <a:schemeClr val="tx2"/>
                </a:solidFill>
              </a:rPr>
              <a:t>ping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00" y="1340558"/>
            <a:ext cx="6613188" cy="37802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9" y="5288757"/>
            <a:ext cx="6613189" cy="779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4688" y="1340557"/>
            <a:ext cx="4659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>
                <a:solidFill>
                  <a:schemeClr val="tx2"/>
                </a:solidFill>
              </a:rPr>
              <a:t> ping 168.162.63.1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‘ping’ </a:t>
            </a:r>
            <a:r>
              <a:rPr lang="ko-KR" altLang="en-US" sz="2400" b="1" dirty="0">
                <a:solidFill>
                  <a:schemeClr val="tx2"/>
                </a:solidFill>
              </a:rPr>
              <a:t>명령어는 지정된 </a:t>
            </a:r>
            <a:r>
              <a:rPr lang="en-US" altLang="ko-KR" sz="2400" b="1" dirty="0">
                <a:solidFill>
                  <a:schemeClr val="tx2"/>
                </a:solidFill>
              </a:rPr>
              <a:t>IP </a:t>
            </a:r>
            <a:r>
              <a:rPr lang="ko-KR" altLang="en-US" sz="2400" b="1" dirty="0">
                <a:solidFill>
                  <a:schemeClr val="tx2"/>
                </a:solidFill>
              </a:rPr>
              <a:t>주소나 도메인 이름으로 </a:t>
            </a:r>
            <a:r>
              <a:rPr lang="en-US" altLang="ko-KR" sz="2400" b="1" dirty="0">
                <a:solidFill>
                  <a:schemeClr val="tx2"/>
                </a:solidFill>
              </a:rPr>
              <a:t>ICMP(Internet Control Message Protocol) </a:t>
            </a:r>
            <a:r>
              <a:rPr lang="ko-KR" altLang="en-US" sz="2400" b="1" dirty="0" err="1">
                <a:solidFill>
                  <a:schemeClr val="tx2"/>
                </a:solidFill>
              </a:rPr>
              <a:t>패킷을</a:t>
            </a:r>
            <a:r>
              <a:rPr lang="ko-KR" altLang="en-US" sz="2400" b="1" dirty="0">
                <a:solidFill>
                  <a:schemeClr val="tx2"/>
                </a:solidFill>
              </a:rPr>
              <a:t> 전송하고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이에 대한 응답을 확인하여 네트워크 연결 상태를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판단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168.162.63.1 </a:t>
            </a:r>
            <a:r>
              <a:rPr lang="en-US" altLang="ko-KR" sz="2400" b="1" dirty="0">
                <a:solidFill>
                  <a:schemeClr val="tx2"/>
                </a:solidFill>
              </a:rPr>
              <a:t>IP </a:t>
            </a:r>
            <a:r>
              <a:rPr lang="ko-KR" altLang="en-US" sz="2400" b="1" dirty="0">
                <a:solidFill>
                  <a:schemeClr val="tx2"/>
                </a:solidFill>
              </a:rPr>
              <a:t>주소로 </a:t>
            </a:r>
            <a:r>
              <a:rPr lang="en-US" altLang="ko-KR" sz="2400" b="1" dirty="0">
                <a:solidFill>
                  <a:schemeClr val="tx2"/>
                </a:solidFill>
              </a:rPr>
              <a:t>ICMP </a:t>
            </a:r>
            <a:r>
              <a:rPr lang="ko-KR" altLang="en-US" sz="2400" b="1" dirty="0" err="1">
                <a:solidFill>
                  <a:schemeClr val="tx2"/>
                </a:solidFill>
              </a:rPr>
              <a:t>패킷을</a:t>
            </a:r>
            <a:r>
              <a:rPr lang="ko-KR" altLang="en-US" sz="2400" b="1" dirty="0">
                <a:solidFill>
                  <a:schemeClr val="tx2"/>
                </a:solidFill>
              </a:rPr>
              <a:t> 전송하고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이에 대한 응답을 확인하는 것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620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 err="1">
                <a:solidFill>
                  <a:schemeClr val="tx2"/>
                </a:solidFill>
              </a:rPr>
              <a:t>netstat</a:t>
            </a:r>
            <a:r>
              <a:rPr lang="en-US" altLang="ko-KR" sz="3200" b="1" dirty="0">
                <a:solidFill>
                  <a:schemeClr val="tx2"/>
                </a:solidFill>
              </a:rPr>
              <a:t> –</a:t>
            </a:r>
            <a:r>
              <a:rPr lang="en-US" altLang="ko-KR" sz="3200" b="1" dirty="0" err="1">
                <a:solidFill>
                  <a:schemeClr val="tx2"/>
                </a:solidFill>
              </a:rPr>
              <a:t>na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실습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04" y="1340558"/>
            <a:ext cx="8321967" cy="3854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204" y="5306052"/>
            <a:ext cx="1125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netstat</a:t>
            </a:r>
            <a:r>
              <a:rPr lang="en-US" altLang="ko-KR" sz="2400" b="1" dirty="0">
                <a:solidFill>
                  <a:schemeClr val="tx2"/>
                </a:solidFill>
              </a:rPr>
              <a:t> -n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>
                <a:solidFill>
                  <a:schemeClr val="tx2"/>
                </a:solidFill>
              </a:rPr>
              <a:t>모든 네트워크 연결 정보를 </a:t>
            </a:r>
            <a:r>
              <a:rPr lang="en-US" altLang="ko-KR" sz="2400" b="1" dirty="0">
                <a:solidFill>
                  <a:schemeClr val="tx2"/>
                </a:solidFill>
              </a:rPr>
              <a:t>IP </a:t>
            </a:r>
            <a:r>
              <a:rPr lang="ko-KR" altLang="en-US" sz="2400" b="1" dirty="0">
                <a:solidFill>
                  <a:schemeClr val="tx2"/>
                </a:solidFill>
              </a:rPr>
              <a:t>주소와 포트 번호를 포함하여 숫자 형식으로 보여주는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5095" y="2967335"/>
            <a:ext cx="735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err="1" smtClean="0">
                <a:solidFill>
                  <a:schemeClr val="tx2"/>
                </a:solidFill>
              </a:rPr>
              <a:t>리눅스</a:t>
            </a:r>
            <a:r>
              <a:rPr lang="ko-KR" altLang="en-US" sz="5400" b="1" dirty="0" smtClean="0">
                <a:solidFill>
                  <a:schemeClr val="tx2"/>
                </a:solidFill>
              </a:rPr>
              <a:t> 최종실습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요건</a:t>
            </a:r>
            <a:endParaRPr lang="en-US" altLang="ko-KR" sz="3200" b="1" dirty="0" smtClean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837" y="1466193"/>
            <a:ext cx="111438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28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</a:rPr>
              <a:t>서버의 </a:t>
            </a:r>
            <a:r>
              <a:rPr lang="en-US" altLang="ko-KR" sz="2800" b="1" dirty="0">
                <a:solidFill>
                  <a:schemeClr val="tx2"/>
                </a:solidFill>
              </a:rPr>
              <a:t>CPU,</a:t>
            </a:r>
            <a:r>
              <a:rPr lang="ko-KR" altLang="en-US" sz="2800" b="1" dirty="0">
                <a:solidFill>
                  <a:schemeClr val="tx2"/>
                </a:solidFill>
              </a:rPr>
              <a:t>메모리</a:t>
            </a:r>
            <a:r>
              <a:rPr lang="en-US" altLang="ko-KR" sz="2800" b="1" dirty="0">
                <a:solidFill>
                  <a:schemeClr val="tx2"/>
                </a:solidFill>
              </a:rPr>
              <a:t>,</a:t>
            </a:r>
            <a:r>
              <a:rPr lang="ko-KR" altLang="en-US" sz="2800" b="1" dirty="0">
                <a:solidFill>
                  <a:schemeClr val="tx2"/>
                </a:solidFill>
              </a:rPr>
              <a:t>디스크 상태를 시각적으로 볼 수 있는 웹 페이지를 작성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28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solidFill>
                  <a:schemeClr val="tx2"/>
                </a:solidFill>
              </a:rPr>
              <a:t> 프로그래머가 </a:t>
            </a:r>
            <a:r>
              <a:rPr lang="ko-KR" altLang="en-US" sz="2800" b="1" dirty="0">
                <a:solidFill>
                  <a:schemeClr val="tx2"/>
                </a:solidFill>
              </a:rPr>
              <a:t>이미 </a:t>
            </a:r>
            <a:r>
              <a:rPr lang="ko-KR" altLang="en-US" sz="2800" b="1" dirty="0" err="1">
                <a:solidFill>
                  <a:schemeClr val="tx2"/>
                </a:solidFill>
              </a:rPr>
              <a:t>웹페이지를</a:t>
            </a:r>
            <a:r>
              <a:rPr lang="ko-KR" altLang="en-US" sz="2800" b="1" dirty="0">
                <a:solidFill>
                  <a:schemeClr val="tx2"/>
                </a:solidFill>
              </a:rPr>
              <a:t> 작성하였음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solidFill>
                  <a:schemeClr val="tx2"/>
                </a:solidFill>
              </a:rPr>
              <a:t> 당신은 </a:t>
            </a:r>
            <a:r>
              <a:rPr lang="ko-KR" altLang="en-US" sz="2800" b="1" dirty="0">
                <a:solidFill>
                  <a:schemeClr val="tx2"/>
                </a:solidFill>
              </a:rPr>
              <a:t>이 페이지를 웹 서버에 게시하고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800" b="1" dirty="0" err="1">
                <a:solidFill>
                  <a:schemeClr val="tx2"/>
                </a:solidFill>
              </a:rPr>
              <a:t>쉘</a:t>
            </a:r>
            <a:r>
              <a:rPr lang="ko-KR" altLang="en-US" sz="2800" b="1" dirty="0">
                <a:solidFill>
                  <a:schemeClr val="tx2"/>
                </a:solidFill>
              </a:rPr>
              <a:t> 프로그램으로 실시간으로 데이터가 연결되도록 작성 운영할 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것</a:t>
            </a:r>
            <a:endParaRPr lang="ko-KR" altLang="en-US" sz="2800" b="1" dirty="0">
              <a:solidFill>
                <a:schemeClr val="tx2"/>
              </a:solidFill>
            </a:endParaRPr>
          </a:p>
          <a:p>
            <a:endParaRPr lang="ko-KR" alt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Task 1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5" y="1324950"/>
            <a:ext cx="11223162" cy="168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127" y="3700956"/>
            <a:ext cx="11223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sudo</a:t>
            </a:r>
            <a:r>
              <a:rPr lang="en-US" altLang="ko-KR" sz="2400" b="1" dirty="0">
                <a:solidFill>
                  <a:schemeClr val="tx2"/>
                </a:solidFill>
              </a:rPr>
              <a:t> mv </a:t>
            </a:r>
            <a:r>
              <a:rPr lang="en-US" altLang="ko-KR" sz="2400" b="1" dirty="0" err="1">
                <a:solidFill>
                  <a:schemeClr val="tx2"/>
                </a:solidFill>
              </a:rPr>
              <a:t>ChartNew</a:t>
            </a:r>
            <a:r>
              <a:rPr lang="en-US" altLang="ko-KR" sz="2400" b="1" dirty="0">
                <a:solidFill>
                  <a:schemeClr val="tx2"/>
                </a:solidFill>
              </a:rPr>
              <a:t> /</a:t>
            </a:r>
            <a:r>
              <a:rPr lang="en-US" altLang="ko-KR" sz="2400" b="1" dirty="0" err="1">
                <a:solidFill>
                  <a:schemeClr val="tx2"/>
                </a:solidFill>
              </a:rPr>
              <a:t>var</a:t>
            </a:r>
            <a:r>
              <a:rPr lang="en-US" altLang="ko-KR" sz="2400" b="1" dirty="0">
                <a:solidFill>
                  <a:schemeClr val="tx2"/>
                </a:solidFill>
              </a:rPr>
              <a:t>/www/html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en-US" altLang="ko-KR" sz="2400" b="1" dirty="0" err="1">
                <a:solidFill>
                  <a:schemeClr val="tx2"/>
                </a:solidFill>
              </a:rPr>
              <a:t>ChartNew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라는 파일이나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"/</a:t>
            </a:r>
            <a:r>
              <a:rPr lang="en-US" altLang="ko-KR" sz="2400" b="1" dirty="0" err="1">
                <a:solidFill>
                  <a:schemeClr val="tx2"/>
                </a:solidFill>
              </a:rPr>
              <a:t>var</a:t>
            </a:r>
            <a:r>
              <a:rPr lang="en-US" altLang="ko-KR" sz="2400" b="1" dirty="0">
                <a:solidFill>
                  <a:schemeClr val="tx2"/>
                </a:solidFill>
              </a:rPr>
              <a:t>/www/html"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디렉토리로</a:t>
            </a:r>
            <a:r>
              <a:rPr lang="ko-KR" altLang="en-US" sz="2400" b="1" dirty="0">
                <a:solidFill>
                  <a:schemeClr val="tx2"/>
                </a:solidFill>
              </a:rPr>
              <a:t> 이동시키는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sudo</a:t>
            </a:r>
            <a:r>
              <a:rPr lang="en-US" altLang="ko-KR" sz="2400" b="1" dirty="0">
                <a:solidFill>
                  <a:schemeClr val="tx2"/>
                </a:solidFill>
              </a:rPr>
              <a:t> mv serverstatus.html /</a:t>
            </a:r>
            <a:r>
              <a:rPr lang="en-US" altLang="ko-KR" sz="2400" b="1" dirty="0" err="1">
                <a:solidFill>
                  <a:schemeClr val="tx2"/>
                </a:solidFill>
              </a:rPr>
              <a:t>var</a:t>
            </a:r>
            <a:r>
              <a:rPr lang="en-US" altLang="ko-KR" sz="2400" b="1" dirty="0">
                <a:solidFill>
                  <a:schemeClr val="tx2"/>
                </a:solidFill>
              </a:rPr>
              <a:t>/www/html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</a:rPr>
              <a:t>"serverstatus.html" </a:t>
            </a:r>
            <a:r>
              <a:rPr lang="ko-KR" altLang="en-US" sz="2400" b="1" dirty="0">
                <a:solidFill>
                  <a:schemeClr val="tx2"/>
                </a:solidFill>
              </a:rPr>
              <a:t>파일을 </a:t>
            </a:r>
            <a:r>
              <a:rPr lang="en-US" altLang="ko-KR" sz="2400" b="1" dirty="0">
                <a:solidFill>
                  <a:schemeClr val="tx2"/>
                </a:solidFill>
              </a:rPr>
              <a:t>"/</a:t>
            </a:r>
            <a:r>
              <a:rPr lang="en-US" altLang="ko-KR" sz="2400" b="1" dirty="0" err="1">
                <a:solidFill>
                  <a:schemeClr val="tx2"/>
                </a:solidFill>
              </a:rPr>
              <a:t>var</a:t>
            </a:r>
            <a:r>
              <a:rPr lang="en-US" altLang="ko-KR" sz="2400" b="1" dirty="0">
                <a:solidFill>
                  <a:schemeClr val="tx2"/>
                </a:solidFill>
              </a:rPr>
              <a:t>/www/html"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디렉토리로</a:t>
            </a:r>
            <a:r>
              <a:rPr lang="ko-KR" altLang="en-US" sz="2400" b="1" dirty="0">
                <a:solidFill>
                  <a:schemeClr val="tx2"/>
                </a:solidFill>
              </a:rPr>
              <a:t> 이동시키는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tx2"/>
                </a:solidFill>
              </a:rPr>
              <a:t>리눅스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3" y="957999"/>
            <a:ext cx="11799104" cy="51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234"/>
          <a:stretch/>
        </p:blipFill>
        <p:spPr>
          <a:xfrm>
            <a:off x="428933" y="1396197"/>
            <a:ext cx="4021769" cy="5187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1" y="3231930"/>
            <a:ext cx="2969397" cy="28088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3" y="830080"/>
            <a:ext cx="4927677" cy="5104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0697" y="1396197"/>
            <a:ext cx="4122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“cd 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/www/html”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var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/www/html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으로 이동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“vi serverstatus.html”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>
                <a:solidFill>
                  <a:schemeClr val="tx2"/>
                </a:solidFill>
              </a:rPr>
              <a:t>"serverstatus.html" </a:t>
            </a:r>
            <a:r>
              <a:rPr lang="ko-KR" altLang="en-US" sz="2000" b="1" dirty="0">
                <a:solidFill>
                  <a:schemeClr val="tx2"/>
                </a:solidFill>
              </a:rPr>
              <a:t>파일을 </a:t>
            </a:r>
            <a:r>
              <a:rPr lang="en-US" altLang="ko-KR" sz="2000" b="1" dirty="0">
                <a:solidFill>
                  <a:schemeClr val="tx2"/>
                </a:solidFill>
              </a:rPr>
              <a:t>vi </a:t>
            </a:r>
            <a:r>
              <a:rPr lang="ko-KR" altLang="en-US" sz="2000" b="1" dirty="0">
                <a:solidFill>
                  <a:schemeClr val="tx2"/>
                </a:solidFill>
              </a:rPr>
              <a:t>편집기로 열어서 내용을 편집하거나 확인할 수 있도록 합니다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&lt;SCRIPT&gt;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 수정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0297" y="2921168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tx2"/>
                </a:solidFill>
              </a:rPr>
              <a:t>s</a:t>
            </a:r>
            <a:r>
              <a:rPr lang="en-US" altLang="ko-KR" sz="6000" b="1" dirty="0" err="1" smtClean="0">
                <a:solidFill>
                  <a:schemeClr val="tx2"/>
                </a:solidFill>
              </a:rPr>
              <a:t>ar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명령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3" y="1220090"/>
            <a:ext cx="11271914" cy="53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3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0698" y="1204344"/>
            <a:ext cx="41229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CPU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상황확인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메모리 상황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디스크 상황 확인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9" y="939337"/>
            <a:ext cx="7201905" cy="12508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8" y="2249192"/>
            <a:ext cx="7201905" cy="25119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08" y="4820184"/>
            <a:ext cx="720190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4 -1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4" y="1404088"/>
            <a:ext cx="7182852" cy="2047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4" y="3900195"/>
            <a:ext cx="7182852" cy="15073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42726" y="1454770"/>
            <a:ext cx="40609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>
                <a:solidFill>
                  <a:schemeClr val="tx2"/>
                </a:solidFill>
              </a:rPr>
              <a:t>sar</a:t>
            </a:r>
            <a:r>
              <a:rPr lang="en-US" altLang="ko-KR" sz="2000" b="1" dirty="0">
                <a:solidFill>
                  <a:schemeClr val="tx2"/>
                </a:solidFill>
              </a:rPr>
              <a:t> 1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1”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sar</a:t>
            </a:r>
            <a:r>
              <a:rPr lang="en-US" altLang="ko-KR" sz="2000" b="1" dirty="0">
                <a:solidFill>
                  <a:schemeClr val="tx2"/>
                </a:solidFill>
              </a:rPr>
              <a:t>" (System Activity Reporter) </a:t>
            </a:r>
            <a:r>
              <a:rPr lang="ko-KR" altLang="en-US" sz="2000" b="1" dirty="0">
                <a:solidFill>
                  <a:schemeClr val="tx2"/>
                </a:solidFill>
              </a:rPr>
              <a:t>유틸리티를 사용하여 시스템의 성능과 리소스 사용에 대한 보고서를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생성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메모리 상황 확인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"</a:t>
            </a:r>
            <a:r>
              <a:rPr lang="en-US" altLang="ko-KR" sz="2000" b="1" dirty="0" err="1">
                <a:solidFill>
                  <a:schemeClr val="tx2"/>
                </a:solidFill>
              </a:rPr>
              <a:t>sar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r>
              <a:rPr lang="ko-KR" altLang="en-US" sz="2000" b="1" dirty="0">
                <a:solidFill>
                  <a:schemeClr val="tx2"/>
                </a:solidFill>
              </a:rPr>
              <a:t>유틸리티를 사용하여 시스템의 성능과 리소스 사용에 대한 보고서를 생성하고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이 중에서 </a:t>
            </a:r>
            <a:r>
              <a:rPr lang="en-US" altLang="ko-KR" sz="2000" b="1" dirty="0">
                <a:solidFill>
                  <a:schemeClr val="tx2"/>
                </a:solidFill>
              </a:rPr>
              <a:t>"Average"</a:t>
            </a:r>
            <a:r>
              <a:rPr lang="ko-KR" altLang="en-US" sz="2000" b="1" dirty="0">
                <a:solidFill>
                  <a:schemeClr val="tx2"/>
                </a:solidFill>
              </a:rPr>
              <a:t>라는 단어가 포함된 행을 찾아서 출력하는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4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-2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4" y="1409461"/>
            <a:ext cx="6540016" cy="12162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" y="4040618"/>
            <a:ext cx="6873766" cy="13511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9890" y="1409461"/>
            <a:ext cx="470380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" sz="2000" b="1" dirty="0" err="1">
                <a:solidFill>
                  <a:schemeClr val="tx2"/>
                </a:solidFill>
              </a:rPr>
              <a:t>sar</a:t>
            </a:r>
            <a:r>
              <a:rPr lang="en-US" altLang="ko" sz="2000" b="1" dirty="0">
                <a:solidFill>
                  <a:schemeClr val="tx2"/>
                </a:solidFill>
              </a:rPr>
              <a:t> 1 1| </a:t>
            </a:r>
            <a:r>
              <a:rPr lang="en-US" altLang="ko" sz="2000" b="1" dirty="0" err="1">
                <a:solidFill>
                  <a:schemeClr val="tx2"/>
                </a:solidFill>
              </a:rPr>
              <a:t>grep</a:t>
            </a:r>
            <a:r>
              <a:rPr lang="en-US" altLang="ko" sz="2000" b="1" dirty="0">
                <a:solidFill>
                  <a:schemeClr val="tx2"/>
                </a:solidFill>
              </a:rPr>
              <a:t> Average| </a:t>
            </a:r>
            <a:r>
              <a:rPr lang="en-US" altLang="ko" sz="2000" b="1" dirty="0" err="1">
                <a:solidFill>
                  <a:schemeClr val="tx2"/>
                </a:solidFill>
              </a:rPr>
              <a:t>awk</a:t>
            </a:r>
            <a:r>
              <a:rPr lang="en-US" altLang="ko" sz="2000" b="1" dirty="0">
                <a:solidFill>
                  <a:schemeClr val="tx2"/>
                </a:solidFill>
              </a:rPr>
              <a:t> '{print $8 </a:t>
            </a:r>
            <a:r>
              <a:rPr lang="en-US" altLang="ko" sz="2000" b="1" dirty="0" smtClean="0">
                <a:solidFill>
                  <a:schemeClr val="tx2"/>
                </a:solidFill>
              </a:rPr>
              <a:t>}’”</a:t>
            </a:r>
            <a:endParaRPr lang="ko" altLang="en-US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sar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r>
              <a:rPr lang="ko-KR" altLang="en-US" sz="2000" b="1" dirty="0">
                <a:solidFill>
                  <a:schemeClr val="tx2"/>
                </a:solidFill>
              </a:rPr>
              <a:t>유틸리티를 사용하여 </a:t>
            </a:r>
            <a:r>
              <a:rPr lang="en-US" altLang="ko-KR" sz="2000" b="1" dirty="0">
                <a:solidFill>
                  <a:schemeClr val="tx2"/>
                </a:solidFill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</a:rPr>
              <a:t>초 동안의 시스템 성능 정보를 수집하고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이 중에서 </a:t>
            </a:r>
            <a:r>
              <a:rPr lang="en-US" altLang="ko-KR" sz="2000" b="1" dirty="0">
                <a:solidFill>
                  <a:schemeClr val="tx2"/>
                </a:solidFill>
              </a:rPr>
              <a:t>"Average"</a:t>
            </a:r>
            <a:r>
              <a:rPr lang="ko-KR" altLang="en-US" sz="2000" b="1" dirty="0">
                <a:solidFill>
                  <a:schemeClr val="tx2"/>
                </a:solidFill>
              </a:rPr>
              <a:t>라는 단어가 포함된 행을 찾아서 출력하고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그 결과에서 </a:t>
            </a:r>
            <a:r>
              <a:rPr lang="en-US" altLang="ko-KR" sz="2000" b="1" dirty="0">
                <a:solidFill>
                  <a:schemeClr val="tx2"/>
                </a:solidFill>
              </a:rPr>
              <a:t>8</a:t>
            </a:r>
            <a:r>
              <a:rPr lang="ko-KR" altLang="en-US" sz="2000" b="1" dirty="0">
                <a:solidFill>
                  <a:schemeClr val="tx2"/>
                </a:solidFill>
              </a:rPr>
              <a:t>번째 </a:t>
            </a:r>
            <a:r>
              <a:rPr lang="ko-KR" altLang="en-US" sz="2000" b="1" dirty="0" err="1">
                <a:solidFill>
                  <a:schemeClr val="tx2"/>
                </a:solidFill>
              </a:rPr>
              <a:t>컬럼의</a:t>
            </a:r>
            <a:r>
              <a:rPr lang="ko-KR" altLang="en-US" sz="2000" b="1" dirty="0">
                <a:solidFill>
                  <a:schemeClr val="tx2"/>
                </a:solidFill>
              </a:rPr>
              <a:t> 값을 출력하는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" sz="20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" sz="2000" b="1" dirty="0" smtClean="0">
                <a:solidFill>
                  <a:schemeClr val="tx2"/>
                </a:solidFill>
              </a:rPr>
              <a:t> </a:t>
            </a:r>
            <a:r>
              <a:rPr lang="en-US" altLang="ko" sz="2000" b="1" dirty="0">
                <a:solidFill>
                  <a:schemeClr val="tx2"/>
                </a:solidFill>
              </a:rPr>
              <a:t>1 1|grep Average |</a:t>
            </a:r>
            <a:r>
              <a:rPr lang="en-US" altLang="ko" sz="2000" b="1" dirty="0" err="1">
                <a:solidFill>
                  <a:schemeClr val="tx2"/>
                </a:solidFill>
              </a:rPr>
              <a:t>awk</a:t>
            </a:r>
            <a:r>
              <a:rPr lang="en-US" altLang="ko" sz="2000" b="1" dirty="0">
                <a:solidFill>
                  <a:schemeClr val="tx2"/>
                </a:solidFill>
              </a:rPr>
              <a:t> '{ print "CPU_FREE=" $8 ";\n CPU_USED=“ 100-$8 </a:t>
            </a:r>
            <a:r>
              <a:rPr lang="en-US" altLang="ko" sz="2000" b="1" dirty="0" smtClean="0">
                <a:solidFill>
                  <a:schemeClr val="tx2"/>
                </a:solidFill>
              </a:rPr>
              <a:t>“;”}’”</a:t>
            </a:r>
          </a:p>
          <a:p>
            <a:r>
              <a:rPr lang="en-US" altLang="ko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sar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r>
              <a:rPr lang="ko-KR" altLang="en-US" sz="2000" b="1" dirty="0">
                <a:solidFill>
                  <a:schemeClr val="tx2"/>
                </a:solidFill>
              </a:rPr>
              <a:t>유틸리티를 사용하여 </a:t>
            </a:r>
            <a:r>
              <a:rPr lang="en-US" altLang="ko-KR" sz="2000" b="1" dirty="0">
                <a:solidFill>
                  <a:schemeClr val="tx2"/>
                </a:solidFill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</a:rPr>
              <a:t>초 동안의 시스템 성능 정보를 수집하고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이 중에서 </a:t>
            </a:r>
            <a:r>
              <a:rPr lang="en-US" altLang="ko-KR" sz="2000" b="1" dirty="0">
                <a:solidFill>
                  <a:schemeClr val="tx2"/>
                </a:solidFill>
              </a:rPr>
              <a:t>"Average"</a:t>
            </a:r>
            <a:r>
              <a:rPr lang="ko-KR" altLang="en-US" sz="2000" b="1" dirty="0">
                <a:solidFill>
                  <a:schemeClr val="tx2"/>
                </a:solidFill>
              </a:rPr>
              <a:t>라는 단어가 포함된 행을 찾아서 출력하고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그 결과에서 </a:t>
            </a:r>
            <a:r>
              <a:rPr lang="en-US" altLang="ko-KR" sz="2000" b="1" dirty="0">
                <a:solidFill>
                  <a:schemeClr val="tx2"/>
                </a:solidFill>
              </a:rPr>
              <a:t>CPU </a:t>
            </a:r>
            <a:r>
              <a:rPr lang="ko-KR" altLang="en-US" sz="2000" b="1" dirty="0">
                <a:solidFill>
                  <a:schemeClr val="tx2"/>
                </a:solidFill>
              </a:rPr>
              <a:t>사용률 정보를 추출하여 </a:t>
            </a:r>
            <a:r>
              <a:rPr lang="en-US" altLang="ko-KR" sz="2000" b="1" dirty="0">
                <a:solidFill>
                  <a:schemeClr val="tx2"/>
                </a:solidFill>
              </a:rPr>
              <a:t>CPU_FREE</a:t>
            </a:r>
            <a:r>
              <a:rPr lang="ko-KR" altLang="en-US" sz="2000" b="1" dirty="0">
                <a:solidFill>
                  <a:schemeClr val="tx2"/>
                </a:solidFill>
              </a:rPr>
              <a:t>와 </a:t>
            </a:r>
            <a:r>
              <a:rPr lang="en-US" altLang="ko-KR" sz="2000" b="1" dirty="0">
                <a:solidFill>
                  <a:schemeClr val="tx2"/>
                </a:solidFill>
              </a:rPr>
              <a:t>CPU_USED </a:t>
            </a:r>
            <a:r>
              <a:rPr lang="ko-KR" altLang="en-US" sz="2000" b="1" dirty="0">
                <a:solidFill>
                  <a:schemeClr val="tx2"/>
                </a:solidFill>
              </a:rPr>
              <a:t>두 개의 변수에 할당하는 명령어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4 -2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1340558"/>
            <a:ext cx="11259043" cy="1386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654" y="2695902"/>
            <a:ext cx="11259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=&gt;”free”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시스템의 메모리 사용 상태를 보여주는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기본적으로 </a:t>
            </a:r>
            <a:r>
              <a:rPr lang="en-US" altLang="ko-KR" sz="2000" b="1" dirty="0">
                <a:solidFill>
                  <a:schemeClr val="tx2"/>
                </a:solidFill>
              </a:rPr>
              <a:t>"total", "used", "free", "shared", "buff/cache" </a:t>
            </a:r>
            <a:r>
              <a:rPr lang="ko-KR" altLang="en-US" sz="2000" b="1" dirty="0">
                <a:solidFill>
                  <a:schemeClr val="tx2"/>
                </a:solidFill>
              </a:rPr>
              <a:t>등 </a:t>
            </a:r>
            <a:r>
              <a:rPr lang="en-US" altLang="ko-KR" sz="2000" b="1" dirty="0">
                <a:solidFill>
                  <a:schemeClr val="tx2"/>
                </a:solidFill>
              </a:rPr>
              <a:t>5</a:t>
            </a:r>
            <a:r>
              <a:rPr lang="ko-KR" altLang="en-US" sz="2000" b="1" dirty="0">
                <a:solidFill>
                  <a:schemeClr val="tx2"/>
                </a:solidFill>
              </a:rPr>
              <a:t>개의 행으로 메모리 사용 상태를 보여줍니다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total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시스템에 설치된 전체 메모리 용량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used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현재 사용 중인 메모리 용량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free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현재 사용 가능한 메모리 용량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shared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여러 프로세스가 공유하는 메모리 용량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- buff/cache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파일 시스템 캐시와 버퍼에 사용되는 메모리 용량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 </a:t>
            </a:r>
            <a:r>
              <a:rPr lang="ko-KR" altLang="en-US" sz="2000" b="1" dirty="0">
                <a:solidFill>
                  <a:schemeClr val="tx2"/>
                </a:solidFill>
              </a:rPr>
              <a:t>정보를 통해 시스템이 메모리 부족 상태에 있는지를 파악하고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메모리 사용량이 많은 프로세스나 서비스를 식별하여 메모리 부하를 줄일 수 있습니다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4 -2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0" y="959611"/>
            <a:ext cx="11143860" cy="195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640" y="2994346"/>
            <a:ext cx="11234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"</a:t>
            </a:r>
            <a:r>
              <a:rPr lang="en-US" altLang="ko-KR" b="1" dirty="0" err="1">
                <a:solidFill>
                  <a:schemeClr val="tx2"/>
                </a:solidFill>
              </a:rPr>
              <a:t>df</a:t>
            </a:r>
            <a:r>
              <a:rPr lang="en-US" altLang="ko-KR" b="1" dirty="0">
                <a:solidFill>
                  <a:schemeClr val="tx2"/>
                </a:solidFill>
              </a:rPr>
              <a:t> -k"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: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파일 시스템의 디스크 사용량 정보를 킬로바이트</a:t>
            </a:r>
            <a:r>
              <a:rPr lang="en-US" altLang="ko-KR" b="1" dirty="0">
                <a:solidFill>
                  <a:schemeClr val="tx2"/>
                </a:solidFill>
              </a:rPr>
              <a:t>(KB) </a:t>
            </a:r>
            <a:r>
              <a:rPr lang="ko-KR" altLang="en-US" b="1" dirty="0">
                <a:solidFill>
                  <a:schemeClr val="tx2"/>
                </a:solidFill>
              </a:rPr>
              <a:t>단위로 보여주는 명령어입니다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명령어를 </a:t>
            </a:r>
            <a:r>
              <a:rPr lang="ko-KR" altLang="en-US" b="1" dirty="0">
                <a:solidFill>
                  <a:schemeClr val="tx2"/>
                </a:solidFill>
              </a:rPr>
              <a:t>실행하면 기본적으로 파일 시스템 이름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마운트</a:t>
            </a:r>
            <a:r>
              <a:rPr lang="ko-KR" altLang="en-US" b="1" dirty="0">
                <a:solidFill>
                  <a:schemeClr val="tx2"/>
                </a:solidFill>
              </a:rPr>
              <a:t> 포인트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전체 용량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사용 중인 용량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사용 가능한 용량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사용 중인 용량의 백분율 등을 보여줍니다</a:t>
            </a:r>
            <a:r>
              <a:rPr lang="en-US" altLang="ko-KR" b="1" dirty="0">
                <a:solidFill>
                  <a:schemeClr val="tx2"/>
                </a:solidFill>
              </a:rPr>
              <a:t>. </a:t>
            </a:r>
            <a:r>
              <a:rPr lang="ko-KR" altLang="en-US" b="1" dirty="0">
                <a:solidFill>
                  <a:schemeClr val="tx2"/>
                </a:solidFill>
              </a:rPr>
              <a:t>각각의 행은 다음과 같은 의미를 가집니다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파일 </a:t>
            </a:r>
            <a:r>
              <a:rPr lang="ko-KR" altLang="en-US" b="1" dirty="0">
                <a:solidFill>
                  <a:schemeClr val="tx2"/>
                </a:solidFill>
              </a:rPr>
              <a:t>시스템 이름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시스템의 이름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마운트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포인트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시스템이 </a:t>
            </a:r>
            <a:r>
              <a:rPr lang="ko-KR" altLang="en-US" b="1" dirty="0" err="1">
                <a:solidFill>
                  <a:schemeClr val="tx2"/>
                </a:solidFill>
              </a:rPr>
              <a:t>마운트된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디렉토리</a:t>
            </a:r>
            <a:r>
              <a:rPr lang="ko-KR" altLang="en-US" b="1" dirty="0">
                <a:solidFill>
                  <a:schemeClr val="tx2"/>
                </a:solidFill>
              </a:rPr>
              <a:t> 경로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전체 </a:t>
            </a:r>
            <a:r>
              <a:rPr lang="ko-KR" altLang="en-US" b="1" dirty="0">
                <a:solidFill>
                  <a:schemeClr val="tx2"/>
                </a:solidFill>
              </a:rPr>
              <a:t>용량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시스템의 전체 용량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사용 </a:t>
            </a:r>
            <a:r>
              <a:rPr lang="ko-KR" altLang="en-US" b="1" dirty="0">
                <a:solidFill>
                  <a:schemeClr val="tx2"/>
                </a:solidFill>
              </a:rPr>
              <a:t>중인 용량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시스템에서 사용 중인 용량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</a:rPr>
              <a:t>사용 </a:t>
            </a:r>
            <a:r>
              <a:rPr lang="ko-KR" altLang="en-US" b="1" dirty="0">
                <a:solidFill>
                  <a:schemeClr val="tx2"/>
                </a:solidFill>
              </a:rPr>
              <a:t>가능한 용량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시스템에서 사용 가능한 용량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-</a:t>
            </a:r>
            <a:r>
              <a:rPr lang="ko-KR" altLang="en-US" b="1" dirty="0" smtClean="0">
                <a:solidFill>
                  <a:schemeClr val="tx2"/>
                </a:solidFill>
              </a:rPr>
              <a:t> 사용 </a:t>
            </a:r>
            <a:r>
              <a:rPr lang="ko-KR" altLang="en-US" b="1" dirty="0">
                <a:solidFill>
                  <a:schemeClr val="tx2"/>
                </a:solidFill>
              </a:rPr>
              <a:t>중인 용량의 백분율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해당 파일 시스템에서 사용 중인 용량의 백분율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=&gt; </a:t>
            </a:r>
            <a:r>
              <a:rPr lang="ko-KR" altLang="en-US" b="1" dirty="0" smtClean="0">
                <a:solidFill>
                  <a:schemeClr val="tx2"/>
                </a:solidFill>
              </a:rPr>
              <a:t>이 </a:t>
            </a:r>
            <a:r>
              <a:rPr lang="ko-KR" altLang="en-US" b="1" dirty="0">
                <a:solidFill>
                  <a:schemeClr val="tx2"/>
                </a:solidFill>
              </a:rPr>
              <a:t>정보를 통해 각 파일 시스템이 얼마나 사용 중인지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얼마나 사용 가능한지를 파악할 수 있으며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용량 부족 문제를 예방하고 디스크 사용량을 최적화하는 데 도움이 됩니다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  <a:p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4 -2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9" y="1409461"/>
            <a:ext cx="6366994" cy="16700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" y="3734663"/>
            <a:ext cx="6366996" cy="11841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9174" y="1409461"/>
            <a:ext cx="49245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>
                <a:solidFill>
                  <a:schemeClr val="tx2"/>
                </a:solidFill>
              </a:rPr>
              <a:t>df</a:t>
            </a:r>
            <a:r>
              <a:rPr lang="en-US" altLang="ko-KR" sz="2000" b="1" dirty="0">
                <a:solidFill>
                  <a:schemeClr val="tx2"/>
                </a:solidFill>
              </a:rPr>
              <a:t> -k | </a:t>
            </a:r>
            <a:r>
              <a:rPr lang="en-US" altLang="ko-KR" sz="2000" b="1" dirty="0" err="1">
                <a:solidFill>
                  <a:schemeClr val="tx2"/>
                </a:solidFill>
              </a:rPr>
              <a:t>grep</a:t>
            </a:r>
            <a:r>
              <a:rPr lang="en-US" altLang="ko-KR" sz="2000" b="1" dirty="0">
                <a:solidFill>
                  <a:schemeClr val="tx2"/>
                </a:solidFill>
              </a:rPr>
              <a:t> -v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Filesystem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</a:t>
            </a:r>
            <a:endParaRPr lang="ko" altLang="en-US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df</a:t>
            </a:r>
            <a:r>
              <a:rPr lang="en-US" altLang="ko-KR" sz="2000" b="1" dirty="0">
                <a:solidFill>
                  <a:schemeClr val="tx2"/>
                </a:solidFill>
              </a:rPr>
              <a:t> -k" </a:t>
            </a:r>
            <a:r>
              <a:rPr lang="ko-KR" altLang="en-US" sz="2000" b="1" dirty="0">
                <a:solidFill>
                  <a:schemeClr val="tx2"/>
                </a:solidFill>
              </a:rPr>
              <a:t>명령어의 결과에서 파일 시스템 이름이 표시되는 첫 번째 행을 제외한 나머지 행을 보여주는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>
                <a:solidFill>
                  <a:schemeClr val="tx2"/>
                </a:solidFill>
              </a:rPr>
              <a:t>df</a:t>
            </a:r>
            <a:r>
              <a:rPr lang="en-US" altLang="ko-KR" sz="2000" b="1" dirty="0">
                <a:solidFill>
                  <a:schemeClr val="tx2"/>
                </a:solidFill>
              </a:rPr>
              <a:t> -k | </a:t>
            </a:r>
            <a:r>
              <a:rPr lang="en-US" altLang="ko-KR" sz="2000" b="1" dirty="0" err="1">
                <a:solidFill>
                  <a:schemeClr val="tx2"/>
                </a:solidFill>
              </a:rPr>
              <a:t>grep</a:t>
            </a:r>
            <a:r>
              <a:rPr lang="en-US" altLang="ko-KR" sz="2000" b="1" dirty="0">
                <a:solidFill>
                  <a:schemeClr val="tx2"/>
                </a:solidFill>
              </a:rPr>
              <a:t> -v </a:t>
            </a:r>
            <a:r>
              <a:rPr lang="en-US" altLang="ko-KR" sz="2000" b="1" dirty="0" err="1">
                <a:solidFill>
                  <a:schemeClr val="tx2"/>
                </a:solidFill>
              </a:rPr>
              <a:t>Filesystem</a:t>
            </a:r>
            <a:r>
              <a:rPr lang="en-US" altLang="ko-KR" sz="2000" b="1" dirty="0">
                <a:solidFill>
                  <a:schemeClr val="tx2"/>
                </a:solidFill>
              </a:rPr>
              <a:t> | </a:t>
            </a:r>
            <a:r>
              <a:rPr lang="en-US" altLang="ko-KR" sz="2000" b="1" dirty="0" err="1">
                <a:solidFill>
                  <a:schemeClr val="tx2"/>
                </a:solidFill>
              </a:rPr>
              <a:t>awk</a:t>
            </a:r>
            <a:r>
              <a:rPr lang="en-US" altLang="ko-KR" sz="2000" b="1" dirty="0">
                <a:solidFill>
                  <a:schemeClr val="tx2"/>
                </a:solidFill>
              </a:rPr>
              <a:t> '{sum += $4} END { print "DSK_FREE=" sum ";"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}‘”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df</a:t>
            </a:r>
            <a:r>
              <a:rPr lang="en-US" altLang="ko-KR" sz="2000" b="1" dirty="0">
                <a:solidFill>
                  <a:schemeClr val="tx2"/>
                </a:solidFill>
              </a:rPr>
              <a:t> -k" </a:t>
            </a:r>
            <a:r>
              <a:rPr lang="ko-KR" altLang="en-US" sz="2000" b="1" dirty="0">
                <a:solidFill>
                  <a:schemeClr val="tx2"/>
                </a:solidFill>
              </a:rPr>
              <a:t>명령어의 결과에서 파일 시스템 이름이 표시되는 첫 번째 행을 제외하고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각 파일 시스템에서 사용 가능한 용량</a:t>
            </a:r>
            <a:r>
              <a:rPr lang="en-US" altLang="ko-KR" sz="2000" b="1" dirty="0">
                <a:solidFill>
                  <a:schemeClr val="tx2"/>
                </a:solidFill>
              </a:rPr>
              <a:t>($4)</a:t>
            </a:r>
            <a:r>
              <a:rPr lang="ko-KR" altLang="en-US" sz="2000" b="1" dirty="0">
                <a:solidFill>
                  <a:schemeClr val="tx2"/>
                </a:solidFill>
              </a:rPr>
              <a:t>을 합산하여 총 사용 가능한 디스크 용량을 출력하는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831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5373"/>
          <a:stretch/>
        </p:blipFill>
        <p:spPr>
          <a:xfrm>
            <a:off x="458203" y="1340557"/>
            <a:ext cx="9685320" cy="6327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8204" y="2171413"/>
            <a:ext cx="232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t1 t2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생성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939336"/>
            <a:ext cx="6541183" cy="58438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3046" y="3852985"/>
            <a:ext cx="1187939" cy="78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85353" y="3852985"/>
            <a:ext cx="490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 이 부분을 실시간 데이터로 바꾸기 위해 수정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5" y="1138339"/>
            <a:ext cx="10731313" cy="46513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559837" y="5588000"/>
            <a:ext cx="9941170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9837" y="5950001"/>
            <a:ext cx="923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수정할 부분을 기준으로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윗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부분은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t1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저장 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 err="1">
                <a:solidFill>
                  <a:schemeClr val="tx2"/>
                </a:solidFill>
              </a:rPr>
              <a:t>sysstat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3" y="957999"/>
            <a:ext cx="5824682" cy="5900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6224" y="1461528"/>
            <a:ext cx="524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sudo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apt install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sysstat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Systat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패키지가 설치되며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이를 이용하여 </a:t>
            </a:r>
            <a:r>
              <a:rPr lang="en-US" altLang="ko-KR" sz="2400" b="1" dirty="0">
                <a:solidFill>
                  <a:schemeClr val="tx2"/>
                </a:solidFill>
              </a:rPr>
              <a:t>CPU, </a:t>
            </a:r>
            <a:r>
              <a:rPr lang="ko-KR" altLang="en-US" sz="2400" b="1" dirty="0">
                <a:solidFill>
                  <a:schemeClr val="tx2"/>
                </a:solidFill>
              </a:rPr>
              <a:t>메모리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디스크 등의 시스템 자원 사용 상태를 </a:t>
            </a:r>
            <a:r>
              <a:rPr lang="ko-KR" altLang="en-US" sz="2400" b="1" dirty="0" err="1">
                <a:solidFill>
                  <a:schemeClr val="tx2"/>
                </a:solidFill>
              </a:rPr>
              <a:t>모니터링할</a:t>
            </a:r>
            <a:r>
              <a:rPr lang="ko-KR" altLang="en-US" sz="2400" b="1" dirty="0">
                <a:solidFill>
                  <a:schemeClr val="tx2"/>
                </a:solidFill>
              </a:rPr>
              <a:t> 수 있게 됩니다</a:t>
            </a:r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2354"/>
          <a:stretch/>
        </p:blipFill>
        <p:spPr>
          <a:xfrm>
            <a:off x="426976" y="1144610"/>
            <a:ext cx="7843301" cy="46001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9837" y="1340558"/>
            <a:ext cx="7497824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9837" y="5950001"/>
            <a:ext cx="923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수정할 부분을 기준으로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윗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부분은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t2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 저장 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9" y="1417607"/>
            <a:ext cx="8584164" cy="21952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49741"/>
          <a:stretch/>
        </p:blipFill>
        <p:spPr>
          <a:xfrm>
            <a:off x="489498" y="957999"/>
            <a:ext cx="7138317" cy="4290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498" y="3643381"/>
            <a:ext cx="111241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=&gt; </a:t>
            </a:r>
            <a:r>
              <a:rPr lang="ko-KR" altLang="en-US" sz="1400" dirty="0" smtClean="0">
                <a:solidFill>
                  <a:schemeClr val="tx2"/>
                </a:solidFill>
              </a:rPr>
              <a:t>이 </a:t>
            </a:r>
            <a:r>
              <a:rPr lang="ko-KR" altLang="en-US" sz="1400" dirty="0">
                <a:solidFill>
                  <a:schemeClr val="tx2"/>
                </a:solidFill>
              </a:rPr>
              <a:t>스크립트는 주기적으로 시스템 정보를 수집하여 웹 서버에 표시할 수 있는 </a:t>
            </a:r>
            <a:r>
              <a:rPr lang="en-US" altLang="ko-KR" sz="1400" dirty="0">
                <a:solidFill>
                  <a:schemeClr val="tx2"/>
                </a:solidFill>
              </a:rPr>
              <a:t>HTML </a:t>
            </a:r>
            <a:r>
              <a:rPr lang="ko-KR" altLang="en-US" sz="1400" dirty="0">
                <a:solidFill>
                  <a:schemeClr val="tx2"/>
                </a:solidFill>
              </a:rPr>
              <a:t>파일을 </a:t>
            </a:r>
            <a:r>
              <a:rPr lang="ko-KR" altLang="en-US" sz="1400" dirty="0" smtClean="0">
                <a:solidFill>
                  <a:schemeClr val="tx2"/>
                </a:solidFill>
              </a:rPr>
              <a:t>생성합니다</a:t>
            </a:r>
            <a:r>
              <a:rPr lang="en-US" altLang="ko-KR" sz="1400" dirty="0" smtClean="0">
                <a:solidFill>
                  <a:schemeClr val="tx2"/>
                </a:solidFill>
              </a:rPr>
              <a:t>.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#!/</a:t>
            </a:r>
            <a:r>
              <a:rPr lang="en-US" altLang="ko-KR" sz="1400" b="1" dirty="0">
                <a:solidFill>
                  <a:schemeClr val="tx2"/>
                </a:solidFill>
              </a:rPr>
              <a:t>bin/bash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이 스크립트가 </a:t>
            </a:r>
            <a:r>
              <a:rPr lang="en-US" altLang="ko-KR" sz="1400" dirty="0">
                <a:solidFill>
                  <a:schemeClr val="tx2"/>
                </a:solidFill>
              </a:rPr>
              <a:t>Bash </a:t>
            </a:r>
            <a:r>
              <a:rPr lang="ko-KR" altLang="en-US" sz="1400" dirty="0" err="1">
                <a:solidFill>
                  <a:schemeClr val="tx2"/>
                </a:solidFill>
              </a:rPr>
              <a:t>셸에서</a:t>
            </a:r>
            <a:r>
              <a:rPr lang="ko-KR" altLang="en-US" sz="1400" dirty="0">
                <a:solidFill>
                  <a:schemeClr val="tx2"/>
                </a:solidFill>
              </a:rPr>
              <a:t> 실행됨을 지정합니다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while :</a:t>
            </a:r>
            <a:r>
              <a:rPr lang="en-US" altLang="ko-KR" sz="1400" dirty="0" smtClean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무한 루프를 시작합니다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do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루프의 시작을 나타냅니다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cat </a:t>
            </a:r>
            <a:r>
              <a:rPr lang="en-US" altLang="ko-KR" sz="1400" b="1" dirty="0">
                <a:solidFill>
                  <a:schemeClr val="tx2"/>
                </a:solidFill>
              </a:rPr>
              <a:t>t1 &gt;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"t1" </a:t>
            </a:r>
            <a:r>
              <a:rPr lang="ko-KR" altLang="en-US" sz="1400" dirty="0">
                <a:solidFill>
                  <a:schemeClr val="tx2"/>
                </a:solidFill>
              </a:rPr>
              <a:t>파일의 내용을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파일에 복사합니다</a:t>
            </a:r>
            <a:r>
              <a:rPr lang="en-US" altLang="ko-KR" sz="1400" dirty="0">
                <a:solidFill>
                  <a:schemeClr val="tx2"/>
                </a:solidFill>
              </a:rPr>
              <a:t>. "t1" </a:t>
            </a:r>
            <a:r>
              <a:rPr lang="ko-KR" altLang="en-US" sz="1400" dirty="0">
                <a:solidFill>
                  <a:schemeClr val="tx2"/>
                </a:solidFill>
              </a:rPr>
              <a:t>파일은 </a:t>
            </a:r>
            <a:r>
              <a:rPr lang="en-US" altLang="ko-KR" sz="1400" dirty="0">
                <a:solidFill>
                  <a:schemeClr val="tx2"/>
                </a:solidFill>
              </a:rPr>
              <a:t>HTML </a:t>
            </a:r>
            <a:r>
              <a:rPr lang="ko-KR" altLang="en-US" sz="1400" dirty="0">
                <a:solidFill>
                  <a:schemeClr val="tx2"/>
                </a:solidFill>
              </a:rPr>
              <a:t>템플릿 파일일 가능성이 높습니다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1 1|grep </a:t>
            </a:r>
            <a:r>
              <a:rPr lang="en-US" altLang="ko-KR" sz="1400" b="1" dirty="0" err="1">
                <a:solidFill>
                  <a:schemeClr val="tx2"/>
                </a:solidFill>
              </a:rPr>
              <a:t>Average|awk</a:t>
            </a:r>
            <a:r>
              <a:rPr lang="en-US" altLang="ko-KR" sz="1400" b="1" dirty="0">
                <a:solidFill>
                  <a:schemeClr val="tx2"/>
                </a:solidFill>
              </a:rPr>
              <a:t> '{print "CPU_FREE="$8 ";\</a:t>
            </a:r>
            <a:r>
              <a:rPr lang="en-US" altLang="ko-KR" sz="1400" b="1" dirty="0" err="1">
                <a:solidFill>
                  <a:schemeClr val="tx2"/>
                </a:solidFill>
              </a:rPr>
              <a:t>nCPU_USED</a:t>
            </a:r>
            <a:r>
              <a:rPr lang="en-US" altLang="ko-KR" sz="1400" b="1" dirty="0">
                <a:solidFill>
                  <a:schemeClr val="tx2"/>
                </a:solidFill>
              </a:rPr>
              <a:t>=" 100-$8 ";"}' &gt;&gt;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sar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</a:t>
            </a:r>
            <a:r>
              <a:rPr lang="en-US" altLang="ko-KR" sz="1400" dirty="0">
                <a:solidFill>
                  <a:schemeClr val="tx2"/>
                </a:solidFill>
              </a:rPr>
              <a:t>CPU </a:t>
            </a:r>
            <a:r>
              <a:rPr lang="ko-KR" altLang="en-US" sz="1400" dirty="0">
                <a:solidFill>
                  <a:schemeClr val="tx2"/>
                </a:solidFill>
              </a:rPr>
              <a:t>사용량을 측정합니다</a:t>
            </a:r>
            <a:r>
              <a:rPr lang="en-US" altLang="ko-KR" sz="1400" dirty="0">
                <a:solidFill>
                  <a:schemeClr val="tx2"/>
                </a:solidFill>
              </a:rPr>
              <a:t>. "</a:t>
            </a:r>
            <a:r>
              <a:rPr lang="en-US" altLang="ko-KR" sz="1400" dirty="0" err="1">
                <a:solidFill>
                  <a:schemeClr val="tx2"/>
                </a:solidFill>
              </a:rPr>
              <a:t>sar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명령어는 시스템 활동 보고서를 생성하는 유틸리티입니다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이 명령어는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초마다 실행되며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평균 </a:t>
            </a:r>
            <a:r>
              <a:rPr lang="en-US" altLang="ko-KR" sz="1400" dirty="0">
                <a:solidFill>
                  <a:schemeClr val="tx2"/>
                </a:solidFill>
              </a:rPr>
              <a:t>CPU </a:t>
            </a:r>
            <a:r>
              <a:rPr lang="ko-KR" altLang="en-US" sz="1400" dirty="0">
                <a:solidFill>
                  <a:schemeClr val="tx2"/>
                </a:solidFill>
              </a:rPr>
              <a:t>사용량을 출력합니다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이 정보는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awk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파일에 추가됩니다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en-US" altLang="ko-KR" sz="1400" u="sng" dirty="0">
                <a:solidFill>
                  <a:schemeClr val="tx2"/>
                </a:solidFill>
              </a:rPr>
              <a:t>"</a:t>
            </a:r>
            <a:r>
              <a:rPr lang="en-US" altLang="ko-KR" sz="1400" u="sng" dirty="0" err="1">
                <a:solidFill>
                  <a:schemeClr val="tx2"/>
                </a:solidFill>
              </a:rPr>
              <a:t>awk</a:t>
            </a:r>
            <a:r>
              <a:rPr lang="en-US" altLang="ko-KR" sz="1400" u="sng" dirty="0">
                <a:solidFill>
                  <a:schemeClr val="tx2"/>
                </a:solidFill>
              </a:rPr>
              <a:t>" </a:t>
            </a:r>
            <a:r>
              <a:rPr lang="ko-KR" altLang="en-US" sz="1400" u="sng" dirty="0">
                <a:solidFill>
                  <a:schemeClr val="tx2"/>
                </a:solidFill>
              </a:rPr>
              <a:t>명령어는 텍스트를 처리하고</a:t>
            </a:r>
            <a:r>
              <a:rPr lang="en-US" altLang="ko-KR" sz="1400" u="sng" dirty="0">
                <a:solidFill>
                  <a:schemeClr val="tx2"/>
                </a:solidFill>
              </a:rPr>
              <a:t>, </a:t>
            </a:r>
            <a:r>
              <a:rPr lang="ko-KR" altLang="en-US" sz="1400" u="sng" dirty="0">
                <a:solidFill>
                  <a:schemeClr val="tx2"/>
                </a:solidFill>
              </a:rPr>
              <a:t>특정 패턴을 찾아서 특정 행동을 수행합니다</a:t>
            </a:r>
            <a:r>
              <a:rPr lang="en-US" altLang="ko-KR" sz="1400" u="sng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free </a:t>
            </a:r>
            <a:r>
              <a:rPr lang="en-US" altLang="ko-KR" sz="1400" b="1" dirty="0">
                <a:solidFill>
                  <a:schemeClr val="tx2"/>
                </a:solidFill>
              </a:rPr>
              <a:t>-</a:t>
            </a:r>
            <a:r>
              <a:rPr lang="en-US" altLang="ko-KR" sz="1400" b="1" dirty="0" err="1">
                <a:solidFill>
                  <a:schemeClr val="tx2"/>
                </a:solidFill>
              </a:rPr>
              <a:t>m|grep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Mem|awk</a:t>
            </a:r>
            <a:r>
              <a:rPr lang="en-US" altLang="ko-KR" sz="1400" b="1" dirty="0">
                <a:solidFill>
                  <a:schemeClr val="tx2"/>
                </a:solidFill>
              </a:rPr>
              <a:t> '{print "MEM_FREE=" $4 ";\</a:t>
            </a:r>
            <a:r>
              <a:rPr lang="en-US" altLang="ko-KR" sz="1400" b="1" dirty="0" err="1">
                <a:solidFill>
                  <a:schemeClr val="tx2"/>
                </a:solidFill>
              </a:rPr>
              <a:t>nMEM_USED</a:t>
            </a:r>
            <a:r>
              <a:rPr lang="en-US" altLang="ko-KR" sz="1400" b="1" dirty="0">
                <a:solidFill>
                  <a:schemeClr val="tx2"/>
                </a:solidFill>
              </a:rPr>
              <a:t>="$3";"}' &gt;&gt;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"free"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메모리 사용량을 측정합니다</a:t>
            </a:r>
            <a:r>
              <a:rPr lang="en-US" altLang="ko-KR" sz="1400" dirty="0">
                <a:solidFill>
                  <a:schemeClr val="tx2"/>
                </a:solidFill>
              </a:rPr>
              <a:t>. "free" </a:t>
            </a:r>
            <a:r>
              <a:rPr lang="ko-KR" altLang="en-US" sz="1400" dirty="0">
                <a:solidFill>
                  <a:schemeClr val="tx2"/>
                </a:solidFill>
              </a:rPr>
              <a:t>명령어는 시스템 메모리 사용 상태를 출력합니다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이 명령어는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awk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파일에 추가됩니다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df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-k | </a:t>
            </a:r>
            <a:r>
              <a:rPr lang="en-US" altLang="ko-KR" sz="1400" b="1" dirty="0" err="1">
                <a:solidFill>
                  <a:schemeClr val="tx2"/>
                </a:solidFill>
              </a:rPr>
              <a:t>grep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ubuntu|awk</a:t>
            </a:r>
            <a:r>
              <a:rPr lang="en-US" altLang="ko-KR" sz="1400" b="1" dirty="0">
                <a:solidFill>
                  <a:schemeClr val="tx2"/>
                </a:solidFill>
              </a:rPr>
              <a:t> '{print "DSK_FREE=" $4";\</a:t>
            </a:r>
            <a:r>
              <a:rPr lang="en-US" altLang="ko-KR" sz="1400" b="1" dirty="0" err="1">
                <a:solidFill>
                  <a:schemeClr val="tx2"/>
                </a:solidFill>
              </a:rPr>
              <a:t>nDSK_USED</a:t>
            </a:r>
            <a:r>
              <a:rPr lang="en-US" altLang="ko-KR" sz="1400" b="1" dirty="0">
                <a:solidFill>
                  <a:schemeClr val="tx2"/>
                </a:solidFill>
              </a:rPr>
              <a:t>=" $3";"}' &gt;&gt;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df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디스크 사용량을 측정합니다</a:t>
            </a:r>
            <a:r>
              <a:rPr lang="en-US" altLang="ko-KR" sz="1400" dirty="0">
                <a:solidFill>
                  <a:schemeClr val="tx2"/>
                </a:solidFill>
              </a:rPr>
              <a:t>. "</a:t>
            </a:r>
            <a:r>
              <a:rPr lang="en-US" altLang="ko-KR" sz="1400" dirty="0" err="1">
                <a:solidFill>
                  <a:schemeClr val="tx2"/>
                </a:solidFill>
              </a:rPr>
              <a:t>df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명령어는 파일 시스템의 디스크 사용 상태를 출력합니다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이 명령어는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awk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명령어를 사용하여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파일에 추가됩니다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cat </a:t>
            </a:r>
            <a:r>
              <a:rPr lang="en-US" altLang="ko-KR" sz="1400" b="1" dirty="0">
                <a:solidFill>
                  <a:schemeClr val="tx2"/>
                </a:solidFill>
              </a:rPr>
              <a:t>t2 &gt;&gt;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"t2" </a:t>
            </a:r>
            <a:r>
              <a:rPr lang="ko-KR" altLang="en-US" sz="1400" dirty="0">
                <a:solidFill>
                  <a:schemeClr val="tx2"/>
                </a:solidFill>
              </a:rPr>
              <a:t>파일의 내용을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파일에 추가합니다</a:t>
            </a:r>
            <a:r>
              <a:rPr lang="en-US" altLang="ko-KR" sz="1400" dirty="0">
                <a:solidFill>
                  <a:schemeClr val="tx2"/>
                </a:solidFill>
              </a:rPr>
              <a:t>. "t2" </a:t>
            </a:r>
            <a:r>
              <a:rPr lang="ko-KR" altLang="en-US" sz="1400" dirty="0">
                <a:solidFill>
                  <a:schemeClr val="tx2"/>
                </a:solidFill>
              </a:rPr>
              <a:t>파일은 </a:t>
            </a:r>
            <a:r>
              <a:rPr lang="en-US" altLang="ko-KR" sz="1400" dirty="0">
                <a:solidFill>
                  <a:schemeClr val="tx2"/>
                </a:solidFill>
              </a:rPr>
              <a:t>HTML </a:t>
            </a:r>
            <a:r>
              <a:rPr lang="ko-KR" altLang="en-US" sz="1400" dirty="0">
                <a:solidFill>
                  <a:schemeClr val="tx2"/>
                </a:solidFill>
              </a:rPr>
              <a:t>템플릿 파일일 가능성이 높습니다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2"/>
                </a:solidFill>
              </a:rPr>
              <a:t>- </a:t>
            </a:r>
            <a:r>
              <a:rPr lang="en-US" altLang="ko-KR" sz="1400" b="1" dirty="0" err="1">
                <a:solidFill>
                  <a:schemeClr val="tx2"/>
                </a:solidFill>
              </a:rPr>
              <a:t>cp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tt</a:t>
            </a:r>
            <a:r>
              <a:rPr lang="en-US" altLang="ko-KR" sz="1400" b="1" dirty="0">
                <a:solidFill>
                  <a:schemeClr val="tx2"/>
                </a:solidFill>
              </a:rPr>
              <a:t> /</a:t>
            </a:r>
            <a:r>
              <a:rPr lang="en-US" altLang="ko-KR" sz="1400" b="1" dirty="0" err="1">
                <a:solidFill>
                  <a:schemeClr val="tx2"/>
                </a:solidFill>
              </a:rPr>
              <a:t>var</a:t>
            </a:r>
            <a:r>
              <a:rPr lang="en-US" altLang="ko-KR" sz="1400" b="1" dirty="0">
                <a:solidFill>
                  <a:schemeClr val="tx2"/>
                </a:solidFill>
              </a:rPr>
              <a:t>/www/html/serverstatus.html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</a:t>
            </a:r>
            <a:r>
              <a:rPr lang="en-US" altLang="ko-KR" sz="1400" dirty="0">
                <a:solidFill>
                  <a:schemeClr val="tx2"/>
                </a:solidFill>
              </a:rPr>
              <a:t>"</a:t>
            </a:r>
            <a:r>
              <a:rPr lang="en-US" altLang="ko-KR" sz="1400" dirty="0" err="1">
                <a:solidFill>
                  <a:schemeClr val="tx2"/>
                </a:solidFill>
              </a:rPr>
              <a:t>tt</a:t>
            </a:r>
            <a:r>
              <a:rPr lang="en-US" altLang="ko-KR" sz="1400" dirty="0">
                <a:solidFill>
                  <a:schemeClr val="tx2"/>
                </a:solidFill>
              </a:rPr>
              <a:t>" </a:t>
            </a:r>
            <a:r>
              <a:rPr lang="ko-KR" altLang="en-US" sz="1400" dirty="0">
                <a:solidFill>
                  <a:schemeClr val="tx2"/>
                </a:solidFill>
              </a:rPr>
              <a:t>파일을 </a:t>
            </a:r>
            <a:r>
              <a:rPr lang="en-US" altLang="ko-KR" sz="1400" dirty="0">
                <a:solidFill>
                  <a:schemeClr val="tx2"/>
                </a:solidFill>
              </a:rPr>
              <a:t>"/</a:t>
            </a:r>
            <a:r>
              <a:rPr lang="en-US" altLang="ko-KR" sz="1400" dirty="0" err="1">
                <a:solidFill>
                  <a:schemeClr val="tx2"/>
                </a:solidFill>
              </a:rPr>
              <a:t>var</a:t>
            </a:r>
            <a:r>
              <a:rPr lang="en-US" altLang="ko-KR" sz="1400" dirty="0">
                <a:solidFill>
                  <a:schemeClr val="tx2"/>
                </a:solidFill>
              </a:rPr>
              <a:t>/www/html/serverstatus.html" </a:t>
            </a:r>
            <a:r>
              <a:rPr lang="ko-KR" altLang="en-US" sz="1400" dirty="0">
                <a:solidFill>
                  <a:schemeClr val="tx2"/>
                </a:solidFill>
              </a:rPr>
              <a:t>파일로 복사합니다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이 파일은 웹 서버의 도큐먼트 루트에 위치하여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브라우저에서 접근할 수 있는 </a:t>
            </a:r>
            <a:r>
              <a:rPr lang="en-US" altLang="ko-KR" sz="1400" dirty="0">
                <a:solidFill>
                  <a:schemeClr val="tx2"/>
                </a:solidFill>
              </a:rPr>
              <a:t>HTML </a:t>
            </a:r>
            <a:r>
              <a:rPr lang="ko-KR" altLang="en-US" sz="1400" dirty="0">
                <a:solidFill>
                  <a:schemeClr val="tx2"/>
                </a:solidFill>
              </a:rPr>
              <a:t>파일입니다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done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이 줄은 무한 루프를 종료합니다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루프가 다시 시작되기 전에 스크립트가 종료됩니다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8" y="1429194"/>
            <a:ext cx="10772026" cy="5691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3374"/>
          <a:stretch/>
        </p:blipFill>
        <p:spPr>
          <a:xfrm>
            <a:off x="430928" y="2166312"/>
            <a:ext cx="7270361" cy="4362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9837" y="2940753"/>
            <a:ext cx="9232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b="1" dirty="0" err="1">
                <a:solidFill>
                  <a:schemeClr val="tx2"/>
                </a:solidFill>
              </a:rPr>
              <a:t>sudo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chmod</a:t>
            </a:r>
            <a:r>
              <a:rPr lang="en-US" altLang="ko-KR" sz="2000" b="1" dirty="0">
                <a:solidFill>
                  <a:schemeClr val="tx2"/>
                </a:solidFill>
              </a:rPr>
              <a:t> +x ./status.sh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현재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있는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status.sh </a:t>
            </a:r>
            <a:r>
              <a:rPr lang="ko-KR" altLang="en-US" sz="2000" b="1" dirty="0">
                <a:solidFill>
                  <a:schemeClr val="tx2"/>
                </a:solidFill>
              </a:rPr>
              <a:t>파일을 실행 가능한 파일로 변경하는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=&gt;“./</a:t>
            </a:r>
            <a:r>
              <a:rPr lang="en-US" altLang="ko-KR" sz="2000" b="1" dirty="0">
                <a:solidFill>
                  <a:schemeClr val="tx2"/>
                </a:solidFill>
              </a:rPr>
              <a:t>status.sh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chemeClr val="tx2"/>
                </a:solidFill>
              </a:rPr>
              <a:t>status.sh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실행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Task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9" y="1262025"/>
            <a:ext cx="6547138" cy="2541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9" y="3900195"/>
            <a:ext cx="6547138" cy="2816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99" y="844628"/>
            <a:ext cx="2574132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6637" y="1238580"/>
            <a:ext cx="4667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err="1" smtClean="0">
                <a:solidFill>
                  <a:schemeClr val="tx2"/>
                </a:solidFill>
              </a:rPr>
              <a:t>리눅스</a:t>
            </a:r>
            <a:r>
              <a:rPr lang="ko-KR" altLang="en-US" b="1" dirty="0" smtClean="0">
                <a:solidFill>
                  <a:schemeClr val="tx2"/>
                </a:solidFill>
              </a:rPr>
              <a:t> 서버의 </a:t>
            </a:r>
            <a:r>
              <a:rPr lang="en-US" altLang="ko-KR" b="1" dirty="0" smtClean="0">
                <a:solidFill>
                  <a:schemeClr val="tx2"/>
                </a:solidFill>
              </a:rPr>
              <a:t>CPU,</a:t>
            </a:r>
            <a:r>
              <a:rPr lang="ko-KR" altLang="en-US" b="1" dirty="0" smtClean="0">
                <a:solidFill>
                  <a:schemeClr val="tx2"/>
                </a:solidFill>
              </a:rPr>
              <a:t>메모리</a:t>
            </a:r>
            <a:r>
              <a:rPr lang="en-US" altLang="ko-KR" b="1" dirty="0" smtClean="0">
                <a:solidFill>
                  <a:schemeClr val="tx2"/>
                </a:solidFill>
              </a:rPr>
              <a:t>,</a:t>
            </a:r>
            <a:r>
              <a:rPr lang="ko-KR" altLang="en-US" b="1" dirty="0" smtClean="0">
                <a:solidFill>
                  <a:schemeClr val="tx2"/>
                </a:solidFill>
              </a:rPr>
              <a:t>디스크 상태를 시각적으로 볼 수 있는 웹 페이지 작성 완료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 smtClean="0">
                <a:solidFill>
                  <a:schemeClr val="tx2"/>
                </a:solidFill>
              </a:rPr>
              <a:t>실시간으로 출력되는 화면을 볼 수 있다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5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41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② </a:t>
            </a:r>
            <a:r>
              <a:rPr lang="en-US" altLang="ko-KR" sz="3200" b="1" dirty="0" err="1">
                <a:solidFill>
                  <a:schemeClr val="tx2"/>
                </a:solidFill>
              </a:rPr>
              <a:t>sar</a:t>
            </a:r>
            <a:r>
              <a:rPr lang="en-US" altLang="ko-KR" sz="3200" b="1" dirty="0">
                <a:solidFill>
                  <a:schemeClr val="tx2"/>
                </a:solidFill>
              </a:rPr>
              <a:t> 1 100 </a:t>
            </a:r>
            <a:r>
              <a:rPr lang="ko-KR" altLang="en-US" sz="3200" b="1" dirty="0" err="1">
                <a:solidFill>
                  <a:schemeClr val="tx2"/>
                </a:solidFill>
              </a:rPr>
              <a:t>실행후</a:t>
            </a:r>
            <a:r>
              <a:rPr lang="ko-KR" altLang="en-US" sz="3200" b="1" dirty="0">
                <a:solidFill>
                  <a:schemeClr val="tx2"/>
                </a:solidFill>
              </a:rPr>
              <a:t> 보여지는 항목 조사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1609"/>
          <a:stretch/>
        </p:blipFill>
        <p:spPr>
          <a:xfrm>
            <a:off x="169478" y="834568"/>
            <a:ext cx="4997669" cy="3902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6" y="4453617"/>
            <a:ext cx="5383925" cy="2236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7874" y="1461528"/>
            <a:ext cx="5655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1 100”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CPU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메모리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디스크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네트워크 등의 시스템 자원 사용 상태 정보를 </a:t>
            </a:r>
            <a:r>
              <a:rPr lang="en-US" altLang="ko-KR" sz="2400" b="1" dirty="0">
                <a:solidFill>
                  <a:schemeClr val="tx2"/>
                </a:solidFill>
              </a:rPr>
              <a:t>1</a:t>
            </a:r>
            <a:r>
              <a:rPr lang="ko-KR" altLang="en-US" sz="2400" b="1" dirty="0">
                <a:solidFill>
                  <a:schemeClr val="tx2"/>
                </a:solidFill>
              </a:rPr>
              <a:t>초 간격으로 총 </a:t>
            </a:r>
            <a:r>
              <a:rPr lang="en-US" altLang="ko-KR" sz="2400" b="1" dirty="0">
                <a:solidFill>
                  <a:schemeClr val="tx2"/>
                </a:solidFill>
              </a:rPr>
              <a:t>100</a:t>
            </a:r>
            <a:r>
              <a:rPr lang="ko-KR" altLang="en-US" sz="2400" b="1" dirty="0">
                <a:solidFill>
                  <a:schemeClr val="tx2"/>
                </a:solidFill>
              </a:rPr>
              <a:t>번 수집하게 됩니다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이를 통해 시스템의 부하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성능 등을 확인할 수 있습니다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04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③ </a:t>
            </a:r>
            <a:r>
              <a:rPr lang="en-US" altLang="ko-KR" sz="3200" b="1" dirty="0" err="1">
                <a:solidFill>
                  <a:schemeClr val="tx2"/>
                </a:solidFill>
              </a:rPr>
              <a:t>sar</a:t>
            </a:r>
            <a:r>
              <a:rPr lang="en-US" altLang="ko-KR" sz="3200" b="1" dirty="0">
                <a:solidFill>
                  <a:schemeClr val="tx2"/>
                </a:solidFill>
              </a:rPr>
              <a:t> -d 1 100</a:t>
            </a:r>
            <a:r>
              <a:rPr lang="ko-KR" altLang="en-US" sz="3200" b="1" dirty="0">
                <a:solidFill>
                  <a:schemeClr val="tx2"/>
                </a:solidFill>
              </a:rPr>
              <a:t>실행으로 디스크 </a:t>
            </a:r>
            <a:r>
              <a:rPr lang="en-US" altLang="ko-KR" sz="3200" b="1" dirty="0" err="1">
                <a:solidFill>
                  <a:schemeClr val="tx2"/>
                </a:solidFill>
              </a:rPr>
              <a:t>io</a:t>
            </a:r>
            <a:r>
              <a:rPr lang="ko-KR" altLang="en-US" sz="3200" b="1" dirty="0">
                <a:solidFill>
                  <a:schemeClr val="tx2"/>
                </a:solidFill>
              </a:rPr>
              <a:t>정보 조사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" y="957999"/>
            <a:ext cx="8821381" cy="2953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1" y="4079111"/>
            <a:ext cx="8821381" cy="2448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01403" y="1461527"/>
            <a:ext cx="28022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sar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1 100”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</a:rPr>
              <a:t>1</a:t>
            </a:r>
            <a:r>
              <a:rPr lang="ko-KR" altLang="en-US" sz="2400" b="1" dirty="0">
                <a:solidFill>
                  <a:schemeClr val="tx2"/>
                </a:solidFill>
              </a:rPr>
              <a:t>초 간격으로 총 </a:t>
            </a:r>
            <a:r>
              <a:rPr lang="en-US" altLang="ko-KR" sz="2400" b="1" dirty="0">
                <a:solidFill>
                  <a:schemeClr val="tx2"/>
                </a:solidFill>
              </a:rPr>
              <a:t>100</a:t>
            </a:r>
            <a:r>
              <a:rPr lang="ko-KR" altLang="en-US" sz="2400" b="1" dirty="0">
                <a:solidFill>
                  <a:schemeClr val="tx2"/>
                </a:solidFill>
              </a:rPr>
              <a:t>번 디스크 사용 상태 정보를 수집하게 됩니다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이를 통해 디스크 </a:t>
            </a:r>
            <a:r>
              <a:rPr lang="en-US" altLang="ko-KR" sz="2400" b="1" dirty="0">
                <a:solidFill>
                  <a:schemeClr val="tx2"/>
                </a:solidFill>
              </a:rPr>
              <a:t>I/O </a:t>
            </a:r>
            <a:r>
              <a:rPr lang="ko-KR" altLang="en-US" sz="2400" b="1" dirty="0">
                <a:solidFill>
                  <a:schemeClr val="tx2"/>
                </a:solidFill>
              </a:rPr>
              <a:t>병목 현상 등을 파악하고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시스템 디스크 성능 향상을 위한 조치를 취할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0297" y="2921168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2"/>
                </a:solidFill>
              </a:rPr>
              <a:t>t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op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명령 </a:t>
            </a:r>
            <a:r>
              <a:rPr lang="ko-KR" altLang="en-US" sz="6000" b="1" dirty="0">
                <a:solidFill>
                  <a:schemeClr val="tx2"/>
                </a:solidFill>
              </a:rPr>
              <a:t>실습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70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① </a:t>
            </a:r>
            <a:r>
              <a:rPr lang="en-US" altLang="ko-KR" sz="3200" b="1" dirty="0">
                <a:solidFill>
                  <a:schemeClr val="tx2"/>
                </a:solidFill>
              </a:rPr>
              <a:t>top</a:t>
            </a:r>
            <a:r>
              <a:rPr lang="ko-KR" altLang="en-US" sz="3200" b="1" dirty="0">
                <a:solidFill>
                  <a:schemeClr val="tx2"/>
                </a:solidFill>
              </a:rPr>
              <a:t>명령 </a:t>
            </a:r>
            <a:r>
              <a:rPr lang="ko-KR" altLang="en-US" sz="3200" b="1" dirty="0" err="1">
                <a:solidFill>
                  <a:schemeClr val="tx2"/>
                </a:solidFill>
              </a:rPr>
              <a:t>실행후</a:t>
            </a:r>
            <a:r>
              <a:rPr lang="ko-KR" altLang="en-US" sz="3200" b="1" dirty="0">
                <a:solidFill>
                  <a:schemeClr val="tx2"/>
                </a:solidFill>
              </a:rPr>
              <a:t> 보여지는 항목 조사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9995"/>
          <a:stretch/>
        </p:blipFill>
        <p:spPr>
          <a:xfrm>
            <a:off x="164186" y="1818693"/>
            <a:ext cx="5648785" cy="46593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5" y="923954"/>
            <a:ext cx="5625258" cy="745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2971" y="1461527"/>
            <a:ext cx="589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=&gt;”top”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리눅스의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운영체제에서 실행되고 있는 프로세스의 현재 상태를 실시간으로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모니터링하는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시스템 </a:t>
            </a:r>
            <a:r>
              <a:rPr lang="ko-KR" altLang="en-US" sz="2400" b="1" dirty="0">
                <a:solidFill>
                  <a:schemeClr val="tx2"/>
                </a:solidFill>
              </a:rPr>
              <a:t>상태를 빠르게 파악하고</a:t>
            </a:r>
            <a:r>
              <a:rPr lang="en-US" altLang="ko-KR" sz="2400" b="1" dirty="0">
                <a:solidFill>
                  <a:schemeClr val="tx2"/>
                </a:solidFill>
              </a:rPr>
              <a:t>, CPU</a:t>
            </a:r>
            <a:r>
              <a:rPr lang="ko-KR" altLang="en-US" sz="2400" b="1" dirty="0">
                <a:solidFill>
                  <a:schemeClr val="tx2"/>
                </a:solidFill>
              </a:rPr>
              <a:t>나 메모리를 많이 사용하는 프로세스를 찾아서 관리할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</a:rPr>
              <a:t>또한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프로세스가 죽거나 비정상적으로 동작할 때 쉽게 확인할 수 있습니다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en-US" altLang="ko-KR" sz="2400" b="1" dirty="0" err="1">
                <a:solidFill>
                  <a:schemeClr val="tx2"/>
                </a:solidFill>
              </a:rPr>
              <a:t>Ctrl+C</a:t>
            </a:r>
            <a:r>
              <a:rPr lang="ko-KR" altLang="en-US" sz="2400" b="1" dirty="0">
                <a:solidFill>
                  <a:schemeClr val="tx2"/>
                </a:solidFill>
              </a:rPr>
              <a:t>를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입력하면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top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명령어를 종료할 수 있습니다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2143</Words>
  <Application>Microsoft Office PowerPoint</Application>
  <PresentationFormat>와이드스크린</PresentationFormat>
  <Paragraphs>237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141</cp:revision>
  <dcterms:created xsi:type="dcterms:W3CDTF">2020-08-12T09:08:44Z</dcterms:created>
  <dcterms:modified xsi:type="dcterms:W3CDTF">2023-04-27T09:29:13Z</dcterms:modified>
</cp:coreProperties>
</file>