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5" r:id="rId16"/>
    <p:sldId id="282" r:id="rId17"/>
    <p:sldId id="283" r:id="rId18"/>
    <p:sldId id="264" r:id="rId19"/>
    <p:sldId id="286" r:id="rId20"/>
    <p:sldId id="287" r:id="rId21"/>
    <p:sldId id="290" r:id="rId22"/>
    <p:sldId id="291" r:id="rId23"/>
    <p:sldId id="292" r:id="rId24"/>
    <p:sldId id="293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1818" y="2921168"/>
            <a:ext cx="7799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2"/>
                </a:solidFill>
              </a:rPr>
              <a:t>02 </a:t>
            </a:r>
            <a:r>
              <a:rPr lang="ko-KR" altLang="en-US" sz="6000" b="1" dirty="0">
                <a:solidFill>
                  <a:schemeClr val="tx2"/>
                </a:solidFill>
              </a:rPr>
              <a:t>파이썬 특징 요소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80536" y="5373589"/>
            <a:ext cx="1121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구분문자와 마지막 문자의 예제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“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sep</a:t>
            </a:r>
            <a:r>
              <a:rPr lang="en-US" altLang="ko-KR" sz="2000" b="1" i="1" dirty="0">
                <a:solidFill>
                  <a:schemeClr val="tx2"/>
                </a:solidFill>
              </a:rPr>
              <a:t>”: print </a:t>
            </a:r>
            <a:r>
              <a:rPr lang="ko-KR" altLang="en-US" sz="2000" b="1" i="1" dirty="0">
                <a:solidFill>
                  <a:schemeClr val="tx2"/>
                </a:solidFill>
              </a:rPr>
              <a:t>함수에서 사용되는 인자 중 하나로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출력할 값들 사이에 원하는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구분자</a:t>
            </a:r>
            <a:r>
              <a:rPr lang="en-US" altLang="ko-KR" sz="2000" b="1" i="1" dirty="0">
                <a:solidFill>
                  <a:schemeClr val="tx2"/>
                </a:solidFill>
              </a:rPr>
              <a:t>(separator)</a:t>
            </a:r>
            <a:r>
              <a:rPr lang="ko-KR" altLang="en-US" sz="2000" b="1" i="1" dirty="0">
                <a:solidFill>
                  <a:schemeClr val="tx2"/>
                </a:solidFill>
              </a:rPr>
              <a:t>를 지정할 때 사용된다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F20BF-7229-BB86-58CD-A313F3FB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2" y="915135"/>
            <a:ext cx="11530149" cy="4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95594" y="5654565"/>
            <a:ext cx="1121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마지막 문자의 예제</a:t>
            </a:r>
            <a:r>
              <a:rPr lang="en-US" altLang="ko-KR" sz="2000" b="1" i="1" dirty="0">
                <a:solidFill>
                  <a:schemeClr val="tx2"/>
                </a:solidFill>
              </a:rPr>
              <a:t>2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“end”: print </a:t>
            </a:r>
            <a:r>
              <a:rPr lang="ko-KR" altLang="en-US" sz="2000" b="1" i="1" dirty="0">
                <a:solidFill>
                  <a:schemeClr val="tx2"/>
                </a:solidFill>
              </a:rPr>
              <a:t>함수에서 사용되는 인자 중 하나로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출력할 값들 사이에 원하는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구분자</a:t>
            </a:r>
            <a:r>
              <a:rPr lang="en-US" altLang="ko-KR" sz="2000" b="1" i="1" dirty="0">
                <a:solidFill>
                  <a:schemeClr val="tx2"/>
                </a:solidFill>
              </a:rPr>
              <a:t>(separator)</a:t>
            </a:r>
            <a:r>
              <a:rPr lang="ko-KR" altLang="en-US" sz="2000" b="1" i="1" dirty="0">
                <a:solidFill>
                  <a:schemeClr val="tx2"/>
                </a:solidFill>
              </a:rPr>
              <a:t>를 지정할 때 사용된다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4AF84B-9378-63F6-94F0-23A96FAF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8" y="832864"/>
            <a:ext cx="11380538" cy="46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6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52471-79CC-FFC4-31DA-647C4F04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4" y="975024"/>
            <a:ext cx="11596290" cy="3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0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48384" y="5657795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입력으로 받는 값은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문자형이며</a:t>
            </a:r>
            <a:r>
              <a:rPr lang="ko-KR" altLang="en-US" sz="2000" b="1" i="1" dirty="0">
                <a:solidFill>
                  <a:schemeClr val="tx2"/>
                </a:solidFill>
              </a:rPr>
              <a:t> 숫자형으로 바꾸는 함수로 </a:t>
            </a:r>
            <a:r>
              <a:rPr lang="en-US" altLang="ko-KR" sz="2000" b="1" i="1" dirty="0">
                <a:solidFill>
                  <a:schemeClr val="tx2"/>
                </a:solidFill>
              </a:rPr>
              <a:t>int()</a:t>
            </a:r>
            <a:r>
              <a:rPr lang="ko-KR" altLang="en-US" sz="2000" b="1" i="1" dirty="0">
                <a:solidFill>
                  <a:schemeClr val="tx2"/>
                </a:solidFill>
              </a:rPr>
              <a:t>를 사용하여야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E0970D-6A0E-F056-0A06-2B4FD339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832909"/>
            <a:ext cx="11546540" cy="43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90339" y="5654565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내용</a:t>
            </a:r>
            <a:r>
              <a:rPr lang="en-US" altLang="ko-KR" sz="2000" b="1" i="1" dirty="0">
                <a:solidFill>
                  <a:schemeClr val="tx2"/>
                </a:solidFill>
              </a:rPr>
              <a:t>!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7AFB00-D168-C511-1EB2-A3A3A5B5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4" y="920637"/>
            <a:ext cx="11477483" cy="43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2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실습하기</a:t>
            </a:r>
            <a:r>
              <a:rPr lang="en-US" altLang="ko-KR" sz="6000" b="1" dirty="0">
                <a:solidFill>
                  <a:schemeClr val="tx2"/>
                </a:solidFill>
              </a:rPr>
              <a:t>_2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5050" y="189666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변수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변수의 사용법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89321" y="5652671"/>
            <a:ext cx="1121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변수</a:t>
            </a:r>
            <a:r>
              <a:rPr lang="en-US" altLang="ko-KR" sz="2000" b="1" i="1" dirty="0">
                <a:solidFill>
                  <a:schemeClr val="tx2"/>
                </a:solidFill>
              </a:rPr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프로그램 내부에서 특정 값을 저장하는 저장소 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 err="1">
                <a:solidFill>
                  <a:schemeClr val="tx2"/>
                </a:solidFill>
              </a:rPr>
              <a:t>특정값의</a:t>
            </a:r>
            <a:r>
              <a:rPr lang="ko-KR" altLang="en-US" sz="2000" b="1" i="1" dirty="0">
                <a:solidFill>
                  <a:schemeClr val="tx2"/>
                </a:solidFill>
              </a:rPr>
              <a:t> 형식 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ko-KR" altLang="en-US" sz="2000" b="1" i="1" dirty="0">
                <a:solidFill>
                  <a:schemeClr val="tx2"/>
                </a:solidFill>
              </a:rPr>
              <a:t>문자형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숫자형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실수형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클래스 등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r>
              <a:rPr lang="ko-KR" altLang="en-US" sz="2000" b="1" i="1" dirty="0">
                <a:solidFill>
                  <a:schemeClr val="tx2"/>
                </a:solidFill>
              </a:rPr>
              <a:t>에 따라 그 사용법과 형태가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달라짐ㅌ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BF8A60-4F9A-790D-70E3-FEF48F45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" y="964107"/>
            <a:ext cx="10689022" cy="44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변수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변수의 사용법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98383" y="5658677"/>
            <a:ext cx="1121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변수에 값을 저장해서 넣어둘 수 있음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=&gt;</a:t>
            </a:r>
            <a:r>
              <a:rPr lang="ko-KR" altLang="en-US" sz="2000" b="1" i="1" dirty="0">
                <a:solidFill>
                  <a:schemeClr val="tx2"/>
                </a:solidFill>
              </a:rPr>
              <a:t> 변수 내에 값을 배정</a:t>
            </a:r>
            <a:r>
              <a:rPr lang="en-US" altLang="ko-KR" sz="2000" b="1" i="1" dirty="0">
                <a:solidFill>
                  <a:schemeClr val="tx2"/>
                </a:solidFill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</a:rPr>
              <a:t>지정</a:t>
            </a:r>
            <a:r>
              <a:rPr lang="en-US" altLang="ko-KR" sz="2000" b="1" i="1" dirty="0">
                <a:solidFill>
                  <a:schemeClr val="tx2"/>
                </a:solidFill>
              </a:rPr>
              <a:t>(Assignment)</a:t>
            </a:r>
            <a:r>
              <a:rPr lang="ko-KR" altLang="en-US" sz="2000" b="1" i="1" dirty="0">
                <a:solidFill>
                  <a:schemeClr val="tx2"/>
                </a:solidFill>
              </a:rPr>
              <a:t>하는 개념</a:t>
            </a:r>
            <a:endParaRPr lang="en-US" altLang="ko-KR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A6CD0C-BDC7-C364-62C0-2DF5AE16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77139"/>
            <a:ext cx="8487168" cy="45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0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07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변수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변수의 사용법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89321" y="5433847"/>
            <a:ext cx="1121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변수에 값을 지정할 때 형태가 결정됨</a:t>
            </a:r>
            <a:r>
              <a:rPr lang="en-US" altLang="ko-KR" sz="2000" b="1" i="1" dirty="0">
                <a:solidFill>
                  <a:schemeClr val="tx2"/>
                </a:solidFill>
              </a:rPr>
              <a:t>(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파이썬의</a:t>
            </a:r>
            <a:r>
              <a:rPr lang="ko-KR" altLang="en-US" sz="2000" b="1" i="1" dirty="0">
                <a:solidFill>
                  <a:schemeClr val="tx2"/>
                </a:solidFill>
              </a:rPr>
              <a:t> 특징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i="1" dirty="0">
                <a:solidFill>
                  <a:schemeClr val="tx2"/>
                </a:solidFill>
              </a:rPr>
              <a:t>type(): </a:t>
            </a:r>
            <a:r>
              <a:rPr lang="ko-KR" altLang="en-US" sz="2000" b="1" i="1" dirty="0">
                <a:solidFill>
                  <a:schemeClr val="tx2"/>
                </a:solidFill>
              </a:rPr>
              <a:t>변수의 형태를 나타내 주는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FBD00D-1D84-BC09-5F58-B7225444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9" y="911711"/>
            <a:ext cx="9678420" cy="41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07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변수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변수의 사용법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89321" y="5629433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더 이상 사용하지 않을 때 </a:t>
            </a:r>
            <a:r>
              <a:rPr lang="en-US" altLang="ko-KR" sz="2000" b="1" i="1" dirty="0">
                <a:solidFill>
                  <a:schemeClr val="tx2"/>
                </a:solidFill>
              </a:rPr>
              <a:t>del</a:t>
            </a:r>
            <a:r>
              <a:rPr lang="ko-KR" altLang="en-US" sz="2000" b="1" i="1" dirty="0">
                <a:solidFill>
                  <a:schemeClr val="tx2"/>
                </a:solidFill>
              </a:rPr>
              <a:t>로 변수의 메모리 공간을 반환해 줄 수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BF914-364E-21FC-611D-B5037FF1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955964"/>
            <a:ext cx="10738784" cy="42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0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실습하기</a:t>
            </a:r>
            <a:r>
              <a:rPr lang="en-US" altLang="ko-KR" sz="6000" b="1" dirty="0">
                <a:solidFill>
                  <a:schemeClr val="tx2"/>
                </a:solidFill>
              </a:rPr>
              <a:t>_1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38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07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변수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변수의 </a:t>
            </a:r>
            <a:r>
              <a:rPr lang="ko-KR" altLang="en-US" sz="3200" b="1" dirty="0" err="1">
                <a:solidFill>
                  <a:schemeClr val="tx2"/>
                </a:solidFill>
              </a:rPr>
              <a:t>명명법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89321" y="5650453"/>
            <a:ext cx="1121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변수의 이름을 붙이는데 일정한 규칙이 있음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먼저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파이썬에서</a:t>
            </a:r>
            <a:r>
              <a:rPr lang="ko-KR" altLang="en-US" sz="2000" b="1" i="1" dirty="0">
                <a:solidFill>
                  <a:schemeClr val="tx2"/>
                </a:solidFill>
              </a:rPr>
              <a:t> 사용하는 단어는 변수명으로 사용할 수 없음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CF6BE6-1E89-3B38-EB8D-CFAA2628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" y="1138339"/>
            <a:ext cx="9146830" cy="611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0662E7-E7B0-53C3-56CC-16061B471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8"/>
          <a:stretch/>
        </p:blipFill>
        <p:spPr>
          <a:xfrm>
            <a:off x="412895" y="1760612"/>
            <a:ext cx="9146830" cy="37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07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변수 </a:t>
            </a:r>
            <a:r>
              <a:rPr lang="en-US" altLang="ko-KR" sz="3200" b="1" dirty="0">
                <a:solidFill>
                  <a:schemeClr val="tx2"/>
                </a:solidFill>
              </a:rPr>
              <a:t>– </a:t>
            </a:r>
            <a:r>
              <a:rPr lang="ko-KR" altLang="en-US" sz="3200" b="1" dirty="0">
                <a:solidFill>
                  <a:schemeClr val="tx2"/>
                </a:solidFill>
              </a:rPr>
              <a:t>변수의 </a:t>
            </a:r>
            <a:r>
              <a:rPr lang="ko-KR" altLang="en-US" sz="3200" b="1" dirty="0" err="1">
                <a:solidFill>
                  <a:schemeClr val="tx2"/>
                </a:solidFill>
              </a:rPr>
              <a:t>명명법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67861" y="4771722"/>
            <a:ext cx="11213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변수명은 앞으로 긴 프로그램을 구현할 때도 어떤 목적으로 사용한 것인지 알기 쉬운 이름으로 작성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칸을 띄우면 변수명이 될 수 없음 </a:t>
            </a:r>
            <a:r>
              <a:rPr lang="en-US" altLang="ko-KR" sz="2000" b="1" i="1" dirty="0">
                <a:solidFill>
                  <a:schemeClr val="tx2"/>
                </a:solidFill>
              </a:rPr>
              <a:t>-&gt;</a:t>
            </a:r>
            <a:r>
              <a:rPr lang="ko-KR" altLang="en-US" sz="2000" b="1" i="1" dirty="0">
                <a:solidFill>
                  <a:schemeClr val="tx2"/>
                </a:solidFill>
              </a:rPr>
              <a:t> 윈도우에서 파일 명은 칸을 띄워도 가능함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한글 변수명도 가능함 </a:t>
            </a:r>
            <a:r>
              <a:rPr lang="en-US" altLang="ko-KR" sz="2000" b="1" i="1" dirty="0">
                <a:solidFill>
                  <a:schemeClr val="tx2"/>
                </a:solidFill>
              </a:rPr>
              <a:t>-&gt;</a:t>
            </a:r>
            <a:r>
              <a:rPr lang="ko-KR" altLang="en-US" sz="2000" b="1" i="1" dirty="0">
                <a:solidFill>
                  <a:schemeClr val="tx2"/>
                </a:solidFill>
              </a:rPr>
              <a:t> 관습적으로 한글을 변수명으로는 사용하지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않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3FDF1-4A1C-F5C2-65E3-012F551A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1" y="956971"/>
            <a:ext cx="11040365" cy="34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9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07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3) </a:t>
            </a:r>
            <a:r>
              <a:rPr lang="ko-KR" altLang="en-US" sz="3200" b="1" dirty="0">
                <a:solidFill>
                  <a:schemeClr val="tx2"/>
                </a:solidFill>
              </a:rPr>
              <a:t>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80536" y="1166938"/>
            <a:ext cx="112133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1) </a:t>
            </a:r>
            <a:r>
              <a:rPr lang="ko-KR" altLang="en-US" sz="2000" b="1" i="1" dirty="0">
                <a:solidFill>
                  <a:schemeClr val="tx2"/>
                </a:solidFill>
              </a:rPr>
              <a:t>변수의 사용법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변수는 값을 저장하고 참조할 수 있는 이름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(name)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입니다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변수는 값을 대입할 때 생성되며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값의 타입에 따라 자동으로 데이터 타입이 결정됩니다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변수의 값을 변경하거나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다른 변수에 대입할 수 있습니다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변수를 사용할 때는 먼저 변수를 선언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(declaration)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하고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값을 대입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(assign)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합니다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i="1" dirty="0" err="1">
                <a:solidFill>
                  <a:schemeClr val="tx2"/>
                </a:solidFill>
                <a:effectLst/>
                <a:latin typeface="Söhne"/>
              </a:rPr>
              <a:t>파이썬에서는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 변수를 선언할 때 데이터 타입을 지정하지 않습니다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 </a:t>
            </a:r>
          </a:p>
          <a:p>
            <a:pPr marL="342900" indent="-342900" algn="l">
              <a:buFontTx/>
              <a:buChar char="-"/>
            </a:pPr>
            <a:endParaRPr lang="en-US" altLang="ko-KR" sz="2000" b="1" i="1" dirty="0">
              <a:solidFill>
                <a:schemeClr val="tx2"/>
              </a:solidFill>
              <a:latin typeface="Söhne"/>
            </a:endParaRPr>
          </a:p>
          <a:p>
            <a:pPr algn="l"/>
            <a:r>
              <a:rPr lang="en-US" altLang="ko-KR" sz="2000" b="1" i="1" dirty="0">
                <a:solidFill>
                  <a:schemeClr val="tx2"/>
                </a:solidFill>
                <a:latin typeface="Söhne"/>
              </a:rPr>
              <a:t>2) </a:t>
            </a:r>
            <a:r>
              <a:rPr lang="ko-KR" altLang="en-US" sz="2000" b="1" i="1" dirty="0">
                <a:solidFill>
                  <a:schemeClr val="tx2"/>
                </a:solidFill>
                <a:latin typeface="Söhne"/>
              </a:rPr>
              <a:t>변수의 </a:t>
            </a:r>
            <a:r>
              <a:rPr lang="ko-KR" altLang="en-US" sz="2000" b="1" i="1" dirty="0" err="1">
                <a:solidFill>
                  <a:schemeClr val="tx2"/>
                </a:solidFill>
                <a:latin typeface="Söhne"/>
              </a:rPr>
              <a:t>명명법</a:t>
            </a:r>
            <a:endParaRPr lang="en-US" altLang="ko-KR" sz="2000" b="1" i="1" dirty="0">
              <a:solidFill>
                <a:schemeClr val="tx2"/>
              </a:solidFill>
              <a:latin typeface="Söhne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변수의 이름은 영문자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숫자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밑줄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(_)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로 구성할 수 있습니다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변수의 이름은 숫자로 시작할 수 없습니다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변수의 이름은 대소문자를 구분합니다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변수의 이름은 </a:t>
            </a:r>
            <a:r>
              <a:rPr lang="ko-KR" altLang="en-US" sz="2000" b="1" i="1" dirty="0" err="1">
                <a:solidFill>
                  <a:schemeClr val="tx2"/>
                </a:solidFill>
                <a:effectLst/>
                <a:latin typeface="Söhne"/>
              </a:rPr>
              <a:t>파이썬에서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 사용되는 </a:t>
            </a:r>
            <a:r>
              <a:rPr lang="ko-KR" altLang="en-US" sz="2000" b="1" i="1" dirty="0" err="1">
                <a:solidFill>
                  <a:schemeClr val="tx2"/>
                </a:solidFill>
                <a:effectLst/>
                <a:latin typeface="Söhne"/>
              </a:rPr>
              <a:t>예약어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(reserved word)</a:t>
            </a:r>
            <a:r>
              <a:rPr lang="ko-KR" altLang="en-US" sz="2000" b="1" i="1" dirty="0">
                <a:solidFill>
                  <a:schemeClr val="tx2"/>
                </a:solidFill>
                <a:effectLst/>
                <a:latin typeface="Söhne"/>
              </a:rPr>
              <a:t>와 같은 키워드를 사용할 수 없습니다</a:t>
            </a:r>
            <a:r>
              <a:rPr lang="en-US" altLang="ko-KR" sz="2000" b="1" i="1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endParaRPr lang="ko-KR" altLang="en-US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5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정리하기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4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07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정리하기 </a:t>
            </a:r>
            <a:r>
              <a:rPr lang="ko-KR" altLang="en-US" sz="3200" b="1" dirty="0" err="1">
                <a:solidFill>
                  <a:schemeClr val="tx2"/>
                </a:solidFill>
              </a:rPr>
              <a:t>노트필기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1D6921-EAB6-724D-F975-1C79856C3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" b="28016"/>
          <a:stretch/>
        </p:blipFill>
        <p:spPr>
          <a:xfrm>
            <a:off x="559836" y="838839"/>
            <a:ext cx="6564629" cy="58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8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주의사항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89321" y="5428654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연산자를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띄어쓰는</a:t>
            </a:r>
            <a:r>
              <a:rPr lang="ko-KR" altLang="en-US" sz="2000" b="1" i="1" dirty="0">
                <a:solidFill>
                  <a:schemeClr val="tx2"/>
                </a:solidFill>
              </a:rPr>
              <a:t> 것은 상관 없음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EFDF81-5A9E-1881-B436-E6AB622A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1" y="957999"/>
            <a:ext cx="11280803" cy="40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주의사항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89321" y="4970677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첫 칸을</a:t>
            </a:r>
            <a:r>
              <a:rPr lang="en-US" altLang="ko-KR" sz="2000" b="1" i="1" dirty="0">
                <a:solidFill>
                  <a:schemeClr val="tx2"/>
                </a:solidFill>
              </a:rPr>
              <a:t> </a:t>
            </a:r>
            <a:r>
              <a:rPr lang="ko-KR" altLang="en-US" sz="2000" b="1" i="1" dirty="0">
                <a:solidFill>
                  <a:schemeClr val="tx2"/>
                </a:solidFill>
              </a:rPr>
              <a:t>비우면 안됨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04BA7E-1ED5-9124-84DC-84EB1905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83" y="1089618"/>
            <a:ext cx="11223196" cy="3765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A9938-392C-ED1B-D02F-044A1A61E7EA}"/>
              </a:ext>
            </a:extLst>
          </p:cNvPr>
          <p:cNvSpPr txBox="1"/>
          <p:nvPr/>
        </p:nvSpPr>
        <p:spPr>
          <a:xfrm>
            <a:off x="1979296" y="1791971"/>
            <a:ext cx="31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# </a:t>
            </a:r>
            <a:r>
              <a:rPr lang="ko-KR" altLang="en-US" sz="2000" b="1" i="1" dirty="0">
                <a:solidFill>
                  <a:schemeClr val="tx2"/>
                </a:solidFill>
              </a:rPr>
              <a:t>첫 칸을</a:t>
            </a:r>
            <a:r>
              <a:rPr lang="en-US" altLang="ko-KR" sz="2000" b="1" i="1" dirty="0">
                <a:solidFill>
                  <a:schemeClr val="tx2"/>
                </a:solidFill>
              </a:rPr>
              <a:t> </a:t>
            </a:r>
            <a:r>
              <a:rPr lang="ko-KR" altLang="en-US" sz="2000" b="1" i="1" dirty="0">
                <a:solidFill>
                  <a:schemeClr val="tx2"/>
                </a:solidFill>
              </a:rPr>
              <a:t>비우면 안됨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8F9D1-4EAE-7E54-14DF-494FF83C3181}"/>
              </a:ext>
            </a:extLst>
          </p:cNvPr>
          <p:cNvSpPr txBox="1"/>
          <p:nvPr/>
        </p:nvSpPr>
        <p:spPr>
          <a:xfrm>
            <a:off x="1979296" y="1172890"/>
            <a:ext cx="31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# </a:t>
            </a:r>
            <a:r>
              <a:rPr lang="ko-KR" altLang="en-US" sz="2000" b="1" i="1" dirty="0">
                <a:solidFill>
                  <a:schemeClr val="tx2"/>
                </a:solidFill>
              </a:rPr>
              <a:t>덧셈의 연산</a:t>
            </a:r>
          </a:p>
        </p:txBody>
      </p:sp>
    </p:spTree>
    <p:extLst>
      <p:ext uri="{BB962C8B-B14F-4D97-AF65-F5344CB8AC3E}">
        <p14:creationId xmlns:p14="http://schemas.microsoft.com/office/powerpoint/2010/main" val="332032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주의사항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51728" y="5086554"/>
            <a:ext cx="1121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블록의 인식은 칸을 들어 쓰는 방식임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블록의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사작은</a:t>
            </a:r>
            <a:r>
              <a:rPr lang="ko-KR" altLang="en-US" sz="2000" b="1" i="1" dirty="0">
                <a:solidFill>
                  <a:schemeClr val="tx2"/>
                </a:solidFill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</a:rPr>
              <a:t>‘:’ (</a:t>
            </a:r>
            <a:r>
              <a:rPr lang="ko-KR" altLang="en-US" sz="2000" b="1" i="1" dirty="0">
                <a:solidFill>
                  <a:schemeClr val="tx2"/>
                </a:solidFill>
              </a:rPr>
              <a:t>콜론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r>
              <a:rPr lang="ko-KR" altLang="en-US" sz="2000" b="1" i="1" dirty="0">
                <a:solidFill>
                  <a:schemeClr val="tx2"/>
                </a:solidFill>
              </a:rPr>
              <a:t>으로 표시함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i="1" dirty="0">
                <a:solidFill>
                  <a:schemeClr val="tx2"/>
                </a:solidFill>
              </a:rPr>
              <a:t>일반적인 자바와 </a:t>
            </a:r>
            <a:r>
              <a:rPr lang="en-US" altLang="ko-KR" sz="2000" b="1" i="1" dirty="0">
                <a:solidFill>
                  <a:schemeClr val="tx2"/>
                </a:solidFill>
              </a:rPr>
              <a:t>c</a:t>
            </a:r>
            <a:r>
              <a:rPr lang="ko-KR" altLang="en-US" sz="2000" b="1" i="1" dirty="0">
                <a:solidFill>
                  <a:schemeClr val="tx2"/>
                </a:solidFill>
              </a:rPr>
              <a:t>에서는 </a:t>
            </a:r>
            <a:r>
              <a:rPr lang="en-US" altLang="ko-KR" sz="2000" b="1" i="1" dirty="0">
                <a:solidFill>
                  <a:schemeClr val="tx2"/>
                </a:solidFill>
              </a:rPr>
              <a:t>‘{}’(</a:t>
            </a:r>
            <a:r>
              <a:rPr lang="ko-KR" altLang="en-US" sz="2000" b="1" i="1" dirty="0">
                <a:solidFill>
                  <a:schemeClr val="tx2"/>
                </a:solidFill>
              </a:rPr>
              <a:t>대괄호</a:t>
            </a:r>
            <a:r>
              <a:rPr lang="en-US" altLang="ko-KR" sz="2000" b="1" i="1" dirty="0">
                <a:solidFill>
                  <a:schemeClr val="tx2"/>
                </a:solidFill>
              </a:rPr>
              <a:t>)</a:t>
            </a:r>
            <a:r>
              <a:rPr lang="ko-KR" altLang="en-US" sz="2000" b="1" i="1" dirty="0">
                <a:solidFill>
                  <a:schemeClr val="tx2"/>
                </a:solidFill>
              </a:rPr>
              <a:t>를 사용함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08E191-AD1A-B115-7826-FE951B47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8" y="942687"/>
            <a:ext cx="11488544" cy="39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363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주의사항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14148" y="5658677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</a:t>
            </a:r>
            <a:r>
              <a:rPr lang="ko-KR" altLang="en-US" sz="2000" b="1" i="1" dirty="0">
                <a:solidFill>
                  <a:schemeClr val="tx2"/>
                </a:solidFill>
              </a:rPr>
              <a:t> 여러 명령어를 사용할 때는 세미콜론</a:t>
            </a:r>
            <a:r>
              <a:rPr lang="en-US" altLang="ko-KR" sz="2000" b="1" i="1" dirty="0">
                <a:solidFill>
                  <a:schemeClr val="tx2"/>
                </a:solidFill>
              </a:rPr>
              <a:t>(;)</a:t>
            </a:r>
            <a:r>
              <a:rPr lang="ko-KR" altLang="en-US" sz="2000" b="1" i="1" dirty="0">
                <a:solidFill>
                  <a:schemeClr val="tx2"/>
                </a:solidFill>
              </a:rPr>
              <a:t>을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7D484F-6A7A-3D67-5DA7-1907C9B3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9" y="1031571"/>
            <a:ext cx="10771495" cy="44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주의사항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90339" y="5654565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대문자와 소문자를 구분하여 사용하여야 한다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85C5F3-E8F1-AF90-7FC4-82B50EBA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1" y="908377"/>
            <a:ext cx="10874263" cy="46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8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90339" y="5654565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대화형에서는  </a:t>
            </a:r>
            <a:r>
              <a:rPr lang="en-US" altLang="ko-KR" sz="2000" b="1" i="1" dirty="0">
                <a:solidFill>
                  <a:schemeClr val="tx2"/>
                </a:solidFill>
              </a:rPr>
              <a:t>print</a:t>
            </a:r>
            <a:r>
              <a:rPr lang="ko-KR" altLang="en-US" sz="2000" b="1" i="1" dirty="0">
                <a:solidFill>
                  <a:schemeClr val="tx2"/>
                </a:solidFill>
              </a:rPr>
              <a:t> 문장이 없어도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D9BBDB-74B4-12B2-64A2-74D26C00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9" y="871716"/>
            <a:ext cx="10575767" cy="46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41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2) </a:t>
            </a:r>
            <a:r>
              <a:rPr lang="ko-KR" altLang="en-US" sz="3200" b="1" dirty="0">
                <a:solidFill>
                  <a:schemeClr val="tx2"/>
                </a:solidFill>
              </a:rPr>
              <a:t>기본구조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ko-KR" altLang="en-US" sz="3200" b="1" dirty="0">
                <a:solidFill>
                  <a:schemeClr val="tx2"/>
                </a:solidFill>
              </a:rPr>
              <a:t>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5600089"/>
            <a:ext cx="1121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=&gt; </a:t>
            </a:r>
            <a:r>
              <a:rPr lang="ko-KR" altLang="en-US" sz="2000" b="1" i="1" dirty="0">
                <a:solidFill>
                  <a:schemeClr val="tx2"/>
                </a:solidFill>
              </a:rPr>
              <a:t>스크립트 형식에서 다음 예제에 </a:t>
            </a:r>
            <a:r>
              <a:rPr lang="en-US" altLang="ko-KR" sz="2000" b="1" i="1" dirty="0">
                <a:solidFill>
                  <a:schemeClr val="tx2"/>
                </a:solidFill>
              </a:rPr>
              <a:t>print </a:t>
            </a:r>
            <a:r>
              <a:rPr lang="ko-KR" altLang="en-US" sz="2000" b="1" i="1" dirty="0">
                <a:solidFill>
                  <a:schemeClr val="tx2"/>
                </a:solidFill>
              </a:rPr>
              <a:t>문장이 없이 출력되지 않음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7E42E1-17E8-43B2-F938-EAB95A89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9" y="1006810"/>
            <a:ext cx="11213358" cy="41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493</Words>
  <Application>Microsoft Office PowerPoint</Application>
  <PresentationFormat>와이드스크린</PresentationFormat>
  <Paragraphs>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Söhne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yeeyin96@nate.com</cp:lastModifiedBy>
  <cp:revision>73</cp:revision>
  <dcterms:created xsi:type="dcterms:W3CDTF">2020-08-12T09:08:44Z</dcterms:created>
  <dcterms:modified xsi:type="dcterms:W3CDTF">2023-05-04T14:12:53Z</dcterms:modified>
</cp:coreProperties>
</file>