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59" r:id="rId4"/>
    <p:sldId id="270" r:id="rId5"/>
    <p:sldId id="271" r:id="rId6"/>
    <p:sldId id="272" r:id="rId7"/>
    <p:sldId id="273" r:id="rId8"/>
    <p:sldId id="274" r:id="rId9"/>
    <p:sldId id="276" r:id="rId10"/>
    <p:sldId id="282" r:id="rId11"/>
    <p:sldId id="275" r:id="rId12"/>
    <p:sldId id="281" r:id="rId13"/>
    <p:sldId id="278" r:id="rId14"/>
    <p:sldId id="279" r:id="rId15"/>
    <p:sldId id="280" r:id="rId16"/>
    <p:sldId id="283" r:id="rId17"/>
    <p:sldId id="284" r:id="rId18"/>
    <p:sldId id="285" r:id="rId19"/>
    <p:sldId id="286" r:id="rId20"/>
    <p:sldId id="290" r:id="rId21"/>
    <p:sldId id="291" r:id="rId22"/>
    <p:sldId id="287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tx2"/>
                </a:solidFill>
              </a:rPr>
              <a:t>03 </a:t>
            </a:r>
            <a:r>
              <a:rPr lang="ko-KR" altLang="en-US" sz="6000" b="1" dirty="0">
                <a:solidFill>
                  <a:schemeClr val="tx2"/>
                </a:solidFill>
              </a:rPr>
              <a:t>자료형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8037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수치형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실수형</a:t>
            </a:r>
            <a:r>
              <a:rPr lang="en-US" altLang="ko-KR" sz="3200" b="1" dirty="0">
                <a:solidFill>
                  <a:schemeClr val="tx2"/>
                </a:solidFill>
              </a:rPr>
              <a:t>, </a:t>
            </a:r>
            <a:r>
              <a:rPr lang="ko-KR" altLang="en-US" sz="3200" b="1" dirty="0">
                <a:solidFill>
                  <a:schemeClr val="tx2"/>
                </a:solidFill>
              </a:rPr>
              <a:t>기타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54463" y="4190181"/>
            <a:ext cx="10225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허수</a:t>
            </a:r>
            <a:r>
              <a:rPr lang="en-US" altLang="ko-KR" sz="2000" b="1" i="1" dirty="0">
                <a:solidFill>
                  <a:schemeClr val="tx2"/>
                </a:solidFill>
              </a:rPr>
              <a:t>?</a:t>
            </a:r>
            <a:r>
              <a:rPr lang="ko-KR" altLang="en-US" sz="2000" b="1" i="1" dirty="0">
                <a:solidFill>
                  <a:schemeClr val="tx2"/>
                </a:solidFill>
              </a:rPr>
              <a:t> 제곱을 하였을 때 </a:t>
            </a:r>
            <a:r>
              <a:rPr lang="en-US" altLang="ko-KR" sz="2000" b="1" i="1" dirty="0">
                <a:solidFill>
                  <a:schemeClr val="tx2"/>
                </a:solidFill>
              </a:rPr>
              <a:t>-1</a:t>
            </a:r>
            <a:r>
              <a:rPr lang="ko-KR" altLang="en-US" sz="2000" b="1" i="1" dirty="0">
                <a:solidFill>
                  <a:schemeClr val="tx2"/>
                </a:solidFill>
              </a:rPr>
              <a:t>이 나오는 가상의 수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복소수</a:t>
            </a:r>
            <a:r>
              <a:rPr lang="en-US" altLang="ko-KR" sz="2000" b="1" i="1" dirty="0">
                <a:solidFill>
                  <a:schemeClr val="tx2"/>
                </a:solidFill>
              </a:rPr>
              <a:t>?</a:t>
            </a:r>
            <a:r>
              <a:rPr lang="ko-KR" altLang="en-US" sz="2000" b="1" i="1" dirty="0">
                <a:solidFill>
                  <a:schemeClr val="tx2"/>
                </a:solidFill>
              </a:rPr>
              <a:t> 실수부와 허수부로 표현하는 가상의 수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 err="1">
                <a:solidFill>
                  <a:schemeClr val="tx2"/>
                </a:solidFill>
              </a:rPr>
              <a:t>복소평면의</a:t>
            </a:r>
            <a:r>
              <a:rPr lang="ko-KR" altLang="en-US" sz="2000" b="1" i="1" dirty="0">
                <a:solidFill>
                  <a:schemeClr val="tx2"/>
                </a:solidFill>
              </a:rPr>
              <a:t> 수학 학술적 연산 처리 등에 활용함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실제 복소수는 </a:t>
            </a:r>
            <a:r>
              <a:rPr lang="en-US" altLang="ko-KR" sz="2000" b="1" i="1" dirty="0">
                <a:solidFill>
                  <a:schemeClr val="tx2"/>
                </a:solidFill>
              </a:rPr>
              <a:t>1+2i </a:t>
            </a:r>
            <a:r>
              <a:rPr lang="ko-KR" altLang="en-US" sz="2000" b="1" i="1" dirty="0">
                <a:solidFill>
                  <a:schemeClr val="tx2"/>
                </a:solidFill>
              </a:rPr>
              <a:t>와 같이 허수부분이 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i</a:t>
            </a:r>
            <a:r>
              <a:rPr lang="ko-KR" altLang="en-US" sz="2000" b="1" i="1" dirty="0">
                <a:solidFill>
                  <a:schemeClr val="tx2"/>
                </a:solidFill>
              </a:rPr>
              <a:t>로 표현하나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파이썬에서는</a:t>
            </a:r>
            <a:r>
              <a:rPr lang="ko-KR" altLang="en-US" sz="2000" b="1" i="1" dirty="0">
                <a:solidFill>
                  <a:schemeClr val="tx2"/>
                </a:solidFill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</a:rPr>
              <a:t>j</a:t>
            </a:r>
            <a:r>
              <a:rPr lang="ko-KR" altLang="en-US" sz="2000" b="1" i="1" dirty="0">
                <a:solidFill>
                  <a:schemeClr val="tx2"/>
                </a:solidFill>
              </a:rPr>
              <a:t>를 사용하는 것에 유의해야 한다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복소수의 더하기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빼기 </a:t>
            </a:r>
            <a:r>
              <a:rPr lang="en-US" altLang="ko-KR" sz="2000" b="1" i="1" dirty="0">
                <a:solidFill>
                  <a:schemeClr val="tx2"/>
                </a:solidFill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a+bi</a:t>
            </a:r>
            <a:r>
              <a:rPr lang="en-US" altLang="ko-KR" sz="2000" b="1" i="1" dirty="0">
                <a:solidFill>
                  <a:schemeClr val="tx2"/>
                </a:solidFill>
              </a:rPr>
              <a:t>)+(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c+di</a:t>
            </a:r>
            <a:r>
              <a:rPr lang="en-US" altLang="ko-KR" sz="2000" b="1" i="1" dirty="0">
                <a:solidFill>
                  <a:schemeClr val="tx2"/>
                </a:solidFill>
              </a:rPr>
              <a:t>) = (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a+c</a:t>
            </a:r>
            <a:r>
              <a:rPr lang="en-US" altLang="ko-KR" sz="2000" b="1" i="1" dirty="0">
                <a:solidFill>
                  <a:schemeClr val="tx2"/>
                </a:solidFill>
              </a:rPr>
              <a:t>)+(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b+d</a:t>
            </a:r>
            <a:r>
              <a:rPr lang="en-US" altLang="ko-KR" sz="2000" b="1" i="1" dirty="0">
                <a:solidFill>
                  <a:schemeClr val="tx2"/>
                </a:solidFill>
              </a:rPr>
              <a:t>)I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복소수의 곱하기 </a:t>
            </a:r>
            <a:r>
              <a:rPr lang="en-US" altLang="ko-KR" sz="2000" b="1" i="1" dirty="0">
                <a:solidFill>
                  <a:schemeClr val="tx2"/>
                </a:solidFill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a+bi</a:t>
            </a:r>
            <a:r>
              <a:rPr lang="en-US" altLang="ko-KR" sz="2000" b="1" i="1" dirty="0">
                <a:solidFill>
                  <a:schemeClr val="tx2"/>
                </a:solidFill>
              </a:rPr>
              <a:t>)(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c+di</a:t>
            </a:r>
            <a:r>
              <a:rPr lang="en-US" altLang="ko-KR" sz="2000" b="1" i="1" dirty="0">
                <a:solidFill>
                  <a:schemeClr val="tx2"/>
                </a:solidFill>
              </a:rPr>
              <a:t>) = ac+(ad)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i</a:t>
            </a:r>
            <a:r>
              <a:rPr lang="en-US" altLang="ko-KR" sz="2000" b="1" i="1" dirty="0">
                <a:solidFill>
                  <a:schemeClr val="tx2"/>
                </a:solidFill>
              </a:rPr>
              <a:t>+(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bc</a:t>
            </a:r>
            <a:r>
              <a:rPr lang="en-US" altLang="ko-KR" sz="2000" b="1" i="1" dirty="0">
                <a:solidFill>
                  <a:schemeClr val="tx2"/>
                </a:solidFill>
              </a:rPr>
              <a:t>)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i+bd</a:t>
            </a:r>
            <a:r>
              <a:rPr lang="en-US" altLang="ko-KR" sz="2000" b="1" i="1" dirty="0">
                <a:solidFill>
                  <a:schemeClr val="tx2"/>
                </a:solidFill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i</a:t>
            </a:r>
            <a:r>
              <a:rPr lang="en-US" altLang="ko-KR" sz="2000" b="1" i="1" dirty="0">
                <a:solidFill>
                  <a:schemeClr val="tx2"/>
                </a:solidFill>
              </a:rPr>
              <a:t>*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i</a:t>
            </a:r>
            <a:r>
              <a:rPr lang="en-US" altLang="ko-KR" sz="2000" b="1" i="1" dirty="0">
                <a:solidFill>
                  <a:schemeClr val="tx2"/>
                </a:solidFill>
              </a:rPr>
              <a:t>) = (ac-bd)+(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ad+bc</a:t>
            </a:r>
            <a:r>
              <a:rPr lang="en-US" altLang="ko-KR" sz="2000" b="1" i="1" dirty="0">
                <a:solidFill>
                  <a:schemeClr val="tx2"/>
                </a:solidFill>
              </a:rPr>
              <a:t>)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i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685904-F2B9-AA90-0883-85801059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8" y="875022"/>
            <a:ext cx="7791564" cy="32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4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문자형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문자형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76364" y="5173498"/>
            <a:ext cx="10211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문자열은 문자의 나열을 따옴표로 감싸 넣은 부분을 의미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문자형 저장은 따옴표</a:t>
            </a:r>
            <a:r>
              <a:rPr lang="en-US" altLang="ko-KR" sz="2000" b="1" i="1" dirty="0">
                <a:solidFill>
                  <a:schemeClr val="tx2"/>
                </a:solidFill>
              </a:rPr>
              <a:t>(“”)</a:t>
            </a:r>
            <a:r>
              <a:rPr lang="ko-KR" altLang="en-US" sz="2000" b="1" i="1" dirty="0">
                <a:solidFill>
                  <a:schemeClr val="tx2"/>
                </a:solidFill>
              </a:rPr>
              <a:t>로 감싼 문장이 저장됨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문자형 문자형의 덧셈</a:t>
            </a:r>
            <a:r>
              <a:rPr lang="en-US" altLang="ko-KR" sz="2000" b="1" i="1" dirty="0">
                <a:solidFill>
                  <a:schemeClr val="tx2"/>
                </a:solidFill>
              </a:rPr>
              <a:t>(+)</a:t>
            </a:r>
            <a:r>
              <a:rPr lang="ko-KR" altLang="en-US" sz="2000" b="1" i="1" dirty="0">
                <a:solidFill>
                  <a:schemeClr val="tx2"/>
                </a:solidFill>
              </a:rPr>
              <a:t>은 문장을 붙이는 것임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곱셈은 존재하지 않지만 다음 예제와 같은 반복은 존재함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23E582-B1ED-F4C9-A9AA-A915FA82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774441"/>
            <a:ext cx="7051037" cy="42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8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2"/>
                </a:solidFill>
              </a:rPr>
              <a:t>실습하기</a:t>
            </a:r>
            <a:r>
              <a:rPr lang="en-US" altLang="ko-KR" sz="6000" b="1" dirty="0">
                <a:solidFill>
                  <a:schemeClr val="tx2"/>
                </a:solidFill>
              </a:rPr>
              <a:t>_2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4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문자형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확장문자</a:t>
            </a:r>
            <a:r>
              <a:rPr lang="en-US" altLang="ko-KR" sz="3200" b="1" dirty="0">
                <a:solidFill>
                  <a:schemeClr val="tx2"/>
                </a:solidFill>
              </a:rPr>
              <a:t>, </a:t>
            </a:r>
            <a:r>
              <a:rPr lang="ko-KR" altLang="en-US" sz="3200" b="1" dirty="0" err="1">
                <a:solidFill>
                  <a:schemeClr val="tx2"/>
                </a:solidFill>
              </a:rPr>
              <a:t>긴문자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4668435"/>
            <a:ext cx="10225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- </a:t>
            </a:r>
            <a:r>
              <a:rPr lang="ko-KR" altLang="en-US" sz="2000" b="1" i="1" dirty="0">
                <a:solidFill>
                  <a:schemeClr val="tx2"/>
                </a:solidFill>
              </a:rPr>
              <a:t>확장문자 </a:t>
            </a:r>
            <a:r>
              <a:rPr lang="en-US" altLang="ko-KR" sz="2000" b="1" i="1" dirty="0">
                <a:solidFill>
                  <a:schemeClr val="tx2"/>
                </a:solidFill>
              </a:rPr>
              <a:t>? </a:t>
            </a:r>
            <a:r>
              <a:rPr lang="ko-KR" altLang="en-US" sz="2000" b="1" i="1" dirty="0">
                <a:solidFill>
                  <a:schemeClr val="tx2"/>
                </a:solidFill>
              </a:rPr>
              <a:t>문자열에서 특별한 의미로 처리하여야 할 때 확장 문자열을 사용함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\n: </a:t>
            </a:r>
            <a:r>
              <a:rPr lang="ko-KR" altLang="en-US" sz="2000" b="1" i="1" dirty="0">
                <a:solidFill>
                  <a:schemeClr val="tx2"/>
                </a:solidFill>
              </a:rPr>
              <a:t>줄 바꿈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\t: </a:t>
            </a:r>
            <a:r>
              <a:rPr lang="ko-KR" altLang="en-US" sz="2000" b="1" i="1" dirty="0">
                <a:solidFill>
                  <a:schemeClr val="tx2"/>
                </a:solidFill>
              </a:rPr>
              <a:t>탭 처리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\”: </a:t>
            </a:r>
            <a:r>
              <a:rPr lang="ko-KR" altLang="en-US" sz="2000" b="1" i="1" dirty="0">
                <a:solidFill>
                  <a:schemeClr val="tx2"/>
                </a:solidFill>
              </a:rPr>
              <a:t>따옴표 처리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\‘: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홑따옴표</a:t>
            </a:r>
            <a:r>
              <a:rPr lang="ko-KR" altLang="en-US" sz="2000" b="1" i="1" dirty="0">
                <a:solidFill>
                  <a:schemeClr val="tx2"/>
                </a:solidFill>
              </a:rPr>
              <a:t> 처리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\\: \ </a:t>
            </a:r>
            <a:r>
              <a:rPr lang="ko-KR" altLang="en-US" sz="2000" b="1" i="1" dirty="0">
                <a:solidFill>
                  <a:schemeClr val="tx2"/>
                </a:solidFill>
              </a:rPr>
              <a:t>처리</a:t>
            </a:r>
            <a:r>
              <a:rPr lang="en-US" altLang="ko-KR" sz="2000" b="1" i="1" dirty="0">
                <a:solidFill>
                  <a:schemeClr val="tx2"/>
                </a:solidFill>
              </a:rPr>
              <a:t>(</a:t>
            </a:r>
            <a:r>
              <a:rPr lang="ko-KR" altLang="en-US" sz="2000" b="1" i="1" dirty="0">
                <a:solidFill>
                  <a:schemeClr val="tx2"/>
                </a:solidFill>
              </a:rPr>
              <a:t>한글모드에서 </a:t>
            </a:r>
            <a:r>
              <a:rPr lang="en-US" altLang="ko-KR" sz="2000" b="1" i="1" dirty="0">
                <a:solidFill>
                  <a:schemeClr val="tx2"/>
                </a:solidFill>
              </a:rPr>
              <a:t>\ </a:t>
            </a:r>
            <a:r>
              <a:rPr lang="ko-KR" altLang="en-US" sz="2000" b="1" i="1" dirty="0">
                <a:solidFill>
                  <a:schemeClr val="tx2"/>
                </a:solidFill>
              </a:rPr>
              <a:t>로 나오는 데 유의 할 것</a:t>
            </a:r>
            <a:r>
              <a:rPr lang="en-US" altLang="ko-KR" sz="2000" b="1" i="1" dirty="0">
                <a:solidFill>
                  <a:schemeClr val="tx2"/>
                </a:solidFill>
              </a:rPr>
              <a:t>)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B83886-EE92-4AAD-A9B1-DD491171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8" y="971695"/>
            <a:ext cx="7499032" cy="36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0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문자형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확장문자</a:t>
            </a:r>
            <a:r>
              <a:rPr lang="en-US" altLang="ko-KR" sz="3200" b="1" dirty="0">
                <a:solidFill>
                  <a:schemeClr val="tx2"/>
                </a:solidFill>
              </a:rPr>
              <a:t>, </a:t>
            </a:r>
            <a:r>
              <a:rPr lang="ko-KR" altLang="en-US" sz="3200" b="1" dirty="0" err="1">
                <a:solidFill>
                  <a:schemeClr val="tx2"/>
                </a:solidFill>
              </a:rPr>
              <a:t>긴문자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4210981"/>
            <a:ext cx="11264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- </a:t>
            </a:r>
            <a:r>
              <a:rPr lang="ko-KR" altLang="en-US" sz="2000" b="1" i="1" dirty="0">
                <a:solidFill>
                  <a:schemeClr val="tx2"/>
                </a:solidFill>
              </a:rPr>
              <a:t>긴 문자열</a:t>
            </a:r>
            <a:r>
              <a:rPr lang="en-US" altLang="ko-KR" sz="2000" b="1" i="1" dirty="0">
                <a:solidFill>
                  <a:schemeClr val="tx2"/>
                </a:solidFill>
              </a:rPr>
              <a:t>?</a:t>
            </a:r>
            <a:r>
              <a:rPr lang="ko-KR" altLang="en-US" sz="2000" b="1" i="1" dirty="0">
                <a:solidFill>
                  <a:schemeClr val="tx2"/>
                </a:solidFill>
              </a:rPr>
              <a:t>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긴 문자열을 사용하기 위하여 따옴표를 세 개</a:t>
            </a:r>
            <a:r>
              <a:rPr lang="en-US" altLang="ko-KR" sz="2000" b="1" i="1" dirty="0">
                <a:solidFill>
                  <a:schemeClr val="tx2"/>
                </a:solidFill>
              </a:rPr>
              <a:t>(“””)</a:t>
            </a:r>
            <a:r>
              <a:rPr lang="ko-KR" altLang="en-US" sz="2000" b="1" i="1" dirty="0">
                <a:solidFill>
                  <a:schemeClr val="tx2"/>
                </a:solidFill>
              </a:rPr>
              <a:t>사용하면 다음 세 개의 따옴표가 나올 때 까지 줄을 바꾸어서 사용할 수 있음 </a:t>
            </a:r>
            <a:r>
              <a:rPr lang="en-US" altLang="ko-KR" sz="2000" b="1" i="1" dirty="0">
                <a:solidFill>
                  <a:schemeClr val="tx2"/>
                </a:solidFill>
              </a:rPr>
              <a:t>-&gt; </a:t>
            </a:r>
            <a:r>
              <a:rPr lang="ko-KR" altLang="en-US" sz="2000" b="1" i="1" dirty="0">
                <a:solidFill>
                  <a:schemeClr val="tx2"/>
                </a:solidFill>
              </a:rPr>
              <a:t>단 줄을 바꾼 것이 그대로 표현됨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문자열의 합이나 명령어 연장</a:t>
            </a:r>
            <a:r>
              <a:rPr lang="en-US" altLang="ko-KR" sz="2000" b="1" i="1" dirty="0">
                <a:solidFill>
                  <a:schemeClr val="tx2"/>
                </a:solidFill>
              </a:rPr>
              <a:t>(\)</a:t>
            </a:r>
            <a:r>
              <a:rPr lang="ko-KR" altLang="en-US" sz="2000" b="1" i="1" dirty="0">
                <a:solidFill>
                  <a:schemeClr val="tx2"/>
                </a:solidFill>
              </a:rPr>
              <a:t>방법으로도 표현할 수 있음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C, java</a:t>
            </a:r>
            <a:r>
              <a:rPr lang="ko-KR" altLang="en-US" sz="2000" b="1" i="1" dirty="0">
                <a:solidFill>
                  <a:schemeClr val="tx2"/>
                </a:solidFill>
              </a:rPr>
              <a:t>에서는 허용되지 않음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D9B8FF-3A2C-9253-C3BF-D6EFBAE6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873551"/>
            <a:ext cx="11264307" cy="32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4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문자형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확장문자</a:t>
            </a:r>
            <a:r>
              <a:rPr lang="en-US" altLang="ko-KR" sz="3200" b="1" dirty="0">
                <a:solidFill>
                  <a:schemeClr val="tx2"/>
                </a:solidFill>
              </a:rPr>
              <a:t>, </a:t>
            </a:r>
            <a:r>
              <a:rPr lang="ko-KR" altLang="en-US" sz="3200" b="1" dirty="0" err="1">
                <a:solidFill>
                  <a:schemeClr val="tx2"/>
                </a:solidFill>
              </a:rPr>
              <a:t>긴문자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14753" y="4962229"/>
            <a:ext cx="10225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긴 문자열 작은 문자열을 나열하여 사용할 수 있음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C, java</a:t>
            </a:r>
            <a:r>
              <a:rPr lang="ko-KR" altLang="en-US" sz="2000" b="1" i="1" dirty="0">
                <a:solidFill>
                  <a:schemeClr val="tx2"/>
                </a:solidFill>
              </a:rPr>
              <a:t>에서는 허용되지 않음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554A04-20C7-BAE0-552E-E9B8E948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53" y="887240"/>
            <a:ext cx="11031144" cy="39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6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기타형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 err="1">
                <a:solidFill>
                  <a:schemeClr val="tx2"/>
                </a:solidFill>
              </a:rPr>
              <a:t>부울형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5094149"/>
            <a:ext cx="1022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-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부울형</a:t>
            </a:r>
            <a:r>
              <a:rPr lang="en-US" altLang="ko-KR" sz="2000" b="1" i="1" dirty="0">
                <a:solidFill>
                  <a:schemeClr val="tx2"/>
                </a:solidFill>
              </a:rPr>
              <a:t>?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 err="1">
                <a:solidFill>
                  <a:schemeClr val="tx2"/>
                </a:solidFill>
              </a:rPr>
              <a:t>부울대수</a:t>
            </a:r>
            <a:r>
              <a:rPr lang="ko-KR" altLang="en-US" sz="2000" b="1" i="1" dirty="0">
                <a:solidFill>
                  <a:schemeClr val="tx2"/>
                </a:solidFill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</a:rPr>
              <a:t>(Boolean, </a:t>
            </a:r>
            <a:r>
              <a:rPr lang="ko-KR" altLang="en-US" sz="2000" b="1" i="1" dirty="0">
                <a:solidFill>
                  <a:schemeClr val="tx2"/>
                </a:solidFill>
              </a:rPr>
              <a:t>참 거짓의 논리연산</a:t>
            </a:r>
            <a:r>
              <a:rPr lang="en-US" altLang="ko-KR" sz="2000" b="1" i="1" dirty="0">
                <a:solidFill>
                  <a:schemeClr val="tx2"/>
                </a:solidFill>
              </a:rPr>
              <a:t>) </a:t>
            </a:r>
            <a:r>
              <a:rPr lang="ko-KR" altLang="en-US" sz="2000" b="1" i="1" dirty="0">
                <a:solidFill>
                  <a:schemeClr val="tx2"/>
                </a:solidFill>
              </a:rPr>
              <a:t>연산을 위한 자료형으로 비교문의 기본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참 </a:t>
            </a:r>
            <a:r>
              <a:rPr lang="en-US" altLang="ko-KR" sz="2000" b="1" i="1" dirty="0">
                <a:solidFill>
                  <a:schemeClr val="tx2"/>
                </a:solidFill>
              </a:rPr>
              <a:t>= True , </a:t>
            </a:r>
            <a:r>
              <a:rPr lang="ko-KR" altLang="en-US" sz="2000" b="1" i="1" dirty="0">
                <a:solidFill>
                  <a:schemeClr val="tx2"/>
                </a:solidFill>
              </a:rPr>
              <a:t>거짓 </a:t>
            </a:r>
            <a:r>
              <a:rPr lang="en-US" altLang="ko-KR" sz="2000" b="1" i="1" dirty="0">
                <a:solidFill>
                  <a:schemeClr val="tx2"/>
                </a:solidFill>
              </a:rPr>
              <a:t>= False </a:t>
            </a:r>
            <a:r>
              <a:rPr lang="ko-KR" altLang="en-US" sz="2000" b="1" i="1" dirty="0">
                <a:solidFill>
                  <a:schemeClr val="tx2"/>
                </a:solidFill>
              </a:rPr>
              <a:t>로 표현</a:t>
            </a:r>
            <a:r>
              <a:rPr lang="en-US" altLang="ko-KR" sz="2000" b="1" i="1" dirty="0">
                <a:solidFill>
                  <a:schemeClr val="tx2"/>
                </a:solidFill>
              </a:rPr>
              <a:t>(</a:t>
            </a:r>
            <a:r>
              <a:rPr lang="ko-KR" altLang="en-US" sz="2000" b="1" i="1" dirty="0">
                <a:solidFill>
                  <a:schemeClr val="tx2"/>
                </a:solidFill>
              </a:rPr>
              <a:t>대 </a:t>
            </a:r>
            <a:r>
              <a:rPr lang="en-US" altLang="ko-KR" sz="2000" b="1" i="1" dirty="0">
                <a:solidFill>
                  <a:schemeClr val="tx2"/>
                </a:solidFill>
              </a:rPr>
              <a:t>· </a:t>
            </a:r>
            <a:r>
              <a:rPr lang="ko-KR" altLang="en-US" sz="2000" b="1" i="1" dirty="0">
                <a:solidFill>
                  <a:schemeClr val="tx2"/>
                </a:solidFill>
              </a:rPr>
              <a:t>소문자 주의</a:t>
            </a:r>
            <a:r>
              <a:rPr lang="en-US" altLang="ko-KR" sz="2000" b="1" i="1" dirty="0">
                <a:solidFill>
                  <a:schemeClr val="tx2"/>
                </a:solidFill>
              </a:rPr>
              <a:t>)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4F3F50-BAD6-A44B-F72A-2D975B22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899059"/>
            <a:ext cx="8222783" cy="39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70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기타형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 err="1">
                <a:solidFill>
                  <a:schemeClr val="tx2"/>
                </a:solidFill>
              </a:rPr>
              <a:t>부울형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4930590"/>
            <a:ext cx="10225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위 코드는 </a:t>
            </a:r>
            <a:r>
              <a:rPr lang="en-US" altLang="ko-KR" sz="2000" b="1" i="1" dirty="0">
                <a:solidFill>
                  <a:schemeClr val="tx2"/>
                </a:solidFill>
              </a:rPr>
              <a:t>1 &gt; 2</a:t>
            </a:r>
            <a:r>
              <a:rPr lang="ko-KR" altLang="en-US" sz="2000" b="1" i="1" dirty="0">
                <a:solidFill>
                  <a:schemeClr val="tx2"/>
                </a:solidFill>
              </a:rPr>
              <a:t>가 거짓이기 때문에 </a:t>
            </a:r>
            <a:r>
              <a:rPr lang="en-US" altLang="ko-KR" sz="2000" b="1" i="1" dirty="0">
                <a:solidFill>
                  <a:schemeClr val="tx2"/>
                </a:solidFill>
              </a:rPr>
              <a:t>and </a:t>
            </a:r>
            <a:r>
              <a:rPr lang="ko-KR" altLang="en-US" sz="2000" b="1" i="1" dirty="0">
                <a:solidFill>
                  <a:schemeClr val="tx2"/>
                </a:solidFill>
              </a:rPr>
              <a:t>연산자의 오른쪽 조건인 </a:t>
            </a:r>
            <a:r>
              <a:rPr lang="en-US" altLang="ko-KR" sz="2000" b="1" i="1" dirty="0">
                <a:solidFill>
                  <a:schemeClr val="tx2"/>
                </a:solidFill>
              </a:rPr>
              <a:t>a and b</a:t>
            </a:r>
            <a:r>
              <a:rPr lang="ko-KR" altLang="en-US" sz="2000" b="1" i="1" dirty="0">
                <a:solidFill>
                  <a:schemeClr val="tx2"/>
                </a:solidFill>
              </a:rPr>
              <a:t>는 평가되지 않습니다</a:t>
            </a:r>
            <a:r>
              <a:rPr lang="en-US" altLang="ko-KR" sz="2000" b="1" i="1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따라서 </a:t>
            </a:r>
            <a:r>
              <a:rPr lang="en-US" altLang="ko-KR" sz="2000" b="1" i="1" dirty="0">
                <a:solidFill>
                  <a:schemeClr val="tx2"/>
                </a:solidFill>
              </a:rPr>
              <a:t>or </a:t>
            </a:r>
            <a:r>
              <a:rPr lang="ko-KR" altLang="en-US" sz="2000" b="1" i="1" dirty="0">
                <a:solidFill>
                  <a:schemeClr val="tx2"/>
                </a:solidFill>
              </a:rPr>
              <a:t>연산자가 전체 조건식의 결과를 결정한다</a:t>
            </a:r>
            <a:r>
              <a:rPr lang="en-US" altLang="ko-KR" sz="2000" b="1" i="1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Or</a:t>
            </a:r>
            <a:r>
              <a:rPr lang="ko-KR" altLang="en-US" sz="2000" b="1" i="1" dirty="0">
                <a:solidFill>
                  <a:schemeClr val="tx2"/>
                </a:solidFill>
              </a:rPr>
              <a:t> 연산자 왼쪽 조건인 </a:t>
            </a:r>
            <a:r>
              <a:rPr lang="en-US" altLang="ko-KR" sz="2000" b="1" i="1" dirty="0">
                <a:solidFill>
                  <a:schemeClr val="tx2"/>
                </a:solidFill>
              </a:rPr>
              <a:t>b</a:t>
            </a:r>
            <a:r>
              <a:rPr lang="ko-KR" altLang="en-US" sz="2000" b="1" i="1" dirty="0">
                <a:solidFill>
                  <a:schemeClr val="tx2"/>
                </a:solidFill>
              </a:rPr>
              <a:t>가 거짓이지만 </a:t>
            </a:r>
            <a:r>
              <a:rPr lang="en-US" altLang="ko-KR" sz="2000" b="1" i="1" dirty="0">
                <a:solidFill>
                  <a:schemeClr val="tx2"/>
                </a:solidFill>
              </a:rPr>
              <a:t>a</a:t>
            </a:r>
            <a:r>
              <a:rPr lang="ko-KR" altLang="en-US" sz="2000" b="1" i="1" dirty="0">
                <a:solidFill>
                  <a:schemeClr val="tx2"/>
                </a:solidFill>
              </a:rPr>
              <a:t>는 </a:t>
            </a:r>
            <a:r>
              <a:rPr lang="en-US" altLang="ko-KR" sz="2000" b="1" i="1" dirty="0">
                <a:solidFill>
                  <a:schemeClr val="tx2"/>
                </a:solidFill>
              </a:rPr>
              <a:t>True</a:t>
            </a:r>
            <a:r>
              <a:rPr lang="ko-KR" altLang="en-US" sz="2000" b="1" i="1" dirty="0">
                <a:solidFill>
                  <a:schemeClr val="tx2"/>
                </a:solidFill>
              </a:rPr>
              <a:t>이므로 전체 조건식은 참이 됩니다</a:t>
            </a:r>
            <a:r>
              <a:rPr lang="en-US" altLang="ko-KR" sz="2000" b="1" i="1" dirty="0">
                <a:solidFill>
                  <a:schemeClr val="tx2"/>
                </a:solidFill>
              </a:rPr>
              <a:t>.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따라서 </a:t>
            </a:r>
            <a:r>
              <a:rPr lang="en-US" altLang="ko-KR" sz="2000" b="1" i="1" dirty="0">
                <a:solidFill>
                  <a:schemeClr val="tx2"/>
                </a:solidFill>
              </a:rPr>
              <a:t>"</a:t>
            </a:r>
            <a:r>
              <a:rPr lang="ko-KR" altLang="en-US" sz="2000" b="1" i="1" dirty="0">
                <a:solidFill>
                  <a:schemeClr val="tx2"/>
                </a:solidFill>
              </a:rPr>
              <a:t>참</a:t>
            </a:r>
            <a:r>
              <a:rPr lang="en-US" altLang="ko-KR" sz="2000" b="1" i="1" dirty="0">
                <a:solidFill>
                  <a:schemeClr val="tx2"/>
                </a:solidFill>
              </a:rPr>
              <a:t>"</a:t>
            </a:r>
            <a:r>
              <a:rPr lang="ko-KR" altLang="en-US" sz="2000" b="1" i="1" dirty="0">
                <a:solidFill>
                  <a:schemeClr val="tx2"/>
                </a:solidFill>
              </a:rPr>
              <a:t>이 출력됩니다</a:t>
            </a:r>
            <a:r>
              <a:rPr lang="en-US" altLang="ko-KR" sz="2000" b="1" i="1" dirty="0">
                <a:solidFill>
                  <a:schemeClr val="tx2"/>
                </a:solidFill>
              </a:rPr>
              <a:t>.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49ADF8-B43C-B697-9C10-7F1AFDA9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914571"/>
            <a:ext cx="11019374" cy="38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기타형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 err="1">
                <a:solidFill>
                  <a:schemeClr val="tx2"/>
                </a:solidFill>
              </a:rPr>
              <a:t>컬렉형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4530177"/>
            <a:ext cx="1129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- </a:t>
            </a:r>
            <a:r>
              <a:rPr lang="ko-KR" altLang="en-US" sz="2000" b="1" i="1" dirty="0">
                <a:solidFill>
                  <a:schemeClr val="tx2"/>
                </a:solidFill>
              </a:rPr>
              <a:t>컬렉션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여러 개의 값을 모아서 저장하는 형태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컬렉션</a:t>
            </a:r>
            <a:r>
              <a:rPr lang="en-US" altLang="ko-KR" sz="2000" b="1" i="1" dirty="0">
                <a:solidFill>
                  <a:schemeClr val="tx2"/>
                </a:solidFill>
              </a:rPr>
              <a:t>(Collection) </a:t>
            </a:r>
            <a:r>
              <a:rPr lang="ko-KR" altLang="en-US" sz="2000" b="1" i="1" dirty="0">
                <a:solidFill>
                  <a:schemeClr val="tx2"/>
                </a:solidFill>
              </a:rPr>
              <a:t>또는 컨테이너</a:t>
            </a:r>
            <a:r>
              <a:rPr lang="en-US" altLang="ko-KR" sz="2000" b="1" i="1" dirty="0">
                <a:solidFill>
                  <a:schemeClr val="tx2"/>
                </a:solidFill>
              </a:rPr>
              <a:t>(Container)</a:t>
            </a:r>
            <a:r>
              <a:rPr lang="ko-KR" altLang="en-US" sz="2000" b="1" i="1" dirty="0">
                <a:solidFill>
                  <a:schemeClr val="tx2"/>
                </a:solidFill>
              </a:rPr>
              <a:t>라고 하며 </a:t>
            </a:r>
            <a:r>
              <a:rPr lang="en-US" altLang="ko-KR" sz="2000" b="1" i="1" dirty="0">
                <a:solidFill>
                  <a:schemeClr val="tx2"/>
                </a:solidFill>
              </a:rPr>
              <a:t>java, c</a:t>
            </a:r>
            <a:r>
              <a:rPr lang="ko-KR" altLang="en-US" sz="2000" b="1" i="1" dirty="0">
                <a:solidFill>
                  <a:schemeClr val="tx2"/>
                </a:solidFill>
              </a:rPr>
              <a:t>의 연속된 배열이나 구조체와 유사함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추후 강의에서 자세히 배우며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컬렉션 중 리스트는 많이 사용함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리스트는 </a:t>
            </a:r>
            <a:r>
              <a:rPr lang="en-US" altLang="ko-KR" sz="2000" b="1" i="1" dirty="0">
                <a:solidFill>
                  <a:schemeClr val="tx2"/>
                </a:solidFill>
              </a:rPr>
              <a:t>[ ] </a:t>
            </a:r>
            <a:r>
              <a:rPr lang="ko-KR" altLang="en-US" sz="2000" b="1" i="1" dirty="0">
                <a:solidFill>
                  <a:schemeClr val="tx2"/>
                </a:solidFill>
              </a:rPr>
              <a:t>안에 값을 나열하는 형식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6F4906-AE16-3863-BC81-615C79D1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009922"/>
            <a:ext cx="11296081" cy="34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8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기타형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 err="1">
                <a:solidFill>
                  <a:schemeClr val="tx2"/>
                </a:solidFill>
              </a:rPr>
              <a:t>컬렉형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4721819"/>
            <a:ext cx="10225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리스트는 하나하나 반복문으로 처리가 가능함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예제에 반복문으로 </a:t>
            </a:r>
            <a:r>
              <a:rPr lang="en-US" altLang="ko-KR" sz="2000" b="1" i="1" dirty="0">
                <a:solidFill>
                  <a:schemeClr val="tx2"/>
                </a:solidFill>
              </a:rPr>
              <a:t>for</a:t>
            </a:r>
            <a:r>
              <a:rPr lang="ko-KR" altLang="en-US" sz="2000" b="1" i="1" dirty="0">
                <a:solidFill>
                  <a:schemeClr val="tx2"/>
                </a:solidFill>
              </a:rPr>
              <a:t>문을 사용함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49072F-372C-5411-06F2-132E37BF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927583"/>
            <a:ext cx="10027157" cy="35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6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2"/>
                </a:solidFill>
              </a:rPr>
              <a:t>실습하기</a:t>
            </a:r>
            <a:r>
              <a:rPr lang="en-US" altLang="ko-KR" sz="6000" b="1" dirty="0">
                <a:solidFill>
                  <a:schemeClr val="tx2"/>
                </a:solidFill>
              </a:rPr>
              <a:t>_1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38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기타형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 err="1">
                <a:solidFill>
                  <a:schemeClr val="tx2"/>
                </a:solidFill>
              </a:rPr>
              <a:t>컬렉형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4721819"/>
            <a:ext cx="10225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리스트와 유사한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튜플이라는</a:t>
            </a:r>
            <a:r>
              <a:rPr lang="ko-KR" altLang="en-US" sz="2000" b="1" i="1" dirty="0">
                <a:solidFill>
                  <a:schemeClr val="tx2"/>
                </a:solidFill>
              </a:rPr>
              <a:t> 자료형이 있음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 err="1">
                <a:solidFill>
                  <a:schemeClr val="tx2"/>
                </a:solidFill>
              </a:rPr>
              <a:t>튜플은</a:t>
            </a:r>
            <a:r>
              <a:rPr lang="ko-KR" altLang="en-US" sz="2000" b="1" i="1" dirty="0">
                <a:solidFill>
                  <a:schemeClr val="tx2"/>
                </a:solidFill>
              </a:rPr>
              <a:t> 내용을 바꿀 수 없으며</a:t>
            </a:r>
            <a:r>
              <a:rPr lang="en-US" altLang="ko-KR" sz="2000" b="1" i="1" dirty="0">
                <a:solidFill>
                  <a:schemeClr val="tx2"/>
                </a:solidFill>
              </a:rPr>
              <a:t>, [ ]</a:t>
            </a:r>
            <a:r>
              <a:rPr lang="ko-KR" altLang="en-US" sz="2000" b="1" i="1" dirty="0">
                <a:solidFill>
                  <a:schemeClr val="tx2"/>
                </a:solidFill>
              </a:rPr>
              <a:t>대신 </a:t>
            </a:r>
            <a:r>
              <a:rPr lang="en-US" altLang="ko-KR" sz="2000" b="1" i="1" dirty="0">
                <a:solidFill>
                  <a:schemeClr val="tx2"/>
                </a:solidFill>
              </a:rPr>
              <a:t>( )</a:t>
            </a:r>
            <a:r>
              <a:rPr lang="ko-KR" altLang="en-US" sz="2000" b="1" i="1" dirty="0">
                <a:solidFill>
                  <a:schemeClr val="tx2"/>
                </a:solidFill>
              </a:rPr>
              <a:t>로 표시함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49072F-372C-5411-06F2-132E37BF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927583"/>
            <a:ext cx="10027157" cy="35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4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2"/>
                </a:solidFill>
              </a:rPr>
              <a:t>정리하기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4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9666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정리하기 노트 필기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3131F6-DF5F-B6D7-76A6-BF66C02C2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4" b="35160"/>
          <a:stretch/>
        </p:blipFill>
        <p:spPr>
          <a:xfrm>
            <a:off x="559837" y="843302"/>
            <a:ext cx="7327564" cy="58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46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745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수치형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정수형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21553" y="5143106"/>
            <a:ext cx="1022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정수형</a:t>
            </a:r>
            <a:r>
              <a:rPr lang="en-US" altLang="ko-KR" sz="2000" b="1" i="1" dirty="0">
                <a:solidFill>
                  <a:schemeClr val="tx2"/>
                </a:solidFill>
              </a:rPr>
              <a:t>: </a:t>
            </a:r>
            <a:r>
              <a:rPr lang="ko-KR" altLang="en-US" sz="2000" b="1" i="1" dirty="0">
                <a:solidFill>
                  <a:schemeClr val="tx2"/>
                </a:solidFill>
              </a:rPr>
              <a:t>일반적 수치를 나타내는 값을 저장하는 변수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변수는 </a:t>
            </a:r>
            <a:r>
              <a:rPr lang="en-US" altLang="ko-KR" sz="2000" b="1" i="1" dirty="0">
                <a:solidFill>
                  <a:schemeClr val="tx2"/>
                </a:solidFill>
              </a:rPr>
              <a:t>+ </a:t>
            </a:r>
            <a:r>
              <a:rPr lang="ko-KR" altLang="en-US" sz="2000" b="1" i="1" dirty="0">
                <a:solidFill>
                  <a:schemeClr val="tx2"/>
                </a:solidFill>
              </a:rPr>
              <a:t>기호를 생략할 수 있으며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음수는 </a:t>
            </a:r>
            <a:r>
              <a:rPr lang="en-US" altLang="ko-KR" sz="2000" b="1" i="1" dirty="0">
                <a:solidFill>
                  <a:schemeClr val="tx2"/>
                </a:solidFill>
              </a:rPr>
              <a:t>- </a:t>
            </a:r>
            <a:r>
              <a:rPr lang="ko-KR" altLang="en-US" sz="2000" b="1" i="1" dirty="0">
                <a:solidFill>
                  <a:schemeClr val="tx2"/>
                </a:solidFill>
              </a:rPr>
              <a:t>기호를 사용함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소수점이하의 값은 실수형에서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330663-242C-8F0C-2D5B-481EB87D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2" y="957999"/>
            <a:ext cx="10586003" cy="38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수치형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정수형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13404" y="4555231"/>
            <a:ext cx="1022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Java, c</a:t>
            </a:r>
            <a:r>
              <a:rPr lang="ko-KR" altLang="en-US" sz="2000" b="1" i="1" dirty="0">
                <a:solidFill>
                  <a:schemeClr val="tx2"/>
                </a:solidFill>
              </a:rPr>
              <a:t>와 같은 일반적인 프로그래밍언어에서는 기억용량의 크기</a:t>
            </a:r>
            <a:r>
              <a:rPr lang="en-US" altLang="ko-KR" sz="2000" b="1" i="1" dirty="0">
                <a:solidFill>
                  <a:schemeClr val="tx2"/>
                </a:solidFill>
              </a:rPr>
              <a:t>(32bit, 64bit)</a:t>
            </a:r>
            <a:r>
              <a:rPr lang="ko-KR" altLang="en-US" sz="2000" b="1" i="1" dirty="0">
                <a:solidFill>
                  <a:schemeClr val="tx2"/>
                </a:solidFill>
              </a:rPr>
              <a:t>에 따라 숫자의 넘침</a:t>
            </a:r>
            <a:r>
              <a:rPr lang="en-US" altLang="ko-KR" sz="2000" b="1" i="1" dirty="0">
                <a:solidFill>
                  <a:schemeClr val="tx2"/>
                </a:solidFill>
              </a:rPr>
              <a:t>(Overflow)</a:t>
            </a:r>
            <a:r>
              <a:rPr lang="ko-KR" altLang="en-US" sz="2000" b="1" i="1" dirty="0">
                <a:solidFill>
                  <a:schemeClr val="tx2"/>
                </a:solidFill>
              </a:rPr>
              <a:t>이라든지 유효숫자로의 표시로만 사용되나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파이썬은</a:t>
            </a:r>
            <a:r>
              <a:rPr lang="ko-KR" altLang="en-US" sz="2000" b="1" i="1" dirty="0">
                <a:solidFill>
                  <a:schemeClr val="tx2"/>
                </a:solidFill>
              </a:rPr>
              <a:t> 상당히 큰 숫자의 계산이 가능함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F4FCFA-53AC-8F0B-CAB2-42ABF32E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5" y="1105505"/>
            <a:ext cx="11139793" cy="2078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94CC96-50FA-ED8E-9546-643ABA0FD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4" y="3270798"/>
            <a:ext cx="11139793" cy="10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0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수치형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정수형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699796" y="5376114"/>
            <a:ext cx="1022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우리가 사용하는 숫자는 </a:t>
            </a:r>
            <a:r>
              <a:rPr lang="en-US" altLang="ko-KR" sz="2000" b="1" i="1" dirty="0">
                <a:solidFill>
                  <a:schemeClr val="tx2"/>
                </a:solidFill>
              </a:rPr>
              <a:t>10</a:t>
            </a:r>
            <a:r>
              <a:rPr lang="ko-KR" altLang="en-US" sz="2000" b="1" i="1" dirty="0">
                <a:solidFill>
                  <a:schemeClr val="tx2"/>
                </a:solidFill>
              </a:rPr>
              <a:t>진수임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컴퓨터 연산에서 유용하게 활용하는 </a:t>
            </a:r>
            <a:r>
              <a:rPr lang="en-US" altLang="ko-KR" sz="2000" b="1" i="1" dirty="0">
                <a:solidFill>
                  <a:schemeClr val="tx2"/>
                </a:solidFill>
              </a:rPr>
              <a:t>2</a:t>
            </a:r>
            <a:r>
              <a:rPr lang="ko-KR" altLang="en-US" sz="2000" b="1" i="1" dirty="0">
                <a:solidFill>
                  <a:schemeClr val="tx2"/>
                </a:solidFill>
              </a:rPr>
              <a:t>진수와 </a:t>
            </a:r>
            <a:r>
              <a:rPr lang="en-US" altLang="ko-KR" sz="2000" b="1" i="1" dirty="0">
                <a:solidFill>
                  <a:schemeClr val="tx2"/>
                </a:solidFill>
              </a:rPr>
              <a:t>16</a:t>
            </a:r>
            <a:r>
              <a:rPr lang="ko-KR" altLang="en-US" sz="2000" b="1" i="1" dirty="0">
                <a:solidFill>
                  <a:schemeClr val="tx2"/>
                </a:solidFill>
              </a:rPr>
              <a:t>진수 표현이 가능함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=&gt; 0b~ : 2</a:t>
            </a:r>
            <a:r>
              <a:rPr lang="ko-KR" altLang="en-US" sz="2000" b="1" i="1" dirty="0">
                <a:solidFill>
                  <a:schemeClr val="tx2"/>
                </a:solidFill>
              </a:rPr>
              <a:t>진수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F6A1BF-7730-A5DF-BCC0-DFA7B02E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2" y="875793"/>
            <a:ext cx="10436173" cy="41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수치형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정수형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4852467"/>
            <a:ext cx="1022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0x~ : 16</a:t>
            </a:r>
            <a:r>
              <a:rPr lang="ko-KR" altLang="en-US" sz="2000" b="1" i="1" dirty="0">
                <a:solidFill>
                  <a:schemeClr val="tx2"/>
                </a:solidFill>
              </a:rPr>
              <a:t>진수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=&gt; 16</a:t>
            </a:r>
            <a:r>
              <a:rPr lang="ko-KR" altLang="en-US" sz="2000" b="1" i="1" dirty="0">
                <a:solidFill>
                  <a:schemeClr val="tx2"/>
                </a:solidFill>
              </a:rPr>
              <a:t>진법은 </a:t>
            </a:r>
            <a:r>
              <a:rPr lang="en-US" altLang="ko-KR" sz="2000" b="1" i="1" dirty="0">
                <a:solidFill>
                  <a:schemeClr val="tx2"/>
                </a:solidFill>
              </a:rPr>
              <a:t>0, 1, …, 9, a, b, c, d, e, f</a:t>
            </a:r>
            <a:r>
              <a:rPr lang="ko-KR" altLang="en-US" sz="2000" b="1" i="1" dirty="0">
                <a:solidFill>
                  <a:schemeClr val="tx2"/>
                </a:solidFill>
              </a:rPr>
              <a:t>를 사용 후 해당숫자가 넘어가면 자리수가 증가함 </a:t>
            </a:r>
            <a:r>
              <a:rPr lang="en-US" altLang="ko-KR" sz="2000" b="1" i="1" dirty="0">
                <a:solidFill>
                  <a:schemeClr val="tx2"/>
                </a:solidFill>
              </a:rPr>
              <a:t>ex) 0, 1, 2, …, 9, a, b, c, d, e, f, 10, 11, 12, …, 19, 1a, 1b, 1c, 1d, 1e, 1f, 20, …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F2545F-499A-FE57-1804-9C29CEE5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50" y="989870"/>
            <a:ext cx="10225395" cy="36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2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수치형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정수형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4234078"/>
            <a:ext cx="1022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hex() 16</a:t>
            </a:r>
            <a:r>
              <a:rPr lang="ko-KR" altLang="en-US" sz="2000" b="1" i="1" dirty="0">
                <a:solidFill>
                  <a:schemeClr val="tx2"/>
                </a:solidFill>
              </a:rPr>
              <a:t>진수로 변환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oct() 8</a:t>
            </a:r>
            <a:r>
              <a:rPr lang="ko-KR" altLang="en-US" sz="2000" b="1" i="1" dirty="0">
                <a:solidFill>
                  <a:schemeClr val="tx2"/>
                </a:solidFill>
              </a:rPr>
              <a:t>진수로 변환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bin() 2</a:t>
            </a:r>
            <a:r>
              <a:rPr lang="ko-KR" altLang="en-US" sz="2000" b="1" i="1" dirty="0">
                <a:solidFill>
                  <a:schemeClr val="tx2"/>
                </a:solidFill>
              </a:rPr>
              <a:t>진수로 변환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14512F-9120-2E00-8B44-FC769BA7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000041"/>
            <a:ext cx="10775798" cy="28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수치형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실수형</a:t>
            </a:r>
            <a:r>
              <a:rPr lang="en-US" altLang="ko-KR" sz="3200" b="1" dirty="0">
                <a:solidFill>
                  <a:schemeClr val="tx2"/>
                </a:solidFill>
              </a:rPr>
              <a:t>, </a:t>
            </a:r>
            <a:r>
              <a:rPr lang="ko-KR" altLang="en-US" sz="3200" b="1" dirty="0">
                <a:solidFill>
                  <a:schemeClr val="tx2"/>
                </a:solidFill>
              </a:rPr>
              <a:t>기타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4242771"/>
            <a:ext cx="108028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- </a:t>
            </a:r>
            <a:r>
              <a:rPr lang="ko-KR" altLang="en-US" sz="2000" b="1" i="1" dirty="0">
                <a:solidFill>
                  <a:schemeClr val="tx2"/>
                </a:solidFill>
              </a:rPr>
              <a:t>실수형</a:t>
            </a:r>
            <a:r>
              <a:rPr lang="en-US" altLang="ko-KR" sz="2000" b="1" i="1" dirty="0">
                <a:solidFill>
                  <a:schemeClr val="tx2"/>
                </a:solidFill>
              </a:rPr>
              <a:t>?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소수점 이하의 정밀한 값을 표현하기 위하여 사용하거나 정밀한 값을 저장하기 위하여 사용함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유효숫자 개념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- 1</a:t>
            </a:r>
            <a:r>
              <a:rPr lang="ko-KR" altLang="en-US" sz="2000" b="1" i="1" dirty="0">
                <a:solidFill>
                  <a:schemeClr val="tx2"/>
                </a:solidFill>
              </a:rPr>
              <a:t>광년의 표현</a:t>
            </a:r>
            <a:r>
              <a:rPr lang="en-US" altLang="ko-KR" sz="2000" b="1" i="1" dirty="0">
                <a:solidFill>
                  <a:schemeClr val="tx2"/>
                </a:solidFill>
              </a:rPr>
              <a:t>?</a:t>
            </a: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=&gt; 9</a:t>
            </a:r>
            <a:r>
              <a:rPr lang="ko-KR" altLang="en-US" sz="2000" b="1" i="1" dirty="0">
                <a:solidFill>
                  <a:schemeClr val="tx2"/>
                </a:solidFill>
              </a:rPr>
              <a:t>조 </a:t>
            </a:r>
            <a:r>
              <a:rPr lang="en-US" altLang="ko-KR" sz="2000" b="1" i="1" dirty="0">
                <a:solidFill>
                  <a:schemeClr val="tx2"/>
                </a:solidFill>
              </a:rPr>
              <a:t>4600</a:t>
            </a:r>
            <a:r>
              <a:rPr lang="ko-KR" altLang="en-US" sz="2000" b="1" i="1" dirty="0">
                <a:solidFill>
                  <a:schemeClr val="tx2"/>
                </a:solidFill>
              </a:rPr>
              <a:t>억</a:t>
            </a:r>
            <a:r>
              <a:rPr lang="en-US" altLang="ko-KR" sz="2000" b="1" i="1" dirty="0">
                <a:solidFill>
                  <a:schemeClr val="tx2"/>
                </a:solidFill>
              </a:rPr>
              <a:t>km = 9460000000000km = 9.46 * 10 ^ 12 km (10</a:t>
            </a:r>
            <a:r>
              <a:rPr lang="ko-KR" altLang="en-US" sz="2000" b="1" i="1" dirty="0">
                <a:solidFill>
                  <a:schemeClr val="tx2"/>
                </a:solidFill>
              </a:rPr>
              <a:t>의 </a:t>
            </a:r>
            <a:r>
              <a:rPr lang="en-US" altLang="ko-KR" sz="2000" b="1" i="1" dirty="0">
                <a:solidFill>
                  <a:schemeClr val="tx2"/>
                </a:solidFill>
              </a:rPr>
              <a:t>12</a:t>
            </a:r>
            <a:r>
              <a:rPr lang="ko-KR" altLang="en-US" sz="2000" b="1" i="1" dirty="0">
                <a:solidFill>
                  <a:schemeClr val="tx2"/>
                </a:solidFill>
              </a:rPr>
              <a:t>승</a:t>
            </a:r>
            <a:r>
              <a:rPr lang="en-US" altLang="ko-KR" sz="2000" b="1" i="1" dirty="0">
                <a:solidFill>
                  <a:schemeClr val="tx2"/>
                </a:solidFill>
              </a:rPr>
              <a:t>) = 9.46e12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D44D94-3540-BA3D-054B-14F159C9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898657"/>
            <a:ext cx="1080285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40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수치형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실수형</a:t>
            </a:r>
            <a:r>
              <a:rPr lang="en-US" altLang="ko-KR" sz="3200" b="1" dirty="0">
                <a:solidFill>
                  <a:schemeClr val="tx2"/>
                </a:solidFill>
              </a:rPr>
              <a:t>, </a:t>
            </a:r>
            <a:r>
              <a:rPr lang="ko-KR" altLang="en-US" sz="3200" b="1" dirty="0">
                <a:solidFill>
                  <a:schemeClr val="tx2"/>
                </a:solidFill>
              </a:rPr>
              <a:t>기타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63213" y="4628736"/>
            <a:ext cx="10225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실수형과 정수형의 연산을 수행하면 유효숫자만큼만 표현되는데 주의해야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6DEAF-797B-0F37-FC68-5EFF0262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38" y="877007"/>
            <a:ext cx="10447029" cy="35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9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730</Words>
  <Application>Microsoft Office PowerPoint</Application>
  <PresentationFormat>와이드스크린</PresentationFormat>
  <Paragraphs>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yeeyin96@nate.com</cp:lastModifiedBy>
  <cp:revision>52</cp:revision>
  <dcterms:created xsi:type="dcterms:W3CDTF">2020-08-12T09:08:44Z</dcterms:created>
  <dcterms:modified xsi:type="dcterms:W3CDTF">2023-05-04T14:13:22Z</dcterms:modified>
</cp:coreProperties>
</file>