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59" r:id="rId4"/>
    <p:sldId id="272" r:id="rId5"/>
    <p:sldId id="273" r:id="rId6"/>
    <p:sldId id="278" r:id="rId7"/>
    <p:sldId id="279" r:id="rId8"/>
    <p:sldId id="287" r:id="rId9"/>
    <p:sldId id="288" r:id="rId10"/>
    <p:sldId id="289" r:id="rId11"/>
    <p:sldId id="281" r:id="rId12"/>
    <p:sldId id="290" r:id="rId13"/>
    <p:sldId id="270" r:id="rId14"/>
    <p:sldId id="271" r:id="rId15"/>
    <p:sldId id="285" r:id="rId16"/>
    <p:sldId id="293" r:id="rId17"/>
    <p:sldId id="294" r:id="rId18"/>
    <p:sldId id="295" r:id="rId19"/>
    <p:sldId id="296" r:id="rId20"/>
    <p:sldId id="297" r:id="rId21"/>
    <p:sldId id="298" r:id="rId22"/>
    <p:sldId id="301" r:id="rId23"/>
    <p:sldId id="299" r:id="rId24"/>
    <p:sldId id="302" r:id="rId25"/>
    <p:sldId id="300" r:id="rId26"/>
    <p:sldId id="26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4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7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2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6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0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2"/>
                </a:solidFill>
              </a:rPr>
              <a:t>04 </a:t>
            </a:r>
            <a:r>
              <a:rPr lang="ko-KR" altLang="en-US" sz="6000" b="1" dirty="0">
                <a:solidFill>
                  <a:schemeClr val="tx2"/>
                </a:solidFill>
              </a:rPr>
              <a:t>연산자</a:t>
            </a: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1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80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2) </a:t>
            </a:r>
            <a:r>
              <a:rPr lang="ko-KR" altLang="en-US" sz="3200" b="1" dirty="0">
                <a:solidFill>
                  <a:schemeClr val="tx2"/>
                </a:solidFill>
              </a:rPr>
              <a:t>대입연산자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복합형태 대입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69640" y="5199383"/>
            <a:ext cx="10938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</a:t>
            </a:r>
            <a:r>
              <a:rPr lang="ko-KR" altLang="en-US" sz="2000" b="1" i="1" dirty="0">
                <a:solidFill>
                  <a:schemeClr val="tx2"/>
                </a:solidFill>
              </a:rPr>
              <a:t> 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파이썬에서</a:t>
            </a:r>
            <a:r>
              <a:rPr lang="ko-KR" altLang="en-US" sz="2000" b="1" i="1" dirty="0">
                <a:solidFill>
                  <a:schemeClr val="tx2"/>
                </a:solidFill>
              </a:rPr>
              <a:t> 실제 변수에 값을 집어 넣는 경우 </a:t>
            </a:r>
            <a:r>
              <a:rPr lang="en-US" altLang="ko-KR" sz="2000" b="1" i="1" dirty="0">
                <a:solidFill>
                  <a:schemeClr val="tx2"/>
                </a:solidFill>
              </a:rPr>
              <a:t>-&gt;</a:t>
            </a:r>
            <a:r>
              <a:rPr lang="ko-KR" altLang="en-US" sz="2000" b="1" i="1" dirty="0">
                <a:solidFill>
                  <a:schemeClr val="tx2"/>
                </a:solidFill>
              </a:rPr>
              <a:t> 값이라는 오브젝트</a:t>
            </a:r>
            <a:r>
              <a:rPr lang="en-US" altLang="ko-KR" sz="2000" b="1" i="1" dirty="0">
                <a:solidFill>
                  <a:schemeClr val="tx2"/>
                </a:solidFill>
              </a:rPr>
              <a:t>(Object)</a:t>
            </a:r>
            <a:r>
              <a:rPr lang="ko-KR" altLang="en-US" sz="2000" b="1" i="1" dirty="0">
                <a:solidFill>
                  <a:schemeClr val="tx2"/>
                </a:solidFill>
              </a:rPr>
              <a:t>를 어디에 정의해 놓고 참고해서 사용하는 방식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78D6CD-0355-3E8B-22F2-F8DCFDA0D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61" y="1000041"/>
            <a:ext cx="10845466" cy="39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7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80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3) </a:t>
            </a:r>
            <a:r>
              <a:rPr lang="ko-KR" altLang="en-US" sz="3200" b="1" dirty="0">
                <a:solidFill>
                  <a:schemeClr val="tx2"/>
                </a:solidFill>
              </a:rPr>
              <a:t>산술연산자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일반 산술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5" y="5018991"/>
            <a:ext cx="1093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 </a:t>
            </a:r>
            <a:r>
              <a:rPr lang="ko-KR" altLang="en-US" sz="2000" b="1" i="1" dirty="0">
                <a:solidFill>
                  <a:schemeClr val="tx2"/>
                </a:solidFill>
              </a:rPr>
              <a:t>사칙연산 순으로 계산  </a:t>
            </a:r>
            <a:r>
              <a:rPr lang="en-US" altLang="ko-KR" sz="2000" b="1" i="1" dirty="0">
                <a:solidFill>
                  <a:schemeClr val="tx2"/>
                </a:solidFill>
              </a:rPr>
              <a:t>ex) (+, -, *, /, **) → </a:t>
            </a:r>
            <a:r>
              <a:rPr lang="ko-KR" altLang="en-US" sz="2000" b="1" i="1" dirty="0">
                <a:solidFill>
                  <a:schemeClr val="tx2"/>
                </a:solidFill>
              </a:rPr>
              <a:t>덧셈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뺄셈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곱셈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나눗셈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거듭제곱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859E16-C7AB-CD6B-5075-48AFE756F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5" y="882901"/>
            <a:ext cx="7585681" cy="402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8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80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3) </a:t>
            </a:r>
            <a:r>
              <a:rPr lang="ko-KR" altLang="en-US" sz="3200" b="1" dirty="0">
                <a:solidFill>
                  <a:schemeClr val="tx2"/>
                </a:solidFill>
              </a:rPr>
              <a:t>산술연산자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일반 산술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69640" y="5300470"/>
            <a:ext cx="10938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정수형 연산자 </a:t>
            </a:r>
            <a:r>
              <a:rPr lang="en-US" altLang="ko-KR" sz="2000" b="1" i="1" dirty="0">
                <a:solidFill>
                  <a:schemeClr val="tx2"/>
                </a:solidFill>
              </a:rPr>
              <a:t>ex) //(</a:t>
            </a:r>
            <a:r>
              <a:rPr lang="ko-KR" altLang="en-US" sz="2000" b="1" i="1" dirty="0">
                <a:solidFill>
                  <a:schemeClr val="tx2"/>
                </a:solidFill>
              </a:rPr>
              <a:t>정수형 나눗셈</a:t>
            </a:r>
            <a:r>
              <a:rPr lang="en-US" altLang="ko-KR" sz="2000" b="1" i="1" dirty="0">
                <a:solidFill>
                  <a:schemeClr val="tx2"/>
                </a:solidFill>
              </a:rPr>
              <a:t>), %(</a:t>
            </a:r>
            <a:r>
              <a:rPr lang="ko-KR" altLang="en-US" sz="2000" b="1" i="1" dirty="0">
                <a:solidFill>
                  <a:schemeClr val="tx2"/>
                </a:solidFill>
              </a:rPr>
              <a:t>나머지</a:t>
            </a:r>
            <a:r>
              <a:rPr lang="en-US" altLang="ko-KR" sz="2000" b="1" i="1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실수형 계산이 기본이나 정수형 연산자를 사용하면 정수형 연산임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83CD62-D406-5880-4804-A42F7053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000041"/>
            <a:ext cx="7916756" cy="407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5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tx2"/>
                </a:solidFill>
              </a:rPr>
              <a:t>실습하기</a:t>
            </a:r>
            <a:r>
              <a:rPr lang="en-US" altLang="ko-KR" sz="6000" b="1" dirty="0">
                <a:solidFill>
                  <a:schemeClr val="tx2"/>
                </a:solidFill>
              </a:rPr>
              <a:t>_2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5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08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산술 연산자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복합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6" y="5134303"/>
            <a:ext cx="11012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chemeClr val="tx2"/>
                </a:solidFill>
              </a:rPr>
              <a:t>내용</a:t>
            </a:r>
            <a:r>
              <a:rPr lang="en-US" altLang="ko-KR" sz="2000" b="1" i="1" dirty="0">
                <a:solidFill>
                  <a:schemeClr val="tx2"/>
                </a:solidFill>
              </a:rPr>
              <a:t>!</a:t>
            </a:r>
            <a:endParaRPr lang="ko-KR" altLang="en-US" sz="2000" b="1" i="1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BA21EC-B11D-82D8-5D33-7C0F42DD9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5" y="918978"/>
            <a:ext cx="7464813" cy="412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61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08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산술 연산자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복합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86371" y="5465379"/>
            <a:ext cx="11012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i="1" dirty="0">
                <a:solidFill>
                  <a:schemeClr val="tx2"/>
                </a:solidFill>
              </a:rPr>
              <a:t>주의사항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i="1" dirty="0">
                <a:solidFill>
                  <a:schemeClr val="tx2"/>
                </a:solidFill>
              </a:rPr>
              <a:t>C, Java</a:t>
            </a:r>
            <a:r>
              <a:rPr lang="ko-KR" altLang="en-US" sz="2000" b="1" i="1" dirty="0">
                <a:solidFill>
                  <a:schemeClr val="tx2"/>
                </a:solidFill>
              </a:rPr>
              <a:t>에 있는 </a:t>
            </a:r>
            <a:r>
              <a:rPr lang="en-US" altLang="ko-KR" sz="2000" b="1" i="1" dirty="0">
                <a:solidFill>
                  <a:schemeClr val="tx2"/>
                </a:solidFill>
              </a:rPr>
              <a:t>1</a:t>
            </a:r>
            <a:r>
              <a:rPr lang="ko-KR" altLang="en-US" sz="2000" b="1" i="1" dirty="0">
                <a:solidFill>
                  <a:schemeClr val="tx2"/>
                </a:solidFill>
              </a:rPr>
              <a:t>씩 더하거나 빼는 </a:t>
            </a:r>
            <a:r>
              <a:rPr lang="en-US" altLang="ko-KR" sz="2000" b="1" i="1" dirty="0">
                <a:solidFill>
                  <a:schemeClr val="tx2"/>
                </a:solidFill>
              </a:rPr>
              <a:t>a++, a-- </a:t>
            </a:r>
            <a:r>
              <a:rPr lang="ko-KR" altLang="en-US" sz="2000" b="1" i="1" dirty="0">
                <a:solidFill>
                  <a:schemeClr val="tx2"/>
                </a:solidFill>
              </a:rPr>
              <a:t>는 사용할 수 없음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순서를 바꾼 </a:t>
            </a:r>
            <a:r>
              <a:rPr lang="en-US" altLang="ko-KR" sz="2000" b="1" i="1" dirty="0">
                <a:solidFill>
                  <a:schemeClr val="tx2"/>
                </a:solidFill>
              </a:rPr>
              <a:t>=+,=-</a:t>
            </a:r>
            <a:r>
              <a:rPr lang="ko-KR" altLang="en-US" sz="2000" b="1" i="1" dirty="0">
                <a:solidFill>
                  <a:schemeClr val="tx2"/>
                </a:solidFill>
              </a:rPr>
              <a:t>를 사용하는 경우 양수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음수를 저장한 경우가 됨</a:t>
            </a:r>
            <a:r>
              <a:rPr lang="en-US" altLang="ko-KR" sz="2000" b="1" i="1" dirty="0">
                <a:solidFill>
                  <a:schemeClr val="tx2"/>
                </a:solidFill>
              </a:rPr>
              <a:t>(C, Java</a:t>
            </a:r>
            <a:r>
              <a:rPr lang="ko-KR" altLang="en-US" sz="2000" b="1" i="1" dirty="0">
                <a:solidFill>
                  <a:schemeClr val="tx2"/>
                </a:solidFill>
              </a:rPr>
              <a:t>와 다름</a:t>
            </a:r>
            <a:r>
              <a:rPr lang="en-US" altLang="ko-KR" sz="2000" b="1" i="1" dirty="0">
                <a:solidFill>
                  <a:schemeClr val="tx2"/>
                </a:solidFill>
              </a:rPr>
              <a:t>)</a:t>
            </a:r>
            <a:endParaRPr lang="ko-KR" altLang="en-US" sz="2000" b="1" i="1" dirty="0">
              <a:solidFill>
                <a:schemeClr val="tx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D285DA-D91E-9E63-90B4-ACD159A45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853786"/>
            <a:ext cx="6571432" cy="454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08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2) </a:t>
            </a:r>
            <a:r>
              <a:rPr lang="ko-KR" altLang="en-US" sz="3200" b="1" dirty="0">
                <a:solidFill>
                  <a:schemeClr val="tx2"/>
                </a:solidFill>
              </a:rPr>
              <a:t>타입 </a:t>
            </a:r>
            <a:r>
              <a:rPr lang="ko-KR" altLang="en-US" sz="3200" b="1" dirty="0" err="1">
                <a:solidFill>
                  <a:schemeClr val="tx2"/>
                </a:solidFill>
              </a:rPr>
              <a:t>케스팅</a:t>
            </a:r>
            <a:r>
              <a:rPr lang="ko-KR" altLang="en-US" sz="3200" b="1" dirty="0">
                <a:solidFill>
                  <a:schemeClr val="tx2"/>
                </a:solidFill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문자형 변환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6" y="5134303"/>
            <a:ext cx="11012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-</a:t>
            </a:r>
            <a:r>
              <a:rPr lang="ko-KR" altLang="en-US" sz="2000" b="1" i="1" dirty="0">
                <a:solidFill>
                  <a:schemeClr val="tx2"/>
                </a:solidFill>
              </a:rPr>
              <a:t> 문자형 변환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변수의 형태가 다르면 서로 연산처리를 할 수 없음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이때는 변수의 형 변환</a:t>
            </a:r>
            <a:r>
              <a:rPr lang="en-US" altLang="ko-KR" sz="2000" b="1" i="1" dirty="0">
                <a:solidFill>
                  <a:schemeClr val="tx2"/>
                </a:solidFill>
              </a:rPr>
              <a:t>(Type casting)</a:t>
            </a:r>
            <a:r>
              <a:rPr lang="ko-KR" altLang="en-US" sz="2000" b="1" i="1" dirty="0">
                <a:solidFill>
                  <a:schemeClr val="tx2"/>
                </a:solidFill>
              </a:rPr>
              <a:t>처리를 하여야 함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문자형 변수의 덧셈은 문자열을 붙이는 것으로 처리됨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85A5CE-BD02-D786-E946-D965474CE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6" y="896270"/>
            <a:ext cx="9367185" cy="40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25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08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2) </a:t>
            </a:r>
            <a:r>
              <a:rPr lang="ko-KR" altLang="en-US" sz="3200" b="1" dirty="0">
                <a:solidFill>
                  <a:schemeClr val="tx2"/>
                </a:solidFill>
              </a:rPr>
              <a:t>타입 </a:t>
            </a:r>
            <a:r>
              <a:rPr lang="ko-KR" altLang="en-US" sz="3200" b="1" dirty="0" err="1">
                <a:solidFill>
                  <a:schemeClr val="tx2"/>
                </a:solidFill>
              </a:rPr>
              <a:t>케스팅</a:t>
            </a:r>
            <a:r>
              <a:rPr lang="ko-KR" altLang="en-US" sz="3200" b="1" dirty="0">
                <a:solidFill>
                  <a:schemeClr val="tx2"/>
                </a:solidFill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문자형 변환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7" y="5560424"/>
            <a:ext cx="11012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문자형과 숫자형의 덧셈은 에러이며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이때 숫자형을 문자형으로 변환하여야 함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숫자형의 문자형으로 변환할 때는 </a:t>
            </a:r>
            <a:r>
              <a:rPr lang="en-US" altLang="ko-KR" sz="2000" b="1" i="1" dirty="0">
                <a:solidFill>
                  <a:schemeClr val="tx2"/>
                </a:solidFill>
              </a:rPr>
              <a:t>str()</a:t>
            </a:r>
            <a:r>
              <a:rPr lang="ko-KR" altLang="en-US" sz="2000" b="1" i="1" dirty="0">
                <a:solidFill>
                  <a:schemeClr val="tx2"/>
                </a:solidFill>
              </a:rPr>
              <a:t>함수를 사용함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8211D7-AAD2-EC73-2A4E-0A80FFE0C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957256"/>
            <a:ext cx="7622466" cy="43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88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08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2) </a:t>
            </a:r>
            <a:r>
              <a:rPr lang="ko-KR" altLang="en-US" sz="3200" b="1" dirty="0">
                <a:solidFill>
                  <a:schemeClr val="tx2"/>
                </a:solidFill>
              </a:rPr>
              <a:t>타입 </a:t>
            </a:r>
            <a:r>
              <a:rPr lang="ko-KR" altLang="en-US" sz="3200" b="1" dirty="0" err="1">
                <a:solidFill>
                  <a:schemeClr val="tx2"/>
                </a:solidFill>
              </a:rPr>
              <a:t>케스팅</a:t>
            </a:r>
            <a:r>
              <a:rPr lang="ko-KR" altLang="en-US" sz="3200" b="1" dirty="0">
                <a:solidFill>
                  <a:schemeClr val="tx2"/>
                </a:solidFill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문자형 변환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46881" y="4925132"/>
            <a:ext cx="11006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문자형을 다루는 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ord</a:t>
            </a:r>
            <a:r>
              <a:rPr lang="en-US" altLang="ko-KR" sz="2000" b="1" i="1" dirty="0">
                <a:solidFill>
                  <a:schemeClr val="tx2"/>
                </a:solidFill>
              </a:rPr>
              <a:t>()</a:t>
            </a:r>
            <a:r>
              <a:rPr lang="ko-KR" altLang="en-US" sz="2000" b="1" i="1" dirty="0">
                <a:solidFill>
                  <a:schemeClr val="tx2"/>
                </a:solidFill>
              </a:rPr>
              <a:t>함수는 문자의 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내부코드값을</a:t>
            </a:r>
            <a:r>
              <a:rPr lang="ko-KR" altLang="en-US" sz="2000" b="1" i="1" dirty="0">
                <a:solidFill>
                  <a:schemeClr val="tx2"/>
                </a:solidFill>
              </a:rPr>
              <a:t> 반환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i="1" dirty="0">
                <a:solidFill>
                  <a:schemeClr val="tx2"/>
                </a:solidFill>
              </a:rPr>
              <a:t>chr</a:t>
            </a:r>
            <a:r>
              <a:rPr lang="ko-KR" altLang="en-US" sz="2000" b="1" i="1" dirty="0">
                <a:solidFill>
                  <a:schemeClr val="tx2"/>
                </a:solidFill>
              </a:rPr>
              <a:t>함수는 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내부코드값을</a:t>
            </a:r>
            <a:r>
              <a:rPr lang="ko-KR" altLang="en-US" sz="2000" b="1" i="1" dirty="0">
                <a:solidFill>
                  <a:schemeClr val="tx2"/>
                </a:solidFill>
              </a:rPr>
              <a:t> 가지고 해당 글자를 반환</a:t>
            </a:r>
            <a:r>
              <a:rPr lang="en-US" altLang="ko-KR" sz="2000" b="1" i="1" dirty="0">
                <a:solidFill>
                  <a:schemeClr val="tx2"/>
                </a:solidFill>
              </a:rPr>
              <a:t> </a:t>
            </a:r>
            <a:endParaRPr lang="ko-KR" altLang="en-US" sz="2000" b="1" i="1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03F447-1E81-59B3-3C4A-F0A32C092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1" y="946337"/>
            <a:ext cx="11204464" cy="36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73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967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08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3) </a:t>
            </a:r>
            <a:r>
              <a:rPr lang="ko-KR" altLang="en-US" sz="3200" b="1" dirty="0">
                <a:solidFill>
                  <a:schemeClr val="tx2"/>
                </a:solidFill>
              </a:rPr>
              <a:t>타입 </a:t>
            </a:r>
            <a:r>
              <a:rPr lang="ko-KR" altLang="en-US" sz="3200" b="1" dirty="0" err="1">
                <a:solidFill>
                  <a:schemeClr val="tx2"/>
                </a:solidFill>
              </a:rPr>
              <a:t>케스팅</a:t>
            </a:r>
            <a:r>
              <a:rPr lang="ko-KR" altLang="en-US" sz="3200" b="1" dirty="0">
                <a:solidFill>
                  <a:schemeClr val="tx2"/>
                </a:solidFill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숫자형 변환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89007" y="5239047"/>
            <a:ext cx="11012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i="1" dirty="0">
                <a:solidFill>
                  <a:schemeClr val="tx2"/>
                </a:solidFill>
              </a:rPr>
              <a:t>int() </a:t>
            </a:r>
          </a:p>
          <a:p>
            <a:r>
              <a:rPr lang="en-US" altLang="ko-KR" sz="2000" b="1" i="1" dirty="0">
                <a:solidFill>
                  <a:schemeClr val="tx2"/>
                </a:solidFill>
              </a:rPr>
              <a:t>=&gt; </a:t>
            </a:r>
            <a:r>
              <a:rPr lang="ko-KR" altLang="en-US" sz="2000" b="1" i="1" dirty="0">
                <a:solidFill>
                  <a:schemeClr val="tx2"/>
                </a:solidFill>
              </a:rPr>
              <a:t>문자형을 숫자형</a:t>
            </a:r>
            <a:r>
              <a:rPr lang="en-US" altLang="ko-KR" sz="2000" b="1" i="1" dirty="0">
                <a:solidFill>
                  <a:schemeClr val="tx2"/>
                </a:solidFill>
              </a:rPr>
              <a:t>(</a:t>
            </a:r>
            <a:r>
              <a:rPr lang="ko-KR" altLang="en-US" sz="2000" b="1" i="1" dirty="0">
                <a:solidFill>
                  <a:schemeClr val="tx2"/>
                </a:solidFill>
              </a:rPr>
              <a:t>정수형</a:t>
            </a:r>
            <a:r>
              <a:rPr lang="en-US" altLang="ko-KR" sz="2000" b="1" i="1" dirty="0">
                <a:solidFill>
                  <a:schemeClr val="tx2"/>
                </a:solidFill>
              </a:rPr>
              <a:t>)</a:t>
            </a:r>
            <a:r>
              <a:rPr lang="ko-KR" altLang="en-US" sz="2000" b="1" i="1" dirty="0">
                <a:solidFill>
                  <a:schemeClr val="tx2"/>
                </a:solidFill>
              </a:rPr>
              <a:t>으로 바꾸는 경우 </a:t>
            </a:r>
            <a:r>
              <a:rPr lang="en-US" altLang="ko-KR" sz="2000" b="1" i="1" dirty="0">
                <a:solidFill>
                  <a:schemeClr val="tx2"/>
                </a:solidFill>
              </a:rPr>
              <a:t>int()</a:t>
            </a:r>
            <a:r>
              <a:rPr lang="ko-KR" altLang="en-US" sz="2000" b="1" i="1" dirty="0">
                <a:solidFill>
                  <a:schemeClr val="tx2"/>
                </a:solidFill>
              </a:rPr>
              <a:t>함수를 사용함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r>
              <a:rPr lang="en-US" altLang="ko-KR" sz="2000" b="1" i="1" dirty="0">
                <a:solidFill>
                  <a:schemeClr val="tx2"/>
                </a:solidFill>
              </a:rPr>
              <a:t>=&gt; </a:t>
            </a:r>
            <a:r>
              <a:rPr lang="ko-KR" altLang="en-US" sz="2000" b="1" i="1" dirty="0">
                <a:solidFill>
                  <a:schemeClr val="tx2"/>
                </a:solidFill>
              </a:rPr>
              <a:t>동일한 이름으로 실수형을 정수형으로 바꾸는 경우 </a:t>
            </a:r>
            <a:r>
              <a:rPr lang="en-US" altLang="ko-KR" sz="2000" b="1" i="1" dirty="0">
                <a:solidFill>
                  <a:schemeClr val="tx2"/>
                </a:solidFill>
              </a:rPr>
              <a:t>int()</a:t>
            </a:r>
            <a:r>
              <a:rPr lang="ko-KR" altLang="en-US" sz="2000" b="1" i="1" dirty="0">
                <a:solidFill>
                  <a:schemeClr val="tx2"/>
                </a:solidFill>
              </a:rPr>
              <a:t>함수를 사용함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2D7F4A-CA63-CC51-EF77-D08B00023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6" y="901600"/>
            <a:ext cx="9934687" cy="42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0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tx2"/>
                </a:solidFill>
              </a:rPr>
              <a:t>실습하기</a:t>
            </a:r>
            <a:r>
              <a:rPr lang="en-US" altLang="ko-KR" sz="6000" b="1" dirty="0">
                <a:solidFill>
                  <a:schemeClr val="tx2"/>
                </a:solidFill>
              </a:rPr>
              <a:t>_1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038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363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08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3) </a:t>
            </a:r>
            <a:r>
              <a:rPr lang="ko-KR" altLang="en-US" sz="3200" b="1" dirty="0">
                <a:solidFill>
                  <a:schemeClr val="tx2"/>
                </a:solidFill>
              </a:rPr>
              <a:t>타입 </a:t>
            </a:r>
            <a:r>
              <a:rPr lang="ko-KR" altLang="en-US" sz="3200" b="1" dirty="0" err="1">
                <a:solidFill>
                  <a:schemeClr val="tx2"/>
                </a:solidFill>
              </a:rPr>
              <a:t>케스팅</a:t>
            </a:r>
            <a:r>
              <a:rPr lang="ko-KR" altLang="en-US" sz="3200" b="1" dirty="0">
                <a:solidFill>
                  <a:schemeClr val="tx2"/>
                </a:solidFill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숫자형 변환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5" y="5217428"/>
            <a:ext cx="11012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i="1" dirty="0">
                <a:solidFill>
                  <a:schemeClr val="tx2"/>
                </a:solidFill>
              </a:rPr>
              <a:t>숫자형 변환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문자형</a:t>
            </a:r>
            <a:r>
              <a:rPr lang="en-US" altLang="ko-KR" sz="2000" b="1" i="1" dirty="0">
                <a:solidFill>
                  <a:schemeClr val="tx2"/>
                </a:solidFill>
              </a:rPr>
              <a:t>:</a:t>
            </a:r>
            <a:r>
              <a:rPr lang="ko-KR" altLang="en-US" sz="2000" b="1" i="1" dirty="0">
                <a:solidFill>
                  <a:schemeClr val="tx2"/>
                </a:solidFill>
              </a:rPr>
              <a:t> 숫자형</a:t>
            </a:r>
            <a:r>
              <a:rPr lang="en-US" altLang="ko-KR" sz="2000" b="1" i="1" dirty="0">
                <a:solidFill>
                  <a:schemeClr val="tx2"/>
                </a:solidFill>
              </a:rPr>
              <a:t>(</a:t>
            </a:r>
            <a:r>
              <a:rPr lang="ko-KR" altLang="en-US" sz="2000" b="1" i="1" dirty="0">
                <a:solidFill>
                  <a:schemeClr val="tx2"/>
                </a:solidFill>
              </a:rPr>
              <a:t>실수형</a:t>
            </a:r>
            <a:r>
              <a:rPr lang="en-US" altLang="ko-KR" sz="2000" b="1" i="1" dirty="0">
                <a:solidFill>
                  <a:schemeClr val="tx2"/>
                </a:solidFill>
              </a:rPr>
              <a:t>)</a:t>
            </a:r>
            <a:r>
              <a:rPr lang="ko-KR" altLang="en-US" sz="2000" b="1" i="1" dirty="0">
                <a:solidFill>
                  <a:schemeClr val="tx2"/>
                </a:solidFill>
              </a:rPr>
              <a:t>으로 바꾸는 경우 </a:t>
            </a:r>
            <a:r>
              <a:rPr lang="en-US" altLang="ko-KR" sz="2000" b="1" i="1" dirty="0">
                <a:solidFill>
                  <a:schemeClr val="tx2"/>
                </a:solidFill>
              </a:rPr>
              <a:t>float()</a:t>
            </a:r>
            <a:r>
              <a:rPr lang="ko-KR" altLang="en-US" sz="2000" b="1" i="1" dirty="0">
                <a:solidFill>
                  <a:schemeClr val="tx2"/>
                </a:solidFill>
              </a:rPr>
              <a:t>함수를 사용함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정수형</a:t>
            </a:r>
            <a:r>
              <a:rPr lang="en-US" altLang="ko-KR" sz="2000" b="1" i="1" dirty="0">
                <a:solidFill>
                  <a:schemeClr val="tx2"/>
                </a:solidFill>
              </a:rPr>
              <a:t>:</a:t>
            </a:r>
            <a:r>
              <a:rPr lang="ko-KR" altLang="en-US" sz="2000" b="1" i="1" dirty="0">
                <a:solidFill>
                  <a:schemeClr val="tx2"/>
                </a:solidFill>
              </a:rPr>
              <a:t> 연산 시 하나라도 실수형을 만나면 실수형의 연산을 수행함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실수형 내용을 정수형으로 형변환시 소수점 이하 자릿수는 버림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250D87-A157-E88B-FFED-0B6FC6F27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5" y="978852"/>
            <a:ext cx="8148479" cy="41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1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08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3) </a:t>
            </a:r>
            <a:r>
              <a:rPr lang="ko-KR" altLang="en-US" sz="3200" b="1" dirty="0">
                <a:solidFill>
                  <a:schemeClr val="tx2"/>
                </a:solidFill>
              </a:rPr>
              <a:t>타입 </a:t>
            </a:r>
            <a:r>
              <a:rPr lang="ko-KR" altLang="en-US" sz="3200" b="1" dirty="0" err="1">
                <a:solidFill>
                  <a:schemeClr val="tx2"/>
                </a:solidFill>
              </a:rPr>
              <a:t>케스팅</a:t>
            </a:r>
            <a:r>
              <a:rPr lang="ko-KR" altLang="en-US" sz="3200" b="1" dirty="0">
                <a:solidFill>
                  <a:schemeClr val="tx2"/>
                </a:solidFill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숫자형 변환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6" y="4949545"/>
            <a:ext cx="110120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i="1" dirty="0">
                <a:solidFill>
                  <a:schemeClr val="tx2"/>
                </a:solidFill>
              </a:rPr>
              <a:t>올림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버림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반올림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i="1" dirty="0">
                <a:solidFill>
                  <a:schemeClr val="tx2"/>
                </a:solidFill>
              </a:rPr>
              <a:t>int()</a:t>
            </a:r>
            <a:r>
              <a:rPr lang="ko-KR" altLang="en-US" sz="2000" b="1" i="1" dirty="0">
                <a:solidFill>
                  <a:schemeClr val="tx2"/>
                </a:solidFill>
              </a:rPr>
              <a:t>함수는 소수점 이하의 숫자를 버림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반올림함수는 </a:t>
            </a:r>
            <a:r>
              <a:rPr lang="en-US" altLang="ko-KR" sz="2000" b="1" i="1" dirty="0">
                <a:solidFill>
                  <a:schemeClr val="tx2"/>
                </a:solidFill>
              </a:rPr>
              <a:t>round()</a:t>
            </a:r>
            <a:r>
              <a:rPr lang="ko-KR" altLang="en-US" sz="2000" b="1" i="1" dirty="0">
                <a:solidFill>
                  <a:schemeClr val="tx2"/>
                </a:solidFill>
              </a:rPr>
              <a:t>를 사용함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양수</a:t>
            </a:r>
            <a:r>
              <a:rPr lang="en-US" altLang="ko-KR" sz="2000" b="1" i="1" dirty="0">
                <a:solidFill>
                  <a:schemeClr val="tx2"/>
                </a:solidFill>
              </a:rPr>
              <a:t>:</a:t>
            </a:r>
            <a:r>
              <a:rPr lang="ko-KR" altLang="en-US" sz="2000" b="1" i="1" dirty="0">
                <a:solidFill>
                  <a:schemeClr val="tx2"/>
                </a:solidFill>
              </a:rPr>
              <a:t> 소수점 이하 해당자리에서 반올림 함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음수</a:t>
            </a:r>
            <a:r>
              <a:rPr lang="en-US" altLang="ko-KR" sz="2000" b="1" i="1" dirty="0">
                <a:solidFill>
                  <a:schemeClr val="tx2"/>
                </a:solidFill>
              </a:rPr>
              <a:t>:</a:t>
            </a:r>
            <a:r>
              <a:rPr lang="ko-KR" altLang="en-US" sz="2000" b="1" i="1" dirty="0">
                <a:solidFill>
                  <a:schemeClr val="tx2"/>
                </a:solidFill>
              </a:rPr>
              <a:t> 소수점 이상 해당자리에서 반올림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BBF9B5-0A2C-F055-516F-3B1363E8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6" y="1000041"/>
            <a:ext cx="10105697" cy="384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62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08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3) </a:t>
            </a:r>
            <a:r>
              <a:rPr lang="ko-KR" altLang="en-US" sz="3200" b="1" dirty="0">
                <a:solidFill>
                  <a:schemeClr val="tx2"/>
                </a:solidFill>
              </a:rPr>
              <a:t>타입 </a:t>
            </a:r>
            <a:r>
              <a:rPr lang="ko-KR" altLang="en-US" sz="3200" b="1" dirty="0" err="1">
                <a:solidFill>
                  <a:schemeClr val="tx2"/>
                </a:solidFill>
              </a:rPr>
              <a:t>케스팅</a:t>
            </a:r>
            <a:r>
              <a:rPr lang="ko-KR" altLang="en-US" sz="3200" b="1" dirty="0">
                <a:solidFill>
                  <a:schemeClr val="tx2"/>
                </a:solidFill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숫자형 변환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6" y="4949545"/>
            <a:ext cx="11012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 </a:t>
            </a:r>
            <a:r>
              <a:rPr lang="ko-KR" altLang="en-US" sz="2000" b="1" i="1" dirty="0">
                <a:solidFill>
                  <a:schemeClr val="tx2"/>
                </a:solidFill>
              </a:rPr>
              <a:t>버림 계산 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BBF9B5-0A2C-F055-516F-3B1363E8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6" y="1000041"/>
            <a:ext cx="10105697" cy="384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35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08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3) </a:t>
            </a:r>
            <a:r>
              <a:rPr lang="ko-KR" altLang="en-US" sz="3200" b="1" dirty="0">
                <a:solidFill>
                  <a:schemeClr val="tx2"/>
                </a:solidFill>
              </a:rPr>
              <a:t>타입 </a:t>
            </a:r>
            <a:r>
              <a:rPr lang="ko-KR" altLang="en-US" sz="3200" b="1" dirty="0" err="1">
                <a:solidFill>
                  <a:schemeClr val="tx2"/>
                </a:solidFill>
              </a:rPr>
              <a:t>케스팅</a:t>
            </a:r>
            <a:r>
              <a:rPr lang="ko-KR" altLang="en-US" sz="3200" b="1" dirty="0">
                <a:solidFill>
                  <a:schemeClr val="tx2"/>
                </a:solidFill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숫자형 변환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6" y="5134303"/>
            <a:ext cx="11012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 </a:t>
            </a:r>
            <a:r>
              <a:rPr lang="ko-KR" altLang="en-US" sz="2000" b="1" i="1" dirty="0">
                <a:solidFill>
                  <a:schemeClr val="tx2"/>
                </a:solidFill>
              </a:rPr>
              <a:t>올림 계산 예시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BE137C-8108-B3EF-E0CE-4DD3C3C6B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6" y="942393"/>
            <a:ext cx="10915369" cy="31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05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tx2"/>
                </a:solidFill>
              </a:rPr>
              <a:t>정리하기</a:t>
            </a: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461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08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정리하기 </a:t>
            </a:r>
            <a:r>
              <a:rPr lang="ko-KR" altLang="en-US" sz="3200" b="1" dirty="0" err="1">
                <a:solidFill>
                  <a:schemeClr val="tx2"/>
                </a:solidFill>
              </a:rPr>
              <a:t>노트필기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F1122E-DC5B-4098-7164-54D52153F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9"/>
          <a:stretch/>
        </p:blipFill>
        <p:spPr>
          <a:xfrm>
            <a:off x="559837" y="830253"/>
            <a:ext cx="5143500" cy="58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01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THANK YOU</a:t>
            </a:r>
            <a:endParaRPr lang="ko-KR" altLang="en-US" sz="6000" dirty="0"/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4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6168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80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대입연산자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단순 연산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7" y="5469112"/>
            <a:ext cx="10938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- </a:t>
            </a:r>
            <a:r>
              <a:rPr lang="ko-KR" altLang="en-US" sz="2000" b="1" i="1" dirty="0">
                <a:solidFill>
                  <a:schemeClr val="tx2"/>
                </a:solidFill>
              </a:rPr>
              <a:t>단순 대입 연산자</a:t>
            </a:r>
            <a:r>
              <a:rPr lang="en-US" altLang="ko-KR" sz="2000" b="1" i="1" dirty="0">
                <a:solidFill>
                  <a:schemeClr val="tx2"/>
                </a:solidFill>
              </a:rPr>
              <a:t>? </a:t>
            </a:r>
            <a:r>
              <a:rPr lang="ko-KR" altLang="en-US" sz="2000" b="1" i="1" dirty="0">
                <a:solidFill>
                  <a:schemeClr val="tx2"/>
                </a:solidFill>
              </a:rPr>
              <a:t>변수의 값을 집어넣는 형태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변수 </a:t>
            </a:r>
            <a:r>
              <a:rPr lang="en-US" altLang="ko-KR" sz="2000" b="1" i="1" dirty="0">
                <a:solidFill>
                  <a:schemeClr val="tx2"/>
                </a:solidFill>
              </a:rPr>
              <a:t>= </a:t>
            </a:r>
            <a:r>
              <a:rPr lang="ko-KR" altLang="en-US" sz="2000" b="1" i="1" dirty="0">
                <a:solidFill>
                  <a:schemeClr val="tx2"/>
                </a:solidFill>
              </a:rPr>
              <a:t>값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변수 </a:t>
            </a:r>
            <a:r>
              <a:rPr lang="en-US" altLang="ko-KR" sz="2000" b="1" i="1" dirty="0">
                <a:solidFill>
                  <a:schemeClr val="tx2"/>
                </a:solidFill>
              </a:rPr>
              <a:t>= </a:t>
            </a:r>
            <a:r>
              <a:rPr lang="ko-KR" altLang="en-US" sz="2000" b="1" i="1" dirty="0">
                <a:solidFill>
                  <a:schemeClr val="tx2"/>
                </a:solidFill>
              </a:rPr>
              <a:t>수식의 형태로 사용함 변수의 값을 집어넣는 형태 단순 대입 연산자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수식 </a:t>
            </a:r>
            <a:r>
              <a:rPr lang="en-US" altLang="ko-KR" sz="2000" b="1" i="1" dirty="0">
                <a:solidFill>
                  <a:schemeClr val="tx2"/>
                </a:solidFill>
              </a:rPr>
              <a:t>= </a:t>
            </a:r>
            <a:r>
              <a:rPr lang="ko-KR" altLang="en-US" sz="2000" b="1" i="1" dirty="0">
                <a:solidFill>
                  <a:schemeClr val="tx2"/>
                </a:solidFill>
              </a:rPr>
              <a:t>변수는 불가능함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3DB537-7384-FB92-829B-44E80825E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850623"/>
            <a:ext cx="7554149" cy="441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80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대입연산자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단순 연산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57895" y="5368578"/>
            <a:ext cx="10938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-</a:t>
            </a:r>
            <a:r>
              <a:rPr lang="ko-KR" altLang="en-US" sz="2000" b="1" dirty="0">
                <a:solidFill>
                  <a:schemeClr val="tx2"/>
                </a:solidFill>
              </a:rPr>
              <a:t> 단순 대입 연산자 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>
                <a:solidFill>
                  <a:schemeClr val="tx2"/>
                </a:solidFill>
              </a:rPr>
              <a:t>변수의 값을 집어넣는 순간 변수의 자료형이 결정됨 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>
                <a:solidFill>
                  <a:schemeClr val="tx2"/>
                </a:solidFill>
              </a:rPr>
              <a:t>자료형이 결정된 이후 자료형 형태로 사용하여야 함 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>
                <a:solidFill>
                  <a:schemeClr val="tx2"/>
                </a:solidFill>
              </a:rPr>
              <a:t>다시 다른 자료형을 대입 시 자료형이 변경됨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131407-9A6E-DB75-E5E0-F0879229B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6" y="847835"/>
            <a:ext cx="6413777" cy="437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8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80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2) </a:t>
            </a:r>
            <a:r>
              <a:rPr lang="ko-KR" altLang="en-US" sz="3200" b="1" dirty="0">
                <a:solidFill>
                  <a:schemeClr val="tx2"/>
                </a:solidFill>
              </a:rPr>
              <a:t>대입연산자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복합형태 대입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6" y="4976760"/>
            <a:ext cx="10938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- </a:t>
            </a:r>
            <a:r>
              <a:rPr lang="ko-KR" altLang="en-US" sz="2000" b="1" i="1" dirty="0">
                <a:solidFill>
                  <a:schemeClr val="tx2"/>
                </a:solidFill>
              </a:rPr>
              <a:t>복합형태 대입 연산자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r>
              <a:rPr lang="en-US" altLang="ko-KR" sz="2000" b="1" i="1" dirty="0">
                <a:solidFill>
                  <a:schemeClr val="tx2"/>
                </a:solidFill>
              </a:rPr>
              <a:t>=&gt;</a:t>
            </a:r>
            <a:r>
              <a:rPr lang="ko-KR" altLang="en-US" sz="2000" b="1" i="1" dirty="0">
                <a:solidFill>
                  <a:schemeClr val="tx2"/>
                </a:solidFill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a,b</a:t>
            </a:r>
            <a:r>
              <a:rPr lang="en-US" altLang="ko-KR" sz="2000" b="1" i="1" dirty="0">
                <a:solidFill>
                  <a:schemeClr val="tx2"/>
                </a:solidFill>
              </a:rPr>
              <a:t>=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b,a</a:t>
            </a:r>
            <a:r>
              <a:rPr lang="en-US" altLang="ko-KR" sz="2000" b="1" i="1" dirty="0">
                <a:solidFill>
                  <a:schemeClr val="tx2"/>
                </a:solidFill>
              </a:rPr>
              <a:t> </a:t>
            </a:r>
            <a:r>
              <a:rPr lang="ko-KR" altLang="en-US" sz="2000" b="1" i="1" dirty="0">
                <a:solidFill>
                  <a:schemeClr val="tx2"/>
                </a:solidFill>
              </a:rPr>
              <a:t>로 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a,b</a:t>
            </a:r>
            <a:r>
              <a:rPr lang="ko-KR" altLang="en-US" sz="2000" b="1" i="1" dirty="0">
                <a:solidFill>
                  <a:schemeClr val="tx2"/>
                </a:solidFill>
              </a:rPr>
              <a:t>변수의 값을 서로 바꿀 수 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있</a:t>
            </a:r>
            <a:endParaRPr lang="ko-KR" altLang="en-US" sz="2000" b="1" i="1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236985-9940-6090-19E3-664A2C7D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6" y="898746"/>
            <a:ext cx="7990491" cy="38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80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2) </a:t>
            </a:r>
            <a:r>
              <a:rPr lang="ko-KR" altLang="en-US" sz="3200" b="1" dirty="0">
                <a:solidFill>
                  <a:schemeClr val="tx2"/>
                </a:solidFill>
              </a:rPr>
              <a:t>대입연산자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복합형태 대입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6" y="4913585"/>
            <a:ext cx="1093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 </a:t>
            </a:r>
            <a:r>
              <a:rPr lang="ko-KR" altLang="en-US" sz="2000" b="1" i="1" dirty="0">
                <a:solidFill>
                  <a:schemeClr val="tx2"/>
                </a:solidFill>
              </a:rPr>
              <a:t>여러 변수의 값을 한번에 대입할 수 있음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739A4A-96F3-ADB6-E85E-31B4AA4F2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6" y="954078"/>
            <a:ext cx="10217895" cy="35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7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80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2) </a:t>
            </a:r>
            <a:r>
              <a:rPr lang="ko-KR" altLang="en-US" sz="3200" b="1" dirty="0">
                <a:solidFill>
                  <a:schemeClr val="tx2"/>
                </a:solidFill>
              </a:rPr>
              <a:t>대입연산자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복합형태 대입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69640" y="5199383"/>
            <a:ext cx="10938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</a:t>
            </a:r>
            <a:r>
              <a:rPr lang="ko-KR" altLang="en-US" sz="2000" b="1" i="1" dirty="0">
                <a:solidFill>
                  <a:schemeClr val="tx2"/>
                </a:solidFill>
              </a:rPr>
              <a:t> 단순 변수는 값을 대입하는 형태로 이해 가능하나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컬렉션의 경우 같은 변수를 공유하는 것으로 이해하여야 한다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FB7414-26EA-EF4D-C88B-9DA388106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8" y="906143"/>
            <a:ext cx="8678756" cy="394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80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2) </a:t>
            </a:r>
            <a:r>
              <a:rPr lang="ko-KR" altLang="en-US" sz="3200" b="1" dirty="0">
                <a:solidFill>
                  <a:schemeClr val="tx2"/>
                </a:solidFill>
              </a:rPr>
              <a:t>대입연산자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복합형태 대입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69640" y="5199383"/>
            <a:ext cx="10938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</a:t>
            </a:r>
            <a:r>
              <a:rPr lang="ko-KR" altLang="en-US" sz="2000" b="1" i="1" dirty="0">
                <a:solidFill>
                  <a:schemeClr val="tx2"/>
                </a:solidFill>
              </a:rPr>
              <a:t> 단순 변수는 값을 대입하는 형태로 이해 가능하나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컬렉션의 경우 같은 변수를 공유하는 것으로 이해하여야 한다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235675-0CFE-BDAF-BB22-A8BF6536D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898786"/>
            <a:ext cx="9162232" cy="40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8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80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2) </a:t>
            </a:r>
            <a:r>
              <a:rPr lang="ko-KR" altLang="en-US" sz="3200" b="1" dirty="0">
                <a:solidFill>
                  <a:schemeClr val="tx2"/>
                </a:solidFill>
              </a:rPr>
              <a:t>대입연산자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복합형태 대입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69640" y="5199383"/>
            <a:ext cx="1093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</a:t>
            </a:r>
            <a:r>
              <a:rPr lang="ko-KR" altLang="en-US" sz="2000" b="1" i="1" dirty="0">
                <a:solidFill>
                  <a:schemeClr val="tx2"/>
                </a:solidFill>
              </a:rPr>
              <a:t> 컬렉션에서 값을 복사하는 경우는 아래와 같이 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B3F02E-B241-D74F-3430-C0D3D765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950731"/>
            <a:ext cx="10053729" cy="41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6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540</Words>
  <Application>Microsoft Office PowerPoint</Application>
  <PresentationFormat>와이드스크린</PresentationFormat>
  <Paragraphs>68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yeeyin96@nate.com</cp:lastModifiedBy>
  <cp:revision>49</cp:revision>
  <dcterms:created xsi:type="dcterms:W3CDTF">2020-08-12T09:08:44Z</dcterms:created>
  <dcterms:modified xsi:type="dcterms:W3CDTF">2023-05-04T14:14:02Z</dcterms:modified>
</cp:coreProperties>
</file>