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8" r:id="rId3"/>
    <p:sldId id="259" r:id="rId4"/>
    <p:sldId id="257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October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789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October 20,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723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October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60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October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89504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October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942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October 20, 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247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October 20, 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6399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October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5674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October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4384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October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193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October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6776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October 20,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471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October 20,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538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October 20, 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154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October 20, 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1135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October 20, 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842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October 20,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62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Friday, October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77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graphy.io/en/latest/fernet/" TargetMode="External"/><Relationship Id="rId2" Type="http://schemas.openxmlformats.org/officeDocument/2006/relationships/hyperlink" Target="https://www.tutorialspoint.com/fernet-symmetric-encryption-using-a-cryptography-module-in-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honistaplanet.com/fernet/" TargetMode="External"/><Relationship Id="rId5" Type="http://schemas.openxmlformats.org/officeDocument/2006/relationships/hyperlink" Target="https://www.comparitech.com/blog/information-security/what-is-fernet/" TargetMode="External"/><Relationship Id="rId4" Type="http://schemas.openxmlformats.org/officeDocument/2006/relationships/hyperlink" Target="https://www.geeksforgeeks.org/fernet-symmetric-encryption-using-cryptography-module-in-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nat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1336079-DC30-29D4-BFF6-041D28D3BD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70" r="-1" b="15400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973F659A-641A-A0F0-17C9-F180F1D06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7" y="4454048"/>
            <a:ext cx="10407602" cy="86802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tr-TR" sz="4800" dirty="0" err="1">
                <a:solidFill>
                  <a:srgbClr val="EBEBEB"/>
                </a:solidFill>
                <a:latin typeface="Google Sans"/>
              </a:rPr>
              <a:t>Cryptography</a:t>
            </a:r>
            <a:r>
              <a:rPr lang="tr-TR" sz="4800" dirty="0">
                <a:solidFill>
                  <a:srgbClr val="EBEBEB"/>
                </a:solidFill>
                <a:latin typeface="Google Sans"/>
              </a:rPr>
              <a:t> </a:t>
            </a:r>
            <a:r>
              <a:rPr lang="tr-TR" sz="4800" dirty="0" err="1">
                <a:solidFill>
                  <a:srgbClr val="EBEBEB"/>
                </a:solidFill>
                <a:latin typeface="Google Sans"/>
              </a:rPr>
              <a:t>Fernet</a:t>
            </a:r>
            <a:r>
              <a:rPr lang="tr-TR" sz="4800" dirty="0">
                <a:solidFill>
                  <a:srgbClr val="EBEBEB"/>
                </a:solidFill>
                <a:latin typeface="Google Sans"/>
              </a:rPr>
              <a:t> </a:t>
            </a:r>
            <a:endParaRPr lang="tr-TR" sz="4800" b="0" i="0" dirty="0">
              <a:solidFill>
                <a:srgbClr val="EBEBEB"/>
              </a:solidFill>
              <a:effectLst/>
              <a:latin typeface="Google Sans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CA1AECF-3A7B-183B-7832-55E0097C4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7" y="5523967"/>
            <a:ext cx="10407602" cy="971724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tr-TR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Hazırlayan:</a:t>
            </a:r>
          </a:p>
          <a:p>
            <a:pPr algn="ctr">
              <a:lnSpc>
                <a:spcPct val="90000"/>
              </a:lnSpc>
            </a:pPr>
            <a:r>
              <a:rPr lang="tr-TR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1030520914 Sinan Uyğun</a:t>
            </a:r>
          </a:p>
        </p:txBody>
      </p:sp>
    </p:spTree>
    <p:extLst>
      <p:ext uri="{BB962C8B-B14F-4D97-AF65-F5344CB8AC3E}">
        <p14:creationId xmlns:p14="http://schemas.microsoft.com/office/powerpoint/2010/main" val="107601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B31C00-43D0-AB30-4F8C-2A8E27C1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Simetrik Şifrelemenin </a:t>
            </a:r>
            <a:br>
              <a:rPr lang="tr-TR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Avantajları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4BE7F3-E3AE-1149-8D20-EB2FB421B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164" y="1645920"/>
            <a:ext cx="6294448" cy="4470821"/>
          </a:xfrm>
        </p:spPr>
        <p:txBody>
          <a:bodyPr>
            <a:normAutofit/>
          </a:bodyPr>
          <a:lstStyle/>
          <a:p>
            <a:r>
              <a:rPr lang="tr-TR" dirty="0"/>
              <a:t>Daha az hesaplama gerekir. Asimetriğe göre hızlıdır.</a:t>
            </a:r>
          </a:p>
          <a:p>
            <a:r>
              <a:rPr lang="tr-TR" dirty="0"/>
              <a:t>Kullanım anlaşılması kolaydır.</a:t>
            </a:r>
          </a:p>
          <a:p>
            <a:r>
              <a:rPr lang="tr-TR" dirty="0" err="1"/>
              <a:t>Keyler</a:t>
            </a:r>
            <a:r>
              <a:rPr lang="tr-TR" dirty="0"/>
              <a:t> kısadır(32 bayt).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088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8C9FA77-D379-EEA9-5D1D-ADD139EC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918857" cy="4470821"/>
          </a:xfrm>
        </p:spPr>
        <p:txBody>
          <a:bodyPr>
            <a:norm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Simetrik Şifrelemenin </a:t>
            </a:r>
            <a:br>
              <a:rPr lang="tr-TR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Dezavantajları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3AA932-E8D3-6D2F-C9D9-9E6C0D89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330" y="1645919"/>
            <a:ext cx="6294448" cy="4470821"/>
          </a:xfrm>
        </p:spPr>
        <p:txBody>
          <a:bodyPr>
            <a:normAutofit/>
          </a:bodyPr>
          <a:lstStyle/>
          <a:p>
            <a:r>
              <a:rPr lang="tr-TR" dirty="0"/>
              <a:t>Anahtarların  saklanması ve ulaştırılması zordur.</a:t>
            </a:r>
          </a:p>
          <a:p>
            <a:r>
              <a:rPr lang="tr-TR" dirty="0"/>
              <a:t>Ölçeklenebilir değildir.</a:t>
            </a:r>
          </a:p>
          <a:p>
            <a:r>
              <a:rPr lang="tr-TR" dirty="0"/>
              <a:t>Kimlik doğrulama yoktur. </a:t>
            </a:r>
            <a:r>
              <a:rPr lang="tr-TR" dirty="0" err="1"/>
              <a:t>Key</a:t>
            </a:r>
            <a:r>
              <a:rPr lang="tr-TR" dirty="0"/>
              <a:t> ile her şeye ulaşılabilir.</a:t>
            </a:r>
          </a:p>
          <a:p>
            <a:r>
              <a:rPr lang="tr-TR" dirty="0"/>
              <a:t>Bütünlük koruması yoktur.</a:t>
            </a:r>
          </a:p>
          <a:p>
            <a:r>
              <a:rPr lang="tr-TR" dirty="0"/>
              <a:t>İnkar </a:t>
            </a:r>
            <a:r>
              <a:rPr lang="tr-TR" dirty="0" err="1"/>
              <a:t>edilememezlik</a:t>
            </a:r>
            <a:r>
              <a:rPr lang="tr-TR" dirty="0"/>
              <a:t> sağlanamaz.</a:t>
            </a:r>
          </a:p>
        </p:txBody>
      </p:sp>
    </p:spTree>
    <p:extLst>
      <p:ext uri="{BB962C8B-B14F-4D97-AF65-F5344CB8AC3E}">
        <p14:creationId xmlns:p14="http://schemas.microsoft.com/office/powerpoint/2010/main" val="326472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CDDF79-1BEA-F013-99A5-0FC554B9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FERNET NEDİR?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3EA0F4-E1F6-05D1-4212-3FBDFE73E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164" y="1645920"/>
            <a:ext cx="6294448" cy="4470821"/>
          </a:xfrm>
        </p:spPr>
        <p:txBody>
          <a:bodyPr>
            <a:normAutofit/>
          </a:bodyPr>
          <a:lstStyle/>
          <a:p>
            <a:r>
              <a:rPr lang="tr-TR" dirty="0" err="1"/>
              <a:t>Fernet</a:t>
            </a:r>
            <a:r>
              <a:rPr lang="tr-TR" dirty="0"/>
              <a:t>, Python içinde kullanılan simetrik şifreleme tekniğidir. </a:t>
            </a:r>
          </a:p>
          <a:p>
            <a:r>
              <a:rPr lang="tr-TR" dirty="0"/>
              <a:t>İstemciden, alıcıya iletilerin hem şifrelenmesi hem de şifresinin kırılması için aynı anahtar kelimenin kullanmakta olduğu sistemdir.</a:t>
            </a:r>
          </a:p>
          <a:p>
            <a:r>
              <a:rPr lang="tr-TR" dirty="0"/>
              <a:t>Şifreleme için </a:t>
            </a:r>
            <a:r>
              <a:rPr lang="tr-TR" dirty="0" err="1"/>
              <a:t>Advenced</a:t>
            </a:r>
            <a:r>
              <a:rPr lang="tr-TR" dirty="0"/>
              <a:t> </a:t>
            </a:r>
            <a:r>
              <a:rPr lang="tr-TR" dirty="0" err="1"/>
              <a:t>Encryption</a:t>
            </a:r>
            <a:r>
              <a:rPr lang="tr-TR" dirty="0"/>
              <a:t> Standart (AES) algoritması kullanılır.</a:t>
            </a:r>
          </a:p>
          <a:p>
            <a:r>
              <a:rPr lang="tr-TR" dirty="0"/>
              <a:t>Rasgele sayı üreticisi kullanılarak güvenli </a:t>
            </a:r>
            <a:r>
              <a:rPr lang="tr-TR" dirty="0" err="1"/>
              <a:t>alphanumeric</a:t>
            </a:r>
            <a:r>
              <a:rPr lang="tr-TR" dirty="0"/>
              <a:t> anahtarlar oluşturur.</a:t>
            </a:r>
          </a:p>
          <a:p>
            <a:r>
              <a:rPr lang="tr-TR" dirty="0"/>
              <a:t>Anahtarlar 32 byte olmaktadır.</a:t>
            </a:r>
          </a:p>
        </p:txBody>
      </p:sp>
    </p:spTree>
    <p:extLst>
      <p:ext uri="{BB962C8B-B14F-4D97-AF65-F5344CB8AC3E}">
        <p14:creationId xmlns:p14="http://schemas.microsoft.com/office/powerpoint/2010/main" val="301907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C9FA77-D379-EEA9-5D1D-ADD139EC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ctr"/>
            <a:r>
              <a:rPr lang="tr-TR" dirty="0" err="1"/>
              <a:t>Advenced</a:t>
            </a:r>
            <a:r>
              <a:rPr lang="tr-TR" dirty="0"/>
              <a:t> </a:t>
            </a:r>
            <a:r>
              <a:rPr lang="tr-TR" dirty="0" err="1"/>
              <a:t>Encryption</a:t>
            </a:r>
            <a:r>
              <a:rPr lang="tr-TR" dirty="0"/>
              <a:t> Standart (</a:t>
            </a:r>
            <a:r>
              <a:rPr lang="tr-TR" dirty="0">
                <a:solidFill>
                  <a:schemeClr val="tx1"/>
                </a:solidFill>
              </a:rPr>
              <a:t>AES)</a:t>
            </a:r>
            <a:br>
              <a:rPr lang="tr-TR" dirty="0">
                <a:solidFill>
                  <a:schemeClr val="tx1"/>
                </a:solidFill>
              </a:rPr>
            </a:b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3AA932-E8D3-6D2F-C9D9-9E6C0D89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164" y="1645920"/>
            <a:ext cx="6294448" cy="4470821"/>
          </a:xfrm>
        </p:spPr>
        <p:txBody>
          <a:bodyPr>
            <a:normAutofit/>
          </a:bodyPr>
          <a:lstStyle/>
          <a:p>
            <a:r>
              <a:rPr lang="tr-TR" dirty="0"/>
              <a:t>16 hücreli matris kullanılır.</a:t>
            </a:r>
          </a:p>
          <a:p>
            <a:r>
              <a:rPr lang="tr-TR" dirty="0"/>
              <a:t>Girdi çıktı matrisleri 128 bit olmalıdır. Her hücre 8 bittir.</a:t>
            </a:r>
          </a:p>
          <a:p>
            <a:r>
              <a:rPr lang="tr-TR" dirty="0"/>
              <a:t>Sırası ile Bayt Değiştirme, Satır Kaydırma, Sütun Karıştırma işlemleri yapılır.</a:t>
            </a:r>
          </a:p>
          <a:p>
            <a:r>
              <a:rPr lang="tr-TR" dirty="0"/>
              <a:t>Her turun sonunda mesaj tur anahtarı ile toplanır.</a:t>
            </a:r>
          </a:p>
          <a:p>
            <a:r>
              <a:rPr lang="tr-TR" dirty="0"/>
              <a:t>Çözümlemede ise işlemler ters yapılır.</a:t>
            </a:r>
          </a:p>
        </p:txBody>
      </p:sp>
    </p:spTree>
    <p:extLst>
      <p:ext uri="{BB962C8B-B14F-4D97-AF65-F5344CB8AC3E}">
        <p14:creationId xmlns:p14="http://schemas.microsoft.com/office/powerpoint/2010/main" val="47919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49CA87F-0A92-1BCA-C2EB-079BEE1F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ctr"/>
            <a:r>
              <a:rPr lang="tr-TR" dirty="0" err="1">
                <a:solidFill>
                  <a:schemeClr val="tx1"/>
                </a:solidFill>
              </a:rPr>
              <a:t>Fernet</a:t>
            </a:r>
            <a:br>
              <a:rPr lang="tr-TR" dirty="0">
                <a:solidFill>
                  <a:schemeClr val="tx1"/>
                </a:solidFill>
              </a:rPr>
            </a:br>
            <a:r>
              <a:rPr lang="tr-TR" dirty="0" err="1">
                <a:solidFill>
                  <a:schemeClr val="tx1"/>
                </a:solidFill>
              </a:rPr>
              <a:t>Metodları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8A4E43-ABE2-538B-AFF4-5CAA901CA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164" y="1233578"/>
            <a:ext cx="6294448" cy="5124090"/>
          </a:xfrm>
        </p:spPr>
        <p:txBody>
          <a:bodyPr>
            <a:normAutofit/>
          </a:bodyPr>
          <a:lstStyle/>
          <a:p>
            <a:r>
              <a:rPr lang="tr-TR" dirty="0" err="1"/>
              <a:t>Generate_key</a:t>
            </a:r>
            <a:r>
              <a:rPr lang="tr-TR" dirty="0"/>
              <a:t>() : 32 bayt boyutunda yeni </a:t>
            </a:r>
            <a:r>
              <a:rPr lang="tr-TR" dirty="0" err="1"/>
              <a:t>fernet</a:t>
            </a:r>
            <a:r>
              <a:rPr lang="tr-TR" dirty="0"/>
              <a:t> </a:t>
            </a:r>
            <a:r>
              <a:rPr lang="tr-TR" dirty="0" err="1"/>
              <a:t>keyleri</a:t>
            </a:r>
            <a:r>
              <a:rPr lang="tr-TR" dirty="0"/>
              <a:t> oluşturur.</a:t>
            </a:r>
          </a:p>
          <a:p>
            <a:r>
              <a:rPr lang="tr-TR" dirty="0" err="1"/>
              <a:t>Fernet</a:t>
            </a:r>
            <a:r>
              <a:rPr lang="tr-TR" dirty="0"/>
              <a:t>(</a:t>
            </a:r>
            <a:r>
              <a:rPr lang="tr-TR" dirty="0" err="1"/>
              <a:t>key</a:t>
            </a:r>
            <a:r>
              <a:rPr lang="tr-TR" dirty="0"/>
              <a:t>) : şifreleme veya çözümleme öncesinde </a:t>
            </a:r>
            <a:r>
              <a:rPr lang="tr-TR" dirty="0" err="1"/>
              <a:t>key</a:t>
            </a:r>
            <a:r>
              <a:rPr lang="tr-TR" dirty="0"/>
              <a:t> bilgisini almak için kullanılır.</a:t>
            </a:r>
          </a:p>
          <a:p>
            <a:r>
              <a:rPr lang="tr-TR" dirty="0" err="1"/>
              <a:t>Encrypt</a:t>
            </a:r>
            <a:r>
              <a:rPr lang="tr-TR" dirty="0"/>
              <a:t>(data) : girilen veriyi zaman bilgileri ve </a:t>
            </a:r>
            <a:r>
              <a:rPr lang="tr-TR" dirty="0" err="1"/>
              <a:t>key</a:t>
            </a:r>
            <a:r>
              <a:rPr lang="tr-TR" dirty="0"/>
              <a:t> ile birlikte şifreliyor.</a:t>
            </a:r>
          </a:p>
          <a:p>
            <a:r>
              <a:rPr lang="tr-TR" dirty="0" err="1"/>
              <a:t>Decrypt</a:t>
            </a:r>
            <a:r>
              <a:rPr lang="tr-TR" dirty="0"/>
              <a:t>(data) : girilen veriyi </a:t>
            </a:r>
            <a:r>
              <a:rPr lang="tr-TR" dirty="0" err="1"/>
              <a:t>key</a:t>
            </a:r>
            <a:r>
              <a:rPr lang="tr-TR" dirty="0"/>
              <a:t> ile birlikte çözer. Çözüm sonrası şifre ve şifrelenme zamanını açığa çıkar.</a:t>
            </a:r>
          </a:p>
        </p:txBody>
      </p:sp>
    </p:spTree>
    <p:extLst>
      <p:ext uri="{BB962C8B-B14F-4D97-AF65-F5344CB8AC3E}">
        <p14:creationId xmlns:p14="http://schemas.microsoft.com/office/powerpoint/2010/main" val="120961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C9FA77-D379-EEA9-5D1D-ADD139EC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3AA932-E8D3-6D2F-C9D9-9E6C0D89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164" y="1645920"/>
            <a:ext cx="6294448" cy="4470821"/>
          </a:xfrm>
        </p:spPr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https://www.tutorialspoint.com/fernet-symmetric-encryption-using-a-cryptography-module-in-python</a:t>
            </a:r>
            <a:endParaRPr lang="tr-TR" dirty="0"/>
          </a:p>
          <a:p>
            <a:r>
              <a:rPr lang="tr-TR" dirty="0">
                <a:hlinkClick r:id="rId3"/>
              </a:rPr>
              <a:t>https://cryptography.io/en/latest/fernet/</a:t>
            </a:r>
            <a:endParaRPr lang="tr-TR" dirty="0"/>
          </a:p>
          <a:p>
            <a:r>
              <a:rPr lang="tr-TR" dirty="0">
                <a:hlinkClick r:id="rId4"/>
              </a:rPr>
              <a:t>https://www.geeksforgeeks.org/fernet-symmetric-encryption-using-cryptography-module-in-python/</a:t>
            </a:r>
            <a:endParaRPr lang="tr-TR" dirty="0"/>
          </a:p>
          <a:p>
            <a:r>
              <a:rPr lang="tr-TR" dirty="0">
                <a:hlinkClick r:id="rId5"/>
              </a:rPr>
              <a:t>https://www.comparitech.com/blog/information-security/what-is-fernet/</a:t>
            </a:r>
            <a:endParaRPr lang="tr-TR" dirty="0"/>
          </a:p>
          <a:p>
            <a:r>
              <a:rPr lang="tr-TR" dirty="0">
                <a:hlinkClick r:id="rId6"/>
              </a:rPr>
              <a:t>https://pythonistaplanet.com/fernet/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90180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278</TotalTime>
  <Words>289</Words>
  <Application>Microsoft Office PowerPoint</Application>
  <PresentationFormat>Geniş ekran</PresentationFormat>
  <Paragraphs>36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Google Sans</vt:lpstr>
      <vt:lpstr>Wingdings 3</vt:lpstr>
      <vt:lpstr>İyon</vt:lpstr>
      <vt:lpstr>Cryptography Fernet </vt:lpstr>
      <vt:lpstr>Simetrik Şifrelemenin  Avantajları</vt:lpstr>
      <vt:lpstr>Simetrik Şifrelemenin  Dezavantajları</vt:lpstr>
      <vt:lpstr>FERNET NEDİR?</vt:lpstr>
      <vt:lpstr>Advenced Encryption Standart (AES) </vt:lpstr>
      <vt:lpstr>Fernet Metodları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Fernet </dc:title>
  <dc:creator>Sinan Uyğun</dc:creator>
  <cp:lastModifiedBy>Sinan Uyğun</cp:lastModifiedBy>
  <cp:revision>2</cp:revision>
  <dcterms:created xsi:type="dcterms:W3CDTF">2023-10-17T07:28:44Z</dcterms:created>
  <dcterms:modified xsi:type="dcterms:W3CDTF">2023-10-20T10:49:20Z</dcterms:modified>
</cp:coreProperties>
</file>