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AI%20SNEHA\Downloads\Call_Volume_Trend_Analysis_Project_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dk1">
                    <a:lumMod val="75000"/>
                    <a:lumOff val="25000"/>
                  </a:schemeClr>
                </a:solidFill>
                <a:latin typeface="+mn-lt"/>
                <a:ea typeface="+mn-ea"/>
                <a:cs typeface="+mn-cs"/>
              </a:defRPr>
            </a:pPr>
            <a:r>
              <a:t>Number of recieved calls VS Time_Bucket</a:t>
            </a:r>
          </a:p>
        </c:rich>
      </c:tx>
      <c:layout>
        <c:manualLayout>
          <c:xMode val="edge"/>
          <c:yMode val="edge"/>
          <c:x val="0.150197368421053"/>
          <c:y val="0.0381944444444444"/>
        </c:manualLayout>
      </c:layout>
      <c:overlay val="0"/>
      <c:spPr>
        <a:noFill/>
        <a:ln>
          <a:noFill/>
        </a:ln>
        <a:effectLst/>
      </c:spPr>
    </c:title>
    <c:autoTitleDeleted val="0"/>
    <c:plotArea>
      <c:layout/>
      <c:barChart>
        <c:barDir val="bar"/>
        <c:grouping val="clustered"/>
        <c:varyColors val="0"/>
        <c:ser>
          <c:idx val="0"/>
          <c:order val="0"/>
          <c:tx>
            <c:strRef>
              <c:f>[Call_Volume_Trend_Analysis_Project_9.xlsx]TASK2!$E$1</c:f>
              <c:strCache>
                <c:ptCount val="1"/>
                <c:pt idx="0">
                  <c:v>Count_of_recieved_calls</c:v>
                </c:pt>
              </c:strCache>
            </c:strRef>
          </c:tx>
          <c:spPr>
            <a:gradFill>
              <a:gsLst>
                <a:gs pos="100000">
                  <a:schemeClr val="accent1"/>
                </a:gs>
                <a:gs pos="0">
                  <a:schemeClr val="accent1">
                    <a:hueOff val="-1670000"/>
                  </a:schemeClr>
                </a:gs>
              </a:gsLst>
              <a:lin ang="10800000" scaled="0"/>
            </a:gradFill>
            <a:ln>
              <a:gradFill>
                <a:gsLst>
                  <a:gs pos="100000">
                    <a:schemeClr val="accent1">
                      <a:lumMod val="75000"/>
                    </a:schemeClr>
                  </a:gs>
                  <a:gs pos="0">
                    <a:schemeClr val="accent1">
                      <a:lumMod val="75000"/>
                      <a:hueOff val="-1670000"/>
                    </a:schemeClr>
                  </a:gs>
                </a:gsLst>
                <a:lin ang="10800000" scaled="0"/>
              </a:grad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dk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[Call_Volume_Trend_Analysis_Project_9.xlsx]TASK2!$D$2:$D$13</c:f>
              <c:strCache>
                <c:ptCount val="12"/>
                <c:pt idx="0">
                  <c:v>10_11</c:v>
                </c:pt>
                <c:pt idx="1">
                  <c:v>11_12</c:v>
                </c:pt>
                <c:pt idx="2">
                  <c:v>12_13</c:v>
                </c:pt>
                <c:pt idx="3">
                  <c:v>13_14</c:v>
                </c:pt>
                <c:pt idx="4">
                  <c:v>14_15</c:v>
                </c:pt>
                <c:pt idx="5">
                  <c:v>15_16</c:v>
                </c:pt>
                <c:pt idx="6">
                  <c:v>16_17</c:v>
                </c:pt>
                <c:pt idx="7">
                  <c:v>17_18</c:v>
                </c:pt>
                <c:pt idx="8">
                  <c:v>18_19</c:v>
                </c:pt>
                <c:pt idx="9">
                  <c:v>19_20</c:v>
                </c:pt>
                <c:pt idx="10">
                  <c:v>20_21</c:v>
                </c:pt>
                <c:pt idx="11">
                  <c:v>9_10</c:v>
                </c:pt>
              </c:strCache>
            </c:strRef>
          </c:cat>
          <c:val>
            <c:numRef>
              <c:f>[Call_Volume_Trend_Analysis_Project_9.xlsx]TASK2!$E$2:$E$13</c:f>
              <c:numCache>
                <c:formatCode>General</c:formatCode>
                <c:ptCount val="12"/>
                <c:pt idx="0">
                  <c:v>6368</c:v>
                </c:pt>
                <c:pt idx="1">
                  <c:v>8560</c:v>
                </c:pt>
                <c:pt idx="2">
                  <c:v>9432</c:v>
                </c:pt>
                <c:pt idx="3">
                  <c:v>8829</c:v>
                </c:pt>
                <c:pt idx="4">
                  <c:v>7974</c:v>
                </c:pt>
                <c:pt idx="5">
                  <c:v>7760</c:v>
                </c:pt>
                <c:pt idx="6">
                  <c:v>7852</c:v>
                </c:pt>
                <c:pt idx="7">
                  <c:v>7601</c:v>
                </c:pt>
                <c:pt idx="8">
                  <c:v>6200</c:v>
                </c:pt>
                <c:pt idx="9">
                  <c:v>4578</c:v>
                </c:pt>
                <c:pt idx="10">
                  <c:v>2870</c:v>
                </c:pt>
                <c:pt idx="11">
                  <c:v>4428</c:v>
                </c:pt>
              </c:numCache>
            </c:numRef>
          </c:val>
        </c:ser>
        <c:dLbls>
          <c:showLegendKey val="0"/>
          <c:showVal val="1"/>
          <c:showCatName val="0"/>
          <c:showSerName val="0"/>
          <c:showPercent val="0"/>
          <c:showBubbleSize val="0"/>
        </c:dLbls>
        <c:gapWidth val="140"/>
        <c:overlap val="-40"/>
        <c:axId val="834887631"/>
        <c:axId val="518189457"/>
      </c:barChart>
      <c:catAx>
        <c:axId val="834887631"/>
        <c:scaling>
          <c:orientation val="minMax"/>
        </c:scaling>
        <c:delete val="0"/>
        <c:axPos val="l"/>
        <c:title>
          <c:tx>
            <c:rich>
              <a:bodyPr rot="-5400000" spcFirstLastPara="0" vertOverflow="ellipsis" vert="horz" wrap="square" anchor="ctr" anchorCtr="1"/>
              <a:lstStyle/>
              <a:p>
                <a:pPr defTabSz="914400">
                  <a:defRPr lang="en-US" sz="1000" b="0" i="0" u="none" strike="noStrike" kern="1200" baseline="0">
                    <a:solidFill>
                      <a:schemeClr val="dk1">
                        <a:lumMod val="65000"/>
                        <a:lumOff val="35000"/>
                      </a:schemeClr>
                    </a:solidFill>
                    <a:latin typeface="+mn-lt"/>
                    <a:ea typeface="+mn-ea"/>
                    <a:cs typeface="+mn-cs"/>
                  </a:defRPr>
                </a:pPr>
                <a:r>
                  <a:t>Time_Bucket</a:t>
                </a:r>
              </a:p>
            </c:rich>
          </c:tx>
          <c:layout/>
          <c:overlay val="0"/>
          <c:spPr>
            <a:noFill/>
            <a:ln>
              <a:noFill/>
            </a:ln>
            <a:effectLst/>
          </c:spPr>
        </c:title>
        <c:majorTickMark val="none"/>
        <c:minorTickMark val="none"/>
        <c:tickLblPos val="nextTo"/>
        <c:spPr>
          <a:noFill/>
          <a:ln w="9525" cap="flat" cmpd="sng" algn="ctr">
            <a:solidFill>
              <a:schemeClr val="dk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518189457"/>
        <c:crosses val="autoZero"/>
        <c:auto val="1"/>
        <c:lblAlgn val="ctr"/>
        <c:lblOffset val="100"/>
        <c:noMultiLvlLbl val="0"/>
      </c:catAx>
      <c:valAx>
        <c:axId val="518189457"/>
        <c:scaling>
          <c:orientation val="minMax"/>
        </c:scaling>
        <c:delete val="0"/>
        <c:axPos val="b"/>
        <c:majorGridlines>
          <c:spPr>
            <a:ln w="9525" cap="flat" cmpd="sng" algn="ctr">
              <a:solidFill>
                <a:schemeClr val="lt1">
                  <a:lumMod val="90200"/>
                </a:schemeClr>
              </a:solidFill>
              <a:round/>
            </a:ln>
            <a:effectLst/>
          </c:spPr>
        </c:majorGridlines>
        <c:title>
          <c:tx>
            <c:rich>
              <a:bodyPr rot="0" spcFirstLastPara="0" vertOverflow="ellipsis" vert="horz" wrap="square" anchor="ctr" anchorCtr="1"/>
              <a:lstStyle/>
              <a:p>
                <a:pPr defTabSz="914400">
                  <a:defRPr lang="en-US" sz="1000" b="0" i="0" u="none" strike="noStrike" kern="1200" baseline="0">
                    <a:solidFill>
                      <a:schemeClr val="dk1">
                        <a:lumMod val="65000"/>
                        <a:lumOff val="35000"/>
                      </a:schemeClr>
                    </a:solidFill>
                    <a:latin typeface="+mn-lt"/>
                    <a:ea typeface="+mn-ea"/>
                    <a:cs typeface="+mn-cs"/>
                  </a:defRPr>
                </a:pPr>
                <a:r>
                  <a:t>Number of recieved calls</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834887631"/>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legend>
    <c:plotVisOnly val="1"/>
    <c:dispBlanksAs val="gap"/>
    <c:showDLblsOverMax val="0"/>
  </c:chart>
  <c:spPr>
    <a:solidFill>
      <a:schemeClr val="lt1">
        <a:lumMod val="96000"/>
      </a:schemeClr>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124">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100000">
            <a:schemeClr val="phClr"/>
          </a:gs>
          <a:gs pos="0">
            <a:schemeClr val="phClr">
              <a:hueOff val="-1670000"/>
            </a:schemeClr>
          </a:gs>
        </a:gsLst>
        <a:lin ang="10800000" scaled="0"/>
      </a:gradFill>
      <a:ln>
        <a:gradFill>
          <a:gsLst>
            <a:gs pos="100000">
              <a:schemeClr val="phClr">
                <a:lumMod val="75000"/>
              </a:schemeClr>
            </a:gs>
            <a:gs pos="0">
              <a:schemeClr val="phClr">
                <a:lumMod val="75000"/>
                <a:hueOff val="-1670000"/>
              </a:schemeClr>
            </a:gs>
          </a:gsLst>
          <a:lin ang="10800000" scaled="0"/>
        </a:gra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TRAINITY</a:t>
            </a:r>
            <a:endParaRPr lang="en-IN" altLang="en-US" dirty="0"/>
          </a:p>
        </p:txBody>
      </p:sp>
      <p:sp>
        <p:nvSpPr>
          <p:cNvPr id="3" name="Subtitle 2"/>
          <p:cNvSpPr>
            <a:spLocks noGrp="1"/>
          </p:cNvSpPr>
          <p:nvPr>
            <p:ph type="subTitle" idx="1"/>
          </p:nvPr>
        </p:nvSpPr>
        <p:spPr/>
        <p:txBody>
          <a:bodyPr/>
          <a:lstStyle/>
          <a:p>
            <a:r>
              <a:rPr lang="en-IN" altLang="en-US"/>
              <a:t>FINAL PROJECT - 4</a:t>
            </a:r>
            <a:endParaRPr lang="en-IN" altLang="en-US"/>
          </a:p>
          <a:p>
            <a:r>
              <a:rPr lang="en-IN" altLang="en-US" b="1"/>
              <a:t>ABC CALL VOLUME TRENDS ANALYSIS</a:t>
            </a:r>
            <a:endParaRPr lang="en-IN" altLang="en-US" b="1"/>
          </a:p>
          <a:p>
            <a:endParaRPr lang="en-IN"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87425" y="687070"/>
            <a:ext cx="5593715" cy="368300"/>
          </a:xfrm>
          <a:prstGeom prst="rect">
            <a:avLst/>
          </a:prstGeom>
          <a:noFill/>
        </p:spPr>
        <p:txBody>
          <a:bodyPr wrap="square" rtlCol="0">
            <a:spAutoFit/>
          </a:bodyPr>
          <a:p>
            <a:pPr marL="285750" indent="-285750">
              <a:buFont typeface="Arial" panose="020B0604020202020204" pitchFamily="34" charset="0"/>
              <a:buChar char="•"/>
            </a:pPr>
            <a:r>
              <a:rPr lang="en-IN" altLang="en-US"/>
              <a:t>Given assumptions and data is </a:t>
            </a:r>
            <a:endParaRPr lang="en-IN" altLang="en-US"/>
          </a:p>
        </p:txBody>
      </p:sp>
      <p:graphicFrame>
        <p:nvGraphicFramePr>
          <p:cNvPr id="7" name="Table 6"/>
          <p:cNvGraphicFramePr/>
          <p:nvPr/>
        </p:nvGraphicFramePr>
        <p:xfrm>
          <a:off x="1828800" y="1524000"/>
          <a:ext cx="8533130" cy="3810000"/>
        </p:xfrm>
        <a:graphic>
          <a:graphicData uri="http://schemas.openxmlformats.org/drawingml/2006/table">
            <a:tbl>
              <a:tblPr firstRow="1" bandRow="1">
                <a:tableStyleId>{5C22544A-7EE6-4342-B048-85BDC9FD1C3A}</a:tableStyleId>
              </a:tblPr>
              <a:tblGrid>
                <a:gridCol w="5191125"/>
                <a:gridCol w="3342005"/>
              </a:tblGrid>
              <a:tr h="381000">
                <a:tc>
                  <a:txBody>
                    <a:bodyPr/>
                    <a:p>
                      <a:pPr>
                        <a:buNone/>
                      </a:pPr>
                      <a:endParaRPr lang="en-US"/>
                    </a:p>
                  </a:txBody>
                  <a:tcPr/>
                </a:tc>
                <a:tc>
                  <a:txBody>
                    <a:bodyPr/>
                    <a:p>
                      <a:pPr>
                        <a:buNone/>
                      </a:pPr>
                      <a:endParaRPr lang="en-US"/>
                    </a:p>
                  </a:txBody>
                  <a:tcPr/>
                </a:tc>
              </a:tr>
              <a:tr h="381000">
                <a:tc>
                  <a:txBody>
                    <a:bodyPr/>
                    <a:p>
                      <a:pPr>
                        <a:buNone/>
                      </a:pPr>
                      <a:r>
                        <a:rPr lang="en-US" sz="1800">
                          <a:solidFill>
                            <a:srgbClr val="000000"/>
                          </a:solidFill>
                          <a:latin typeface="Calibri" panose="020F0502020204030204" charset="-122"/>
                        </a:rPr>
                        <a:t>total no of working hours per day</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9</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time spent on lunch and snacks</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1.5</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Efficient working hours of an agent</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7.5</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Efficient calling hours per day</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4.5</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percentage of time spent on calls</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60</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total working days in a month</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26</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Unplanned leaves per month</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4</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Efficient working days in a month</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22</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Total effective monthly working hours per agent</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99</a:t>
                      </a:r>
                      <a:endParaRPr lang="en-US" sz="1800">
                        <a:solidFill>
                          <a:srgbClr val="000000"/>
                        </a:solidFill>
                        <a:latin typeface="Calibri" panose="020F0502020204030204" charset="-122"/>
                      </a:endParaRPr>
                    </a:p>
                  </a:txBody>
                  <a:tcPr marL="12700" marR="12700" marT="12700" vert="horz" anchor="b" anchorCtr="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1828800" y="996950"/>
          <a:ext cx="8531225" cy="3500120"/>
        </p:xfrm>
        <a:graphic>
          <a:graphicData uri="http://schemas.openxmlformats.org/drawingml/2006/table">
            <a:tbl>
              <a:tblPr firstRow="1" bandRow="1">
                <a:tableStyleId>{5C22544A-7EE6-4342-B048-85BDC9FD1C3A}</a:tableStyleId>
              </a:tblPr>
              <a:tblGrid>
                <a:gridCol w="3538855"/>
                <a:gridCol w="1259840"/>
                <a:gridCol w="1259840"/>
                <a:gridCol w="1388110"/>
                <a:gridCol w="1084580"/>
              </a:tblGrid>
              <a:tr h="381000">
                <a:tc>
                  <a:txBody>
                    <a:bodyPr/>
                    <a:p>
                      <a:pPr>
                        <a:buNone/>
                      </a:pP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Abondoned</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Answered</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Transferred</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Total</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Average no of call status</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2867</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6871</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94</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9832</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call status in percentage</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30</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69.88168288</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0.960267146</a:t>
                      </a:r>
                      <a:endParaRPr lang="en-US" sz="1800">
                        <a:solidFill>
                          <a:srgbClr val="000000"/>
                        </a:solidFill>
                        <a:latin typeface="Calibri" panose="020F0502020204030204" charset="-122"/>
                      </a:endParaRPr>
                    </a:p>
                  </a:txBody>
                  <a:tcPr marL="12700" marR="12700" marT="12700" vert="horz" anchor="b" anchorCtr="0"/>
                </a:tc>
                <a:tc>
                  <a:txBody>
                    <a:bodyPr/>
                    <a:p>
                      <a:pPr>
                        <a:buNone/>
                      </a:pPr>
                      <a:endParaRPr lang="en-US" sz="1800"/>
                    </a:p>
                  </a:txBody>
                  <a:tcPr marL="12700" marR="12700" marT="12700" vert="horz" anchor="b" anchorCtr="0"/>
                </a:tc>
              </a:tr>
              <a:tr h="381000">
                <a:tc>
                  <a:txBody>
                    <a:bodyPr/>
                    <a:p>
                      <a:pPr>
                        <a:buNone/>
                      </a:pPr>
                      <a:r>
                        <a:rPr lang="en-US" sz="1800">
                          <a:solidFill>
                            <a:srgbClr val="000000"/>
                          </a:solidFill>
                          <a:latin typeface="Calibri" panose="020F0502020204030204" charset="-122"/>
                        </a:rPr>
                        <a:t>Agents working hours per day</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4.5</a:t>
                      </a:r>
                      <a:endParaRPr lang="en-US" sz="1800">
                        <a:solidFill>
                          <a:srgbClr val="000000"/>
                        </a:solidFill>
                        <a:latin typeface="Calibri" panose="020F0502020204030204" charset="-122"/>
                      </a:endParaRPr>
                    </a:p>
                  </a:txBody>
                  <a:tcPr marL="12700" marR="12700" marT="12700" vert="horz" anchor="b" anchorCtr="0"/>
                </a:tc>
                <a:tc>
                  <a:txBody>
                    <a:bodyPr/>
                    <a:p>
                      <a:pPr>
                        <a:buNone/>
                      </a:pPr>
                      <a:endParaRPr lang="en-US" sz="1800"/>
                    </a:p>
                  </a:txBody>
                  <a:tcPr marL="12700" marR="12700" marT="12700" vert="horz" anchor="b" anchorCtr="0"/>
                </a:tc>
                <a:tc>
                  <a:txBody>
                    <a:bodyPr/>
                    <a:p>
                      <a:pPr>
                        <a:buNone/>
                      </a:pPr>
                      <a:endParaRPr lang="en-US" sz="1800"/>
                    </a:p>
                  </a:txBody>
                  <a:tcPr marL="12700" marR="12700" marT="12700" vert="horz" anchor="b" anchorCtr="0"/>
                </a:tc>
                <a:tc>
                  <a:txBody>
                    <a:bodyPr/>
                    <a:p>
                      <a:pPr>
                        <a:buNone/>
                      </a:pPr>
                      <a:endParaRPr lang="en-US" sz="1800"/>
                    </a:p>
                  </a:txBody>
                  <a:tcPr marL="12700" marR="12700" marT="12700" vert="horz" anchor="b" anchorCtr="0"/>
                </a:tc>
              </a:tr>
              <a:tr h="381000">
                <a:tc>
                  <a:txBody>
                    <a:bodyPr/>
                    <a:p>
                      <a:pPr>
                        <a:buNone/>
                      </a:pPr>
                      <a:r>
                        <a:rPr lang="en-US" sz="1800">
                          <a:solidFill>
                            <a:srgbClr val="000000"/>
                          </a:solidFill>
                          <a:latin typeface="Calibri" panose="020F0502020204030204" charset="-122"/>
                        </a:rPr>
                        <a:t>Average of call duration in sec</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140</a:t>
                      </a:r>
                      <a:endParaRPr lang="en-US" sz="1800">
                        <a:solidFill>
                          <a:srgbClr val="000000"/>
                        </a:solidFill>
                        <a:latin typeface="Calibri" panose="020F0502020204030204" charset="-122"/>
                      </a:endParaRPr>
                    </a:p>
                  </a:txBody>
                  <a:tcPr marL="12700" marR="12700" marT="12700" vert="horz" anchor="b" anchorCtr="0"/>
                </a:tc>
                <a:tc>
                  <a:txBody>
                    <a:bodyPr/>
                    <a:p>
                      <a:pPr>
                        <a:buNone/>
                      </a:pPr>
                      <a:endParaRPr lang="en-US" sz="1800"/>
                    </a:p>
                  </a:txBody>
                  <a:tcPr marL="12700" marR="12700" marT="12700" vert="horz" anchor="b" anchorCtr="0"/>
                </a:tc>
                <a:tc>
                  <a:txBody>
                    <a:bodyPr/>
                    <a:p>
                      <a:pPr>
                        <a:buNone/>
                      </a:pPr>
                      <a:endParaRPr lang="en-US" sz="1800"/>
                    </a:p>
                  </a:txBody>
                  <a:tcPr marL="12700" marR="12700" marT="12700" vert="horz" anchor="b" anchorCtr="0"/>
                </a:tc>
                <a:tc>
                  <a:txBody>
                    <a:bodyPr/>
                    <a:p>
                      <a:pPr>
                        <a:buNone/>
                      </a:pPr>
                      <a:endParaRPr lang="en-US" sz="1800"/>
                    </a:p>
                  </a:txBody>
                  <a:tcPr marL="12700" marR="12700" marT="12700" vert="horz" anchor="b" anchorCtr="0"/>
                </a:tc>
              </a:tr>
              <a:tr h="381000">
                <a:tc>
                  <a:txBody>
                    <a:bodyPr/>
                    <a:p>
                      <a:pPr>
                        <a:buNone/>
                      </a:pPr>
                      <a:r>
                        <a:rPr lang="en-US" sz="1800">
                          <a:solidFill>
                            <a:srgbClr val="000000"/>
                          </a:solidFill>
                          <a:latin typeface="Calibri" panose="020F0502020204030204" charset="-122"/>
                        </a:rPr>
                        <a:t>Hours needed to increase service level from 70% to 90%</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344</a:t>
                      </a:r>
                      <a:endParaRPr lang="en-US" sz="1800">
                        <a:solidFill>
                          <a:srgbClr val="000000"/>
                        </a:solidFill>
                        <a:latin typeface="Calibri" panose="020F0502020204030204" charset="-122"/>
                      </a:endParaRPr>
                    </a:p>
                  </a:txBody>
                  <a:tcPr marL="12700" marR="12700" marT="12700" vert="horz" anchor="b" anchorCtr="0"/>
                </a:tc>
                <a:tc>
                  <a:txBody>
                    <a:bodyPr/>
                    <a:p>
                      <a:pPr>
                        <a:buNone/>
                      </a:pPr>
                      <a:endParaRPr lang="en-US" sz="1800"/>
                    </a:p>
                  </a:txBody>
                  <a:tcPr marL="12700" marR="12700" marT="12700" vert="horz" anchor="b" anchorCtr="0"/>
                </a:tc>
                <a:tc>
                  <a:txBody>
                    <a:bodyPr/>
                    <a:p>
                      <a:pPr>
                        <a:buNone/>
                      </a:pPr>
                      <a:endParaRPr lang="en-US" sz="1800"/>
                    </a:p>
                  </a:txBody>
                  <a:tcPr marL="12700" marR="12700" marT="12700" vert="horz" anchor="b" anchorCtr="0"/>
                </a:tc>
                <a:tc>
                  <a:txBody>
                    <a:bodyPr/>
                    <a:p>
                      <a:pPr>
                        <a:buNone/>
                      </a:pPr>
                      <a:endParaRPr lang="en-US" sz="1800"/>
                    </a:p>
                  </a:txBody>
                  <a:tcPr marL="12700" marR="12700" marT="12700" vert="horz" anchor="b" anchorCtr="0"/>
                </a:tc>
              </a:tr>
              <a:tr h="381000">
                <a:tc>
                  <a:txBody>
                    <a:bodyPr/>
                    <a:p>
                      <a:pPr>
                        <a:buNone/>
                      </a:pPr>
                      <a:r>
                        <a:rPr lang="en-US" sz="1800">
                          <a:solidFill>
                            <a:srgbClr val="000000"/>
                          </a:solidFill>
                          <a:latin typeface="Calibri" panose="020F0502020204030204" charset="-122"/>
                        </a:rPr>
                        <a:t>Total agents required to increase the recieved call rate</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76</a:t>
                      </a:r>
                      <a:endParaRPr lang="en-US" sz="1800">
                        <a:solidFill>
                          <a:srgbClr val="000000"/>
                        </a:solidFill>
                        <a:latin typeface="Calibri" panose="020F0502020204030204" charset="-122"/>
                      </a:endParaRPr>
                    </a:p>
                  </a:txBody>
                  <a:tcPr marL="12700" marR="12700" marT="12700" vert="horz" anchor="b" anchorCtr="0"/>
                </a:tc>
                <a:tc>
                  <a:txBody>
                    <a:bodyPr/>
                    <a:p>
                      <a:pPr>
                        <a:buNone/>
                      </a:pPr>
                      <a:endParaRPr lang="en-US" sz="1800"/>
                    </a:p>
                  </a:txBody>
                  <a:tcPr marL="12700" marR="12700" marT="12700" vert="horz" anchor="b" anchorCtr="0"/>
                </a:tc>
                <a:tc>
                  <a:txBody>
                    <a:bodyPr/>
                    <a:p>
                      <a:pPr>
                        <a:buNone/>
                      </a:pPr>
                      <a:endParaRPr lang="en-US" sz="1800"/>
                    </a:p>
                  </a:txBody>
                  <a:tcPr marL="12700" marR="12700" marT="12700" vert="horz" anchor="b" anchorCtr="0"/>
                </a:tc>
                <a:tc>
                  <a:txBody>
                    <a:bodyPr/>
                    <a:p>
                      <a:pPr>
                        <a:buNone/>
                      </a:pPr>
                      <a:endParaRPr lang="en-US" sz="1800"/>
                    </a:p>
                  </a:txBody>
                  <a:tcPr marL="12700" marR="12700" marT="12700" vert="horz" anchor="b" anchorCtr="0"/>
                </a:tc>
              </a:tr>
            </a:tbl>
          </a:graphicData>
        </a:graphic>
      </p:graphicFrame>
      <p:sp>
        <p:nvSpPr>
          <p:cNvPr id="6" name="Text Box 5"/>
          <p:cNvSpPr txBox="1"/>
          <p:nvPr/>
        </p:nvSpPr>
        <p:spPr>
          <a:xfrm>
            <a:off x="1050925" y="4400550"/>
            <a:ext cx="10391140" cy="1753235"/>
          </a:xfrm>
          <a:prstGeom prst="rect">
            <a:avLst/>
          </a:prstGeom>
          <a:noFill/>
        </p:spPr>
        <p:txBody>
          <a:bodyPr wrap="square" rtlCol="0">
            <a:spAutoFit/>
          </a:bodyPr>
          <a:p>
            <a:pPr marL="285750" indent="-285750">
              <a:buFont typeface="Arial" panose="020B0604020202020204" pitchFamily="34" charset="0"/>
              <a:buChar char="•"/>
            </a:pPr>
            <a:r>
              <a:rPr lang="en-IN" altLang="en-US" b="1"/>
              <a:t>Formulas used :</a:t>
            </a:r>
            <a:endParaRPr lang="en-IN" altLang="en-US" b="1"/>
          </a:p>
          <a:p>
            <a:pPr indent="0">
              <a:buFont typeface="Arial" panose="020B0604020202020204" pitchFamily="34" charset="0"/>
              <a:buNone/>
            </a:pPr>
            <a:r>
              <a:rPr lang="en-IN" altLang="en-US"/>
              <a:t>    </a:t>
            </a:r>
            <a:r>
              <a:rPr lang="en-IN" altLang="en-US" b="1"/>
              <a:t> Average no of call status : </a:t>
            </a:r>
            <a:r>
              <a:rPr lang="en-IN" altLang="en-US"/>
              <a:t>=ROUND(AVERAGE(B3:B14),0)</a:t>
            </a:r>
            <a:endParaRPr lang="en-IN" altLang="en-US"/>
          </a:p>
          <a:p>
            <a:pPr indent="0">
              <a:buFont typeface="Arial" panose="020B0604020202020204" pitchFamily="34" charset="0"/>
              <a:buNone/>
            </a:pPr>
            <a:r>
              <a:rPr lang="en-IN" altLang="en-US"/>
              <a:t>    </a:t>
            </a:r>
            <a:r>
              <a:rPr lang="en-IN" altLang="en-US" b="1"/>
              <a:t> Call status in percentage : </a:t>
            </a:r>
            <a:r>
              <a:rPr lang="en-IN" altLang="en-US"/>
              <a:t>         	=(GETPIVOTDATA("Duration(hh:mm:ss)",$A$1,"Call_Status","answered")/GETPIVOTDATA	("Duration(hh:mm:ss)",$A$1))*100</a:t>
            </a:r>
            <a:endParaRPr lang="en-IN" altLang="en-US"/>
          </a:p>
          <a:p>
            <a:pPr indent="0">
              <a:buFont typeface="Arial" panose="020B0604020202020204" pitchFamily="34" charset="0"/>
              <a:buNone/>
            </a:pPr>
            <a:r>
              <a:rPr lang="en-IN" altLang="en-US"/>
              <a:t>    </a:t>
            </a:r>
            <a:r>
              <a:rPr lang="en-IN" altLang="en-US" b="1"/>
              <a:t> Agents working hours per day :</a:t>
            </a:r>
            <a:r>
              <a:rPr lang="en-IN" altLang="en-US"/>
              <a:t> =(60/100)*F21</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55650"/>
            <a:ext cx="10972800" cy="5370830"/>
          </a:xfrm>
        </p:spPr>
        <p:txBody>
          <a:bodyPr/>
          <a:p>
            <a:pPr>
              <a:lnSpc>
                <a:spcPct val="150000"/>
              </a:lnSpc>
            </a:pPr>
            <a:r>
              <a:rPr lang="en-IN" altLang="en-US" sz="2000" b="1"/>
              <a:t>Average of call duration in sec :  </a:t>
            </a:r>
            <a:endParaRPr lang="en-IN" altLang="en-US" sz="2000" b="1"/>
          </a:p>
          <a:p>
            <a:pPr marL="0" indent="0">
              <a:lnSpc>
                <a:spcPct val="150000"/>
              </a:lnSpc>
              <a:buNone/>
            </a:pPr>
            <a:r>
              <a:rPr lang="en-IN" altLang="en-US" sz="2000"/>
              <a:t>     =ROUND(139.532147337017,0) (taken from the pivot table of task 1)</a:t>
            </a:r>
            <a:endParaRPr lang="en-IN" altLang="en-US" sz="2000"/>
          </a:p>
          <a:p>
            <a:pPr>
              <a:lnSpc>
                <a:spcPct val="150000"/>
              </a:lnSpc>
            </a:pPr>
            <a:r>
              <a:rPr lang="en-IN" altLang="en-US" sz="2000" b="1"/>
              <a:t>Hours needed to increase service level from 70% to 90% :</a:t>
            </a:r>
            <a:r>
              <a:rPr lang="en-IN" altLang="en-US" sz="2000"/>
              <a:t> =ROUND(I32*F35*0.9/3600,0)</a:t>
            </a:r>
            <a:endParaRPr lang="en-IN" altLang="en-US" sz="2000"/>
          </a:p>
          <a:p>
            <a:pPr>
              <a:lnSpc>
                <a:spcPct val="150000"/>
              </a:lnSpc>
            </a:pPr>
            <a:r>
              <a:rPr lang="en-IN" altLang="en-US" sz="2000" b="1"/>
              <a:t>Total agents required to increase the recieved call rate :</a:t>
            </a:r>
            <a:r>
              <a:rPr lang="en-IN" altLang="en-US" sz="2000"/>
              <a:t> =ROUND(F36/F34,0)</a:t>
            </a:r>
            <a:endParaRPr lang="en-I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23265"/>
            <a:ext cx="10972800" cy="5403215"/>
          </a:xfrm>
        </p:spPr>
        <p:txBody>
          <a:bodyPr/>
          <a:p>
            <a:pPr marL="0" indent="0">
              <a:buNone/>
            </a:pPr>
            <a:r>
              <a:rPr lang="en-IN" altLang="en-US" sz="2000" b="1"/>
              <a:t>4. Night Shift Manpower Planning:</a:t>
            </a:r>
            <a:r>
              <a:rPr lang="en-IN" altLang="en-US" sz="2000"/>
              <a:t> 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a:t>
            </a:r>
            <a:endParaRPr lang="en-IN" altLang="en-US" sz="2000"/>
          </a:p>
          <a:p>
            <a:pPr marL="0" indent="0">
              <a:buNone/>
            </a:pPr>
            <a:endParaRPr lang="en-IN" altLang="en-US" sz="2000"/>
          </a:p>
          <a:p>
            <a:pPr marL="0" indent="0">
              <a:buNone/>
            </a:pPr>
            <a:r>
              <a:rPr lang="en-IN" altLang="en-US" sz="2000"/>
              <a:t>   </a:t>
            </a:r>
            <a:r>
              <a:rPr lang="en-IN" altLang="en-US" sz="2000" b="1"/>
              <a:t> Your Task:</a:t>
            </a:r>
            <a:r>
              <a:rPr lang="en-IN" altLang="en-US" sz="2000"/>
              <a:t> Propose a manpower plan for each time bucket throughout the day, keeping the maximum abandon rate at 10%.</a:t>
            </a:r>
            <a:endParaRPr lang="en-IN" altLang="en-US" sz="2000"/>
          </a:p>
          <a:p>
            <a:pPr marL="0" indent="0">
              <a:buNone/>
            </a:pPr>
            <a:endParaRPr lang="en-IN" altLang="en-US" sz="2000"/>
          </a:p>
          <a:p>
            <a:pPr marL="0" indent="0">
              <a:buNone/>
            </a:pPr>
            <a:r>
              <a:rPr lang="en-IN" altLang="en-US" sz="2000" b="1"/>
              <a:t>Assumptions:</a:t>
            </a:r>
            <a:r>
              <a:rPr lang="en-IN" altLang="en-US" sz="2000"/>
              <a:t> An agent works for 6 days a week; On average, each agent takes 4 unplanned leaves per month; An agent's total working hours are 9 hours, out of which 1.5 hours are spent on lunch and snacks in the office. On average, an agent spends 60% of their total actual working hours (i.e., 60% of 7.5 hours) on calls with customers/users. The total number of days in a month is 30.</a:t>
            </a:r>
            <a:endParaRPr lang="en-I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23265"/>
            <a:ext cx="10972800" cy="5403215"/>
          </a:xfrm>
        </p:spPr>
        <p:txBody>
          <a:bodyPr/>
          <a:p>
            <a:r>
              <a:rPr lang="en-IN" altLang="en-US" sz="2000"/>
              <a:t>Given assumptions and data</a:t>
            </a:r>
            <a:endParaRPr lang="en-IN" altLang="en-US" sz="2000"/>
          </a:p>
          <a:p>
            <a:pPr marL="0" indent="0">
              <a:buNone/>
            </a:pPr>
            <a:endParaRPr lang="en-IN" altLang="en-US" sz="2000"/>
          </a:p>
        </p:txBody>
      </p:sp>
      <p:graphicFrame>
        <p:nvGraphicFramePr>
          <p:cNvPr id="4" name="Table 3"/>
          <p:cNvGraphicFramePr/>
          <p:nvPr/>
        </p:nvGraphicFramePr>
        <p:xfrm>
          <a:off x="1828800" y="1524000"/>
          <a:ext cx="8150860" cy="3810000"/>
        </p:xfrm>
        <a:graphic>
          <a:graphicData uri="http://schemas.openxmlformats.org/drawingml/2006/table">
            <a:tbl>
              <a:tblPr firstRow="1" bandRow="1">
                <a:tableStyleId>{5C22544A-7EE6-4342-B048-85BDC9FD1C3A}</a:tableStyleId>
              </a:tblPr>
              <a:tblGrid>
                <a:gridCol w="6402070"/>
                <a:gridCol w="1748790"/>
              </a:tblGrid>
              <a:tr h="381000">
                <a:tc>
                  <a:txBody>
                    <a:bodyPr/>
                    <a:p>
                      <a:pPr>
                        <a:buNone/>
                      </a:pPr>
                      <a:endParaRPr lang="en-US"/>
                    </a:p>
                  </a:txBody>
                  <a:tcPr/>
                </a:tc>
                <a:tc>
                  <a:txBody>
                    <a:bodyPr/>
                    <a:p>
                      <a:pPr>
                        <a:buNone/>
                      </a:pPr>
                      <a:endParaRPr lang="en-US"/>
                    </a:p>
                  </a:txBody>
                  <a:tcPr/>
                </a:tc>
              </a:tr>
              <a:tr h="381000">
                <a:tc>
                  <a:txBody>
                    <a:bodyPr/>
                    <a:p>
                      <a:pPr>
                        <a:buNone/>
                      </a:pPr>
                      <a:r>
                        <a:rPr lang="en-US" sz="2000">
                          <a:solidFill>
                            <a:srgbClr val="000000"/>
                          </a:solidFill>
                          <a:latin typeface="Calibri" panose="020F0502020204030204" charset="-122"/>
                        </a:rPr>
                        <a:t>total no of working hours per day</a:t>
                      </a:r>
                      <a:endParaRPr lang="en-US" sz="2000">
                        <a:solidFill>
                          <a:srgbClr val="000000"/>
                        </a:solidFill>
                        <a:latin typeface="Calibri" panose="020F0502020204030204" charset="-122"/>
                      </a:endParaRPr>
                    </a:p>
                  </a:txBody>
                  <a:tcPr marL="12700" marR="12700" marT="12700" vert="horz" anchor="b" anchorCtr="0"/>
                </a:tc>
                <a:tc>
                  <a:txBody>
                    <a:bodyPr/>
                    <a:p>
                      <a:pPr>
                        <a:buNone/>
                      </a:pPr>
                      <a:r>
                        <a:rPr lang="en-US" sz="2000">
                          <a:solidFill>
                            <a:srgbClr val="000000"/>
                          </a:solidFill>
                          <a:latin typeface="Calibri" panose="020F0502020204030204" charset="-122"/>
                        </a:rPr>
                        <a:t>9</a:t>
                      </a:r>
                      <a:endParaRPr lang="en-US" sz="2000">
                        <a:solidFill>
                          <a:srgbClr val="000000"/>
                        </a:solidFill>
                        <a:latin typeface="Calibri" panose="020F0502020204030204" charset="-122"/>
                      </a:endParaRPr>
                    </a:p>
                  </a:txBody>
                  <a:tcPr marL="12700" marR="12700" marT="12700" vert="horz" anchor="b" anchorCtr="0"/>
                </a:tc>
              </a:tr>
              <a:tr h="381000">
                <a:tc>
                  <a:txBody>
                    <a:bodyPr/>
                    <a:p>
                      <a:pPr>
                        <a:buNone/>
                      </a:pPr>
                      <a:r>
                        <a:rPr lang="en-US" sz="2000">
                          <a:solidFill>
                            <a:srgbClr val="000000"/>
                          </a:solidFill>
                          <a:latin typeface="Calibri" panose="020F0502020204030204" charset="-122"/>
                        </a:rPr>
                        <a:t>time spent on lunch and snacks</a:t>
                      </a:r>
                      <a:endParaRPr lang="en-US" sz="2000">
                        <a:solidFill>
                          <a:srgbClr val="000000"/>
                        </a:solidFill>
                        <a:latin typeface="Calibri" panose="020F0502020204030204" charset="-122"/>
                      </a:endParaRPr>
                    </a:p>
                  </a:txBody>
                  <a:tcPr marL="12700" marR="12700" marT="12700" vert="horz" anchor="b" anchorCtr="0"/>
                </a:tc>
                <a:tc>
                  <a:txBody>
                    <a:bodyPr/>
                    <a:p>
                      <a:pPr>
                        <a:buNone/>
                      </a:pPr>
                      <a:r>
                        <a:rPr lang="en-US" sz="2000">
                          <a:solidFill>
                            <a:srgbClr val="000000"/>
                          </a:solidFill>
                          <a:latin typeface="Calibri" panose="020F0502020204030204" charset="-122"/>
                        </a:rPr>
                        <a:t>1.5</a:t>
                      </a:r>
                      <a:endParaRPr lang="en-US" sz="2000">
                        <a:solidFill>
                          <a:srgbClr val="000000"/>
                        </a:solidFill>
                        <a:latin typeface="Calibri" panose="020F0502020204030204" charset="-122"/>
                      </a:endParaRPr>
                    </a:p>
                  </a:txBody>
                  <a:tcPr marL="12700" marR="12700" marT="12700" vert="horz" anchor="b" anchorCtr="0"/>
                </a:tc>
              </a:tr>
              <a:tr h="381000">
                <a:tc>
                  <a:txBody>
                    <a:bodyPr/>
                    <a:p>
                      <a:pPr>
                        <a:buNone/>
                      </a:pPr>
                      <a:r>
                        <a:rPr lang="en-US" sz="2000">
                          <a:solidFill>
                            <a:srgbClr val="000000"/>
                          </a:solidFill>
                          <a:latin typeface="Calibri" panose="020F0502020204030204" charset="-122"/>
                        </a:rPr>
                        <a:t>Efficient working hours of an agent</a:t>
                      </a:r>
                      <a:endParaRPr lang="en-US" sz="2000">
                        <a:solidFill>
                          <a:srgbClr val="000000"/>
                        </a:solidFill>
                        <a:latin typeface="Calibri" panose="020F0502020204030204" charset="-122"/>
                      </a:endParaRPr>
                    </a:p>
                  </a:txBody>
                  <a:tcPr marL="12700" marR="12700" marT="12700" vert="horz" anchor="b" anchorCtr="0"/>
                </a:tc>
                <a:tc>
                  <a:txBody>
                    <a:bodyPr/>
                    <a:p>
                      <a:pPr>
                        <a:buNone/>
                      </a:pPr>
                      <a:r>
                        <a:rPr lang="en-US" sz="2000">
                          <a:solidFill>
                            <a:srgbClr val="000000"/>
                          </a:solidFill>
                          <a:latin typeface="Calibri" panose="020F0502020204030204" charset="-122"/>
                        </a:rPr>
                        <a:t>7.5</a:t>
                      </a:r>
                      <a:endParaRPr lang="en-US" sz="2000">
                        <a:solidFill>
                          <a:srgbClr val="000000"/>
                        </a:solidFill>
                        <a:latin typeface="Calibri" panose="020F0502020204030204" charset="-122"/>
                      </a:endParaRPr>
                    </a:p>
                  </a:txBody>
                  <a:tcPr marL="12700" marR="12700" marT="12700" vert="horz" anchor="b" anchorCtr="0"/>
                </a:tc>
              </a:tr>
              <a:tr h="381000">
                <a:tc>
                  <a:txBody>
                    <a:bodyPr/>
                    <a:p>
                      <a:pPr>
                        <a:buNone/>
                      </a:pPr>
                      <a:r>
                        <a:rPr lang="en-US" sz="2000">
                          <a:solidFill>
                            <a:srgbClr val="000000"/>
                          </a:solidFill>
                          <a:latin typeface="Calibri" panose="020F0502020204030204" charset="-122"/>
                        </a:rPr>
                        <a:t>Efficient calling hours per day</a:t>
                      </a:r>
                      <a:endParaRPr lang="en-US" sz="2000">
                        <a:solidFill>
                          <a:srgbClr val="000000"/>
                        </a:solidFill>
                        <a:latin typeface="Calibri" panose="020F0502020204030204" charset="-122"/>
                      </a:endParaRPr>
                    </a:p>
                  </a:txBody>
                  <a:tcPr marL="12700" marR="12700" marT="12700" vert="horz" anchor="b" anchorCtr="0"/>
                </a:tc>
                <a:tc>
                  <a:txBody>
                    <a:bodyPr/>
                    <a:p>
                      <a:pPr>
                        <a:buNone/>
                      </a:pPr>
                      <a:r>
                        <a:rPr lang="en-US" sz="2000">
                          <a:solidFill>
                            <a:srgbClr val="000000"/>
                          </a:solidFill>
                          <a:latin typeface="Calibri" panose="020F0502020204030204" charset="-122"/>
                        </a:rPr>
                        <a:t>4.5</a:t>
                      </a:r>
                      <a:endParaRPr lang="en-US" sz="2000">
                        <a:solidFill>
                          <a:srgbClr val="000000"/>
                        </a:solidFill>
                        <a:latin typeface="Calibri" panose="020F0502020204030204" charset="-122"/>
                      </a:endParaRPr>
                    </a:p>
                  </a:txBody>
                  <a:tcPr marL="12700" marR="12700" marT="12700" vert="horz" anchor="b" anchorCtr="0"/>
                </a:tc>
              </a:tr>
              <a:tr h="381000">
                <a:tc>
                  <a:txBody>
                    <a:bodyPr/>
                    <a:p>
                      <a:pPr>
                        <a:buNone/>
                      </a:pPr>
                      <a:r>
                        <a:rPr lang="en-US" sz="2000">
                          <a:solidFill>
                            <a:srgbClr val="000000"/>
                          </a:solidFill>
                          <a:latin typeface="Calibri" panose="020F0502020204030204" charset="-122"/>
                        </a:rPr>
                        <a:t>percentage of time spent on calls</a:t>
                      </a:r>
                      <a:endParaRPr lang="en-US" sz="2000">
                        <a:solidFill>
                          <a:srgbClr val="000000"/>
                        </a:solidFill>
                        <a:latin typeface="Calibri" panose="020F0502020204030204" charset="-122"/>
                      </a:endParaRPr>
                    </a:p>
                  </a:txBody>
                  <a:tcPr marL="12700" marR="12700" marT="12700" vert="horz" anchor="b" anchorCtr="0"/>
                </a:tc>
                <a:tc>
                  <a:txBody>
                    <a:bodyPr/>
                    <a:p>
                      <a:pPr>
                        <a:buNone/>
                      </a:pPr>
                      <a:r>
                        <a:rPr lang="en-US" sz="2000">
                          <a:solidFill>
                            <a:srgbClr val="000000"/>
                          </a:solidFill>
                          <a:latin typeface="Calibri" panose="020F0502020204030204" charset="-122"/>
                        </a:rPr>
                        <a:t>60</a:t>
                      </a:r>
                      <a:endParaRPr lang="en-US" sz="2000">
                        <a:solidFill>
                          <a:srgbClr val="000000"/>
                        </a:solidFill>
                        <a:latin typeface="Calibri" panose="020F0502020204030204" charset="-122"/>
                      </a:endParaRPr>
                    </a:p>
                  </a:txBody>
                  <a:tcPr marL="12700" marR="12700" marT="12700" vert="horz" anchor="b" anchorCtr="0"/>
                </a:tc>
              </a:tr>
              <a:tr h="381000">
                <a:tc>
                  <a:txBody>
                    <a:bodyPr/>
                    <a:p>
                      <a:pPr>
                        <a:buNone/>
                      </a:pPr>
                      <a:r>
                        <a:rPr lang="en-US" sz="2000">
                          <a:solidFill>
                            <a:srgbClr val="000000"/>
                          </a:solidFill>
                          <a:latin typeface="Calibri" panose="020F0502020204030204" charset="-122"/>
                        </a:rPr>
                        <a:t>total working days in a month</a:t>
                      </a:r>
                      <a:endParaRPr lang="en-US" sz="2000">
                        <a:solidFill>
                          <a:srgbClr val="000000"/>
                        </a:solidFill>
                        <a:latin typeface="Calibri" panose="020F0502020204030204" charset="-122"/>
                      </a:endParaRPr>
                    </a:p>
                  </a:txBody>
                  <a:tcPr marL="12700" marR="12700" marT="12700" vert="horz" anchor="b" anchorCtr="0"/>
                </a:tc>
                <a:tc>
                  <a:txBody>
                    <a:bodyPr/>
                    <a:p>
                      <a:pPr>
                        <a:buNone/>
                      </a:pPr>
                      <a:r>
                        <a:rPr lang="en-US" sz="2000">
                          <a:solidFill>
                            <a:srgbClr val="000000"/>
                          </a:solidFill>
                          <a:latin typeface="Calibri" panose="020F0502020204030204" charset="-122"/>
                        </a:rPr>
                        <a:t>26</a:t>
                      </a:r>
                      <a:endParaRPr lang="en-US" sz="2000">
                        <a:solidFill>
                          <a:srgbClr val="000000"/>
                        </a:solidFill>
                        <a:latin typeface="Calibri" panose="020F0502020204030204" charset="-122"/>
                      </a:endParaRPr>
                    </a:p>
                  </a:txBody>
                  <a:tcPr marL="12700" marR="12700" marT="12700" vert="horz" anchor="b" anchorCtr="0"/>
                </a:tc>
              </a:tr>
              <a:tr h="381000">
                <a:tc>
                  <a:txBody>
                    <a:bodyPr/>
                    <a:p>
                      <a:pPr>
                        <a:buNone/>
                      </a:pPr>
                      <a:r>
                        <a:rPr lang="en-US" sz="2000">
                          <a:solidFill>
                            <a:srgbClr val="000000"/>
                          </a:solidFill>
                          <a:latin typeface="Calibri" panose="020F0502020204030204" charset="-122"/>
                        </a:rPr>
                        <a:t>Unplanned leaves per month</a:t>
                      </a:r>
                      <a:endParaRPr lang="en-US" sz="2000">
                        <a:solidFill>
                          <a:srgbClr val="000000"/>
                        </a:solidFill>
                        <a:latin typeface="Calibri" panose="020F0502020204030204" charset="-122"/>
                      </a:endParaRPr>
                    </a:p>
                  </a:txBody>
                  <a:tcPr marL="12700" marR="12700" marT="12700" vert="horz" anchor="b" anchorCtr="0"/>
                </a:tc>
                <a:tc>
                  <a:txBody>
                    <a:bodyPr/>
                    <a:p>
                      <a:pPr>
                        <a:buNone/>
                      </a:pPr>
                      <a:r>
                        <a:rPr lang="en-US" sz="2000">
                          <a:solidFill>
                            <a:srgbClr val="000000"/>
                          </a:solidFill>
                          <a:latin typeface="Calibri" panose="020F0502020204030204" charset="-122"/>
                        </a:rPr>
                        <a:t>4</a:t>
                      </a:r>
                      <a:endParaRPr lang="en-US" sz="2000">
                        <a:solidFill>
                          <a:srgbClr val="000000"/>
                        </a:solidFill>
                        <a:latin typeface="Calibri" panose="020F0502020204030204" charset="-122"/>
                      </a:endParaRPr>
                    </a:p>
                  </a:txBody>
                  <a:tcPr marL="12700" marR="12700" marT="12700" vert="horz" anchor="b" anchorCtr="0"/>
                </a:tc>
              </a:tr>
              <a:tr h="381000">
                <a:tc>
                  <a:txBody>
                    <a:bodyPr/>
                    <a:p>
                      <a:pPr>
                        <a:buNone/>
                      </a:pPr>
                      <a:r>
                        <a:rPr lang="en-US" sz="2000">
                          <a:solidFill>
                            <a:srgbClr val="000000"/>
                          </a:solidFill>
                          <a:latin typeface="Calibri" panose="020F0502020204030204" charset="-122"/>
                        </a:rPr>
                        <a:t>Efficient working days in a month</a:t>
                      </a:r>
                      <a:endParaRPr lang="en-US" sz="2000">
                        <a:solidFill>
                          <a:srgbClr val="000000"/>
                        </a:solidFill>
                        <a:latin typeface="Calibri" panose="020F0502020204030204" charset="-122"/>
                      </a:endParaRPr>
                    </a:p>
                  </a:txBody>
                  <a:tcPr marL="12700" marR="12700" marT="12700" vert="horz" anchor="b" anchorCtr="0"/>
                </a:tc>
                <a:tc>
                  <a:txBody>
                    <a:bodyPr/>
                    <a:p>
                      <a:pPr>
                        <a:buNone/>
                      </a:pPr>
                      <a:r>
                        <a:rPr lang="en-US" sz="2000">
                          <a:solidFill>
                            <a:srgbClr val="000000"/>
                          </a:solidFill>
                          <a:latin typeface="Calibri" panose="020F0502020204030204" charset="-122"/>
                        </a:rPr>
                        <a:t>22</a:t>
                      </a:r>
                      <a:endParaRPr lang="en-US" sz="2000">
                        <a:solidFill>
                          <a:srgbClr val="000000"/>
                        </a:solidFill>
                        <a:latin typeface="Calibri" panose="020F0502020204030204" charset="-122"/>
                      </a:endParaRPr>
                    </a:p>
                  </a:txBody>
                  <a:tcPr marL="12700" marR="12700" marT="12700" vert="horz" anchor="b" anchorCtr="0"/>
                </a:tc>
              </a:tr>
              <a:tr h="381000">
                <a:tc>
                  <a:txBody>
                    <a:bodyPr/>
                    <a:p>
                      <a:pPr>
                        <a:buNone/>
                      </a:pPr>
                      <a:r>
                        <a:rPr lang="en-US" sz="2000">
                          <a:solidFill>
                            <a:srgbClr val="000000"/>
                          </a:solidFill>
                          <a:latin typeface="Calibri" panose="020F0502020204030204" charset="-122"/>
                        </a:rPr>
                        <a:t>Total effective monthly working hours per agent</a:t>
                      </a:r>
                      <a:endParaRPr lang="en-US" sz="2000">
                        <a:solidFill>
                          <a:srgbClr val="000000"/>
                        </a:solidFill>
                        <a:latin typeface="Calibri" panose="020F0502020204030204" charset="-122"/>
                      </a:endParaRPr>
                    </a:p>
                  </a:txBody>
                  <a:tcPr marL="12700" marR="12700" marT="12700" vert="horz" anchor="b" anchorCtr="0"/>
                </a:tc>
                <a:tc>
                  <a:txBody>
                    <a:bodyPr/>
                    <a:p>
                      <a:pPr>
                        <a:buNone/>
                      </a:pPr>
                      <a:r>
                        <a:rPr lang="en-US" sz="2000">
                          <a:solidFill>
                            <a:srgbClr val="000000"/>
                          </a:solidFill>
                          <a:latin typeface="Calibri" panose="020F0502020204030204" charset="-122"/>
                        </a:rPr>
                        <a:t>99</a:t>
                      </a:r>
                      <a:endParaRPr lang="en-US" sz="2000">
                        <a:solidFill>
                          <a:srgbClr val="000000"/>
                        </a:solidFill>
                        <a:latin typeface="Calibri" panose="020F0502020204030204" charset="-122"/>
                      </a:endParaRPr>
                    </a:p>
                  </a:txBody>
                  <a:tcPr marL="12700" marR="12700" marT="12700" vert="horz" anchor="b" anchorCtr="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23900"/>
            <a:ext cx="10972800" cy="5402580"/>
          </a:xfrm>
        </p:spPr>
        <p:txBody>
          <a:bodyPr/>
          <a:p>
            <a:r>
              <a:rPr lang="en-IN" altLang="en-US" sz="2000">
                <a:sym typeface="+mn-ea"/>
              </a:rPr>
              <a:t>I’ve used pivot table to find the number of calls for each Time_Bucket with respect to Call_status.</a:t>
            </a:r>
            <a:endParaRPr lang="en-IN" altLang="en-US" sz="2000">
              <a:sym typeface="+mn-ea"/>
            </a:endParaRPr>
          </a:p>
          <a:p>
            <a:pPr marL="3657600" lvl="8" indent="457200">
              <a:buNone/>
            </a:pPr>
            <a:r>
              <a:rPr lang="en-IN" altLang="en-US" sz="2400" b="1"/>
              <a:t>PIVOT TABLE</a:t>
            </a:r>
            <a:endParaRPr lang="en-IN" altLang="en-US" sz="2400" b="1"/>
          </a:p>
        </p:txBody>
      </p:sp>
      <p:graphicFrame>
        <p:nvGraphicFramePr>
          <p:cNvPr id="4" name="Table 3"/>
          <p:cNvGraphicFramePr/>
          <p:nvPr/>
        </p:nvGraphicFramePr>
        <p:xfrm>
          <a:off x="1254125" y="1764665"/>
          <a:ext cx="10029825" cy="4777740"/>
        </p:xfrm>
        <a:graphic>
          <a:graphicData uri="http://schemas.openxmlformats.org/drawingml/2006/table">
            <a:tbl>
              <a:tblPr firstRow="1" bandRow="1">
                <a:tableStyleId>{5C22544A-7EE6-4342-B048-85BDC9FD1C3A}</a:tableStyleId>
              </a:tblPr>
              <a:tblGrid>
                <a:gridCol w="2005965"/>
                <a:gridCol w="2005965"/>
                <a:gridCol w="2005965"/>
                <a:gridCol w="2005965"/>
                <a:gridCol w="2005965"/>
              </a:tblGrid>
              <a:tr h="546100">
                <a:tc>
                  <a:txBody>
                    <a:bodyPr/>
                    <a:p>
                      <a:pPr>
                        <a:buNone/>
                      </a:pPr>
                      <a:r>
                        <a:rPr lang="en-US" sz="1600" b="1">
                          <a:solidFill>
                            <a:srgbClr val="000000"/>
                          </a:solidFill>
                          <a:latin typeface="Calibri" panose="020F0502020204030204" charset="-122"/>
                        </a:rPr>
                        <a:t>Count of Duration(hh:mm:ss)</a:t>
                      </a:r>
                      <a:endParaRPr lang="en-US" sz="1600" b="1">
                        <a:solidFill>
                          <a:srgbClr val="000000"/>
                        </a:solidFill>
                        <a:latin typeface="Calibri" panose="020F0502020204030204" charset="-122"/>
                      </a:endParaRPr>
                    </a:p>
                  </a:txBody>
                  <a:tcPr marL="12700" marR="12700" marT="12700" vert="horz" anchor="b" anchorCtr="0"/>
                </a:tc>
                <a:tc>
                  <a:txBody>
                    <a:bodyPr/>
                    <a:p>
                      <a:pPr>
                        <a:buNone/>
                      </a:pPr>
                      <a:r>
                        <a:rPr lang="en-US" sz="1600" b="1">
                          <a:solidFill>
                            <a:srgbClr val="000000"/>
                          </a:solidFill>
                          <a:latin typeface="Calibri" panose="020F0502020204030204" charset="-122"/>
                        </a:rPr>
                        <a:t>Call_Status</a:t>
                      </a:r>
                      <a:endParaRPr lang="en-US" sz="1600" b="1">
                        <a:solidFill>
                          <a:srgbClr val="000000"/>
                        </a:solidFill>
                        <a:latin typeface="Calibri" panose="020F0502020204030204" charset="-122"/>
                      </a:endParaRPr>
                    </a:p>
                  </a:txBody>
                  <a:tcPr marL="12700" marR="12700" marT="12700" vert="horz" anchor="b" anchorCtr="0"/>
                </a:tc>
                <a:tc>
                  <a:txBody>
                    <a:bodyPr/>
                    <a:p>
                      <a:pPr>
                        <a:buNone/>
                      </a:pPr>
                      <a:endParaRPr lang="en-US" sz="1600" b="1">
                        <a:solidFill>
                          <a:srgbClr val="000000"/>
                        </a:solidFill>
                        <a:latin typeface="Calibri" panose="020F0502020204030204" charset="-122"/>
                      </a:endParaRPr>
                    </a:p>
                  </a:txBody>
                  <a:tcPr marL="12700" marR="12700" marT="12700" vert="horz" anchor="b" anchorCtr="0"/>
                </a:tc>
                <a:tc>
                  <a:txBody>
                    <a:bodyPr/>
                    <a:p>
                      <a:pPr>
                        <a:buNone/>
                      </a:pPr>
                      <a:endParaRPr lang="en-US" sz="1600" b="1">
                        <a:solidFill>
                          <a:srgbClr val="000000"/>
                        </a:solidFill>
                        <a:latin typeface="Calibri" panose="020F0502020204030204" charset="-122"/>
                      </a:endParaRPr>
                    </a:p>
                  </a:txBody>
                  <a:tcPr marL="12700" marR="12700" marT="12700" vert="horz" anchor="b" anchorCtr="0"/>
                </a:tc>
                <a:tc>
                  <a:txBody>
                    <a:bodyPr/>
                    <a:p>
                      <a:pPr>
                        <a:buNone/>
                      </a:pPr>
                      <a:endParaRPr lang="en-US" sz="1600" b="1">
                        <a:solidFill>
                          <a:srgbClr val="000000"/>
                        </a:solidFill>
                        <a:latin typeface="Calibri" panose="020F0502020204030204" charset="-122"/>
                      </a:endParaRPr>
                    </a:p>
                  </a:txBody>
                  <a:tcPr marL="12700" marR="12700" marT="12700" vert="horz" anchor="b" anchorCtr="0"/>
                </a:tc>
              </a:tr>
              <a:tr h="302260">
                <a:tc>
                  <a:txBody>
                    <a:bodyPr/>
                    <a:p>
                      <a:pPr>
                        <a:buNone/>
                      </a:pPr>
                      <a:r>
                        <a:rPr lang="en-US" sz="1600" b="1">
                          <a:solidFill>
                            <a:srgbClr val="000000"/>
                          </a:solidFill>
                          <a:latin typeface="Calibri" panose="020F0502020204030204" charset="-122"/>
                        </a:rPr>
                        <a:t>Time_Bucket</a:t>
                      </a:r>
                      <a:endParaRPr lang="en-US" sz="1600" b="1">
                        <a:solidFill>
                          <a:srgbClr val="000000"/>
                        </a:solidFill>
                        <a:latin typeface="Calibri" panose="020F0502020204030204" charset="-122"/>
                      </a:endParaRPr>
                    </a:p>
                  </a:txBody>
                  <a:tcPr marL="12700" marR="12700" marT="12700" vert="horz" anchor="b" anchorCtr="0"/>
                </a:tc>
                <a:tc>
                  <a:txBody>
                    <a:bodyPr/>
                    <a:p>
                      <a:pPr>
                        <a:buNone/>
                      </a:pPr>
                      <a:r>
                        <a:rPr lang="en-US" sz="1600" b="1">
                          <a:solidFill>
                            <a:srgbClr val="000000"/>
                          </a:solidFill>
                          <a:latin typeface="Calibri" panose="020F0502020204030204" charset="-122"/>
                        </a:rPr>
                        <a:t>abandon</a:t>
                      </a:r>
                      <a:endParaRPr lang="en-US" sz="1600" b="1">
                        <a:solidFill>
                          <a:srgbClr val="000000"/>
                        </a:solidFill>
                        <a:latin typeface="Calibri" panose="020F0502020204030204" charset="-122"/>
                      </a:endParaRPr>
                    </a:p>
                  </a:txBody>
                  <a:tcPr marL="12700" marR="12700" marT="12700" vert="horz" anchor="b" anchorCtr="0"/>
                </a:tc>
                <a:tc>
                  <a:txBody>
                    <a:bodyPr/>
                    <a:p>
                      <a:pPr>
                        <a:buNone/>
                      </a:pPr>
                      <a:r>
                        <a:rPr lang="en-US" sz="1600" b="1">
                          <a:solidFill>
                            <a:srgbClr val="000000"/>
                          </a:solidFill>
                          <a:latin typeface="Calibri" panose="020F0502020204030204" charset="-122"/>
                        </a:rPr>
                        <a:t>answered</a:t>
                      </a:r>
                      <a:endParaRPr lang="en-US" sz="1600" b="1">
                        <a:solidFill>
                          <a:srgbClr val="000000"/>
                        </a:solidFill>
                        <a:latin typeface="Calibri" panose="020F0502020204030204" charset="-122"/>
                      </a:endParaRPr>
                    </a:p>
                  </a:txBody>
                  <a:tcPr marL="12700" marR="12700" marT="12700" vert="horz" anchor="b" anchorCtr="0"/>
                </a:tc>
                <a:tc>
                  <a:txBody>
                    <a:bodyPr/>
                    <a:p>
                      <a:pPr>
                        <a:buNone/>
                      </a:pPr>
                      <a:r>
                        <a:rPr lang="en-US" sz="1600" b="1">
                          <a:solidFill>
                            <a:srgbClr val="000000"/>
                          </a:solidFill>
                          <a:latin typeface="Calibri" panose="020F0502020204030204" charset="-122"/>
                        </a:rPr>
                        <a:t>transfer</a:t>
                      </a:r>
                      <a:endParaRPr lang="en-US" sz="1600" b="1">
                        <a:solidFill>
                          <a:srgbClr val="000000"/>
                        </a:solidFill>
                        <a:latin typeface="Calibri" panose="020F0502020204030204" charset="-122"/>
                      </a:endParaRPr>
                    </a:p>
                  </a:txBody>
                  <a:tcPr marL="12700" marR="12700" marT="12700" vert="horz" anchor="b" anchorCtr="0"/>
                </a:tc>
                <a:tc>
                  <a:txBody>
                    <a:bodyPr/>
                    <a:p>
                      <a:pPr>
                        <a:buNone/>
                      </a:pPr>
                      <a:r>
                        <a:rPr lang="en-US" sz="1600" b="1">
                          <a:solidFill>
                            <a:srgbClr val="000000"/>
                          </a:solidFill>
                          <a:latin typeface="Calibri" panose="020F0502020204030204" charset="-122"/>
                        </a:rPr>
                        <a:t>Grand Total</a:t>
                      </a:r>
                      <a:endParaRPr lang="en-US" sz="1600" b="1">
                        <a:solidFill>
                          <a:srgbClr val="000000"/>
                        </a:solidFill>
                        <a:latin typeface="Calibri" panose="020F0502020204030204" charset="-122"/>
                      </a:endParaRPr>
                    </a:p>
                  </a:txBody>
                  <a:tcPr marL="12700" marR="12700" marT="12700" vert="horz" anchor="b" anchorCtr="0"/>
                </a:tc>
              </a:tr>
              <a:tr h="302260">
                <a:tc>
                  <a:txBody>
                    <a:bodyPr/>
                    <a:p>
                      <a:pPr>
                        <a:buNone/>
                      </a:pPr>
                      <a:r>
                        <a:rPr lang="en-US" sz="1600">
                          <a:solidFill>
                            <a:srgbClr val="000000"/>
                          </a:solidFill>
                          <a:latin typeface="Calibri" panose="020F0502020204030204" charset="-122"/>
                        </a:rPr>
                        <a:t>10_11</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6911</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6368</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34</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13313</a:t>
                      </a:r>
                      <a:endParaRPr lang="en-US" sz="1600">
                        <a:solidFill>
                          <a:srgbClr val="000000"/>
                        </a:solidFill>
                        <a:latin typeface="Calibri" panose="020F0502020204030204" charset="-122"/>
                      </a:endParaRPr>
                    </a:p>
                  </a:txBody>
                  <a:tcPr marL="12700" marR="12700" marT="12700" vert="horz" anchor="b" anchorCtr="0"/>
                </a:tc>
              </a:tr>
              <a:tr h="302260">
                <a:tc>
                  <a:txBody>
                    <a:bodyPr/>
                    <a:p>
                      <a:pPr>
                        <a:buNone/>
                      </a:pPr>
                      <a:r>
                        <a:rPr lang="en-US" sz="1600">
                          <a:solidFill>
                            <a:srgbClr val="000000"/>
                          </a:solidFill>
                          <a:latin typeface="Calibri" panose="020F0502020204030204" charset="-122"/>
                        </a:rPr>
                        <a:t>11_12</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6028</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8560</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38</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14626</a:t>
                      </a:r>
                      <a:endParaRPr lang="en-US" sz="1600">
                        <a:solidFill>
                          <a:srgbClr val="000000"/>
                        </a:solidFill>
                        <a:latin typeface="Calibri" panose="020F0502020204030204" charset="-122"/>
                      </a:endParaRPr>
                    </a:p>
                  </a:txBody>
                  <a:tcPr marL="12700" marR="12700" marT="12700" vert="horz" anchor="b" anchorCtr="0"/>
                </a:tc>
              </a:tr>
              <a:tr h="302260">
                <a:tc>
                  <a:txBody>
                    <a:bodyPr/>
                    <a:p>
                      <a:pPr>
                        <a:buNone/>
                      </a:pPr>
                      <a:r>
                        <a:rPr lang="en-US" sz="1600">
                          <a:solidFill>
                            <a:srgbClr val="000000"/>
                          </a:solidFill>
                          <a:latin typeface="Calibri" panose="020F0502020204030204" charset="-122"/>
                        </a:rPr>
                        <a:t>12_13</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3073</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9432</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147</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12652</a:t>
                      </a:r>
                      <a:endParaRPr lang="en-US" sz="1600">
                        <a:solidFill>
                          <a:srgbClr val="000000"/>
                        </a:solidFill>
                        <a:latin typeface="Calibri" panose="020F0502020204030204" charset="-122"/>
                      </a:endParaRPr>
                    </a:p>
                  </a:txBody>
                  <a:tcPr marL="12700" marR="12700" marT="12700" vert="horz" anchor="b" anchorCtr="0"/>
                </a:tc>
              </a:tr>
              <a:tr h="302260">
                <a:tc>
                  <a:txBody>
                    <a:bodyPr/>
                    <a:p>
                      <a:pPr>
                        <a:buNone/>
                      </a:pPr>
                      <a:r>
                        <a:rPr lang="en-US" sz="1600">
                          <a:solidFill>
                            <a:srgbClr val="000000"/>
                          </a:solidFill>
                          <a:latin typeface="Calibri" panose="020F0502020204030204" charset="-122"/>
                        </a:rPr>
                        <a:t>13_14</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2617</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8829</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115</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11561</a:t>
                      </a:r>
                      <a:endParaRPr lang="en-US" sz="1600">
                        <a:solidFill>
                          <a:srgbClr val="000000"/>
                        </a:solidFill>
                        <a:latin typeface="Calibri" panose="020F0502020204030204" charset="-122"/>
                      </a:endParaRPr>
                    </a:p>
                  </a:txBody>
                  <a:tcPr marL="12700" marR="12700" marT="12700" vert="horz" anchor="b" anchorCtr="0"/>
                </a:tc>
              </a:tr>
              <a:tr h="302260">
                <a:tc>
                  <a:txBody>
                    <a:bodyPr/>
                    <a:p>
                      <a:pPr>
                        <a:buNone/>
                      </a:pPr>
                      <a:r>
                        <a:rPr lang="en-US" sz="1600">
                          <a:solidFill>
                            <a:srgbClr val="000000"/>
                          </a:solidFill>
                          <a:latin typeface="Calibri" panose="020F0502020204030204" charset="-122"/>
                        </a:rPr>
                        <a:t>14_15</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2475</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7974</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112</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10561</a:t>
                      </a:r>
                      <a:endParaRPr lang="en-US" sz="1600">
                        <a:solidFill>
                          <a:srgbClr val="000000"/>
                        </a:solidFill>
                        <a:latin typeface="Calibri" panose="020F0502020204030204" charset="-122"/>
                      </a:endParaRPr>
                    </a:p>
                  </a:txBody>
                  <a:tcPr marL="12700" marR="12700" marT="12700" vert="horz" anchor="b" anchorCtr="0"/>
                </a:tc>
              </a:tr>
              <a:tr h="302260">
                <a:tc>
                  <a:txBody>
                    <a:bodyPr/>
                    <a:p>
                      <a:pPr>
                        <a:buNone/>
                      </a:pPr>
                      <a:r>
                        <a:rPr lang="en-US" sz="1600">
                          <a:solidFill>
                            <a:srgbClr val="000000"/>
                          </a:solidFill>
                          <a:latin typeface="Calibri" panose="020F0502020204030204" charset="-122"/>
                        </a:rPr>
                        <a:t>15_16</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1214</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7760</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185</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9159</a:t>
                      </a:r>
                      <a:endParaRPr lang="en-US" sz="1600">
                        <a:solidFill>
                          <a:srgbClr val="000000"/>
                        </a:solidFill>
                        <a:latin typeface="Calibri" panose="020F0502020204030204" charset="-122"/>
                      </a:endParaRPr>
                    </a:p>
                  </a:txBody>
                  <a:tcPr marL="12700" marR="12700" marT="12700" vert="horz" anchor="b" anchorCtr="0"/>
                </a:tc>
              </a:tr>
              <a:tr h="302260">
                <a:tc>
                  <a:txBody>
                    <a:bodyPr/>
                    <a:p>
                      <a:pPr>
                        <a:buNone/>
                      </a:pPr>
                      <a:r>
                        <a:rPr lang="en-US" sz="1600">
                          <a:solidFill>
                            <a:srgbClr val="000000"/>
                          </a:solidFill>
                          <a:latin typeface="Calibri" panose="020F0502020204030204" charset="-122"/>
                        </a:rPr>
                        <a:t>16_17</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747</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7852</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189</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8788</a:t>
                      </a:r>
                      <a:endParaRPr lang="en-US" sz="1600">
                        <a:solidFill>
                          <a:srgbClr val="000000"/>
                        </a:solidFill>
                        <a:latin typeface="Calibri" panose="020F0502020204030204" charset="-122"/>
                      </a:endParaRPr>
                    </a:p>
                  </a:txBody>
                  <a:tcPr marL="12700" marR="12700" marT="12700" vert="horz" anchor="b" anchorCtr="0"/>
                </a:tc>
              </a:tr>
              <a:tr h="302260">
                <a:tc>
                  <a:txBody>
                    <a:bodyPr/>
                    <a:p>
                      <a:pPr>
                        <a:buNone/>
                      </a:pPr>
                      <a:r>
                        <a:rPr lang="en-US" sz="1600">
                          <a:solidFill>
                            <a:srgbClr val="000000"/>
                          </a:solidFill>
                          <a:latin typeface="Calibri" panose="020F0502020204030204" charset="-122"/>
                        </a:rPr>
                        <a:t>17_18</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783</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7601</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150</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8534</a:t>
                      </a:r>
                      <a:endParaRPr lang="en-US" sz="1600">
                        <a:solidFill>
                          <a:srgbClr val="000000"/>
                        </a:solidFill>
                        <a:latin typeface="Calibri" panose="020F0502020204030204" charset="-122"/>
                      </a:endParaRPr>
                    </a:p>
                  </a:txBody>
                  <a:tcPr marL="12700" marR="12700" marT="12700" vert="horz" anchor="b" anchorCtr="0"/>
                </a:tc>
              </a:tr>
              <a:tr h="302260">
                <a:tc>
                  <a:txBody>
                    <a:bodyPr/>
                    <a:p>
                      <a:pPr>
                        <a:buNone/>
                      </a:pPr>
                      <a:r>
                        <a:rPr lang="en-US" sz="1600">
                          <a:solidFill>
                            <a:srgbClr val="000000"/>
                          </a:solidFill>
                          <a:latin typeface="Calibri" panose="020F0502020204030204" charset="-122"/>
                        </a:rPr>
                        <a:t>18_19</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933</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6200</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105</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7238</a:t>
                      </a:r>
                      <a:endParaRPr lang="en-US" sz="1600">
                        <a:solidFill>
                          <a:srgbClr val="000000"/>
                        </a:solidFill>
                        <a:latin typeface="Calibri" panose="020F0502020204030204" charset="-122"/>
                      </a:endParaRPr>
                    </a:p>
                  </a:txBody>
                  <a:tcPr marL="12700" marR="12700" marT="12700" vert="horz" anchor="b" anchorCtr="0"/>
                </a:tc>
              </a:tr>
              <a:tr h="302260">
                <a:tc>
                  <a:txBody>
                    <a:bodyPr/>
                    <a:p>
                      <a:pPr>
                        <a:buNone/>
                      </a:pPr>
                      <a:r>
                        <a:rPr lang="en-US" sz="1600">
                          <a:solidFill>
                            <a:srgbClr val="000000"/>
                          </a:solidFill>
                          <a:latin typeface="Calibri" panose="020F0502020204030204" charset="-122"/>
                        </a:rPr>
                        <a:t>19_20</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1848</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4578</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37</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6463</a:t>
                      </a:r>
                      <a:endParaRPr lang="en-US" sz="1600">
                        <a:solidFill>
                          <a:srgbClr val="000000"/>
                        </a:solidFill>
                        <a:latin typeface="Calibri" panose="020F0502020204030204" charset="-122"/>
                      </a:endParaRPr>
                    </a:p>
                  </a:txBody>
                  <a:tcPr marL="12700" marR="12700" marT="12700" vert="horz" anchor="b" anchorCtr="0"/>
                </a:tc>
              </a:tr>
              <a:tr h="302260">
                <a:tc>
                  <a:txBody>
                    <a:bodyPr/>
                    <a:p>
                      <a:pPr>
                        <a:buNone/>
                      </a:pPr>
                      <a:r>
                        <a:rPr lang="en-US" sz="1600">
                          <a:solidFill>
                            <a:srgbClr val="000000"/>
                          </a:solidFill>
                          <a:latin typeface="Calibri" panose="020F0502020204030204" charset="-122"/>
                        </a:rPr>
                        <a:t>20_21</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2625</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2870</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10</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5505</a:t>
                      </a:r>
                      <a:endParaRPr lang="en-US" sz="1600">
                        <a:solidFill>
                          <a:srgbClr val="000000"/>
                        </a:solidFill>
                        <a:latin typeface="Calibri" panose="020F0502020204030204" charset="-122"/>
                      </a:endParaRPr>
                    </a:p>
                  </a:txBody>
                  <a:tcPr marL="12700" marR="12700" marT="12700" vert="horz" anchor="b" anchorCtr="0"/>
                </a:tc>
              </a:tr>
              <a:tr h="302260">
                <a:tc>
                  <a:txBody>
                    <a:bodyPr/>
                    <a:p>
                      <a:pPr>
                        <a:buNone/>
                      </a:pPr>
                      <a:r>
                        <a:rPr lang="en-US" sz="1600">
                          <a:solidFill>
                            <a:srgbClr val="000000"/>
                          </a:solidFill>
                          <a:latin typeface="Calibri" panose="020F0502020204030204" charset="-122"/>
                        </a:rPr>
                        <a:t>9_10</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5149</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4428</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11</a:t>
                      </a:r>
                      <a:endParaRPr lang="en-US" sz="1600">
                        <a:solidFill>
                          <a:srgbClr val="000000"/>
                        </a:solidFill>
                        <a:latin typeface="Calibri" panose="020F0502020204030204" charset="-122"/>
                      </a:endParaRPr>
                    </a:p>
                  </a:txBody>
                  <a:tcPr marL="12700" marR="12700" marT="12700" vert="horz" anchor="b" anchorCtr="0"/>
                </a:tc>
                <a:tc>
                  <a:txBody>
                    <a:bodyPr/>
                    <a:p>
                      <a:pPr>
                        <a:buNone/>
                      </a:pPr>
                      <a:r>
                        <a:rPr lang="en-US" sz="1600">
                          <a:solidFill>
                            <a:srgbClr val="000000"/>
                          </a:solidFill>
                          <a:latin typeface="Calibri" panose="020F0502020204030204" charset="-122"/>
                        </a:rPr>
                        <a:t>9588</a:t>
                      </a:r>
                      <a:endParaRPr lang="en-US" sz="1600">
                        <a:solidFill>
                          <a:srgbClr val="000000"/>
                        </a:solidFill>
                        <a:latin typeface="Calibri" panose="020F0502020204030204" charset="-122"/>
                      </a:endParaRPr>
                    </a:p>
                  </a:txBody>
                  <a:tcPr marL="12700" marR="12700" marT="12700" vert="horz" anchor="b" anchorCtr="0"/>
                </a:tc>
              </a:tr>
              <a:tr h="302260">
                <a:tc>
                  <a:txBody>
                    <a:bodyPr/>
                    <a:p>
                      <a:pPr>
                        <a:buNone/>
                      </a:pPr>
                      <a:r>
                        <a:rPr lang="en-US" sz="1600" b="1">
                          <a:solidFill>
                            <a:srgbClr val="000000"/>
                          </a:solidFill>
                          <a:latin typeface="Calibri" panose="020F0502020204030204" charset="-122"/>
                        </a:rPr>
                        <a:t>Grand Total</a:t>
                      </a:r>
                      <a:endParaRPr lang="en-US" sz="1600" b="1">
                        <a:solidFill>
                          <a:srgbClr val="000000"/>
                        </a:solidFill>
                        <a:latin typeface="Calibri" panose="020F0502020204030204" charset="-122"/>
                      </a:endParaRPr>
                    </a:p>
                  </a:txBody>
                  <a:tcPr marL="12700" marR="12700" marT="12700" vert="horz" anchor="b" anchorCtr="0"/>
                </a:tc>
                <a:tc>
                  <a:txBody>
                    <a:bodyPr/>
                    <a:p>
                      <a:pPr>
                        <a:buNone/>
                      </a:pPr>
                      <a:r>
                        <a:rPr lang="en-US" sz="1600" b="1">
                          <a:solidFill>
                            <a:srgbClr val="000000"/>
                          </a:solidFill>
                          <a:latin typeface="Calibri" panose="020F0502020204030204" charset="-122"/>
                        </a:rPr>
                        <a:t>34403</a:t>
                      </a:r>
                      <a:endParaRPr lang="en-US" sz="1600" b="1">
                        <a:solidFill>
                          <a:srgbClr val="000000"/>
                        </a:solidFill>
                        <a:latin typeface="Calibri" panose="020F0502020204030204" charset="-122"/>
                      </a:endParaRPr>
                    </a:p>
                  </a:txBody>
                  <a:tcPr marL="12700" marR="12700" marT="12700" vert="horz" anchor="b" anchorCtr="0"/>
                </a:tc>
                <a:tc>
                  <a:txBody>
                    <a:bodyPr/>
                    <a:p>
                      <a:pPr>
                        <a:buNone/>
                      </a:pPr>
                      <a:r>
                        <a:rPr lang="en-US" sz="1600" b="1">
                          <a:solidFill>
                            <a:srgbClr val="000000"/>
                          </a:solidFill>
                          <a:latin typeface="Calibri" panose="020F0502020204030204" charset="-122"/>
                        </a:rPr>
                        <a:t>82452</a:t>
                      </a:r>
                      <a:endParaRPr lang="en-US" sz="1600" b="1">
                        <a:solidFill>
                          <a:srgbClr val="000000"/>
                        </a:solidFill>
                        <a:latin typeface="Calibri" panose="020F0502020204030204" charset="-122"/>
                      </a:endParaRPr>
                    </a:p>
                  </a:txBody>
                  <a:tcPr marL="12700" marR="12700" marT="12700" vert="horz" anchor="b" anchorCtr="0"/>
                </a:tc>
                <a:tc>
                  <a:txBody>
                    <a:bodyPr/>
                    <a:p>
                      <a:pPr>
                        <a:buNone/>
                      </a:pPr>
                      <a:r>
                        <a:rPr lang="en-US" sz="1600" b="1">
                          <a:solidFill>
                            <a:srgbClr val="000000"/>
                          </a:solidFill>
                          <a:latin typeface="Calibri" panose="020F0502020204030204" charset="-122"/>
                        </a:rPr>
                        <a:t>1133</a:t>
                      </a:r>
                      <a:endParaRPr lang="en-US" sz="1600" b="1">
                        <a:solidFill>
                          <a:srgbClr val="000000"/>
                        </a:solidFill>
                        <a:latin typeface="Calibri" panose="020F0502020204030204" charset="-122"/>
                      </a:endParaRPr>
                    </a:p>
                  </a:txBody>
                  <a:tcPr marL="12700" marR="12700" marT="12700" vert="horz" anchor="b" anchorCtr="0"/>
                </a:tc>
                <a:tc>
                  <a:txBody>
                    <a:bodyPr/>
                    <a:p>
                      <a:pPr>
                        <a:buNone/>
                      </a:pPr>
                      <a:r>
                        <a:rPr lang="en-US" sz="1600" b="1">
                          <a:solidFill>
                            <a:srgbClr val="000000"/>
                          </a:solidFill>
                          <a:latin typeface="Calibri" panose="020F0502020204030204" charset="-122"/>
                        </a:rPr>
                        <a:t>117988</a:t>
                      </a:r>
                      <a:endParaRPr lang="en-US" sz="1600" b="1">
                        <a:solidFill>
                          <a:srgbClr val="000000"/>
                        </a:solidFill>
                        <a:latin typeface="Calibri" panose="020F0502020204030204" charset="-122"/>
                      </a:endParaRPr>
                    </a:p>
                  </a:txBody>
                  <a:tcPr marL="12700" marR="12700" marT="12700" vert="horz" anchor="b" anchorCtr="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609600" y="676275"/>
          <a:ext cx="10972800" cy="3655060"/>
        </p:xfrm>
        <a:graphic>
          <a:graphicData uri="http://schemas.openxmlformats.org/drawingml/2006/table">
            <a:tbl>
              <a:tblPr firstRow="1" bandRow="1">
                <a:tableStyleId>{5C22544A-7EE6-4342-B048-85BDC9FD1C3A}</a:tableStyleId>
              </a:tblPr>
              <a:tblGrid>
                <a:gridCol w="3947795"/>
                <a:gridCol w="1843405"/>
                <a:gridCol w="1987550"/>
                <a:gridCol w="1700530"/>
                <a:gridCol w="1493520"/>
              </a:tblGrid>
              <a:tr h="381000">
                <a:tc>
                  <a:txBody>
                    <a:bodyPr/>
                    <a:p>
                      <a:pPr>
                        <a:buNone/>
                      </a:pP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b="1">
                          <a:solidFill>
                            <a:srgbClr val="000000"/>
                          </a:solidFill>
                          <a:latin typeface="Calibri" panose="020F0502020204030204" charset="-122"/>
                        </a:rPr>
                        <a:t>Abandon</a:t>
                      </a:r>
                      <a:endParaRPr lang="en-US" sz="1800" b="1">
                        <a:solidFill>
                          <a:srgbClr val="000000"/>
                        </a:solidFill>
                        <a:latin typeface="Calibri" panose="020F0502020204030204" charset="-122"/>
                      </a:endParaRPr>
                    </a:p>
                  </a:txBody>
                  <a:tcPr marL="12700" marR="12700" marT="12700" vert="horz" anchor="b" anchorCtr="0"/>
                </a:tc>
                <a:tc>
                  <a:txBody>
                    <a:bodyPr/>
                    <a:p>
                      <a:pPr>
                        <a:buNone/>
                      </a:pPr>
                      <a:r>
                        <a:rPr lang="en-US" sz="1800" b="1">
                          <a:solidFill>
                            <a:srgbClr val="000000"/>
                          </a:solidFill>
                          <a:latin typeface="Calibri" panose="020F0502020204030204" charset="-122"/>
                        </a:rPr>
                        <a:t>Answered</a:t>
                      </a:r>
                      <a:endParaRPr lang="en-US" sz="1800" b="1">
                        <a:solidFill>
                          <a:srgbClr val="000000"/>
                        </a:solidFill>
                        <a:latin typeface="Calibri" panose="020F0502020204030204" charset="-122"/>
                      </a:endParaRPr>
                    </a:p>
                  </a:txBody>
                  <a:tcPr marL="12700" marR="12700" marT="12700" vert="horz" anchor="b" anchorCtr="0"/>
                </a:tc>
                <a:tc>
                  <a:txBody>
                    <a:bodyPr/>
                    <a:p>
                      <a:pPr>
                        <a:buNone/>
                      </a:pPr>
                      <a:r>
                        <a:rPr lang="en-US" sz="1800" b="1">
                          <a:solidFill>
                            <a:srgbClr val="000000"/>
                          </a:solidFill>
                          <a:latin typeface="Calibri" panose="020F0502020204030204" charset="-122"/>
                        </a:rPr>
                        <a:t>Transfer</a:t>
                      </a:r>
                      <a:endParaRPr lang="en-US" sz="1800" b="1">
                        <a:solidFill>
                          <a:srgbClr val="000000"/>
                        </a:solidFill>
                        <a:latin typeface="Calibri" panose="020F0502020204030204" charset="-122"/>
                      </a:endParaRPr>
                    </a:p>
                  </a:txBody>
                  <a:tcPr marL="12700" marR="12700" marT="12700" vert="horz" anchor="b" anchorCtr="0"/>
                </a:tc>
                <a:tc>
                  <a:txBody>
                    <a:bodyPr/>
                    <a:p>
                      <a:pPr>
                        <a:buNone/>
                      </a:pPr>
                      <a:r>
                        <a:rPr lang="en-US" sz="1800" b="1">
                          <a:solidFill>
                            <a:srgbClr val="000000"/>
                          </a:solidFill>
                          <a:latin typeface="Calibri" panose="020F0502020204030204" charset="-122"/>
                        </a:rPr>
                        <a:t>Total</a:t>
                      </a:r>
                      <a:endParaRPr lang="en-US" sz="1800" b="1">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 Average no of calls</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2867</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6871</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94</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9832</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Call status in percentage</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30</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69.88168288</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0.960267146</a:t>
                      </a:r>
                      <a:endParaRPr lang="en-US" sz="1800">
                        <a:solidFill>
                          <a:srgbClr val="000000"/>
                        </a:solidFill>
                        <a:latin typeface="Calibri" panose="020F0502020204030204" charset="-122"/>
                      </a:endParaRPr>
                    </a:p>
                  </a:txBody>
                  <a:tcPr marL="12700" marR="12700" marT="12700" vert="horz" anchor="b" anchorCtr="0"/>
                </a:tc>
                <a:tc>
                  <a:txBody>
                    <a:bodyPr/>
                    <a:p>
                      <a:pPr>
                        <a:buNone/>
                      </a:pPr>
                      <a:endParaRPr lang="en-US" sz="1800"/>
                    </a:p>
                  </a:txBody>
                  <a:tcPr marL="12700" marR="12700" marT="12700" vert="horz" anchor="b" anchorCtr="0"/>
                </a:tc>
              </a:tr>
              <a:tr h="381000">
                <a:tc>
                  <a:txBody>
                    <a:bodyPr/>
                    <a:p>
                      <a:pPr>
                        <a:buNone/>
                      </a:pPr>
                      <a:r>
                        <a:rPr lang="en-US" sz="1800">
                          <a:solidFill>
                            <a:srgbClr val="000000"/>
                          </a:solidFill>
                          <a:latin typeface="Calibri" panose="020F0502020204030204" charset="-122"/>
                        </a:rPr>
                        <a:t>Agents working hours per day</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4.5</a:t>
                      </a:r>
                      <a:endParaRPr lang="en-US" sz="1800">
                        <a:solidFill>
                          <a:srgbClr val="000000"/>
                        </a:solidFill>
                        <a:latin typeface="Calibri" panose="020F0502020204030204" charset="-122"/>
                      </a:endParaRPr>
                    </a:p>
                  </a:txBody>
                  <a:tcPr marL="12700" marR="12700" marT="12700" vert="horz" anchor="b" anchorCtr="0"/>
                </a:tc>
                <a:tc>
                  <a:txBody>
                    <a:bodyPr/>
                    <a:p>
                      <a:pPr>
                        <a:buNone/>
                      </a:pPr>
                      <a:endParaRPr lang="en-US" sz="1800"/>
                    </a:p>
                  </a:txBody>
                  <a:tcPr marL="12700" marR="12700" marT="12700" vert="horz" anchor="b" anchorCtr="0"/>
                </a:tc>
                <a:tc>
                  <a:txBody>
                    <a:bodyPr/>
                    <a:p>
                      <a:pPr>
                        <a:buNone/>
                      </a:pPr>
                      <a:endParaRPr lang="en-US" sz="1800"/>
                    </a:p>
                  </a:txBody>
                  <a:tcPr marL="12700" marR="12700" marT="12700" vert="horz" anchor="b" anchorCtr="0"/>
                </a:tc>
                <a:tc>
                  <a:txBody>
                    <a:bodyPr/>
                    <a:p>
                      <a:pPr>
                        <a:buNone/>
                      </a:pPr>
                      <a:endParaRPr lang="en-US" sz="1800"/>
                    </a:p>
                  </a:txBody>
                  <a:tcPr marL="12700" marR="12700" marT="12700" vert="horz" anchor="b" anchorCtr="0"/>
                </a:tc>
              </a:tr>
              <a:tr h="381000">
                <a:tc>
                  <a:txBody>
                    <a:bodyPr/>
                    <a:p>
                      <a:pPr>
                        <a:buNone/>
                      </a:pPr>
                      <a:r>
                        <a:rPr lang="en-US" sz="1800">
                          <a:solidFill>
                            <a:srgbClr val="000000"/>
                          </a:solidFill>
                          <a:latin typeface="Calibri" panose="020F0502020204030204" charset="-122"/>
                        </a:rPr>
                        <a:t>Average of call duration per hour in sec</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140</a:t>
                      </a:r>
                      <a:endParaRPr lang="en-US" sz="1800">
                        <a:solidFill>
                          <a:srgbClr val="000000"/>
                        </a:solidFill>
                        <a:latin typeface="Calibri" panose="020F0502020204030204" charset="-122"/>
                      </a:endParaRPr>
                    </a:p>
                  </a:txBody>
                  <a:tcPr marL="12700" marR="12700" marT="12700" vert="horz" anchor="b" anchorCtr="0"/>
                </a:tc>
                <a:tc>
                  <a:txBody>
                    <a:bodyPr/>
                    <a:p>
                      <a:pPr>
                        <a:buNone/>
                      </a:pPr>
                      <a:endParaRPr lang="en-US" sz="1800"/>
                    </a:p>
                  </a:txBody>
                  <a:tcPr marL="12700" marR="12700" marT="12700" vert="horz" anchor="b" anchorCtr="0"/>
                </a:tc>
                <a:tc>
                  <a:txBody>
                    <a:bodyPr/>
                    <a:p>
                      <a:pPr>
                        <a:buNone/>
                      </a:pPr>
                      <a:endParaRPr lang="en-US" sz="1800"/>
                    </a:p>
                  </a:txBody>
                  <a:tcPr marL="12700" marR="12700" marT="12700" vert="horz" anchor="b" anchorCtr="0"/>
                </a:tc>
                <a:tc>
                  <a:txBody>
                    <a:bodyPr/>
                    <a:p>
                      <a:pPr>
                        <a:buNone/>
                      </a:pPr>
                      <a:endParaRPr lang="en-US" sz="1800"/>
                    </a:p>
                  </a:txBody>
                  <a:tcPr marL="12700" marR="12700" marT="12700" vert="horz" anchor="b" anchorCtr="0"/>
                </a:tc>
              </a:tr>
              <a:tr h="381000">
                <a:tc>
                  <a:txBody>
                    <a:bodyPr/>
                    <a:p>
                      <a:pPr>
                        <a:buNone/>
                      </a:pPr>
                      <a:r>
                        <a:rPr lang="en-US" sz="1800">
                          <a:solidFill>
                            <a:srgbClr val="000000"/>
                          </a:solidFill>
                          <a:latin typeface="Calibri" panose="020F0502020204030204" charset="-122"/>
                        </a:rPr>
                        <a:t>AVG No of calls at night</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2950</a:t>
                      </a:r>
                      <a:endParaRPr lang="en-US" sz="1800">
                        <a:solidFill>
                          <a:srgbClr val="000000"/>
                        </a:solidFill>
                        <a:latin typeface="Calibri" panose="020F0502020204030204" charset="-122"/>
                      </a:endParaRPr>
                    </a:p>
                  </a:txBody>
                  <a:tcPr marL="12700" marR="12700" marT="12700" vert="horz" anchor="b" anchorCtr="0"/>
                </a:tc>
                <a:tc>
                  <a:txBody>
                    <a:bodyPr/>
                    <a:p>
                      <a:pPr>
                        <a:buNone/>
                      </a:pPr>
                      <a:endParaRPr lang="en-US" sz="1800"/>
                    </a:p>
                  </a:txBody>
                  <a:tcPr marL="12700" marR="12700" marT="12700" vert="horz" anchor="b" anchorCtr="0"/>
                </a:tc>
                <a:tc>
                  <a:txBody>
                    <a:bodyPr/>
                    <a:p>
                      <a:pPr>
                        <a:buNone/>
                      </a:pPr>
                      <a:endParaRPr lang="en-US" sz="1800"/>
                    </a:p>
                  </a:txBody>
                  <a:tcPr marL="12700" marR="12700" marT="12700" vert="horz" anchor="b" anchorCtr="0"/>
                </a:tc>
                <a:tc>
                  <a:txBody>
                    <a:bodyPr/>
                    <a:p>
                      <a:pPr>
                        <a:buNone/>
                      </a:pPr>
                      <a:endParaRPr lang="en-US" sz="1800"/>
                    </a:p>
                  </a:txBody>
                  <a:tcPr marL="12700" marR="12700" marT="12700" vert="horz" anchor="b" anchorCtr="0"/>
                </a:tc>
              </a:tr>
              <a:tr h="381000">
                <a:tc>
                  <a:txBody>
                    <a:bodyPr/>
                    <a:p>
                      <a:pPr>
                        <a:buNone/>
                      </a:pPr>
                      <a:r>
                        <a:rPr lang="en-US" sz="1800">
                          <a:solidFill>
                            <a:srgbClr val="000000"/>
                          </a:solidFill>
                          <a:latin typeface="Calibri" panose="020F0502020204030204" charset="-122"/>
                        </a:rPr>
                        <a:t>Hours needed to increase service level from 70% to 90%</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103</a:t>
                      </a:r>
                      <a:endParaRPr lang="en-US" sz="1800">
                        <a:solidFill>
                          <a:srgbClr val="000000"/>
                        </a:solidFill>
                        <a:latin typeface="Calibri" panose="020F0502020204030204" charset="-122"/>
                      </a:endParaRPr>
                    </a:p>
                  </a:txBody>
                  <a:tcPr marL="12700" marR="12700" marT="12700" vert="horz" anchor="b" anchorCtr="0"/>
                </a:tc>
                <a:tc>
                  <a:txBody>
                    <a:bodyPr/>
                    <a:p>
                      <a:pPr>
                        <a:buNone/>
                      </a:pPr>
                      <a:endParaRPr lang="en-US" sz="1800"/>
                    </a:p>
                  </a:txBody>
                  <a:tcPr marL="12700" marR="12700" marT="12700" vert="horz" anchor="b" anchorCtr="0"/>
                </a:tc>
                <a:tc>
                  <a:txBody>
                    <a:bodyPr/>
                    <a:p>
                      <a:pPr>
                        <a:buNone/>
                      </a:pPr>
                      <a:endParaRPr lang="en-US" sz="1800"/>
                    </a:p>
                  </a:txBody>
                  <a:tcPr marL="12700" marR="12700" marT="12700" vert="horz" anchor="b" anchorCtr="0"/>
                </a:tc>
                <a:tc>
                  <a:txBody>
                    <a:bodyPr/>
                    <a:p>
                      <a:pPr>
                        <a:buNone/>
                      </a:pPr>
                      <a:endParaRPr lang="en-US" sz="1800"/>
                    </a:p>
                  </a:txBody>
                  <a:tcPr marL="12700" marR="12700" marT="12700" vert="horz" anchor="b" anchorCtr="0"/>
                </a:tc>
              </a:tr>
              <a:tr h="381000">
                <a:tc>
                  <a:txBody>
                    <a:bodyPr/>
                    <a:p>
                      <a:pPr>
                        <a:buNone/>
                      </a:pPr>
                      <a:r>
                        <a:rPr lang="en-US" sz="1800">
                          <a:solidFill>
                            <a:srgbClr val="000000"/>
                          </a:solidFill>
                          <a:latin typeface="Calibri" panose="020F0502020204030204" charset="-122"/>
                        </a:rPr>
                        <a:t>No of agents required for night calls</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23</a:t>
                      </a:r>
                      <a:endParaRPr lang="en-US" sz="1800">
                        <a:solidFill>
                          <a:srgbClr val="000000"/>
                        </a:solidFill>
                        <a:latin typeface="Calibri" panose="020F0502020204030204" charset="-122"/>
                      </a:endParaRPr>
                    </a:p>
                  </a:txBody>
                  <a:tcPr marL="12700" marR="12700" marT="12700" vert="horz" anchor="b" anchorCtr="0"/>
                </a:tc>
                <a:tc>
                  <a:txBody>
                    <a:bodyPr/>
                    <a:p>
                      <a:pPr>
                        <a:buNone/>
                      </a:pPr>
                      <a:endParaRPr lang="en-US" sz="1800"/>
                    </a:p>
                  </a:txBody>
                  <a:tcPr marL="12700" marR="12700" marT="12700" vert="horz" anchor="b" anchorCtr="0"/>
                </a:tc>
                <a:tc>
                  <a:txBody>
                    <a:bodyPr/>
                    <a:p>
                      <a:pPr>
                        <a:buNone/>
                      </a:pPr>
                      <a:endParaRPr lang="en-US" sz="1800"/>
                    </a:p>
                  </a:txBody>
                  <a:tcPr marL="12700" marR="12700" marT="12700" vert="horz" anchor="b" anchorCtr="0"/>
                </a:tc>
                <a:tc>
                  <a:txBody>
                    <a:bodyPr/>
                    <a:p>
                      <a:pPr>
                        <a:buNone/>
                      </a:pPr>
                      <a:endParaRPr lang="en-US" sz="1800"/>
                    </a:p>
                  </a:txBody>
                  <a:tcPr marL="12700" marR="12700" marT="12700" vert="horz" anchor="b" anchorCtr="0"/>
                </a:tc>
              </a:tr>
            </a:tbl>
          </a:graphicData>
        </a:graphic>
      </p:graphicFrame>
      <p:sp>
        <p:nvSpPr>
          <p:cNvPr id="6" name="Text Box 5"/>
          <p:cNvSpPr txBox="1"/>
          <p:nvPr/>
        </p:nvSpPr>
        <p:spPr>
          <a:xfrm>
            <a:off x="652780" y="4209415"/>
            <a:ext cx="11172190" cy="1800860"/>
          </a:xfrm>
          <a:prstGeom prst="rect">
            <a:avLst/>
          </a:prstGeom>
          <a:noFill/>
        </p:spPr>
        <p:txBody>
          <a:bodyPr wrap="square" rtlCol="0">
            <a:noAutofit/>
          </a:bodyPr>
          <a:p>
            <a:pPr marL="285750" indent="-285750">
              <a:buFont typeface="Arial" panose="020B0604020202020204" pitchFamily="34" charset="0"/>
              <a:buChar char="•"/>
            </a:pPr>
            <a:r>
              <a:rPr lang="en-IN" altLang="en-US" b="1"/>
              <a:t>Formula used</a:t>
            </a:r>
            <a:r>
              <a:rPr lang="en-IN" altLang="en-US"/>
              <a:t> :</a:t>
            </a:r>
            <a:endParaRPr lang="en-IN" altLang="en-US"/>
          </a:p>
          <a:p>
            <a:pPr indent="0">
              <a:buFont typeface="Arial" panose="020B0604020202020204" pitchFamily="34" charset="0"/>
              <a:buNone/>
            </a:pPr>
            <a:r>
              <a:rPr lang="en-IN" altLang="en-US"/>
              <a:t>  </a:t>
            </a:r>
            <a:r>
              <a:rPr lang="en-IN" altLang="en-US" b="1"/>
              <a:t>    Average no of calls </a:t>
            </a:r>
            <a:r>
              <a:rPr lang="en-IN" altLang="en-US"/>
              <a:t>: =ROUND(AVERAGE(B3:B14),0)</a:t>
            </a:r>
            <a:endParaRPr lang="en-IN" altLang="en-US"/>
          </a:p>
          <a:p>
            <a:pPr indent="0">
              <a:buFont typeface="Arial" panose="020B0604020202020204" pitchFamily="34" charset="0"/>
              <a:buNone/>
            </a:pPr>
            <a:r>
              <a:rPr lang="en-IN" altLang="en-US"/>
              <a:t>      </a:t>
            </a:r>
            <a:r>
              <a:rPr lang="en-IN" altLang="en-US" b="1"/>
              <a:t>Call status in percentage : </a:t>
            </a:r>
            <a:r>
              <a:rPr lang="en-IN" altLang="en-US"/>
              <a:t>	=(GETPIVOTDATA("Duration(hh:mm:ss)",$A$1,"Call_Status","answered")/GETPIVOTDAT("Duration(hh:mm:ss)",$A$1))*100</a:t>
            </a:r>
            <a:endParaRPr lang="en-IN" altLang="en-US"/>
          </a:p>
          <a:p>
            <a:pPr indent="0">
              <a:buFont typeface="Arial" panose="020B0604020202020204" pitchFamily="34" charset="0"/>
              <a:buNone/>
            </a:pPr>
            <a:r>
              <a:rPr lang="en-IN" altLang="en-US"/>
              <a:t>     </a:t>
            </a:r>
            <a:r>
              <a:rPr lang="en-IN" altLang="en-US" b="1"/>
              <a:t> Agents working hours per day :</a:t>
            </a:r>
            <a:r>
              <a:rPr lang="en-IN" altLang="en-US"/>
              <a:t> =(60/100)*F21</a:t>
            </a:r>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55650"/>
            <a:ext cx="10972800" cy="5370830"/>
          </a:xfrm>
        </p:spPr>
        <p:txBody>
          <a:bodyPr/>
          <a:p>
            <a:r>
              <a:rPr lang="en-US" sz="2000" b="1"/>
              <a:t>Average of call duration in sec</a:t>
            </a:r>
            <a:r>
              <a:rPr lang="en-IN" altLang="en-US" sz="2000" b="1"/>
              <a:t> </a:t>
            </a:r>
            <a:r>
              <a:rPr lang="en-IN" altLang="en-US" sz="2000"/>
              <a:t>: =ROUND(139.532147337017,0) (taken from the pivot table of task 1)</a:t>
            </a:r>
            <a:endParaRPr lang="en-IN" altLang="en-US" sz="2000"/>
          </a:p>
          <a:p>
            <a:r>
              <a:rPr lang="en-IN" altLang="en-US" sz="2000" b="1"/>
              <a:t>AVG No of calls at night :</a:t>
            </a:r>
            <a:r>
              <a:rPr lang="en-IN" altLang="en-US" sz="2000"/>
              <a:t> =ROUND((I20/100)*30,0)</a:t>
            </a:r>
            <a:endParaRPr lang="en-IN" altLang="en-US" sz="2000"/>
          </a:p>
          <a:p>
            <a:r>
              <a:rPr lang="en-IN" altLang="en-US" sz="2000" b="1"/>
              <a:t>Hours needed to increase service level from 70% to 90% :</a:t>
            </a:r>
            <a:r>
              <a:rPr lang="en-IN" altLang="en-US" sz="2000"/>
              <a:t> =ROUND(F23*F24*0.9/3600,0)</a:t>
            </a:r>
            <a:endParaRPr lang="en-IN" altLang="en-US" sz="2000"/>
          </a:p>
          <a:p>
            <a:r>
              <a:rPr lang="en-IN" altLang="en-US" sz="2000" b="1"/>
              <a:t>No of agents required for night calls </a:t>
            </a:r>
            <a:r>
              <a:rPr lang="en-IN" altLang="en-US" sz="2000"/>
              <a:t>: =ROUND(F25/H8,0)</a:t>
            </a:r>
            <a:endParaRPr lang="en-I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TECH-STACK USED </a:t>
            </a:r>
            <a:endParaRPr lang="en-IN" altLang="en-US"/>
          </a:p>
        </p:txBody>
      </p:sp>
      <p:sp>
        <p:nvSpPr>
          <p:cNvPr id="3" name="Content Placeholder 2"/>
          <p:cNvSpPr>
            <a:spLocks noGrp="1"/>
          </p:cNvSpPr>
          <p:nvPr>
            <p:ph idx="1"/>
          </p:nvPr>
        </p:nvSpPr>
        <p:spPr/>
        <p:txBody>
          <a:bodyPr/>
          <a:p>
            <a:r>
              <a:rPr lang="en-IN" altLang="en-US" sz="2400"/>
              <a:t>MS EXCEL (For statistical analysis and calculations)</a:t>
            </a:r>
            <a:endParaRPr lang="en-IN" altLang="en-US" sz="2400"/>
          </a:p>
          <a:p>
            <a:r>
              <a:rPr lang="en-IN" altLang="en-US" sz="2400"/>
              <a:t>MS Power Point (For making PPT Presentation)</a:t>
            </a:r>
            <a:endParaRPr lang="en-I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43890"/>
            <a:ext cx="10972800" cy="5482590"/>
          </a:xfrm>
        </p:spPr>
        <p:txBody>
          <a:bodyPr/>
          <a:p>
            <a:pPr marL="0" indent="0">
              <a:buNone/>
            </a:pPr>
            <a:r>
              <a:rPr lang="en-IN" altLang="en-US" b="1"/>
              <a:t>INSIGHTS :</a:t>
            </a:r>
            <a:endParaRPr lang="en-IN" altLang="en-US" b="1"/>
          </a:p>
          <a:p>
            <a:pPr marL="0" indent="0">
              <a:buNone/>
            </a:pPr>
            <a:r>
              <a:rPr lang="en-GB" sz="2000">
                <a:solidFill>
                  <a:schemeClr val="dk2"/>
                </a:solidFill>
                <a:sym typeface="+mn-ea"/>
              </a:rPr>
              <a:t>I gained knowledge of using data statistics and data visualization in Excel to extract meaningful conclusions of dataset. I came to know that the using of charts </a:t>
            </a:r>
            <a:r>
              <a:rPr lang="en-IN" altLang="en-GB" sz="2000">
                <a:solidFill>
                  <a:schemeClr val="dk2"/>
                </a:solidFill>
                <a:sym typeface="+mn-ea"/>
              </a:rPr>
              <a:t>is not only important thing but also analysing the given task and logical thinking, problem solving skills</a:t>
            </a:r>
            <a:r>
              <a:rPr lang="en-GB" sz="2000">
                <a:solidFill>
                  <a:schemeClr val="dk2"/>
                </a:solidFill>
                <a:sym typeface="+mn-ea"/>
              </a:rPr>
              <a:t> helps to convey the insights of data more efficiently and quickly.</a:t>
            </a:r>
            <a:endParaRPr lang="en-GB" sz="2000">
              <a:solidFill>
                <a:schemeClr val="dk2"/>
              </a:solidFill>
              <a:sym typeface="+mn-ea"/>
            </a:endParaRPr>
          </a:p>
          <a:p>
            <a:pPr marL="0" indent="0">
              <a:buNone/>
            </a:pPr>
            <a:r>
              <a:rPr lang="en-IN" altLang="en-US" b="1">
                <a:sym typeface="+mn-ea"/>
              </a:rPr>
              <a:t>RESULT :</a:t>
            </a:r>
            <a:endParaRPr lang="en-IN" altLang="en-US" b="1"/>
          </a:p>
          <a:p>
            <a:r>
              <a:rPr lang="en-GB" sz="2000">
                <a:solidFill>
                  <a:schemeClr val="dk2"/>
                </a:solidFill>
                <a:sym typeface="+mn-ea"/>
              </a:rPr>
              <a:t>This project was a new experience to me. </a:t>
            </a:r>
            <a:endParaRPr lang="en-GB" sz="2000">
              <a:solidFill>
                <a:schemeClr val="dk2"/>
              </a:solidFill>
              <a:sym typeface="+mn-ea"/>
            </a:endParaRPr>
          </a:p>
          <a:p>
            <a:r>
              <a:rPr lang="en-GB" sz="2000">
                <a:solidFill>
                  <a:schemeClr val="dk2"/>
                </a:solidFill>
                <a:sym typeface="+mn-ea"/>
              </a:rPr>
              <a:t>Learning new things by these projects.</a:t>
            </a:r>
            <a:endParaRPr sz="2000">
              <a:solidFill>
                <a:schemeClr val="dk2"/>
              </a:solidFill>
            </a:endParaRPr>
          </a:p>
          <a:p>
            <a:endParaRPr sz="2000">
              <a:solidFill>
                <a:schemeClr val="dk2"/>
              </a:solidFill>
            </a:endParaRPr>
          </a:p>
          <a:p>
            <a:endParaRPr lang="en-I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PROJECT DESCRIPTION</a:t>
            </a:r>
            <a:endParaRPr lang="en-IN" altLang="en-US"/>
          </a:p>
        </p:txBody>
      </p:sp>
      <p:sp>
        <p:nvSpPr>
          <p:cNvPr id="3" name="Content Placeholder 2"/>
          <p:cNvSpPr>
            <a:spLocks noGrp="1"/>
          </p:cNvSpPr>
          <p:nvPr>
            <p:ph idx="1"/>
          </p:nvPr>
        </p:nvSpPr>
        <p:spPr/>
        <p:txBody>
          <a:bodyPr/>
          <a:p>
            <a:r>
              <a:rPr lang="en-US" sz="2000"/>
              <a:t>In this project, you'll be diving into the world of Customer Experience (CX) analytics, specifically focusing on the inbound calling team of a company. You'll be provided with a dataset that spans 23 days and includes various details such as the agent's name and ID, the queue time (how long a customer had to wait before connecting with an agent), the time of the call, the duration of the call, and the call status (whether it was abandoned, answered, or transferred).</a:t>
            </a:r>
            <a:endParaRPr lang="en-US" sz="2000"/>
          </a:p>
          <a:p>
            <a:r>
              <a:rPr lang="en-US" sz="2000"/>
              <a:t>One of the key roles in a CX team is that of the customer service representative, also known as a call center agent. These agents handle various types of support, including email, inbound, outbound, and social media support.</a:t>
            </a:r>
            <a:endParaRPr lang="en-US" sz="2000"/>
          </a:p>
          <a:p>
            <a:r>
              <a:rPr lang="en-US" sz="2000"/>
              <a:t>Inbound customer support, which is the focus of this project, involves handling incoming calls from existing or prospective customers. The goal is to attract, engage, and delight customers, turning them into loyal advocates for the business. </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APPROACH</a:t>
            </a:r>
            <a:endParaRPr lang="en-IN" altLang="en-US"/>
          </a:p>
        </p:txBody>
      </p:sp>
      <p:sp>
        <p:nvSpPr>
          <p:cNvPr id="3" name="Content Placeholder 2"/>
          <p:cNvSpPr>
            <a:spLocks noGrp="1"/>
          </p:cNvSpPr>
          <p:nvPr>
            <p:ph idx="1"/>
          </p:nvPr>
        </p:nvSpPr>
        <p:spPr/>
        <p:txBody>
          <a:bodyPr/>
          <a:p>
            <a:pPr marL="0" indent="0">
              <a:buNone/>
            </a:pPr>
            <a:r>
              <a:rPr lang="en-IN" altLang="en-US" sz="2000"/>
              <a:t>1. Average Call Duration: Determine the average duration of all incoming calls received by agents. This should be calculated for each time bucket.</a:t>
            </a:r>
            <a:endParaRPr lang="en-IN" altLang="en-US" sz="2000"/>
          </a:p>
          <a:p>
            <a:pPr marL="0" indent="0">
              <a:buNone/>
            </a:pPr>
            <a:endParaRPr lang="en-IN" altLang="en-US" sz="2000"/>
          </a:p>
          <a:p>
            <a:pPr marL="0" indent="0">
              <a:buNone/>
            </a:pPr>
            <a:r>
              <a:rPr lang="en-IN" altLang="en-US" sz="2000"/>
              <a:t>    Your Task: What is the average duration of calls for each time bucket?</a:t>
            </a:r>
            <a:endParaRPr lang="en-IN" altLang="en-US" sz="2000"/>
          </a:p>
          <a:p>
            <a:pPr marL="0" indent="0">
              <a:buNone/>
            </a:pPr>
            <a:endParaRPr lang="en-IN" altLang="en-US" sz="2000"/>
          </a:p>
          <a:p>
            <a:pPr marL="0" indent="0">
              <a:buNone/>
            </a:pPr>
            <a:r>
              <a:rPr lang="en-IN" altLang="en-US" sz="2000"/>
              <a:t>Approach : Using pivot tables we can find average duration of all incoming calls received by agents easily.</a:t>
            </a:r>
            <a:endParaRPr lang="en-IN" altLang="en-US" sz="2000"/>
          </a:p>
          <a:p>
            <a:r>
              <a:rPr lang="en-IN" altLang="en-US" sz="2000"/>
              <a:t>Columns used are Time_Bucket and Call_seconds</a:t>
            </a:r>
            <a:endParaRPr lang="en-I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2868930" y="1540510"/>
          <a:ext cx="6454775" cy="3858260"/>
        </p:xfrm>
        <a:graphic>
          <a:graphicData uri="http://schemas.openxmlformats.org/drawingml/2006/table">
            <a:tbl>
              <a:tblPr/>
              <a:tblGrid>
                <a:gridCol w="2309495"/>
                <a:gridCol w="4145280"/>
              </a:tblGrid>
              <a:tr h="275590">
                <a:tc>
                  <a:txBody>
                    <a:bodyPr/>
                    <a:p>
                      <a:pPr>
                        <a:buNone/>
                      </a:pPr>
                      <a:r>
                        <a:rPr lang="en-US" sz="1200" b="1">
                          <a:solidFill>
                            <a:srgbClr val="000000"/>
                          </a:solidFill>
                          <a:latin typeface="Calibri" panose="020F0502020204030204" charset="-122"/>
                        </a:rPr>
                        <a:t>Time_Bucket</a:t>
                      </a:r>
                      <a:endParaRPr lang="en-US" sz="1200" b="1">
                        <a:solidFill>
                          <a:srgbClr val="000000"/>
                        </a:solidFill>
                        <a:latin typeface="Calibri" panose="020F0502020204030204" charset="-122"/>
                      </a:endParaRPr>
                    </a:p>
                  </a:txBody>
                  <a:tcPr marL="12700" marR="12700" marT="12700" vert="horz" anchor="b" anchorCtr="0">
                    <a:lnL>
                      <a:noFill/>
                    </a:lnL>
                    <a:lnR>
                      <a:noFill/>
                    </a:lnR>
                    <a:lnT cap="flat">
                      <a:noFill/>
                    </a:lnT>
                    <a:lnB w="6350" cap="flat" cmpd="sng">
                      <a:solidFill>
                        <a:srgbClr val="8EA9DB"/>
                      </a:solidFill>
                      <a:prstDash val="solid"/>
                      <a:headEnd type="none" w="med" len="med"/>
                      <a:tailEnd type="none" w="med" len="med"/>
                    </a:lnB>
                    <a:lnTlToBr>
                      <a:noFill/>
                    </a:lnTlToBr>
                    <a:lnBlToTr>
                      <a:noFill/>
                    </a:lnBlToTr>
                    <a:solidFill>
                      <a:srgbClr val="D9E1F2"/>
                    </a:solidFill>
                  </a:tcPr>
                </a:tc>
                <a:tc>
                  <a:txBody>
                    <a:bodyPr/>
                    <a:p>
                      <a:pPr>
                        <a:buNone/>
                      </a:pPr>
                      <a:r>
                        <a:rPr lang="en-US" sz="1200" b="1">
                          <a:solidFill>
                            <a:srgbClr val="000000"/>
                          </a:solidFill>
                          <a:latin typeface="Calibri" panose="020F0502020204030204" charset="-122"/>
                        </a:rPr>
                        <a:t>Average of Call_Seconds (s)</a:t>
                      </a:r>
                      <a:endParaRPr lang="en-US" sz="1200" b="1">
                        <a:solidFill>
                          <a:srgbClr val="000000"/>
                        </a:solidFill>
                        <a:latin typeface="Calibri" panose="020F0502020204030204" charset="-122"/>
                      </a:endParaRPr>
                    </a:p>
                  </a:txBody>
                  <a:tcPr marL="12700" marR="12700" marT="12700" vert="horz" anchor="b" anchorCtr="0">
                    <a:lnL>
                      <a:noFill/>
                    </a:lnL>
                    <a:lnR cap="flat">
                      <a:noFill/>
                    </a:lnR>
                    <a:lnT cap="flat">
                      <a:noFill/>
                    </a:lnT>
                    <a:lnB w="6350" cap="flat" cmpd="sng">
                      <a:solidFill>
                        <a:srgbClr val="8EA9DB"/>
                      </a:solidFill>
                      <a:prstDash val="solid"/>
                      <a:headEnd type="none" w="med" len="med"/>
                      <a:tailEnd type="none" w="med" len="med"/>
                    </a:lnB>
                    <a:lnTlToBr>
                      <a:noFill/>
                    </a:lnTlToBr>
                    <a:lnBlToTr>
                      <a:noFill/>
                    </a:lnBlToTr>
                    <a:solidFill>
                      <a:srgbClr val="D9E1F2"/>
                    </a:solidFill>
                  </a:tcPr>
                </a:tc>
              </a:tr>
              <a:tr h="275590">
                <a:tc>
                  <a:txBody>
                    <a:bodyPr/>
                    <a:p>
                      <a:pPr>
                        <a:buNone/>
                      </a:pPr>
                      <a:r>
                        <a:rPr lang="en-US" sz="1200">
                          <a:solidFill>
                            <a:srgbClr val="000000"/>
                          </a:solidFill>
                          <a:latin typeface="Calibri" panose="020F0502020204030204" charset="-122"/>
                        </a:rPr>
                        <a:t>10_11</a:t>
                      </a:r>
                      <a:endParaRPr lang="en-US" sz="1200">
                        <a:solidFill>
                          <a:srgbClr val="000000"/>
                        </a:solidFill>
                        <a:latin typeface="Calibri" panose="020F0502020204030204" charset="-122"/>
                      </a:endParaRPr>
                    </a:p>
                  </a:txBody>
                  <a:tcPr marL="12700" marR="12700" marT="12700" vert="horz" anchor="b" anchorCtr="0">
                    <a:lnL>
                      <a:noFill/>
                    </a:lnL>
                    <a:lnR>
                      <a:noFill/>
                    </a:lnR>
                    <a:lnT w="6350" cap="flat" cmpd="sng">
                      <a:solidFill>
                        <a:srgbClr val="8EA9DB"/>
                      </a:solidFill>
                      <a:prstDash val="solid"/>
                      <a:headEnd type="none" w="med" len="med"/>
                      <a:tailEnd type="none" w="med" len="med"/>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97.42402163</a:t>
                      </a:r>
                      <a:endParaRPr lang="en-US" sz="1200">
                        <a:solidFill>
                          <a:srgbClr val="000000"/>
                        </a:solidFill>
                        <a:latin typeface="Calibri" panose="020F0502020204030204" charset="-122"/>
                      </a:endParaRPr>
                    </a:p>
                  </a:txBody>
                  <a:tcPr marL="12700" marR="12700" marT="12700" vert="horz" anchor="b" anchorCtr="0">
                    <a:lnL>
                      <a:noFill/>
                    </a:lnL>
                    <a:lnR cap="flat">
                      <a:noFill/>
                    </a:lnR>
                    <a:lnT w="6350" cap="flat" cmpd="sng">
                      <a:solidFill>
                        <a:srgbClr val="8EA9DB"/>
                      </a:solidFill>
                      <a:prstDash val="solid"/>
                      <a:headEnd type="none" w="med" len="med"/>
                      <a:tailEnd type="none" w="med" len="med"/>
                    </a:lnT>
                    <a:lnB cap="flat">
                      <a:noFill/>
                    </a:lnB>
                    <a:lnTlToBr>
                      <a:noFill/>
                    </a:lnTlToBr>
                    <a:lnBlToTr>
                      <a:noFill/>
                    </a:lnBlToTr>
                    <a:noFill/>
                  </a:tcPr>
                </a:tc>
              </a:tr>
              <a:tr h="275590">
                <a:tc>
                  <a:txBody>
                    <a:bodyPr/>
                    <a:p>
                      <a:pPr>
                        <a:buNone/>
                      </a:pPr>
                      <a:r>
                        <a:rPr lang="en-US" sz="1200">
                          <a:solidFill>
                            <a:srgbClr val="000000"/>
                          </a:solidFill>
                          <a:latin typeface="Calibri" panose="020F0502020204030204" charset="-122"/>
                        </a:rPr>
                        <a:t>11_12</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116.7837413</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275590">
                <a:tc>
                  <a:txBody>
                    <a:bodyPr/>
                    <a:p>
                      <a:pPr>
                        <a:buNone/>
                      </a:pPr>
                      <a:r>
                        <a:rPr lang="en-US" sz="1200">
                          <a:solidFill>
                            <a:srgbClr val="000000"/>
                          </a:solidFill>
                          <a:latin typeface="Calibri" panose="020F0502020204030204" charset="-122"/>
                        </a:rPr>
                        <a:t>12_13</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144.7250237</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275590">
                <a:tc>
                  <a:txBody>
                    <a:bodyPr/>
                    <a:p>
                      <a:pPr>
                        <a:buNone/>
                      </a:pPr>
                      <a:r>
                        <a:rPr lang="en-US" sz="1200">
                          <a:solidFill>
                            <a:srgbClr val="000000"/>
                          </a:solidFill>
                          <a:latin typeface="Calibri" panose="020F0502020204030204" charset="-122"/>
                        </a:rPr>
                        <a:t>13_14</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149.5409567</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275590">
                <a:tc>
                  <a:txBody>
                    <a:bodyPr/>
                    <a:p>
                      <a:pPr>
                        <a:buNone/>
                      </a:pPr>
                      <a:r>
                        <a:rPr lang="en-US" sz="1200">
                          <a:solidFill>
                            <a:srgbClr val="000000"/>
                          </a:solidFill>
                          <a:latin typeface="Calibri" panose="020F0502020204030204" charset="-122"/>
                        </a:rPr>
                        <a:t>14_15</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146.9693211</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275590">
                <a:tc>
                  <a:txBody>
                    <a:bodyPr/>
                    <a:p>
                      <a:pPr>
                        <a:buNone/>
                      </a:pPr>
                      <a:r>
                        <a:rPr lang="en-US" sz="1200">
                          <a:solidFill>
                            <a:srgbClr val="000000"/>
                          </a:solidFill>
                          <a:latin typeface="Calibri" panose="020F0502020204030204" charset="-122"/>
                        </a:rPr>
                        <a:t>15_16</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169.8968228</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275590">
                <a:tc>
                  <a:txBody>
                    <a:bodyPr/>
                    <a:p>
                      <a:pPr>
                        <a:buNone/>
                      </a:pPr>
                      <a:r>
                        <a:rPr lang="en-US" sz="1200">
                          <a:solidFill>
                            <a:srgbClr val="000000"/>
                          </a:solidFill>
                          <a:latin typeface="Calibri" panose="020F0502020204030204" charset="-122"/>
                        </a:rPr>
                        <a:t>16_17</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181.4393491</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275590">
                <a:tc>
                  <a:txBody>
                    <a:bodyPr/>
                    <a:p>
                      <a:pPr>
                        <a:buNone/>
                      </a:pPr>
                      <a:r>
                        <a:rPr lang="en-US" sz="1200">
                          <a:solidFill>
                            <a:srgbClr val="000000"/>
                          </a:solidFill>
                          <a:latin typeface="Calibri" panose="020F0502020204030204" charset="-122"/>
                        </a:rPr>
                        <a:t>17_18</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179.7245137</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275590">
                <a:tc>
                  <a:txBody>
                    <a:bodyPr/>
                    <a:p>
                      <a:pPr>
                        <a:buNone/>
                      </a:pPr>
                      <a:r>
                        <a:rPr lang="en-US" sz="1200">
                          <a:solidFill>
                            <a:srgbClr val="000000"/>
                          </a:solidFill>
                          <a:latin typeface="Calibri" panose="020F0502020204030204" charset="-122"/>
                        </a:rPr>
                        <a:t>18_19</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174.3246753</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275590">
                <a:tc>
                  <a:txBody>
                    <a:bodyPr/>
                    <a:p>
                      <a:pPr>
                        <a:buNone/>
                      </a:pPr>
                      <a:r>
                        <a:rPr lang="en-US" sz="1200">
                          <a:solidFill>
                            <a:srgbClr val="000000"/>
                          </a:solidFill>
                          <a:latin typeface="Calibri" panose="020F0502020204030204" charset="-122"/>
                        </a:rPr>
                        <a:t>19_20</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144.5825468</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275590">
                <a:tc>
                  <a:txBody>
                    <a:bodyPr/>
                    <a:p>
                      <a:pPr>
                        <a:buNone/>
                      </a:pPr>
                      <a:r>
                        <a:rPr lang="en-US" sz="1200">
                          <a:solidFill>
                            <a:srgbClr val="000000"/>
                          </a:solidFill>
                          <a:latin typeface="Calibri" panose="020F0502020204030204" charset="-122"/>
                        </a:rPr>
                        <a:t>20_21</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105.9491371</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275590">
                <a:tc>
                  <a:txBody>
                    <a:bodyPr/>
                    <a:p>
                      <a:pPr>
                        <a:buNone/>
                      </a:pPr>
                      <a:r>
                        <a:rPr lang="en-US" sz="1200">
                          <a:solidFill>
                            <a:srgbClr val="000000"/>
                          </a:solidFill>
                          <a:latin typeface="Calibri" panose="020F0502020204030204" charset="-122"/>
                        </a:rPr>
                        <a:t>9_10</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w="6350" cap="flat" cmpd="sng">
                      <a:solidFill>
                        <a:srgbClr val="8EA9DB"/>
                      </a:solidFill>
                      <a:prstDash val="solid"/>
                      <a:headEnd type="none" w="med" len="med"/>
                      <a:tailEnd type="none" w="med" len="med"/>
                    </a:lnB>
                    <a:lnTlToBr>
                      <a:noFill/>
                    </a:lnTlToBr>
                    <a:lnBlToTr>
                      <a:noFill/>
                    </a:lnBlToTr>
                    <a:noFill/>
                  </a:tcPr>
                </a:tc>
                <a:tc>
                  <a:txBody>
                    <a:bodyPr/>
                    <a:p>
                      <a:pPr>
                        <a:buNone/>
                      </a:pPr>
                      <a:r>
                        <a:rPr lang="en-US" sz="1200">
                          <a:solidFill>
                            <a:srgbClr val="000000"/>
                          </a:solidFill>
                          <a:latin typeface="Calibri" panose="020F0502020204030204" charset="-122"/>
                        </a:rPr>
                        <a:t>92.01032541</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w="6350" cap="flat" cmpd="sng">
                      <a:solidFill>
                        <a:srgbClr val="8EA9DB"/>
                      </a:solidFill>
                      <a:prstDash val="solid"/>
                      <a:headEnd type="none" w="med" len="med"/>
                      <a:tailEnd type="none" w="med" len="med"/>
                    </a:lnB>
                    <a:lnTlToBr>
                      <a:noFill/>
                    </a:lnTlToBr>
                    <a:lnBlToTr>
                      <a:noFill/>
                    </a:lnBlToTr>
                    <a:noFill/>
                  </a:tcPr>
                </a:tc>
              </a:tr>
              <a:tr h="275590">
                <a:tc>
                  <a:txBody>
                    <a:bodyPr/>
                    <a:p>
                      <a:pPr>
                        <a:buNone/>
                      </a:pPr>
                      <a:r>
                        <a:rPr lang="en-US" sz="1200" b="1">
                          <a:solidFill>
                            <a:srgbClr val="000000"/>
                          </a:solidFill>
                          <a:latin typeface="Calibri" panose="020F0502020204030204" charset="-122"/>
                        </a:rPr>
                        <a:t>Grand Total</a:t>
                      </a:r>
                      <a:endParaRPr lang="en-US" sz="1200" b="1">
                        <a:solidFill>
                          <a:srgbClr val="000000"/>
                        </a:solidFill>
                        <a:latin typeface="Calibri" panose="020F0502020204030204" charset="-122"/>
                      </a:endParaRPr>
                    </a:p>
                  </a:txBody>
                  <a:tcPr marL="12700" marR="12700" marT="12700" vert="horz" anchor="b" anchorCtr="0">
                    <a:lnL>
                      <a:noFill/>
                    </a:lnL>
                    <a:lnR>
                      <a:noFill/>
                    </a:lnR>
                    <a:lnT w="6350" cap="flat" cmpd="sng">
                      <a:solidFill>
                        <a:srgbClr val="8EA9DB"/>
                      </a:solidFill>
                      <a:prstDash val="solid"/>
                      <a:headEnd type="none" w="med" len="med"/>
                      <a:tailEnd type="none" w="med" len="med"/>
                    </a:lnT>
                    <a:lnB cap="flat">
                      <a:noFill/>
                    </a:lnB>
                    <a:lnTlToBr>
                      <a:noFill/>
                    </a:lnTlToBr>
                    <a:lnBlToTr>
                      <a:noFill/>
                    </a:lnBlToTr>
                    <a:solidFill>
                      <a:srgbClr val="D9E1F2"/>
                    </a:solidFill>
                  </a:tcPr>
                </a:tc>
                <a:tc>
                  <a:txBody>
                    <a:bodyPr/>
                    <a:p>
                      <a:pPr>
                        <a:buNone/>
                      </a:pPr>
                      <a:r>
                        <a:rPr lang="en-US" sz="1200" b="1">
                          <a:solidFill>
                            <a:srgbClr val="000000"/>
                          </a:solidFill>
                          <a:latin typeface="Calibri" panose="020F0502020204030204" charset="-122"/>
                        </a:rPr>
                        <a:t>139.5321473</a:t>
                      </a:r>
                      <a:endParaRPr lang="en-US" sz="1200" b="1">
                        <a:solidFill>
                          <a:srgbClr val="000000"/>
                        </a:solidFill>
                        <a:latin typeface="Calibri" panose="020F0502020204030204" charset="-122"/>
                      </a:endParaRPr>
                    </a:p>
                  </a:txBody>
                  <a:tcPr marL="12700" marR="12700" marT="12700" vert="horz" anchor="b" anchorCtr="0">
                    <a:lnL>
                      <a:noFill/>
                    </a:lnL>
                    <a:lnR cap="flat">
                      <a:noFill/>
                    </a:lnR>
                    <a:lnT w="6350" cap="flat" cmpd="sng">
                      <a:solidFill>
                        <a:srgbClr val="8EA9DB"/>
                      </a:solidFill>
                      <a:prstDash val="solid"/>
                      <a:headEnd type="none" w="med" len="med"/>
                      <a:tailEnd type="none" w="med" len="med"/>
                    </a:lnT>
                    <a:lnB cap="flat">
                      <a:noFill/>
                    </a:lnB>
                    <a:lnTlToBr>
                      <a:noFill/>
                    </a:lnTlToBr>
                    <a:lnBlToTr>
                      <a:noFill/>
                    </a:lnBlToTr>
                    <a:solidFill>
                      <a:srgbClr val="D9E1F2"/>
                    </a:solidFill>
                  </a:tcPr>
                </a:tc>
              </a:tr>
            </a:tbl>
          </a:graphicData>
        </a:graphic>
      </p:graphicFrame>
      <p:sp>
        <p:nvSpPr>
          <p:cNvPr id="5" name="Text Box 4"/>
          <p:cNvSpPr txBox="1"/>
          <p:nvPr/>
        </p:nvSpPr>
        <p:spPr>
          <a:xfrm>
            <a:off x="3047365" y="578485"/>
            <a:ext cx="6183630" cy="544195"/>
          </a:xfrm>
          <a:prstGeom prst="rect">
            <a:avLst/>
          </a:prstGeom>
          <a:noFill/>
        </p:spPr>
        <p:txBody>
          <a:bodyPr wrap="square" rtlCol="0">
            <a:noAutofit/>
          </a:bodyPr>
          <a:p>
            <a:r>
              <a:rPr lang="en-IN" altLang="en-US"/>
              <a:t> 	            </a:t>
            </a:r>
            <a:r>
              <a:rPr lang="en-IN" altLang="en-US" sz="3200"/>
              <a:t>PIVOT  TABLE</a:t>
            </a:r>
            <a:endParaRPr lang="en-IN" alt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08660"/>
            <a:ext cx="10972800" cy="5417820"/>
          </a:xfrm>
        </p:spPr>
        <p:txBody>
          <a:bodyPr/>
          <a:p>
            <a:pPr marL="0" indent="0">
              <a:buNone/>
            </a:pPr>
            <a:r>
              <a:rPr lang="en-IN" altLang="en-US" sz="2000" b="1"/>
              <a:t>2. Call Volume Analysis:</a:t>
            </a:r>
            <a:r>
              <a:rPr lang="en-IN" altLang="en-US" sz="2000"/>
              <a:t> Visualize the total number of calls received. This should be represented as a graph or chart showing the number of calls against time. Time should be represented in buckets (e.g., 1-2, 2-3, etc.).</a:t>
            </a:r>
            <a:endParaRPr lang="en-IN" altLang="en-US" sz="2000"/>
          </a:p>
          <a:p>
            <a:pPr marL="0" indent="0">
              <a:buNone/>
            </a:pPr>
            <a:endParaRPr lang="en-IN" altLang="en-US" sz="2000"/>
          </a:p>
          <a:p>
            <a:pPr marL="0" indent="0">
              <a:buNone/>
            </a:pPr>
            <a:r>
              <a:rPr lang="en-IN" altLang="en-US" sz="2000"/>
              <a:t>  </a:t>
            </a:r>
            <a:r>
              <a:rPr lang="en-IN" altLang="en-US" sz="2000" b="1"/>
              <a:t>  Your Task:</a:t>
            </a:r>
            <a:r>
              <a:rPr lang="en-IN" altLang="en-US" sz="2000"/>
              <a:t> Can you create a chart or graph that shows the number of calls received in each time bucket?</a:t>
            </a:r>
            <a:endParaRPr lang="en-IN" altLang="en-US" sz="2000"/>
          </a:p>
          <a:p>
            <a:pPr marL="0" indent="0">
              <a:buNone/>
            </a:pPr>
            <a:endParaRPr lang="en-IN" altLang="en-US" sz="2000"/>
          </a:p>
          <a:p>
            <a:r>
              <a:rPr lang="en-IN" altLang="en-US" sz="2000"/>
              <a:t>Columns used are Time_Bucket and call_status.</a:t>
            </a:r>
            <a:endParaRPr lang="en-IN" altLang="en-US" sz="2000"/>
          </a:p>
          <a:p>
            <a:r>
              <a:rPr lang="en-IN" altLang="en-US" sz="2000"/>
              <a:t>Received calls = Answered calls + Transferred calls</a:t>
            </a:r>
            <a:endParaRPr lang="en-IN" altLang="en-US" sz="2000"/>
          </a:p>
          <a:p>
            <a:r>
              <a:rPr lang="en-IN" altLang="en-US" sz="2000"/>
              <a:t>Formula used to count number of received calls :</a:t>
            </a:r>
            <a:endParaRPr lang="en-IN" altLang="en-US" sz="2000"/>
          </a:p>
          <a:p>
            <a:pPr marL="0" indent="457200">
              <a:buNone/>
            </a:pPr>
            <a:r>
              <a:rPr lang="en-IN" altLang="en-US" sz="2000"/>
              <a:t>=COUNTIFS($A$2:$A$117989,D2,$B$2:$B$117989,$B$2)</a:t>
            </a:r>
            <a:endParaRPr lang="en-IN" altLang="en-US" sz="2000"/>
          </a:p>
          <a:p>
            <a:pPr marL="0" indent="457200">
              <a:buNone/>
            </a:pPr>
            <a:endParaRPr lang="en-I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hart 3"/>
          <p:cNvGraphicFramePr/>
          <p:nvPr/>
        </p:nvGraphicFramePr>
        <p:xfrm>
          <a:off x="2018030" y="1643380"/>
          <a:ext cx="8155940" cy="4352290"/>
        </p:xfrm>
        <a:graphic>
          <a:graphicData uri="http://schemas.openxmlformats.org/drawingml/2006/chart">
            <c:chart xmlns:c="http://schemas.openxmlformats.org/drawingml/2006/chart" xmlns:r="http://schemas.openxmlformats.org/officeDocument/2006/relationships" r:id="rId1"/>
          </a:graphicData>
        </a:graphic>
      </p:graphicFrame>
      <p:sp>
        <p:nvSpPr>
          <p:cNvPr id="5" name="Text Box 4"/>
          <p:cNvSpPr txBox="1"/>
          <p:nvPr/>
        </p:nvSpPr>
        <p:spPr>
          <a:xfrm>
            <a:off x="3170555" y="639445"/>
            <a:ext cx="5450840" cy="750570"/>
          </a:xfrm>
          <a:prstGeom prst="rect">
            <a:avLst/>
          </a:prstGeom>
          <a:noFill/>
        </p:spPr>
        <p:txBody>
          <a:bodyPr wrap="square" rtlCol="0">
            <a:noAutofit/>
          </a:bodyPr>
          <a:p>
            <a:pPr marL="1371600" lvl="3" indent="457200"/>
            <a:r>
              <a:rPr lang="en-IN" altLang="en-US" sz="2800" b="1"/>
              <a:t>BAR CHART</a:t>
            </a:r>
            <a:endParaRPr lang="en-IN" altLang="en-US" sz="2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3337560" y="1478280"/>
          <a:ext cx="4831080" cy="4193540"/>
        </p:xfrm>
        <a:graphic>
          <a:graphicData uri="http://schemas.openxmlformats.org/drawingml/2006/table">
            <a:tbl>
              <a:tblPr/>
              <a:tblGrid>
                <a:gridCol w="1685925"/>
                <a:gridCol w="3145155"/>
              </a:tblGrid>
              <a:tr h="322580">
                <a:tc>
                  <a:txBody>
                    <a:bodyPr/>
                    <a:p>
                      <a:pPr>
                        <a:buNone/>
                      </a:pPr>
                      <a:r>
                        <a:rPr lang="en-US" sz="1200">
                          <a:solidFill>
                            <a:srgbClr val="000000"/>
                          </a:solidFill>
                          <a:latin typeface="Calibri" panose="020F0502020204030204" charset="-122"/>
                        </a:rPr>
                        <a:t>Time_Bucket</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Count_of_recieved_calls</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322580">
                <a:tc>
                  <a:txBody>
                    <a:bodyPr/>
                    <a:p>
                      <a:pPr>
                        <a:buNone/>
                      </a:pPr>
                      <a:r>
                        <a:rPr lang="en-US" sz="1200">
                          <a:solidFill>
                            <a:srgbClr val="000000"/>
                          </a:solidFill>
                          <a:latin typeface="Calibri" panose="020F0502020204030204" charset="-122"/>
                        </a:rPr>
                        <a:t>10_11</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6368</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322580">
                <a:tc>
                  <a:txBody>
                    <a:bodyPr/>
                    <a:p>
                      <a:pPr>
                        <a:buNone/>
                      </a:pPr>
                      <a:r>
                        <a:rPr lang="en-US" sz="1200">
                          <a:solidFill>
                            <a:srgbClr val="000000"/>
                          </a:solidFill>
                          <a:latin typeface="Calibri" panose="020F0502020204030204" charset="-122"/>
                        </a:rPr>
                        <a:t>11_12</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8560</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322580">
                <a:tc>
                  <a:txBody>
                    <a:bodyPr/>
                    <a:p>
                      <a:pPr>
                        <a:buNone/>
                      </a:pPr>
                      <a:r>
                        <a:rPr lang="en-US" sz="1200">
                          <a:solidFill>
                            <a:srgbClr val="000000"/>
                          </a:solidFill>
                          <a:latin typeface="Calibri" panose="020F0502020204030204" charset="-122"/>
                        </a:rPr>
                        <a:t>12_13</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9432</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322580">
                <a:tc>
                  <a:txBody>
                    <a:bodyPr/>
                    <a:p>
                      <a:pPr>
                        <a:buNone/>
                      </a:pPr>
                      <a:r>
                        <a:rPr lang="en-US" sz="1200">
                          <a:solidFill>
                            <a:srgbClr val="000000"/>
                          </a:solidFill>
                          <a:latin typeface="Calibri" panose="020F0502020204030204" charset="-122"/>
                        </a:rPr>
                        <a:t>13_14</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8829</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322580">
                <a:tc>
                  <a:txBody>
                    <a:bodyPr/>
                    <a:p>
                      <a:pPr>
                        <a:buNone/>
                      </a:pPr>
                      <a:r>
                        <a:rPr lang="en-US" sz="1200">
                          <a:solidFill>
                            <a:srgbClr val="000000"/>
                          </a:solidFill>
                          <a:latin typeface="Calibri" panose="020F0502020204030204" charset="-122"/>
                        </a:rPr>
                        <a:t>14_15</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7974</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322580">
                <a:tc>
                  <a:txBody>
                    <a:bodyPr/>
                    <a:p>
                      <a:pPr>
                        <a:buNone/>
                      </a:pPr>
                      <a:r>
                        <a:rPr lang="en-US" sz="1200">
                          <a:solidFill>
                            <a:srgbClr val="000000"/>
                          </a:solidFill>
                          <a:latin typeface="Calibri" panose="020F0502020204030204" charset="-122"/>
                        </a:rPr>
                        <a:t>15_16</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7760</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322580">
                <a:tc>
                  <a:txBody>
                    <a:bodyPr/>
                    <a:p>
                      <a:pPr>
                        <a:buNone/>
                      </a:pPr>
                      <a:r>
                        <a:rPr lang="en-US" sz="1200">
                          <a:solidFill>
                            <a:srgbClr val="000000"/>
                          </a:solidFill>
                          <a:latin typeface="Calibri" panose="020F0502020204030204" charset="-122"/>
                        </a:rPr>
                        <a:t>16_17</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7852</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322580">
                <a:tc>
                  <a:txBody>
                    <a:bodyPr/>
                    <a:p>
                      <a:pPr>
                        <a:buNone/>
                      </a:pPr>
                      <a:r>
                        <a:rPr lang="en-US" sz="1200">
                          <a:solidFill>
                            <a:srgbClr val="000000"/>
                          </a:solidFill>
                          <a:latin typeface="Calibri" panose="020F0502020204030204" charset="-122"/>
                        </a:rPr>
                        <a:t>17_18</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7601</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322580">
                <a:tc>
                  <a:txBody>
                    <a:bodyPr/>
                    <a:p>
                      <a:pPr>
                        <a:buNone/>
                      </a:pPr>
                      <a:r>
                        <a:rPr lang="en-US" sz="1200">
                          <a:solidFill>
                            <a:srgbClr val="000000"/>
                          </a:solidFill>
                          <a:latin typeface="Calibri" panose="020F0502020204030204" charset="-122"/>
                        </a:rPr>
                        <a:t>18_19</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6200</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322580">
                <a:tc>
                  <a:txBody>
                    <a:bodyPr/>
                    <a:p>
                      <a:pPr>
                        <a:buNone/>
                      </a:pPr>
                      <a:r>
                        <a:rPr lang="en-US" sz="1200">
                          <a:solidFill>
                            <a:srgbClr val="000000"/>
                          </a:solidFill>
                          <a:latin typeface="Calibri" panose="020F0502020204030204" charset="-122"/>
                        </a:rPr>
                        <a:t>19_20</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4578</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322580">
                <a:tc>
                  <a:txBody>
                    <a:bodyPr/>
                    <a:p>
                      <a:pPr>
                        <a:buNone/>
                      </a:pPr>
                      <a:r>
                        <a:rPr lang="en-US" sz="1200">
                          <a:solidFill>
                            <a:srgbClr val="000000"/>
                          </a:solidFill>
                          <a:latin typeface="Calibri" panose="020F0502020204030204" charset="-122"/>
                        </a:rPr>
                        <a:t>20_21</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noFill/>
                  </a:tcPr>
                </a:tc>
                <a:tc>
                  <a:txBody>
                    <a:bodyPr/>
                    <a:p>
                      <a:pPr>
                        <a:buNone/>
                      </a:pPr>
                      <a:r>
                        <a:rPr lang="en-US" sz="1200">
                          <a:solidFill>
                            <a:srgbClr val="000000"/>
                          </a:solidFill>
                          <a:latin typeface="Calibri" panose="020F0502020204030204" charset="-122"/>
                        </a:rPr>
                        <a:t>2870</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r h="322580">
                <a:tc>
                  <a:txBody>
                    <a:bodyPr/>
                    <a:p>
                      <a:pPr>
                        <a:buNone/>
                      </a:pPr>
                      <a:r>
                        <a:rPr lang="en-US" sz="1200">
                          <a:solidFill>
                            <a:srgbClr val="000000"/>
                          </a:solidFill>
                          <a:latin typeface="Calibri" panose="020F0502020204030204" charset="-122"/>
                        </a:rPr>
                        <a:t>9_10</a:t>
                      </a:r>
                      <a:endParaRPr lang="en-US" sz="1200">
                        <a:solidFill>
                          <a:srgbClr val="000000"/>
                        </a:solidFill>
                        <a:latin typeface="Calibri" panose="020F0502020204030204" charset="-122"/>
                      </a:endParaRPr>
                    </a:p>
                  </a:txBody>
                  <a:tcPr marL="12700" marR="12700" marT="12700" vert="horz" anchor="b" anchorCtr="0">
                    <a:lnL>
                      <a:noFill/>
                    </a:lnL>
                    <a:lnR>
                      <a:noFill/>
                    </a:lnR>
                    <a:lnT cap="flat">
                      <a:noFill/>
                    </a:lnT>
                    <a:lnB w="6350" cap="flat" cmpd="sng">
                      <a:solidFill>
                        <a:srgbClr val="8EA9DB"/>
                      </a:solidFill>
                      <a:prstDash val="solid"/>
                      <a:headEnd type="none" w="med" len="med"/>
                      <a:tailEnd type="none" w="med" len="med"/>
                    </a:lnB>
                    <a:lnTlToBr>
                      <a:noFill/>
                    </a:lnTlToBr>
                    <a:lnBlToTr>
                      <a:noFill/>
                    </a:lnBlToTr>
                    <a:noFill/>
                  </a:tcPr>
                </a:tc>
                <a:tc>
                  <a:txBody>
                    <a:bodyPr/>
                    <a:p>
                      <a:pPr>
                        <a:buNone/>
                      </a:pPr>
                      <a:r>
                        <a:rPr lang="en-US" sz="1200">
                          <a:solidFill>
                            <a:srgbClr val="000000"/>
                          </a:solidFill>
                          <a:latin typeface="Calibri" panose="020F0502020204030204" charset="-122"/>
                        </a:rPr>
                        <a:t>4428</a:t>
                      </a:r>
                      <a:endParaRPr lang="en-US" sz="120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bl>
          </a:graphicData>
        </a:graphic>
      </p:graphicFrame>
      <p:graphicFrame>
        <p:nvGraphicFramePr>
          <p:cNvPr id="5" name="Table 4"/>
          <p:cNvGraphicFramePr/>
          <p:nvPr/>
        </p:nvGraphicFramePr>
        <p:xfrm>
          <a:off x="1828800" y="1143000"/>
          <a:ext cx="8533765" cy="4572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en-US" sz="1800">
                          <a:solidFill>
                            <a:srgbClr val="000000"/>
                          </a:solidFill>
                          <a:latin typeface="Calibri" panose="020F0502020204030204" charset="-122"/>
                        </a:rPr>
                        <a:t>Time_Bucket</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Count_of_recieved_calls</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10_11</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6368</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11_12</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8560</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12_13</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9432</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13_14</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8829</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14_15</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7974</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15_16</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7760</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16_17</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7852</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17_18</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7601</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18_19</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6200</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19_20</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4578</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20_21</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2870</a:t>
                      </a:r>
                      <a:endParaRPr lang="en-US" sz="1800">
                        <a:solidFill>
                          <a:srgbClr val="000000"/>
                        </a:solidFill>
                        <a:latin typeface="Calibri" panose="020F0502020204030204" charset="-122"/>
                      </a:endParaRPr>
                    </a:p>
                  </a:txBody>
                  <a:tcPr marL="12700" marR="12700" marT="12700" vert="horz" anchor="b" anchorCtr="0"/>
                </a:tc>
              </a:tr>
              <a:tr h="381000">
                <a:tc>
                  <a:txBody>
                    <a:bodyPr/>
                    <a:p>
                      <a:pPr>
                        <a:buNone/>
                      </a:pPr>
                      <a:r>
                        <a:rPr lang="en-US" sz="1800">
                          <a:solidFill>
                            <a:srgbClr val="000000"/>
                          </a:solidFill>
                          <a:latin typeface="Calibri" panose="020F0502020204030204" charset="-122"/>
                        </a:rPr>
                        <a:t>9_10</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4428</a:t>
                      </a:r>
                      <a:endParaRPr lang="en-US" sz="1800">
                        <a:solidFill>
                          <a:srgbClr val="000000"/>
                        </a:solidFill>
                        <a:latin typeface="Calibri" panose="020F0502020204030204" charset="-122"/>
                      </a:endParaRPr>
                    </a:p>
                  </a:txBody>
                  <a:tcPr marL="12700" marR="12700" marT="12700" vert="horz" anchor="b" anchorCtr="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91515"/>
            <a:ext cx="10972800" cy="5434965"/>
          </a:xfrm>
        </p:spPr>
        <p:txBody>
          <a:bodyPr/>
          <a:p>
            <a:pPr marL="0" indent="0">
              <a:buNone/>
            </a:pPr>
            <a:r>
              <a:rPr lang="en-IN" altLang="en-US" sz="2000" b="1"/>
              <a:t>3. Manpower Planning:</a:t>
            </a:r>
            <a:r>
              <a:rPr lang="en-IN" altLang="en-US" sz="2000"/>
              <a:t> The current rate of abandoned calls is approximately 30%. Propose a plan for manpower allocation during each time bucket (from 9 am to 9 pm) to reduce the abandon rate to 10%. In other words, you need to calculate the minimum number of agents required in each time bucket to ensure that at least 90 out of 100 calls are answered.</a:t>
            </a:r>
            <a:endParaRPr lang="en-IN" altLang="en-US" sz="2000"/>
          </a:p>
          <a:p>
            <a:pPr marL="0" indent="0">
              <a:buNone/>
            </a:pPr>
            <a:endParaRPr lang="en-IN" altLang="en-US" sz="2000"/>
          </a:p>
          <a:p>
            <a:pPr marL="0" indent="0">
              <a:buNone/>
            </a:pPr>
            <a:r>
              <a:rPr lang="en-IN" altLang="en-US" sz="2000"/>
              <a:t>  </a:t>
            </a:r>
            <a:r>
              <a:rPr lang="en-IN" altLang="en-US" sz="2000" b="1"/>
              <a:t>  Your Task:</a:t>
            </a:r>
            <a:r>
              <a:rPr lang="en-IN" altLang="en-US" sz="2000"/>
              <a:t> What is the minimum number of agents required in each time bucket to reduce the abandon rate to 10%?</a:t>
            </a:r>
            <a:endParaRPr lang="en-IN" altLang="en-US" sz="2000"/>
          </a:p>
          <a:p>
            <a:pPr marL="0" indent="0">
              <a:buNone/>
            </a:pPr>
            <a:r>
              <a:rPr lang="en-IN" altLang="en-US" sz="2000" b="1"/>
              <a:t>Assumptions</a:t>
            </a:r>
            <a:r>
              <a:rPr lang="en-IN" altLang="en-US" sz="2000"/>
              <a:t>: An agent works for 6 days a week; On average, each agent takes 4 unplanned leaves per month; An agent's total working hours are 9 hours, out of which 1.5 hours are spent on lunch and snacks in the office. On average, an agent spends 60% of their total actual working hours (i.e., 60% of 7.5 hours) on calls with customers/users. The total number of days in a month is 30.</a:t>
            </a:r>
            <a:endParaRPr lang="en-IN" altLang="en-US" sz="2000"/>
          </a:p>
          <a:p>
            <a:r>
              <a:rPr lang="en-IN" altLang="en-US" sz="2000"/>
              <a:t>Columns used are Time_Bucket, Duration(in min), Call_status.</a:t>
            </a:r>
            <a:endParaRPr lang="en-IN" altLang="en-US" sz="2000"/>
          </a:p>
          <a:p>
            <a:r>
              <a:rPr lang="en-IN" altLang="en-US" sz="2000"/>
              <a:t>I’ve used pivot table to find the number of calls for each Time_Bucket with respect to Call_staus.</a:t>
            </a:r>
            <a:endParaRPr lang="en-I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1016000" y="846455"/>
          <a:ext cx="10093325" cy="5605145"/>
        </p:xfrm>
        <a:graphic>
          <a:graphicData uri="http://schemas.openxmlformats.org/drawingml/2006/table">
            <a:tbl>
              <a:tblPr firstRow="1" bandRow="1">
                <a:tableStyleId>{5C22544A-7EE6-4342-B048-85BDC9FD1C3A}</a:tableStyleId>
              </a:tblPr>
              <a:tblGrid>
                <a:gridCol w="2018665"/>
                <a:gridCol w="2018665"/>
                <a:gridCol w="2018665"/>
                <a:gridCol w="2018665"/>
                <a:gridCol w="2018665"/>
              </a:tblGrid>
              <a:tr h="546100">
                <a:tc>
                  <a:txBody>
                    <a:bodyPr/>
                    <a:p>
                      <a:pPr>
                        <a:buNone/>
                      </a:pPr>
                      <a:r>
                        <a:rPr lang="en-US" sz="1800" b="1">
                          <a:solidFill>
                            <a:srgbClr val="000000"/>
                          </a:solidFill>
                          <a:latin typeface="Calibri" panose="020F0502020204030204" charset="-122"/>
                        </a:rPr>
                        <a:t>Count of Duration(hh:mm:ss)</a:t>
                      </a:r>
                      <a:endParaRPr lang="en-US" sz="1800" b="1">
                        <a:solidFill>
                          <a:srgbClr val="000000"/>
                        </a:solidFill>
                        <a:latin typeface="Calibri" panose="020F0502020204030204" charset="-122"/>
                      </a:endParaRPr>
                    </a:p>
                  </a:txBody>
                  <a:tcPr marL="12700" marR="12700" marT="12700" vert="horz" anchor="b" anchorCtr="0"/>
                </a:tc>
                <a:tc>
                  <a:txBody>
                    <a:bodyPr/>
                    <a:p>
                      <a:pPr>
                        <a:buNone/>
                      </a:pPr>
                      <a:r>
                        <a:rPr lang="en-US" sz="1800" b="1">
                          <a:solidFill>
                            <a:srgbClr val="000000"/>
                          </a:solidFill>
                          <a:latin typeface="Calibri" panose="020F0502020204030204" charset="-122"/>
                        </a:rPr>
                        <a:t>Call_Status</a:t>
                      </a:r>
                      <a:endParaRPr lang="en-US" sz="1800" b="1">
                        <a:solidFill>
                          <a:srgbClr val="000000"/>
                        </a:solidFill>
                        <a:latin typeface="Calibri" panose="020F0502020204030204" charset="-122"/>
                      </a:endParaRPr>
                    </a:p>
                  </a:txBody>
                  <a:tcPr marL="12700" marR="12700" marT="12700" vert="horz" anchor="b" anchorCtr="0"/>
                </a:tc>
                <a:tc>
                  <a:txBody>
                    <a:bodyPr/>
                    <a:p>
                      <a:pPr>
                        <a:buNone/>
                      </a:pPr>
                      <a:endParaRPr lang="en-US" sz="1800" b="1">
                        <a:solidFill>
                          <a:srgbClr val="000000"/>
                        </a:solidFill>
                        <a:latin typeface="Calibri" panose="020F0502020204030204" charset="-122"/>
                      </a:endParaRPr>
                    </a:p>
                  </a:txBody>
                  <a:tcPr marL="12700" marR="12700" marT="12700" vert="horz" anchor="b" anchorCtr="0"/>
                </a:tc>
                <a:tc>
                  <a:txBody>
                    <a:bodyPr/>
                    <a:p>
                      <a:pPr>
                        <a:buNone/>
                      </a:pPr>
                      <a:endParaRPr lang="en-US" sz="1800" b="1">
                        <a:solidFill>
                          <a:srgbClr val="000000"/>
                        </a:solidFill>
                        <a:latin typeface="Calibri" panose="020F0502020204030204" charset="-122"/>
                      </a:endParaRPr>
                    </a:p>
                  </a:txBody>
                  <a:tcPr marL="12700" marR="12700" marT="12700" vert="horz" anchor="b" anchorCtr="0"/>
                </a:tc>
                <a:tc>
                  <a:txBody>
                    <a:bodyPr/>
                    <a:p>
                      <a:pPr>
                        <a:buNone/>
                      </a:pPr>
                      <a:endParaRPr lang="en-US" sz="1800" b="1">
                        <a:solidFill>
                          <a:srgbClr val="000000"/>
                        </a:solidFill>
                        <a:latin typeface="Calibri" panose="020F0502020204030204" charset="-122"/>
                      </a:endParaRPr>
                    </a:p>
                  </a:txBody>
                  <a:tcPr marL="12700" marR="12700" marT="12700" vert="horz" anchor="b" anchorCtr="0"/>
                </a:tc>
              </a:tr>
              <a:tr h="361315">
                <a:tc>
                  <a:txBody>
                    <a:bodyPr/>
                    <a:p>
                      <a:pPr>
                        <a:buNone/>
                      </a:pPr>
                      <a:r>
                        <a:rPr lang="en-US" sz="1800" b="1">
                          <a:solidFill>
                            <a:srgbClr val="000000"/>
                          </a:solidFill>
                          <a:latin typeface="Calibri" panose="020F0502020204030204" charset="-122"/>
                        </a:rPr>
                        <a:t>Time_Bucket</a:t>
                      </a:r>
                      <a:endParaRPr lang="en-US" sz="1800" b="1">
                        <a:solidFill>
                          <a:srgbClr val="000000"/>
                        </a:solidFill>
                        <a:latin typeface="Calibri" panose="020F0502020204030204" charset="-122"/>
                      </a:endParaRPr>
                    </a:p>
                  </a:txBody>
                  <a:tcPr marL="12700" marR="12700" marT="12700" vert="horz" anchor="b" anchorCtr="0"/>
                </a:tc>
                <a:tc>
                  <a:txBody>
                    <a:bodyPr/>
                    <a:p>
                      <a:pPr>
                        <a:buNone/>
                      </a:pPr>
                      <a:r>
                        <a:rPr lang="en-US" sz="1800" b="1">
                          <a:solidFill>
                            <a:srgbClr val="000000"/>
                          </a:solidFill>
                          <a:latin typeface="Calibri" panose="020F0502020204030204" charset="-122"/>
                        </a:rPr>
                        <a:t>abandon</a:t>
                      </a:r>
                      <a:endParaRPr lang="en-US" sz="1800" b="1">
                        <a:solidFill>
                          <a:srgbClr val="000000"/>
                        </a:solidFill>
                        <a:latin typeface="Calibri" panose="020F0502020204030204" charset="-122"/>
                      </a:endParaRPr>
                    </a:p>
                  </a:txBody>
                  <a:tcPr marL="12700" marR="12700" marT="12700" vert="horz" anchor="b" anchorCtr="0"/>
                </a:tc>
                <a:tc>
                  <a:txBody>
                    <a:bodyPr/>
                    <a:p>
                      <a:pPr>
                        <a:buNone/>
                      </a:pPr>
                      <a:r>
                        <a:rPr lang="en-US" sz="1800" b="1">
                          <a:solidFill>
                            <a:srgbClr val="000000"/>
                          </a:solidFill>
                          <a:latin typeface="Calibri" panose="020F0502020204030204" charset="-122"/>
                        </a:rPr>
                        <a:t>answered</a:t>
                      </a:r>
                      <a:endParaRPr lang="en-US" sz="1800" b="1">
                        <a:solidFill>
                          <a:srgbClr val="000000"/>
                        </a:solidFill>
                        <a:latin typeface="Calibri" panose="020F0502020204030204" charset="-122"/>
                      </a:endParaRPr>
                    </a:p>
                  </a:txBody>
                  <a:tcPr marL="12700" marR="12700" marT="12700" vert="horz" anchor="b" anchorCtr="0"/>
                </a:tc>
                <a:tc>
                  <a:txBody>
                    <a:bodyPr/>
                    <a:p>
                      <a:pPr>
                        <a:buNone/>
                      </a:pPr>
                      <a:r>
                        <a:rPr lang="en-US" sz="1800" b="1">
                          <a:solidFill>
                            <a:srgbClr val="000000"/>
                          </a:solidFill>
                          <a:latin typeface="Calibri" panose="020F0502020204030204" charset="-122"/>
                        </a:rPr>
                        <a:t>transfer</a:t>
                      </a:r>
                      <a:endParaRPr lang="en-US" sz="1800" b="1">
                        <a:solidFill>
                          <a:srgbClr val="000000"/>
                        </a:solidFill>
                        <a:latin typeface="Calibri" panose="020F0502020204030204" charset="-122"/>
                      </a:endParaRPr>
                    </a:p>
                  </a:txBody>
                  <a:tcPr marL="12700" marR="12700" marT="12700" vert="horz" anchor="b" anchorCtr="0"/>
                </a:tc>
                <a:tc>
                  <a:txBody>
                    <a:bodyPr/>
                    <a:p>
                      <a:pPr>
                        <a:buNone/>
                      </a:pPr>
                      <a:r>
                        <a:rPr lang="en-US" sz="1800" b="1">
                          <a:solidFill>
                            <a:srgbClr val="000000"/>
                          </a:solidFill>
                          <a:latin typeface="Calibri" panose="020F0502020204030204" charset="-122"/>
                        </a:rPr>
                        <a:t>Grand Total</a:t>
                      </a:r>
                      <a:endParaRPr lang="en-US" sz="1800" b="1">
                        <a:solidFill>
                          <a:srgbClr val="000000"/>
                        </a:solidFill>
                        <a:latin typeface="Calibri" panose="020F0502020204030204" charset="-122"/>
                      </a:endParaRPr>
                    </a:p>
                  </a:txBody>
                  <a:tcPr marL="12700" marR="12700" marT="12700" vert="horz" anchor="b" anchorCtr="0"/>
                </a:tc>
              </a:tr>
              <a:tr h="361315">
                <a:tc>
                  <a:txBody>
                    <a:bodyPr/>
                    <a:p>
                      <a:pPr>
                        <a:buNone/>
                      </a:pPr>
                      <a:r>
                        <a:rPr lang="en-US" sz="1800">
                          <a:solidFill>
                            <a:srgbClr val="000000"/>
                          </a:solidFill>
                          <a:latin typeface="Calibri" panose="020F0502020204030204" charset="-122"/>
                        </a:rPr>
                        <a:t>10_11</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6911</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6368</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34</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13313</a:t>
                      </a:r>
                      <a:endParaRPr lang="en-US" sz="1800">
                        <a:solidFill>
                          <a:srgbClr val="000000"/>
                        </a:solidFill>
                        <a:latin typeface="Calibri" panose="020F0502020204030204" charset="-122"/>
                      </a:endParaRPr>
                    </a:p>
                  </a:txBody>
                  <a:tcPr marL="12700" marR="12700" marT="12700" vert="horz" anchor="b" anchorCtr="0"/>
                </a:tc>
              </a:tr>
              <a:tr h="361315">
                <a:tc>
                  <a:txBody>
                    <a:bodyPr/>
                    <a:p>
                      <a:pPr>
                        <a:buNone/>
                      </a:pPr>
                      <a:r>
                        <a:rPr lang="en-US" sz="1800">
                          <a:solidFill>
                            <a:srgbClr val="000000"/>
                          </a:solidFill>
                          <a:latin typeface="Calibri" panose="020F0502020204030204" charset="-122"/>
                        </a:rPr>
                        <a:t>11_12</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6028</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8560</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38</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14626</a:t>
                      </a:r>
                      <a:endParaRPr lang="en-US" sz="1800">
                        <a:solidFill>
                          <a:srgbClr val="000000"/>
                        </a:solidFill>
                        <a:latin typeface="Calibri" panose="020F0502020204030204" charset="-122"/>
                      </a:endParaRPr>
                    </a:p>
                  </a:txBody>
                  <a:tcPr marL="12700" marR="12700" marT="12700" vert="horz" anchor="b" anchorCtr="0"/>
                </a:tc>
              </a:tr>
              <a:tr h="361315">
                <a:tc>
                  <a:txBody>
                    <a:bodyPr/>
                    <a:p>
                      <a:pPr>
                        <a:buNone/>
                      </a:pPr>
                      <a:r>
                        <a:rPr lang="en-US" sz="1800">
                          <a:solidFill>
                            <a:srgbClr val="000000"/>
                          </a:solidFill>
                          <a:latin typeface="Calibri" panose="020F0502020204030204" charset="-122"/>
                        </a:rPr>
                        <a:t>12_13</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3073</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9432</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147</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12652</a:t>
                      </a:r>
                      <a:endParaRPr lang="en-US" sz="1800">
                        <a:solidFill>
                          <a:srgbClr val="000000"/>
                        </a:solidFill>
                        <a:latin typeface="Calibri" panose="020F0502020204030204" charset="-122"/>
                      </a:endParaRPr>
                    </a:p>
                  </a:txBody>
                  <a:tcPr marL="12700" marR="12700" marT="12700" vert="horz" anchor="b" anchorCtr="0"/>
                </a:tc>
              </a:tr>
              <a:tr h="361315">
                <a:tc>
                  <a:txBody>
                    <a:bodyPr/>
                    <a:p>
                      <a:pPr>
                        <a:buNone/>
                      </a:pPr>
                      <a:r>
                        <a:rPr lang="en-US" sz="1800">
                          <a:solidFill>
                            <a:srgbClr val="000000"/>
                          </a:solidFill>
                          <a:latin typeface="Calibri" panose="020F0502020204030204" charset="-122"/>
                        </a:rPr>
                        <a:t>13_14</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2617</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8829</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115</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11561</a:t>
                      </a:r>
                      <a:endParaRPr lang="en-US" sz="1800">
                        <a:solidFill>
                          <a:srgbClr val="000000"/>
                        </a:solidFill>
                        <a:latin typeface="Calibri" panose="020F0502020204030204" charset="-122"/>
                      </a:endParaRPr>
                    </a:p>
                  </a:txBody>
                  <a:tcPr marL="12700" marR="12700" marT="12700" vert="horz" anchor="b" anchorCtr="0"/>
                </a:tc>
              </a:tr>
              <a:tr h="361315">
                <a:tc>
                  <a:txBody>
                    <a:bodyPr/>
                    <a:p>
                      <a:pPr>
                        <a:buNone/>
                      </a:pPr>
                      <a:r>
                        <a:rPr lang="en-US" sz="1800">
                          <a:solidFill>
                            <a:srgbClr val="000000"/>
                          </a:solidFill>
                          <a:latin typeface="Calibri" panose="020F0502020204030204" charset="-122"/>
                        </a:rPr>
                        <a:t>14_15</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2475</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7974</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112</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10561</a:t>
                      </a:r>
                      <a:endParaRPr lang="en-US" sz="1800">
                        <a:solidFill>
                          <a:srgbClr val="000000"/>
                        </a:solidFill>
                        <a:latin typeface="Calibri" panose="020F0502020204030204" charset="-122"/>
                      </a:endParaRPr>
                    </a:p>
                  </a:txBody>
                  <a:tcPr marL="12700" marR="12700" marT="12700" vert="horz" anchor="b" anchorCtr="0"/>
                </a:tc>
              </a:tr>
              <a:tr h="361315">
                <a:tc>
                  <a:txBody>
                    <a:bodyPr/>
                    <a:p>
                      <a:pPr>
                        <a:buNone/>
                      </a:pPr>
                      <a:r>
                        <a:rPr lang="en-US" sz="1800">
                          <a:solidFill>
                            <a:srgbClr val="000000"/>
                          </a:solidFill>
                          <a:latin typeface="Calibri" panose="020F0502020204030204" charset="-122"/>
                        </a:rPr>
                        <a:t>15_16</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1214</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7760</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185</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9159</a:t>
                      </a:r>
                      <a:endParaRPr lang="en-US" sz="1800">
                        <a:solidFill>
                          <a:srgbClr val="000000"/>
                        </a:solidFill>
                        <a:latin typeface="Calibri" panose="020F0502020204030204" charset="-122"/>
                      </a:endParaRPr>
                    </a:p>
                  </a:txBody>
                  <a:tcPr marL="12700" marR="12700" marT="12700" vert="horz" anchor="b" anchorCtr="0"/>
                </a:tc>
              </a:tr>
              <a:tr h="361315">
                <a:tc>
                  <a:txBody>
                    <a:bodyPr/>
                    <a:p>
                      <a:pPr>
                        <a:buNone/>
                      </a:pPr>
                      <a:r>
                        <a:rPr lang="en-US" sz="1800">
                          <a:solidFill>
                            <a:srgbClr val="000000"/>
                          </a:solidFill>
                          <a:latin typeface="Calibri" panose="020F0502020204030204" charset="-122"/>
                        </a:rPr>
                        <a:t>16_17</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747</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7852</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189</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8788</a:t>
                      </a:r>
                      <a:endParaRPr lang="en-US" sz="1800">
                        <a:solidFill>
                          <a:srgbClr val="000000"/>
                        </a:solidFill>
                        <a:latin typeface="Calibri" panose="020F0502020204030204" charset="-122"/>
                      </a:endParaRPr>
                    </a:p>
                  </a:txBody>
                  <a:tcPr marL="12700" marR="12700" marT="12700" vert="horz" anchor="b" anchorCtr="0"/>
                </a:tc>
              </a:tr>
              <a:tr h="361950">
                <a:tc>
                  <a:txBody>
                    <a:bodyPr/>
                    <a:p>
                      <a:pPr>
                        <a:buNone/>
                      </a:pPr>
                      <a:r>
                        <a:rPr lang="en-US" sz="1800">
                          <a:solidFill>
                            <a:srgbClr val="000000"/>
                          </a:solidFill>
                          <a:latin typeface="Calibri" panose="020F0502020204030204" charset="-122"/>
                        </a:rPr>
                        <a:t>17_18</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783</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7601</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150</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8534</a:t>
                      </a:r>
                      <a:endParaRPr lang="en-US" sz="1800">
                        <a:solidFill>
                          <a:srgbClr val="000000"/>
                        </a:solidFill>
                        <a:latin typeface="Calibri" panose="020F0502020204030204" charset="-122"/>
                      </a:endParaRPr>
                    </a:p>
                  </a:txBody>
                  <a:tcPr marL="12700" marR="12700" marT="12700" vert="horz" anchor="b" anchorCtr="0"/>
                </a:tc>
              </a:tr>
              <a:tr h="361315">
                <a:tc>
                  <a:txBody>
                    <a:bodyPr/>
                    <a:p>
                      <a:pPr>
                        <a:buNone/>
                      </a:pPr>
                      <a:r>
                        <a:rPr lang="en-US" sz="1800">
                          <a:solidFill>
                            <a:srgbClr val="000000"/>
                          </a:solidFill>
                          <a:latin typeface="Calibri" panose="020F0502020204030204" charset="-122"/>
                        </a:rPr>
                        <a:t>18_19</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933</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6200</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105</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7238</a:t>
                      </a:r>
                      <a:endParaRPr lang="en-US" sz="1800">
                        <a:solidFill>
                          <a:srgbClr val="000000"/>
                        </a:solidFill>
                        <a:latin typeface="Calibri" panose="020F0502020204030204" charset="-122"/>
                      </a:endParaRPr>
                    </a:p>
                  </a:txBody>
                  <a:tcPr marL="12700" marR="12700" marT="12700" vert="horz" anchor="b" anchorCtr="0"/>
                </a:tc>
              </a:tr>
              <a:tr h="361315">
                <a:tc>
                  <a:txBody>
                    <a:bodyPr/>
                    <a:p>
                      <a:pPr>
                        <a:buNone/>
                      </a:pPr>
                      <a:r>
                        <a:rPr lang="en-US" sz="1800">
                          <a:solidFill>
                            <a:srgbClr val="000000"/>
                          </a:solidFill>
                          <a:latin typeface="Calibri" panose="020F0502020204030204" charset="-122"/>
                        </a:rPr>
                        <a:t>19_20</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1848</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4578</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37</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6463</a:t>
                      </a:r>
                      <a:endParaRPr lang="en-US" sz="1800">
                        <a:solidFill>
                          <a:srgbClr val="000000"/>
                        </a:solidFill>
                        <a:latin typeface="Calibri" panose="020F0502020204030204" charset="-122"/>
                      </a:endParaRPr>
                    </a:p>
                  </a:txBody>
                  <a:tcPr marL="12700" marR="12700" marT="12700" vert="horz" anchor="b" anchorCtr="0"/>
                </a:tc>
              </a:tr>
              <a:tr h="361315">
                <a:tc>
                  <a:txBody>
                    <a:bodyPr/>
                    <a:p>
                      <a:pPr>
                        <a:buNone/>
                      </a:pPr>
                      <a:r>
                        <a:rPr lang="en-US" sz="1800">
                          <a:solidFill>
                            <a:srgbClr val="000000"/>
                          </a:solidFill>
                          <a:latin typeface="Calibri" panose="020F0502020204030204" charset="-122"/>
                        </a:rPr>
                        <a:t>20_21</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2625</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2870</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10</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5505</a:t>
                      </a:r>
                      <a:endParaRPr lang="en-US" sz="1800">
                        <a:solidFill>
                          <a:srgbClr val="000000"/>
                        </a:solidFill>
                        <a:latin typeface="Calibri" panose="020F0502020204030204" charset="-122"/>
                      </a:endParaRPr>
                    </a:p>
                  </a:txBody>
                  <a:tcPr marL="12700" marR="12700" marT="12700" vert="horz" anchor="b" anchorCtr="0"/>
                </a:tc>
              </a:tr>
              <a:tr h="361315">
                <a:tc>
                  <a:txBody>
                    <a:bodyPr/>
                    <a:p>
                      <a:pPr>
                        <a:buNone/>
                      </a:pPr>
                      <a:r>
                        <a:rPr lang="en-US" sz="1800">
                          <a:solidFill>
                            <a:srgbClr val="000000"/>
                          </a:solidFill>
                          <a:latin typeface="Calibri" panose="020F0502020204030204" charset="-122"/>
                        </a:rPr>
                        <a:t>9_10</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5149</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4428</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11</a:t>
                      </a:r>
                      <a:endParaRPr lang="en-US" sz="1800">
                        <a:solidFill>
                          <a:srgbClr val="000000"/>
                        </a:solidFill>
                        <a:latin typeface="Calibri" panose="020F0502020204030204" charset="-122"/>
                      </a:endParaRPr>
                    </a:p>
                  </a:txBody>
                  <a:tcPr marL="12700" marR="12700" marT="12700" vert="horz" anchor="b" anchorCtr="0"/>
                </a:tc>
                <a:tc>
                  <a:txBody>
                    <a:bodyPr/>
                    <a:p>
                      <a:pPr>
                        <a:buNone/>
                      </a:pPr>
                      <a:r>
                        <a:rPr lang="en-US" sz="1800">
                          <a:solidFill>
                            <a:srgbClr val="000000"/>
                          </a:solidFill>
                          <a:latin typeface="Calibri" panose="020F0502020204030204" charset="-122"/>
                        </a:rPr>
                        <a:t>9588</a:t>
                      </a:r>
                      <a:endParaRPr lang="en-US" sz="1800">
                        <a:solidFill>
                          <a:srgbClr val="000000"/>
                        </a:solidFill>
                        <a:latin typeface="Calibri" panose="020F0502020204030204" charset="-122"/>
                      </a:endParaRPr>
                    </a:p>
                  </a:txBody>
                  <a:tcPr marL="12700" marR="12700" marT="12700" vert="horz" anchor="b" anchorCtr="0"/>
                </a:tc>
              </a:tr>
              <a:tr h="361315">
                <a:tc>
                  <a:txBody>
                    <a:bodyPr/>
                    <a:p>
                      <a:pPr>
                        <a:buNone/>
                      </a:pPr>
                      <a:r>
                        <a:rPr lang="en-US" sz="1800" b="1">
                          <a:solidFill>
                            <a:srgbClr val="000000"/>
                          </a:solidFill>
                          <a:latin typeface="Calibri" panose="020F0502020204030204" charset="-122"/>
                        </a:rPr>
                        <a:t>Grand Total</a:t>
                      </a:r>
                      <a:endParaRPr lang="en-US" sz="1800" b="1">
                        <a:solidFill>
                          <a:srgbClr val="000000"/>
                        </a:solidFill>
                        <a:latin typeface="Calibri" panose="020F0502020204030204" charset="-122"/>
                      </a:endParaRPr>
                    </a:p>
                  </a:txBody>
                  <a:tcPr marL="12700" marR="12700" marT="12700" vert="horz" anchor="b" anchorCtr="0"/>
                </a:tc>
                <a:tc>
                  <a:txBody>
                    <a:bodyPr/>
                    <a:p>
                      <a:pPr>
                        <a:buNone/>
                      </a:pPr>
                      <a:r>
                        <a:rPr lang="en-US" sz="1800" b="1">
                          <a:solidFill>
                            <a:srgbClr val="000000"/>
                          </a:solidFill>
                          <a:latin typeface="Calibri" panose="020F0502020204030204" charset="-122"/>
                        </a:rPr>
                        <a:t>34403</a:t>
                      </a:r>
                      <a:endParaRPr lang="en-US" sz="1800" b="1">
                        <a:solidFill>
                          <a:srgbClr val="000000"/>
                        </a:solidFill>
                        <a:latin typeface="Calibri" panose="020F0502020204030204" charset="-122"/>
                      </a:endParaRPr>
                    </a:p>
                  </a:txBody>
                  <a:tcPr marL="12700" marR="12700" marT="12700" vert="horz" anchor="b" anchorCtr="0"/>
                </a:tc>
                <a:tc>
                  <a:txBody>
                    <a:bodyPr/>
                    <a:p>
                      <a:pPr>
                        <a:buNone/>
                      </a:pPr>
                      <a:r>
                        <a:rPr lang="en-US" sz="1800" b="1">
                          <a:solidFill>
                            <a:srgbClr val="000000"/>
                          </a:solidFill>
                          <a:latin typeface="Calibri" panose="020F0502020204030204" charset="-122"/>
                        </a:rPr>
                        <a:t>82452</a:t>
                      </a:r>
                      <a:endParaRPr lang="en-US" sz="1800" b="1">
                        <a:solidFill>
                          <a:srgbClr val="000000"/>
                        </a:solidFill>
                        <a:latin typeface="Calibri" panose="020F0502020204030204" charset="-122"/>
                      </a:endParaRPr>
                    </a:p>
                  </a:txBody>
                  <a:tcPr marL="12700" marR="12700" marT="12700" vert="horz" anchor="b" anchorCtr="0"/>
                </a:tc>
                <a:tc>
                  <a:txBody>
                    <a:bodyPr/>
                    <a:p>
                      <a:pPr>
                        <a:buNone/>
                      </a:pPr>
                      <a:r>
                        <a:rPr lang="en-US" sz="1800" b="1">
                          <a:solidFill>
                            <a:srgbClr val="000000"/>
                          </a:solidFill>
                          <a:latin typeface="Calibri" panose="020F0502020204030204" charset="-122"/>
                        </a:rPr>
                        <a:t>1133</a:t>
                      </a:r>
                      <a:endParaRPr lang="en-US" sz="1800" b="1">
                        <a:solidFill>
                          <a:srgbClr val="000000"/>
                        </a:solidFill>
                        <a:latin typeface="Calibri" panose="020F0502020204030204" charset="-122"/>
                      </a:endParaRPr>
                    </a:p>
                  </a:txBody>
                  <a:tcPr marL="12700" marR="12700" marT="12700" vert="horz" anchor="b" anchorCtr="0"/>
                </a:tc>
                <a:tc>
                  <a:txBody>
                    <a:bodyPr/>
                    <a:p>
                      <a:pPr>
                        <a:buNone/>
                      </a:pPr>
                      <a:r>
                        <a:rPr lang="en-US" sz="1800" b="1">
                          <a:solidFill>
                            <a:srgbClr val="000000"/>
                          </a:solidFill>
                          <a:latin typeface="Calibri" panose="020F0502020204030204" charset="-122"/>
                        </a:rPr>
                        <a:t>117988</a:t>
                      </a:r>
                      <a:endParaRPr lang="en-US" sz="1800" b="1">
                        <a:solidFill>
                          <a:srgbClr val="000000"/>
                        </a:solidFill>
                        <a:latin typeface="Calibri" panose="020F0502020204030204" charset="-122"/>
                      </a:endParaRPr>
                    </a:p>
                  </a:txBody>
                  <a:tcPr marL="12700" marR="12700" marT="12700" vert="horz" anchor="b" anchorCtr="0"/>
                </a:tc>
              </a:tr>
            </a:tbl>
          </a:graphicData>
        </a:graphic>
      </p:graphicFrame>
      <p:sp>
        <p:nvSpPr>
          <p:cNvPr id="6" name="Text Box 5"/>
          <p:cNvSpPr txBox="1"/>
          <p:nvPr/>
        </p:nvSpPr>
        <p:spPr>
          <a:xfrm>
            <a:off x="3648710" y="352425"/>
            <a:ext cx="3888740" cy="460375"/>
          </a:xfrm>
          <a:prstGeom prst="rect">
            <a:avLst/>
          </a:prstGeom>
          <a:noFill/>
        </p:spPr>
        <p:txBody>
          <a:bodyPr wrap="square" rtlCol="0">
            <a:spAutoFit/>
          </a:bodyPr>
          <a:p>
            <a:pPr marL="457200" lvl="1" indent="457200"/>
            <a:r>
              <a:rPr lang="en-IN" altLang="en-US" sz="2400" b="1"/>
              <a:t>PIVOT TABLE</a:t>
            </a:r>
            <a:endParaRPr lang="en-IN" altLang="en-US" sz="2400" b="1"/>
          </a:p>
        </p:txBody>
      </p:sp>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8113</Words>
  <Application>WPS Presentation</Application>
  <PresentationFormat>Widescreen</PresentationFormat>
  <Paragraphs>699</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Microsoft YaHei</vt:lpstr>
      <vt:lpstr>Arial Unicode MS</vt:lpstr>
      <vt:lpstr>Calibri</vt:lpstr>
      <vt:lpstr>Calibri</vt:lpstr>
      <vt:lpstr>Default Design</vt:lpstr>
      <vt:lpstr>TRAINITY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TRAINITY</dc:title>
  <dc:creator/>
  <cp:lastModifiedBy>SAI SNEHA</cp:lastModifiedBy>
  <cp:revision>2</cp:revision>
  <dcterms:created xsi:type="dcterms:W3CDTF">2024-05-16T07:50:00Z</dcterms:created>
  <dcterms:modified xsi:type="dcterms:W3CDTF">2024-05-16T11:53:53Z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76654A4016E6463897033B9A0AD2E4AD_11</vt:lpwstr>
  </property>
  <property fmtid="{D5CDD505-2E9C-101B-9397-08002B2CF9AE}" pid="3" name="KSOProductBuildVer">
    <vt:lpwstr>1033-12.2.0.16909</vt:lpwstr>
  </property>
</Properties>
</file>