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3419058-3A43-42E3-91F6-8CDB211F1E0D}">
  <a:tblStyle styleId="{E3419058-3A43-42E3-91F6-8CDB211F1E0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DEF0387-2F4B-4C30-B01A-6A0C4F9700F0}"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f56881d80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f56881d80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f56881d80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f56881d80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f56881d80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f56881d80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e3c9d29a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e3c9d29a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aeb7ecf2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caeb7ecf2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aeb7ecf2a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aeb7ecf2a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caeb7ecf2a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caeb7ecf2a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caeb7ecf2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caeb7ecf2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caeb7ecf2a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caeb7ecf2a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f56881d80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f56881d80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f56881d80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f56881d80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TRAINITY</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lang="en" sz="7600"/>
              <a:t>PROJECT 4</a:t>
            </a:r>
            <a:endParaRPr sz="7600"/>
          </a:p>
          <a:p>
            <a:pPr indent="457200" lvl="0" marL="1828800" rtl="0" algn="l">
              <a:lnSpc>
                <a:spcPct val="115000"/>
              </a:lnSpc>
              <a:spcBef>
                <a:spcPts val="1100"/>
              </a:spcBef>
              <a:spcAft>
                <a:spcPts val="0"/>
              </a:spcAft>
              <a:buClr>
                <a:schemeClr val="dk1"/>
              </a:buClr>
              <a:buSzPts val="275"/>
              <a:buFont typeface="Arial"/>
              <a:buNone/>
            </a:pPr>
            <a:r>
              <a:rPr b="1" lang="en" sz="9338">
                <a:solidFill>
                  <a:schemeClr val="dk1"/>
                </a:solidFill>
              </a:rPr>
              <a:t>Hiring Process Analytics</a:t>
            </a:r>
            <a:endParaRPr b="1" sz="9338">
              <a:solidFill>
                <a:schemeClr val="dk1"/>
              </a:solidFill>
            </a:endParaRPr>
          </a:p>
          <a:p>
            <a:pPr indent="0" lvl="0" marL="0" rtl="0" algn="ctr">
              <a:spcBef>
                <a:spcPts val="2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nvSpPr>
        <p:spPr>
          <a:xfrm>
            <a:off x="308075" y="107150"/>
            <a:ext cx="8398500" cy="8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1"/>
                </a:solidFill>
              </a:rPr>
              <a:t>E. Position Tier Analysis:</a:t>
            </a:r>
            <a:r>
              <a:rPr lang="en" sz="1500">
                <a:solidFill>
                  <a:schemeClr val="dk1"/>
                </a:solidFill>
              </a:rPr>
              <a:t>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b="1" lang="en" sz="1300">
                <a:solidFill>
                  <a:schemeClr val="dk1"/>
                </a:solidFill>
              </a:rPr>
              <a:t>Your Task:</a:t>
            </a:r>
            <a:r>
              <a:rPr lang="en" sz="1300">
                <a:solidFill>
                  <a:schemeClr val="dk1"/>
                </a:solidFill>
              </a:rPr>
              <a:t> Use a chart or graph to represent the different position tiers within the company. This will help you understand the distribution of positions across different tiers.</a:t>
            </a:r>
            <a:endParaRPr sz="1700">
              <a:solidFill>
                <a:schemeClr val="dk1"/>
              </a:solidFill>
            </a:endParaRPr>
          </a:p>
        </p:txBody>
      </p:sp>
      <p:graphicFrame>
        <p:nvGraphicFramePr>
          <p:cNvPr id="115" name="Google Shape;115;p22"/>
          <p:cNvGraphicFramePr/>
          <p:nvPr/>
        </p:nvGraphicFramePr>
        <p:xfrm>
          <a:off x="768550" y="1223950"/>
          <a:ext cx="3000000" cy="3000000"/>
        </p:xfrm>
        <a:graphic>
          <a:graphicData uri="http://schemas.openxmlformats.org/drawingml/2006/table">
            <a:tbl>
              <a:tblPr>
                <a:noFill/>
                <a:tableStyleId>{7DEF0387-2F4B-4C30-B01A-6A0C4F9700F0}</a:tableStyleId>
              </a:tblPr>
              <a:tblGrid>
                <a:gridCol w="952500"/>
                <a:gridCol w="952500"/>
              </a:tblGrid>
              <a:tr h="657225">
                <a:tc>
                  <a:txBody>
                    <a:bodyPr/>
                    <a:lstStyle/>
                    <a:p>
                      <a:pPr indent="0" lvl="0" marL="0" rtl="0" algn="l">
                        <a:lnSpc>
                          <a:spcPct val="115000"/>
                        </a:lnSpc>
                        <a:spcBef>
                          <a:spcPts val="0"/>
                        </a:spcBef>
                        <a:spcAft>
                          <a:spcPts val="0"/>
                        </a:spcAft>
                        <a:buNone/>
                      </a:pPr>
                      <a:r>
                        <a:rPr b="1" lang="en" sz="1000"/>
                        <a:t>Different positions within a company</a:t>
                      </a:r>
                      <a:endParaRPr b="1" sz="1000"/>
                    </a:p>
                  </a:txBody>
                  <a:tcPr marT="19050" marB="19050" marR="28575" marL="28575" anchor="b"/>
                </a:tc>
                <a:tc>
                  <a:txBody>
                    <a:bodyPr/>
                    <a:lstStyle/>
                    <a:p>
                      <a:pPr indent="0" lvl="0" marL="0" rtl="0" algn="l">
                        <a:lnSpc>
                          <a:spcPct val="115000"/>
                        </a:lnSpc>
                        <a:spcBef>
                          <a:spcPts val="0"/>
                        </a:spcBef>
                        <a:spcAft>
                          <a:spcPts val="0"/>
                        </a:spcAft>
                        <a:buNone/>
                      </a:pPr>
                      <a:r>
                        <a:rPr b="1" lang="en" sz="1000"/>
                        <a:t>No. of people in each position</a:t>
                      </a:r>
                      <a:endParaRPr b="1" sz="1000"/>
                    </a:p>
                  </a:txBody>
                  <a:tcPr marT="19050" marB="19050" marR="91425" marL="91425" anchor="b">
                    <a:lnR cap="flat" cmpd="sng" w="9525">
                      <a:solidFill>
                        <a:srgbClr val="000000"/>
                      </a:solidFill>
                      <a:prstDash val="solid"/>
                      <a:round/>
                      <a:headEnd len="sm" w="sm" type="none"/>
                      <a:tailEnd len="sm" w="sm" type="none"/>
                    </a:lnR>
                  </a:tcPr>
                </a:tc>
              </a:tr>
              <a:tr h="200025">
                <a:tc>
                  <a:txBody>
                    <a:bodyPr/>
                    <a:lstStyle/>
                    <a:p>
                      <a:pPr indent="0" lvl="0" marL="0" rtl="0" algn="l">
                        <a:lnSpc>
                          <a:spcPct val="115000"/>
                        </a:lnSpc>
                        <a:spcBef>
                          <a:spcPts val="0"/>
                        </a:spcBef>
                        <a:spcAft>
                          <a:spcPts val="0"/>
                        </a:spcAft>
                        <a:buNone/>
                      </a:pPr>
                      <a:r>
                        <a:rPr b="1" lang="en" sz="1000"/>
                        <a:t>b9</a:t>
                      </a:r>
                      <a:endParaRPr b="1" sz="1000"/>
                    </a:p>
                  </a:txBody>
                  <a:tcPr marT="19050" marB="19050" marR="28575" marL="28575" anchor="b"/>
                </a:tc>
                <a:tc>
                  <a:txBody>
                    <a:bodyPr/>
                    <a:lstStyle/>
                    <a:p>
                      <a:pPr indent="0" lvl="0" marL="0" rtl="0" algn="r">
                        <a:lnSpc>
                          <a:spcPct val="115000"/>
                        </a:lnSpc>
                        <a:spcBef>
                          <a:spcPts val="0"/>
                        </a:spcBef>
                        <a:spcAft>
                          <a:spcPts val="0"/>
                        </a:spcAft>
                        <a:buNone/>
                      </a:pPr>
                      <a:r>
                        <a:rPr lang="en" sz="1000"/>
                        <a:t>463</a:t>
                      </a:r>
                      <a:endParaRPr sz="1000"/>
                    </a:p>
                  </a:txBody>
                  <a:tcPr marT="19050" marB="19050" marR="28575" marL="28575" anchor="b"/>
                </a:tc>
              </a:tr>
              <a:tr h="200025">
                <a:tc>
                  <a:txBody>
                    <a:bodyPr/>
                    <a:lstStyle/>
                    <a:p>
                      <a:pPr indent="0" lvl="0" marL="0" rtl="0" algn="l">
                        <a:lnSpc>
                          <a:spcPct val="115000"/>
                        </a:lnSpc>
                        <a:spcBef>
                          <a:spcPts val="0"/>
                        </a:spcBef>
                        <a:spcAft>
                          <a:spcPts val="0"/>
                        </a:spcAft>
                        <a:buNone/>
                      </a:pPr>
                      <a:r>
                        <a:rPr b="1" lang="en" sz="1000"/>
                        <a:t>c5</a:t>
                      </a:r>
                      <a:endParaRPr b="1" sz="1000"/>
                    </a:p>
                  </a:txBody>
                  <a:tcPr marT="19050" marB="19050" marR="28575" marL="28575" anchor="b"/>
                </a:tc>
                <a:tc>
                  <a:txBody>
                    <a:bodyPr/>
                    <a:lstStyle/>
                    <a:p>
                      <a:pPr indent="0" lvl="0" marL="0" rtl="0" algn="r">
                        <a:lnSpc>
                          <a:spcPct val="115000"/>
                        </a:lnSpc>
                        <a:spcBef>
                          <a:spcPts val="0"/>
                        </a:spcBef>
                        <a:spcAft>
                          <a:spcPts val="0"/>
                        </a:spcAft>
                        <a:buNone/>
                      </a:pPr>
                      <a:r>
                        <a:rPr lang="en" sz="900">
                          <a:solidFill>
                            <a:srgbClr val="A61D4C"/>
                          </a:solidFill>
                        </a:rPr>
                        <a:t>1747</a:t>
                      </a:r>
                      <a:endParaRPr sz="900">
                        <a:solidFill>
                          <a:srgbClr val="A61D4C"/>
                        </a:solidFill>
                      </a:endParaRPr>
                    </a:p>
                  </a:txBody>
                  <a:tcPr marT="19050" marB="19050" marR="28575" marL="28575" anchor="b"/>
                </a:tc>
              </a:tr>
              <a:tr h="200025">
                <a:tc>
                  <a:txBody>
                    <a:bodyPr/>
                    <a:lstStyle/>
                    <a:p>
                      <a:pPr indent="0" lvl="0" marL="0" rtl="0" algn="l">
                        <a:lnSpc>
                          <a:spcPct val="115000"/>
                        </a:lnSpc>
                        <a:spcBef>
                          <a:spcPts val="0"/>
                        </a:spcBef>
                        <a:spcAft>
                          <a:spcPts val="0"/>
                        </a:spcAft>
                        <a:buNone/>
                      </a:pPr>
                      <a:r>
                        <a:rPr b="1" lang="en" sz="1000"/>
                        <a:t>c8</a:t>
                      </a:r>
                      <a:endParaRPr b="1" sz="1000"/>
                    </a:p>
                  </a:txBody>
                  <a:tcPr marT="19050" marB="19050" marR="28575" marL="28575" anchor="b"/>
                </a:tc>
                <a:tc>
                  <a:txBody>
                    <a:bodyPr/>
                    <a:lstStyle/>
                    <a:p>
                      <a:pPr indent="0" lvl="0" marL="0" rtl="0" algn="r">
                        <a:lnSpc>
                          <a:spcPct val="115000"/>
                        </a:lnSpc>
                        <a:spcBef>
                          <a:spcPts val="0"/>
                        </a:spcBef>
                        <a:spcAft>
                          <a:spcPts val="0"/>
                        </a:spcAft>
                        <a:buNone/>
                      </a:pPr>
                      <a:r>
                        <a:rPr lang="en" sz="900">
                          <a:solidFill>
                            <a:srgbClr val="A61D4C"/>
                          </a:solidFill>
                        </a:rPr>
                        <a:t>320</a:t>
                      </a:r>
                      <a:endParaRPr sz="900">
                        <a:solidFill>
                          <a:srgbClr val="A61D4C"/>
                        </a:solidFill>
                      </a:endParaRPr>
                    </a:p>
                  </a:txBody>
                  <a:tcPr marT="19050" marB="19050" marR="28575" marL="28575" anchor="b"/>
                </a:tc>
              </a:tr>
              <a:tr h="200025">
                <a:tc>
                  <a:txBody>
                    <a:bodyPr/>
                    <a:lstStyle/>
                    <a:p>
                      <a:pPr indent="0" lvl="0" marL="0" rtl="0" algn="l">
                        <a:lnSpc>
                          <a:spcPct val="115000"/>
                        </a:lnSpc>
                        <a:spcBef>
                          <a:spcPts val="0"/>
                        </a:spcBef>
                        <a:spcAft>
                          <a:spcPts val="0"/>
                        </a:spcAft>
                        <a:buNone/>
                      </a:pPr>
                      <a:r>
                        <a:rPr b="1" lang="en" sz="1000"/>
                        <a:t>c9</a:t>
                      </a:r>
                      <a:endParaRPr b="1" sz="1000"/>
                    </a:p>
                  </a:txBody>
                  <a:tcPr marT="19050" marB="19050" marR="28575" marL="28575" anchor="b"/>
                </a:tc>
                <a:tc>
                  <a:txBody>
                    <a:bodyPr/>
                    <a:lstStyle/>
                    <a:p>
                      <a:pPr indent="0" lvl="0" marL="0" rtl="0" algn="r">
                        <a:lnSpc>
                          <a:spcPct val="115000"/>
                        </a:lnSpc>
                        <a:spcBef>
                          <a:spcPts val="0"/>
                        </a:spcBef>
                        <a:spcAft>
                          <a:spcPts val="0"/>
                        </a:spcAft>
                        <a:buNone/>
                      </a:pPr>
                      <a:r>
                        <a:rPr lang="en" sz="1000"/>
                        <a:t>1792</a:t>
                      </a:r>
                      <a:endParaRPr sz="1000"/>
                    </a:p>
                  </a:txBody>
                  <a:tcPr marT="19050" marB="19050" marR="28575" marL="28575" anchor="b"/>
                </a:tc>
              </a:tr>
              <a:tr h="200025">
                <a:tc>
                  <a:txBody>
                    <a:bodyPr/>
                    <a:lstStyle/>
                    <a:p>
                      <a:pPr indent="0" lvl="0" marL="0" rtl="0" algn="l">
                        <a:lnSpc>
                          <a:spcPct val="115000"/>
                        </a:lnSpc>
                        <a:spcBef>
                          <a:spcPts val="0"/>
                        </a:spcBef>
                        <a:spcAft>
                          <a:spcPts val="0"/>
                        </a:spcAft>
                        <a:buNone/>
                      </a:pPr>
                      <a:r>
                        <a:rPr b="1" lang="en" sz="1000"/>
                        <a:t>c-10</a:t>
                      </a:r>
                      <a:endParaRPr b="1" sz="1000"/>
                    </a:p>
                  </a:txBody>
                  <a:tcPr marT="19050" marB="19050" marR="28575" marL="28575" anchor="b"/>
                </a:tc>
                <a:tc>
                  <a:txBody>
                    <a:bodyPr/>
                    <a:lstStyle/>
                    <a:p>
                      <a:pPr indent="0" lvl="0" marL="0" rtl="0" algn="r">
                        <a:lnSpc>
                          <a:spcPct val="115000"/>
                        </a:lnSpc>
                        <a:spcBef>
                          <a:spcPts val="0"/>
                        </a:spcBef>
                        <a:spcAft>
                          <a:spcPts val="0"/>
                        </a:spcAft>
                        <a:buNone/>
                      </a:pPr>
                      <a:r>
                        <a:rPr lang="en" sz="1000"/>
                        <a:t>233</a:t>
                      </a:r>
                      <a:endParaRPr sz="1000"/>
                    </a:p>
                  </a:txBody>
                  <a:tcPr marT="19050" marB="19050" marR="28575" marL="28575" anchor="b"/>
                </a:tc>
              </a:tr>
              <a:tr h="200025">
                <a:tc>
                  <a:txBody>
                    <a:bodyPr/>
                    <a:lstStyle/>
                    <a:p>
                      <a:pPr indent="0" lvl="0" marL="0" rtl="0" algn="l">
                        <a:lnSpc>
                          <a:spcPct val="115000"/>
                        </a:lnSpc>
                        <a:spcBef>
                          <a:spcPts val="0"/>
                        </a:spcBef>
                        <a:spcAft>
                          <a:spcPts val="0"/>
                        </a:spcAft>
                        <a:buNone/>
                      </a:pPr>
                      <a:r>
                        <a:rPr b="1" lang="en" sz="1000"/>
                        <a:t>i1</a:t>
                      </a:r>
                      <a:endParaRPr b="1" sz="1000"/>
                    </a:p>
                  </a:txBody>
                  <a:tcPr marT="19050" marB="19050" marR="28575" marL="28575" anchor="b"/>
                </a:tc>
                <a:tc>
                  <a:txBody>
                    <a:bodyPr/>
                    <a:lstStyle/>
                    <a:p>
                      <a:pPr indent="0" lvl="0" marL="0" rtl="0" algn="r">
                        <a:lnSpc>
                          <a:spcPct val="115000"/>
                        </a:lnSpc>
                        <a:spcBef>
                          <a:spcPts val="0"/>
                        </a:spcBef>
                        <a:spcAft>
                          <a:spcPts val="0"/>
                        </a:spcAft>
                        <a:buNone/>
                      </a:pPr>
                      <a:r>
                        <a:rPr lang="en" sz="1000"/>
                        <a:t>222</a:t>
                      </a:r>
                      <a:endParaRPr sz="1000"/>
                    </a:p>
                  </a:txBody>
                  <a:tcPr marT="19050" marB="19050" marR="28575" marL="28575" anchor="b"/>
                </a:tc>
              </a:tr>
              <a:tr h="200025">
                <a:tc>
                  <a:txBody>
                    <a:bodyPr/>
                    <a:lstStyle/>
                    <a:p>
                      <a:pPr indent="0" lvl="0" marL="0" rtl="0" algn="l">
                        <a:lnSpc>
                          <a:spcPct val="115000"/>
                        </a:lnSpc>
                        <a:spcBef>
                          <a:spcPts val="0"/>
                        </a:spcBef>
                        <a:spcAft>
                          <a:spcPts val="0"/>
                        </a:spcAft>
                        <a:buNone/>
                      </a:pPr>
                      <a:r>
                        <a:rPr b="1" lang="en" sz="1000"/>
                        <a:t>i4</a:t>
                      </a:r>
                      <a:endParaRPr b="1" sz="1000"/>
                    </a:p>
                  </a:txBody>
                  <a:tcPr marT="19050" marB="19050" marR="28575" marL="28575" anchor="b"/>
                </a:tc>
                <a:tc>
                  <a:txBody>
                    <a:bodyPr/>
                    <a:lstStyle/>
                    <a:p>
                      <a:pPr indent="0" lvl="0" marL="0" rtl="0" algn="r">
                        <a:lnSpc>
                          <a:spcPct val="115000"/>
                        </a:lnSpc>
                        <a:spcBef>
                          <a:spcPts val="0"/>
                        </a:spcBef>
                        <a:spcAft>
                          <a:spcPts val="0"/>
                        </a:spcAft>
                        <a:buNone/>
                      </a:pPr>
                      <a:r>
                        <a:rPr lang="en" sz="1000"/>
                        <a:t>88</a:t>
                      </a:r>
                      <a:endParaRPr sz="1000"/>
                    </a:p>
                  </a:txBody>
                  <a:tcPr marT="19050" marB="19050" marR="28575" marL="28575" anchor="b"/>
                </a:tc>
              </a:tr>
              <a:tr h="200025">
                <a:tc>
                  <a:txBody>
                    <a:bodyPr/>
                    <a:lstStyle/>
                    <a:p>
                      <a:pPr indent="0" lvl="0" marL="0" rtl="0" algn="l">
                        <a:lnSpc>
                          <a:spcPct val="115000"/>
                        </a:lnSpc>
                        <a:spcBef>
                          <a:spcPts val="0"/>
                        </a:spcBef>
                        <a:spcAft>
                          <a:spcPts val="0"/>
                        </a:spcAft>
                        <a:buNone/>
                      </a:pPr>
                      <a:r>
                        <a:rPr b="1" lang="en" sz="1000"/>
                        <a:t>i5</a:t>
                      </a:r>
                      <a:endParaRPr b="1" sz="1000"/>
                    </a:p>
                  </a:txBody>
                  <a:tcPr marT="19050" marB="19050" marR="28575" marL="28575" anchor="b"/>
                </a:tc>
                <a:tc>
                  <a:txBody>
                    <a:bodyPr/>
                    <a:lstStyle/>
                    <a:p>
                      <a:pPr indent="0" lvl="0" marL="0" rtl="0" algn="r">
                        <a:lnSpc>
                          <a:spcPct val="115000"/>
                        </a:lnSpc>
                        <a:spcBef>
                          <a:spcPts val="0"/>
                        </a:spcBef>
                        <a:spcAft>
                          <a:spcPts val="0"/>
                        </a:spcAft>
                        <a:buNone/>
                      </a:pPr>
                      <a:r>
                        <a:rPr lang="en" sz="900">
                          <a:solidFill>
                            <a:srgbClr val="A61D4C"/>
                          </a:solidFill>
                        </a:rPr>
                        <a:t>787</a:t>
                      </a:r>
                      <a:endParaRPr sz="900">
                        <a:solidFill>
                          <a:srgbClr val="A61D4C"/>
                        </a:solidFill>
                      </a:endParaRPr>
                    </a:p>
                  </a:txBody>
                  <a:tcPr marT="19050" marB="19050" marR="28575" marL="28575" anchor="b"/>
                </a:tc>
              </a:tr>
              <a:tr h="200025">
                <a:tc>
                  <a:txBody>
                    <a:bodyPr/>
                    <a:lstStyle/>
                    <a:p>
                      <a:pPr indent="0" lvl="0" marL="0" rtl="0" algn="l">
                        <a:lnSpc>
                          <a:spcPct val="115000"/>
                        </a:lnSpc>
                        <a:spcBef>
                          <a:spcPts val="0"/>
                        </a:spcBef>
                        <a:spcAft>
                          <a:spcPts val="0"/>
                        </a:spcAft>
                        <a:buNone/>
                      </a:pPr>
                      <a:r>
                        <a:rPr b="1" lang="en" sz="1000"/>
                        <a:t>i6</a:t>
                      </a:r>
                      <a:endParaRPr b="1" sz="1000"/>
                    </a:p>
                  </a:txBody>
                  <a:tcPr marT="19050" marB="19050" marR="28575" marL="28575" anchor="b"/>
                </a:tc>
                <a:tc>
                  <a:txBody>
                    <a:bodyPr/>
                    <a:lstStyle/>
                    <a:p>
                      <a:pPr indent="0" lvl="0" marL="0" rtl="0" algn="r">
                        <a:lnSpc>
                          <a:spcPct val="115000"/>
                        </a:lnSpc>
                        <a:spcBef>
                          <a:spcPts val="0"/>
                        </a:spcBef>
                        <a:spcAft>
                          <a:spcPts val="0"/>
                        </a:spcAft>
                        <a:buNone/>
                      </a:pPr>
                      <a:r>
                        <a:rPr lang="en" sz="900">
                          <a:solidFill>
                            <a:srgbClr val="A61D4C"/>
                          </a:solidFill>
                        </a:rPr>
                        <a:t>527</a:t>
                      </a:r>
                      <a:endParaRPr sz="900">
                        <a:solidFill>
                          <a:srgbClr val="A61D4C"/>
                        </a:solidFill>
                      </a:endParaRPr>
                    </a:p>
                  </a:txBody>
                  <a:tcPr marT="19050" marB="19050" marR="28575" marL="28575" anchor="b"/>
                </a:tc>
              </a:tr>
              <a:tr h="200025">
                <a:tc>
                  <a:txBody>
                    <a:bodyPr/>
                    <a:lstStyle/>
                    <a:p>
                      <a:pPr indent="0" lvl="0" marL="0" rtl="0" algn="l">
                        <a:lnSpc>
                          <a:spcPct val="115000"/>
                        </a:lnSpc>
                        <a:spcBef>
                          <a:spcPts val="0"/>
                        </a:spcBef>
                        <a:spcAft>
                          <a:spcPts val="0"/>
                        </a:spcAft>
                        <a:buNone/>
                      </a:pPr>
                      <a:r>
                        <a:rPr b="1" lang="en" sz="1000"/>
                        <a:t>i7</a:t>
                      </a:r>
                      <a:endParaRPr b="1" sz="1000"/>
                    </a:p>
                  </a:txBody>
                  <a:tcPr marT="19050" marB="19050" marR="28575" marL="28575" anchor="b"/>
                </a:tc>
                <a:tc>
                  <a:txBody>
                    <a:bodyPr/>
                    <a:lstStyle/>
                    <a:p>
                      <a:pPr indent="0" lvl="0" marL="0" rtl="0" algn="r">
                        <a:lnSpc>
                          <a:spcPct val="115000"/>
                        </a:lnSpc>
                        <a:spcBef>
                          <a:spcPts val="0"/>
                        </a:spcBef>
                        <a:spcAft>
                          <a:spcPts val="0"/>
                        </a:spcAft>
                        <a:buNone/>
                      </a:pPr>
                      <a:r>
                        <a:rPr lang="en" sz="1000"/>
                        <a:t>982</a:t>
                      </a:r>
                      <a:endParaRPr sz="1000"/>
                    </a:p>
                  </a:txBody>
                  <a:tcPr marT="19050" marB="19050" marR="28575" marL="28575" anchor="b"/>
                </a:tc>
              </a:tr>
              <a:tr h="200025">
                <a:tc>
                  <a:txBody>
                    <a:bodyPr/>
                    <a:lstStyle/>
                    <a:p>
                      <a:pPr indent="0" lvl="0" marL="0" rtl="0" algn="l">
                        <a:lnSpc>
                          <a:spcPct val="115000"/>
                        </a:lnSpc>
                        <a:spcBef>
                          <a:spcPts val="0"/>
                        </a:spcBef>
                        <a:spcAft>
                          <a:spcPts val="0"/>
                        </a:spcAft>
                        <a:buNone/>
                      </a:pPr>
                      <a:r>
                        <a:rPr b="1" lang="en" sz="1000"/>
                        <a:t>m6</a:t>
                      </a:r>
                      <a:endParaRPr b="1" sz="1000"/>
                    </a:p>
                  </a:txBody>
                  <a:tcPr marT="19050" marB="19050" marR="28575" marL="28575" anchor="b"/>
                </a:tc>
                <a:tc>
                  <a:txBody>
                    <a:bodyPr/>
                    <a:lstStyle/>
                    <a:p>
                      <a:pPr indent="0" lvl="0" marL="0" rtl="0" algn="r">
                        <a:lnSpc>
                          <a:spcPct val="115000"/>
                        </a:lnSpc>
                        <a:spcBef>
                          <a:spcPts val="0"/>
                        </a:spcBef>
                        <a:spcAft>
                          <a:spcPts val="0"/>
                        </a:spcAft>
                        <a:buNone/>
                      </a:pPr>
                      <a:r>
                        <a:rPr lang="en" sz="1000"/>
                        <a:t>3</a:t>
                      </a:r>
                      <a:endParaRPr sz="1000"/>
                    </a:p>
                  </a:txBody>
                  <a:tcPr marT="19050" marB="19050" marR="28575" marL="28575" anchor="b"/>
                </a:tc>
              </a:tr>
              <a:tr h="200025">
                <a:tc>
                  <a:txBody>
                    <a:bodyPr/>
                    <a:lstStyle/>
                    <a:p>
                      <a:pPr indent="0" lvl="0" marL="0" rtl="0" algn="l">
                        <a:lnSpc>
                          <a:spcPct val="115000"/>
                        </a:lnSpc>
                        <a:spcBef>
                          <a:spcPts val="0"/>
                        </a:spcBef>
                        <a:spcAft>
                          <a:spcPts val="0"/>
                        </a:spcAft>
                        <a:buNone/>
                      </a:pPr>
                      <a:r>
                        <a:rPr b="1" lang="en" sz="1000"/>
                        <a:t>n6</a:t>
                      </a:r>
                      <a:endParaRPr b="1" sz="1000"/>
                    </a:p>
                  </a:txBody>
                  <a:tcPr marT="19050" marB="19050" marR="28575" marL="28575" anchor="b"/>
                </a:tc>
                <a:tc>
                  <a:txBody>
                    <a:bodyPr/>
                    <a:lstStyle/>
                    <a:p>
                      <a:pPr indent="0" lvl="0" marL="0" rtl="0" algn="r">
                        <a:lnSpc>
                          <a:spcPct val="115000"/>
                        </a:lnSpc>
                        <a:spcBef>
                          <a:spcPts val="0"/>
                        </a:spcBef>
                        <a:spcAft>
                          <a:spcPts val="0"/>
                        </a:spcAft>
                        <a:buNone/>
                      </a:pPr>
                      <a:r>
                        <a:rPr lang="en" sz="1000"/>
                        <a:t>1</a:t>
                      </a:r>
                      <a:endParaRPr sz="1000"/>
                    </a:p>
                  </a:txBody>
                  <a:tcPr marT="19050" marB="19050" marR="28575" marL="28575" anchor="b"/>
                </a:tc>
              </a:tr>
              <a:tr h="200025">
                <a:tc>
                  <a:txBody>
                    <a:bodyPr/>
                    <a:lstStyle/>
                    <a:p>
                      <a:pPr indent="0" lvl="0" marL="0" rtl="0" algn="l">
                        <a:lnSpc>
                          <a:spcPct val="115000"/>
                        </a:lnSpc>
                        <a:spcBef>
                          <a:spcPts val="0"/>
                        </a:spcBef>
                        <a:spcAft>
                          <a:spcPts val="0"/>
                        </a:spcAft>
                        <a:buNone/>
                      </a:pPr>
                      <a:r>
                        <a:rPr b="1" lang="en" sz="1000"/>
                        <a:t>n9</a:t>
                      </a:r>
                      <a:endParaRPr b="1" sz="1000"/>
                    </a:p>
                  </a:txBody>
                  <a:tcPr marT="19050" marB="19050" marR="28575" marL="28575" anchor="b"/>
                </a:tc>
                <a:tc>
                  <a:txBody>
                    <a:bodyPr/>
                    <a:lstStyle/>
                    <a:p>
                      <a:pPr indent="0" lvl="0" marL="0" rtl="0" algn="r">
                        <a:lnSpc>
                          <a:spcPct val="115000"/>
                        </a:lnSpc>
                        <a:spcBef>
                          <a:spcPts val="0"/>
                        </a:spcBef>
                        <a:spcAft>
                          <a:spcPts val="0"/>
                        </a:spcAft>
                        <a:buNone/>
                      </a:pPr>
                      <a:r>
                        <a:rPr lang="en" sz="1000"/>
                        <a:t>1</a:t>
                      </a:r>
                      <a:endParaRPr sz="1000"/>
                    </a:p>
                  </a:txBody>
                  <a:tcPr marT="19050" marB="19050" marR="28575" marL="28575" anchor="b"/>
                </a:tc>
              </a:tr>
              <a:tr h="200025">
                <a:tc>
                  <a:txBody>
                    <a:bodyPr/>
                    <a:lstStyle/>
                    <a:p>
                      <a:pPr indent="0" lvl="0" marL="0" rtl="0" algn="l">
                        <a:lnSpc>
                          <a:spcPct val="115000"/>
                        </a:lnSpc>
                        <a:spcBef>
                          <a:spcPts val="0"/>
                        </a:spcBef>
                        <a:spcAft>
                          <a:spcPts val="0"/>
                        </a:spcAft>
                        <a:buNone/>
                      </a:pPr>
                      <a:r>
                        <a:rPr b="1" lang="en" sz="1000"/>
                        <a:t>n10</a:t>
                      </a:r>
                      <a:endParaRPr b="1" sz="1000"/>
                    </a:p>
                  </a:txBody>
                  <a:tcPr marT="19050" marB="19050" marR="28575" marL="28575" anchor="b"/>
                </a:tc>
                <a:tc>
                  <a:txBody>
                    <a:bodyPr/>
                    <a:lstStyle/>
                    <a:p>
                      <a:pPr indent="0" lvl="0" marL="0" rtl="0" algn="r">
                        <a:lnSpc>
                          <a:spcPct val="115000"/>
                        </a:lnSpc>
                        <a:spcBef>
                          <a:spcPts val="0"/>
                        </a:spcBef>
                        <a:spcAft>
                          <a:spcPts val="0"/>
                        </a:spcAft>
                        <a:buNone/>
                      </a:pPr>
                      <a:r>
                        <a:rPr lang="en" sz="1000"/>
                        <a:t>1</a:t>
                      </a:r>
                      <a:endParaRPr sz="1000"/>
                    </a:p>
                  </a:txBody>
                  <a:tcPr marT="19050" marB="19050" marR="28575" marL="28575" anchor="b"/>
                </a:tc>
              </a:tr>
            </a:tbl>
          </a:graphicData>
        </a:graphic>
      </p:graphicFrame>
      <p:pic>
        <p:nvPicPr>
          <p:cNvPr id="116" name="Google Shape;116;p22"/>
          <p:cNvPicPr preferRelativeResize="0"/>
          <p:nvPr/>
        </p:nvPicPr>
        <p:blipFill>
          <a:blip r:embed="rId3">
            <a:alphaModFix/>
          </a:blip>
          <a:stretch>
            <a:fillRect/>
          </a:stretch>
        </p:blipFill>
        <p:spPr>
          <a:xfrm>
            <a:off x="3174500" y="1345670"/>
            <a:ext cx="5366449" cy="331825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p:nvPr/>
        </p:nvSpPr>
        <p:spPr>
          <a:xfrm>
            <a:off x="776875" y="428625"/>
            <a:ext cx="2679000" cy="495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t>TECH-STACK USED :</a:t>
            </a:r>
            <a:endParaRPr b="1" sz="1500"/>
          </a:p>
        </p:txBody>
      </p:sp>
      <p:sp>
        <p:nvSpPr>
          <p:cNvPr id="122" name="Google Shape;122;p23"/>
          <p:cNvSpPr txBox="1"/>
          <p:nvPr/>
        </p:nvSpPr>
        <p:spPr>
          <a:xfrm>
            <a:off x="830450" y="1151925"/>
            <a:ext cx="7166100" cy="6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I used Google Sheets to analyse and visualize the data.</a:t>
            </a:r>
            <a:endParaRPr sz="1800">
              <a:solidFill>
                <a:schemeClr val="dk2"/>
              </a:solidFill>
            </a:endParaRPr>
          </a:p>
        </p:txBody>
      </p:sp>
      <p:sp>
        <p:nvSpPr>
          <p:cNvPr id="123" name="Google Shape;123;p23"/>
          <p:cNvSpPr/>
          <p:nvPr/>
        </p:nvSpPr>
        <p:spPr>
          <a:xfrm>
            <a:off x="803675" y="1915425"/>
            <a:ext cx="2304000" cy="401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INSIGHTS</a:t>
            </a:r>
            <a:endParaRPr b="1" sz="1600"/>
          </a:p>
        </p:txBody>
      </p:sp>
      <p:sp>
        <p:nvSpPr>
          <p:cNvPr id="124" name="Google Shape;124;p23"/>
          <p:cNvSpPr txBox="1"/>
          <p:nvPr/>
        </p:nvSpPr>
        <p:spPr>
          <a:xfrm>
            <a:off x="817075" y="2571750"/>
            <a:ext cx="6965100" cy="175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I gained </a:t>
            </a:r>
            <a:r>
              <a:rPr lang="en" sz="1800">
                <a:solidFill>
                  <a:schemeClr val="dk2"/>
                </a:solidFill>
              </a:rPr>
              <a:t>knowledge</a:t>
            </a:r>
            <a:r>
              <a:rPr lang="en" sz="1800">
                <a:solidFill>
                  <a:schemeClr val="dk2"/>
                </a:solidFill>
              </a:rPr>
              <a:t> of using data statistics and data visualization in Excel to extract </a:t>
            </a:r>
            <a:r>
              <a:rPr lang="en" sz="1800">
                <a:solidFill>
                  <a:schemeClr val="dk2"/>
                </a:solidFill>
              </a:rPr>
              <a:t>meaningful conclusions of dataset. I came to know that the using of charts depending on the situation of data and charts helps to convey the insights of data more efficiently and quickly.</a:t>
            </a:r>
            <a:endParaRPr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p:nvPr/>
        </p:nvSpPr>
        <p:spPr>
          <a:xfrm>
            <a:off x="937625" y="509000"/>
            <a:ext cx="2250300" cy="52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t>RESULT</a:t>
            </a:r>
            <a:endParaRPr b="1" sz="1500"/>
          </a:p>
        </p:txBody>
      </p:sp>
      <p:sp>
        <p:nvSpPr>
          <p:cNvPr id="130" name="Google Shape;130;p24"/>
          <p:cNvSpPr txBox="1"/>
          <p:nvPr/>
        </p:nvSpPr>
        <p:spPr>
          <a:xfrm>
            <a:off x="790275" y="1513575"/>
            <a:ext cx="6040800" cy="1995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sz="1800">
                <a:solidFill>
                  <a:schemeClr val="dk2"/>
                </a:solidFill>
              </a:rPr>
              <a:t>This project was a new experience to me. </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Learning new things by these projects.</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p:nvPr/>
        </p:nvSpPr>
        <p:spPr>
          <a:xfrm>
            <a:off x="401825" y="562575"/>
            <a:ext cx="2732400" cy="5898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PROJECT DESCRIPTION</a:t>
            </a:r>
            <a:endParaRPr b="1" sz="1600"/>
          </a:p>
        </p:txBody>
      </p:sp>
      <p:sp>
        <p:nvSpPr>
          <p:cNvPr id="61" name="Google Shape;61;p14"/>
          <p:cNvSpPr txBox="1"/>
          <p:nvPr/>
        </p:nvSpPr>
        <p:spPr>
          <a:xfrm>
            <a:off x="482200" y="1593950"/>
            <a:ext cx="7902900" cy="25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This project  is about Hiring Process Analytics in multinational company(MNC) using a dataset provided by the company.As a Data Analyst, the task is to extract meaningful insights from the data and to provide the detailed report of the hiring process of the company that can help to improve the company hiring process</a:t>
            </a:r>
            <a:endParaRPr sz="1800">
              <a:solidFill>
                <a:schemeClr val="dk2"/>
              </a:solidFill>
            </a:endParaRPr>
          </a:p>
          <a:p>
            <a:pPr indent="0" lvl="0" marL="0" rtl="0" algn="l">
              <a:spcBef>
                <a:spcPts val="0"/>
              </a:spcBef>
              <a:spcAft>
                <a:spcPts val="0"/>
              </a:spcAft>
              <a:buNone/>
            </a:pPr>
            <a:r>
              <a:rPr lang="en" sz="1800">
                <a:solidFill>
                  <a:schemeClr val="dk2"/>
                </a:solidFill>
              </a:rPr>
              <a:t>.</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p:nvPr/>
        </p:nvSpPr>
        <p:spPr>
          <a:xfrm>
            <a:off x="575975" y="428625"/>
            <a:ext cx="2397600" cy="52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t>APPROACH</a:t>
            </a:r>
            <a:endParaRPr b="1" sz="1700"/>
          </a:p>
        </p:txBody>
      </p:sp>
      <p:sp>
        <p:nvSpPr>
          <p:cNvPr id="67" name="Google Shape;67;p15"/>
          <p:cNvSpPr txBox="1"/>
          <p:nvPr/>
        </p:nvSpPr>
        <p:spPr>
          <a:xfrm>
            <a:off x="602750" y="1486800"/>
            <a:ext cx="7567800" cy="290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This project includes checking the missing data, handling techniques for missing data, simplifying the clubbing columns, outliers detection, handling the outliers depending on the situation and data summarization. These methods improve our knowledge of practical using of statistics and Excel to draw meaningful conclusions of company’s hiring process and to make better hiring decisions in the future.</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OUTLIER DETECTION</a:t>
            </a:r>
            <a:endParaRPr/>
          </a:p>
        </p:txBody>
      </p:sp>
      <p:sp>
        <p:nvSpPr>
          <p:cNvPr id="73" name="Google Shape;73;p16"/>
          <p:cNvSpPr txBox="1"/>
          <p:nvPr>
            <p:ph idx="1" type="body"/>
          </p:nvPr>
        </p:nvSpPr>
        <p:spPr>
          <a:xfrm>
            <a:off x="419025" y="11256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300">
              <a:solidFill>
                <a:srgbClr val="000000"/>
              </a:solidFill>
            </a:endParaRPr>
          </a:p>
          <a:p>
            <a:pPr indent="0" lvl="0" marL="0" rtl="0" algn="l">
              <a:spcBef>
                <a:spcPts val="0"/>
              </a:spcBef>
              <a:spcAft>
                <a:spcPts val="0"/>
              </a:spcAft>
              <a:buNone/>
            </a:pPr>
            <a:r>
              <a:rPr b="1" lang="en" sz="1300">
                <a:solidFill>
                  <a:srgbClr val="000000"/>
                </a:solidFill>
              </a:rPr>
              <a:t>			</a:t>
            </a:r>
            <a:endParaRPr sz="1200">
              <a:solidFill>
                <a:srgbClr val="F7981D"/>
              </a:solidFill>
            </a:endParaRPr>
          </a:p>
          <a:p>
            <a:pPr indent="0" lvl="0" marL="0" rtl="0" algn="l">
              <a:spcBef>
                <a:spcPts val="0"/>
              </a:spcBef>
              <a:spcAft>
                <a:spcPts val="0"/>
              </a:spcAft>
              <a:buNone/>
            </a:pPr>
            <a:r>
              <a:rPr b="1" lang="en" sz="1300">
                <a:solidFill>
                  <a:srgbClr val="000000"/>
                </a:solidFill>
              </a:rPr>
              <a:t>			</a:t>
            </a:r>
            <a:endParaRPr sz="1300">
              <a:solidFill>
                <a:srgbClr val="000000"/>
              </a:solidFill>
            </a:endParaRPr>
          </a:p>
          <a:p>
            <a:pPr indent="0" lvl="0" marL="0" rtl="0" algn="l">
              <a:spcBef>
                <a:spcPts val="0"/>
              </a:spcBef>
              <a:spcAft>
                <a:spcPts val="0"/>
              </a:spcAft>
              <a:buNone/>
            </a:pPr>
            <a:r>
              <a:rPr b="1" lang="en" sz="1300">
                <a:solidFill>
                  <a:srgbClr val="000000"/>
                </a:solidFill>
              </a:rPr>
              <a:t>				</a:t>
            </a:r>
            <a:endParaRPr sz="1300">
              <a:solidFill>
                <a:srgbClr val="000000"/>
              </a:solidFill>
            </a:endParaRPr>
          </a:p>
          <a:p>
            <a:pPr indent="0" lvl="0" marL="0" rtl="0" algn="l">
              <a:spcBef>
                <a:spcPts val="0"/>
              </a:spcBef>
              <a:spcAft>
                <a:spcPts val="0"/>
              </a:spcAft>
              <a:buNone/>
            </a:pPr>
            <a:r>
              <a:rPr b="1" lang="en" sz="1300">
                <a:solidFill>
                  <a:srgbClr val="000000"/>
                </a:solidFill>
              </a:rPr>
              <a:t>				</a:t>
            </a:r>
            <a:endParaRPr sz="1300">
              <a:solidFill>
                <a:srgbClr val="000000"/>
              </a:solidFill>
            </a:endParaRPr>
          </a:p>
          <a:p>
            <a:pPr indent="0" lvl="0" marL="0" rtl="0" algn="l">
              <a:spcBef>
                <a:spcPts val="0"/>
              </a:spcBef>
              <a:spcAft>
                <a:spcPts val="0"/>
              </a:spcAft>
              <a:buNone/>
            </a:pPr>
            <a:r>
              <a:rPr b="1" lang="en" sz="1300">
                <a:solidFill>
                  <a:srgbClr val="000000"/>
                </a:solidFill>
              </a:rPr>
              <a:t>		</a:t>
            </a:r>
            <a:endParaRPr sz="1300">
              <a:solidFill>
                <a:srgbClr val="000000"/>
              </a:solidFill>
            </a:endParaRPr>
          </a:p>
          <a:p>
            <a:pPr indent="0" lvl="0" marL="0" rtl="0" algn="l">
              <a:spcBef>
                <a:spcPts val="0"/>
              </a:spcBef>
              <a:spcAft>
                <a:spcPts val="0"/>
              </a:spcAft>
              <a:buNone/>
            </a:pPr>
            <a:r>
              <a:rPr b="1" lang="en" sz="1300">
                <a:solidFill>
                  <a:srgbClr val="000000"/>
                </a:solidFill>
              </a:rPr>
              <a:t>		</a:t>
            </a:r>
            <a:endParaRPr sz="1300">
              <a:solidFill>
                <a:srgbClr val="000000"/>
              </a:solidFill>
            </a:endParaRPr>
          </a:p>
          <a:p>
            <a:pPr indent="0" lvl="0" marL="0" rtl="0" algn="l">
              <a:spcBef>
                <a:spcPts val="0"/>
              </a:spcBef>
              <a:spcAft>
                <a:spcPts val="0"/>
              </a:spcAft>
              <a:buNone/>
            </a:pPr>
            <a:r>
              <a:t/>
            </a:r>
            <a:endParaRPr sz="1200">
              <a:solidFill>
                <a:srgbClr val="7E3794"/>
              </a:solidFill>
            </a:endParaRPr>
          </a:p>
          <a:p>
            <a:pPr indent="0" lvl="0" marL="0" rtl="0" algn="l">
              <a:spcBef>
                <a:spcPts val="0"/>
              </a:spcBef>
              <a:spcAft>
                <a:spcPts val="0"/>
              </a:spcAft>
              <a:buNone/>
            </a:pPr>
            <a:r>
              <a:t/>
            </a:r>
            <a:endParaRPr sz="1300">
              <a:solidFill>
                <a:srgbClr val="000000"/>
              </a:solidFill>
            </a:endParaRPr>
          </a:p>
          <a:p>
            <a:pPr indent="0" lvl="0" marL="0" rtl="0" algn="l">
              <a:spcBef>
                <a:spcPts val="0"/>
              </a:spcBef>
              <a:spcAft>
                <a:spcPts val="1200"/>
              </a:spcAft>
              <a:buNone/>
            </a:pPr>
            <a:r>
              <a:t/>
            </a:r>
            <a:endParaRPr sz="2100"/>
          </a:p>
        </p:txBody>
      </p:sp>
      <p:graphicFrame>
        <p:nvGraphicFramePr>
          <p:cNvPr id="74" name="Google Shape;74;p16"/>
          <p:cNvGraphicFramePr/>
          <p:nvPr/>
        </p:nvGraphicFramePr>
        <p:xfrm>
          <a:off x="1347100" y="1313400"/>
          <a:ext cx="3000000" cy="3000000"/>
        </p:xfrm>
        <a:graphic>
          <a:graphicData uri="http://schemas.openxmlformats.org/drawingml/2006/table">
            <a:tbl>
              <a:tblPr>
                <a:noFill/>
                <a:tableStyleId>{E3419058-3A43-42E3-91F6-8CDB211F1E0D}</a:tableStyleId>
              </a:tblPr>
              <a:tblGrid>
                <a:gridCol w="1612450"/>
                <a:gridCol w="1612450"/>
              </a:tblGrid>
              <a:tr h="632325">
                <a:tc>
                  <a:txBody>
                    <a:bodyPr/>
                    <a:lstStyle/>
                    <a:p>
                      <a:pPr indent="0" lvl="0" marL="0" rtl="0" algn="l">
                        <a:lnSpc>
                          <a:spcPct val="115000"/>
                        </a:lnSpc>
                        <a:spcBef>
                          <a:spcPts val="0"/>
                        </a:spcBef>
                        <a:spcAft>
                          <a:spcPts val="0"/>
                        </a:spcAft>
                        <a:buNone/>
                      </a:pPr>
                      <a:r>
                        <a:rPr b="1" lang="en" sz="1700">
                          <a:solidFill>
                            <a:schemeClr val="dk1"/>
                          </a:solidFill>
                        </a:rPr>
                        <a:t>Outliers Detection</a:t>
                      </a:r>
                      <a:endParaRPr sz="1800"/>
                    </a:p>
                  </a:txBody>
                  <a:tcPr marT="91425" marB="91425" marR="91425" marL="91425"/>
                </a:tc>
                <a:tc>
                  <a:txBody>
                    <a:bodyPr/>
                    <a:lstStyle/>
                    <a:p>
                      <a:pPr indent="0" lvl="0" marL="0" rtl="0" algn="l">
                        <a:lnSpc>
                          <a:spcPct val="115000"/>
                        </a:lnSpc>
                        <a:spcBef>
                          <a:spcPts val="0"/>
                        </a:spcBef>
                        <a:spcAft>
                          <a:spcPts val="0"/>
                        </a:spcAft>
                        <a:buNone/>
                      </a:pPr>
                      <a:r>
                        <a:t/>
                      </a:r>
                      <a:endParaRPr/>
                    </a:p>
                  </a:txBody>
                  <a:tcPr marT="91425" marB="91425" marR="91425" marL="91425"/>
                </a:tc>
              </a:tr>
              <a:tr h="338625">
                <a:tc>
                  <a:txBody>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rPr>
                        <a:t>3rd Quartile</a:t>
                      </a:r>
                      <a:endParaRPr sz="1500"/>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74438</a:t>
                      </a:r>
                      <a:endParaRPr sz="1500">
                        <a:solidFill>
                          <a:schemeClr val="dk1"/>
                        </a:solidFill>
                      </a:endParaRPr>
                    </a:p>
                  </a:txBody>
                  <a:tcPr marT="91425" marB="91425" marR="91425" marL="91425"/>
                </a:tc>
              </a:tr>
              <a:tr h="325575">
                <a:tc>
                  <a:txBody>
                    <a:bodyPr/>
                    <a:lstStyle/>
                    <a:p>
                      <a:pPr indent="0" lvl="0" marL="0" rtl="0" algn="l">
                        <a:lnSpc>
                          <a:spcPct val="115000"/>
                        </a:lnSpc>
                        <a:spcBef>
                          <a:spcPts val="0"/>
                        </a:spcBef>
                        <a:spcAft>
                          <a:spcPts val="0"/>
                        </a:spcAft>
                        <a:buClr>
                          <a:schemeClr val="dk1"/>
                        </a:buClr>
                        <a:buSzPts val="1100"/>
                        <a:buFont typeface="Arial"/>
                        <a:buNone/>
                      </a:pPr>
                      <a:r>
                        <a:rPr b="1" lang="en" sz="1300">
                          <a:solidFill>
                            <a:schemeClr val="dk1"/>
                          </a:solidFill>
                        </a:rPr>
                        <a:t>1st Quartile	</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25460.5</a:t>
                      </a:r>
                      <a:endParaRPr/>
                    </a:p>
                  </a:txBody>
                  <a:tcPr marT="91425" marB="91425" marR="91425" marL="91425"/>
                </a:tc>
              </a:tr>
              <a:tr h="325575">
                <a:tc>
                  <a:txBody>
                    <a:bodyPr/>
                    <a:lstStyle/>
                    <a:p>
                      <a:pPr indent="0" lvl="0" marL="0" rtl="0" algn="l">
                        <a:lnSpc>
                          <a:spcPct val="115000"/>
                        </a:lnSpc>
                        <a:spcBef>
                          <a:spcPts val="0"/>
                        </a:spcBef>
                        <a:spcAft>
                          <a:spcPts val="0"/>
                        </a:spcAft>
                        <a:buClr>
                          <a:schemeClr val="dk1"/>
                        </a:buClr>
                        <a:buSzPts val="1100"/>
                        <a:buFont typeface="Arial"/>
                        <a:buNone/>
                      </a:pPr>
                      <a:r>
                        <a:rPr b="1" lang="en" sz="1300">
                          <a:solidFill>
                            <a:schemeClr val="dk1"/>
                          </a:solidFill>
                        </a:rPr>
                        <a:t>Median</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49625</a:t>
                      </a:r>
                      <a:endParaRPr/>
                    </a:p>
                  </a:txBody>
                  <a:tcPr marT="91425" marB="91425" marR="91425" marL="91425"/>
                </a:tc>
              </a:tr>
              <a:tr h="325575">
                <a:tc>
                  <a:txBody>
                    <a:bodyPr/>
                    <a:lstStyle/>
                    <a:p>
                      <a:pPr indent="0" lvl="0" marL="0" rtl="0" algn="l">
                        <a:lnSpc>
                          <a:spcPct val="115000"/>
                        </a:lnSpc>
                        <a:spcBef>
                          <a:spcPts val="0"/>
                        </a:spcBef>
                        <a:spcAft>
                          <a:spcPts val="0"/>
                        </a:spcAft>
                        <a:buClr>
                          <a:schemeClr val="dk1"/>
                        </a:buClr>
                        <a:buSzPts val="1100"/>
                        <a:buFont typeface="Arial"/>
                        <a:buNone/>
                      </a:pPr>
                      <a:r>
                        <a:rPr b="1" lang="en" sz="1300">
                          <a:solidFill>
                            <a:schemeClr val="dk1"/>
                          </a:solidFill>
                        </a:rPr>
                        <a:t>IQR	</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48977.5</a:t>
                      </a:r>
                      <a:endParaRPr/>
                    </a:p>
                  </a:txBody>
                  <a:tcPr marT="91425" marB="91425" marR="91425" marL="91425"/>
                </a:tc>
              </a:tr>
              <a:tr h="325575">
                <a:tc>
                  <a:txBody>
                    <a:bodyPr/>
                    <a:lstStyle/>
                    <a:p>
                      <a:pPr indent="0" lvl="0" marL="0" rtl="0" algn="l">
                        <a:lnSpc>
                          <a:spcPct val="115000"/>
                        </a:lnSpc>
                        <a:spcBef>
                          <a:spcPts val="0"/>
                        </a:spcBef>
                        <a:spcAft>
                          <a:spcPts val="0"/>
                        </a:spcAft>
                        <a:buClr>
                          <a:schemeClr val="dk1"/>
                        </a:buClr>
                        <a:buSzPts val="1100"/>
                        <a:buFont typeface="Arial"/>
                        <a:buNone/>
                      </a:pPr>
                      <a:r>
                        <a:rPr b="1" lang="en" sz="1300">
                          <a:solidFill>
                            <a:schemeClr val="dk1"/>
                          </a:solidFill>
                        </a:rPr>
                        <a:t>Outlier max range</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147904.25</a:t>
                      </a:r>
                      <a:endParaRPr/>
                    </a:p>
                  </a:txBody>
                  <a:tcPr marT="91425" marB="91425" marR="91425" marL="91425"/>
                </a:tc>
              </a:tr>
              <a:tr h="325575">
                <a:tc>
                  <a:txBody>
                    <a:bodyPr/>
                    <a:lstStyle/>
                    <a:p>
                      <a:pPr indent="0" lvl="0" marL="0" rtl="0" algn="l">
                        <a:lnSpc>
                          <a:spcPct val="115000"/>
                        </a:lnSpc>
                        <a:spcBef>
                          <a:spcPts val="0"/>
                        </a:spcBef>
                        <a:spcAft>
                          <a:spcPts val="0"/>
                        </a:spcAft>
                        <a:buClr>
                          <a:schemeClr val="dk1"/>
                        </a:buClr>
                        <a:buSzPts val="1100"/>
                        <a:buFont typeface="Arial"/>
                        <a:buNone/>
                      </a:pPr>
                      <a:r>
                        <a:rPr b="1" lang="en" sz="1300">
                          <a:solidFill>
                            <a:schemeClr val="dk1"/>
                          </a:solidFill>
                        </a:rPr>
                        <a:t>Outlier min range	</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-48005.75</a:t>
                      </a:r>
                      <a:endParaRPr/>
                    </a:p>
                  </a:txBody>
                  <a:tcPr marT="91425" marB="91425" marR="91425" marL="91425"/>
                </a:tc>
              </a:tr>
            </a:tbl>
          </a:graphicData>
        </a:graphic>
      </p:graphicFrame>
      <p:graphicFrame>
        <p:nvGraphicFramePr>
          <p:cNvPr id="75" name="Google Shape;75;p16"/>
          <p:cNvGraphicFramePr/>
          <p:nvPr/>
        </p:nvGraphicFramePr>
        <p:xfrm>
          <a:off x="5795500" y="2007375"/>
          <a:ext cx="3000000" cy="3000000"/>
        </p:xfrm>
        <a:graphic>
          <a:graphicData uri="http://schemas.openxmlformats.org/drawingml/2006/table">
            <a:tbl>
              <a:tblPr>
                <a:noFill/>
                <a:tableStyleId>{E3419058-3A43-42E3-91F6-8CDB211F1E0D}</a:tableStyleId>
              </a:tblPr>
              <a:tblGrid>
                <a:gridCol w="1617925"/>
              </a:tblGrid>
              <a:tr h="381000">
                <a:tc>
                  <a:txBody>
                    <a:bodyPr/>
                    <a:lstStyle/>
                    <a:p>
                      <a:pPr indent="0" lvl="0" marL="0" rtl="0" algn="l">
                        <a:lnSpc>
                          <a:spcPct val="115000"/>
                        </a:lnSpc>
                        <a:spcBef>
                          <a:spcPts val="0"/>
                        </a:spcBef>
                        <a:spcAft>
                          <a:spcPts val="0"/>
                        </a:spcAft>
                        <a:buNone/>
                      </a:pPr>
                      <a:r>
                        <a:rPr b="1" lang="en" sz="1700">
                          <a:solidFill>
                            <a:schemeClr val="dk1"/>
                          </a:solidFill>
                        </a:rPr>
                        <a:t>Outliers</a:t>
                      </a:r>
                      <a:endParaRPr/>
                    </a:p>
                  </a:txBody>
                  <a:tcPr marT="91425" marB="91425" marR="91425" marL="91425"/>
                </a:tc>
              </a:tr>
              <a:tr h="381000">
                <a:tc>
                  <a:txBody>
                    <a:bodyPr/>
                    <a:lstStyle/>
                    <a:p>
                      <a:pPr indent="0" lvl="0" marL="0" rtl="0" algn="l">
                        <a:lnSpc>
                          <a:spcPct val="115000"/>
                        </a:lnSpc>
                        <a:spcBef>
                          <a:spcPts val="0"/>
                        </a:spcBef>
                        <a:spcAft>
                          <a:spcPts val="0"/>
                        </a:spcAft>
                        <a:buNone/>
                      </a:pPr>
                      <a:r>
                        <a:rPr lang="en">
                          <a:solidFill>
                            <a:schemeClr val="dk1"/>
                          </a:solidFill>
                        </a:rPr>
                        <a:t>200000</a:t>
                      </a:r>
                      <a:endParaRPr sz="1500"/>
                    </a:p>
                  </a:txBody>
                  <a:tcPr marT="91425" marB="91425" marR="91425" marL="91425"/>
                </a:tc>
              </a:tr>
              <a:tr h="381000">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400000</a:t>
                      </a:r>
                      <a:endParaRPr sz="1600">
                        <a:solidFill>
                          <a:schemeClr val="dk1"/>
                        </a:solidFill>
                      </a:endParaRPr>
                    </a:p>
                  </a:txBody>
                  <a:tcPr marT="91425" marB="91425" marR="91425" marL="91425"/>
                </a:tc>
              </a:tr>
              <a:tr h="381000">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300000</a:t>
                      </a:r>
                      <a:endParaRPr sz="1500"/>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nvSpPr>
        <p:spPr>
          <a:xfrm>
            <a:off x="311700" y="321450"/>
            <a:ext cx="8520600" cy="616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2"/>
              </a:buClr>
              <a:buSzPts val="1500"/>
              <a:buAutoNum type="alphaUcPeriod"/>
            </a:pPr>
            <a:r>
              <a:rPr b="1" lang="en" sz="1500">
                <a:solidFill>
                  <a:schemeClr val="dk2"/>
                </a:solidFill>
              </a:rPr>
              <a:t>Hiring Analysis</a:t>
            </a:r>
            <a:endParaRPr b="1" sz="1500">
              <a:solidFill>
                <a:schemeClr val="dk2"/>
              </a:solidFill>
            </a:endParaRPr>
          </a:p>
          <a:p>
            <a:pPr indent="0" lvl="0" marL="0" rtl="0" algn="l">
              <a:spcBef>
                <a:spcPts val="0"/>
              </a:spcBef>
              <a:spcAft>
                <a:spcPts val="0"/>
              </a:spcAft>
              <a:buNone/>
            </a:pPr>
            <a:r>
              <a:t/>
            </a:r>
            <a:endParaRPr b="1" sz="1500">
              <a:solidFill>
                <a:schemeClr val="dk2"/>
              </a:solidFill>
            </a:endParaRPr>
          </a:p>
          <a:p>
            <a:pPr indent="0" lvl="0" marL="0" rtl="0" algn="l">
              <a:spcBef>
                <a:spcPts val="0"/>
              </a:spcBef>
              <a:spcAft>
                <a:spcPts val="0"/>
              </a:spcAft>
              <a:buNone/>
            </a:pPr>
            <a:r>
              <a:rPr b="1" lang="en" sz="1200">
                <a:solidFill>
                  <a:schemeClr val="dk1"/>
                </a:solidFill>
              </a:rPr>
              <a:t>Your Task:</a:t>
            </a:r>
            <a:r>
              <a:rPr lang="en" sz="1200">
                <a:solidFill>
                  <a:schemeClr val="dk1"/>
                </a:solidFill>
              </a:rPr>
              <a:t> Determine the gender distribution of hires. How many males and females have been hired by the company?</a:t>
            </a:r>
            <a:endParaRPr sz="1900">
              <a:solidFill>
                <a:schemeClr val="dk2"/>
              </a:solidFill>
            </a:endParaRPr>
          </a:p>
        </p:txBody>
      </p:sp>
      <p:graphicFrame>
        <p:nvGraphicFramePr>
          <p:cNvPr id="81" name="Google Shape;81;p17"/>
          <p:cNvGraphicFramePr/>
          <p:nvPr/>
        </p:nvGraphicFramePr>
        <p:xfrm>
          <a:off x="648025" y="2389300"/>
          <a:ext cx="3000000" cy="3000000"/>
        </p:xfrm>
        <a:graphic>
          <a:graphicData uri="http://schemas.openxmlformats.org/drawingml/2006/table">
            <a:tbl>
              <a:tblPr>
                <a:noFill/>
                <a:tableStyleId>{7DEF0387-2F4B-4C30-B01A-6A0C4F9700F0}</a:tableStyleId>
              </a:tblPr>
              <a:tblGrid>
                <a:gridCol w="1625775"/>
                <a:gridCol w="1368500"/>
              </a:tblGrid>
              <a:tr h="412200">
                <a:tc>
                  <a:txBody>
                    <a:bodyPr/>
                    <a:lstStyle/>
                    <a:p>
                      <a:pPr indent="0" lvl="0" marL="0" rtl="0" algn="l">
                        <a:lnSpc>
                          <a:spcPct val="115000"/>
                        </a:lnSpc>
                        <a:spcBef>
                          <a:spcPts val="0"/>
                        </a:spcBef>
                        <a:spcAft>
                          <a:spcPts val="0"/>
                        </a:spcAft>
                        <a:buClr>
                          <a:schemeClr val="dk1"/>
                        </a:buClr>
                        <a:buSzPts val="1100"/>
                        <a:buFont typeface="Arial"/>
                        <a:buNone/>
                      </a:pPr>
                      <a:r>
                        <a:rPr b="1" lang="en" sz="1300">
                          <a:solidFill>
                            <a:schemeClr val="dk1"/>
                          </a:solidFill>
                        </a:rPr>
                        <a:t>       </a:t>
                      </a:r>
                      <a:r>
                        <a:rPr b="1" lang="en" sz="1300">
                          <a:solidFill>
                            <a:schemeClr val="dk1"/>
                          </a:solidFill>
                        </a:rPr>
                        <a:t>Hiring Analysis</a:t>
                      </a:r>
                      <a:endParaRPr sz="1700"/>
                    </a:p>
                  </a:txBody>
                  <a:tcPr marT="19050" marB="19050" marR="28575" marL="28575" anchor="b"/>
                </a:tc>
                <a:tc>
                  <a:txBody>
                    <a:bodyPr/>
                    <a:lstStyle/>
                    <a:p>
                      <a:pPr indent="0" lvl="0" marL="0" rtl="0" algn="l">
                        <a:lnSpc>
                          <a:spcPct val="115000"/>
                        </a:lnSpc>
                        <a:spcBef>
                          <a:spcPts val="0"/>
                        </a:spcBef>
                        <a:spcAft>
                          <a:spcPts val="0"/>
                        </a:spcAft>
                        <a:buNone/>
                      </a:pPr>
                      <a:r>
                        <a:t/>
                      </a:r>
                      <a:endParaRPr b="1" sz="1300"/>
                    </a:p>
                  </a:txBody>
                  <a:tcPr marT="19050" marB="19050" marR="28575" marL="28575" anchor="b"/>
                </a:tc>
              </a:tr>
              <a:tr h="343500">
                <a:tc>
                  <a:txBody>
                    <a:bodyPr/>
                    <a:lstStyle/>
                    <a:p>
                      <a:pPr indent="0" lvl="0" marL="0" rtl="0" algn="l">
                        <a:lnSpc>
                          <a:spcPct val="115000"/>
                        </a:lnSpc>
                        <a:spcBef>
                          <a:spcPts val="0"/>
                        </a:spcBef>
                        <a:spcAft>
                          <a:spcPts val="0"/>
                        </a:spcAft>
                        <a:buNone/>
                      </a:pPr>
                      <a:r>
                        <a:rPr b="1" lang="en" sz="1200"/>
                        <a:t>No. of females Hired</a:t>
                      </a:r>
                      <a:endParaRPr b="1" sz="1200"/>
                    </a:p>
                  </a:txBody>
                  <a:tcPr marT="19050" marB="19050" marR="28575" marL="28575" anchor="b"/>
                </a:tc>
                <a:tc>
                  <a:txBody>
                    <a:bodyPr/>
                    <a:lstStyle/>
                    <a:p>
                      <a:pPr indent="0" lvl="0" marL="0" rtl="0" algn="r">
                        <a:lnSpc>
                          <a:spcPct val="115000"/>
                        </a:lnSpc>
                        <a:spcBef>
                          <a:spcPts val="0"/>
                        </a:spcBef>
                        <a:spcAft>
                          <a:spcPts val="0"/>
                        </a:spcAft>
                        <a:buNone/>
                      </a:pPr>
                      <a:r>
                        <a:rPr lang="en" sz="900">
                          <a:solidFill>
                            <a:srgbClr val="7E3794"/>
                          </a:solidFill>
                        </a:rPr>
                        <a:t>1856</a:t>
                      </a:r>
                      <a:endParaRPr sz="900">
                        <a:solidFill>
                          <a:srgbClr val="7E3794"/>
                        </a:solidFill>
                      </a:endParaRPr>
                    </a:p>
                  </a:txBody>
                  <a:tcPr marT="19050" marB="19050" marR="28575" marL="28575" anchor="b"/>
                </a:tc>
              </a:tr>
              <a:tr h="343500">
                <a:tc>
                  <a:txBody>
                    <a:bodyPr/>
                    <a:lstStyle/>
                    <a:p>
                      <a:pPr indent="0" lvl="0" marL="0" rtl="0" algn="l">
                        <a:lnSpc>
                          <a:spcPct val="115000"/>
                        </a:lnSpc>
                        <a:spcBef>
                          <a:spcPts val="0"/>
                        </a:spcBef>
                        <a:spcAft>
                          <a:spcPts val="0"/>
                        </a:spcAft>
                        <a:buNone/>
                      </a:pPr>
                      <a:r>
                        <a:rPr b="1" lang="en" sz="1000"/>
                        <a:t>No. of males Hired</a:t>
                      </a:r>
                      <a:endParaRPr b="1" sz="1000"/>
                    </a:p>
                  </a:txBody>
                  <a:tcPr marT="19050" marB="19050" marR="28575" marL="28575" anchor="b"/>
                </a:tc>
                <a:tc>
                  <a:txBody>
                    <a:bodyPr/>
                    <a:lstStyle/>
                    <a:p>
                      <a:pPr indent="0" lvl="0" marL="0" rtl="0" algn="r">
                        <a:lnSpc>
                          <a:spcPct val="115000"/>
                        </a:lnSpc>
                        <a:spcBef>
                          <a:spcPts val="0"/>
                        </a:spcBef>
                        <a:spcAft>
                          <a:spcPts val="0"/>
                        </a:spcAft>
                        <a:buNone/>
                      </a:pPr>
                      <a:r>
                        <a:rPr lang="en" sz="900">
                          <a:solidFill>
                            <a:srgbClr val="7E3794"/>
                          </a:solidFill>
                        </a:rPr>
                        <a:t>2563</a:t>
                      </a:r>
                      <a:endParaRPr sz="900">
                        <a:solidFill>
                          <a:srgbClr val="7E3794"/>
                        </a:solidFill>
                      </a:endParaRPr>
                    </a:p>
                  </a:txBody>
                  <a:tcPr marT="19050" marB="19050" marR="28575" marL="28575" anchor="b"/>
                </a:tc>
              </a:tr>
              <a:tr h="343500">
                <a:tc>
                  <a:txBody>
                    <a:bodyPr/>
                    <a:lstStyle/>
                    <a:p>
                      <a:pPr indent="0" lvl="0" marL="0" rtl="0" algn="l">
                        <a:lnSpc>
                          <a:spcPct val="115000"/>
                        </a:lnSpc>
                        <a:spcBef>
                          <a:spcPts val="0"/>
                        </a:spcBef>
                        <a:spcAft>
                          <a:spcPts val="0"/>
                        </a:spcAft>
                        <a:buNone/>
                      </a:pPr>
                      <a:r>
                        <a:rPr b="1" lang="en" sz="1000"/>
                        <a:t>Others</a:t>
                      </a:r>
                      <a:endParaRPr b="1" sz="1000"/>
                    </a:p>
                  </a:txBody>
                  <a:tcPr marT="19050" marB="19050" marR="28575" marL="28575" anchor="b"/>
                </a:tc>
                <a:tc>
                  <a:txBody>
                    <a:bodyPr/>
                    <a:lstStyle/>
                    <a:p>
                      <a:pPr indent="0" lvl="0" marL="0" rtl="0" algn="r">
                        <a:lnSpc>
                          <a:spcPct val="115000"/>
                        </a:lnSpc>
                        <a:spcBef>
                          <a:spcPts val="0"/>
                        </a:spcBef>
                        <a:spcAft>
                          <a:spcPts val="0"/>
                        </a:spcAft>
                        <a:buNone/>
                      </a:pPr>
                      <a:r>
                        <a:rPr lang="en" sz="900">
                          <a:solidFill>
                            <a:srgbClr val="11A9CC"/>
                          </a:solidFill>
                        </a:rPr>
                        <a:t>268</a:t>
                      </a:r>
                      <a:endParaRPr sz="900">
                        <a:solidFill>
                          <a:srgbClr val="11A9CC"/>
                        </a:solidFill>
                      </a:endParaRPr>
                    </a:p>
                  </a:txBody>
                  <a:tcPr marT="19050" marB="19050" marR="28575" marL="28575" anchor="b"/>
                </a:tc>
              </a:tr>
            </a:tbl>
          </a:graphicData>
        </a:graphic>
      </p:graphicFrame>
      <p:graphicFrame>
        <p:nvGraphicFramePr>
          <p:cNvPr id="82" name="Google Shape;82;p17"/>
          <p:cNvGraphicFramePr/>
          <p:nvPr/>
        </p:nvGraphicFramePr>
        <p:xfrm>
          <a:off x="648013" y="2389288"/>
          <a:ext cx="3000000" cy="3000000"/>
        </p:xfrm>
        <a:graphic>
          <a:graphicData uri="http://schemas.openxmlformats.org/drawingml/2006/table">
            <a:tbl>
              <a:tblPr>
                <a:noFill/>
                <a:tableStyleId>{E3419058-3A43-42E3-91F6-8CDB211F1E0D}</a:tableStyleId>
              </a:tblPr>
              <a:tblGrid>
                <a:gridCol w="1643825"/>
                <a:gridCol w="1643825"/>
              </a:tblGrid>
              <a:tr h="3908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08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08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293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83" name="Google Shape;83;p17"/>
          <p:cNvPicPr preferRelativeResize="0"/>
          <p:nvPr/>
        </p:nvPicPr>
        <p:blipFill>
          <a:blip r:embed="rId3">
            <a:alphaModFix/>
          </a:blip>
          <a:stretch>
            <a:fillRect/>
          </a:stretch>
        </p:blipFill>
        <p:spPr>
          <a:xfrm>
            <a:off x="4299650" y="1553750"/>
            <a:ext cx="4112126" cy="2850275"/>
          </a:xfrm>
          <a:prstGeom prst="rect">
            <a:avLst/>
          </a:prstGeom>
          <a:noFill/>
          <a:ln cap="flat" cmpd="sng" w="9525">
            <a:solidFill>
              <a:schemeClr val="accent3"/>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chemeClr val="dk1"/>
                </a:solidFill>
              </a:rPr>
              <a:t>As all outlier application-id status are hired, No need to remove outliers. So Including outliers is a better </a:t>
            </a:r>
            <a:r>
              <a:rPr lang="en" sz="1500">
                <a:solidFill>
                  <a:schemeClr val="dk1"/>
                </a:solidFill>
              </a:rPr>
              <a:t>strategy</a:t>
            </a:r>
            <a:r>
              <a:rPr lang="en" sz="1500">
                <a:solidFill>
                  <a:schemeClr val="dk1"/>
                </a:solidFill>
              </a:rPr>
              <a:t> in this situation.</a:t>
            </a:r>
            <a:endParaRPr sz="1500">
              <a:solidFill>
                <a:schemeClr val="dk1"/>
              </a:solidFill>
            </a:endParaRPr>
          </a:p>
          <a:p>
            <a:pPr indent="0" lvl="0" marL="0" rtl="0" algn="l">
              <a:spcBef>
                <a:spcPts val="1200"/>
              </a:spcBef>
              <a:spcAft>
                <a:spcPts val="0"/>
              </a:spcAft>
              <a:buNone/>
            </a:pPr>
            <a:r>
              <a:t/>
            </a:r>
            <a:endParaRPr sz="1500">
              <a:solidFill>
                <a:schemeClr val="dk1"/>
              </a:solidFill>
            </a:endParaRPr>
          </a:p>
          <a:p>
            <a:pPr indent="0" lvl="0" marL="0" rtl="0" algn="l">
              <a:spcBef>
                <a:spcPts val="1200"/>
              </a:spcBef>
              <a:spcAft>
                <a:spcPts val="0"/>
              </a:spcAft>
              <a:buNone/>
            </a:pPr>
            <a:r>
              <a:rPr lang="en" sz="1500">
                <a:solidFill>
                  <a:schemeClr val="dk1"/>
                </a:solidFill>
              </a:rPr>
              <a:t>				</a:t>
            </a:r>
            <a:r>
              <a:rPr b="1" lang="en" sz="1400">
                <a:solidFill>
                  <a:srgbClr val="000000"/>
                </a:solidFill>
              </a:rPr>
              <a:t>Average Salary</a:t>
            </a:r>
            <a:endParaRPr b="1" sz="1400">
              <a:solidFill>
                <a:srgbClr val="000000"/>
              </a:solidFill>
            </a:endParaRPr>
          </a:p>
          <a:p>
            <a:pPr indent="457200" lvl="0" marL="914400" rtl="0" algn="l">
              <a:spcBef>
                <a:spcPts val="1200"/>
              </a:spcBef>
              <a:spcAft>
                <a:spcPts val="0"/>
              </a:spcAft>
              <a:buNone/>
            </a:pPr>
            <a:r>
              <a:rPr lang="en" sz="1300">
                <a:solidFill>
                  <a:srgbClr val="000000"/>
                </a:solidFill>
              </a:rPr>
              <a:t>Average salary with Outliers </a:t>
            </a:r>
            <a:r>
              <a:rPr lang="en" sz="1000">
                <a:solidFill>
                  <a:srgbClr val="000000"/>
                </a:solidFill>
              </a:rPr>
              <a:t>    </a:t>
            </a:r>
            <a:r>
              <a:rPr lang="en" sz="1400">
                <a:solidFill>
                  <a:srgbClr val="000000"/>
                </a:solidFill>
              </a:rPr>
              <a:t> 49983.02902</a:t>
            </a:r>
            <a:endParaRPr sz="1400">
              <a:solidFill>
                <a:srgbClr val="000000"/>
              </a:solidFill>
            </a:endParaRPr>
          </a:p>
          <a:p>
            <a:pPr indent="0" lvl="0" marL="0" rtl="0" algn="l">
              <a:spcBef>
                <a:spcPts val="0"/>
              </a:spcBef>
              <a:spcAft>
                <a:spcPts val="1200"/>
              </a:spcAft>
              <a:buNone/>
            </a:pPr>
            <a:r>
              <a:t/>
            </a:r>
            <a:endParaRPr sz="1500">
              <a:solidFill>
                <a:schemeClr val="dk1"/>
              </a:solidFill>
            </a:endParaRPr>
          </a:p>
        </p:txBody>
      </p:sp>
      <p:sp>
        <p:nvSpPr>
          <p:cNvPr id="89" name="Google Shape;89;p18"/>
          <p:cNvSpPr txBox="1"/>
          <p:nvPr/>
        </p:nvSpPr>
        <p:spPr>
          <a:xfrm>
            <a:off x="311700" y="307975"/>
            <a:ext cx="8520600" cy="8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1"/>
                </a:solidFill>
              </a:rPr>
              <a:t>B. SALARY ANALYSIS</a:t>
            </a:r>
            <a:endParaRPr b="1" sz="15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rPr b="1" lang="en">
                <a:solidFill>
                  <a:schemeClr val="dk1"/>
                </a:solidFill>
              </a:rPr>
              <a:t>Your Task:</a:t>
            </a:r>
            <a:r>
              <a:rPr lang="en">
                <a:solidFill>
                  <a:schemeClr val="dk1"/>
                </a:solidFill>
              </a:rPr>
              <a:t> What is the average salary offered by this company? Use Excel functions to calculate this.</a:t>
            </a:r>
            <a:endParaRPr b="1" sz="2100">
              <a:solidFill>
                <a:schemeClr val="dk1"/>
              </a:solidFill>
            </a:endParaRPr>
          </a:p>
        </p:txBody>
      </p:sp>
      <p:graphicFrame>
        <p:nvGraphicFramePr>
          <p:cNvPr id="90" name="Google Shape;90;p18"/>
          <p:cNvGraphicFramePr/>
          <p:nvPr/>
        </p:nvGraphicFramePr>
        <p:xfrm>
          <a:off x="1314150" y="2257725"/>
          <a:ext cx="3000000" cy="3000000"/>
        </p:xfrm>
        <a:graphic>
          <a:graphicData uri="http://schemas.openxmlformats.org/drawingml/2006/table">
            <a:tbl>
              <a:tblPr>
                <a:noFill/>
                <a:tableStyleId>{E3419058-3A43-42E3-91F6-8CDB211F1E0D}</a:tableStyleId>
              </a:tblPr>
              <a:tblGrid>
                <a:gridCol w="2631675"/>
                <a:gridCol w="2631675"/>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nvSpPr>
        <p:spPr>
          <a:xfrm>
            <a:off x="439950" y="335400"/>
            <a:ext cx="8264100" cy="6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1"/>
                </a:solidFill>
              </a:rPr>
              <a:t>C. Salary Distribution:</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rPr b="1" lang="en" sz="1200">
                <a:solidFill>
                  <a:schemeClr val="dk1"/>
                </a:solidFill>
              </a:rPr>
              <a:t>Your Task:</a:t>
            </a:r>
            <a:r>
              <a:rPr lang="en" sz="1200">
                <a:solidFill>
                  <a:schemeClr val="dk1"/>
                </a:solidFill>
              </a:rPr>
              <a:t> Create class intervals for the salaries in the company. This will help you understand the salary distribution.</a:t>
            </a:r>
            <a:endParaRPr b="1" sz="1600">
              <a:solidFill>
                <a:schemeClr val="dk1"/>
              </a:solidFill>
            </a:endParaRPr>
          </a:p>
        </p:txBody>
      </p:sp>
      <p:graphicFrame>
        <p:nvGraphicFramePr>
          <p:cNvPr id="96" name="Google Shape;96;p19"/>
          <p:cNvGraphicFramePr/>
          <p:nvPr/>
        </p:nvGraphicFramePr>
        <p:xfrm>
          <a:off x="520875" y="1172100"/>
          <a:ext cx="3000000" cy="3000000"/>
        </p:xfrm>
        <a:graphic>
          <a:graphicData uri="http://schemas.openxmlformats.org/drawingml/2006/table">
            <a:tbl>
              <a:tblPr>
                <a:noFill/>
                <a:tableStyleId>{E3419058-3A43-42E3-91F6-8CDB211F1E0D}</a:tableStyleId>
              </a:tblPr>
              <a:tblGrid>
                <a:gridCol w="1340675"/>
                <a:gridCol w="1900150"/>
              </a:tblGrid>
              <a:tr h="469175">
                <a:tc>
                  <a:txBody>
                    <a:bodyPr/>
                    <a:lstStyle/>
                    <a:p>
                      <a:pPr indent="0" lvl="0" marL="0" rtl="0" algn="l">
                        <a:lnSpc>
                          <a:spcPct val="115000"/>
                        </a:lnSpc>
                        <a:spcBef>
                          <a:spcPts val="0"/>
                        </a:spcBef>
                        <a:spcAft>
                          <a:spcPts val="0"/>
                        </a:spcAft>
                        <a:buClr>
                          <a:schemeClr val="dk1"/>
                        </a:buClr>
                        <a:buSzPts val="1100"/>
                        <a:buFont typeface="Arial"/>
                        <a:buNone/>
                      </a:pPr>
                      <a:r>
                        <a:rPr b="1" lang="en" sz="1000">
                          <a:solidFill>
                            <a:schemeClr val="dk1"/>
                          </a:solidFill>
                        </a:rPr>
                        <a:t>Class Intervals</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b="1" lang="en" sz="1000">
                          <a:solidFill>
                            <a:schemeClr val="dk1"/>
                          </a:solidFill>
                        </a:rPr>
                        <a:t>No. of people offered salary in the below range</a:t>
                      </a:r>
                      <a:endParaRPr/>
                    </a:p>
                  </a:txBody>
                  <a:tcPr marT="91425" marB="91425" marR="91425" marL="91425"/>
                </a:tc>
              </a:tr>
              <a:tr h="308125">
                <a:tc>
                  <a:txBody>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0-50000</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3612</a:t>
                      </a:r>
                      <a:endParaRPr/>
                    </a:p>
                  </a:txBody>
                  <a:tcPr marT="91425" marB="91425" marR="91425" marL="91425"/>
                </a:tc>
              </a:tr>
              <a:tr h="308125">
                <a:tc>
                  <a:txBody>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50001-100000</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3552</a:t>
                      </a:r>
                      <a:endParaRPr>
                        <a:solidFill>
                          <a:schemeClr val="dk1"/>
                        </a:solidFill>
                      </a:endParaRPr>
                    </a:p>
                  </a:txBody>
                  <a:tcPr marT="91425" marB="91425" marR="91425" marL="91425"/>
                </a:tc>
              </a:tr>
              <a:tr h="364125">
                <a:tc>
                  <a:txBody>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100001-150000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364125">
                <a:tc>
                  <a:txBody>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150001-200000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64125">
                <a:tc>
                  <a:txBody>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200001-250000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364125">
                <a:tc>
                  <a:txBody>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250001-300000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64125">
                <a:tc>
                  <a:txBody>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300001-350000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364125">
                <a:tc>
                  <a:txBody>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350001-400000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bl>
          </a:graphicData>
        </a:graphic>
      </p:graphicFrame>
      <p:pic>
        <p:nvPicPr>
          <p:cNvPr id="97" name="Google Shape;97;p19"/>
          <p:cNvPicPr preferRelativeResize="0"/>
          <p:nvPr/>
        </p:nvPicPr>
        <p:blipFill>
          <a:blip r:embed="rId3">
            <a:alphaModFix/>
          </a:blip>
          <a:stretch>
            <a:fillRect/>
          </a:stretch>
        </p:blipFill>
        <p:spPr>
          <a:xfrm>
            <a:off x="4121650" y="1573925"/>
            <a:ext cx="4267200" cy="2638552"/>
          </a:xfrm>
          <a:prstGeom prst="rect">
            <a:avLst/>
          </a:prstGeom>
          <a:noFill/>
          <a:ln cap="flat" cmpd="sng" w="9525">
            <a:solidFill>
              <a:schemeClr val="accent3"/>
            </a:solidFill>
            <a:prstDash val="solid"/>
            <a:round/>
            <a:headEnd len="sm" w="sm" type="none"/>
            <a:tailEnd len="sm" w="sm" type="none"/>
          </a:ln>
        </p:spPr>
      </p:pic>
      <p:sp>
        <p:nvSpPr>
          <p:cNvPr id="98" name="Google Shape;98;p19"/>
          <p:cNvSpPr/>
          <p:nvPr/>
        </p:nvSpPr>
        <p:spPr>
          <a:xfrm>
            <a:off x="12041675" y="3094125"/>
            <a:ext cx="1285800" cy="1285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nvSpPr>
        <p:spPr>
          <a:xfrm>
            <a:off x="375050" y="133925"/>
            <a:ext cx="82377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1"/>
                </a:solidFill>
              </a:rPr>
              <a:t>D. Departmental Analysis:</a:t>
            </a:r>
            <a:endParaRPr b="1" sz="1500">
              <a:solidFill>
                <a:schemeClr val="dk1"/>
              </a:solidFill>
            </a:endParaRPr>
          </a:p>
          <a:p>
            <a:pPr indent="0" lvl="0" marL="0" rtl="0" algn="l">
              <a:spcBef>
                <a:spcPts val="0"/>
              </a:spcBef>
              <a:spcAft>
                <a:spcPts val="0"/>
              </a:spcAft>
              <a:buNone/>
            </a:pPr>
            <a:r>
              <a:rPr b="1" lang="en" sz="1300">
                <a:solidFill>
                  <a:schemeClr val="dk1"/>
                </a:solidFill>
              </a:rPr>
              <a:t>Your Task:</a:t>
            </a:r>
            <a:r>
              <a:rPr lang="en" sz="1300">
                <a:solidFill>
                  <a:schemeClr val="dk1"/>
                </a:solidFill>
              </a:rPr>
              <a:t> Use a pie chart, bar graph, or any other suitable visualization to show the proportion of people working in different departments.</a:t>
            </a:r>
            <a:endParaRPr b="1" sz="1700">
              <a:solidFill>
                <a:schemeClr val="dk1"/>
              </a:solidFill>
            </a:endParaRPr>
          </a:p>
        </p:txBody>
      </p:sp>
      <p:graphicFrame>
        <p:nvGraphicFramePr>
          <p:cNvPr id="104" name="Google Shape;104;p20"/>
          <p:cNvGraphicFramePr/>
          <p:nvPr/>
        </p:nvGraphicFramePr>
        <p:xfrm>
          <a:off x="1259100" y="910500"/>
          <a:ext cx="3000000" cy="3000000"/>
        </p:xfrm>
        <a:graphic>
          <a:graphicData uri="http://schemas.openxmlformats.org/drawingml/2006/table">
            <a:tbl>
              <a:tblPr>
                <a:noFill/>
                <a:tableStyleId>{E3419058-3A43-42E3-91F6-8CDB211F1E0D}</a:tableStyleId>
              </a:tblPr>
              <a:tblGrid>
                <a:gridCol w="3040425"/>
                <a:gridCol w="3240850"/>
              </a:tblGrid>
              <a:tr h="529325">
                <a:tc>
                  <a:txBody>
                    <a:bodyPr/>
                    <a:lstStyle/>
                    <a:p>
                      <a:pPr indent="0" lvl="0" marL="0" rtl="0" algn="l">
                        <a:lnSpc>
                          <a:spcPct val="115000"/>
                        </a:lnSpc>
                        <a:spcBef>
                          <a:spcPts val="0"/>
                        </a:spcBef>
                        <a:spcAft>
                          <a:spcPts val="0"/>
                        </a:spcAft>
                        <a:buNone/>
                      </a:pPr>
                      <a:r>
                        <a:rPr b="1" lang="en" sz="1300">
                          <a:solidFill>
                            <a:schemeClr val="dk1"/>
                          </a:solidFill>
                        </a:rPr>
                        <a:t>Proportion of people working in different departments</a:t>
                      </a:r>
                      <a:endParaRPr b="1" sz="1300"/>
                    </a:p>
                  </a:txBody>
                  <a:tcPr marT="91425" marB="91425" marR="91425" marL="91425"/>
                </a:tc>
                <a:tc>
                  <a:txBody>
                    <a:bodyPr/>
                    <a:lstStyle/>
                    <a:p>
                      <a:pPr indent="0" lvl="0" marL="0" rtl="0" algn="l">
                        <a:lnSpc>
                          <a:spcPct val="115000"/>
                        </a:lnSpc>
                        <a:spcBef>
                          <a:spcPts val="0"/>
                        </a:spcBef>
                        <a:spcAft>
                          <a:spcPts val="0"/>
                        </a:spcAft>
                        <a:buNone/>
                      </a:pPr>
                      <a:r>
                        <a:rPr b="1" lang="en" sz="1300">
                          <a:solidFill>
                            <a:schemeClr val="dk1"/>
                          </a:solidFill>
                        </a:rPr>
                        <a:t>No. of people working in each department</a:t>
                      </a:r>
                      <a:endParaRPr b="1" sz="1300"/>
                    </a:p>
                  </a:txBody>
                  <a:tcPr marT="91425" marB="91425" marR="91425" marL="91425"/>
                </a:tc>
              </a:tr>
              <a:tr h="331225">
                <a:tc>
                  <a:txBody>
                    <a:bodyPr/>
                    <a:lstStyle/>
                    <a:p>
                      <a:pPr indent="0" lvl="0" marL="0" rtl="0" algn="l">
                        <a:lnSpc>
                          <a:spcPct val="115000"/>
                        </a:lnSpc>
                        <a:spcBef>
                          <a:spcPts val="0"/>
                        </a:spcBef>
                        <a:spcAft>
                          <a:spcPts val="0"/>
                        </a:spcAft>
                        <a:buNone/>
                      </a:pPr>
                      <a:r>
                        <a:rPr lang="en" sz="1300">
                          <a:solidFill>
                            <a:schemeClr val="dk1"/>
                          </a:solidFill>
                        </a:rPr>
                        <a:t>Service Department</a:t>
                      </a:r>
                      <a:endParaRPr sz="1300"/>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205</a:t>
                      </a:r>
                      <a:endParaRPr/>
                    </a:p>
                  </a:txBody>
                  <a:tcPr marT="91425" marB="91425" marR="91425" marL="91425"/>
                </a:tc>
              </a:tr>
              <a:tr h="331225">
                <a:tc>
                  <a:txBody>
                    <a:bodyPr/>
                    <a:lstStyle/>
                    <a:p>
                      <a:pPr indent="0" lvl="0" marL="0" rtl="0" algn="l">
                        <a:lnSpc>
                          <a:spcPct val="115000"/>
                        </a:lnSpc>
                        <a:spcBef>
                          <a:spcPts val="0"/>
                        </a:spcBef>
                        <a:spcAft>
                          <a:spcPts val="0"/>
                        </a:spcAft>
                        <a:buNone/>
                      </a:pPr>
                      <a:r>
                        <a:rPr lang="en" sz="1300">
                          <a:solidFill>
                            <a:schemeClr val="dk1"/>
                          </a:solidFill>
                        </a:rPr>
                        <a:t>Operations Department</a:t>
                      </a:r>
                      <a:endParaRPr sz="1300"/>
                    </a:p>
                  </a:txBody>
                  <a:tcPr marT="91425" marB="91425" marR="91425" marL="91425"/>
                </a:tc>
                <a:tc>
                  <a:txBody>
                    <a:bodyPr/>
                    <a:lstStyle/>
                    <a:p>
                      <a:pPr indent="0" lvl="0" marL="0" rtl="0" algn="l">
                        <a:lnSpc>
                          <a:spcPct val="115000"/>
                        </a:lnSpc>
                        <a:spcBef>
                          <a:spcPts val="0"/>
                        </a:spcBef>
                        <a:spcAft>
                          <a:spcPts val="0"/>
                        </a:spcAft>
                        <a:buNone/>
                      </a:pPr>
                      <a:r>
                        <a:rPr lang="en" sz="1300">
                          <a:solidFill>
                            <a:schemeClr val="dk1"/>
                          </a:solidFill>
                        </a:rPr>
                        <a:t>2771</a:t>
                      </a:r>
                      <a:endParaRPr sz="1300"/>
                    </a:p>
                  </a:txBody>
                  <a:tcPr marT="91425" marB="91425" marR="91425" marL="91425"/>
                </a:tc>
              </a:tr>
              <a:tr h="331225">
                <a:tc>
                  <a:txBody>
                    <a:bodyPr/>
                    <a:lstStyle/>
                    <a:p>
                      <a:pPr indent="0" lvl="0" marL="0" rtl="0" algn="l">
                        <a:lnSpc>
                          <a:spcPct val="115000"/>
                        </a:lnSpc>
                        <a:spcBef>
                          <a:spcPts val="0"/>
                        </a:spcBef>
                        <a:spcAft>
                          <a:spcPts val="0"/>
                        </a:spcAft>
                        <a:buNone/>
                      </a:pPr>
                      <a:r>
                        <a:rPr lang="en" sz="1300">
                          <a:solidFill>
                            <a:schemeClr val="dk1"/>
                          </a:solidFill>
                        </a:rPr>
                        <a:t>Sales Department</a:t>
                      </a:r>
                      <a:endParaRPr sz="1300"/>
                    </a:p>
                  </a:txBody>
                  <a:tcPr marT="91425" marB="91425" marR="91425" marL="91425"/>
                </a:tc>
                <a:tc>
                  <a:txBody>
                    <a:bodyPr/>
                    <a:lstStyle/>
                    <a:p>
                      <a:pPr indent="0" lvl="0" marL="0" rtl="0" algn="l">
                        <a:lnSpc>
                          <a:spcPct val="115000"/>
                        </a:lnSpc>
                        <a:spcBef>
                          <a:spcPts val="0"/>
                        </a:spcBef>
                        <a:spcAft>
                          <a:spcPts val="0"/>
                        </a:spcAft>
                        <a:buNone/>
                      </a:pPr>
                      <a:r>
                        <a:rPr lang="en" sz="1300">
                          <a:solidFill>
                            <a:schemeClr val="dk1"/>
                          </a:solidFill>
                        </a:rPr>
                        <a:t>747</a:t>
                      </a:r>
                      <a:endParaRPr sz="1300"/>
                    </a:p>
                  </a:txBody>
                  <a:tcPr marT="91425" marB="91425" marR="91425" marL="91425"/>
                </a:tc>
              </a:tr>
              <a:tr h="331225">
                <a:tc>
                  <a:txBody>
                    <a:bodyPr/>
                    <a:lstStyle/>
                    <a:p>
                      <a:pPr indent="0" lvl="0" marL="0" rtl="0" algn="l">
                        <a:lnSpc>
                          <a:spcPct val="115000"/>
                        </a:lnSpc>
                        <a:spcBef>
                          <a:spcPts val="0"/>
                        </a:spcBef>
                        <a:spcAft>
                          <a:spcPts val="0"/>
                        </a:spcAft>
                        <a:buNone/>
                      </a:pPr>
                      <a:r>
                        <a:rPr lang="en" sz="1300">
                          <a:solidFill>
                            <a:schemeClr val="dk1"/>
                          </a:solidFill>
                        </a:rPr>
                        <a:t>Finance Department</a:t>
                      </a:r>
                      <a:endParaRPr sz="1300"/>
                    </a:p>
                  </a:txBody>
                  <a:tcPr marT="91425" marB="91425" marR="91425" marL="91425"/>
                </a:tc>
                <a:tc>
                  <a:txBody>
                    <a:bodyPr/>
                    <a:lstStyle/>
                    <a:p>
                      <a:pPr indent="0" lvl="0" marL="0" rtl="0" algn="l">
                        <a:lnSpc>
                          <a:spcPct val="115000"/>
                        </a:lnSpc>
                        <a:spcBef>
                          <a:spcPts val="0"/>
                        </a:spcBef>
                        <a:spcAft>
                          <a:spcPts val="0"/>
                        </a:spcAft>
                        <a:buNone/>
                      </a:pPr>
                      <a:r>
                        <a:rPr lang="en" sz="1300">
                          <a:solidFill>
                            <a:schemeClr val="dk1"/>
                          </a:solidFill>
                        </a:rPr>
                        <a:t>288</a:t>
                      </a:r>
                      <a:endParaRPr sz="1300"/>
                    </a:p>
                  </a:txBody>
                  <a:tcPr marT="91425" marB="91425" marR="91425" marL="91425"/>
                </a:tc>
              </a:tr>
              <a:tr h="331225">
                <a:tc>
                  <a:txBody>
                    <a:bodyPr/>
                    <a:lstStyle/>
                    <a:p>
                      <a:pPr indent="0" lvl="0" marL="0" rtl="0" algn="l">
                        <a:lnSpc>
                          <a:spcPct val="115000"/>
                        </a:lnSpc>
                        <a:spcBef>
                          <a:spcPts val="0"/>
                        </a:spcBef>
                        <a:spcAft>
                          <a:spcPts val="0"/>
                        </a:spcAft>
                        <a:buNone/>
                      </a:pPr>
                      <a:r>
                        <a:rPr lang="en" sz="1300">
                          <a:solidFill>
                            <a:schemeClr val="dk1"/>
                          </a:solidFill>
                        </a:rPr>
                        <a:t>Production Department</a:t>
                      </a:r>
                      <a:endParaRPr sz="1300"/>
                    </a:p>
                  </a:txBody>
                  <a:tcPr marT="91425" marB="91425" marR="91425" marL="91425"/>
                </a:tc>
                <a:tc>
                  <a:txBody>
                    <a:bodyPr/>
                    <a:lstStyle/>
                    <a:p>
                      <a:pPr indent="0" lvl="0" marL="0" rtl="0" algn="l">
                        <a:lnSpc>
                          <a:spcPct val="115000"/>
                        </a:lnSpc>
                        <a:spcBef>
                          <a:spcPts val="0"/>
                        </a:spcBef>
                        <a:spcAft>
                          <a:spcPts val="0"/>
                        </a:spcAft>
                        <a:buNone/>
                      </a:pPr>
                      <a:r>
                        <a:rPr lang="en" sz="1300">
                          <a:solidFill>
                            <a:schemeClr val="dk1"/>
                          </a:solidFill>
                        </a:rPr>
                        <a:t>380</a:t>
                      </a:r>
                      <a:endParaRPr sz="1300"/>
                    </a:p>
                  </a:txBody>
                  <a:tcPr marT="91425" marB="91425" marR="91425" marL="91425"/>
                </a:tc>
              </a:tr>
              <a:tr h="331225">
                <a:tc>
                  <a:txBody>
                    <a:bodyPr/>
                    <a:lstStyle/>
                    <a:p>
                      <a:pPr indent="0" lvl="0" marL="0" rtl="0" algn="l">
                        <a:lnSpc>
                          <a:spcPct val="115000"/>
                        </a:lnSpc>
                        <a:spcBef>
                          <a:spcPts val="0"/>
                        </a:spcBef>
                        <a:spcAft>
                          <a:spcPts val="0"/>
                        </a:spcAft>
                        <a:buNone/>
                      </a:pPr>
                      <a:r>
                        <a:rPr lang="en" sz="1300">
                          <a:solidFill>
                            <a:schemeClr val="dk1"/>
                          </a:solidFill>
                        </a:rPr>
                        <a:t>Purchase Department</a:t>
                      </a:r>
                      <a:endParaRPr sz="1300"/>
                    </a:p>
                  </a:txBody>
                  <a:tcPr marT="91425" marB="91425" marR="91425" marL="91425"/>
                </a:tc>
                <a:tc>
                  <a:txBody>
                    <a:bodyPr/>
                    <a:lstStyle/>
                    <a:p>
                      <a:pPr indent="0" lvl="0" marL="0" rtl="0" algn="l">
                        <a:lnSpc>
                          <a:spcPct val="115000"/>
                        </a:lnSpc>
                        <a:spcBef>
                          <a:spcPts val="0"/>
                        </a:spcBef>
                        <a:spcAft>
                          <a:spcPts val="0"/>
                        </a:spcAft>
                        <a:buNone/>
                      </a:pPr>
                      <a:r>
                        <a:rPr lang="en" sz="1300">
                          <a:solidFill>
                            <a:schemeClr val="dk1"/>
                          </a:solidFill>
                        </a:rPr>
                        <a:t>333</a:t>
                      </a:r>
                      <a:endParaRPr sz="1300"/>
                    </a:p>
                  </a:txBody>
                  <a:tcPr marT="91425" marB="91425" marR="91425" marL="91425"/>
                </a:tc>
              </a:tr>
              <a:tr h="344475">
                <a:tc>
                  <a:txBody>
                    <a:bodyPr/>
                    <a:lstStyle/>
                    <a:p>
                      <a:pPr indent="0" lvl="0" marL="0" rtl="0" algn="l">
                        <a:lnSpc>
                          <a:spcPct val="115000"/>
                        </a:lnSpc>
                        <a:spcBef>
                          <a:spcPts val="0"/>
                        </a:spcBef>
                        <a:spcAft>
                          <a:spcPts val="0"/>
                        </a:spcAft>
                        <a:buNone/>
                      </a:pPr>
                      <a:r>
                        <a:rPr lang="en">
                          <a:solidFill>
                            <a:schemeClr val="dk1"/>
                          </a:solidFill>
                        </a:rPr>
                        <a:t>Marketing Department</a:t>
                      </a:r>
                      <a:endParaRPr/>
                    </a:p>
                  </a:txBody>
                  <a:tcPr marT="91425" marB="91425" marR="91425" marL="91425"/>
                </a:tc>
                <a:tc>
                  <a:txBody>
                    <a:bodyPr/>
                    <a:lstStyle/>
                    <a:p>
                      <a:pPr indent="0" lvl="0" marL="0" rtl="0" algn="l">
                        <a:lnSpc>
                          <a:spcPct val="115000"/>
                        </a:lnSpc>
                        <a:spcBef>
                          <a:spcPts val="0"/>
                        </a:spcBef>
                        <a:spcAft>
                          <a:spcPts val="0"/>
                        </a:spcAft>
                        <a:buNone/>
                      </a:pPr>
                      <a:r>
                        <a:rPr lang="en" sz="1300">
                          <a:solidFill>
                            <a:schemeClr val="dk1"/>
                          </a:solidFill>
                        </a:rPr>
                        <a:t>325</a:t>
                      </a:r>
                      <a:endParaRPr sz="1300"/>
                    </a:p>
                  </a:txBody>
                  <a:tcPr marT="91425" marB="91425" marR="91425" marL="91425"/>
                </a:tc>
              </a:tr>
              <a:tr h="331225">
                <a:tc>
                  <a:txBody>
                    <a:bodyPr/>
                    <a:lstStyle/>
                    <a:p>
                      <a:pPr indent="0" lvl="0" marL="0" rtl="0" algn="l">
                        <a:lnSpc>
                          <a:spcPct val="115000"/>
                        </a:lnSpc>
                        <a:spcBef>
                          <a:spcPts val="0"/>
                        </a:spcBef>
                        <a:spcAft>
                          <a:spcPts val="0"/>
                        </a:spcAft>
                        <a:buNone/>
                      </a:pPr>
                      <a:r>
                        <a:rPr lang="en" sz="1300">
                          <a:solidFill>
                            <a:schemeClr val="dk1"/>
                          </a:solidFill>
                        </a:rPr>
                        <a:t>General Management</a:t>
                      </a:r>
                      <a:endParaRPr sz="1300"/>
                    </a:p>
                  </a:txBody>
                  <a:tcPr marT="91425" marB="91425" marR="91425" marL="91425"/>
                </a:tc>
                <a:tc>
                  <a:txBody>
                    <a:bodyPr/>
                    <a:lstStyle/>
                    <a:p>
                      <a:pPr indent="0" lvl="0" marL="0" rtl="0" algn="l">
                        <a:lnSpc>
                          <a:spcPct val="115000"/>
                        </a:lnSpc>
                        <a:spcBef>
                          <a:spcPts val="0"/>
                        </a:spcBef>
                        <a:spcAft>
                          <a:spcPts val="0"/>
                        </a:spcAft>
                        <a:buNone/>
                      </a:pPr>
                      <a:r>
                        <a:rPr lang="en" sz="1300">
                          <a:solidFill>
                            <a:schemeClr val="dk1"/>
                          </a:solidFill>
                        </a:rPr>
                        <a:t>172</a:t>
                      </a:r>
                      <a:endParaRPr sz="1300"/>
                    </a:p>
                  </a:txBody>
                  <a:tcPr marT="91425" marB="91425" marR="91425" marL="91425"/>
                </a:tc>
              </a:tr>
              <a:tr h="331225">
                <a:tc>
                  <a:txBody>
                    <a:bodyPr/>
                    <a:lstStyle/>
                    <a:p>
                      <a:pPr indent="0" lvl="0" marL="0" rtl="0" algn="l">
                        <a:lnSpc>
                          <a:spcPct val="115000"/>
                        </a:lnSpc>
                        <a:spcBef>
                          <a:spcPts val="0"/>
                        </a:spcBef>
                        <a:spcAft>
                          <a:spcPts val="0"/>
                        </a:spcAft>
                        <a:buNone/>
                      </a:pPr>
                      <a:r>
                        <a:rPr lang="en" sz="1300">
                          <a:solidFill>
                            <a:schemeClr val="dk1"/>
                          </a:solidFill>
                        </a:rPr>
                        <a:t>Human Resources Department</a:t>
                      </a:r>
                      <a:endParaRPr sz="1300"/>
                    </a:p>
                  </a:txBody>
                  <a:tcPr marT="91425" marB="91425" marR="91425" marL="91425"/>
                </a:tc>
                <a:tc>
                  <a:txBody>
                    <a:bodyPr/>
                    <a:lstStyle/>
                    <a:p>
                      <a:pPr indent="0" lvl="0" marL="0" rtl="0" algn="l">
                        <a:lnSpc>
                          <a:spcPct val="115000"/>
                        </a:lnSpc>
                        <a:spcBef>
                          <a:spcPts val="0"/>
                        </a:spcBef>
                        <a:spcAft>
                          <a:spcPts val="0"/>
                        </a:spcAft>
                        <a:buNone/>
                      </a:pPr>
                      <a:r>
                        <a:rPr lang="en" sz="1300">
                          <a:solidFill>
                            <a:schemeClr val="dk1"/>
                          </a:solidFill>
                        </a:rPr>
                        <a:t>97</a:t>
                      </a:r>
                      <a:endParaRPr sz="1300"/>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1"/>
          <p:cNvPicPr preferRelativeResize="0"/>
          <p:nvPr/>
        </p:nvPicPr>
        <p:blipFill>
          <a:blip r:embed="rId3">
            <a:alphaModFix/>
          </a:blip>
          <a:stretch>
            <a:fillRect/>
          </a:stretch>
        </p:blipFill>
        <p:spPr>
          <a:xfrm>
            <a:off x="1639200" y="875700"/>
            <a:ext cx="5715000" cy="3533775"/>
          </a:xfrm>
          <a:prstGeom prst="rect">
            <a:avLst/>
          </a:prstGeom>
          <a:noFill/>
          <a:ln cap="flat" cmpd="sng" w="9525">
            <a:solidFill>
              <a:schemeClr val="accent3"/>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