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99" r:id="rId6"/>
    <p:sldId id="289" r:id="rId7"/>
    <p:sldId id="322" r:id="rId8"/>
    <p:sldId id="323" r:id="rId9"/>
    <p:sldId id="324" r:id="rId10"/>
    <p:sldId id="321" r:id="rId11"/>
    <p:sldId id="298" r:id="rId12"/>
    <p:sldId id="290" r:id="rId13"/>
    <p:sldId id="257" r:id="rId14"/>
    <p:sldId id="262" r:id="rId15"/>
    <p:sldId id="263" r:id="rId16"/>
    <p:sldId id="264" r:id="rId17"/>
    <p:sldId id="265" r:id="rId18"/>
    <p:sldId id="266" r:id="rId19"/>
    <p:sldId id="317" r:id="rId20"/>
    <p:sldId id="261" r:id="rId21"/>
    <p:sldId id="267" r:id="rId22"/>
    <p:sldId id="291" r:id="rId23"/>
    <p:sldId id="292" r:id="rId24"/>
    <p:sldId id="269" r:id="rId25"/>
    <p:sldId id="270" r:id="rId26"/>
    <p:sldId id="293" r:id="rId27"/>
    <p:sldId id="294" r:id="rId28"/>
    <p:sldId id="271" r:id="rId29"/>
    <p:sldId id="295" r:id="rId30"/>
    <p:sldId id="304" r:id="rId31"/>
    <p:sldId id="300" r:id="rId32"/>
    <p:sldId id="301" r:id="rId33"/>
    <p:sldId id="302" r:id="rId34"/>
    <p:sldId id="303" r:id="rId35"/>
    <p:sldId id="315" r:id="rId36"/>
    <p:sldId id="316" r:id="rId37"/>
    <p:sldId id="318" r:id="rId38"/>
    <p:sldId id="306" r:id="rId39"/>
    <p:sldId id="308" r:id="rId40"/>
    <p:sldId id="309" r:id="rId41"/>
    <p:sldId id="310" r:id="rId42"/>
    <p:sldId id="319" r:id="rId43"/>
    <p:sldId id="320" r:id="rId44"/>
    <p:sldId id="311" r:id="rId45"/>
    <p:sldId id="312" r:id="rId46"/>
    <p:sldId id="313" r:id="rId47"/>
    <p:sldId id="287" r:id="rId48"/>
    <p:sldId id="288" r:id="rId49"/>
  </p:sldIdLst>
  <p:sldSz cx="9144000" cy="5143500" type="screen16x9"/>
  <p:notesSz cx="6858000" cy="9144000"/>
  <p:embeddedFontLst>
    <p:embeddedFont>
      <p:font typeface="Calibri" panose="020F0502020204030204"/>
      <p:regular r:id="rId53"/>
    </p:embeddedFont>
    <p:embeddedFont>
      <p:font typeface="Arimo Bold" panose="020B0604020202020204"/>
      <p:regular r:id="rId54"/>
    </p:embeddedFont>
    <p:embeddedFont>
      <p:font typeface="Arial Bold" panose="020B0704020202020204" pitchFamily="34" charset="0"/>
      <p:bold r:id="rId55"/>
    </p:embeddedFont>
    <p:embeddedFont>
      <p:font typeface="Arial Bold" panose="020B0704020202020204"/>
      <p:bold r:id="rId56"/>
    </p:embeddedFont>
    <p:embeddedFont>
      <p:font typeface="Calibri" panose="020F0502020204030204" pitchFamily="34" charset="0"/>
      <p:regular r:id="rId57"/>
      <p:bold r:id="rId58"/>
      <p:italic r:id="rId59"/>
      <p:boldItalic r:id="rId60"/>
    </p:embeddedFont>
    <p:embeddedFont>
      <p:font typeface="Arimo" panose="020B0604020202020204"/>
      <p:regular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1" d="100"/>
          <a:sy n="81" d="100"/>
        </p:scale>
        <p:origin x="860" y="-4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1" Type="http://schemas.openxmlformats.org/officeDocument/2006/relationships/font" Target="fonts/font9.fntdata"/><Relationship Id="rId60" Type="http://schemas.openxmlformats.org/officeDocument/2006/relationships/font" Target="fonts/font8.fntdata"/><Relationship Id="rId6" Type="http://schemas.openxmlformats.org/officeDocument/2006/relationships/slide" Target="slides/slide2.xml"/><Relationship Id="rId59" Type="http://schemas.openxmlformats.org/officeDocument/2006/relationships/font" Target="fonts/font7.fntdata"/><Relationship Id="rId58" Type="http://schemas.openxmlformats.org/officeDocument/2006/relationships/font" Target="fonts/font6.fntdata"/><Relationship Id="rId57" Type="http://schemas.openxmlformats.org/officeDocument/2006/relationships/font" Target="fonts/font5.fntdata"/><Relationship Id="rId56" Type="http://schemas.openxmlformats.org/officeDocument/2006/relationships/font" Target="fonts/font4.fntdata"/><Relationship Id="rId55" Type="http://schemas.openxmlformats.org/officeDocument/2006/relationships/font" Target="fonts/font3.fntdata"/><Relationship Id="rId54" Type="http://schemas.openxmlformats.org/officeDocument/2006/relationships/font" Target="fonts/font2.fntdata"/><Relationship Id="rId53" Type="http://schemas.openxmlformats.org/officeDocument/2006/relationships/font" Target="fonts/font1.fntdata"/><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5"/>
        <p:cNvGrpSpPr/>
        <p:nvPr/>
      </p:nvGrpSpPr>
      <p:grpSpPr>
        <a:xfrm>
          <a:off x="0" y="0"/>
          <a:ext cx="0" cy="0"/>
          <a:chOff x="0" y="0"/>
          <a:chExt cx="0" cy="0"/>
        </a:xfrm>
      </p:grpSpPr>
      <p:sp>
        <p:nvSpPr>
          <p:cNvPr id="126" name="Google Shape;126;g2a1759aa450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7" name="Google Shape;127;g2a1759aa450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4"/>
        <p:cNvGrpSpPr/>
        <p:nvPr/>
      </p:nvGrpSpPr>
      <p:grpSpPr>
        <a:xfrm>
          <a:off x="0" y="0"/>
          <a:ext cx="0" cy="0"/>
          <a:chOff x="0" y="0"/>
          <a:chExt cx="0" cy="0"/>
        </a:xfrm>
      </p:grpSpPr>
      <p:sp>
        <p:nvSpPr>
          <p:cNvPr id="225" name="Google Shape;225;g2a1759aa450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6" name="Google Shape;226;g2a1759aa450_0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4"/>
        <p:cNvGrpSpPr/>
        <p:nvPr/>
      </p:nvGrpSpPr>
      <p:grpSpPr>
        <a:xfrm>
          <a:off x="0" y="0"/>
          <a:ext cx="0" cy="0"/>
          <a:chOff x="0" y="0"/>
          <a:chExt cx="0" cy="0"/>
        </a:xfrm>
      </p:grpSpPr>
      <p:sp>
        <p:nvSpPr>
          <p:cNvPr id="235" name="Google Shape;235;g2a1759aa450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6" name="Google Shape;236;g2a1759aa450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5"/>
        <p:cNvGrpSpPr/>
        <p:nvPr/>
      </p:nvGrpSpPr>
      <p:grpSpPr>
        <a:xfrm>
          <a:off x="0" y="0"/>
          <a:ext cx="0" cy="0"/>
          <a:chOff x="0" y="0"/>
          <a:chExt cx="0" cy="0"/>
        </a:xfrm>
      </p:grpSpPr>
      <p:sp>
        <p:nvSpPr>
          <p:cNvPr id="246" name="Google Shape;246;g2a1759aa450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7" name="Google Shape;247;g2a1759aa450_0_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5"/>
        <p:cNvGrpSpPr/>
        <p:nvPr/>
      </p:nvGrpSpPr>
      <p:grpSpPr>
        <a:xfrm>
          <a:off x="0" y="0"/>
          <a:ext cx="0" cy="0"/>
          <a:chOff x="0" y="0"/>
          <a:chExt cx="0" cy="0"/>
        </a:xfrm>
      </p:grpSpPr>
      <p:sp>
        <p:nvSpPr>
          <p:cNvPr id="246" name="Google Shape;246;g2a1759aa450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7" name="Google Shape;247;g2a1759aa450_0_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5"/>
        <p:cNvGrpSpPr/>
        <p:nvPr/>
      </p:nvGrpSpPr>
      <p:grpSpPr>
        <a:xfrm>
          <a:off x="0" y="0"/>
          <a:ext cx="0" cy="0"/>
          <a:chOff x="0" y="0"/>
          <a:chExt cx="0" cy="0"/>
        </a:xfrm>
      </p:grpSpPr>
      <p:sp>
        <p:nvSpPr>
          <p:cNvPr id="246" name="Google Shape;246;g2a1759aa450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7" name="Google Shape;247;g2a1759aa450_0_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6"/>
        <p:cNvGrpSpPr/>
        <p:nvPr/>
      </p:nvGrpSpPr>
      <p:grpSpPr>
        <a:xfrm>
          <a:off x="0" y="0"/>
          <a:ext cx="0" cy="0"/>
          <a:chOff x="0" y="0"/>
          <a:chExt cx="0" cy="0"/>
        </a:xfrm>
      </p:grpSpPr>
      <p:sp>
        <p:nvSpPr>
          <p:cNvPr id="267" name="Google Shape;267;g2a1759aa450_0_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8" name="Google Shape;268;g2a1759aa450_0_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6"/>
        <p:cNvGrpSpPr/>
        <p:nvPr/>
      </p:nvGrpSpPr>
      <p:grpSpPr>
        <a:xfrm>
          <a:off x="0" y="0"/>
          <a:ext cx="0" cy="0"/>
          <a:chOff x="0" y="0"/>
          <a:chExt cx="0" cy="0"/>
        </a:xfrm>
      </p:grpSpPr>
      <p:sp>
        <p:nvSpPr>
          <p:cNvPr id="277" name="Google Shape;277;g2a1759aa450_0_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8" name="Google Shape;278;g2a1759aa450_0_7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6"/>
        <p:cNvGrpSpPr/>
        <p:nvPr/>
      </p:nvGrpSpPr>
      <p:grpSpPr>
        <a:xfrm>
          <a:off x="0" y="0"/>
          <a:ext cx="0" cy="0"/>
          <a:chOff x="0" y="0"/>
          <a:chExt cx="0" cy="0"/>
        </a:xfrm>
      </p:grpSpPr>
      <p:sp>
        <p:nvSpPr>
          <p:cNvPr id="277" name="Google Shape;277;g2a1759aa450_0_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8" name="Google Shape;278;g2a1759aa450_0_7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6"/>
        <p:cNvGrpSpPr/>
        <p:nvPr/>
      </p:nvGrpSpPr>
      <p:grpSpPr>
        <a:xfrm>
          <a:off x="0" y="0"/>
          <a:ext cx="0" cy="0"/>
          <a:chOff x="0" y="0"/>
          <a:chExt cx="0" cy="0"/>
        </a:xfrm>
      </p:grpSpPr>
      <p:sp>
        <p:nvSpPr>
          <p:cNvPr id="277" name="Google Shape;277;g2a1759aa450_0_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8" name="Google Shape;278;g2a1759aa450_0_7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6"/>
        <p:cNvGrpSpPr/>
        <p:nvPr/>
      </p:nvGrpSpPr>
      <p:grpSpPr>
        <a:xfrm>
          <a:off x="0" y="0"/>
          <a:ext cx="0" cy="0"/>
          <a:chOff x="0" y="0"/>
          <a:chExt cx="0" cy="0"/>
        </a:xfrm>
      </p:grpSpPr>
      <p:sp>
        <p:nvSpPr>
          <p:cNvPr id="287" name="Google Shape;287;g2a1759aa450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8" name="Google Shape;288;g2a1759aa450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g2a1759aa450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8" name="Google Shape;138;g2a1759aa450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6"/>
        <p:cNvGrpSpPr/>
        <p:nvPr/>
      </p:nvGrpSpPr>
      <p:grpSpPr>
        <a:xfrm>
          <a:off x="0" y="0"/>
          <a:ext cx="0" cy="0"/>
          <a:chOff x="0" y="0"/>
          <a:chExt cx="0" cy="0"/>
        </a:xfrm>
      </p:grpSpPr>
      <p:sp>
        <p:nvSpPr>
          <p:cNvPr id="277" name="Google Shape;277;g2a1759aa450_0_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8" name="Google Shape;278;g2a1759aa450_0_7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6"/>
        <p:cNvGrpSpPr/>
        <p:nvPr/>
      </p:nvGrpSpPr>
      <p:grpSpPr>
        <a:xfrm>
          <a:off x="0" y="0"/>
          <a:ext cx="0" cy="0"/>
          <a:chOff x="0" y="0"/>
          <a:chExt cx="0" cy="0"/>
        </a:xfrm>
      </p:grpSpPr>
      <p:sp>
        <p:nvSpPr>
          <p:cNvPr id="287" name="Google Shape;287;g2a1759aa450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8" name="Google Shape;288;g2a1759aa450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6"/>
        <p:cNvGrpSpPr/>
        <p:nvPr/>
      </p:nvGrpSpPr>
      <p:grpSpPr>
        <a:xfrm>
          <a:off x="0" y="0"/>
          <a:ext cx="0" cy="0"/>
          <a:chOff x="0" y="0"/>
          <a:chExt cx="0" cy="0"/>
        </a:xfrm>
      </p:grpSpPr>
      <p:sp>
        <p:nvSpPr>
          <p:cNvPr id="287" name="Google Shape;287;g2a1759aa450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8" name="Google Shape;288;g2a1759aa450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6"/>
        <p:cNvGrpSpPr/>
        <p:nvPr/>
      </p:nvGrpSpPr>
      <p:grpSpPr>
        <a:xfrm>
          <a:off x="0" y="0"/>
          <a:ext cx="0" cy="0"/>
          <a:chOff x="0" y="0"/>
          <a:chExt cx="0" cy="0"/>
        </a:xfrm>
      </p:grpSpPr>
      <p:sp>
        <p:nvSpPr>
          <p:cNvPr id="287" name="Google Shape;287;g2a1759aa450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8" name="Google Shape;288;g2a1759aa450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6"/>
        <p:cNvGrpSpPr/>
        <p:nvPr/>
      </p:nvGrpSpPr>
      <p:grpSpPr>
        <a:xfrm>
          <a:off x="0" y="0"/>
          <a:ext cx="0" cy="0"/>
          <a:chOff x="0" y="0"/>
          <a:chExt cx="0" cy="0"/>
        </a:xfrm>
      </p:grpSpPr>
      <p:sp>
        <p:nvSpPr>
          <p:cNvPr id="287" name="Google Shape;287;g2a1759aa450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8" name="Google Shape;288;g2a1759aa450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6"/>
        <p:cNvGrpSpPr/>
        <p:nvPr/>
      </p:nvGrpSpPr>
      <p:grpSpPr>
        <a:xfrm>
          <a:off x="0" y="0"/>
          <a:ext cx="0" cy="0"/>
          <a:chOff x="0" y="0"/>
          <a:chExt cx="0" cy="0"/>
        </a:xfrm>
      </p:grpSpPr>
      <p:sp>
        <p:nvSpPr>
          <p:cNvPr id="287" name="Google Shape;287;g2a1759aa450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8" name="Google Shape;288;g2a1759aa450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6"/>
        <p:cNvGrpSpPr/>
        <p:nvPr/>
      </p:nvGrpSpPr>
      <p:grpSpPr>
        <a:xfrm>
          <a:off x="0" y="0"/>
          <a:ext cx="0" cy="0"/>
          <a:chOff x="0" y="0"/>
          <a:chExt cx="0" cy="0"/>
        </a:xfrm>
      </p:grpSpPr>
      <p:sp>
        <p:nvSpPr>
          <p:cNvPr id="467" name="Google Shape;467;g2a1759aa450_0_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68" name="Google Shape;468;g2a1759aa450_0_8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6"/>
        <p:cNvGrpSpPr/>
        <p:nvPr/>
      </p:nvGrpSpPr>
      <p:grpSpPr>
        <a:xfrm>
          <a:off x="0" y="0"/>
          <a:ext cx="0" cy="0"/>
          <a:chOff x="0" y="0"/>
          <a:chExt cx="0" cy="0"/>
        </a:xfrm>
      </p:grpSpPr>
      <p:sp>
        <p:nvSpPr>
          <p:cNvPr id="467" name="Google Shape;467;g2a1759aa450_0_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68" name="Google Shape;468;g2a1759aa450_0_8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6"/>
        <p:cNvGrpSpPr/>
        <p:nvPr/>
      </p:nvGrpSpPr>
      <p:grpSpPr>
        <a:xfrm>
          <a:off x="0" y="0"/>
          <a:ext cx="0" cy="0"/>
          <a:chOff x="0" y="0"/>
          <a:chExt cx="0" cy="0"/>
        </a:xfrm>
      </p:grpSpPr>
      <p:sp>
        <p:nvSpPr>
          <p:cNvPr id="467" name="Google Shape;467;g2a1759aa450_0_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68" name="Google Shape;468;g2a1759aa450_0_8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6"/>
        <p:cNvGrpSpPr/>
        <p:nvPr/>
      </p:nvGrpSpPr>
      <p:grpSpPr>
        <a:xfrm>
          <a:off x="0" y="0"/>
          <a:ext cx="0" cy="0"/>
          <a:chOff x="0" y="0"/>
          <a:chExt cx="0" cy="0"/>
        </a:xfrm>
      </p:grpSpPr>
      <p:sp>
        <p:nvSpPr>
          <p:cNvPr id="467" name="Google Shape;467;g2a1759aa450_0_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68" name="Google Shape;468;g2a1759aa450_0_8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g2a1759aa450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8" name="Google Shape;138;g2a1759aa450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6"/>
        <p:cNvGrpSpPr/>
        <p:nvPr/>
      </p:nvGrpSpPr>
      <p:grpSpPr>
        <a:xfrm>
          <a:off x="0" y="0"/>
          <a:ext cx="0" cy="0"/>
          <a:chOff x="0" y="0"/>
          <a:chExt cx="0" cy="0"/>
        </a:xfrm>
      </p:grpSpPr>
      <p:sp>
        <p:nvSpPr>
          <p:cNvPr id="467" name="Google Shape;467;g2a1759aa450_0_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68" name="Google Shape;468;g2a1759aa450_0_8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6"/>
        <p:cNvGrpSpPr/>
        <p:nvPr/>
      </p:nvGrpSpPr>
      <p:grpSpPr>
        <a:xfrm>
          <a:off x="0" y="0"/>
          <a:ext cx="0" cy="0"/>
          <a:chOff x="0" y="0"/>
          <a:chExt cx="0" cy="0"/>
        </a:xfrm>
      </p:grpSpPr>
      <p:sp>
        <p:nvSpPr>
          <p:cNvPr id="287" name="Google Shape;287;g2a1759aa450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8" name="Google Shape;288;g2a1759aa450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6"/>
        <p:cNvGrpSpPr/>
        <p:nvPr/>
      </p:nvGrpSpPr>
      <p:grpSpPr>
        <a:xfrm>
          <a:off x="0" y="0"/>
          <a:ext cx="0" cy="0"/>
          <a:chOff x="0" y="0"/>
          <a:chExt cx="0" cy="0"/>
        </a:xfrm>
      </p:grpSpPr>
      <p:sp>
        <p:nvSpPr>
          <p:cNvPr id="287" name="Google Shape;287;g2a1759aa450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8" name="Google Shape;288;g2a1759aa450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6"/>
        <p:cNvGrpSpPr/>
        <p:nvPr/>
      </p:nvGrpSpPr>
      <p:grpSpPr>
        <a:xfrm>
          <a:off x="0" y="0"/>
          <a:ext cx="0" cy="0"/>
          <a:chOff x="0" y="0"/>
          <a:chExt cx="0" cy="0"/>
        </a:xfrm>
      </p:grpSpPr>
      <p:sp>
        <p:nvSpPr>
          <p:cNvPr id="287" name="Google Shape;287;g2a1759aa450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8" name="Google Shape;288;g2a1759aa450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6"/>
        <p:cNvGrpSpPr/>
        <p:nvPr/>
      </p:nvGrpSpPr>
      <p:grpSpPr>
        <a:xfrm>
          <a:off x="0" y="0"/>
          <a:ext cx="0" cy="0"/>
          <a:chOff x="0" y="0"/>
          <a:chExt cx="0" cy="0"/>
        </a:xfrm>
      </p:grpSpPr>
      <p:sp>
        <p:nvSpPr>
          <p:cNvPr id="287" name="Google Shape;287;g2a1759aa450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8" name="Google Shape;288;g2a1759aa450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6"/>
        <p:cNvGrpSpPr/>
        <p:nvPr/>
      </p:nvGrpSpPr>
      <p:grpSpPr>
        <a:xfrm>
          <a:off x="0" y="0"/>
          <a:ext cx="0" cy="0"/>
          <a:chOff x="0" y="0"/>
          <a:chExt cx="0" cy="0"/>
        </a:xfrm>
      </p:grpSpPr>
      <p:sp>
        <p:nvSpPr>
          <p:cNvPr id="287" name="Google Shape;287;g2a1759aa450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8" name="Google Shape;288;g2a1759aa450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6"/>
        <p:cNvGrpSpPr/>
        <p:nvPr/>
      </p:nvGrpSpPr>
      <p:grpSpPr>
        <a:xfrm>
          <a:off x="0" y="0"/>
          <a:ext cx="0" cy="0"/>
          <a:chOff x="0" y="0"/>
          <a:chExt cx="0" cy="0"/>
        </a:xfrm>
      </p:grpSpPr>
      <p:sp>
        <p:nvSpPr>
          <p:cNvPr id="467" name="Google Shape;467;g2a1759aa450_0_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68" name="Google Shape;468;g2a1759aa450_0_8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6"/>
        <p:cNvGrpSpPr/>
        <p:nvPr/>
      </p:nvGrpSpPr>
      <p:grpSpPr>
        <a:xfrm>
          <a:off x="0" y="0"/>
          <a:ext cx="0" cy="0"/>
          <a:chOff x="0" y="0"/>
          <a:chExt cx="0" cy="0"/>
        </a:xfrm>
      </p:grpSpPr>
      <p:sp>
        <p:nvSpPr>
          <p:cNvPr id="477" name="Google Shape;477;g2a1759aa450_0_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78" name="Google Shape;478;g2a1759aa450_0_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g2a1759aa450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8" name="Google Shape;138;g2a1759aa450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g2a1759aa450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8" name="Google Shape;138;g2a1759aa450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g2a1759aa450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8" name="Google Shape;138;g2a1759aa450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1"/>
        <p:cNvGrpSpPr/>
        <p:nvPr/>
      </p:nvGrpSpPr>
      <p:grpSpPr>
        <a:xfrm>
          <a:off x="0" y="0"/>
          <a:ext cx="0" cy="0"/>
          <a:chOff x="0" y="0"/>
          <a:chExt cx="0" cy="0"/>
        </a:xfrm>
      </p:grpSpPr>
      <p:sp>
        <p:nvSpPr>
          <p:cNvPr id="192" name="Google Shape;192;g2a1759aa450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3" name="Google Shape;193;g2a1759aa450_0_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2"/>
        <p:cNvGrpSpPr/>
        <p:nvPr/>
      </p:nvGrpSpPr>
      <p:grpSpPr>
        <a:xfrm>
          <a:off x="0" y="0"/>
          <a:ext cx="0" cy="0"/>
          <a:chOff x="0" y="0"/>
          <a:chExt cx="0" cy="0"/>
        </a:xfrm>
      </p:grpSpPr>
      <p:sp>
        <p:nvSpPr>
          <p:cNvPr id="203" name="Google Shape;203;g2a1759aa450_0_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4" name="Google Shape;204;g2a1759aa450_0_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3"/>
        <p:cNvGrpSpPr/>
        <p:nvPr/>
      </p:nvGrpSpPr>
      <p:grpSpPr>
        <a:xfrm>
          <a:off x="0" y="0"/>
          <a:ext cx="0" cy="0"/>
          <a:chOff x="0" y="0"/>
          <a:chExt cx="0" cy="0"/>
        </a:xfrm>
      </p:grpSpPr>
      <p:sp>
        <p:nvSpPr>
          <p:cNvPr id="214" name="Google Shape;214;g2a1759aa45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5" name="Google Shape;215;g2a1759aa45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Calibri" panose="020F0502020204030204"/>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8" name="Google Shape;58;p14"/>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4500"/>
              <a:buFont typeface="Calibri" panose="020F0502020204030204"/>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0" name="Google Shape;70;p16"/>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72" name="Google Shape;72;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73" name="Google Shape;73;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6" name="Google Shape;76;p1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p:txBody>
      </p:sp>
      <p:sp>
        <p:nvSpPr>
          <p:cNvPr id="77" name="Google Shape;77;p1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p:txBody>
      </p:sp>
      <p:sp>
        <p:nvSpPr>
          <p:cNvPr id="78" name="Google Shape;7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79" name="Google Shape;7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80" name="Google Shape;8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3" name="Google Shape;83;p18"/>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p:txBody>
      </p:sp>
      <p:sp>
        <p:nvSpPr>
          <p:cNvPr id="84" name="Google Shape;84;p18"/>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p:txBody>
      </p:sp>
      <p:sp>
        <p:nvSpPr>
          <p:cNvPr id="85" name="Google Shape;85;p18"/>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p:txBody>
      </p:sp>
      <p:sp>
        <p:nvSpPr>
          <p:cNvPr id="86" name="Google Shape;86;p18"/>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p:txBody>
      </p:sp>
      <p:sp>
        <p:nvSpPr>
          <p:cNvPr id="87" name="Google Shape;87;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88" name="Google Shape;88;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89" name="Google Shape;89;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2" name="Google Shape;92;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93" name="Google Shape;93;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94" name="Google Shape;94;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97" name="Google Shape;97;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98" name="Google Shape;98;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panose="020F0502020204030204"/>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1" name="Google Shape;101;p21"/>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p:txBody>
      </p:sp>
      <p:sp>
        <p:nvSpPr>
          <p:cNvPr id="102" name="Google Shape;102;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p:txBody>
      </p:sp>
      <p:sp>
        <p:nvSpPr>
          <p:cNvPr id="103" name="Google Shape;103;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04" name="Google Shape;104;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05" name="Google Shape;105;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panose="020F0502020204030204"/>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22"/>
          <p:cNvSpPr>
            <a:spLocks noGrp="1"/>
          </p:cNvSpPr>
          <p:nvPr>
            <p:ph type="pic" idx="2"/>
          </p:nvPr>
        </p:nvSpPr>
        <p:spPr>
          <a:xfrm>
            <a:off x="3887391" y="740569"/>
            <a:ext cx="4629300" cy="3655200"/>
          </a:xfrm>
          <a:prstGeom prst="rect">
            <a:avLst/>
          </a:prstGeom>
          <a:noFill/>
          <a:ln>
            <a:noFill/>
          </a:ln>
        </p:spPr>
      </p:sp>
      <p:sp>
        <p:nvSpPr>
          <p:cNvPr id="109" name="Google Shape;109;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p:txBody>
      </p:sp>
      <p:sp>
        <p:nvSpPr>
          <p:cNvPr id="110" name="Google Shape;110;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11" name="Google Shape;111;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12" name="Google Shape;112;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5" name="Google Shape;115;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p:txBody>
      </p:sp>
      <p:sp>
        <p:nvSpPr>
          <p:cNvPr id="116" name="Google Shape;116;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17" name="Google Shape;117;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18" name="Google Shape;118;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 name="Google Shape;121;p24"/>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p:txBody>
      </p:sp>
      <p:sp>
        <p:nvSpPr>
          <p:cNvPr id="122" name="Google Shape;122;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23" name="Google Shape;123;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24" name="Google Shape;124;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1" Type="http://schemas.openxmlformats.org/officeDocument/2006/relationships/theme" Target="../theme/theme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2.xml"/><Relationship Id="rId2" Type="http://schemas.openxmlformats.org/officeDocument/2006/relationships/image" Target="../media/image6.jpe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3.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2.xml"/><Relationship Id="rId2" Type="http://schemas.openxmlformats.org/officeDocument/2006/relationships/image" Target="../media/image8.jpeg"/><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2.xml"/><Relationship Id="rId2" Type="http://schemas.openxmlformats.org/officeDocument/2006/relationships/image" Target="../media/image9.jpe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2.xml"/><Relationship Id="rId2" Type="http://schemas.openxmlformats.org/officeDocument/2006/relationships/image" Target="../media/image10.jpeg"/><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2.xml"/><Relationship Id="rId2" Type="http://schemas.openxmlformats.org/officeDocument/2006/relationships/image" Target="../media/image11.png"/><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3.pn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3.png"/><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2.xml"/><Relationship Id="rId2" Type="http://schemas.openxmlformats.org/officeDocument/2006/relationships/image" Target="../media/image12.jpeg"/><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2.xml"/><Relationship Id="rId2" Type="http://schemas.openxmlformats.org/officeDocument/2006/relationships/image" Target="../media/image13.jpeg"/><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2.xml"/><Relationship Id="rId2" Type="http://schemas.openxmlformats.org/officeDocument/2006/relationships/image" Target="../media/image14.jpeg"/><Relationship Id="rId1" Type="http://schemas.openxmlformats.org/officeDocument/2006/relationships/image" Target="../media/image1.jpe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1.jpe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2.xml"/><Relationship Id="rId2" Type="http://schemas.openxmlformats.org/officeDocument/2006/relationships/image" Target="../media/image15.jpe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3.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2.xml"/><Relationship Id="rId2" Type="http://schemas.openxmlformats.org/officeDocument/2006/relationships/image" Target="../media/image16.jpeg"/><Relationship Id="rId1" Type="http://schemas.openxmlformats.org/officeDocument/2006/relationships/image" Target="../media/image1.jpe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2.xml"/><Relationship Id="rId2" Type="http://schemas.openxmlformats.org/officeDocument/2006/relationships/image" Target="../media/image17.jpeg"/><Relationship Id="rId1" Type="http://schemas.openxmlformats.org/officeDocument/2006/relationships/image" Target="../media/image1.jpe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2.xml"/><Relationship Id="rId2" Type="http://schemas.openxmlformats.org/officeDocument/2006/relationships/image" Target="../media/image18.jpeg"/><Relationship Id="rId1" Type="http://schemas.openxmlformats.org/officeDocument/2006/relationships/image" Target="../media/image1.jpe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2.xml"/><Relationship Id="rId2" Type="http://schemas.openxmlformats.org/officeDocument/2006/relationships/image" Target="../media/image19.jpeg"/><Relationship Id="rId1" Type="http://schemas.openxmlformats.org/officeDocument/2006/relationships/image" Target="../media/image1.jpe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image" Target="../media/image5.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1119929" y="0"/>
            <a:ext cx="6630900" cy="8241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2100"/>
              <a:buFont typeface="Calibri" panose="020F0502020204030204"/>
              <a:buNone/>
            </a:pPr>
            <a:r>
              <a:rPr lang="en-GB" sz="2100" b="1" dirty="0"/>
              <a:t>Shri Vishnu Engineering College for Women::Bhimavaram</a:t>
            </a:r>
            <a:br>
              <a:rPr lang="en-GB" sz="2100" b="1" dirty="0"/>
            </a:br>
            <a:r>
              <a:rPr lang="en-GB" sz="2100" b="1" dirty="0"/>
              <a:t>(Autonomous)</a:t>
            </a:r>
            <a:br>
              <a:rPr lang="en-GB" sz="2100" b="1" dirty="0"/>
            </a:br>
            <a:r>
              <a:rPr lang="en-GB" sz="1500" b="1" dirty="0"/>
              <a:t>Department of Computer Science and Engineering</a:t>
            </a:r>
            <a:endParaRPr sz="1500" b="1" dirty="0"/>
          </a:p>
        </p:txBody>
      </p:sp>
      <p:sp>
        <p:nvSpPr>
          <p:cNvPr id="130" name="Google Shape;130;p25"/>
          <p:cNvSpPr txBox="1">
            <a:spLocks noGrp="1"/>
          </p:cNvSpPr>
          <p:nvPr>
            <p:ph type="subTitle" idx="1"/>
          </p:nvPr>
        </p:nvSpPr>
        <p:spPr>
          <a:xfrm>
            <a:off x="458369" y="955036"/>
            <a:ext cx="7608138" cy="3776700"/>
          </a:xfrm>
          <a:prstGeom prst="rect">
            <a:avLst/>
          </a:prstGeom>
          <a:noFill/>
          <a:ln>
            <a:noFill/>
          </a:ln>
        </p:spPr>
        <p:txBody>
          <a:bodyPr spcFirstLastPara="1" wrap="square" lIns="68575" tIns="34275" rIns="68575" bIns="34275" anchor="t" anchorCtr="0">
            <a:noAutofit/>
          </a:bodyPr>
          <a:lstStyle/>
          <a:p>
            <a:pPr marL="0" indent="0">
              <a:buSzPts val="1100"/>
            </a:pPr>
            <a:r>
              <a:rPr lang="en-US" sz="1400" b="1" spc="-20" dirty="0">
                <a:solidFill>
                  <a:srgbClr val="000000"/>
                </a:solidFill>
                <a:latin typeface="Arimo Bold" panose="020B0604020202020204"/>
              </a:rPr>
              <a:t>            </a:t>
            </a:r>
            <a:r>
              <a:rPr lang="en-US" sz="1400" b="1" spc="-20" dirty="0">
                <a:solidFill>
                  <a:srgbClr val="000000"/>
                </a:solidFill>
                <a:latin typeface="+mj-lt"/>
              </a:rPr>
              <a:t>BLOCK CHAIN BASED SUPPLY CHAIN MANAGEMENT SYSTEM</a:t>
            </a:r>
            <a:endParaRPr lang="en-US" sz="1400" b="1" spc="-20" dirty="0">
              <a:solidFill>
                <a:srgbClr val="000000"/>
              </a:solidFill>
              <a:latin typeface="+mj-lt"/>
            </a:endParaRPr>
          </a:p>
          <a:p>
            <a:pPr marL="0" lvl="0" indent="0" algn="ctr" rtl="0">
              <a:lnSpc>
                <a:spcPct val="90000"/>
              </a:lnSpc>
              <a:spcBef>
                <a:spcPts val="800"/>
              </a:spcBef>
              <a:spcAft>
                <a:spcPts val="0"/>
              </a:spcAft>
              <a:buClr>
                <a:schemeClr val="dk1"/>
              </a:buClr>
              <a:buSzPts val="1800"/>
              <a:buNone/>
            </a:pPr>
            <a:r>
              <a:rPr lang="en-GB" sz="1400" dirty="0">
                <a:latin typeface="Arial Bold" panose="020B0704020202020204" pitchFamily="34" charset="0"/>
                <a:cs typeface="Arial Bold" panose="020B0704020202020204" pitchFamily="34" charset="0"/>
              </a:rPr>
              <a:t>IV B.Tech II Sem Project  presentation</a:t>
            </a:r>
            <a:endParaRPr sz="1400" dirty="0">
              <a:latin typeface="Arial Bold" panose="020B0704020202020204" pitchFamily="34" charset="0"/>
              <a:cs typeface="Arial Bold" panose="020B0704020202020204" pitchFamily="34" charset="0"/>
            </a:endParaRPr>
          </a:p>
          <a:p>
            <a:pPr marL="0" lvl="0" indent="0" algn="ctr" rtl="0">
              <a:lnSpc>
                <a:spcPct val="90000"/>
              </a:lnSpc>
              <a:spcBef>
                <a:spcPts val="800"/>
              </a:spcBef>
              <a:spcAft>
                <a:spcPts val="0"/>
              </a:spcAft>
              <a:buClr>
                <a:schemeClr val="dk1"/>
              </a:buClr>
              <a:buSzPts val="1800"/>
              <a:buNone/>
            </a:pPr>
            <a:r>
              <a:rPr lang="en-GB" sz="1400" b="1" dirty="0">
                <a:latin typeface="Arial" panose="020B0604020202020204" pitchFamily="34" charset="0"/>
                <a:cs typeface="Arial" panose="020B0604020202020204" pitchFamily="34" charset="0"/>
              </a:rPr>
              <a:t>By</a:t>
            </a:r>
            <a:endParaRPr sz="1400" b="1" dirty="0">
              <a:latin typeface="Arial" panose="020B0604020202020204" pitchFamily="34" charset="0"/>
              <a:cs typeface="Arial" panose="020B0604020202020204" pitchFamily="34" charset="0"/>
            </a:endParaRPr>
          </a:p>
          <a:p>
            <a:pPr marL="2628900" lvl="0" indent="-327025" algn="l" rtl="0">
              <a:lnSpc>
                <a:spcPct val="90000"/>
              </a:lnSpc>
              <a:spcBef>
                <a:spcPts val="800"/>
              </a:spcBef>
              <a:spcAft>
                <a:spcPts val="0"/>
              </a:spcAft>
              <a:buClr>
                <a:schemeClr val="dk1"/>
              </a:buClr>
              <a:buSzPts val="1400"/>
              <a:buAutoNum type="arabicPeriod"/>
            </a:pPr>
            <a:r>
              <a:rPr lang="en-GB" sz="1400" dirty="0"/>
              <a:t>P.Sanjana (20B01A05F6)</a:t>
            </a:r>
            <a:endParaRPr sz="1400" dirty="0"/>
          </a:p>
          <a:p>
            <a:pPr marL="2628900" lvl="0" indent="-327025" algn="l" rtl="0">
              <a:lnSpc>
                <a:spcPct val="90000"/>
              </a:lnSpc>
              <a:spcBef>
                <a:spcPts val="800"/>
              </a:spcBef>
              <a:spcAft>
                <a:spcPts val="0"/>
              </a:spcAft>
              <a:buClr>
                <a:schemeClr val="dk1"/>
              </a:buClr>
              <a:buSzPts val="1400"/>
              <a:buAutoNum type="arabicPeriod"/>
            </a:pPr>
            <a:r>
              <a:rPr lang="en-GB" sz="1400" dirty="0"/>
              <a:t>R.Sanjana (20B01A05F7)</a:t>
            </a:r>
            <a:endParaRPr sz="1400" dirty="0"/>
          </a:p>
          <a:p>
            <a:pPr marL="2628900" lvl="0" indent="-327025" algn="l" rtl="0">
              <a:lnSpc>
                <a:spcPct val="90000"/>
              </a:lnSpc>
              <a:spcBef>
                <a:spcPts val="800"/>
              </a:spcBef>
              <a:spcAft>
                <a:spcPts val="0"/>
              </a:spcAft>
              <a:buSzPts val="1400"/>
              <a:buAutoNum type="arabicPeriod"/>
            </a:pPr>
            <a:r>
              <a:rPr lang="en-GB" sz="1400" dirty="0"/>
              <a:t>U.Jahnavi (20B01A05H2)</a:t>
            </a:r>
            <a:endParaRPr sz="1400" dirty="0"/>
          </a:p>
          <a:p>
            <a:pPr marL="2628900" lvl="0" indent="-327025" algn="l" rtl="0">
              <a:lnSpc>
                <a:spcPct val="90000"/>
              </a:lnSpc>
              <a:spcBef>
                <a:spcPts val="800"/>
              </a:spcBef>
              <a:spcAft>
                <a:spcPts val="0"/>
              </a:spcAft>
              <a:buSzPts val="1400"/>
              <a:buAutoNum type="arabicPeriod"/>
            </a:pPr>
            <a:r>
              <a:rPr lang="en-GB" sz="1400" dirty="0"/>
              <a:t>V.Sylvia Anand (20B01A05I4)</a:t>
            </a:r>
            <a:endParaRPr sz="1400" dirty="0"/>
          </a:p>
          <a:p>
            <a:pPr marL="2628900" lvl="0" indent="-327025" algn="l" rtl="0">
              <a:lnSpc>
                <a:spcPct val="90000"/>
              </a:lnSpc>
              <a:spcBef>
                <a:spcPts val="800"/>
              </a:spcBef>
              <a:spcAft>
                <a:spcPts val="0"/>
              </a:spcAft>
              <a:buSzPts val="1400"/>
              <a:buAutoNum type="arabicPeriod"/>
            </a:pPr>
            <a:r>
              <a:rPr lang="en-GB" sz="1400" dirty="0"/>
              <a:t>Y.MahaLakshmi (20B01A05J2)</a:t>
            </a:r>
            <a:endParaRPr lang="en-GB" sz="1400" dirty="0"/>
          </a:p>
          <a:p>
            <a:pPr marL="2301875" lvl="0" indent="0" algn="l" rtl="0">
              <a:lnSpc>
                <a:spcPct val="90000"/>
              </a:lnSpc>
              <a:spcBef>
                <a:spcPts val="800"/>
              </a:spcBef>
              <a:spcAft>
                <a:spcPts val="0"/>
              </a:spcAft>
              <a:buSzPts val="1400"/>
            </a:pPr>
            <a:endParaRPr lang="en-GB" sz="1400" dirty="0"/>
          </a:p>
          <a:p>
            <a:pPr marL="2301875" lvl="0" indent="0" algn="l" rtl="0">
              <a:lnSpc>
                <a:spcPct val="90000"/>
              </a:lnSpc>
              <a:spcBef>
                <a:spcPts val="800"/>
              </a:spcBef>
              <a:spcAft>
                <a:spcPts val="0"/>
              </a:spcAft>
              <a:buSzPts val="1400"/>
            </a:pPr>
            <a:r>
              <a:rPr lang="en-GB" sz="1600" dirty="0"/>
              <a:t>         Under the guidance of </a:t>
            </a:r>
            <a:endParaRPr lang="en-GB" sz="1600" dirty="0"/>
          </a:p>
          <a:p>
            <a:pPr marL="2301875" lvl="0" indent="0" algn="just" rtl="0">
              <a:lnSpc>
                <a:spcPct val="90000"/>
              </a:lnSpc>
              <a:spcBef>
                <a:spcPts val="800"/>
              </a:spcBef>
              <a:spcAft>
                <a:spcPts val="0"/>
              </a:spcAft>
              <a:buSzPts val="1400"/>
            </a:pPr>
            <a:r>
              <a:rPr lang="en-GB" sz="1400" spc="30" dirty="0">
                <a:solidFill>
                  <a:srgbClr val="000000"/>
                </a:solidFill>
                <a:latin typeface="Arial Bold" panose="020B0704020202020204"/>
              </a:rPr>
              <a:t>        </a:t>
            </a:r>
            <a:r>
              <a:rPr lang="en-US" sz="1400" spc="30" dirty="0">
                <a:solidFill>
                  <a:srgbClr val="000000"/>
                </a:solidFill>
                <a:latin typeface="Arial Bold" panose="020B0704020202020204"/>
              </a:rPr>
              <a:t>Mr. M. V. V Rama Rao </a:t>
            </a:r>
            <a:endParaRPr lang="en-US" sz="1400" spc="30" dirty="0">
              <a:solidFill>
                <a:srgbClr val="000000"/>
              </a:solidFill>
              <a:latin typeface="Arial Bold" panose="020B0704020202020204"/>
            </a:endParaRPr>
          </a:p>
          <a:p>
            <a:pPr marL="2301875" lvl="0" indent="0" algn="just" rtl="0">
              <a:lnSpc>
                <a:spcPct val="90000"/>
              </a:lnSpc>
              <a:spcBef>
                <a:spcPts val="800"/>
              </a:spcBef>
              <a:spcAft>
                <a:spcPts val="0"/>
              </a:spcAft>
              <a:buSzPts val="1400"/>
            </a:pPr>
            <a:r>
              <a:rPr lang="en-US" sz="1400" b="1" spc="30" dirty="0">
                <a:solidFill>
                  <a:srgbClr val="000000"/>
                </a:solidFill>
                <a:latin typeface="Arial Bold" panose="020B0704020202020204"/>
              </a:rPr>
              <a:t>            (</a:t>
            </a:r>
            <a:r>
              <a:rPr lang="en-GB" sz="1400" b="1" dirty="0"/>
              <a:t>Assistant Professor)</a:t>
            </a:r>
            <a:endParaRPr sz="1400" b="1" dirty="0"/>
          </a:p>
          <a:p>
            <a:pPr marL="0" lvl="0" indent="0" algn="ctr" rtl="0">
              <a:lnSpc>
                <a:spcPct val="90000"/>
              </a:lnSpc>
              <a:spcBef>
                <a:spcPts val="800"/>
              </a:spcBef>
              <a:spcAft>
                <a:spcPts val="0"/>
              </a:spcAft>
              <a:buClr>
                <a:schemeClr val="dk1"/>
              </a:buClr>
              <a:buSzPts val="1800"/>
              <a:buNone/>
            </a:pPr>
            <a:endParaRPr sz="1400" dirty="0"/>
          </a:p>
        </p:txBody>
      </p:sp>
      <p:sp>
        <p:nvSpPr>
          <p:cNvPr id="131" name="Google Shape;131;p25"/>
          <p:cNvSpPr/>
          <p:nvPr/>
        </p:nvSpPr>
        <p:spPr>
          <a:xfrm>
            <a:off x="0" y="896836"/>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32" name="Google Shape;132;p25"/>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133" name="Google Shape;133;p25"/>
          <p:cNvSpPr txBox="1"/>
          <p:nvPr/>
        </p:nvSpPr>
        <p:spPr>
          <a:xfrm>
            <a:off x="0" y="4822031"/>
            <a:ext cx="9144000" cy="500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No:1</a:t>
            </a:r>
            <a:endParaRPr sz="1100"/>
          </a:p>
          <a:p>
            <a:pPr marL="0" marR="0" lvl="0" indent="0" algn="ctr" rtl="0">
              <a:spcBef>
                <a:spcPts val="0"/>
              </a:spcBef>
              <a:spcAft>
                <a:spcPts val="0"/>
              </a:spcAft>
              <a:buNone/>
            </a:pPr>
            <a:r>
              <a:rPr lang="en-GB"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endParaRPr sz="1100"/>
          </a:p>
        </p:txBody>
      </p:sp>
      <p:sp>
        <p:nvSpPr>
          <p:cNvPr id="134" name="Google Shape;134;p25"/>
          <p:cNvSpPr txBox="1"/>
          <p:nvPr/>
        </p:nvSpPr>
        <p:spPr>
          <a:xfrm>
            <a:off x="7568788" y="1135957"/>
            <a:ext cx="1757400" cy="71310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REVIEW NO:  </a:t>
            </a:r>
            <a:r>
              <a:rPr lang="en-US" altLang="en-GB"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4</a:t>
            </a:r>
            <a:r>
              <a:rPr lang="en-GB"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endParaRPr sz="1100" dirty="0"/>
          </a:p>
          <a:p>
            <a:pPr marL="0" marR="0" lvl="0" indent="0" algn="l"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Date: </a:t>
            </a:r>
            <a:r>
              <a:rPr lang="en-US" altLang="en-GB" sz="1400" dirty="0">
                <a:solidFill>
                  <a:schemeClr val="dk1"/>
                </a:solidFill>
                <a:latin typeface="Calibri" panose="020F0502020204030204"/>
                <a:ea typeface="Calibri" panose="020F0502020204030204"/>
                <a:cs typeface="Calibri" panose="020F0502020204030204"/>
                <a:sym typeface="Calibri" panose="020F0502020204030204"/>
              </a:rPr>
              <a:t>28</a:t>
            </a:r>
            <a:r>
              <a:rPr lang="en-GB" dirty="0">
                <a:solidFill>
                  <a:schemeClr val="dk1"/>
                </a:solidFill>
                <a:latin typeface="Calibri" panose="020F0502020204030204"/>
                <a:ea typeface="Calibri" panose="020F0502020204030204"/>
                <a:cs typeface="Calibri" panose="020F0502020204030204"/>
                <a:sym typeface="Calibri" panose="020F0502020204030204"/>
              </a:rPr>
              <a:t>-</a:t>
            </a:r>
            <a:r>
              <a:rPr lang="en-US" altLang="en-GB" dirty="0">
                <a:solidFill>
                  <a:schemeClr val="dk1"/>
                </a:solidFill>
                <a:latin typeface="Calibri" panose="020F0502020204030204"/>
                <a:ea typeface="Calibri" panose="020F0502020204030204"/>
                <a:cs typeface="Calibri" panose="020F0502020204030204"/>
                <a:sym typeface="Calibri" panose="020F0502020204030204"/>
              </a:rPr>
              <a:t>0</a:t>
            </a:r>
            <a:r>
              <a:rPr lang="en-GB" dirty="0">
                <a:solidFill>
                  <a:schemeClr val="dk1"/>
                </a:solidFill>
                <a:latin typeface="Calibri" panose="020F0502020204030204"/>
                <a:ea typeface="Calibri" panose="020F0502020204030204"/>
                <a:cs typeface="Calibri" panose="020F0502020204030204"/>
                <a:sym typeface="Calibri" panose="020F0502020204030204"/>
              </a:rPr>
              <a:t>2-202</a:t>
            </a:r>
            <a:r>
              <a:rPr lang="en-US" altLang="en-GB" dirty="0">
                <a:solidFill>
                  <a:schemeClr val="dk1"/>
                </a:solidFill>
                <a:latin typeface="Calibri" panose="020F0502020204030204"/>
                <a:ea typeface="Calibri" panose="020F0502020204030204"/>
                <a:cs typeface="Calibri" panose="020F0502020204030204"/>
                <a:sym typeface="Calibri" panose="020F0502020204030204"/>
              </a:rPr>
              <a:t>4</a:t>
            </a:r>
            <a:endParaRPr sz="1100" dirty="0"/>
          </a:p>
          <a:p>
            <a:pPr marL="0" marR="0" lvl="0" indent="0" algn="l" rtl="0">
              <a:spcBef>
                <a:spcPts val="0"/>
              </a:spcBef>
              <a:spcAft>
                <a:spcPts val="0"/>
              </a:spcAft>
              <a:buNone/>
            </a:pPr>
            <a:endParaRPr sz="14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5" name="Google Shape;135;p25"/>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41" name="Google Shape;141;p26"/>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142" name="Google Shape;142;p26"/>
          <p:cNvSpPr txBox="1"/>
          <p:nvPr/>
        </p:nvSpPr>
        <p:spPr>
          <a:xfrm>
            <a:off x="0" y="4822031"/>
            <a:ext cx="9144000" cy="284663"/>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No:10</a:t>
            </a:r>
            <a:endParaRPr sz="1100" dirty="0"/>
          </a:p>
        </p:txBody>
      </p:sp>
      <p:sp>
        <p:nvSpPr>
          <p:cNvPr id="143" name="Google Shape;143;p26"/>
          <p:cNvSpPr txBox="1">
            <a:spLocks noGrp="1"/>
          </p:cNvSpPr>
          <p:nvPr>
            <p:ph type="subTitle" idx="1"/>
          </p:nvPr>
        </p:nvSpPr>
        <p:spPr>
          <a:xfrm>
            <a:off x="436803" y="888311"/>
            <a:ext cx="8092500" cy="3650100"/>
          </a:xfrm>
          <a:prstGeom prst="rect">
            <a:avLst/>
          </a:prstGeom>
          <a:noFill/>
          <a:ln>
            <a:noFill/>
          </a:ln>
        </p:spPr>
        <p:txBody>
          <a:bodyPr spcFirstLastPara="1" wrap="square" lIns="68575" tIns="34275" rIns="68575" bIns="34275" anchor="t" anchorCtr="0">
            <a:normAutofit/>
          </a:bodyPr>
          <a:lstStyle/>
          <a:p>
            <a:pPr marL="76200" lvl="0" indent="0" algn="just" rtl="0">
              <a:lnSpc>
                <a:spcPct val="90000"/>
              </a:lnSpc>
              <a:spcBef>
                <a:spcPts val="0"/>
              </a:spcBef>
              <a:spcAft>
                <a:spcPts val="0"/>
              </a:spcAft>
              <a:buSzPts val="2400"/>
            </a:pPr>
            <a:r>
              <a:rPr lang="en-GB" sz="2400" b="1" dirty="0">
                <a:latin typeface="+mj-lt"/>
              </a:rPr>
              <a:t>Sequence Diagram</a:t>
            </a:r>
            <a:r>
              <a:rPr lang="en-GB" sz="2400" b="1" dirty="0"/>
              <a:t>:</a:t>
            </a:r>
            <a:endParaRPr sz="2400" b="1" dirty="0"/>
          </a:p>
          <a:p>
            <a:pPr marL="457200" lvl="0" indent="0" algn="just" rtl="0">
              <a:lnSpc>
                <a:spcPct val="90000"/>
              </a:lnSpc>
              <a:spcBef>
                <a:spcPts val="0"/>
              </a:spcBef>
              <a:spcAft>
                <a:spcPts val="0"/>
              </a:spcAft>
              <a:buNone/>
            </a:pPr>
            <a:endParaRPr dirty="0"/>
          </a:p>
        </p:txBody>
      </p:sp>
      <p:sp>
        <p:nvSpPr>
          <p:cNvPr id="144" name="Google Shape;144;p26"/>
          <p:cNvSpPr txBox="1">
            <a:spLocks noGrp="1"/>
          </p:cNvSpPr>
          <p:nvPr>
            <p:ph type="ctrTitle"/>
          </p:nvPr>
        </p:nvSpPr>
        <p:spPr>
          <a:xfrm>
            <a:off x="1200150" y="8473"/>
            <a:ext cx="6858000" cy="7641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GB" sz="2800" b="1" dirty="0">
                <a:solidFill>
                  <a:schemeClr val="tx1"/>
                </a:solidFill>
              </a:rPr>
              <a:t>DESIGN</a:t>
            </a:r>
            <a:endParaRPr sz="2800" b="1" dirty="0">
              <a:solidFill>
                <a:schemeClr val="tx1"/>
              </a:solidFill>
            </a:endParaRPr>
          </a:p>
        </p:txBody>
      </p:sp>
      <p:sp>
        <p:nvSpPr>
          <p:cNvPr id="145" name="Google Shape;145;p26"/>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object 9"/>
          <p:cNvPicPr/>
          <p:nvPr/>
        </p:nvPicPr>
        <p:blipFill>
          <a:blip r:embed="rId2" cstate="print"/>
          <a:stretch>
            <a:fillRect/>
          </a:stretch>
        </p:blipFill>
        <p:spPr>
          <a:xfrm>
            <a:off x="1363971" y="1249663"/>
            <a:ext cx="6137147" cy="34899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96" name="Google Shape;196;p31"/>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197" name="Google Shape;197;p31"/>
          <p:cNvSpPr txBox="1"/>
          <p:nvPr/>
        </p:nvSpPr>
        <p:spPr>
          <a:xfrm>
            <a:off x="0" y="4822031"/>
            <a:ext cx="9144000" cy="500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No:11</a:t>
            </a:r>
            <a:endParaRPr sz="1100" dirty="0"/>
          </a:p>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a:t>
            </a:r>
            <a:endParaRPr sz="1100" dirty="0"/>
          </a:p>
        </p:txBody>
      </p:sp>
      <p:sp>
        <p:nvSpPr>
          <p:cNvPr id="198" name="Google Shape;198;p31"/>
          <p:cNvSpPr txBox="1">
            <a:spLocks noGrp="1"/>
          </p:cNvSpPr>
          <p:nvPr>
            <p:ph type="subTitle" idx="1"/>
          </p:nvPr>
        </p:nvSpPr>
        <p:spPr>
          <a:xfrm>
            <a:off x="584970" y="956531"/>
            <a:ext cx="7773419" cy="3650100"/>
          </a:xfrm>
          <a:prstGeom prst="rect">
            <a:avLst/>
          </a:prstGeom>
          <a:noFill/>
          <a:ln>
            <a:noFill/>
          </a:ln>
        </p:spPr>
        <p:txBody>
          <a:bodyPr spcFirstLastPara="1" wrap="square" lIns="68575" tIns="34275" rIns="68575" bIns="34275" anchor="t" anchorCtr="0">
            <a:normAutofit/>
          </a:bodyPr>
          <a:lstStyle/>
          <a:p>
            <a:pPr marL="101600" lvl="0" indent="0" algn="just" rtl="0">
              <a:spcBef>
                <a:spcPts val="800"/>
              </a:spcBef>
              <a:spcAft>
                <a:spcPts val="0"/>
              </a:spcAft>
              <a:buClr>
                <a:srgbClr val="07080B"/>
              </a:buClr>
              <a:buSzPts val="2000"/>
            </a:pPr>
            <a:r>
              <a:rPr lang="en-US" sz="2000" b="1" dirty="0">
                <a:effectLst/>
                <a:latin typeface="Calibri" panose="020F0502020204030204" pitchFamily="34" charset="0"/>
                <a:ea typeface="Calibri" panose="020F0502020204030204" pitchFamily="34" charset="0"/>
              </a:rPr>
              <a:t>Module 1 :</a:t>
            </a:r>
            <a:endParaRPr lang="en-US" sz="2000" b="1" dirty="0">
              <a:effectLst/>
              <a:latin typeface="Calibri" panose="020F0502020204030204" pitchFamily="34" charset="0"/>
              <a:ea typeface="Calibri" panose="020F0502020204030204" pitchFamily="34" charset="0"/>
            </a:endParaRPr>
          </a:p>
          <a:p>
            <a:pPr marL="101600" lvl="0" indent="0" algn="just" rtl="0">
              <a:spcBef>
                <a:spcPts val="800"/>
              </a:spcBef>
              <a:spcAft>
                <a:spcPts val="0"/>
              </a:spcAft>
              <a:buClr>
                <a:srgbClr val="07080B"/>
              </a:buClr>
              <a:buSzPts val="2000"/>
            </a:pPr>
            <a:r>
              <a:rPr lang="en-US" sz="1800" b="1" dirty="0">
                <a:effectLst/>
                <a:latin typeface="Calibri" panose="020F0502020204030204" pitchFamily="34" charset="0"/>
                <a:ea typeface="Calibri" panose="020F0502020204030204" pitchFamily="34" charset="0"/>
              </a:rPr>
              <a:t>     Owner</a:t>
            </a:r>
            <a:r>
              <a:rPr lang="en-US" sz="1800" b="1" spc="-25" dirty="0">
                <a:effectLst/>
                <a:latin typeface="Calibri" panose="020F0502020204030204" pitchFamily="34" charset="0"/>
                <a:ea typeface="Calibri" panose="020F0502020204030204" pitchFamily="34" charset="0"/>
              </a:rPr>
              <a:t> </a:t>
            </a:r>
            <a:r>
              <a:rPr lang="en-US" sz="1800" b="1" spc="-10" dirty="0">
                <a:effectLst/>
                <a:latin typeface="Calibri" panose="020F0502020204030204" pitchFamily="34" charset="0"/>
                <a:ea typeface="Calibri" panose="020F0502020204030204" pitchFamily="34" charset="0"/>
              </a:rPr>
              <a:t>Module : </a:t>
            </a:r>
            <a:endParaRPr lang="en-US" b="1" spc="-10" dirty="0">
              <a:latin typeface="Calibri" panose="020F0502020204030204" pitchFamily="34" charset="0"/>
              <a:ea typeface="Calibri" panose="020F0502020204030204" pitchFamily="34" charset="0"/>
            </a:endParaRPr>
          </a:p>
          <a:p>
            <a:pPr marL="387350" lvl="0" indent="-285750" algn="just" rtl="0">
              <a:lnSpc>
                <a:spcPct val="150000"/>
              </a:lnSpc>
              <a:spcBef>
                <a:spcPts val="800"/>
              </a:spcBef>
              <a:spcAft>
                <a:spcPts val="0"/>
              </a:spcAft>
              <a:buClr>
                <a:srgbClr val="07080B"/>
              </a:buClr>
              <a:buSzPts val="200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In this module, the owner will register himself monitor and modifies </a:t>
            </a:r>
            <a:endParaRPr lang="en-US" sz="1800" dirty="0">
              <a:effectLst/>
              <a:latin typeface="Calibri" panose="020F0502020204030204" pitchFamily="34" charset="0"/>
              <a:ea typeface="Calibri" panose="020F0502020204030204" pitchFamily="34" charset="0"/>
            </a:endParaRPr>
          </a:p>
          <a:p>
            <a:pPr marL="101600" lvl="0" indent="0" algn="just" rtl="0">
              <a:lnSpc>
                <a:spcPct val="150000"/>
              </a:lnSpc>
              <a:spcBef>
                <a:spcPts val="800"/>
              </a:spcBef>
              <a:spcAft>
                <a:spcPts val="0"/>
              </a:spcAft>
              <a:buClr>
                <a:srgbClr val="07080B"/>
              </a:buClr>
              <a:buSzPts val="2000"/>
            </a:pPr>
            <a:r>
              <a:rPr lang="en-US" dirty="0">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  details of the products.</a:t>
            </a:r>
            <a:endParaRPr lang="en-US" sz="1800" dirty="0">
              <a:effectLst/>
              <a:latin typeface="Calibri" panose="020F0502020204030204" pitchFamily="34" charset="0"/>
              <a:ea typeface="Calibri" panose="020F0502020204030204" pitchFamily="34" charset="0"/>
            </a:endParaRPr>
          </a:p>
          <a:p>
            <a:pPr marL="387350" lvl="0" indent="-285750" algn="just" rtl="0">
              <a:lnSpc>
                <a:spcPct val="150000"/>
              </a:lnSpc>
              <a:spcBef>
                <a:spcPts val="800"/>
              </a:spcBef>
              <a:spcAft>
                <a:spcPts val="0"/>
              </a:spcAft>
              <a:buClr>
                <a:srgbClr val="07080B"/>
              </a:buClr>
              <a:buSzPts val="200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Registers</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Retailers,</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manufacturers,</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raw</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material</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suppliers,</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distributors.</a:t>
            </a:r>
            <a:endParaRPr lang="en-US" sz="1800" dirty="0">
              <a:effectLst/>
              <a:latin typeface="Calibri" panose="020F0502020204030204" pitchFamily="34" charset="0"/>
              <a:ea typeface="Calibri" panose="020F0502020204030204" pitchFamily="34" charset="0"/>
            </a:endParaRPr>
          </a:p>
          <a:p>
            <a:pPr marL="387350" lvl="0" indent="-285750" algn="just" rtl="0">
              <a:lnSpc>
                <a:spcPct val="150000"/>
              </a:lnSpc>
              <a:spcBef>
                <a:spcPts val="800"/>
              </a:spcBef>
              <a:spcAft>
                <a:spcPts val="0"/>
              </a:spcAft>
              <a:buClr>
                <a:srgbClr val="07080B"/>
              </a:buClr>
              <a:buSzPts val="2000"/>
              <a:buFont typeface="Arial" panose="020B0604020202020204" pitchFamily="34" charset="0"/>
              <a:buChar char="•"/>
            </a:pPr>
            <a:r>
              <a:rPr lang="en-US" sz="1800" spc="-15" dirty="0">
                <a:effectLst/>
                <a:latin typeface="Calibri" panose="020F0502020204030204" pitchFamily="34" charset="0"/>
                <a:ea typeface="Calibri" panose="020F0502020204030204" pitchFamily="34" charset="0"/>
              </a:rPr>
              <a:t>Owner </a:t>
            </a:r>
            <a:r>
              <a:rPr lang="en-US" sz="1800" dirty="0">
                <a:effectLst/>
                <a:latin typeface="Calibri" panose="020F0502020204030204" pitchFamily="34" charset="0"/>
                <a:ea typeface="Calibri" panose="020F0502020204030204" pitchFamily="34" charset="0"/>
              </a:rPr>
              <a:t>can</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only</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order</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 product so that it can be made ready by all the performers except him. Owner</a:t>
            </a:r>
            <a:r>
              <a:rPr lang="en-US" dirty="0">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can also track the </a:t>
            </a:r>
            <a:r>
              <a:rPr lang="en-US" sz="1800" spc="-10" dirty="0">
                <a:effectLst/>
                <a:latin typeface="Calibri" panose="020F0502020204030204" pitchFamily="34" charset="0"/>
                <a:ea typeface="Calibri" panose="020F0502020204030204" pitchFamily="34" charset="0"/>
              </a:rPr>
              <a:t>product.</a:t>
            </a:r>
            <a:endParaRPr lang="en-IN" sz="1800" dirty="0">
              <a:effectLst/>
              <a:latin typeface="Calibri" panose="020F0502020204030204" pitchFamily="34" charset="0"/>
              <a:ea typeface="Calibri" panose="020F0502020204030204" pitchFamily="34" charset="0"/>
            </a:endParaRPr>
          </a:p>
          <a:p>
            <a:pPr marL="457200" lvl="0" indent="0" algn="just" rtl="0">
              <a:lnSpc>
                <a:spcPct val="150000"/>
              </a:lnSpc>
              <a:spcBef>
                <a:spcPts val="800"/>
              </a:spcBef>
              <a:spcAft>
                <a:spcPts val="0"/>
              </a:spcAft>
              <a:buNone/>
            </a:pPr>
            <a:endParaRPr dirty="0"/>
          </a:p>
          <a:p>
            <a:pPr marL="1828800" lvl="0" indent="0" algn="just" rtl="0">
              <a:spcBef>
                <a:spcPts val="800"/>
              </a:spcBef>
              <a:spcAft>
                <a:spcPts val="0"/>
              </a:spcAft>
              <a:buNone/>
            </a:pPr>
            <a:endParaRPr dirty="0"/>
          </a:p>
        </p:txBody>
      </p:sp>
      <p:sp>
        <p:nvSpPr>
          <p:cNvPr id="199" name="Google Shape;199;p31"/>
          <p:cNvSpPr txBox="1">
            <a:spLocks noGrp="1"/>
          </p:cNvSpPr>
          <p:nvPr>
            <p:ph type="ctrTitle"/>
          </p:nvPr>
        </p:nvSpPr>
        <p:spPr>
          <a:xfrm>
            <a:off x="1200150" y="8473"/>
            <a:ext cx="6858000" cy="7641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GB" sz="2800" b="1" dirty="0">
                <a:solidFill>
                  <a:schemeClr val="tx1"/>
                </a:solidFill>
              </a:rPr>
              <a:t>FUNCTIONALITIES</a:t>
            </a:r>
            <a:endParaRPr sz="2800" b="1" dirty="0">
              <a:solidFill>
                <a:schemeClr val="tx1"/>
              </a:solidFill>
            </a:endParaRPr>
          </a:p>
        </p:txBody>
      </p:sp>
      <p:sp>
        <p:nvSpPr>
          <p:cNvPr id="200" name="Google Shape;200;p31"/>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07" name="Google Shape;207;p32"/>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208" name="Google Shape;208;p32"/>
          <p:cNvSpPr txBox="1"/>
          <p:nvPr/>
        </p:nvSpPr>
        <p:spPr>
          <a:xfrm>
            <a:off x="0" y="4822031"/>
            <a:ext cx="9144000" cy="500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No:12</a:t>
            </a:r>
            <a:endParaRPr sz="1100" dirty="0"/>
          </a:p>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a:t>
            </a:r>
            <a:endParaRPr sz="1100" dirty="0"/>
          </a:p>
        </p:txBody>
      </p:sp>
      <p:sp>
        <p:nvSpPr>
          <p:cNvPr id="209" name="Google Shape;209;p32"/>
          <p:cNvSpPr txBox="1">
            <a:spLocks noGrp="1"/>
          </p:cNvSpPr>
          <p:nvPr>
            <p:ph type="subTitle" idx="1"/>
          </p:nvPr>
        </p:nvSpPr>
        <p:spPr>
          <a:xfrm>
            <a:off x="490712" y="743475"/>
            <a:ext cx="7500630" cy="3650100"/>
          </a:xfrm>
          <a:prstGeom prst="rect">
            <a:avLst/>
          </a:prstGeom>
          <a:noFill/>
          <a:ln>
            <a:noFill/>
          </a:ln>
        </p:spPr>
        <p:txBody>
          <a:bodyPr spcFirstLastPara="1" wrap="square" lIns="68575" tIns="34275" rIns="68575" bIns="34275" anchor="t" anchorCtr="0">
            <a:noAutofit/>
          </a:bodyPr>
          <a:lstStyle/>
          <a:p>
            <a:pPr marL="0" lvl="0" indent="0" algn="just" rtl="0">
              <a:spcBef>
                <a:spcPts val="800"/>
              </a:spcBef>
              <a:spcAft>
                <a:spcPts val="0"/>
              </a:spcAft>
              <a:buNone/>
            </a:pPr>
            <a:r>
              <a:rPr lang="en-IN" sz="1900" dirty="0"/>
              <a:t>  </a:t>
            </a:r>
            <a:endParaRPr sz="1900" dirty="0"/>
          </a:p>
          <a:p>
            <a:pPr marL="101600" lvl="0" indent="0" algn="just" rtl="0">
              <a:spcBef>
                <a:spcPts val="800"/>
              </a:spcBef>
              <a:spcAft>
                <a:spcPts val="0"/>
              </a:spcAft>
              <a:buClr>
                <a:srgbClr val="07080B"/>
              </a:buClr>
              <a:buSzPts val="2000"/>
            </a:pPr>
            <a:r>
              <a:rPr lang="en-US" sz="2000" b="1" dirty="0">
                <a:effectLst/>
                <a:latin typeface="Calibri" panose="020F0502020204030204" pitchFamily="34" charset="0"/>
                <a:ea typeface="Calibri" panose="020F0502020204030204" pitchFamily="34" charset="0"/>
              </a:rPr>
              <a:t>Module 2 :</a:t>
            </a:r>
            <a:endParaRPr lang="en-US" sz="2000" b="1" dirty="0">
              <a:effectLst/>
              <a:latin typeface="Calibri" panose="020F0502020204030204" pitchFamily="34" charset="0"/>
              <a:ea typeface="Calibri" panose="020F0502020204030204" pitchFamily="34" charset="0"/>
            </a:endParaRPr>
          </a:p>
          <a:p>
            <a:pPr marL="101600" lvl="0" indent="0" algn="just" rtl="0">
              <a:spcBef>
                <a:spcPts val="800"/>
              </a:spcBef>
              <a:spcAft>
                <a:spcPts val="0"/>
              </a:spcAft>
              <a:buClr>
                <a:srgbClr val="07080B"/>
              </a:buClr>
              <a:buSzPts val="2000"/>
            </a:pPr>
            <a:r>
              <a:rPr lang="en-US" b="1" dirty="0">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Raw</a:t>
            </a:r>
            <a:r>
              <a:rPr lang="en-US" sz="1800" b="1" spc="-4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material</a:t>
            </a:r>
            <a:r>
              <a:rPr lang="en-US" sz="1800" b="1" spc="-2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supplier</a:t>
            </a:r>
            <a:r>
              <a:rPr lang="en-US" sz="1800" b="1" spc="-35" dirty="0">
                <a:effectLst/>
                <a:latin typeface="Calibri" panose="020F0502020204030204" pitchFamily="34" charset="0"/>
                <a:ea typeface="Calibri" panose="020F0502020204030204" pitchFamily="34" charset="0"/>
              </a:rPr>
              <a:t> </a:t>
            </a:r>
            <a:r>
              <a:rPr lang="en-US" sz="1800" b="1" spc="-10" dirty="0">
                <a:effectLst/>
                <a:latin typeface="Calibri" panose="020F0502020204030204" pitchFamily="34" charset="0"/>
                <a:ea typeface="Calibri" panose="020F0502020204030204" pitchFamily="34" charset="0"/>
              </a:rPr>
              <a:t>Module: </a:t>
            </a:r>
            <a:endParaRPr lang="en-US" sz="1800" b="1" spc="-10" dirty="0">
              <a:effectLst/>
              <a:latin typeface="Calibri" panose="020F0502020204030204" pitchFamily="34" charset="0"/>
              <a:ea typeface="Calibri" panose="020F0502020204030204" pitchFamily="34" charset="0"/>
            </a:endParaRPr>
          </a:p>
          <a:p>
            <a:pPr marL="101600" lvl="0" indent="0" algn="just" rtl="0">
              <a:spcBef>
                <a:spcPts val="800"/>
              </a:spcBef>
              <a:spcAft>
                <a:spcPts val="0"/>
              </a:spcAft>
              <a:buClr>
                <a:srgbClr val="07080B"/>
              </a:buClr>
              <a:buSzPts val="2000"/>
            </a:pPr>
            <a:endParaRPr lang="en-US" b="1" spc="-10" dirty="0">
              <a:latin typeface="Calibri" panose="020F0502020204030204" pitchFamily="34" charset="0"/>
              <a:ea typeface="Calibri" panose="020F0502020204030204" pitchFamily="34" charset="0"/>
            </a:endParaRPr>
          </a:p>
          <a:p>
            <a:pPr marL="387350" lvl="0" indent="-285750" algn="just" rtl="0">
              <a:lnSpc>
                <a:spcPct val="150000"/>
              </a:lnSpc>
              <a:spcBef>
                <a:spcPts val="800"/>
              </a:spcBef>
              <a:spcAft>
                <a:spcPts val="0"/>
              </a:spcAft>
              <a:buClr>
                <a:srgbClr val="07080B"/>
              </a:buClr>
              <a:buSzPts val="200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The raw material supplier can be added by the owner. </a:t>
            </a:r>
            <a:endParaRPr lang="en-US" sz="1800" dirty="0">
              <a:effectLst/>
              <a:latin typeface="Calibri" panose="020F0502020204030204" pitchFamily="34" charset="0"/>
              <a:ea typeface="Calibri" panose="020F0502020204030204" pitchFamily="34" charset="0"/>
            </a:endParaRPr>
          </a:p>
          <a:p>
            <a:pPr marL="387350" lvl="0" indent="-285750" algn="just" rtl="0">
              <a:lnSpc>
                <a:spcPct val="150000"/>
              </a:lnSpc>
              <a:spcBef>
                <a:spcPts val="800"/>
              </a:spcBef>
              <a:spcAft>
                <a:spcPts val="0"/>
              </a:spcAft>
              <a:buClr>
                <a:srgbClr val="07080B"/>
              </a:buClr>
              <a:buSzPts val="200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Then, when the owner added him he can supply the materials needed for the product using the id and can track the products too.</a:t>
            </a:r>
            <a:endParaRPr lang="en-US" sz="1800" dirty="0">
              <a:effectLst/>
              <a:latin typeface="Calibri" panose="020F0502020204030204" pitchFamily="34" charset="0"/>
              <a:ea typeface="Calibri" panose="020F0502020204030204" pitchFamily="34" charset="0"/>
            </a:endParaRPr>
          </a:p>
          <a:p>
            <a:pPr marL="742950" indent="-285750" algn="l">
              <a:lnSpc>
                <a:spcPct val="150000"/>
              </a:lnSpc>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endParaRPr>
          </a:p>
          <a:p>
            <a:pPr marL="101600" lvl="0" indent="0" algn="just" rtl="0">
              <a:spcBef>
                <a:spcPts val="800"/>
              </a:spcBef>
              <a:spcAft>
                <a:spcPts val="0"/>
              </a:spcAft>
              <a:buClr>
                <a:srgbClr val="07080B"/>
              </a:buClr>
              <a:buSzPts val="2000"/>
            </a:pPr>
            <a:endParaRPr lang="en-US" dirty="0">
              <a:latin typeface="Calibri" panose="020F0502020204030204" pitchFamily="34" charset="0"/>
              <a:ea typeface="Calibri" panose="020F0502020204030204" pitchFamily="34" charset="0"/>
            </a:endParaRPr>
          </a:p>
          <a:p>
            <a:pPr marL="387350" indent="-285750" algn="l">
              <a:buClr>
                <a:srgbClr val="07080B"/>
              </a:buClr>
              <a:buSzPts val="200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endParaRPr>
          </a:p>
          <a:p>
            <a:pPr marL="101600" lvl="0" indent="0" algn="just" rtl="0">
              <a:spcBef>
                <a:spcPts val="800"/>
              </a:spcBef>
              <a:spcAft>
                <a:spcPts val="0"/>
              </a:spcAft>
              <a:buClr>
                <a:srgbClr val="07080B"/>
              </a:buClr>
              <a:buSzPts val="2000"/>
            </a:pPr>
            <a:endParaRPr lang="en-US" sz="1800" b="1" spc="-10" dirty="0">
              <a:effectLst/>
              <a:latin typeface="Calibri" panose="020F0502020204030204" pitchFamily="34" charset="0"/>
              <a:ea typeface="Calibri" panose="020F0502020204030204" pitchFamily="34" charset="0"/>
            </a:endParaRPr>
          </a:p>
        </p:txBody>
      </p:sp>
      <p:sp>
        <p:nvSpPr>
          <p:cNvPr id="210" name="Google Shape;210;p32"/>
          <p:cNvSpPr txBox="1">
            <a:spLocks noGrp="1"/>
          </p:cNvSpPr>
          <p:nvPr>
            <p:ph type="ctrTitle"/>
          </p:nvPr>
        </p:nvSpPr>
        <p:spPr>
          <a:xfrm>
            <a:off x="1200150" y="8473"/>
            <a:ext cx="6858000" cy="7641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GB" sz="2800" b="1" dirty="0">
                <a:solidFill>
                  <a:schemeClr val="tx1"/>
                </a:solidFill>
              </a:rPr>
              <a:t>FUNCTIONALITIES</a:t>
            </a:r>
            <a:endParaRPr sz="2800" b="1" dirty="0">
              <a:solidFill>
                <a:schemeClr val="tx1"/>
              </a:solidFill>
            </a:endParaRPr>
          </a:p>
        </p:txBody>
      </p:sp>
      <p:sp>
        <p:nvSpPr>
          <p:cNvPr id="211" name="Google Shape;211;p32"/>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18" name="Google Shape;218;p33"/>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219" name="Google Shape;219;p33"/>
          <p:cNvSpPr txBox="1"/>
          <p:nvPr/>
        </p:nvSpPr>
        <p:spPr>
          <a:xfrm>
            <a:off x="0" y="4822031"/>
            <a:ext cx="9144000" cy="500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No:13</a:t>
            </a:r>
            <a:endParaRPr sz="1100" dirty="0"/>
          </a:p>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a:t>
            </a:r>
            <a:endParaRPr sz="1100" dirty="0"/>
          </a:p>
        </p:txBody>
      </p:sp>
      <p:sp>
        <p:nvSpPr>
          <p:cNvPr id="220" name="Google Shape;220;p33"/>
          <p:cNvSpPr txBox="1">
            <a:spLocks noGrp="1"/>
          </p:cNvSpPr>
          <p:nvPr>
            <p:ph type="subTitle" idx="1"/>
          </p:nvPr>
        </p:nvSpPr>
        <p:spPr>
          <a:xfrm>
            <a:off x="596904" y="993984"/>
            <a:ext cx="7461246" cy="3650100"/>
          </a:xfrm>
          <a:prstGeom prst="rect">
            <a:avLst/>
          </a:prstGeom>
          <a:noFill/>
          <a:ln>
            <a:noFill/>
          </a:ln>
        </p:spPr>
        <p:txBody>
          <a:bodyPr spcFirstLastPara="1" wrap="square" lIns="68575" tIns="34275" rIns="68575" bIns="34275" anchor="t" anchorCtr="0">
            <a:noAutofit/>
          </a:bodyPr>
          <a:lstStyle/>
          <a:p>
            <a:pPr marL="101600" lvl="0" indent="0" algn="just" rtl="0">
              <a:spcBef>
                <a:spcPts val="800"/>
              </a:spcBef>
              <a:spcAft>
                <a:spcPts val="0"/>
              </a:spcAft>
              <a:buClr>
                <a:srgbClr val="07080B"/>
              </a:buClr>
              <a:buSzPts val="2000"/>
            </a:pPr>
            <a:r>
              <a:rPr lang="en-US" sz="2000" b="1" dirty="0">
                <a:effectLst/>
                <a:latin typeface="Calibri" panose="020F0502020204030204" pitchFamily="34" charset="0"/>
                <a:ea typeface="Calibri" panose="020F0502020204030204" pitchFamily="34" charset="0"/>
              </a:rPr>
              <a:t>Module 3 :</a:t>
            </a:r>
            <a:endParaRPr lang="en-US" sz="2000" b="1" dirty="0">
              <a:effectLst/>
              <a:latin typeface="Calibri" panose="020F0502020204030204" pitchFamily="34" charset="0"/>
              <a:ea typeface="Calibri" panose="020F0502020204030204" pitchFamily="34" charset="0"/>
            </a:endParaRPr>
          </a:p>
          <a:p>
            <a:pPr marL="101600" lvl="0" indent="0" algn="just" rtl="0">
              <a:spcBef>
                <a:spcPts val="800"/>
              </a:spcBef>
              <a:spcAft>
                <a:spcPts val="0"/>
              </a:spcAft>
              <a:buClr>
                <a:srgbClr val="07080B"/>
              </a:buClr>
              <a:buSzPts val="2000"/>
            </a:pPr>
            <a:r>
              <a:rPr lang="en-US" b="1" spc="-10" dirty="0">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Manufacturer</a:t>
            </a:r>
            <a:r>
              <a:rPr lang="en-US" sz="1800" b="1" spc="-50" dirty="0">
                <a:effectLst/>
                <a:latin typeface="Calibri" panose="020F0502020204030204" pitchFamily="34" charset="0"/>
                <a:ea typeface="Calibri" panose="020F0502020204030204" pitchFamily="34" charset="0"/>
              </a:rPr>
              <a:t> </a:t>
            </a:r>
            <a:r>
              <a:rPr lang="en-US" sz="1800" b="1" spc="-10" dirty="0">
                <a:effectLst/>
                <a:latin typeface="Calibri" panose="020F0502020204030204" pitchFamily="34" charset="0"/>
                <a:ea typeface="Calibri" panose="020F0502020204030204" pitchFamily="34" charset="0"/>
              </a:rPr>
              <a:t>Module</a:t>
            </a:r>
            <a:r>
              <a:rPr lang="en-US" b="1" spc="-10" dirty="0">
                <a:latin typeface="Calibri" panose="020F0502020204030204" pitchFamily="34" charset="0"/>
                <a:ea typeface="Calibri" panose="020F0502020204030204" pitchFamily="34" charset="0"/>
              </a:rPr>
              <a:t> :</a:t>
            </a:r>
            <a:endParaRPr lang="en-US" b="1" spc="-10" dirty="0">
              <a:latin typeface="Calibri" panose="020F0502020204030204" pitchFamily="34" charset="0"/>
              <a:ea typeface="Calibri" panose="020F0502020204030204" pitchFamily="34" charset="0"/>
            </a:endParaRPr>
          </a:p>
          <a:p>
            <a:pPr marL="101600" lvl="0" indent="0" algn="just" rtl="0">
              <a:spcBef>
                <a:spcPts val="800"/>
              </a:spcBef>
              <a:spcAft>
                <a:spcPts val="0"/>
              </a:spcAft>
              <a:buClr>
                <a:srgbClr val="07080B"/>
              </a:buClr>
              <a:buSzPts val="2000"/>
            </a:pPr>
            <a:endParaRPr lang="en-US" sz="1800" b="1" spc="-10" dirty="0">
              <a:effectLst/>
              <a:latin typeface="Calibri" panose="020F0502020204030204" pitchFamily="34" charset="0"/>
              <a:ea typeface="Calibri" panose="020F0502020204030204" pitchFamily="34" charset="0"/>
            </a:endParaRPr>
          </a:p>
          <a:p>
            <a:pPr marL="742950" indent="-285750" algn="l">
              <a:lnSpc>
                <a:spcPct val="150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The Manufacturer can be added by the owner. </a:t>
            </a:r>
            <a:endParaRPr lang="en-US" sz="1800" dirty="0">
              <a:effectLst/>
              <a:latin typeface="Calibri" panose="020F0502020204030204" pitchFamily="34" charset="0"/>
              <a:ea typeface="Calibri" panose="020F0502020204030204" pitchFamily="34" charset="0"/>
            </a:endParaRPr>
          </a:p>
          <a:p>
            <a:pPr marL="742950" indent="-285750" algn="l">
              <a:lnSpc>
                <a:spcPct val="150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Then when the owner added him he can get the materials needed for the product from the raw material suppliers using the id and he manufactures it and he can track the products too.</a:t>
            </a:r>
            <a:endParaRPr lang="en-IN" sz="1800" dirty="0">
              <a:effectLst/>
              <a:latin typeface="Calibri" panose="020F0502020204030204" pitchFamily="34" charset="0"/>
              <a:ea typeface="Calibri" panose="020F0502020204030204" pitchFamily="34" charset="0"/>
            </a:endParaRPr>
          </a:p>
          <a:p>
            <a:pPr marL="38100" lvl="0" indent="0" algn="l" rtl="0">
              <a:spcBef>
                <a:spcPts val="800"/>
              </a:spcBef>
              <a:spcAft>
                <a:spcPts val="0"/>
              </a:spcAft>
              <a:buClr>
                <a:srgbClr val="07080B"/>
              </a:buClr>
              <a:buSzPts val="2100"/>
            </a:pPr>
            <a:endParaRPr dirty="0"/>
          </a:p>
        </p:txBody>
      </p:sp>
      <p:sp>
        <p:nvSpPr>
          <p:cNvPr id="221" name="Google Shape;221;p33"/>
          <p:cNvSpPr txBox="1">
            <a:spLocks noGrp="1"/>
          </p:cNvSpPr>
          <p:nvPr>
            <p:ph type="ctrTitle"/>
          </p:nvPr>
        </p:nvSpPr>
        <p:spPr>
          <a:xfrm>
            <a:off x="1200150" y="8473"/>
            <a:ext cx="6858000" cy="7641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GB" sz="2800" b="1" dirty="0">
                <a:solidFill>
                  <a:schemeClr val="tx1"/>
                </a:solidFill>
              </a:rPr>
              <a:t>FUNCTIONALITIES</a:t>
            </a:r>
            <a:endParaRPr sz="2800" b="1" dirty="0">
              <a:solidFill>
                <a:schemeClr val="tx1"/>
              </a:solidFill>
            </a:endParaRPr>
          </a:p>
        </p:txBody>
      </p:sp>
      <p:sp>
        <p:nvSpPr>
          <p:cNvPr id="222" name="Google Shape;222;p33"/>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29" name="Google Shape;229;p34"/>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230" name="Google Shape;230;p34"/>
          <p:cNvSpPr txBox="1"/>
          <p:nvPr/>
        </p:nvSpPr>
        <p:spPr>
          <a:xfrm>
            <a:off x="0" y="4822031"/>
            <a:ext cx="9144000" cy="500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No:14</a:t>
            </a:r>
            <a:endParaRPr sz="1100" dirty="0"/>
          </a:p>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a:t>
            </a:r>
            <a:endParaRPr sz="1100" dirty="0"/>
          </a:p>
        </p:txBody>
      </p:sp>
      <p:sp>
        <p:nvSpPr>
          <p:cNvPr id="231" name="Google Shape;231;p34"/>
          <p:cNvSpPr txBox="1">
            <a:spLocks noGrp="1"/>
          </p:cNvSpPr>
          <p:nvPr>
            <p:ph type="subTitle" idx="1"/>
          </p:nvPr>
        </p:nvSpPr>
        <p:spPr>
          <a:xfrm>
            <a:off x="649804" y="1025025"/>
            <a:ext cx="7013127" cy="3404100"/>
          </a:xfrm>
          <a:prstGeom prst="rect">
            <a:avLst/>
          </a:prstGeom>
          <a:noFill/>
          <a:ln>
            <a:noFill/>
          </a:ln>
        </p:spPr>
        <p:txBody>
          <a:bodyPr spcFirstLastPara="1" wrap="square" lIns="68575" tIns="34275" rIns="68575" bIns="34275" anchor="t" anchorCtr="0">
            <a:noAutofit/>
          </a:bodyPr>
          <a:lstStyle/>
          <a:p>
            <a:pPr marL="101600" lvl="0" indent="0" algn="just" rtl="0">
              <a:spcBef>
                <a:spcPts val="800"/>
              </a:spcBef>
              <a:spcAft>
                <a:spcPts val="0"/>
              </a:spcAft>
              <a:buClr>
                <a:srgbClr val="07080B"/>
              </a:buClr>
              <a:buSzPts val="2000"/>
            </a:pPr>
            <a:r>
              <a:rPr lang="en-US" sz="2000" b="1" dirty="0">
                <a:effectLst/>
                <a:latin typeface="Calibri" panose="020F0502020204030204" pitchFamily="34" charset="0"/>
                <a:ea typeface="Calibri" panose="020F0502020204030204" pitchFamily="34" charset="0"/>
              </a:rPr>
              <a:t>Module 4  :</a:t>
            </a:r>
            <a:endParaRPr lang="en-US" sz="2000" b="1" dirty="0">
              <a:effectLst/>
              <a:latin typeface="Calibri" panose="020F0502020204030204" pitchFamily="34" charset="0"/>
              <a:ea typeface="Calibri" panose="020F0502020204030204" pitchFamily="34" charset="0"/>
            </a:endParaRPr>
          </a:p>
          <a:p>
            <a:pPr marL="101600" lvl="0" indent="0" algn="just" rtl="0">
              <a:spcBef>
                <a:spcPts val="800"/>
              </a:spcBef>
              <a:spcAft>
                <a:spcPts val="0"/>
              </a:spcAft>
              <a:buClr>
                <a:srgbClr val="07080B"/>
              </a:buClr>
              <a:buSzPts val="2000"/>
            </a:pPr>
            <a:r>
              <a:rPr lang="en-US" sz="1800" b="1" dirty="0">
                <a:effectLst/>
                <a:latin typeface="Calibri" panose="020F0502020204030204" pitchFamily="34" charset="0"/>
                <a:ea typeface="Calibri" panose="020F0502020204030204" pitchFamily="34" charset="0"/>
              </a:rPr>
              <a:t>      Distributor</a:t>
            </a:r>
            <a:r>
              <a:rPr lang="en-US" sz="1800" b="1" spc="-40" dirty="0">
                <a:effectLst/>
                <a:latin typeface="Calibri" panose="020F0502020204030204" pitchFamily="34" charset="0"/>
                <a:ea typeface="Calibri" panose="020F0502020204030204" pitchFamily="34" charset="0"/>
              </a:rPr>
              <a:t> </a:t>
            </a:r>
            <a:r>
              <a:rPr lang="en-US" sz="1800" b="1" spc="-10" dirty="0">
                <a:effectLst/>
                <a:latin typeface="Calibri" panose="020F0502020204030204" pitchFamily="34" charset="0"/>
                <a:ea typeface="Calibri" panose="020F0502020204030204" pitchFamily="34" charset="0"/>
              </a:rPr>
              <a:t>Module: </a:t>
            </a:r>
            <a:endParaRPr lang="en-US" sz="1800" b="1" spc="-10" dirty="0">
              <a:effectLst/>
              <a:latin typeface="Calibri" panose="020F0502020204030204" pitchFamily="34" charset="0"/>
              <a:ea typeface="Calibri" panose="020F0502020204030204" pitchFamily="34" charset="0"/>
            </a:endParaRPr>
          </a:p>
          <a:p>
            <a:pPr marL="101600" lvl="0" indent="0" algn="just" rtl="0">
              <a:spcBef>
                <a:spcPts val="800"/>
              </a:spcBef>
              <a:spcAft>
                <a:spcPts val="0"/>
              </a:spcAft>
              <a:buClr>
                <a:srgbClr val="07080B"/>
              </a:buClr>
              <a:buSzPts val="2000"/>
            </a:pPr>
            <a:endParaRPr lang="en-US" b="1" spc="-10" dirty="0">
              <a:latin typeface="Calibri" panose="020F0502020204030204" pitchFamily="34" charset="0"/>
              <a:ea typeface="Calibri" panose="020F0502020204030204" pitchFamily="34" charset="0"/>
            </a:endParaRPr>
          </a:p>
          <a:p>
            <a:pPr marL="387350" lvl="0" indent="-285750" algn="just" rtl="0">
              <a:lnSpc>
                <a:spcPct val="150000"/>
              </a:lnSpc>
              <a:spcBef>
                <a:spcPts val="800"/>
              </a:spcBef>
              <a:spcAft>
                <a:spcPts val="0"/>
              </a:spcAft>
              <a:buClr>
                <a:srgbClr val="07080B"/>
              </a:buClr>
              <a:buSzPts val="200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The Distributor can be added by the owner. </a:t>
            </a:r>
            <a:endParaRPr lang="en-US" sz="1800" dirty="0">
              <a:effectLst/>
              <a:latin typeface="Calibri" panose="020F0502020204030204" pitchFamily="34" charset="0"/>
              <a:ea typeface="Calibri" panose="020F0502020204030204" pitchFamily="34" charset="0"/>
            </a:endParaRPr>
          </a:p>
          <a:p>
            <a:pPr marL="387350" lvl="0" indent="-285750" algn="just" rtl="0">
              <a:lnSpc>
                <a:spcPct val="150000"/>
              </a:lnSpc>
              <a:spcBef>
                <a:spcPts val="800"/>
              </a:spcBef>
              <a:spcAft>
                <a:spcPts val="0"/>
              </a:spcAft>
              <a:buClr>
                <a:srgbClr val="07080B"/>
              </a:buClr>
              <a:buSzPts val="200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Then when the owner added him he can get the product which is manufactured by the manufacturer using the id and he distributes it to the retailer for selling the products and he can track the products too.</a:t>
            </a:r>
            <a:endParaRPr lang="en-IN" sz="1800" dirty="0">
              <a:effectLst/>
              <a:latin typeface="Calibri" panose="020F0502020204030204" pitchFamily="34" charset="0"/>
              <a:ea typeface="Calibri" panose="020F0502020204030204" pitchFamily="34" charset="0"/>
            </a:endParaRPr>
          </a:p>
          <a:p>
            <a:pPr marL="457200" lvl="0" indent="0" algn="just" rtl="0">
              <a:spcBef>
                <a:spcPts val="800"/>
              </a:spcBef>
              <a:spcAft>
                <a:spcPts val="0"/>
              </a:spcAft>
              <a:buNone/>
            </a:pPr>
            <a:endParaRPr dirty="0"/>
          </a:p>
        </p:txBody>
      </p:sp>
      <p:sp>
        <p:nvSpPr>
          <p:cNvPr id="232" name="Google Shape;232;p34"/>
          <p:cNvSpPr txBox="1">
            <a:spLocks noGrp="1"/>
          </p:cNvSpPr>
          <p:nvPr>
            <p:ph type="ctrTitle"/>
          </p:nvPr>
        </p:nvSpPr>
        <p:spPr>
          <a:xfrm>
            <a:off x="1200150" y="8473"/>
            <a:ext cx="6858000" cy="7641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GB" sz="2800" b="1" dirty="0">
                <a:solidFill>
                  <a:schemeClr val="tx1"/>
                </a:solidFill>
              </a:rPr>
              <a:t>FUNCTIONALITIES</a:t>
            </a:r>
            <a:endParaRPr sz="2800" b="1" dirty="0">
              <a:solidFill>
                <a:schemeClr val="tx1"/>
              </a:solidFill>
            </a:endParaRPr>
          </a:p>
        </p:txBody>
      </p:sp>
      <p:sp>
        <p:nvSpPr>
          <p:cNvPr id="233" name="Google Shape;233;p34"/>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39" name="Google Shape;239;p35"/>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240" name="Google Shape;240;p35"/>
          <p:cNvSpPr txBox="1"/>
          <p:nvPr/>
        </p:nvSpPr>
        <p:spPr>
          <a:xfrm>
            <a:off x="0" y="4822031"/>
            <a:ext cx="9144000" cy="500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No:15</a:t>
            </a:r>
            <a:endParaRPr sz="1100" dirty="0"/>
          </a:p>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a:t>
            </a:r>
            <a:endParaRPr sz="1100" dirty="0"/>
          </a:p>
        </p:txBody>
      </p:sp>
      <p:sp>
        <p:nvSpPr>
          <p:cNvPr id="241" name="Google Shape;241;p35"/>
          <p:cNvSpPr txBox="1">
            <a:spLocks noGrp="1"/>
          </p:cNvSpPr>
          <p:nvPr>
            <p:ph type="subTitle" idx="1"/>
          </p:nvPr>
        </p:nvSpPr>
        <p:spPr>
          <a:xfrm>
            <a:off x="576217" y="1133534"/>
            <a:ext cx="7370048" cy="3558600"/>
          </a:xfrm>
          <a:prstGeom prst="rect">
            <a:avLst/>
          </a:prstGeom>
          <a:noFill/>
          <a:ln>
            <a:noFill/>
          </a:ln>
        </p:spPr>
        <p:txBody>
          <a:bodyPr spcFirstLastPara="1" wrap="square" lIns="68575" tIns="34275" rIns="68575" bIns="34275" anchor="t" anchorCtr="0">
            <a:noAutofit/>
          </a:bodyPr>
          <a:lstStyle/>
          <a:p>
            <a:pPr marL="101600" lvl="0" indent="0" algn="just" rtl="0">
              <a:spcBef>
                <a:spcPts val="800"/>
              </a:spcBef>
              <a:spcAft>
                <a:spcPts val="0"/>
              </a:spcAft>
              <a:buClr>
                <a:srgbClr val="07080B"/>
              </a:buClr>
              <a:buSzPts val="2000"/>
            </a:pPr>
            <a:r>
              <a:rPr lang="en-US" sz="2000" b="1" dirty="0">
                <a:effectLst/>
                <a:latin typeface="Calibri" panose="020F0502020204030204" pitchFamily="34" charset="0"/>
                <a:ea typeface="Calibri" panose="020F0502020204030204" pitchFamily="34" charset="0"/>
              </a:rPr>
              <a:t>Module 5 </a:t>
            </a:r>
            <a:r>
              <a:rPr lang="en-US" sz="1800" b="1" dirty="0">
                <a:effectLst/>
                <a:latin typeface="Calibri" panose="020F0502020204030204" pitchFamily="34" charset="0"/>
                <a:ea typeface="Calibri" panose="020F0502020204030204" pitchFamily="34" charset="0"/>
              </a:rPr>
              <a:t>:</a:t>
            </a:r>
            <a:endParaRPr lang="en-US" sz="1800" b="1" dirty="0">
              <a:effectLst/>
              <a:latin typeface="Calibri" panose="020F0502020204030204" pitchFamily="34" charset="0"/>
              <a:ea typeface="Calibri" panose="020F0502020204030204" pitchFamily="34" charset="0"/>
            </a:endParaRPr>
          </a:p>
          <a:p>
            <a:pPr marL="101600" lvl="0" indent="0" algn="just" rtl="0">
              <a:spcBef>
                <a:spcPts val="800"/>
              </a:spcBef>
              <a:spcAft>
                <a:spcPts val="0"/>
              </a:spcAft>
              <a:buClr>
                <a:srgbClr val="07080B"/>
              </a:buClr>
              <a:buSzPts val="2000"/>
            </a:pPr>
            <a:r>
              <a:rPr lang="en-US" sz="1800" b="1" dirty="0">
                <a:effectLst/>
                <a:latin typeface="Calibri" panose="020F0502020204030204" pitchFamily="34" charset="0"/>
                <a:ea typeface="Calibri" panose="020F0502020204030204" pitchFamily="34" charset="0"/>
              </a:rPr>
              <a:t>       Retailer</a:t>
            </a:r>
            <a:r>
              <a:rPr lang="en-US" sz="1800" b="1" spc="-20" dirty="0">
                <a:effectLst/>
                <a:latin typeface="Calibri" panose="020F0502020204030204" pitchFamily="34" charset="0"/>
                <a:ea typeface="Calibri" panose="020F0502020204030204" pitchFamily="34" charset="0"/>
              </a:rPr>
              <a:t> </a:t>
            </a:r>
            <a:r>
              <a:rPr lang="en-US" sz="1800" b="1" spc="-10" dirty="0">
                <a:effectLst/>
                <a:latin typeface="Calibri" panose="020F0502020204030204" pitchFamily="34" charset="0"/>
                <a:ea typeface="Calibri" panose="020F0502020204030204" pitchFamily="34" charset="0"/>
              </a:rPr>
              <a:t>Module</a:t>
            </a:r>
            <a:r>
              <a:rPr lang="en-US" b="1" spc="-10" dirty="0">
                <a:latin typeface="Calibri" panose="020F0502020204030204" pitchFamily="34" charset="0"/>
                <a:ea typeface="Calibri" panose="020F0502020204030204" pitchFamily="34" charset="0"/>
              </a:rPr>
              <a:t>:</a:t>
            </a:r>
            <a:endParaRPr lang="en-US" b="1" spc="-10" dirty="0">
              <a:latin typeface="Calibri" panose="020F0502020204030204" pitchFamily="34" charset="0"/>
              <a:ea typeface="Calibri" panose="020F0502020204030204" pitchFamily="34" charset="0"/>
            </a:endParaRPr>
          </a:p>
          <a:p>
            <a:pPr marL="101600" lvl="0" indent="0" algn="just" rtl="0">
              <a:spcBef>
                <a:spcPts val="800"/>
              </a:spcBef>
              <a:spcAft>
                <a:spcPts val="0"/>
              </a:spcAft>
              <a:buClr>
                <a:srgbClr val="07080B"/>
              </a:buClr>
              <a:buSzPts val="2000"/>
            </a:pPr>
            <a:endParaRPr lang="en-US" sz="1800" b="1" spc="-10" dirty="0">
              <a:effectLst/>
              <a:latin typeface="Calibri" panose="020F0502020204030204" pitchFamily="34" charset="0"/>
              <a:ea typeface="Calibri" panose="020F0502020204030204" pitchFamily="34" charset="0"/>
            </a:endParaRPr>
          </a:p>
          <a:p>
            <a:pPr marL="387350" lvl="0" indent="-285750" algn="just" rtl="0">
              <a:lnSpc>
                <a:spcPct val="150000"/>
              </a:lnSpc>
              <a:spcBef>
                <a:spcPts val="800"/>
              </a:spcBef>
              <a:spcAft>
                <a:spcPts val="0"/>
              </a:spcAft>
              <a:buClr>
                <a:srgbClr val="07080B"/>
              </a:buClr>
              <a:buSzPts val="200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The</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retailer</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can</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be</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added</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by</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owner.</a:t>
            </a:r>
            <a:r>
              <a:rPr lang="en-US" sz="1800" spc="-25" dirty="0">
                <a:effectLst/>
                <a:latin typeface="Calibri" panose="020F0502020204030204" pitchFamily="34" charset="0"/>
                <a:ea typeface="Calibri" panose="020F0502020204030204" pitchFamily="34" charset="0"/>
              </a:rPr>
              <a:t> </a:t>
            </a:r>
            <a:endParaRPr lang="en-US" sz="1800" spc="-25" dirty="0">
              <a:effectLst/>
              <a:latin typeface="Calibri" panose="020F0502020204030204" pitchFamily="34" charset="0"/>
              <a:ea typeface="Calibri" panose="020F0502020204030204" pitchFamily="34" charset="0"/>
            </a:endParaRPr>
          </a:p>
          <a:p>
            <a:pPr marL="387350" lvl="0" indent="-285750" algn="just" rtl="0">
              <a:lnSpc>
                <a:spcPct val="150000"/>
              </a:lnSpc>
              <a:spcBef>
                <a:spcPts val="800"/>
              </a:spcBef>
              <a:spcAft>
                <a:spcPts val="0"/>
              </a:spcAft>
              <a:buClr>
                <a:srgbClr val="07080B"/>
              </a:buClr>
              <a:buSzPts val="200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Then</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when</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owner</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added</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him</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he</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can</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get</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product which is distributed by the distributor using the id and he sells that product to the customers.</a:t>
            </a:r>
            <a:endParaRPr lang="en-IN" sz="1800" dirty="0">
              <a:effectLst/>
              <a:latin typeface="Calibri" panose="020F0502020204030204" pitchFamily="34" charset="0"/>
              <a:ea typeface="Calibri" panose="020F0502020204030204" pitchFamily="34" charset="0"/>
            </a:endParaRPr>
          </a:p>
          <a:p>
            <a:pPr marL="457200" lvl="0" indent="0" algn="just" rtl="0">
              <a:spcBef>
                <a:spcPts val="800"/>
              </a:spcBef>
              <a:spcAft>
                <a:spcPts val="0"/>
              </a:spcAft>
              <a:buNone/>
            </a:pPr>
            <a:endParaRPr dirty="0"/>
          </a:p>
        </p:txBody>
      </p:sp>
      <p:sp>
        <p:nvSpPr>
          <p:cNvPr id="242" name="Google Shape;242;p35"/>
          <p:cNvSpPr txBox="1">
            <a:spLocks noGrp="1"/>
          </p:cNvSpPr>
          <p:nvPr>
            <p:ph type="ctrTitle"/>
          </p:nvPr>
        </p:nvSpPr>
        <p:spPr>
          <a:xfrm>
            <a:off x="1200150" y="8473"/>
            <a:ext cx="6858000" cy="7641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GB" sz="2800" b="1" dirty="0">
                <a:solidFill>
                  <a:schemeClr val="tx1"/>
                </a:solidFill>
              </a:rPr>
              <a:t>FUNCTIONALITIES</a:t>
            </a:r>
            <a:endParaRPr sz="2800" b="1" dirty="0">
              <a:solidFill>
                <a:schemeClr val="tx1"/>
              </a:solidFill>
            </a:endParaRPr>
          </a:p>
        </p:txBody>
      </p:sp>
      <p:sp>
        <p:nvSpPr>
          <p:cNvPr id="243" name="Google Shape;243;p35"/>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78519"/>
            <a:ext cx="9144000" cy="237744"/>
          </a:xfrm>
          <a:custGeom>
            <a:avLst/>
            <a:gdLst/>
            <a:ahLst/>
            <a:cxnLst/>
            <a:rect l="l" t="t" r="r" b="b"/>
            <a:pathLst>
              <a:path w="18288000" h="475488">
                <a:moveTo>
                  <a:pt x="0" y="0"/>
                </a:moveTo>
                <a:lnTo>
                  <a:pt x="18288000" y="0"/>
                </a:lnTo>
                <a:lnTo>
                  <a:pt x="18288000" y="475489"/>
                </a:lnTo>
                <a:lnTo>
                  <a:pt x="0" y="475489"/>
                </a:lnTo>
                <a:lnTo>
                  <a:pt x="0" y="0"/>
                </a:lnTo>
                <a:close/>
              </a:path>
            </a:pathLst>
          </a:custGeom>
          <a:blipFill>
            <a:blip r:embed="rId1"/>
            <a:stretch>
              <a:fillRect/>
            </a:stretch>
          </a:blipFill>
        </p:spPr>
      </p:sp>
      <p:sp>
        <p:nvSpPr>
          <p:cNvPr id="3" name="Freeform 3"/>
          <p:cNvSpPr/>
          <p:nvPr/>
        </p:nvSpPr>
        <p:spPr>
          <a:xfrm>
            <a:off x="8093296" y="186032"/>
            <a:ext cx="900762" cy="644709"/>
          </a:xfrm>
          <a:custGeom>
            <a:avLst/>
            <a:gdLst/>
            <a:ahLst/>
            <a:cxnLst/>
            <a:rect l="l" t="t" r="r" b="b"/>
            <a:pathLst>
              <a:path w="1801524" h="1289417">
                <a:moveTo>
                  <a:pt x="0" y="0"/>
                </a:moveTo>
                <a:lnTo>
                  <a:pt x="1801524" y="0"/>
                </a:lnTo>
                <a:lnTo>
                  <a:pt x="1801524" y="1289417"/>
                </a:lnTo>
                <a:lnTo>
                  <a:pt x="0" y="1289417"/>
                </a:lnTo>
                <a:lnTo>
                  <a:pt x="0" y="0"/>
                </a:lnTo>
                <a:close/>
              </a:path>
            </a:pathLst>
          </a:custGeom>
          <a:blipFill>
            <a:blip r:embed="rId2"/>
            <a:stretch>
              <a:fillRect/>
            </a:stretch>
          </a:blipFill>
        </p:spPr>
      </p:sp>
      <p:sp>
        <p:nvSpPr>
          <p:cNvPr id="4" name="TextBox 4"/>
          <p:cNvSpPr txBox="1"/>
          <p:nvPr/>
        </p:nvSpPr>
        <p:spPr>
          <a:xfrm>
            <a:off x="533400" y="520062"/>
            <a:ext cx="7795260" cy="461665"/>
          </a:xfrm>
          <a:prstGeom prst="rect">
            <a:avLst/>
          </a:prstGeom>
        </p:spPr>
        <p:txBody>
          <a:bodyPr lIns="0" tIns="0" rIns="0" bIns="0" rtlCol="0" anchor="t">
            <a:spAutoFit/>
          </a:bodyPr>
          <a:lstStyle/>
          <a:p>
            <a:pPr>
              <a:lnSpc>
                <a:spcPts val="3565"/>
              </a:lnSpc>
            </a:pPr>
            <a:r>
              <a:rPr lang="en-US" sz="3300" spc="-20" dirty="0">
                <a:latin typeface="Arimo" panose="020B0604020202020204"/>
              </a:rPr>
              <a:t>Problem Statement Identification:</a:t>
            </a:r>
            <a:endParaRPr lang="en-US" sz="3300" spc="-20" dirty="0">
              <a:latin typeface="Arimo" panose="020B0604020202020204"/>
            </a:endParaRPr>
          </a:p>
        </p:txBody>
      </p:sp>
      <p:sp>
        <p:nvSpPr>
          <p:cNvPr id="5" name="TextBox 5"/>
          <p:cNvSpPr txBox="1"/>
          <p:nvPr/>
        </p:nvSpPr>
        <p:spPr>
          <a:xfrm>
            <a:off x="674370" y="1130551"/>
            <a:ext cx="7717381" cy="3975447"/>
          </a:xfrm>
          <a:prstGeom prst="rect">
            <a:avLst/>
          </a:prstGeom>
        </p:spPr>
        <p:txBody>
          <a:bodyPr lIns="0" tIns="0" rIns="0" bIns="0" rtlCol="0" anchor="t">
            <a:spAutoFit/>
          </a:bodyPr>
          <a:lstStyle/>
          <a:p>
            <a:pPr>
              <a:lnSpc>
                <a:spcPts val="1795"/>
              </a:lnSpc>
            </a:pPr>
            <a:endParaRPr sz="700"/>
          </a:p>
          <a:p>
            <a:pPr marL="358775" lvl="1" indent="-179070">
              <a:lnSpc>
                <a:spcPts val="1795"/>
              </a:lnSpc>
              <a:buFont typeface="Arial" panose="020B0604020202020204"/>
              <a:buChar char="•"/>
            </a:pPr>
            <a:r>
              <a:rPr lang="en-US" sz="1660" spc="14">
                <a:latin typeface="Arimo" panose="020B0604020202020204"/>
              </a:rPr>
              <a:t>In order to improve efficiency and security, we are incorporating blockchain technology into standard supply chain management.</a:t>
            </a:r>
            <a:endParaRPr lang="en-US" sz="1660" spc="14">
              <a:latin typeface="Arimo" panose="020B0604020202020204"/>
            </a:endParaRPr>
          </a:p>
          <a:p>
            <a:pPr>
              <a:lnSpc>
                <a:spcPts val="1795"/>
              </a:lnSpc>
            </a:pPr>
            <a:endParaRPr lang="en-US" sz="1660" spc="14">
              <a:latin typeface="Arimo" panose="020B0604020202020204"/>
            </a:endParaRPr>
          </a:p>
          <a:p>
            <a:pPr marL="358775" lvl="1" indent="-179070">
              <a:lnSpc>
                <a:spcPts val="1795"/>
              </a:lnSpc>
              <a:buFont typeface="Arial" panose="020B0604020202020204"/>
              <a:buChar char="•"/>
            </a:pPr>
            <a:r>
              <a:rPr lang="en-US" sz="1660" spc="14">
                <a:latin typeface="Arimo" panose="020B0604020202020204"/>
              </a:rPr>
              <a:t>Blockchain increases the transparency of every transaction by guaranteeing immutable transactions and providing security.</a:t>
            </a:r>
            <a:endParaRPr lang="en-US" sz="1660" spc="14">
              <a:latin typeface="Arimo" panose="020B0604020202020204"/>
            </a:endParaRPr>
          </a:p>
          <a:p>
            <a:pPr>
              <a:lnSpc>
                <a:spcPts val="1795"/>
              </a:lnSpc>
            </a:pPr>
            <a:endParaRPr lang="en-US" sz="1660" spc="14">
              <a:latin typeface="Arimo" panose="020B0604020202020204"/>
            </a:endParaRPr>
          </a:p>
          <a:p>
            <a:pPr marL="358775" lvl="1" indent="-179070">
              <a:lnSpc>
                <a:spcPts val="1795"/>
              </a:lnSpc>
              <a:buFont typeface="Arial" panose="020B0604020202020204"/>
              <a:buChar char="•"/>
            </a:pPr>
            <a:r>
              <a:rPr lang="en-US" sz="1660" spc="14">
                <a:latin typeface="Arimo" panose="020B0604020202020204"/>
              </a:rPr>
              <a:t>Our project is creating a blockchain website that incorporates Ethereum technology. With the help of the Ethereum network protocol, users may design and execute smart contracts across a decentralized network. </a:t>
            </a:r>
            <a:endParaRPr lang="en-US" sz="1660" spc="14">
              <a:latin typeface="Arimo" panose="020B0604020202020204"/>
            </a:endParaRPr>
          </a:p>
          <a:p>
            <a:pPr>
              <a:lnSpc>
                <a:spcPts val="1795"/>
              </a:lnSpc>
            </a:pPr>
            <a:endParaRPr lang="en-US" sz="1660" spc="14">
              <a:latin typeface="Arimo" panose="020B0604020202020204"/>
            </a:endParaRPr>
          </a:p>
          <a:p>
            <a:pPr marL="358775" lvl="1" indent="-179070">
              <a:lnSpc>
                <a:spcPts val="1795"/>
              </a:lnSpc>
              <a:buFont typeface="Arial" panose="020B0604020202020204"/>
              <a:buChar char="•"/>
            </a:pPr>
            <a:r>
              <a:rPr lang="en-US" sz="1660" spc="16">
                <a:latin typeface="Arimo" panose="020B0604020202020204"/>
              </a:rPr>
              <a:t>Ethereum does away with the requirement for a middleman to manage peer-to-peer transactions.</a:t>
            </a:r>
            <a:endParaRPr lang="en-US" sz="1660" spc="16">
              <a:latin typeface="Arimo" panose="020B0604020202020204"/>
            </a:endParaRPr>
          </a:p>
          <a:p>
            <a:pPr marL="309880" lvl="1" indent="-154940">
              <a:lnSpc>
                <a:spcPts val="1850"/>
              </a:lnSpc>
            </a:pPr>
            <a:endParaRPr lang="en-US" sz="1660" spc="16">
              <a:latin typeface="Arimo" panose="020B0604020202020204"/>
            </a:endParaRPr>
          </a:p>
          <a:p>
            <a:pPr marL="309880" lvl="1" indent="-154940">
              <a:lnSpc>
                <a:spcPts val="1850"/>
              </a:lnSpc>
            </a:pPr>
            <a:endParaRPr lang="en-US" sz="1660" spc="16">
              <a:latin typeface="Arimo" panose="020B0604020202020204"/>
            </a:endParaRPr>
          </a:p>
          <a:p>
            <a:pPr marL="309880" lvl="1" indent="-154940">
              <a:lnSpc>
                <a:spcPts val="1850"/>
              </a:lnSpc>
            </a:pPr>
            <a:endParaRPr lang="en-US" sz="1660" spc="16">
              <a:latin typeface="Arimo" panose="020B0604020202020204"/>
            </a:endParaRPr>
          </a:p>
          <a:p>
            <a:pPr marL="309880" lvl="1" indent="-154940">
              <a:lnSpc>
                <a:spcPts val="1850"/>
              </a:lnSpc>
            </a:pPr>
            <a:endParaRPr lang="en-US" sz="1660" spc="16">
              <a:latin typeface="Arimo" panose="020B0604020202020204"/>
            </a:endParaRPr>
          </a:p>
        </p:txBody>
      </p:sp>
      <p:sp>
        <p:nvSpPr>
          <p:cNvPr id="6" name="TextBox 6"/>
          <p:cNvSpPr txBox="1"/>
          <p:nvPr/>
        </p:nvSpPr>
        <p:spPr>
          <a:xfrm>
            <a:off x="91440" y="4771004"/>
            <a:ext cx="9052560" cy="205184"/>
          </a:xfrm>
          <a:prstGeom prst="rect">
            <a:avLst/>
          </a:prstGeom>
        </p:spPr>
        <p:txBody>
          <a:bodyPr lIns="0" tIns="0" rIns="0" bIns="0" rtlCol="0" anchor="t">
            <a:spAutoFit/>
          </a:bodyPr>
          <a:lstStyle/>
          <a:p>
            <a:pPr>
              <a:lnSpc>
                <a:spcPts val="1620"/>
              </a:lnSpc>
            </a:pPr>
            <a:r>
              <a:rPr lang="en-US" sz="1350" spc="13" dirty="0">
                <a:latin typeface="Arimo" panose="020B0604020202020204"/>
              </a:rPr>
              <a:t>      2023-2024                                            Department of Computer Science and Engineering		            Slide No: 16</a:t>
            </a:r>
            <a:endParaRPr lang="en-US" sz="1350" spc="13" dirty="0">
              <a:latin typeface="Arimo" panose="020B0604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78519"/>
            <a:ext cx="9144000" cy="237744"/>
          </a:xfrm>
          <a:custGeom>
            <a:avLst/>
            <a:gdLst/>
            <a:ahLst/>
            <a:cxnLst/>
            <a:rect l="l" t="t" r="r" b="b"/>
            <a:pathLst>
              <a:path w="18288000" h="475488">
                <a:moveTo>
                  <a:pt x="0" y="0"/>
                </a:moveTo>
                <a:lnTo>
                  <a:pt x="18288000" y="0"/>
                </a:lnTo>
                <a:lnTo>
                  <a:pt x="18288000" y="475489"/>
                </a:lnTo>
                <a:lnTo>
                  <a:pt x="0" y="475489"/>
                </a:lnTo>
                <a:lnTo>
                  <a:pt x="0" y="0"/>
                </a:lnTo>
                <a:close/>
              </a:path>
            </a:pathLst>
          </a:custGeom>
          <a:blipFill>
            <a:blip r:embed="rId1"/>
            <a:stretch>
              <a:fillRect/>
            </a:stretch>
          </a:blipFill>
        </p:spPr>
      </p:sp>
      <p:sp>
        <p:nvSpPr>
          <p:cNvPr id="3" name="Freeform 3"/>
          <p:cNvSpPr/>
          <p:nvPr/>
        </p:nvSpPr>
        <p:spPr>
          <a:xfrm>
            <a:off x="8093296" y="186032"/>
            <a:ext cx="900762" cy="644709"/>
          </a:xfrm>
          <a:custGeom>
            <a:avLst/>
            <a:gdLst/>
            <a:ahLst/>
            <a:cxnLst/>
            <a:rect l="l" t="t" r="r" b="b"/>
            <a:pathLst>
              <a:path w="1801524" h="1289417">
                <a:moveTo>
                  <a:pt x="0" y="0"/>
                </a:moveTo>
                <a:lnTo>
                  <a:pt x="1801524" y="0"/>
                </a:lnTo>
                <a:lnTo>
                  <a:pt x="1801524" y="1289417"/>
                </a:lnTo>
                <a:lnTo>
                  <a:pt x="0" y="1289417"/>
                </a:lnTo>
                <a:lnTo>
                  <a:pt x="0" y="0"/>
                </a:lnTo>
                <a:close/>
              </a:path>
            </a:pathLst>
          </a:custGeom>
          <a:blipFill>
            <a:blip r:embed="rId2"/>
            <a:stretch>
              <a:fillRect/>
            </a:stretch>
          </a:blipFill>
        </p:spPr>
      </p:sp>
      <p:sp>
        <p:nvSpPr>
          <p:cNvPr id="4" name="Freeform 4"/>
          <p:cNvSpPr/>
          <p:nvPr/>
        </p:nvSpPr>
        <p:spPr>
          <a:xfrm>
            <a:off x="1602399" y="1399694"/>
            <a:ext cx="5939202" cy="2969601"/>
          </a:xfrm>
          <a:custGeom>
            <a:avLst/>
            <a:gdLst/>
            <a:ahLst/>
            <a:cxnLst/>
            <a:rect l="l" t="t" r="r" b="b"/>
            <a:pathLst>
              <a:path w="11878404" h="5939202">
                <a:moveTo>
                  <a:pt x="0" y="0"/>
                </a:moveTo>
                <a:lnTo>
                  <a:pt x="11878404" y="0"/>
                </a:lnTo>
                <a:lnTo>
                  <a:pt x="11878404" y="5939202"/>
                </a:lnTo>
                <a:lnTo>
                  <a:pt x="0" y="5939202"/>
                </a:lnTo>
                <a:lnTo>
                  <a:pt x="0" y="0"/>
                </a:lnTo>
                <a:close/>
              </a:path>
            </a:pathLst>
          </a:custGeom>
          <a:blipFill>
            <a:blip r:embed="rId3"/>
            <a:stretch>
              <a:fillRect/>
            </a:stretch>
          </a:blipFill>
        </p:spPr>
      </p:sp>
      <p:sp>
        <p:nvSpPr>
          <p:cNvPr id="5" name="TextBox 5"/>
          <p:cNvSpPr txBox="1"/>
          <p:nvPr/>
        </p:nvSpPr>
        <p:spPr>
          <a:xfrm>
            <a:off x="609600" y="445575"/>
            <a:ext cx="7795260" cy="461665"/>
          </a:xfrm>
          <a:prstGeom prst="rect">
            <a:avLst/>
          </a:prstGeom>
        </p:spPr>
        <p:txBody>
          <a:bodyPr lIns="0" tIns="0" rIns="0" bIns="0" rtlCol="0" anchor="t">
            <a:spAutoFit/>
          </a:bodyPr>
          <a:lstStyle/>
          <a:p>
            <a:pPr>
              <a:lnSpc>
                <a:spcPts val="3565"/>
              </a:lnSpc>
            </a:pPr>
            <a:r>
              <a:rPr lang="en-US" sz="3300" spc="-20" dirty="0">
                <a:latin typeface="Arimo" panose="020B0604020202020204"/>
              </a:rPr>
              <a:t>Blockchain Architecture :</a:t>
            </a:r>
            <a:endParaRPr lang="en-US" sz="3300" spc="-20" dirty="0">
              <a:latin typeface="Arimo" panose="020B0604020202020204"/>
            </a:endParaRPr>
          </a:p>
        </p:txBody>
      </p:sp>
      <p:sp>
        <p:nvSpPr>
          <p:cNvPr id="6" name="TextBox 6"/>
          <p:cNvSpPr txBox="1"/>
          <p:nvPr/>
        </p:nvSpPr>
        <p:spPr>
          <a:xfrm>
            <a:off x="45720" y="4826495"/>
            <a:ext cx="9052560" cy="205184"/>
          </a:xfrm>
          <a:prstGeom prst="rect">
            <a:avLst/>
          </a:prstGeom>
        </p:spPr>
        <p:txBody>
          <a:bodyPr lIns="0" tIns="0" rIns="0" bIns="0" rtlCol="0" anchor="t">
            <a:spAutoFit/>
          </a:bodyPr>
          <a:lstStyle/>
          <a:p>
            <a:pPr>
              <a:lnSpc>
                <a:spcPts val="1620"/>
              </a:lnSpc>
            </a:pPr>
            <a:r>
              <a:rPr lang="en-US" sz="1350" spc="13" dirty="0">
                <a:latin typeface="Arimo" panose="020B0604020202020204"/>
              </a:rPr>
              <a:t>      2023-2024                                           Department of Computer Science and Engineering		                  Slide No:17</a:t>
            </a:r>
            <a:endParaRPr lang="en-US" sz="1350" spc="13" dirty="0">
              <a:latin typeface="Arimo" panose="020B0604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50" name="Google Shape;250;p36"/>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251" name="Google Shape;251;p36"/>
          <p:cNvSpPr txBox="1"/>
          <p:nvPr/>
        </p:nvSpPr>
        <p:spPr>
          <a:xfrm>
            <a:off x="0" y="4822031"/>
            <a:ext cx="9144000" cy="500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No:18</a:t>
            </a:r>
            <a:endParaRPr sz="1100" dirty="0"/>
          </a:p>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a:t>
            </a:r>
            <a:endParaRPr sz="1100" dirty="0"/>
          </a:p>
        </p:txBody>
      </p:sp>
      <p:sp>
        <p:nvSpPr>
          <p:cNvPr id="252" name="Google Shape;252;p36"/>
          <p:cNvSpPr txBox="1">
            <a:spLocks noGrp="1"/>
          </p:cNvSpPr>
          <p:nvPr>
            <p:ph type="subTitle" idx="1"/>
          </p:nvPr>
        </p:nvSpPr>
        <p:spPr>
          <a:xfrm>
            <a:off x="193288" y="885672"/>
            <a:ext cx="8424838" cy="3720959"/>
          </a:xfrm>
          <a:prstGeom prst="rect">
            <a:avLst/>
          </a:prstGeom>
          <a:noFill/>
          <a:ln>
            <a:noFill/>
          </a:ln>
        </p:spPr>
        <p:txBody>
          <a:bodyPr spcFirstLastPara="1" wrap="square" lIns="68575" tIns="34275" rIns="68575" bIns="34275" anchor="t" anchorCtr="0">
            <a:noAutofit/>
          </a:bodyPr>
          <a:lstStyle/>
          <a:p>
            <a:pPr marL="114300" lvl="0" indent="0" algn="just" rtl="0">
              <a:lnSpc>
                <a:spcPct val="90000"/>
              </a:lnSpc>
              <a:spcBef>
                <a:spcPts val="0"/>
              </a:spcBef>
              <a:spcAft>
                <a:spcPts val="0"/>
              </a:spcAft>
              <a:buSzPts val="1800"/>
            </a:pPr>
            <a:r>
              <a:rPr lang="en-GB" sz="2400" b="1" dirty="0"/>
              <a:t>Ganache:</a:t>
            </a:r>
            <a:r>
              <a:rPr lang="en-GB" sz="2000" b="1" dirty="0"/>
              <a:t> </a:t>
            </a:r>
            <a:endParaRPr lang="en-GB" sz="2000" b="1" u="sng" dirty="0"/>
          </a:p>
          <a:p>
            <a:pPr marL="114300" lvl="0" indent="0" algn="just" rtl="0">
              <a:lnSpc>
                <a:spcPct val="150000"/>
              </a:lnSpc>
              <a:spcBef>
                <a:spcPts val="0"/>
              </a:spcBef>
              <a:spcAft>
                <a:spcPts val="0"/>
              </a:spcAft>
              <a:buSzPts val="1800"/>
            </a:pPr>
            <a:r>
              <a:rPr lang="en-US" dirty="0">
                <a:latin typeface="Calibri" panose="020F0502020204030204" pitchFamily="34" charset="0"/>
                <a:ea typeface="Calibri" panose="020F0502020204030204" pitchFamily="34" charset="0"/>
                <a:cs typeface="Calibri" panose="020F0502020204030204" pitchFamily="34" charset="0"/>
              </a:rPr>
              <a:t>Ganache provides a simplified blockchain setup that allows developers to create a personal Ethereum blockchain, offering various features beneficial for the development process:</a:t>
            </a:r>
            <a:endParaRPr lang="en-US" dirty="0">
              <a:latin typeface="Calibri" panose="020F0502020204030204" pitchFamily="34" charset="0"/>
              <a:ea typeface="Calibri" panose="020F0502020204030204" pitchFamily="34" charset="0"/>
              <a:cs typeface="Calibri" panose="020F0502020204030204" pitchFamily="34" charset="0"/>
            </a:endParaRPr>
          </a:p>
          <a:p>
            <a:pPr marL="400050" lvl="0" indent="-285750" algn="just" rtl="0">
              <a:lnSpc>
                <a:spcPct val="150000"/>
              </a:lnSpc>
              <a:spcBef>
                <a:spcPts val="0"/>
              </a:spcBef>
              <a:spcAft>
                <a:spcPts val="0"/>
              </a:spcAft>
              <a:buSzPts val="180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Local Blockchain</a:t>
            </a:r>
            <a:endParaRPr lang="en-US" dirty="0">
              <a:latin typeface="Calibri" panose="020F0502020204030204" pitchFamily="34" charset="0"/>
              <a:ea typeface="Calibri" panose="020F0502020204030204" pitchFamily="34" charset="0"/>
              <a:cs typeface="Calibri" panose="020F0502020204030204" pitchFamily="34" charset="0"/>
            </a:endParaRPr>
          </a:p>
          <a:p>
            <a:pPr marL="400050" lvl="0" indent="-285750" algn="just" rtl="0">
              <a:lnSpc>
                <a:spcPct val="150000"/>
              </a:lnSpc>
              <a:spcBef>
                <a:spcPts val="0"/>
              </a:spcBef>
              <a:spcAft>
                <a:spcPts val="0"/>
              </a:spcAft>
              <a:buSzPts val="180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Customizable Blockchain Configuration</a:t>
            </a:r>
            <a:endParaRPr lang="en-US" dirty="0">
              <a:latin typeface="Calibri" panose="020F0502020204030204" pitchFamily="34" charset="0"/>
              <a:ea typeface="Calibri" panose="020F0502020204030204" pitchFamily="34" charset="0"/>
              <a:cs typeface="Calibri" panose="020F0502020204030204" pitchFamily="34" charset="0"/>
            </a:endParaRPr>
          </a:p>
          <a:p>
            <a:pPr marL="400050" lvl="0" indent="-285750" algn="just" rtl="0">
              <a:lnSpc>
                <a:spcPct val="150000"/>
              </a:lnSpc>
              <a:spcBef>
                <a:spcPts val="0"/>
              </a:spcBef>
              <a:spcAft>
                <a:spcPts val="0"/>
              </a:spcAft>
              <a:buSzPts val="180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Preloaded Accounts</a:t>
            </a:r>
            <a:endParaRPr lang="en-US" dirty="0">
              <a:latin typeface="Calibri" panose="020F0502020204030204" pitchFamily="34" charset="0"/>
              <a:ea typeface="Calibri" panose="020F0502020204030204" pitchFamily="34" charset="0"/>
              <a:cs typeface="Calibri" panose="020F0502020204030204" pitchFamily="34" charset="0"/>
            </a:endParaRPr>
          </a:p>
          <a:p>
            <a:pPr marL="400050" lvl="0" indent="-285750" algn="just" rtl="0">
              <a:lnSpc>
                <a:spcPct val="150000"/>
              </a:lnSpc>
              <a:spcBef>
                <a:spcPts val="0"/>
              </a:spcBef>
              <a:spcAft>
                <a:spcPts val="0"/>
              </a:spcAft>
              <a:buSzPts val="180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Built-in User Interface</a:t>
            </a:r>
            <a:endParaRPr lang="en-US" dirty="0">
              <a:latin typeface="Calibri" panose="020F0502020204030204" pitchFamily="34" charset="0"/>
              <a:ea typeface="Calibri" panose="020F0502020204030204" pitchFamily="34" charset="0"/>
              <a:cs typeface="Calibri" panose="020F0502020204030204" pitchFamily="34" charset="0"/>
            </a:endParaRPr>
          </a:p>
          <a:p>
            <a:pPr marL="400050" lvl="0" indent="-285750" algn="just" rtl="0">
              <a:lnSpc>
                <a:spcPct val="150000"/>
              </a:lnSpc>
              <a:spcBef>
                <a:spcPts val="0"/>
              </a:spcBef>
              <a:spcAft>
                <a:spcPts val="0"/>
              </a:spcAft>
              <a:buSzPts val="180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Integration with Development Tools</a:t>
            </a:r>
            <a:endParaRPr lang="en-US" dirty="0">
              <a:latin typeface="Calibri" panose="020F0502020204030204" pitchFamily="34" charset="0"/>
              <a:ea typeface="Calibri" panose="020F0502020204030204" pitchFamily="34" charset="0"/>
              <a:cs typeface="Calibri" panose="020F0502020204030204" pitchFamily="34" charset="0"/>
            </a:endParaRPr>
          </a:p>
          <a:p>
            <a:pPr marL="114300" lvl="0" indent="0" algn="just" rtl="0">
              <a:lnSpc>
                <a:spcPct val="90000"/>
              </a:lnSpc>
              <a:spcBef>
                <a:spcPts val="0"/>
              </a:spcBef>
              <a:spcAft>
                <a:spcPts val="0"/>
              </a:spcAft>
              <a:buSzPts val="1800"/>
            </a:pP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0000"/>
              </a:lnSpc>
              <a:spcBef>
                <a:spcPts val="0"/>
              </a:spcBef>
              <a:spcAft>
                <a:spcPts val="0"/>
              </a:spcAft>
              <a:buNone/>
            </a:pPr>
            <a:endParaRPr b="1" u="sng" dirty="0"/>
          </a:p>
        </p:txBody>
      </p:sp>
      <p:sp>
        <p:nvSpPr>
          <p:cNvPr id="253" name="Google Shape;253;p36"/>
          <p:cNvSpPr txBox="1">
            <a:spLocks noGrp="1"/>
          </p:cNvSpPr>
          <p:nvPr>
            <p:ph type="ctrTitle"/>
          </p:nvPr>
        </p:nvSpPr>
        <p:spPr>
          <a:xfrm>
            <a:off x="280850" y="82875"/>
            <a:ext cx="7916700" cy="6315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GB" sz="2800" b="1" dirty="0">
                <a:solidFill>
                  <a:schemeClr val="tx1"/>
                </a:solidFill>
              </a:rPr>
              <a:t>TECHNICAL SKILLS FOR SYSTEM DEVELOPMENT</a:t>
            </a:r>
            <a:endParaRPr sz="2800" b="1" dirty="0">
              <a:solidFill>
                <a:schemeClr val="tx1"/>
              </a:solidFill>
            </a:endParaRPr>
          </a:p>
        </p:txBody>
      </p:sp>
      <p:sp>
        <p:nvSpPr>
          <p:cNvPr id="254" name="Google Shape;254;p36"/>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50" name="Google Shape;250;p36"/>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251" name="Google Shape;251;p36"/>
          <p:cNvSpPr txBox="1"/>
          <p:nvPr/>
        </p:nvSpPr>
        <p:spPr>
          <a:xfrm>
            <a:off x="0" y="4822031"/>
            <a:ext cx="9144000" cy="500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No:19</a:t>
            </a:r>
            <a:endParaRPr sz="1100" dirty="0"/>
          </a:p>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a:t>
            </a:r>
            <a:endParaRPr sz="1100" dirty="0"/>
          </a:p>
        </p:txBody>
      </p:sp>
      <p:sp>
        <p:nvSpPr>
          <p:cNvPr id="252" name="Google Shape;252;p36"/>
          <p:cNvSpPr txBox="1">
            <a:spLocks noGrp="1"/>
          </p:cNvSpPr>
          <p:nvPr>
            <p:ph type="subTitle" idx="1"/>
          </p:nvPr>
        </p:nvSpPr>
        <p:spPr>
          <a:xfrm>
            <a:off x="193288" y="988741"/>
            <a:ext cx="8424838" cy="3720959"/>
          </a:xfrm>
          <a:prstGeom prst="rect">
            <a:avLst/>
          </a:prstGeom>
          <a:noFill/>
          <a:ln>
            <a:noFill/>
          </a:ln>
        </p:spPr>
        <p:txBody>
          <a:bodyPr spcFirstLastPara="1" wrap="square" lIns="68575" tIns="34275" rIns="68575" bIns="34275" anchor="t" anchorCtr="0">
            <a:noAutofit/>
          </a:bodyPr>
          <a:lstStyle/>
          <a:p>
            <a:pPr marL="114300" lvl="0" indent="0" algn="just" rtl="0">
              <a:lnSpc>
                <a:spcPct val="90000"/>
              </a:lnSpc>
              <a:spcBef>
                <a:spcPts val="0"/>
              </a:spcBef>
              <a:spcAft>
                <a:spcPts val="0"/>
              </a:spcAft>
              <a:buSzPts val="1800"/>
            </a:pPr>
            <a:r>
              <a:rPr lang="en-GB" sz="2400" b="1" dirty="0"/>
              <a:t>Metamask:</a:t>
            </a:r>
            <a:r>
              <a:rPr lang="en-GB" sz="2000" b="1" dirty="0"/>
              <a:t> </a:t>
            </a:r>
            <a:endParaRPr lang="en-GB" sz="2000" b="1" u="sng" dirty="0"/>
          </a:p>
          <a:p>
            <a:pPr marL="114300" lvl="0" indent="0" algn="just" rtl="0">
              <a:lnSpc>
                <a:spcPct val="150000"/>
              </a:lnSpc>
              <a:spcBef>
                <a:spcPts val="0"/>
              </a:spcBef>
              <a:spcAft>
                <a:spcPts val="0"/>
              </a:spcAft>
              <a:buSzPts val="1800"/>
            </a:pPr>
            <a:r>
              <a:rPr lang="en-US" dirty="0">
                <a:latin typeface="Calibri" panose="020F0502020204030204" pitchFamily="34" charset="0"/>
                <a:ea typeface="Calibri" panose="020F0502020204030204" pitchFamily="34" charset="0"/>
                <a:cs typeface="Calibri" panose="020F0502020204030204" pitchFamily="34" charset="0"/>
              </a:rPr>
              <a:t>MetaMask is a popular cryptocurrency wallet and gateway to the decentralized </a:t>
            </a:r>
            <a:r>
              <a:rPr lang="en-US" dirty="0" err="1">
                <a:latin typeface="Calibri" panose="020F0502020204030204" pitchFamily="34" charset="0"/>
                <a:ea typeface="Calibri" panose="020F0502020204030204" pitchFamily="34" charset="0"/>
                <a:cs typeface="Calibri" panose="020F0502020204030204" pitchFamily="34" charset="0"/>
              </a:rPr>
              <a:t>webMetaMask</a:t>
            </a:r>
            <a:r>
              <a:rPr lang="en-US" dirty="0">
                <a:latin typeface="Calibri" panose="020F0502020204030204" pitchFamily="34" charset="0"/>
                <a:ea typeface="Calibri" panose="020F0502020204030204" pitchFamily="34" charset="0"/>
                <a:cs typeface="Calibri" panose="020F0502020204030204" pitchFamily="34" charset="0"/>
              </a:rPr>
              <a:t> is designed to simplify interaction with the Ethereum blockchain and decentralized applications (</a:t>
            </a:r>
            <a:r>
              <a:rPr lang="en-US" dirty="0" err="1">
                <a:latin typeface="Calibri" panose="020F0502020204030204" pitchFamily="34" charset="0"/>
                <a:ea typeface="Calibri" panose="020F0502020204030204" pitchFamily="34" charset="0"/>
                <a:cs typeface="Calibri" panose="020F0502020204030204" pitchFamily="34" charset="0"/>
              </a:rPr>
              <a:t>dApps</a:t>
            </a:r>
            <a:r>
              <a:rPr lang="en-US" dirty="0">
                <a:latin typeface="Calibri" panose="020F0502020204030204" pitchFamily="34" charset="0"/>
                <a:ea typeface="Calibri" panose="020F0502020204030204" pitchFamily="34" charset="0"/>
                <a:cs typeface="Calibri" panose="020F0502020204030204" pitchFamily="34" charset="0"/>
              </a:rPr>
              <a:t>) while providing users with control over their digital assets and online identities.</a:t>
            </a:r>
            <a:endParaRPr lang="en-US" dirty="0">
              <a:latin typeface="Calibri" panose="020F0502020204030204" pitchFamily="34" charset="0"/>
              <a:ea typeface="Calibri" panose="020F0502020204030204" pitchFamily="34" charset="0"/>
              <a:cs typeface="Calibri" panose="020F0502020204030204" pitchFamily="34" charset="0"/>
            </a:endParaRPr>
          </a:p>
          <a:p>
            <a:pPr marL="400050" lvl="0" indent="-285750" algn="just" rtl="0">
              <a:lnSpc>
                <a:spcPct val="150000"/>
              </a:lnSpc>
              <a:spcBef>
                <a:spcPts val="0"/>
              </a:spcBef>
              <a:spcAft>
                <a:spcPts val="0"/>
              </a:spcAft>
              <a:buSzPts val="180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Browser Extension</a:t>
            </a:r>
            <a:endParaRPr lang="en-US" dirty="0">
              <a:latin typeface="Calibri" panose="020F0502020204030204" pitchFamily="34" charset="0"/>
              <a:ea typeface="Calibri" panose="020F0502020204030204" pitchFamily="34" charset="0"/>
              <a:cs typeface="Calibri" panose="020F0502020204030204" pitchFamily="34" charset="0"/>
            </a:endParaRPr>
          </a:p>
          <a:p>
            <a:pPr marL="400050" lvl="0" indent="-285750" algn="just" rtl="0">
              <a:lnSpc>
                <a:spcPct val="150000"/>
              </a:lnSpc>
              <a:spcBef>
                <a:spcPts val="0"/>
              </a:spcBef>
              <a:spcAft>
                <a:spcPts val="0"/>
              </a:spcAft>
              <a:buSzPts val="180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User-Friendly Interface</a:t>
            </a:r>
            <a:endParaRPr lang="en-US" dirty="0">
              <a:latin typeface="Calibri" panose="020F0502020204030204" pitchFamily="34" charset="0"/>
              <a:ea typeface="Calibri" panose="020F0502020204030204" pitchFamily="34" charset="0"/>
              <a:cs typeface="Calibri" panose="020F0502020204030204" pitchFamily="34" charset="0"/>
            </a:endParaRPr>
          </a:p>
          <a:p>
            <a:pPr marL="400050" lvl="0" indent="-285750" algn="just" rtl="0">
              <a:lnSpc>
                <a:spcPct val="150000"/>
              </a:lnSpc>
              <a:spcBef>
                <a:spcPts val="0"/>
              </a:spcBef>
              <a:spcAft>
                <a:spcPts val="0"/>
              </a:spcAft>
              <a:buSzPts val="180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Decentralized Application (</a:t>
            </a:r>
            <a:r>
              <a:rPr lang="en-US" dirty="0" err="1">
                <a:latin typeface="Calibri" panose="020F0502020204030204" pitchFamily="34" charset="0"/>
                <a:ea typeface="Calibri" panose="020F0502020204030204" pitchFamily="34" charset="0"/>
                <a:cs typeface="Calibri" panose="020F0502020204030204" pitchFamily="34" charset="0"/>
              </a:rPr>
              <a:t>dApp</a:t>
            </a:r>
            <a:r>
              <a:rPr lang="en-US" dirty="0">
                <a:latin typeface="Calibri" panose="020F0502020204030204" pitchFamily="34" charset="0"/>
                <a:ea typeface="Calibri" panose="020F0502020204030204" pitchFamily="34" charset="0"/>
                <a:cs typeface="Calibri" panose="020F0502020204030204" pitchFamily="34" charset="0"/>
              </a:rPr>
              <a:t>) Access</a:t>
            </a:r>
            <a:endParaRPr lang="en-US" dirty="0">
              <a:latin typeface="Calibri" panose="020F0502020204030204" pitchFamily="34" charset="0"/>
              <a:ea typeface="Calibri" panose="020F0502020204030204" pitchFamily="34" charset="0"/>
              <a:cs typeface="Calibri" panose="020F0502020204030204" pitchFamily="34" charset="0"/>
            </a:endParaRPr>
          </a:p>
          <a:p>
            <a:pPr marL="400050" lvl="0" indent="-285750" algn="just" rtl="0">
              <a:lnSpc>
                <a:spcPct val="150000"/>
              </a:lnSpc>
              <a:spcBef>
                <a:spcPts val="0"/>
              </a:spcBef>
              <a:spcAft>
                <a:spcPts val="0"/>
              </a:spcAft>
              <a:buSzPts val="1800"/>
              <a:buFont typeface="Wingdings" panose="05000000000000000000" pitchFamily="2" charset="2"/>
              <a:buChar char="Ø"/>
            </a:pPr>
            <a:r>
              <a:rPr lang="en-IN" dirty="0">
                <a:latin typeface="Calibri" panose="020F0502020204030204" pitchFamily="34" charset="0"/>
                <a:ea typeface="Calibri" panose="020F0502020204030204" pitchFamily="34" charset="0"/>
                <a:cs typeface="Calibri" panose="020F0502020204030204" pitchFamily="34" charset="0"/>
              </a:rPr>
              <a:t>Security Features</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0000"/>
              </a:lnSpc>
              <a:spcBef>
                <a:spcPts val="0"/>
              </a:spcBef>
              <a:spcAft>
                <a:spcPts val="0"/>
              </a:spcAft>
              <a:buNone/>
            </a:pPr>
            <a:endParaRPr b="1" u="sng" dirty="0"/>
          </a:p>
        </p:txBody>
      </p:sp>
      <p:sp>
        <p:nvSpPr>
          <p:cNvPr id="253" name="Google Shape;253;p36"/>
          <p:cNvSpPr txBox="1">
            <a:spLocks noGrp="1"/>
          </p:cNvSpPr>
          <p:nvPr>
            <p:ph type="ctrTitle"/>
          </p:nvPr>
        </p:nvSpPr>
        <p:spPr>
          <a:xfrm>
            <a:off x="280850" y="82875"/>
            <a:ext cx="7916700" cy="6315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GB" sz="2800" b="1" dirty="0">
                <a:solidFill>
                  <a:schemeClr val="tx1"/>
                </a:solidFill>
              </a:rPr>
              <a:t>TECHNICAL SKILLS FOR SYSTEM DEVELOPMENT</a:t>
            </a:r>
            <a:endParaRPr sz="2800" b="1" dirty="0">
              <a:solidFill>
                <a:schemeClr val="tx1"/>
              </a:solidFill>
            </a:endParaRPr>
          </a:p>
        </p:txBody>
      </p:sp>
      <p:sp>
        <p:nvSpPr>
          <p:cNvPr id="254" name="Google Shape;254;p36"/>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41" name="Google Shape;141;p26"/>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142" name="Google Shape;142;p26"/>
          <p:cNvSpPr txBox="1"/>
          <p:nvPr/>
        </p:nvSpPr>
        <p:spPr>
          <a:xfrm>
            <a:off x="0" y="4822031"/>
            <a:ext cx="9144000" cy="500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a:t>
            </a:r>
            <a:r>
              <a:rPr lang="en-GB" sz="1400">
                <a:solidFill>
                  <a:schemeClr val="dk1"/>
                </a:solidFill>
                <a:latin typeface="Calibri" panose="020F0502020204030204"/>
                <a:ea typeface="Calibri" panose="020F0502020204030204"/>
                <a:cs typeface="Calibri" panose="020F0502020204030204"/>
                <a:sym typeface="Calibri" panose="020F0502020204030204"/>
              </a:rPr>
              <a:t>No:2</a:t>
            </a:r>
            <a:endParaRPr sz="1100" dirty="0"/>
          </a:p>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a:t>
            </a:r>
            <a:endParaRPr sz="1100" dirty="0"/>
          </a:p>
        </p:txBody>
      </p:sp>
      <p:sp>
        <p:nvSpPr>
          <p:cNvPr id="143" name="Google Shape;143;p26"/>
          <p:cNvSpPr txBox="1">
            <a:spLocks noGrp="1"/>
          </p:cNvSpPr>
          <p:nvPr>
            <p:ph type="subTitle" idx="1"/>
          </p:nvPr>
        </p:nvSpPr>
        <p:spPr>
          <a:xfrm>
            <a:off x="372075" y="779025"/>
            <a:ext cx="8092500" cy="3650100"/>
          </a:xfrm>
          <a:prstGeom prst="rect">
            <a:avLst/>
          </a:prstGeom>
          <a:noFill/>
          <a:ln>
            <a:noFill/>
          </a:ln>
        </p:spPr>
        <p:txBody>
          <a:bodyPr spcFirstLastPara="1" wrap="square" lIns="68575" tIns="34275" rIns="68575" bIns="34275" anchor="t" anchorCtr="0">
            <a:normAutofit fontScale="25000" lnSpcReduction="20000"/>
          </a:bodyPr>
          <a:lstStyle/>
          <a:p>
            <a:pPr marL="590550" lvl="1" indent="-295275" algn="l">
              <a:lnSpc>
                <a:spcPct val="170000"/>
              </a:lnSpc>
              <a:buFont typeface="Arial" panose="020B0604020202020204"/>
              <a:buChar char="•"/>
            </a:pPr>
            <a:r>
              <a:rPr lang="en-US" sz="7200" spc="29" dirty="0">
                <a:solidFill>
                  <a:srgbClr val="000000"/>
                </a:solidFill>
                <a:latin typeface="Calibri" panose="020F0502020204030204" pitchFamily="34" charset="0"/>
                <a:ea typeface="Calibri" panose="020F0502020204030204" pitchFamily="34" charset="0"/>
                <a:cs typeface="Calibri" panose="020F0502020204030204" pitchFamily="34" charset="0"/>
              </a:rPr>
              <a:t>Supply chain management (SCM) is the process of managing the flow of goods and services to and from a business, including every step involved in turning raw materials and components into final products and getting them to the ultimate customer. </a:t>
            </a:r>
            <a:endParaRPr lang="en-US" sz="7200" spc="29"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590550" lvl="1" indent="-295275" algn="l">
              <a:lnSpc>
                <a:spcPct val="170000"/>
              </a:lnSpc>
              <a:buFont typeface="Arial" panose="020B0604020202020204"/>
              <a:buChar char="•"/>
            </a:pPr>
            <a:r>
              <a:rPr lang="en-US" sz="7200" spc="29" dirty="0">
                <a:solidFill>
                  <a:srgbClr val="000000"/>
                </a:solidFill>
                <a:latin typeface="Calibri" panose="020F0502020204030204" pitchFamily="34" charset="0"/>
                <a:ea typeface="Calibri" panose="020F0502020204030204" pitchFamily="34" charset="0"/>
                <a:cs typeface="Calibri" panose="020F0502020204030204" pitchFamily="34" charset="0"/>
              </a:rPr>
              <a:t>Integration, operations, purchasing, and distribution are the four elements of the supply chain that work together to establish a path to competition that is both cost-effective and competitive.</a:t>
            </a:r>
            <a:endParaRPr lang="en-US" sz="7200" spc="29"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590550" lvl="1" indent="-295275" algn="l">
              <a:lnSpc>
                <a:spcPct val="170000"/>
              </a:lnSpc>
              <a:buFont typeface="Arial" panose="020B0604020202020204"/>
              <a:buChar char="•"/>
            </a:pPr>
            <a:r>
              <a:rPr lang="en-US" sz="7200" spc="30" dirty="0">
                <a:solidFill>
                  <a:srgbClr val="000000"/>
                </a:solidFill>
                <a:latin typeface="Calibri" panose="020F0502020204030204" pitchFamily="34" charset="0"/>
                <a:ea typeface="Calibri" panose="020F0502020204030204" pitchFamily="34" charset="0"/>
                <a:cs typeface="Calibri" panose="020F0502020204030204" pitchFamily="34" charset="0"/>
              </a:rPr>
              <a:t>We mainly focus on customers and sellers where the product details will be displayed i.e. when it is manufactured. </a:t>
            </a:r>
            <a:endParaRPr lang="en-US" sz="7200" spc="3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lvl="0" indent="0" algn="just" rtl="0">
              <a:lnSpc>
                <a:spcPct val="90000"/>
              </a:lnSpc>
              <a:spcBef>
                <a:spcPts val="0"/>
              </a:spcBef>
              <a:spcAft>
                <a:spcPts val="0"/>
              </a:spcAft>
              <a:buNone/>
            </a:pPr>
            <a:endParaRPr dirty="0"/>
          </a:p>
        </p:txBody>
      </p:sp>
      <p:sp>
        <p:nvSpPr>
          <p:cNvPr id="144" name="Google Shape;144;p26"/>
          <p:cNvSpPr txBox="1">
            <a:spLocks noGrp="1"/>
          </p:cNvSpPr>
          <p:nvPr>
            <p:ph type="ctrTitle"/>
          </p:nvPr>
        </p:nvSpPr>
        <p:spPr>
          <a:xfrm>
            <a:off x="1045604" y="8475"/>
            <a:ext cx="6858000" cy="7641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IN" sz="2800" b="1" dirty="0">
                <a:solidFill>
                  <a:schemeClr val="tx1"/>
                </a:solidFill>
              </a:rPr>
              <a:t>INTRODUCTION</a:t>
            </a:r>
            <a:endParaRPr sz="2800" b="1" dirty="0">
              <a:solidFill>
                <a:schemeClr val="tx1"/>
              </a:solidFill>
            </a:endParaRPr>
          </a:p>
        </p:txBody>
      </p:sp>
      <p:sp>
        <p:nvSpPr>
          <p:cNvPr id="145" name="Google Shape;145;p26"/>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50" name="Google Shape;250;p36"/>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251" name="Google Shape;251;p36"/>
          <p:cNvSpPr txBox="1"/>
          <p:nvPr/>
        </p:nvSpPr>
        <p:spPr>
          <a:xfrm>
            <a:off x="0" y="4822031"/>
            <a:ext cx="9144000" cy="500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a:t>
            </a:r>
            <a:r>
              <a:rPr lang="en-GB" dirty="0">
                <a:solidFill>
                  <a:schemeClr val="dk1"/>
                </a:solidFill>
                <a:latin typeface="Calibri" panose="020F0502020204030204"/>
                <a:ea typeface="Calibri" panose="020F0502020204030204"/>
                <a:cs typeface="Calibri" panose="020F0502020204030204"/>
                <a:sym typeface="Calibri" panose="020F0502020204030204"/>
              </a:rPr>
              <a:t>20</a:t>
            </a:r>
            <a:endParaRPr sz="1100" dirty="0"/>
          </a:p>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a:t>
            </a:r>
            <a:endParaRPr sz="1100" dirty="0"/>
          </a:p>
        </p:txBody>
      </p:sp>
      <p:sp>
        <p:nvSpPr>
          <p:cNvPr id="252" name="Google Shape;252;p36"/>
          <p:cNvSpPr txBox="1">
            <a:spLocks noGrp="1"/>
          </p:cNvSpPr>
          <p:nvPr>
            <p:ph type="subTitle" idx="1"/>
          </p:nvPr>
        </p:nvSpPr>
        <p:spPr>
          <a:xfrm>
            <a:off x="193288" y="988741"/>
            <a:ext cx="8424838" cy="3720959"/>
          </a:xfrm>
          <a:prstGeom prst="rect">
            <a:avLst/>
          </a:prstGeom>
          <a:noFill/>
          <a:ln>
            <a:noFill/>
          </a:ln>
        </p:spPr>
        <p:txBody>
          <a:bodyPr spcFirstLastPara="1" wrap="square" lIns="68575" tIns="34275" rIns="68575" bIns="34275" anchor="t" anchorCtr="0">
            <a:noAutofit/>
          </a:bodyPr>
          <a:lstStyle/>
          <a:p>
            <a:pPr marL="114300" lvl="0" indent="0" algn="just" rtl="0">
              <a:lnSpc>
                <a:spcPct val="90000"/>
              </a:lnSpc>
              <a:spcBef>
                <a:spcPts val="0"/>
              </a:spcBef>
              <a:spcAft>
                <a:spcPts val="0"/>
              </a:spcAft>
              <a:buSzPts val="1800"/>
            </a:pPr>
            <a:r>
              <a:rPr lang="en-GB" sz="2400" b="1" dirty="0"/>
              <a:t>Solidity:</a:t>
            </a:r>
            <a:r>
              <a:rPr lang="en-GB" sz="2000" b="1" dirty="0"/>
              <a:t> </a:t>
            </a:r>
            <a:endParaRPr lang="en-GB" sz="2000" b="1" u="sng" dirty="0"/>
          </a:p>
          <a:p>
            <a:pPr marL="400050" lvl="0" indent="-285750" algn="just" rtl="0">
              <a:lnSpc>
                <a:spcPct val="150000"/>
              </a:lnSpc>
              <a:spcBef>
                <a:spcPts val="0"/>
              </a:spcBef>
              <a:spcAft>
                <a:spcPts val="0"/>
              </a:spcAft>
              <a:buSzPts val="1800"/>
              <a:buFont typeface="Wingdings" panose="05000000000000000000" pitchFamily="2" charset="2"/>
              <a:buChar char="Ø"/>
            </a:pPr>
            <a:r>
              <a:rPr lang="en-US" dirty="0"/>
              <a:t>Solidity is a high-level programming language primarily used for developing smart contracts on blockchain platforms, notably Ethereum</a:t>
            </a:r>
            <a:endParaRPr lang="en-US" dirty="0"/>
          </a:p>
          <a:p>
            <a:pPr marL="400050" lvl="0" indent="-285750" algn="just" rtl="0">
              <a:lnSpc>
                <a:spcPct val="150000"/>
              </a:lnSpc>
              <a:spcBef>
                <a:spcPts val="0"/>
              </a:spcBef>
              <a:spcAft>
                <a:spcPts val="0"/>
              </a:spcAft>
              <a:buSzPts val="1800"/>
              <a:buFont typeface="Wingdings" panose="05000000000000000000" pitchFamily="2" charset="2"/>
              <a:buChar char="Ø"/>
            </a:pPr>
            <a:r>
              <a:rPr lang="en-US" dirty="0"/>
              <a:t>Solidity is an object-oriented language, making it easier for developers to organize and manage code by using features like inheritance, libraries, and user-defined data structures.</a:t>
            </a:r>
            <a:endParaRPr lang="en-US" dirty="0"/>
          </a:p>
          <a:p>
            <a:pPr marL="400050" lvl="0" indent="-285750" algn="just" rtl="0">
              <a:lnSpc>
                <a:spcPct val="150000"/>
              </a:lnSpc>
              <a:spcBef>
                <a:spcPts val="0"/>
              </a:spcBef>
              <a:spcAft>
                <a:spcPts val="0"/>
              </a:spcAft>
              <a:buSzPts val="1800"/>
              <a:buFont typeface="Wingdings" panose="05000000000000000000" pitchFamily="2" charset="2"/>
              <a:buChar char="Ø"/>
            </a:pPr>
            <a:r>
              <a:rPr lang="en-US" dirty="0"/>
              <a:t>Solidity syntax is similar to JavaScript and C++, making it more accessible for developers familiar with these languages.</a:t>
            </a:r>
            <a:endParaRPr lang="en-US" dirty="0"/>
          </a:p>
          <a:p>
            <a:pPr marL="114300" lvl="0" indent="0" algn="just" rtl="0">
              <a:lnSpc>
                <a:spcPct val="90000"/>
              </a:lnSpc>
              <a:spcBef>
                <a:spcPts val="0"/>
              </a:spcBef>
              <a:spcAft>
                <a:spcPts val="0"/>
              </a:spcAft>
              <a:buSzPts val="1800"/>
            </a:pPr>
            <a:endParaRPr dirty="0"/>
          </a:p>
        </p:txBody>
      </p:sp>
      <p:sp>
        <p:nvSpPr>
          <p:cNvPr id="253" name="Google Shape;253;p36"/>
          <p:cNvSpPr txBox="1">
            <a:spLocks noGrp="1"/>
          </p:cNvSpPr>
          <p:nvPr>
            <p:ph type="ctrTitle"/>
          </p:nvPr>
        </p:nvSpPr>
        <p:spPr>
          <a:xfrm>
            <a:off x="280850" y="82875"/>
            <a:ext cx="7916700" cy="6315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GB" sz="2800" b="1" dirty="0">
                <a:solidFill>
                  <a:schemeClr val="tx1"/>
                </a:solidFill>
              </a:rPr>
              <a:t>TECHNICAL SKILLS FOR SYSTEM DEVELOPMENT</a:t>
            </a:r>
            <a:endParaRPr sz="2800" b="1" dirty="0">
              <a:solidFill>
                <a:schemeClr val="tx1"/>
              </a:solidFill>
            </a:endParaRPr>
          </a:p>
        </p:txBody>
      </p:sp>
      <p:sp>
        <p:nvSpPr>
          <p:cNvPr id="254" name="Google Shape;254;p36"/>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8"/>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71" name="Google Shape;271;p38"/>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272" name="Google Shape;272;p38"/>
          <p:cNvSpPr txBox="1"/>
          <p:nvPr/>
        </p:nvSpPr>
        <p:spPr>
          <a:xfrm>
            <a:off x="0" y="4822031"/>
            <a:ext cx="9144000" cy="500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a:t>
            </a:r>
            <a:r>
              <a:rPr lang="en-GB" dirty="0">
                <a:solidFill>
                  <a:schemeClr val="dk1"/>
                </a:solidFill>
                <a:latin typeface="Calibri" panose="020F0502020204030204"/>
                <a:ea typeface="Calibri" panose="020F0502020204030204"/>
                <a:cs typeface="Calibri" panose="020F0502020204030204"/>
                <a:sym typeface="Calibri" panose="020F0502020204030204"/>
              </a:rPr>
              <a:t>21</a:t>
            </a:r>
            <a:endParaRPr sz="1100" dirty="0"/>
          </a:p>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a:t>
            </a:r>
            <a:endParaRPr sz="1100" dirty="0"/>
          </a:p>
        </p:txBody>
      </p:sp>
      <p:sp>
        <p:nvSpPr>
          <p:cNvPr id="273" name="Google Shape;273;p38"/>
          <p:cNvSpPr txBox="1">
            <a:spLocks noGrp="1"/>
          </p:cNvSpPr>
          <p:nvPr>
            <p:ph type="subTitle" idx="1"/>
          </p:nvPr>
        </p:nvSpPr>
        <p:spPr>
          <a:xfrm>
            <a:off x="525750" y="981700"/>
            <a:ext cx="8092500" cy="3631200"/>
          </a:xfrm>
          <a:prstGeom prst="rect">
            <a:avLst/>
          </a:prstGeom>
          <a:noFill/>
          <a:ln>
            <a:noFill/>
          </a:ln>
        </p:spPr>
        <p:txBody>
          <a:bodyPr spcFirstLastPara="1" wrap="square" lIns="68575" tIns="34275" rIns="68575" bIns="34275" anchor="t" anchorCtr="0">
            <a:noAutofit/>
          </a:bodyPr>
          <a:lstStyle/>
          <a:p>
            <a:pPr marL="0" lvl="0" indent="0" algn="just" rtl="0">
              <a:lnSpc>
                <a:spcPct val="150000"/>
              </a:lnSpc>
              <a:spcBef>
                <a:spcPts val="0"/>
              </a:spcBef>
              <a:spcAft>
                <a:spcPts val="0"/>
              </a:spcAft>
              <a:buNone/>
            </a:pPr>
            <a:r>
              <a:rPr lang="en-US" dirty="0">
                <a:solidFill>
                  <a:srgbClr val="374151"/>
                </a:solidFill>
              </a:rPr>
              <a:t>Blockchain implementation in supply chain management is possible in several ways. When implementing blockchain in supply chain management, there are numerous programming languages and technologies to select from.</a:t>
            </a:r>
            <a:endParaRPr lang="en-US" dirty="0">
              <a:solidFill>
                <a:srgbClr val="374151"/>
              </a:solidFill>
            </a:endParaRPr>
          </a:p>
          <a:p>
            <a:pPr marL="0" lvl="0" indent="0" algn="just" rtl="0">
              <a:lnSpc>
                <a:spcPct val="150000"/>
              </a:lnSpc>
              <a:spcBef>
                <a:spcPts val="0"/>
              </a:spcBef>
              <a:spcAft>
                <a:spcPts val="0"/>
              </a:spcAft>
              <a:buNone/>
            </a:pPr>
            <a:r>
              <a:rPr lang="en-US" i="1" dirty="0">
                <a:solidFill>
                  <a:srgbClr val="374151"/>
                </a:solidFill>
              </a:rPr>
              <a:t>For decentralized application</a:t>
            </a:r>
            <a:r>
              <a:rPr lang="en-US" dirty="0">
                <a:solidFill>
                  <a:srgbClr val="374151"/>
                </a:solidFill>
              </a:rPr>
              <a:t>:</a:t>
            </a:r>
            <a:endParaRPr lang="en-US" dirty="0">
              <a:solidFill>
                <a:srgbClr val="374151"/>
              </a:solidFill>
            </a:endParaRPr>
          </a:p>
          <a:p>
            <a:pPr marL="285750" lvl="0" indent="-285750" algn="just" rtl="0">
              <a:lnSpc>
                <a:spcPct val="150000"/>
              </a:lnSpc>
              <a:spcBef>
                <a:spcPts val="0"/>
              </a:spcBef>
              <a:spcAft>
                <a:spcPts val="0"/>
              </a:spcAft>
              <a:buFont typeface="Wingdings" panose="05000000000000000000" pitchFamily="2" charset="2"/>
              <a:buChar char="Ø"/>
            </a:pPr>
            <a:r>
              <a:rPr lang="en-US" dirty="0">
                <a:solidFill>
                  <a:srgbClr val="374151"/>
                </a:solidFill>
              </a:rPr>
              <a:t>Web3.0</a:t>
            </a:r>
            <a:endParaRPr lang="en-US" dirty="0">
              <a:solidFill>
                <a:srgbClr val="374151"/>
              </a:solidFill>
            </a:endParaRPr>
          </a:p>
          <a:p>
            <a:pPr marL="285750" lvl="0" indent="-285750" algn="just" rtl="0">
              <a:lnSpc>
                <a:spcPct val="150000"/>
              </a:lnSpc>
              <a:spcBef>
                <a:spcPts val="0"/>
              </a:spcBef>
              <a:spcAft>
                <a:spcPts val="0"/>
              </a:spcAft>
              <a:buFont typeface="Wingdings" panose="05000000000000000000" pitchFamily="2" charset="2"/>
              <a:buChar char="Ø"/>
            </a:pPr>
            <a:r>
              <a:rPr lang="en-US" dirty="0">
                <a:solidFill>
                  <a:srgbClr val="374151"/>
                </a:solidFill>
              </a:rPr>
              <a:t>Ethereum</a:t>
            </a:r>
            <a:endParaRPr lang="en-US" dirty="0">
              <a:solidFill>
                <a:srgbClr val="374151"/>
              </a:solidFill>
            </a:endParaRPr>
          </a:p>
          <a:p>
            <a:pPr marL="0" lvl="0" indent="0" algn="just" rtl="0">
              <a:lnSpc>
                <a:spcPct val="150000"/>
              </a:lnSpc>
              <a:spcBef>
                <a:spcPts val="0"/>
              </a:spcBef>
              <a:spcAft>
                <a:spcPts val="0"/>
              </a:spcAft>
            </a:pPr>
            <a:r>
              <a:rPr lang="en-US" i="1" dirty="0">
                <a:solidFill>
                  <a:srgbClr val="374151"/>
                </a:solidFill>
              </a:rPr>
              <a:t>For transactions:</a:t>
            </a:r>
            <a:endParaRPr lang="en-US" i="1" dirty="0">
              <a:solidFill>
                <a:srgbClr val="374151"/>
              </a:solidFill>
            </a:endParaRPr>
          </a:p>
          <a:p>
            <a:pPr marL="285750" lvl="0" indent="-285750" algn="just" rtl="0">
              <a:lnSpc>
                <a:spcPct val="150000"/>
              </a:lnSpc>
              <a:spcBef>
                <a:spcPts val="0"/>
              </a:spcBef>
              <a:spcAft>
                <a:spcPts val="0"/>
              </a:spcAft>
              <a:buFont typeface="Wingdings" panose="05000000000000000000" pitchFamily="2" charset="2"/>
              <a:buChar char="Ø"/>
            </a:pPr>
            <a:r>
              <a:rPr lang="en-US" dirty="0">
                <a:solidFill>
                  <a:srgbClr val="374151"/>
                </a:solidFill>
              </a:rPr>
              <a:t>Hardhat</a:t>
            </a:r>
            <a:endParaRPr lang="en-US" dirty="0">
              <a:solidFill>
                <a:srgbClr val="374151"/>
              </a:solidFill>
            </a:endParaRPr>
          </a:p>
          <a:p>
            <a:pPr marL="285750" lvl="0" indent="-285750" algn="just" rtl="0">
              <a:lnSpc>
                <a:spcPct val="150000"/>
              </a:lnSpc>
              <a:spcBef>
                <a:spcPts val="0"/>
              </a:spcBef>
              <a:spcAft>
                <a:spcPts val="0"/>
              </a:spcAft>
              <a:buFont typeface="Wingdings" panose="05000000000000000000" pitchFamily="2" charset="2"/>
              <a:buChar char="Ø"/>
            </a:pPr>
            <a:r>
              <a:rPr lang="en-US" dirty="0">
                <a:solidFill>
                  <a:srgbClr val="374151"/>
                </a:solidFill>
              </a:rPr>
              <a:t>Ganache</a:t>
            </a:r>
            <a:endParaRPr lang="en-US" dirty="0">
              <a:solidFill>
                <a:srgbClr val="374151"/>
              </a:solidFill>
            </a:endParaRPr>
          </a:p>
          <a:p>
            <a:pPr marL="0" lvl="0" indent="0" algn="just" rtl="0">
              <a:lnSpc>
                <a:spcPct val="115000"/>
              </a:lnSpc>
              <a:spcBef>
                <a:spcPts val="0"/>
              </a:spcBef>
              <a:spcAft>
                <a:spcPts val="0"/>
              </a:spcAft>
            </a:pPr>
            <a:endParaRPr dirty="0">
              <a:solidFill>
                <a:srgbClr val="374151"/>
              </a:solidFill>
            </a:endParaRPr>
          </a:p>
          <a:p>
            <a:pPr marL="0" lvl="0" indent="0" algn="just" rtl="0">
              <a:lnSpc>
                <a:spcPct val="115000"/>
              </a:lnSpc>
              <a:spcBef>
                <a:spcPts val="0"/>
              </a:spcBef>
              <a:spcAft>
                <a:spcPts val="0"/>
              </a:spcAft>
              <a:buNone/>
            </a:pPr>
            <a:endParaRPr sz="1200" dirty="0">
              <a:solidFill>
                <a:srgbClr val="374151"/>
              </a:solidFill>
              <a:latin typeface="Roboto" panose="02000000000000000000"/>
              <a:ea typeface="Roboto" panose="02000000000000000000"/>
              <a:cs typeface="Roboto" panose="02000000000000000000"/>
              <a:sym typeface="Roboto" panose="02000000000000000000"/>
            </a:endParaRPr>
          </a:p>
        </p:txBody>
      </p:sp>
      <p:sp>
        <p:nvSpPr>
          <p:cNvPr id="274" name="Google Shape;274;p38"/>
          <p:cNvSpPr txBox="1">
            <a:spLocks noGrp="1"/>
          </p:cNvSpPr>
          <p:nvPr>
            <p:ph type="ctrTitle"/>
          </p:nvPr>
        </p:nvSpPr>
        <p:spPr>
          <a:xfrm>
            <a:off x="327200" y="0"/>
            <a:ext cx="7916700" cy="7587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GB" sz="2800" b="1" dirty="0">
                <a:solidFill>
                  <a:schemeClr val="tx1"/>
                </a:solidFill>
              </a:rPr>
              <a:t>DESIGN COMPARISONS</a:t>
            </a:r>
            <a:endParaRPr sz="2800" b="1" dirty="0">
              <a:solidFill>
                <a:schemeClr val="tx1"/>
              </a:solidFill>
            </a:endParaRPr>
          </a:p>
        </p:txBody>
      </p:sp>
      <p:sp>
        <p:nvSpPr>
          <p:cNvPr id="275" name="Google Shape;275;p38"/>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9"/>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81" name="Google Shape;281;p39"/>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282" name="Google Shape;282;p39"/>
          <p:cNvSpPr txBox="1"/>
          <p:nvPr/>
        </p:nvSpPr>
        <p:spPr>
          <a:xfrm>
            <a:off x="0" y="4822031"/>
            <a:ext cx="9144000" cy="500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a:t>
            </a:r>
            <a:r>
              <a:rPr lang="en-GB" dirty="0">
                <a:solidFill>
                  <a:schemeClr val="dk1"/>
                </a:solidFill>
                <a:latin typeface="Calibri" panose="020F0502020204030204"/>
                <a:ea typeface="Calibri" panose="020F0502020204030204"/>
                <a:cs typeface="Calibri" panose="020F0502020204030204"/>
                <a:sym typeface="Calibri" panose="020F0502020204030204"/>
              </a:rPr>
              <a:t>22</a:t>
            </a:r>
            <a:endParaRPr sz="1100" dirty="0"/>
          </a:p>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a:t>
            </a:r>
            <a:endParaRPr sz="1100" dirty="0"/>
          </a:p>
        </p:txBody>
      </p:sp>
      <p:sp>
        <p:nvSpPr>
          <p:cNvPr id="283" name="Google Shape;283;p39"/>
          <p:cNvSpPr txBox="1">
            <a:spLocks noGrp="1"/>
          </p:cNvSpPr>
          <p:nvPr>
            <p:ph type="subTitle" idx="1"/>
          </p:nvPr>
        </p:nvSpPr>
        <p:spPr>
          <a:xfrm>
            <a:off x="394010" y="951570"/>
            <a:ext cx="8237990" cy="3674729"/>
          </a:xfrm>
          <a:prstGeom prst="rect">
            <a:avLst/>
          </a:prstGeom>
          <a:noFill/>
          <a:ln>
            <a:noFill/>
          </a:ln>
        </p:spPr>
        <p:txBody>
          <a:bodyPr spcFirstLastPara="1" wrap="square" lIns="68575" tIns="34275" rIns="68575" bIns="34275" anchor="t" anchorCtr="0">
            <a:noAutofit/>
          </a:bodyPr>
          <a:lstStyle/>
          <a:p>
            <a:pPr marL="76200" lvl="0" indent="0" algn="just" rtl="0">
              <a:lnSpc>
                <a:spcPct val="90000"/>
              </a:lnSpc>
              <a:spcBef>
                <a:spcPts val="0"/>
              </a:spcBef>
              <a:spcAft>
                <a:spcPts val="0"/>
              </a:spcAft>
              <a:buClr>
                <a:srgbClr val="374151"/>
              </a:buClr>
              <a:buSzPts val="2400"/>
            </a:pPr>
            <a:r>
              <a:rPr lang="en-GB" sz="2400" b="1" dirty="0">
                <a:solidFill>
                  <a:srgbClr val="374151"/>
                </a:solidFill>
              </a:rPr>
              <a:t>Web3.0</a:t>
            </a:r>
            <a:r>
              <a:rPr lang="en-GB" sz="2000" b="1" dirty="0">
                <a:solidFill>
                  <a:srgbClr val="374151"/>
                </a:solidFill>
              </a:rPr>
              <a:t>:</a:t>
            </a:r>
            <a:endParaRPr lang="en-GB" sz="2000" b="1" dirty="0">
              <a:solidFill>
                <a:srgbClr val="374151"/>
              </a:solidFill>
            </a:endParaRPr>
          </a:p>
          <a:p>
            <a:pPr marL="76200" lvl="0" indent="0" algn="just" rtl="0">
              <a:lnSpc>
                <a:spcPct val="150000"/>
              </a:lnSpc>
              <a:spcBef>
                <a:spcPts val="0"/>
              </a:spcBef>
              <a:spcAft>
                <a:spcPts val="0"/>
              </a:spcAft>
              <a:buClr>
                <a:srgbClr val="374151"/>
              </a:buClr>
              <a:buSzPts val="2400"/>
            </a:pP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Web3.0, the next evolutionary phase of the internet, represents a paradigm shift towards a decentralized and user-centric digital landscape. </a:t>
            </a:r>
            <a:endPar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361950" lvl="0" indent="-285750" algn="just" rtl="0">
              <a:lnSpc>
                <a:spcPct val="150000"/>
              </a:lnSpc>
              <a:spcBef>
                <a:spcPts val="0"/>
              </a:spcBef>
              <a:spcAft>
                <a:spcPts val="0"/>
              </a:spcAft>
              <a:buClr>
                <a:srgbClr val="374151"/>
              </a:buClr>
              <a:buSzPts val="2400"/>
              <a:buFont typeface="Wingdings" panose="05000000000000000000" pitchFamily="2" charset="2"/>
              <a:buChar char="Ø"/>
            </a:pPr>
            <a:r>
              <a:rPr lang="en-IN" i="0" dirty="0">
                <a:effectLst/>
                <a:latin typeface="Calibri" panose="020F0502020204030204" pitchFamily="34" charset="0"/>
                <a:ea typeface="Calibri" panose="020F0502020204030204" pitchFamily="34" charset="0"/>
                <a:cs typeface="Calibri" panose="020F0502020204030204" pitchFamily="34" charset="0"/>
              </a:rPr>
              <a:t>User Empowerment</a:t>
            </a:r>
            <a:endParaRPr lang="en-US"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361950" lvl="0" indent="-285750" algn="just" rtl="0">
              <a:lnSpc>
                <a:spcPct val="150000"/>
              </a:lnSpc>
              <a:spcBef>
                <a:spcPts val="0"/>
              </a:spcBef>
              <a:spcAft>
                <a:spcPts val="0"/>
              </a:spcAft>
              <a:buClr>
                <a:srgbClr val="374151"/>
              </a:buClr>
              <a:buSzPts val="2400"/>
              <a:buFont typeface="Wingdings" panose="05000000000000000000" pitchFamily="2" charset="2"/>
              <a:buChar char="Ø"/>
            </a:pPr>
            <a:r>
              <a:rPr lang="en-IN" i="0" dirty="0">
                <a:effectLst/>
                <a:latin typeface="Calibri" panose="020F0502020204030204" pitchFamily="34" charset="0"/>
                <a:ea typeface="Calibri" panose="020F0502020204030204" pitchFamily="34" charset="0"/>
                <a:cs typeface="Calibri" panose="020F0502020204030204" pitchFamily="34" charset="0"/>
              </a:rPr>
              <a:t>Improved Privacy</a:t>
            </a:r>
            <a:endParaRPr lang="en-US"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361950" lvl="0" indent="-285750" algn="just" rtl="0">
              <a:lnSpc>
                <a:spcPct val="150000"/>
              </a:lnSpc>
              <a:spcBef>
                <a:spcPts val="0"/>
              </a:spcBef>
              <a:spcAft>
                <a:spcPts val="0"/>
              </a:spcAft>
              <a:buClr>
                <a:srgbClr val="374151"/>
              </a:buClr>
              <a:buSzPts val="2400"/>
              <a:buFont typeface="Wingdings" panose="05000000000000000000" pitchFamily="2" charset="2"/>
              <a:buChar char="Ø"/>
            </a:pPr>
            <a:r>
              <a:rPr lang="en-IN" i="0" dirty="0">
                <a:effectLst/>
                <a:latin typeface="Calibri" panose="020F0502020204030204" pitchFamily="34" charset="0"/>
                <a:ea typeface="Calibri" panose="020F0502020204030204" pitchFamily="34" charset="0"/>
                <a:cs typeface="Calibri" panose="020F0502020204030204" pitchFamily="34" charset="0"/>
              </a:rPr>
              <a:t>Global Accessibility</a:t>
            </a:r>
            <a:endParaRPr lang="en-IN" i="0" dirty="0">
              <a:effectLst/>
              <a:latin typeface="Calibri" panose="020F0502020204030204" pitchFamily="34" charset="0"/>
              <a:ea typeface="Calibri" panose="020F0502020204030204" pitchFamily="34" charset="0"/>
              <a:cs typeface="Calibri" panose="020F0502020204030204" pitchFamily="34" charset="0"/>
            </a:endParaRPr>
          </a:p>
          <a:p>
            <a:pPr marL="361950" lvl="0" indent="-285750" algn="just" rtl="0">
              <a:lnSpc>
                <a:spcPct val="150000"/>
              </a:lnSpc>
              <a:spcBef>
                <a:spcPts val="0"/>
              </a:spcBef>
              <a:spcAft>
                <a:spcPts val="0"/>
              </a:spcAft>
              <a:buClr>
                <a:srgbClr val="374151"/>
              </a:buClr>
              <a:buSzPts val="2400"/>
              <a:buFont typeface="Wingdings" panose="05000000000000000000" pitchFamily="2" charset="2"/>
              <a:buChar char="Ø"/>
            </a:pPr>
            <a:r>
              <a:rPr lang="en-IN" i="0" dirty="0">
                <a:effectLst/>
                <a:latin typeface="Calibri" panose="020F0502020204030204" pitchFamily="34" charset="0"/>
                <a:ea typeface="Calibri" panose="020F0502020204030204" pitchFamily="34" charset="0"/>
                <a:cs typeface="Calibri" panose="020F0502020204030204" pitchFamily="34" charset="0"/>
              </a:rPr>
              <a:t>Interoperability</a:t>
            </a:r>
            <a:endParaRPr dirty="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sp>
        <p:nvSpPr>
          <p:cNvPr id="284" name="Google Shape;284;p39"/>
          <p:cNvSpPr txBox="1">
            <a:spLocks noGrp="1"/>
          </p:cNvSpPr>
          <p:nvPr>
            <p:ph type="ctrTitle"/>
          </p:nvPr>
        </p:nvSpPr>
        <p:spPr>
          <a:xfrm>
            <a:off x="327200" y="0"/>
            <a:ext cx="7916700" cy="7587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GB" sz="2800" b="1" dirty="0">
                <a:solidFill>
                  <a:schemeClr val="tx1"/>
                </a:solidFill>
              </a:rPr>
              <a:t>DESIGN COMPARISONS</a:t>
            </a:r>
            <a:endParaRPr sz="2800" b="1" dirty="0">
              <a:solidFill>
                <a:schemeClr val="tx1"/>
              </a:solidFill>
            </a:endParaRPr>
          </a:p>
        </p:txBody>
      </p:sp>
      <p:sp>
        <p:nvSpPr>
          <p:cNvPr id="285" name="Google Shape;285;p39"/>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9"/>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81" name="Google Shape;281;p39"/>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282" name="Google Shape;282;p39"/>
          <p:cNvSpPr txBox="1"/>
          <p:nvPr/>
        </p:nvSpPr>
        <p:spPr>
          <a:xfrm>
            <a:off x="0" y="4822031"/>
            <a:ext cx="9144000" cy="500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a:t>
            </a:r>
            <a:r>
              <a:rPr lang="en-GB" dirty="0">
                <a:solidFill>
                  <a:schemeClr val="dk1"/>
                </a:solidFill>
                <a:latin typeface="Calibri" panose="020F0502020204030204"/>
                <a:ea typeface="Calibri" panose="020F0502020204030204"/>
                <a:cs typeface="Calibri" panose="020F0502020204030204"/>
                <a:sym typeface="Calibri" panose="020F0502020204030204"/>
              </a:rPr>
              <a:t>23</a:t>
            </a:r>
            <a:endParaRPr sz="1100" dirty="0"/>
          </a:p>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a:t>
            </a:r>
            <a:endParaRPr sz="1100" dirty="0"/>
          </a:p>
        </p:txBody>
      </p:sp>
      <p:sp>
        <p:nvSpPr>
          <p:cNvPr id="283" name="Google Shape;283;p39"/>
          <p:cNvSpPr txBox="1">
            <a:spLocks noGrp="1"/>
          </p:cNvSpPr>
          <p:nvPr>
            <p:ph type="subTitle" idx="1"/>
          </p:nvPr>
        </p:nvSpPr>
        <p:spPr>
          <a:xfrm>
            <a:off x="394010" y="951570"/>
            <a:ext cx="8237990" cy="3674729"/>
          </a:xfrm>
          <a:prstGeom prst="rect">
            <a:avLst/>
          </a:prstGeom>
          <a:noFill/>
          <a:ln>
            <a:noFill/>
          </a:ln>
        </p:spPr>
        <p:txBody>
          <a:bodyPr spcFirstLastPara="1" wrap="square" lIns="68575" tIns="34275" rIns="68575" bIns="34275" anchor="t" anchorCtr="0">
            <a:noAutofit/>
          </a:bodyPr>
          <a:lstStyle/>
          <a:p>
            <a:pPr marL="76200" lvl="0" indent="0" algn="l" rtl="0">
              <a:lnSpc>
                <a:spcPct val="90000"/>
              </a:lnSpc>
              <a:spcBef>
                <a:spcPts val="0"/>
              </a:spcBef>
              <a:spcAft>
                <a:spcPts val="0"/>
              </a:spcAft>
              <a:buClr>
                <a:srgbClr val="374151"/>
              </a:buClr>
              <a:buSzPts val="2400"/>
            </a:pPr>
            <a:r>
              <a:rPr lang="en-GB" sz="2800" b="1" dirty="0">
                <a:solidFill>
                  <a:srgbClr val="374151"/>
                </a:solidFill>
              </a:rPr>
              <a:t>Ethereum</a:t>
            </a:r>
            <a:r>
              <a:rPr lang="en-GB" sz="2000" b="1" dirty="0">
                <a:solidFill>
                  <a:srgbClr val="374151"/>
                </a:solidFill>
              </a:rPr>
              <a:t>:</a:t>
            </a:r>
            <a:endParaRPr lang="en-GB" sz="2000" b="1" dirty="0">
              <a:solidFill>
                <a:srgbClr val="374151"/>
              </a:solidFill>
            </a:endParaRPr>
          </a:p>
          <a:p>
            <a:pPr marL="76200" lvl="0" indent="0" algn="l" rtl="0">
              <a:lnSpc>
                <a:spcPct val="150000"/>
              </a:lnSpc>
              <a:spcBef>
                <a:spcPts val="0"/>
              </a:spcBef>
              <a:spcAft>
                <a:spcPts val="0"/>
              </a:spcAft>
              <a:buClr>
                <a:srgbClr val="374151"/>
              </a:buClr>
              <a:buSzPts val="2400"/>
            </a:pP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Ethereum is a decentralized blockchain platform that enables the creation and execution of smart contracts, self-executing agreements with coded terms. </a:t>
            </a:r>
            <a:endPar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361950" indent="-285750" algn="l">
              <a:lnSpc>
                <a:spcPct val="150000"/>
              </a:lnSpc>
              <a:spcBef>
                <a:spcPts val="0"/>
              </a:spcBef>
              <a:buClr>
                <a:srgbClr val="374151"/>
              </a:buClr>
              <a:buSzPts val="2400"/>
              <a:buFont typeface="Wingdings" panose="05000000000000000000" pitchFamily="2" charset="2"/>
              <a:buChar char="Ø"/>
            </a:pPr>
            <a:r>
              <a:rPr lang="en-IN" i="0" dirty="0">
                <a:effectLst/>
                <a:latin typeface="Calibri" panose="020F0502020204030204" pitchFamily="34" charset="0"/>
                <a:ea typeface="Calibri" panose="020F0502020204030204" pitchFamily="34" charset="0"/>
                <a:cs typeface="Calibri" panose="020F0502020204030204" pitchFamily="34" charset="0"/>
              </a:rPr>
              <a:t>Decentralization</a:t>
            </a:r>
            <a:endParaRPr lang="en-US"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361950" indent="-285750" algn="l">
              <a:lnSpc>
                <a:spcPct val="150000"/>
              </a:lnSpc>
              <a:spcBef>
                <a:spcPts val="0"/>
              </a:spcBef>
              <a:buClr>
                <a:srgbClr val="374151"/>
              </a:buClr>
              <a:buSzPts val="2400"/>
              <a:buFont typeface="Wingdings" panose="05000000000000000000" pitchFamily="2" charset="2"/>
              <a:buChar char="Ø"/>
            </a:pPr>
            <a:r>
              <a:rPr lang="en-IN" i="0" dirty="0">
                <a:effectLst/>
                <a:latin typeface="Calibri" panose="020F0502020204030204" pitchFamily="34" charset="0"/>
                <a:ea typeface="Calibri" panose="020F0502020204030204" pitchFamily="34" charset="0"/>
                <a:cs typeface="Calibri" panose="020F0502020204030204" pitchFamily="34" charset="0"/>
              </a:rPr>
              <a:t>Smart Contracts</a:t>
            </a:r>
            <a:endParaRPr lang="en-US"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361950" lvl="0" indent="-285750" algn="l" rtl="0">
              <a:lnSpc>
                <a:spcPct val="150000"/>
              </a:lnSpc>
              <a:spcBef>
                <a:spcPts val="0"/>
              </a:spcBef>
              <a:spcAft>
                <a:spcPts val="0"/>
              </a:spcAft>
              <a:buClr>
                <a:srgbClr val="374151"/>
              </a:buClr>
              <a:buSzPts val="2400"/>
              <a:buFont typeface="Wingdings" panose="05000000000000000000" pitchFamily="2" charset="2"/>
              <a:buChar char="Ø"/>
            </a:pPr>
            <a:r>
              <a:rPr lang="en-IN" i="0" dirty="0">
                <a:effectLst/>
                <a:latin typeface="Calibri" panose="020F0502020204030204" pitchFamily="34" charset="0"/>
                <a:ea typeface="Calibri" panose="020F0502020204030204" pitchFamily="34" charset="0"/>
                <a:cs typeface="Calibri" panose="020F0502020204030204" pitchFamily="34" charset="0"/>
              </a:rPr>
              <a:t>Immutable Ledger</a:t>
            </a:r>
            <a:endParaRPr lang="en-US"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361950" lvl="0" indent="-285750" algn="l" rtl="0">
              <a:lnSpc>
                <a:spcPct val="150000"/>
              </a:lnSpc>
              <a:spcBef>
                <a:spcPts val="0"/>
              </a:spcBef>
              <a:spcAft>
                <a:spcPts val="0"/>
              </a:spcAft>
              <a:buClr>
                <a:srgbClr val="374151"/>
              </a:buClr>
              <a:buSzPts val="2400"/>
              <a:buFont typeface="Wingdings" panose="05000000000000000000" pitchFamily="2" charset="2"/>
              <a:buChar char="Ø"/>
            </a:pPr>
            <a:r>
              <a:rPr lang="en-IN" i="0" dirty="0">
                <a:effectLst/>
                <a:latin typeface="Calibri" panose="020F0502020204030204" pitchFamily="34" charset="0"/>
                <a:ea typeface="Calibri" panose="020F0502020204030204" pitchFamily="34" charset="0"/>
                <a:cs typeface="Calibri" panose="020F0502020204030204" pitchFamily="34" charset="0"/>
              </a:rPr>
              <a:t>Standards and Protocols</a:t>
            </a:r>
            <a:endParaRPr lang="en-US"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361950" lvl="0" indent="-285750" algn="l" rtl="0">
              <a:lnSpc>
                <a:spcPct val="150000"/>
              </a:lnSpc>
              <a:spcBef>
                <a:spcPts val="0"/>
              </a:spcBef>
              <a:spcAft>
                <a:spcPts val="0"/>
              </a:spcAft>
              <a:buClr>
                <a:srgbClr val="374151"/>
              </a:buClr>
              <a:buSzPts val="2400"/>
              <a:buFont typeface="Wingdings" panose="05000000000000000000" pitchFamily="2" charset="2"/>
              <a:buChar char="Ø"/>
            </a:pPr>
            <a:r>
              <a:rPr lang="en-IN" i="0" dirty="0">
                <a:effectLst/>
                <a:latin typeface="Calibri" panose="020F0502020204030204" pitchFamily="34" charset="0"/>
                <a:ea typeface="Calibri" panose="020F0502020204030204" pitchFamily="34" charset="0"/>
                <a:cs typeface="Calibri" panose="020F0502020204030204" pitchFamily="34" charset="0"/>
              </a:rPr>
              <a:t>Interoperability</a:t>
            </a:r>
            <a:endParaRPr lang="en-US"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84" name="Google Shape;284;p39"/>
          <p:cNvSpPr txBox="1">
            <a:spLocks noGrp="1"/>
          </p:cNvSpPr>
          <p:nvPr>
            <p:ph type="ctrTitle"/>
          </p:nvPr>
        </p:nvSpPr>
        <p:spPr>
          <a:xfrm>
            <a:off x="327200" y="0"/>
            <a:ext cx="7916700" cy="7587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GB" sz="2800" b="1" dirty="0">
                <a:solidFill>
                  <a:schemeClr val="tx1"/>
                </a:solidFill>
              </a:rPr>
              <a:t>DESIGN COMPARISONS</a:t>
            </a:r>
            <a:endParaRPr sz="2800" b="1" dirty="0">
              <a:solidFill>
                <a:schemeClr val="tx1"/>
              </a:solidFill>
            </a:endParaRPr>
          </a:p>
        </p:txBody>
      </p:sp>
      <p:sp>
        <p:nvSpPr>
          <p:cNvPr id="285" name="Google Shape;285;p39"/>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9"/>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81" name="Google Shape;281;p39"/>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282" name="Google Shape;282;p39"/>
          <p:cNvSpPr txBox="1"/>
          <p:nvPr/>
        </p:nvSpPr>
        <p:spPr>
          <a:xfrm>
            <a:off x="0" y="4822031"/>
            <a:ext cx="9144000" cy="500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a:t>
            </a:r>
            <a:r>
              <a:rPr lang="en-GB" dirty="0">
                <a:solidFill>
                  <a:schemeClr val="dk1"/>
                </a:solidFill>
                <a:latin typeface="Calibri" panose="020F0502020204030204"/>
                <a:ea typeface="Calibri" panose="020F0502020204030204"/>
                <a:cs typeface="Calibri" panose="020F0502020204030204"/>
                <a:sym typeface="Calibri" panose="020F0502020204030204"/>
              </a:rPr>
              <a:t>24</a:t>
            </a:r>
            <a:endParaRPr sz="1100" dirty="0"/>
          </a:p>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a:t>
            </a:r>
            <a:endParaRPr sz="1100" dirty="0"/>
          </a:p>
        </p:txBody>
      </p:sp>
      <p:sp>
        <p:nvSpPr>
          <p:cNvPr id="283" name="Google Shape;283;p39"/>
          <p:cNvSpPr txBox="1">
            <a:spLocks noGrp="1"/>
          </p:cNvSpPr>
          <p:nvPr>
            <p:ph type="subTitle" idx="1"/>
          </p:nvPr>
        </p:nvSpPr>
        <p:spPr>
          <a:xfrm>
            <a:off x="394010" y="951570"/>
            <a:ext cx="8237990" cy="3674729"/>
          </a:xfrm>
          <a:prstGeom prst="rect">
            <a:avLst/>
          </a:prstGeom>
          <a:noFill/>
          <a:ln>
            <a:noFill/>
          </a:ln>
        </p:spPr>
        <p:txBody>
          <a:bodyPr spcFirstLastPara="1" wrap="square" lIns="68575" tIns="34275" rIns="68575" bIns="34275" anchor="t" anchorCtr="0">
            <a:noAutofit/>
          </a:bodyPr>
          <a:lstStyle/>
          <a:p>
            <a:pPr marL="76200" lvl="0" indent="0" algn="l" rtl="0">
              <a:lnSpc>
                <a:spcPct val="90000"/>
              </a:lnSpc>
              <a:spcBef>
                <a:spcPts val="0"/>
              </a:spcBef>
              <a:spcAft>
                <a:spcPts val="0"/>
              </a:spcAft>
              <a:buClr>
                <a:srgbClr val="374151"/>
              </a:buClr>
              <a:buSzPts val="2400"/>
            </a:pPr>
            <a:r>
              <a:rPr lang="en-GB" sz="2400" b="1" dirty="0">
                <a:solidFill>
                  <a:srgbClr val="374151"/>
                </a:solidFill>
              </a:rPr>
              <a:t>Hardhat:</a:t>
            </a:r>
            <a:endParaRPr lang="en-GB" sz="2400" b="1" dirty="0">
              <a:solidFill>
                <a:srgbClr val="374151"/>
              </a:solidFill>
            </a:endParaRPr>
          </a:p>
          <a:p>
            <a:pPr marL="76200" lvl="0" indent="0" algn="l" rtl="0">
              <a:lnSpc>
                <a:spcPct val="150000"/>
              </a:lnSpc>
              <a:spcBef>
                <a:spcPts val="0"/>
              </a:spcBef>
              <a:spcAft>
                <a:spcPts val="0"/>
              </a:spcAft>
              <a:buClr>
                <a:srgbClr val="374151"/>
              </a:buClr>
              <a:buSzPts val="2400"/>
            </a:pP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Hardhat is a development environment and task runner for Ethereum that is designed to streamline and enhance the smart contract development process. </a:t>
            </a:r>
            <a:endPar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76200" lvl="0" indent="0" algn="l" rtl="0">
              <a:lnSpc>
                <a:spcPct val="150000"/>
              </a:lnSpc>
              <a:spcBef>
                <a:spcPts val="0"/>
              </a:spcBef>
              <a:spcAft>
                <a:spcPts val="0"/>
              </a:spcAft>
              <a:buClr>
                <a:srgbClr val="374151"/>
              </a:buClr>
              <a:buSzPts val="2400"/>
            </a:pPr>
            <a:endPar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361950" lvl="0" indent="-285750" algn="l" rtl="0">
              <a:lnSpc>
                <a:spcPct val="150000"/>
              </a:lnSpc>
              <a:spcBef>
                <a:spcPts val="0"/>
              </a:spcBef>
              <a:spcAft>
                <a:spcPts val="0"/>
              </a:spcAft>
              <a:buClr>
                <a:srgbClr val="374151"/>
              </a:buClr>
              <a:buSzPts val="2400"/>
              <a:buFont typeface="Wingdings" panose="05000000000000000000" pitchFamily="2" charset="2"/>
              <a:buChar char="Ø"/>
            </a:pPr>
            <a:r>
              <a:rPr lang="en-IN" i="0" dirty="0">
                <a:effectLst/>
                <a:latin typeface="Calibri" panose="020F0502020204030204" pitchFamily="34" charset="0"/>
                <a:ea typeface="Calibri" panose="020F0502020204030204" pitchFamily="34" charset="0"/>
                <a:cs typeface="Calibri" panose="020F0502020204030204" pitchFamily="34" charset="0"/>
              </a:rPr>
              <a:t>Task Automation</a:t>
            </a:r>
            <a:endParaRPr lang="en-US"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361950" lvl="0" indent="-285750" algn="l" rtl="0">
              <a:lnSpc>
                <a:spcPct val="150000"/>
              </a:lnSpc>
              <a:spcBef>
                <a:spcPts val="0"/>
              </a:spcBef>
              <a:spcAft>
                <a:spcPts val="0"/>
              </a:spcAft>
              <a:buClr>
                <a:srgbClr val="374151"/>
              </a:buClr>
              <a:buSzPts val="2400"/>
              <a:buFont typeface="Wingdings" panose="05000000000000000000" pitchFamily="2" charset="2"/>
              <a:buChar char="Ø"/>
            </a:pPr>
            <a:r>
              <a:rPr lang="en-IN" i="0" dirty="0">
                <a:effectLst/>
                <a:latin typeface="Calibri" panose="020F0502020204030204" pitchFamily="34" charset="0"/>
                <a:ea typeface="Calibri" panose="020F0502020204030204" pitchFamily="34" charset="0"/>
                <a:cs typeface="Calibri" panose="020F0502020204030204" pitchFamily="34" charset="0"/>
              </a:rPr>
              <a:t>Built-in Testing Environment</a:t>
            </a:r>
            <a:endParaRPr lang="en-US"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361950" lvl="0" indent="-285750" algn="l" rtl="0">
              <a:lnSpc>
                <a:spcPct val="150000"/>
              </a:lnSpc>
              <a:spcBef>
                <a:spcPts val="0"/>
              </a:spcBef>
              <a:spcAft>
                <a:spcPts val="0"/>
              </a:spcAft>
              <a:buClr>
                <a:srgbClr val="374151"/>
              </a:buClr>
              <a:buSzPts val="2400"/>
              <a:buFont typeface="Wingdings" panose="05000000000000000000" pitchFamily="2" charset="2"/>
              <a:buChar char="Ø"/>
            </a:pPr>
            <a:r>
              <a:rPr lang="en-IN" i="0" dirty="0">
                <a:effectLst/>
                <a:latin typeface="Calibri" panose="020F0502020204030204" pitchFamily="34" charset="0"/>
                <a:ea typeface="Calibri" panose="020F0502020204030204" pitchFamily="34" charset="0"/>
                <a:cs typeface="Calibri" panose="020F0502020204030204" pitchFamily="34" charset="0"/>
              </a:rPr>
              <a:t>Network Support</a:t>
            </a:r>
            <a:endParaRPr lang="en-US"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361950" lvl="0" indent="-285750" algn="l" rtl="0">
              <a:lnSpc>
                <a:spcPct val="150000"/>
              </a:lnSpc>
              <a:spcBef>
                <a:spcPts val="0"/>
              </a:spcBef>
              <a:spcAft>
                <a:spcPts val="0"/>
              </a:spcAft>
              <a:buClr>
                <a:srgbClr val="374151"/>
              </a:buClr>
              <a:buSzPts val="2400"/>
              <a:buFont typeface="Wingdings" panose="05000000000000000000" pitchFamily="2" charset="2"/>
              <a:buChar char="Ø"/>
            </a:pPr>
            <a:r>
              <a:rPr lang="en-IN" i="0" dirty="0">
                <a:effectLst/>
                <a:latin typeface="Calibri" panose="020F0502020204030204" pitchFamily="34" charset="0"/>
                <a:ea typeface="Calibri" panose="020F0502020204030204" pitchFamily="34" charset="0"/>
                <a:cs typeface="Calibri" panose="020F0502020204030204" pitchFamily="34" charset="0"/>
              </a:rPr>
              <a:t>Gas Reporting</a:t>
            </a:r>
            <a:endParaRPr lang="en-US" dirty="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sp>
        <p:nvSpPr>
          <p:cNvPr id="284" name="Google Shape;284;p39"/>
          <p:cNvSpPr txBox="1">
            <a:spLocks noGrp="1"/>
          </p:cNvSpPr>
          <p:nvPr>
            <p:ph type="ctrTitle"/>
          </p:nvPr>
        </p:nvSpPr>
        <p:spPr>
          <a:xfrm>
            <a:off x="327200" y="0"/>
            <a:ext cx="7916700" cy="7587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GB" sz="2800" b="1" dirty="0">
                <a:solidFill>
                  <a:schemeClr val="tx1"/>
                </a:solidFill>
              </a:rPr>
              <a:t>DESIGN COMPARISONS</a:t>
            </a:r>
            <a:endParaRPr sz="2800" b="1" dirty="0">
              <a:solidFill>
                <a:schemeClr val="tx1"/>
              </a:solidFill>
            </a:endParaRPr>
          </a:p>
        </p:txBody>
      </p:sp>
      <p:sp>
        <p:nvSpPr>
          <p:cNvPr id="285" name="Google Shape;285;p39"/>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0"/>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91" name="Google Shape;291;p40"/>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292" name="Google Shape;292;p40"/>
          <p:cNvSpPr txBox="1"/>
          <p:nvPr/>
        </p:nvSpPr>
        <p:spPr>
          <a:xfrm>
            <a:off x="0" y="4822031"/>
            <a:ext cx="9144000" cy="500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a:t>
            </a:r>
            <a:r>
              <a:rPr lang="en-GB" dirty="0">
                <a:solidFill>
                  <a:schemeClr val="dk1"/>
                </a:solidFill>
                <a:latin typeface="Calibri" panose="020F0502020204030204"/>
                <a:ea typeface="Calibri" panose="020F0502020204030204"/>
                <a:cs typeface="Calibri" panose="020F0502020204030204"/>
                <a:sym typeface="Calibri" panose="020F0502020204030204"/>
              </a:rPr>
              <a:t>25</a:t>
            </a:r>
            <a:endParaRPr sz="1100" dirty="0"/>
          </a:p>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a:t>
            </a:r>
            <a:endParaRPr sz="1100" dirty="0"/>
          </a:p>
        </p:txBody>
      </p:sp>
      <p:sp>
        <p:nvSpPr>
          <p:cNvPr id="293" name="Google Shape;293;p40"/>
          <p:cNvSpPr txBox="1">
            <a:spLocks noGrp="1"/>
          </p:cNvSpPr>
          <p:nvPr>
            <p:ph type="subTitle" idx="1"/>
          </p:nvPr>
        </p:nvSpPr>
        <p:spPr>
          <a:xfrm>
            <a:off x="97971" y="772575"/>
            <a:ext cx="8842529" cy="3998375"/>
          </a:xfrm>
          <a:prstGeom prst="rect">
            <a:avLst/>
          </a:prstGeom>
          <a:noFill/>
          <a:ln>
            <a:noFill/>
          </a:ln>
        </p:spPr>
        <p:txBody>
          <a:bodyPr spcFirstLastPara="1" wrap="square" lIns="68575" tIns="34275" rIns="68575" bIns="34275" anchor="t" anchorCtr="0">
            <a:normAutofit/>
          </a:bodyPr>
          <a:lstStyle/>
          <a:p>
            <a:pPr marL="114300" lvl="0" indent="0" algn="just" rtl="0">
              <a:lnSpc>
                <a:spcPct val="115000"/>
              </a:lnSpc>
              <a:spcBef>
                <a:spcPts val="400"/>
              </a:spcBef>
              <a:spcAft>
                <a:spcPts val="0"/>
              </a:spcAft>
              <a:buSzPts val="1800"/>
            </a:pPr>
            <a:r>
              <a:rPr lang="en-US" sz="2400" b="1" dirty="0"/>
              <a:t>Ganache</a:t>
            </a:r>
            <a:r>
              <a:rPr lang="en-US" b="1" dirty="0"/>
              <a:t>:</a:t>
            </a:r>
            <a:endParaRPr lang="en-US" b="1" dirty="0"/>
          </a:p>
          <a:p>
            <a:pPr marL="114300" lvl="0" indent="0" algn="just" rtl="0">
              <a:lnSpc>
                <a:spcPct val="115000"/>
              </a:lnSpc>
              <a:spcBef>
                <a:spcPts val="400"/>
              </a:spcBef>
              <a:spcAft>
                <a:spcPts val="0"/>
              </a:spcAft>
              <a:buSzPts val="1800"/>
            </a:pPr>
            <a:r>
              <a:rPr lang="en-US" dirty="0"/>
              <a:t>Here's how the use of Ganache can enhance system design:</a:t>
            </a:r>
            <a:endParaRPr lang="en-US" dirty="0"/>
          </a:p>
          <a:p>
            <a:pPr marL="400050" lvl="0" indent="-285750" algn="just" rtl="0">
              <a:lnSpc>
                <a:spcPct val="150000"/>
              </a:lnSpc>
              <a:spcBef>
                <a:spcPts val="400"/>
              </a:spcBef>
              <a:spcAft>
                <a:spcPts val="0"/>
              </a:spcAft>
              <a:buSzPts val="1800"/>
              <a:buFont typeface="Wingdings" panose="05000000000000000000" pitchFamily="2" charset="2"/>
              <a:buChar char="Ø"/>
            </a:pPr>
            <a:r>
              <a:rPr lang="en-IN" dirty="0"/>
              <a:t>Rapid Prototyping and Development</a:t>
            </a:r>
            <a:endParaRPr lang="en-IN" dirty="0"/>
          </a:p>
          <a:p>
            <a:pPr marL="400050" lvl="0" indent="-285750" algn="just" rtl="0">
              <a:lnSpc>
                <a:spcPct val="150000"/>
              </a:lnSpc>
              <a:spcBef>
                <a:spcPts val="400"/>
              </a:spcBef>
              <a:spcAft>
                <a:spcPts val="0"/>
              </a:spcAft>
              <a:buSzPts val="1800"/>
              <a:buFont typeface="Wingdings" panose="05000000000000000000" pitchFamily="2" charset="2"/>
              <a:buChar char="Ø"/>
            </a:pPr>
            <a:r>
              <a:rPr lang="en-US" dirty="0"/>
              <a:t>Controlled </a:t>
            </a:r>
            <a:r>
              <a:rPr lang="en-US"/>
              <a:t>Testing Environment</a:t>
            </a:r>
            <a:endParaRPr lang="en-US" dirty="0"/>
          </a:p>
          <a:p>
            <a:pPr marL="400050" lvl="0" indent="-285750" algn="just" rtl="0">
              <a:lnSpc>
                <a:spcPct val="150000"/>
              </a:lnSpc>
              <a:spcBef>
                <a:spcPts val="400"/>
              </a:spcBef>
              <a:spcAft>
                <a:spcPts val="0"/>
              </a:spcAft>
              <a:buSzPts val="1800"/>
              <a:buFont typeface="Wingdings" panose="05000000000000000000" pitchFamily="2" charset="2"/>
              <a:buChar char="Ø"/>
            </a:pPr>
            <a:r>
              <a:rPr lang="en-US" dirty="0"/>
              <a:t>Improved Collaboration and Testing</a:t>
            </a:r>
            <a:endParaRPr lang="en-US" dirty="0"/>
          </a:p>
          <a:p>
            <a:pPr marL="400050" lvl="0" indent="-285750" algn="just" rtl="0">
              <a:lnSpc>
                <a:spcPct val="150000"/>
              </a:lnSpc>
              <a:spcBef>
                <a:spcPts val="400"/>
              </a:spcBef>
              <a:spcAft>
                <a:spcPts val="0"/>
              </a:spcAft>
              <a:buSzPts val="1800"/>
              <a:buFont typeface="Wingdings" panose="05000000000000000000" pitchFamily="2" charset="2"/>
              <a:buChar char="Ø"/>
            </a:pPr>
            <a:r>
              <a:rPr lang="en-US" dirty="0"/>
              <a:t>Enhanced Security and Code Quality</a:t>
            </a:r>
            <a:endParaRPr lang="en-US" dirty="0"/>
          </a:p>
          <a:p>
            <a:pPr marL="400050" lvl="0" indent="-285750" algn="just" rtl="0">
              <a:lnSpc>
                <a:spcPct val="150000"/>
              </a:lnSpc>
              <a:spcBef>
                <a:spcPts val="400"/>
              </a:spcBef>
              <a:spcAft>
                <a:spcPts val="0"/>
              </a:spcAft>
              <a:buSzPts val="1800"/>
              <a:buFont typeface="Wingdings" panose="05000000000000000000" pitchFamily="2" charset="2"/>
              <a:buChar char="Ø"/>
            </a:pPr>
            <a:r>
              <a:rPr lang="en-US" dirty="0"/>
              <a:t>Learning and Educational Purposes</a:t>
            </a:r>
            <a:endParaRPr lang="en-US" dirty="0"/>
          </a:p>
          <a:p>
            <a:pPr marL="400050" lvl="0" indent="-285750" algn="just" rtl="0">
              <a:lnSpc>
                <a:spcPct val="115000"/>
              </a:lnSpc>
              <a:spcBef>
                <a:spcPts val="400"/>
              </a:spcBef>
              <a:spcAft>
                <a:spcPts val="0"/>
              </a:spcAft>
              <a:buSzPts val="1800"/>
              <a:buFont typeface="Wingdings" panose="05000000000000000000" pitchFamily="2" charset="2"/>
              <a:buChar char="§"/>
            </a:pPr>
            <a:endParaRPr lang="en-US" dirty="0"/>
          </a:p>
          <a:p>
            <a:pPr marL="114300" lvl="0" indent="0" algn="just" rtl="0">
              <a:lnSpc>
                <a:spcPct val="115000"/>
              </a:lnSpc>
              <a:spcBef>
                <a:spcPts val="400"/>
              </a:spcBef>
              <a:spcAft>
                <a:spcPts val="0"/>
              </a:spcAft>
              <a:buSzPts val="1800"/>
            </a:pPr>
            <a:endParaRPr dirty="0"/>
          </a:p>
        </p:txBody>
      </p:sp>
      <p:sp>
        <p:nvSpPr>
          <p:cNvPr id="294" name="Google Shape;294;p40"/>
          <p:cNvSpPr txBox="1">
            <a:spLocks noGrp="1"/>
          </p:cNvSpPr>
          <p:nvPr>
            <p:ph type="ctrTitle"/>
          </p:nvPr>
        </p:nvSpPr>
        <p:spPr>
          <a:xfrm>
            <a:off x="151400" y="0"/>
            <a:ext cx="8092500" cy="7587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GB" sz="2800" b="1" dirty="0">
                <a:solidFill>
                  <a:schemeClr val="tx1"/>
                </a:solidFill>
              </a:rPr>
              <a:t>   SYSTEM DESIGN IMPROVEMENTS</a:t>
            </a:r>
            <a:endParaRPr sz="2800" b="1" dirty="0">
              <a:solidFill>
                <a:schemeClr val="tx1"/>
              </a:solidFill>
            </a:endParaRPr>
          </a:p>
        </p:txBody>
      </p:sp>
      <p:sp>
        <p:nvSpPr>
          <p:cNvPr id="295" name="Google Shape;295;p40"/>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9"/>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81" name="Google Shape;281;p39"/>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282" name="Google Shape;282;p39"/>
          <p:cNvSpPr txBox="1"/>
          <p:nvPr/>
        </p:nvSpPr>
        <p:spPr>
          <a:xfrm>
            <a:off x="7620" y="4822031"/>
            <a:ext cx="9144000" cy="500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No:26</a:t>
            </a:r>
            <a:endParaRPr sz="1100" dirty="0"/>
          </a:p>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a:t>
            </a:r>
            <a:endParaRPr sz="1100" dirty="0"/>
          </a:p>
        </p:txBody>
      </p:sp>
      <p:sp>
        <p:nvSpPr>
          <p:cNvPr id="283" name="Google Shape;283;p39"/>
          <p:cNvSpPr txBox="1">
            <a:spLocks noGrp="1"/>
          </p:cNvSpPr>
          <p:nvPr>
            <p:ph type="subTitle" idx="1"/>
          </p:nvPr>
        </p:nvSpPr>
        <p:spPr>
          <a:xfrm>
            <a:off x="394010" y="951570"/>
            <a:ext cx="8237990" cy="3674729"/>
          </a:xfrm>
          <a:prstGeom prst="rect">
            <a:avLst/>
          </a:prstGeom>
          <a:noFill/>
          <a:ln>
            <a:noFill/>
          </a:ln>
        </p:spPr>
        <p:txBody>
          <a:bodyPr spcFirstLastPara="1" wrap="square" lIns="68575" tIns="34275" rIns="68575" bIns="34275" anchor="t" anchorCtr="0">
            <a:noAutofit/>
          </a:bodyPr>
          <a:lstStyle/>
          <a:p>
            <a:pPr marL="76200" lvl="0" indent="0" algn="l" rtl="0">
              <a:lnSpc>
                <a:spcPct val="90000"/>
              </a:lnSpc>
              <a:spcBef>
                <a:spcPts val="0"/>
              </a:spcBef>
              <a:spcAft>
                <a:spcPts val="0"/>
              </a:spcAft>
              <a:buClr>
                <a:srgbClr val="374151"/>
              </a:buClr>
              <a:buSzPts val="2400"/>
            </a:pPr>
            <a:endParaRPr lang="en-GB" sz="2000" b="1"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114300" lvl="0" indent="0" algn="just" rtl="0">
              <a:lnSpc>
                <a:spcPct val="115000"/>
              </a:lnSpc>
              <a:spcBef>
                <a:spcPts val="400"/>
              </a:spcBef>
              <a:spcAft>
                <a:spcPts val="0"/>
              </a:spcAft>
              <a:buSzPts val="1800"/>
            </a:pPr>
            <a:r>
              <a:rPr lang="en-US" sz="2000" b="1">
                <a:latin typeface="Calibri" panose="020F0502020204030204" pitchFamily="34" charset="0"/>
                <a:ea typeface="Calibri" panose="020F0502020204030204" pitchFamily="34" charset="0"/>
                <a:cs typeface="Calibri" panose="020F0502020204030204" pitchFamily="34" charset="0"/>
              </a:rPr>
              <a:t>Major Modules:</a:t>
            </a:r>
            <a:endParaRPr lang="en-US" sz="2000" b="1">
              <a:latin typeface="Calibri" panose="020F0502020204030204" pitchFamily="34" charset="0"/>
              <a:ea typeface="Calibri" panose="020F0502020204030204" pitchFamily="34" charset="0"/>
              <a:cs typeface="Calibri" panose="020F0502020204030204" pitchFamily="34" charset="0"/>
            </a:endParaRPr>
          </a:p>
          <a:p>
            <a:pPr marL="400050" lvl="0" indent="-285750" algn="just" rtl="0">
              <a:lnSpc>
                <a:spcPct val="115000"/>
              </a:lnSpc>
              <a:spcBef>
                <a:spcPts val="400"/>
              </a:spcBef>
              <a:spcAft>
                <a:spcPts val="0"/>
              </a:spcAft>
              <a:buSzPts val="1800"/>
              <a:buFont typeface="Wingdings" panose="05000000000000000000" pitchFamily="2" charset="2"/>
              <a:buChar char="§"/>
            </a:pPr>
            <a:r>
              <a:rPr lang="en-US">
                <a:latin typeface="Calibri" panose="020F0502020204030204" pitchFamily="34" charset="0"/>
                <a:ea typeface="Calibri" panose="020F0502020204030204" pitchFamily="34" charset="0"/>
                <a:cs typeface="Calibri" panose="020F0502020204030204" pitchFamily="34" charset="0"/>
              </a:rPr>
              <a:t>Registration – Here all the actors involved in the supply chain register themselves : Assignroles.js</a:t>
            </a:r>
            <a:endParaRPr lang="en-US">
              <a:latin typeface="Calibri" panose="020F0502020204030204" pitchFamily="34" charset="0"/>
              <a:ea typeface="Calibri" panose="020F0502020204030204" pitchFamily="34" charset="0"/>
              <a:cs typeface="Calibri" panose="020F0502020204030204" pitchFamily="34" charset="0"/>
            </a:endParaRPr>
          </a:p>
          <a:p>
            <a:pPr marL="400050" lvl="0" indent="-285750" algn="just" rtl="0">
              <a:lnSpc>
                <a:spcPct val="115000"/>
              </a:lnSpc>
              <a:spcBef>
                <a:spcPts val="400"/>
              </a:spcBef>
              <a:spcAft>
                <a:spcPts val="0"/>
              </a:spcAft>
              <a:buSzPts val="1800"/>
              <a:buFont typeface="Wingdings" panose="05000000000000000000" pitchFamily="2" charset="2"/>
              <a:buChar char="§"/>
            </a:pPr>
            <a:r>
              <a:rPr lang="en-US">
                <a:latin typeface="Calibri" panose="020F0502020204030204" pitchFamily="34" charset="0"/>
                <a:ea typeface="Calibri" panose="020F0502020204030204" pitchFamily="34" charset="0"/>
                <a:cs typeface="Calibri" panose="020F0502020204030204" pitchFamily="34" charset="0"/>
              </a:rPr>
              <a:t>Ordering products – Here the consumers order their required products : Addproduct.js</a:t>
            </a:r>
            <a:endParaRPr lang="en-US">
              <a:latin typeface="Calibri" panose="020F0502020204030204" pitchFamily="34" charset="0"/>
              <a:ea typeface="Calibri" panose="020F0502020204030204" pitchFamily="34" charset="0"/>
              <a:cs typeface="Calibri" panose="020F0502020204030204" pitchFamily="34" charset="0"/>
            </a:endParaRPr>
          </a:p>
          <a:p>
            <a:pPr marL="400050" lvl="0" indent="-285750" algn="just" rtl="0">
              <a:lnSpc>
                <a:spcPct val="115000"/>
              </a:lnSpc>
              <a:spcBef>
                <a:spcPts val="400"/>
              </a:spcBef>
              <a:spcAft>
                <a:spcPts val="0"/>
              </a:spcAft>
              <a:buSzPts val="1800"/>
              <a:buFont typeface="Wingdings" panose="05000000000000000000" pitchFamily="2" charset="2"/>
              <a:buChar char="§"/>
            </a:pPr>
            <a:r>
              <a:rPr lang="en-US">
                <a:latin typeface="Calibri" panose="020F0502020204030204" pitchFamily="34" charset="0"/>
                <a:ea typeface="Calibri" panose="020F0502020204030204" pitchFamily="34" charset="0"/>
                <a:cs typeface="Calibri" panose="020F0502020204030204" pitchFamily="34" charset="0"/>
              </a:rPr>
              <a:t>Control supply chain – Here the supply chain process is controlled and each actor updates the details about the product delivery : supply.js</a:t>
            </a:r>
            <a:endParaRPr lang="en-US">
              <a:latin typeface="Calibri" panose="020F0502020204030204" pitchFamily="34" charset="0"/>
              <a:ea typeface="Calibri" panose="020F0502020204030204" pitchFamily="34" charset="0"/>
              <a:cs typeface="Calibri" panose="020F0502020204030204" pitchFamily="34" charset="0"/>
            </a:endParaRPr>
          </a:p>
          <a:p>
            <a:pPr marL="400050" lvl="0" indent="-285750" algn="just" rtl="0">
              <a:lnSpc>
                <a:spcPct val="115000"/>
              </a:lnSpc>
              <a:spcBef>
                <a:spcPts val="400"/>
              </a:spcBef>
              <a:spcAft>
                <a:spcPts val="0"/>
              </a:spcAft>
              <a:buSzPts val="1800"/>
              <a:buFont typeface="Wingdings" panose="05000000000000000000" pitchFamily="2" charset="2"/>
              <a:buChar char="§"/>
            </a:pPr>
            <a:r>
              <a:rPr lang="en-US">
                <a:latin typeface="Calibri" panose="020F0502020204030204" pitchFamily="34" charset="0"/>
                <a:ea typeface="Calibri" panose="020F0502020204030204" pitchFamily="34" charset="0"/>
                <a:cs typeface="Calibri" panose="020F0502020204030204" pitchFamily="34" charset="0"/>
              </a:rPr>
              <a:t>Tracking products – Here the products can be tracked with the help of a tracking ID. It shows the whole history of the project : Track.js</a:t>
            </a:r>
            <a:endParaRPr lang="en-US">
              <a:latin typeface="Calibri" panose="020F0502020204030204" pitchFamily="34" charset="0"/>
              <a:ea typeface="Calibri" panose="020F0502020204030204" pitchFamily="34" charset="0"/>
              <a:cs typeface="Calibri" panose="020F0502020204030204" pitchFamily="34" charset="0"/>
            </a:endParaRPr>
          </a:p>
          <a:p>
            <a:pPr marL="76200" lvl="0" indent="0" algn="l" rtl="0">
              <a:lnSpc>
                <a:spcPct val="150000"/>
              </a:lnSpc>
              <a:spcBef>
                <a:spcPts val="0"/>
              </a:spcBef>
              <a:spcAft>
                <a:spcPts val="0"/>
              </a:spcAft>
              <a:buClr>
                <a:srgbClr val="374151"/>
              </a:buClr>
              <a:buSzPts val="2400"/>
            </a:pPr>
            <a:endPar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76200" lvl="0" indent="0" algn="l" rtl="0">
              <a:lnSpc>
                <a:spcPct val="90000"/>
              </a:lnSpc>
              <a:spcBef>
                <a:spcPts val="0"/>
              </a:spcBef>
              <a:spcAft>
                <a:spcPts val="0"/>
              </a:spcAft>
              <a:buClr>
                <a:srgbClr val="374151"/>
              </a:buClr>
              <a:buSzPts val="2400"/>
            </a:pPr>
            <a:endPar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76200" lvl="0" indent="0" algn="l" rtl="0">
              <a:lnSpc>
                <a:spcPct val="90000"/>
              </a:lnSpc>
              <a:spcBef>
                <a:spcPts val="0"/>
              </a:spcBef>
              <a:spcAft>
                <a:spcPts val="0"/>
              </a:spcAft>
              <a:buClr>
                <a:srgbClr val="374151"/>
              </a:buClr>
              <a:buSzPts val="2400"/>
            </a:pPr>
            <a:endParaRPr lang="en-US" dirty="0">
              <a:solidFill>
                <a:srgbClr val="374151"/>
              </a:solidFill>
              <a:latin typeface="Söhne"/>
              <a:ea typeface="Calibri" panose="020F0502020204030204" pitchFamily="34" charset="0"/>
              <a:cs typeface="Calibri" panose="020F0502020204030204" pitchFamily="34" charset="0"/>
            </a:endParaRPr>
          </a:p>
        </p:txBody>
      </p:sp>
      <p:sp>
        <p:nvSpPr>
          <p:cNvPr id="284" name="Google Shape;284;p39"/>
          <p:cNvSpPr txBox="1">
            <a:spLocks noGrp="1"/>
          </p:cNvSpPr>
          <p:nvPr>
            <p:ph type="ctrTitle"/>
          </p:nvPr>
        </p:nvSpPr>
        <p:spPr>
          <a:xfrm>
            <a:off x="327200" y="0"/>
            <a:ext cx="7916700" cy="7587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GB" sz="2800" b="1">
                <a:solidFill>
                  <a:schemeClr val="tx1"/>
                </a:solidFill>
              </a:rPr>
              <a:t>IMPLEMENTATION</a:t>
            </a:r>
            <a:endParaRPr sz="2800" b="1" dirty="0">
              <a:solidFill>
                <a:schemeClr val="tx1"/>
              </a:solidFill>
            </a:endParaRPr>
          </a:p>
        </p:txBody>
      </p:sp>
      <p:sp>
        <p:nvSpPr>
          <p:cNvPr id="285" name="Google Shape;285;p39"/>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0"/>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91" name="Google Shape;291;p40"/>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292" name="Google Shape;292;p40"/>
          <p:cNvSpPr txBox="1"/>
          <p:nvPr/>
        </p:nvSpPr>
        <p:spPr>
          <a:xfrm>
            <a:off x="0" y="4822031"/>
            <a:ext cx="9144000" cy="66738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a:t>
            </a:r>
            <a:r>
              <a:rPr lang="en-GB" dirty="0">
                <a:solidFill>
                  <a:schemeClr val="dk1"/>
                </a:solidFill>
                <a:latin typeface="Calibri" panose="020F0502020204030204"/>
                <a:ea typeface="Calibri" panose="020F0502020204030204"/>
                <a:cs typeface="Calibri" panose="020F0502020204030204"/>
                <a:sym typeface="Calibri" panose="020F0502020204030204"/>
              </a:rPr>
              <a:t>2</a:t>
            </a:r>
            <a:r>
              <a:rPr lang="en-US" dirty="0">
                <a:solidFill>
                  <a:schemeClr val="dk1"/>
                </a:solidFill>
                <a:latin typeface="Calibri" panose="020F0502020204030204"/>
                <a:ea typeface="Calibri" panose="020F0502020204030204"/>
                <a:cs typeface="Calibri" panose="020F0502020204030204"/>
                <a:sym typeface="Calibri" panose="020F0502020204030204"/>
              </a:rPr>
              <a:t>7</a:t>
            </a:r>
            <a:endParaRPr lang="en-US" altLang="en-GB"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endParaRPr sz="1100" dirty="0"/>
          </a:p>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a:t>
            </a:r>
            <a:endParaRPr sz="1100" dirty="0"/>
          </a:p>
        </p:txBody>
      </p:sp>
      <p:sp>
        <p:nvSpPr>
          <p:cNvPr id="293" name="Google Shape;293;p40"/>
          <p:cNvSpPr txBox="1">
            <a:spLocks noGrp="1"/>
          </p:cNvSpPr>
          <p:nvPr>
            <p:ph type="subTitle" idx="1"/>
          </p:nvPr>
        </p:nvSpPr>
        <p:spPr>
          <a:xfrm>
            <a:off x="97971" y="772575"/>
            <a:ext cx="8842529" cy="3998375"/>
          </a:xfrm>
          <a:prstGeom prst="rect">
            <a:avLst/>
          </a:prstGeom>
          <a:noFill/>
          <a:ln>
            <a:noFill/>
          </a:ln>
        </p:spPr>
        <p:txBody>
          <a:bodyPr spcFirstLastPara="1" wrap="square" lIns="68575" tIns="34275" rIns="68575" bIns="34275" anchor="t" anchorCtr="0">
            <a:normAutofit/>
          </a:bodyPr>
          <a:lstStyle/>
          <a:p>
            <a:pPr marL="114300" lvl="0" indent="0" algn="just" rtl="0">
              <a:lnSpc>
                <a:spcPct val="115000"/>
              </a:lnSpc>
              <a:spcBef>
                <a:spcPts val="400"/>
              </a:spcBef>
              <a:spcAft>
                <a:spcPts val="0"/>
              </a:spcAft>
              <a:buSzPts val="1800"/>
            </a:pPr>
            <a:r>
              <a:rPr lang="en-US" sz="2000" b="1">
                <a:latin typeface="Calibri" panose="020F0502020204030204" pitchFamily="34" charset="0"/>
                <a:ea typeface="Calibri" panose="020F0502020204030204" pitchFamily="34" charset="0"/>
                <a:cs typeface="Calibri" panose="020F0502020204030204" pitchFamily="34" charset="0"/>
              </a:rPr>
              <a:t>Major Modules:</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400050" lvl="0" indent="-285750" algn="just" rtl="0">
              <a:lnSpc>
                <a:spcPct val="115000"/>
              </a:lnSpc>
              <a:spcBef>
                <a:spcPts val="400"/>
              </a:spcBef>
              <a:spcAft>
                <a:spcPts val="0"/>
              </a:spcAft>
              <a:buSzPts val="1800"/>
              <a:buFont typeface="Wingdings" panose="05000000000000000000" pitchFamily="2" charset="2"/>
              <a:buChar char="§"/>
            </a:pPr>
            <a:r>
              <a:rPr lang="en-US">
                <a:latin typeface="Calibri" panose="020F0502020204030204" pitchFamily="34" charset="0"/>
                <a:ea typeface="Calibri" panose="020F0502020204030204" pitchFamily="34" charset="0"/>
                <a:cs typeface="Calibri" panose="020F0502020204030204" pitchFamily="34" charset="0"/>
              </a:rPr>
              <a:t>Registration – Here all the actors involved in the supply chain register themselves : Assignroles.js</a:t>
            </a:r>
            <a:endParaRPr lang="en-US">
              <a:latin typeface="Calibri" panose="020F0502020204030204" pitchFamily="34" charset="0"/>
              <a:ea typeface="Calibri" panose="020F0502020204030204" pitchFamily="34" charset="0"/>
              <a:cs typeface="Calibri" panose="020F0502020204030204" pitchFamily="34" charset="0"/>
            </a:endParaRPr>
          </a:p>
          <a:p>
            <a:pPr marL="400050" lvl="0" indent="-285750" algn="just" rtl="0">
              <a:lnSpc>
                <a:spcPct val="115000"/>
              </a:lnSpc>
              <a:spcBef>
                <a:spcPts val="400"/>
              </a:spcBef>
              <a:spcAft>
                <a:spcPts val="0"/>
              </a:spcAft>
              <a:buSzPts val="1800"/>
              <a:buFont typeface="Wingdings" panose="05000000000000000000" pitchFamily="2" charset="2"/>
              <a:buChar char="§"/>
            </a:pPr>
            <a:r>
              <a:rPr lang="en-US">
                <a:latin typeface="Calibri" panose="020F0502020204030204" pitchFamily="34" charset="0"/>
                <a:ea typeface="Calibri" panose="020F0502020204030204" pitchFamily="34" charset="0"/>
                <a:cs typeface="Calibri" panose="020F0502020204030204" pitchFamily="34" charset="0"/>
              </a:rPr>
              <a:t>Ordering products – Here the consumers order their required products : Addmed.js</a:t>
            </a:r>
            <a:endParaRPr lang="en-US">
              <a:latin typeface="Calibri" panose="020F0502020204030204" pitchFamily="34" charset="0"/>
              <a:ea typeface="Calibri" panose="020F0502020204030204" pitchFamily="34" charset="0"/>
              <a:cs typeface="Calibri" panose="020F0502020204030204" pitchFamily="34" charset="0"/>
            </a:endParaRPr>
          </a:p>
          <a:p>
            <a:pPr marL="400050" lvl="0" indent="-285750" algn="just" rtl="0">
              <a:lnSpc>
                <a:spcPct val="115000"/>
              </a:lnSpc>
              <a:spcBef>
                <a:spcPts val="400"/>
              </a:spcBef>
              <a:spcAft>
                <a:spcPts val="0"/>
              </a:spcAft>
              <a:buSzPts val="1800"/>
              <a:buFont typeface="Wingdings" panose="05000000000000000000" pitchFamily="2" charset="2"/>
              <a:buChar char="§"/>
            </a:pPr>
            <a:r>
              <a:rPr lang="en-US">
                <a:latin typeface="Calibri" panose="020F0502020204030204" pitchFamily="34" charset="0"/>
                <a:ea typeface="Calibri" panose="020F0502020204030204" pitchFamily="34" charset="0"/>
                <a:cs typeface="Calibri" panose="020F0502020204030204" pitchFamily="34" charset="0"/>
              </a:rPr>
              <a:t>Control supply chain – Here the supply chain process is controlled and each actor updates the details about the product delivery : supply.js</a:t>
            </a:r>
            <a:endParaRPr lang="en-US">
              <a:latin typeface="Calibri" panose="020F0502020204030204" pitchFamily="34" charset="0"/>
              <a:ea typeface="Calibri" panose="020F0502020204030204" pitchFamily="34" charset="0"/>
              <a:cs typeface="Calibri" panose="020F0502020204030204" pitchFamily="34" charset="0"/>
            </a:endParaRPr>
          </a:p>
          <a:p>
            <a:pPr marL="400050" lvl="0" indent="-285750" algn="just" rtl="0">
              <a:lnSpc>
                <a:spcPct val="115000"/>
              </a:lnSpc>
              <a:spcBef>
                <a:spcPts val="400"/>
              </a:spcBef>
              <a:spcAft>
                <a:spcPts val="0"/>
              </a:spcAft>
              <a:buSzPts val="1800"/>
              <a:buFont typeface="Wingdings" panose="05000000000000000000" pitchFamily="2" charset="2"/>
              <a:buChar char="§"/>
            </a:pPr>
            <a:r>
              <a:rPr lang="en-US">
                <a:latin typeface="Calibri" panose="020F0502020204030204" pitchFamily="34" charset="0"/>
                <a:ea typeface="Calibri" panose="020F0502020204030204" pitchFamily="34" charset="0"/>
                <a:cs typeface="Calibri" panose="020F0502020204030204" pitchFamily="34" charset="0"/>
              </a:rPr>
              <a:t>Tracking products – Here the products can be tracked with the help of a tracking ID. It shows the whole history of the project : Track.js</a:t>
            </a:r>
            <a:endParaRPr lang="en-US">
              <a:latin typeface="Calibri" panose="020F0502020204030204" pitchFamily="34" charset="0"/>
              <a:ea typeface="Calibri" panose="020F0502020204030204" pitchFamily="34" charset="0"/>
              <a:cs typeface="Calibri" panose="020F0502020204030204" pitchFamily="34" charset="0"/>
            </a:endParaRPr>
          </a:p>
          <a:p>
            <a:pPr marL="400050" lvl="0" indent="-285750" algn="just" rtl="0">
              <a:lnSpc>
                <a:spcPct val="115000"/>
              </a:lnSpc>
              <a:spcBef>
                <a:spcPts val="400"/>
              </a:spcBef>
              <a:spcAft>
                <a:spcPts val="0"/>
              </a:spcAft>
              <a:buSzPts val="1800"/>
              <a:buFont typeface="Wingdings" panose="05000000000000000000" pitchFamily="2" charset="2"/>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114300" lvl="0" indent="0" algn="just" rtl="0">
              <a:lnSpc>
                <a:spcPct val="115000"/>
              </a:lnSpc>
              <a:spcBef>
                <a:spcPts val="400"/>
              </a:spcBef>
              <a:spcAft>
                <a:spcPts val="0"/>
              </a:spcAft>
              <a:buSzPts val="1800"/>
            </a:pPr>
            <a:endParaRPr dirty="0"/>
          </a:p>
        </p:txBody>
      </p:sp>
      <p:sp>
        <p:nvSpPr>
          <p:cNvPr id="294" name="Google Shape;294;p40"/>
          <p:cNvSpPr txBox="1">
            <a:spLocks noGrp="1"/>
          </p:cNvSpPr>
          <p:nvPr>
            <p:ph type="ctrTitle"/>
          </p:nvPr>
        </p:nvSpPr>
        <p:spPr>
          <a:xfrm>
            <a:off x="151400" y="0"/>
            <a:ext cx="8092500" cy="7587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GB" sz="2800" b="1">
                <a:solidFill>
                  <a:schemeClr val="tx1"/>
                </a:solidFill>
              </a:rPr>
              <a:t>   IMPLEMENTATION</a:t>
            </a:r>
            <a:endParaRPr sz="2800" b="1" dirty="0">
              <a:solidFill>
                <a:schemeClr val="tx1"/>
              </a:solidFill>
            </a:endParaRPr>
          </a:p>
        </p:txBody>
      </p:sp>
      <p:sp>
        <p:nvSpPr>
          <p:cNvPr id="295" name="Google Shape;295;p40"/>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0"/>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91" name="Google Shape;291;p40"/>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292" name="Google Shape;292;p40"/>
          <p:cNvSpPr txBox="1"/>
          <p:nvPr/>
        </p:nvSpPr>
        <p:spPr>
          <a:xfrm>
            <a:off x="0" y="4822031"/>
            <a:ext cx="9144000" cy="49784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a:t>
            </a:r>
            <a:r>
              <a:rPr lang="en-GB" dirty="0">
                <a:solidFill>
                  <a:schemeClr val="dk1"/>
                </a:solidFill>
                <a:latin typeface="Calibri" panose="020F0502020204030204"/>
                <a:ea typeface="Calibri" panose="020F0502020204030204"/>
                <a:cs typeface="Calibri" panose="020F0502020204030204"/>
                <a:sym typeface="Calibri" panose="020F0502020204030204"/>
              </a:rPr>
              <a:t>2</a:t>
            </a:r>
            <a:r>
              <a:rPr lang="en-US" dirty="0">
                <a:solidFill>
                  <a:schemeClr val="dk1"/>
                </a:solidFill>
                <a:latin typeface="Calibri" panose="020F0502020204030204"/>
                <a:ea typeface="Calibri" panose="020F0502020204030204"/>
                <a:cs typeface="Calibri" panose="020F0502020204030204"/>
                <a:sym typeface="Calibri" panose="020F0502020204030204"/>
              </a:rPr>
              <a:t>8</a:t>
            </a:r>
            <a:endParaRPr sz="1100" dirty="0"/>
          </a:p>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a:t>
            </a:r>
            <a:endParaRPr sz="1100" dirty="0"/>
          </a:p>
        </p:txBody>
      </p:sp>
      <p:sp>
        <p:nvSpPr>
          <p:cNvPr id="293" name="Google Shape;293;p40"/>
          <p:cNvSpPr txBox="1">
            <a:spLocks noGrp="1"/>
          </p:cNvSpPr>
          <p:nvPr>
            <p:ph type="subTitle" idx="1"/>
          </p:nvPr>
        </p:nvSpPr>
        <p:spPr>
          <a:xfrm>
            <a:off x="97971" y="772575"/>
            <a:ext cx="8842529" cy="3998375"/>
          </a:xfrm>
          <a:prstGeom prst="rect">
            <a:avLst/>
          </a:prstGeom>
          <a:noFill/>
          <a:ln>
            <a:noFill/>
          </a:ln>
        </p:spPr>
        <p:txBody>
          <a:bodyPr spcFirstLastPara="1" wrap="square" lIns="68575" tIns="34275" rIns="68575" bIns="34275" anchor="t" anchorCtr="0">
            <a:normAutofit/>
          </a:bodyPr>
          <a:lstStyle/>
          <a:p>
            <a:pPr marL="400050" lvl="0" indent="-285750" algn="just" rtl="0">
              <a:lnSpc>
                <a:spcPct val="115000"/>
              </a:lnSpc>
              <a:spcBef>
                <a:spcPts val="400"/>
              </a:spcBef>
              <a:spcAft>
                <a:spcPts val="0"/>
              </a:spcAft>
              <a:buSzPts val="1800"/>
              <a:buFont typeface="Wingdings" panose="05000000000000000000" pitchFamily="2" charset="2"/>
              <a:buChar char="§"/>
            </a:pPr>
            <a:endParaRPr lang="en-US" dirty="0"/>
          </a:p>
          <a:p>
            <a:pPr marL="114300" lvl="0" indent="0" algn="just" rtl="0">
              <a:lnSpc>
                <a:spcPct val="115000"/>
              </a:lnSpc>
              <a:spcBef>
                <a:spcPts val="400"/>
              </a:spcBef>
              <a:spcAft>
                <a:spcPts val="0"/>
              </a:spcAft>
              <a:buSzPts val="1800"/>
            </a:pPr>
            <a:endParaRPr dirty="0"/>
          </a:p>
        </p:txBody>
      </p:sp>
      <p:sp>
        <p:nvSpPr>
          <p:cNvPr id="294" name="Google Shape;294;p40"/>
          <p:cNvSpPr txBox="1">
            <a:spLocks noGrp="1"/>
          </p:cNvSpPr>
          <p:nvPr>
            <p:ph type="ctrTitle"/>
          </p:nvPr>
        </p:nvSpPr>
        <p:spPr>
          <a:xfrm>
            <a:off x="151400" y="0"/>
            <a:ext cx="8092500" cy="7587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IN" sz="2800" b="1" dirty="0">
                <a:solidFill>
                  <a:schemeClr val="tx1"/>
                </a:solidFill>
              </a:rPr>
              <a:t>PRELIMINARY RESULTS</a:t>
            </a:r>
            <a:endParaRPr sz="2800" b="1" dirty="0">
              <a:solidFill>
                <a:schemeClr val="tx1"/>
              </a:solidFill>
            </a:endParaRPr>
          </a:p>
        </p:txBody>
      </p:sp>
      <p:sp>
        <p:nvSpPr>
          <p:cNvPr id="295" name="Google Shape;295;p40"/>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p:cNvPicPr>
            <a:picLocks noChangeAspect="1"/>
          </p:cNvPicPr>
          <p:nvPr/>
        </p:nvPicPr>
        <p:blipFill rotWithShape="1">
          <a:blip r:embed="rId2"/>
          <a:srcRect b="5690"/>
          <a:stretch>
            <a:fillRect/>
          </a:stretch>
        </p:blipFill>
        <p:spPr>
          <a:xfrm>
            <a:off x="678206" y="934900"/>
            <a:ext cx="7682058" cy="361778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0"/>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91" name="Google Shape;291;p40"/>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292" name="Google Shape;292;p40"/>
          <p:cNvSpPr txBox="1"/>
          <p:nvPr/>
        </p:nvSpPr>
        <p:spPr>
          <a:xfrm>
            <a:off x="0" y="4822031"/>
            <a:ext cx="9144000" cy="49784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a:t>
            </a:r>
            <a:r>
              <a:rPr lang="en-GB" dirty="0">
                <a:solidFill>
                  <a:schemeClr val="dk1"/>
                </a:solidFill>
                <a:latin typeface="Calibri" panose="020F0502020204030204"/>
                <a:ea typeface="Calibri" panose="020F0502020204030204"/>
                <a:cs typeface="Calibri" panose="020F0502020204030204"/>
                <a:sym typeface="Calibri" panose="020F0502020204030204"/>
              </a:rPr>
              <a:t>2</a:t>
            </a:r>
            <a:r>
              <a:rPr lang="en-US" dirty="0">
                <a:solidFill>
                  <a:schemeClr val="dk1"/>
                </a:solidFill>
                <a:latin typeface="Calibri" panose="020F0502020204030204"/>
                <a:ea typeface="Calibri" panose="020F0502020204030204"/>
                <a:cs typeface="Calibri" panose="020F0502020204030204"/>
                <a:sym typeface="Calibri" panose="020F0502020204030204"/>
              </a:rPr>
              <a:t>9</a:t>
            </a:r>
            <a:endParaRPr sz="1100" dirty="0"/>
          </a:p>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a:t>
            </a:r>
            <a:endParaRPr sz="1100" dirty="0"/>
          </a:p>
        </p:txBody>
      </p:sp>
      <p:sp>
        <p:nvSpPr>
          <p:cNvPr id="293" name="Google Shape;293;p40"/>
          <p:cNvSpPr txBox="1">
            <a:spLocks noGrp="1"/>
          </p:cNvSpPr>
          <p:nvPr>
            <p:ph type="subTitle" idx="1"/>
          </p:nvPr>
        </p:nvSpPr>
        <p:spPr>
          <a:xfrm>
            <a:off x="97971" y="772575"/>
            <a:ext cx="8842529" cy="3998375"/>
          </a:xfrm>
          <a:prstGeom prst="rect">
            <a:avLst/>
          </a:prstGeom>
          <a:noFill/>
          <a:ln>
            <a:noFill/>
          </a:ln>
        </p:spPr>
        <p:txBody>
          <a:bodyPr spcFirstLastPara="1" wrap="square" lIns="68575" tIns="34275" rIns="68575" bIns="34275" anchor="t" anchorCtr="0">
            <a:normAutofit/>
          </a:bodyPr>
          <a:lstStyle/>
          <a:p>
            <a:pPr marL="400050" lvl="0" indent="-285750" algn="just" rtl="0">
              <a:lnSpc>
                <a:spcPct val="115000"/>
              </a:lnSpc>
              <a:spcBef>
                <a:spcPts val="400"/>
              </a:spcBef>
              <a:spcAft>
                <a:spcPts val="0"/>
              </a:spcAft>
              <a:buSzPts val="1800"/>
              <a:buFont typeface="Wingdings" panose="05000000000000000000" pitchFamily="2" charset="2"/>
              <a:buChar char="§"/>
            </a:pPr>
            <a:endParaRPr lang="en-US" dirty="0"/>
          </a:p>
          <a:p>
            <a:pPr marL="114300" lvl="0" indent="0" algn="just" rtl="0">
              <a:lnSpc>
                <a:spcPct val="115000"/>
              </a:lnSpc>
              <a:spcBef>
                <a:spcPts val="400"/>
              </a:spcBef>
              <a:spcAft>
                <a:spcPts val="0"/>
              </a:spcAft>
              <a:buSzPts val="1800"/>
            </a:pPr>
            <a:endParaRPr dirty="0"/>
          </a:p>
        </p:txBody>
      </p:sp>
      <p:sp>
        <p:nvSpPr>
          <p:cNvPr id="294" name="Google Shape;294;p40"/>
          <p:cNvSpPr txBox="1">
            <a:spLocks noGrp="1"/>
          </p:cNvSpPr>
          <p:nvPr>
            <p:ph type="ctrTitle"/>
          </p:nvPr>
        </p:nvSpPr>
        <p:spPr>
          <a:xfrm>
            <a:off x="151400" y="0"/>
            <a:ext cx="8092500" cy="7587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IN" sz="2800" b="1" dirty="0">
                <a:solidFill>
                  <a:schemeClr val="tx1"/>
                </a:solidFill>
              </a:rPr>
              <a:t>PRELIMINARY RESULTS</a:t>
            </a:r>
            <a:endParaRPr sz="2800" b="1" dirty="0">
              <a:solidFill>
                <a:schemeClr val="tx1"/>
              </a:solidFill>
            </a:endParaRPr>
          </a:p>
        </p:txBody>
      </p:sp>
      <p:sp>
        <p:nvSpPr>
          <p:cNvPr id="295" name="Google Shape;295;p40"/>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5" name="Picture 4"/>
          <p:cNvPicPr>
            <a:picLocks noChangeAspect="1"/>
          </p:cNvPicPr>
          <p:nvPr/>
        </p:nvPicPr>
        <p:blipFill rotWithShape="1">
          <a:blip r:embed="rId2"/>
          <a:srcRect b="5457"/>
          <a:stretch>
            <a:fillRect/>
          </a:stretch>
        </p:blipFill>
        <p:spPr>
          <a:xfrm>
            <a:off x="794021" y="910973"/>
            <a:ext cx="7450428" cy="357731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41" name="Google Shape;141;p26"/>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142" name="Google Shape;142;p26"/>
          <p:cNvSpPr txBox="1"/>
          <p:nvPr/>
        </p:nvSpPr>
        <p:spPr>
          <a:xfrm>
            <a:off x="0" y="4822031"/>
            <a:ext cx="9144000" cy="500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a:t>
            </a:r>
            <a:r>
              <a:rPr lang="en-GB" sz="1400">
                <a:solidFill>
                  <a:schemeClr val="dk1"/>
                </a:solidFill>
                <a:latin typeface="Calibri" panose="020F0502020204030204"/>
                <a:ea typeface="Calibri" panose="020F0502020204030204"/>
                <a:cs typeface="Calibri" panose="020F0502020204030204"/>
                <a:sym typeface="Calibri" panose="020F0502020204030204"/>
              </a:rPr>
              <a:t>No:3</a:t>
            </a:r>
            <a:endParaRPr sz="1100" dirty="0"/>
          </a:p>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a:t>
            </a:r>
            <a:endParaRPr sz="1100" dirty="0"/>
          </a:p>
        </p:txBody>
      </p:sp>
      <p:sp>
        <p:nvSpPr>
          <p:cNvPr id="143" name="Google Shape;143;p26"/>
          <p:cNvSpPr txBox="1">
            <a:spLocks noGrp="1"/>
          </p:cNvSpPr>
          <p:nvPr>
            <p:ph type="subTitle" idx="1"/>
          </p:nvPr>
        </p:nvSpPr>
        <p:spPr>
          <a:xfrm>
            <a:off x="423746" y="772575"/>
            <a:ext cx="8270198" cy="3996050"/>
          </a:xfrm>
          <a:prstGeom prst="rect">
            <a:avLst/>
          </a:prstGeom>
          <a:noFill/>
          <a:ln>
            <a:noFill/>
          </a:ln>
        </p:spPr>
        <p:txBody>
          <a:bodyPr spcFirstLastPara="1" wrap="square" lIns="68575" tIns="34275" rIns="68575" bIns="34275" anchor="t" anchorCtr="0">
            <a:normAutofit lnSpcReduction="10000"/>
          </a:bodyPr>
          <a:lstStyle/>
          <a:p>
            <a:pPr marL="590550" lvl="1" indent="-295275" algn="l">
              <a:lnSpc>
                <a:spcPct val="170000"/>
              </a:lnSpc>
              <a:buFont typeface="Arial" panose="020B0604020202020204"/>
              <a:buChar char="•"/>
            </a:pPr>
            <a:r>
              <a:rPr lang="en-US" sz="1600" b="1"/>
              <a:t>Cost Reduction</a:t>
            </a:r>
            <a:r>
              <a:rPr lang="en-US" sz="1600"/>
              <a:t>: Streamlining processes to minimize expenses across the supply chain, including procurement, production, transportation, and inventory management.</a:t>
            </a:r>
            <a:endParaRPr lang="en-US" sz="1600" spc="29">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590550" lvl="1" indent="-295275" algn="l">
              <a:lnSpc>
                <a:spcPct val="170000"/>
              </a:lnSpc>
              <a:buFont typeface="Arial" panose="020B0604020202020204"/>
              <a:buChar char="•"/>
            </a:pPr>
            <a:r>
              <a:rPr lang="en-US" sz="1600" b="1"/>
              <a:t>Improved Efficiency</a:t>
            </a:r>
            <a:r>
              <a:rPr lang="en-US" sz="1600"/>
              <a:t>: Enhancing productivity by optimizing operations, reducing waste, and maximizing the use of resources at every stage of the supply chain.</a:t>
            </a:r>
            <a:endParaRPr lang="en-US" sz="1600"/>
          </a:p>
          <a:p>
            <a:pPr marL="590550" lvl="1" indent="-295275" algn="l">
              <a:lnSpc>
                <a:spcPct val="170000"/>
              </a:lnSpc>
              <a:buFont typeface="Arial" panose="020B0604020202020204"/>
              <a:buChar char="•"/>
            </a:pPr>
            <a:r>
              <a:rPr lang="en-US" sz="1600" b="1"/>
              <a:t>Enhanced Customer Service</a:t>
            </a:r>
            <a:r>
              <a:rPr lang="en-US" sz="1600"/>
              <a:t>: Ensuring products are available when and where customers want them, leading to increased satisfaction and loyalty.</a:t>
            </a:r>
            <a:endParaRPr lang="en-US" sz="1600"/>
          </a:p>
          <a:p>
            <a:pPr marL="590550" lvl="1" indent="-295275" algn="l">
              <a:lnSpc>
                <a:spcPct val="170000"/>
              </a:lnSpc>
              <a:buFont typeface="Arial" panose="020B0604020202020204"/>
              <a:buChar char="•"/>
            </a:pPr>
            <a:r>
              <a:rPr lang="en-US" sz="1600" b="1"/>
              <a:t>Better Collaboration</a:t>
            </a:r>
            <a:r>
              <a:rPr lang="en-US" sz="1600"/>
              <a:t>: Fostering stronger relationships and cooperation among suppliers, manufacturers, distributors, and retailers to improve communication and overall performance.</a:t>
            </a:r>
            <a:endParaRPr sz="1600" dirty="0"/>
          </a:p>
        </p:txBody>
      </p:sp>
      <p:sp>
        <p:nvSpPr>
          <p:cNvPr id="144" name="Google Shape;144;p26"/>
          <p:cNvSpPr txBox="1">
            <a:spLocks noGrp="1"/>
          </p:cNvSpPr>
          <p:nvPr>
            <p:ph type="ctrTitle"/>
          </p:nvPr>
        </p:nvSpPr>
        <p:spPr>
          <a:xfrm>
            <a:off x="1045604" y="8475"/>
            <a:ext cx="6858000" cy="7641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IN" sz="2800" b="1">
                <a:solidFill>
                  <a:schemeClr val="tx1"/>
                </a:solidFill>
              </a:rPr>
              <a:t>OBJECTIVES</a:t>
            </a:r>
            <a:endParaRPr sz="2800" b="1" dirty="0">
              <a:solidFill>
                <a:schemeClr val="tx1"/>
              </a:solidFill>
            </a:endParaRPr>
          </a:p>
        </p:txBody>
      </p:sp>
      <p:sp>
        <p:nvSpPr>
          <p:cNvPr id="145" name="Google Shape;145;p26"/>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0"/>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91" name="Google Shape;291;p40"/>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292" name="Google Shape;292;p40"/>
          <p:cNvSpPr txBox="1"/>
          <p:nvPr/>
        </p:nvSpPr>
        <p:spPr>
          <a:xfrm>
            <a:off x="0" y="4822031"/>
            <a:ext cx="9144000" cy="49784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No:30</a:t>
            </a:r>
            <a:endParaRPr sz="1100" dirty="0"/>
          </a:p>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a:t>
            </a:r>
            <a:endParaRPr sz="1100" dirty="0"/>
          </a:p>
        </p:txBody>
      </p:sp>
      <p:sp>
        <p:nvSpPr>
          <p:cNvPr id="293" name="Google Shape;293;p40"/>
          <p:cNvSpPr txBox="1">
            <a:spLocks noGrp="1"/>
          </p:cNvSpPr>
          <p:nvPr>
            <p:ph type="subTitle" idx="1"/>
          </p:nvPr>
        </p:nvSpPr>
        <p:spPr>
          <a:xfrm>
            <a:off x="97971" y="772575"/>
            <a:ext cx="8842529" cy="3998375"/>
          </a:xfrm>
          <a:prstGeom prst="rect">
            <a:avLst/>
          </a:prstGeom>
          <a:noFill/>
          <a:ln>
            <a:noFill/>
          </a:ln>
        </p:spPr>
        <p:txBody>
          <a:bodyPr spcFirstLastPara="1" wrap="square" lIns="68575" tIns="34275" rIns="68575" bIns="34275" anchor="t" anchorCtr="0">
            <a:normAutofit/>
          </a:bodyPr>
          <a:lstStyle/>
          <a:p>
            <a:pPr marL="400050" lvl="0" indent="-285750" algn="just" rtl="0">
              <a:lnSpc>
                <a:spcPct val="115000"/>
              </a:lnSpc>
              <a:spcBef>
                <a:spcPts val="400"/>
              </a:spcBef>
              <a:spcAft>
                <a:spcPts val="0"/>
              </a:spcAft>
              <a:buSzPts val="1800"/>
              <a:buFont typeface="Wingdings" panose="05000000000000000000" pitchFamily="2" charset="2"/>
              <a:buChar char="§"/>
            </a:pPr>
            <a:endParaRPr lang="en-US" dirty="0"/>
          </a:p>
          <a:p>
            <a:pPr marL="114300" lvl="0" indent="0" algn="just" rtl="0">
              <a:lnSpc>
                <a:spcPct val="115000"/>
              </a:lnSpc>
              <a:spcBef>
                <a:spcPts val="400"/>
              </a:spcBef>
              <a:spcAft>
                <a:spcPts val="0"/>
              </a:spcAft>
              <a:buSzPts val="1800"/>
            </a:pPr>
            <a:endParaRPr dirty="0"/>
          </a:p>
        </p:txBody>
      </p:sp>
      <p:sp>
        <p:nvSpPr>
          <p:cNvPr id="294" name="Google Shape;294;p40"/>
          <p:cNvSpPr txBox="1">
            <a:spLocks noGrp="1"/>
          </p:cNvSpPr>
          <p:nvPr>
            <p:ph type="ctrTitle"/>
          </p:nvPr>
        </p:nvSpPr>
        <p:spPr>
          <a:xfrm>
            <a:off x="151400" y="0"/>
            <a:ext cx="8092500" cy="7587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IN" sz="2800" b="1" dirty="0">
                <a:solidFill>
                  <a:schemeClr val="tx1"/>
                </a:solidFill>
              </a:rPr>
              <a:t>PRELIMINARY RESULTS</a:t>
            </a:r>
            <a:endParaRPr sz="2800" b="1" dirty="0">
              <a:solidFill>
                <a:schemeClr val="tx1"/>
              </a:solidFill>
            </a:endParaRPr>
          </a:p>
        </p:txBody>
      </p:sp>
      <p:sp>
        <p:nvSpPr>
          <p:cNvPr id="295" name="Google Shape;295;p40"/>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p:cNvPicPr>
            <a:picLocks noChangeAspect="1"/>
          </p:cNvPicPr>
          <p:nvPr/>
        </p:nvPicPr>
        <p:blipFill rotWithShape="1">
          <a:blip r:embed="rId2"/>
          <a:srcRect b="5797"/>
          <a:stretch>
            <a:fillRect/>
          </a:stretch>
        </p:blipFill>
        <p:spPr>
          <a:xfrm>
            <a:off x="522579" y="910973"/>
            <a:ext cx="8098841" cy="356443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0"/>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91" name="Google Shape;291;p40"/>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292" name="Google Shape;292;p40"/>
          <p:cNvSpPr txBox="1"/>
          <p:nvPr/>
        </p:nvSpPr>
        <p:spPr>
          <a:xfrm>
            <a:off x="0" y="4822031"/>
            <a:ext cx="9144000" cy="49784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No:31</a:t>
            </a:r>
            <a:endParaRPr sz="1100" dirty="0"/>
          </a:p>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a:t>
            </a:r>
            <a:endParaRPr sz="1100" dirty="0"/>
          </a:p>
        </p:txBody>
      </p:sp>
      <p:sp>
        <p:nvSpPr>
          <p:cNvPr id="293" name="Google Shape;293;p40"/>
          <p:cNvSpPr txBox="1">
            <a:spLocks noGrp="1"/>
          </p:cNvSpPr>
          <p:nvPr>
            <p:ph type="subTitle" idx="1"/>
          </p:nvPr>
        </p:nvSpPr>
        <p:spPr>
          <a:xfrm>
            <a:off x="97971" y="772575"/>
            <a:ext cx="8842529" cy="3998375"/>
          </a:xfrm>
          <a:prstGeom prst="rect">
            <a:avLst/>
          </a:prstGeom>
          <a:noFill/>
          <a:ln>
            <a:noFill/>
          </a:ln>
        </p:spPr>
        <p:txBody>
          <a:bodyPr spcFirstLastPara="1" wrap="square" lIns="68575" tIns="34275" rIns="68575" bIns="34275" anchor="t" anchorCtr="0">
            <a:normAutofit/>
          </a:bodyPr>
          <a:lstStyle/>
          <a:p>
            <a:pPr marL="400050" lvl="0" indent="-285750" algn="just" rtl="0">
              <a:lnSpc>
                <a:spcPct val="115000"/>
              </a:lnSpc>
              <a:spcBef>
                <a:spcPts val="400"/>
              </a:spcBef>
              <a:spcAft>
                <a:spcPts val="0"/>
              </a:spcAft>
              <a:buSzPts val="1800"/>
              <a:buFont typeface="Wingdings" panose="05000000000000000000" pitchFamily="2" charset="2"/>
              <a:buChar char="§"/>
            </a:pPr>
            <a:endParaRPr lang="en-US" dirty="0"/>
          </a:p>
          <a:p>
            <a:pPr marL="114300" lvl="0" indent="0" algn="just" rtl="0">
              <a:lnSpc>
                <a:spcPct val="115000"/>
              </a:lnSpc>
              <a:spcBef>
                <a:spcPts val="400"/>
              </a:spcBef>
              <a:spcAft>
                <a:spcPts val="0"/>
              </a:spcAft>
              <a:buSzPts val="1800"/>
            </a:pPr>
            <a:endParaRPr dirty="0"/>
          </a:p>
        </p:txBody>
      </p:sp>
      <p:sp>
        <p:nvSpPr>
          <p:cNvPr id="294" name="Google Shape;294;p40"/>
          <p:cNvSpPr txBox="1">
            <a:spLocks noGrp="1"/>
          </p:cNvSpPr>
          <p:nvPr>
            <p:ph type="ctrTitle"/>
          </p:nvPr>
        </p:nvSpPr>
        <p:spPr>
          <a:xfrm>
            <a:off x="151400" y="0"/>
            <a:ext cx="8092500" cy="7587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IN" sz="2800" b="1" dirty="0">
                <a:solidFill>
                  <a:schemeClr val="tx1"/>
                </a:solidFill>
              </a:rPr>
              <a:t>PRELIMINARY RESULTS</a:t>
            </a:r>
            <a:endParaRPr sz="2800" b="1" dirty="0">
              <a:solidFill>
                <a:schemeClr val="tx1"/>
              </a:solidFill>
            </a:endParaRPr>
          </a:p>
        </p:txBody>
      </p:sp>
      <p:sp>
        <p:nvSpPr>
          <p:cNvPr id="295" name="Google Shape;295;p40"/>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p:cNvPicPr>
            <a:picLocks noChangeAspect="1"/>
          </p:cNvPicPr>
          <p:nvPr/>
        </p:nvPicPr>
        <p:blipFill>
          <a:blip r:embed="rId2"/>
          <a:stretch>
            <a:fillRect/>
          </a:stretch>
        </p:blipFill>
        <p:spPr>
          <a:xfrm>
            <a:off x="592428" y="936331"/>
            <a:ext cx="7959144" cy="372194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78519"/>
            <a:ext cx="9144000" cy="237744"/>
          </a:xfrm>
          <a:custGeom>
            <a:avLst/>
            <a:gdLst/>
            <a:ahLst/>
            <a:cxnLst/>
            <a:rect l="l" t="t" r="r" b="b"/>
            <a:pathLst>
              <a:path w="18288000" h="475488">
                <a:moveTo>
                  <a:pt x="0" y="0"/>
                </a:moveTo>
                <a:lnTo>
                  <a:pt x="18288000" y="0"/>
                </a:lnTo>
                <a:lnTo>
                  <a:pt x="18288000" y="475489"/>
                </a:lnTo>
                <a:lnTo>
                  <a:pt x="0" y="475489"/>
                </a:lnTo>
                <a:lnTo>
                  <a:pt x="0" y="0"/>
                </a:lnTo>
                <a:close/>
              </a:path>
            </a:pathLst>
          </a:custGeom>
          <a:blipFill>
            <a:blip r:embed="rId1"/>
            <a:stretch>
              <a:fillRect/>
            </a:stretch>
          </a:blipFill>
        </p:spPr>
      </p:sp>
      <p:sp>
        <p:nvSpPr>
          <p:cNvPr id="3" name="Freeform 3"/>
          <p:cNvSpPr/>
          <p:nvPr/>
        </p:nvSpPr>
        <p:spPr>
          <a:xfrm>
            <a:off x="8093296" y="186032"/>
            <a:ext cx="900762" cy="644709"/>
          </a:xfrm>
          <a:custGeom>
            <a:avLst/>
            <a:gdLst/>
            <a:ahLst/>
            <a:cxnLst/>
            <a:rect l="l" t="t" r="r" b="b"/>
            <a:pathLst>
              <a:path w="1801524" h="1289417">
                <a:moveTo>
                  <a:pt x="0" y="0"/>
                </a:moveTo>
                <a:lnTo>
                  <a:pt x="1801524" y="0"/>
                </a:lnTo>
                <a:lnTo>
                  <a:pt x="1801524" y="1289417"/>
                </a:lnTo>
                <a:lnTo>
                  <a:pt x="0" y="1289417"/>
                </a:lnTo>
                <a:lnTo>
                  <a:pt x="0" y="0"/>
                </a:lnTo>
                <a:close/>
              </a:path>
            </a:pathLst>
          </a:custGeom>
          <a:blipFill>
            <a:blip r:embed="rId2"/>
            <a:stretch>
              <a:fillRect/>
            </a:stretch>
          </a:blipFill>
        </p:spPr>
      </p:sp>
      <p:sp>
        <p:nvSpPr>
          <p:cNvPr id="4" name="TextBox 4"/>
          <p:cNvSpPr txBox="1"/>
          <p:nvPr/>
        </p:nvSpPr>
        <p:spPr>
          <a:xfrm>
            <a:off x="674370" y="394840"/>
            <a:ext cx="7795260" cy="461665"/>
          </a:xfrm>
          <a:prstGeom prst="rect">
            <a:avLst/>
          </a:prstGeom>
        </p:spPr>
        <p:txBody>
          <a:bodyPr lIns="0" tIns="0" rIns="0" bIns="0" rtlCol="0" anchor="t">
            <a:spAutoFit/>
          </a:bodyPr>
          <a:lstStyle/>
          <a:p>
            <a:pPr>
              <a:lnSpc>
                <a:spcPts val="3565"/>
              </a:lnSpc>
            </a:pPr>
            <a:r>
              <a:rPr lang="en-US" sz="3300" spc="-20">
                <a:latin typeface="Arimo" panose="020B0604020202020204"/>
              </a:rPr>
              <a:t>Literature Survey:</a:t>
            </a:r>
            <a:endParaRPr lang="en-US" sz="3300" spc="-20">
              <a:latin typeface="Arimo" panose="020B0604020202020204"/>
            </a:endParaRPr>
          </a:p>
        </p:txBody>
      </p:sp>
      <p:sp>
        <p:nvSpPr>
          <p:cNvPr id="5" name="TextBox 5"/>
          <p:cNvSpPr txBox="1"/>
          <p:nvPr/>
        </p:nvSpPr>
        <p:spPr>
          <a:xfrm>
            <a:off x="679133" y="1111330"/>
            <a:ext cx="7795260" cy="3414461"/>
          </a:xfrm>
          <a:prstGeom prst="rect">
            <a:avLst/>
          </a:prstGeom>
        </p:spPr>
        <p:txBody>
          <a:bodyPr lIns="0" tIns="0" rIns="0" bIns="0" rtlCol="0" anchor="t">
            <a:spAutoFit/>
          </a:bodyPr>
          <a:lstStyle/>
          <a:p>
            <a:pPr marL="298450" lvl="1" indent="-149225">
              <a:lnSpc>
                <a:spcPts val="2970"/>
              </a:lnSpc>
              <a:buFont typeface="Arial" panose="020B0604020202020204"/>
              <a:buChar char="•"/>
            </a:pPr>
            <a:r>
              <a:rPr lang="en-US" sz="1650" spc="15">
                <a:latin typeface="Arimo" panose="020B0604020202020204"/>
              </a:rPr>
              <a:t>Shuchih Ernest Chang - When Blockchain Meets Supply Chain: A Systematic Literature Review on Current Development and Potential Applications</a:t>
            </a:r>
            <a:endParaRPr lang="en-US" sz="1650" spc="15">
              <a:latin typeface="Arimo" panose="020B0604020202020204"/>
            </a:endParaRPr>
          </a:p>
          <a:p>
            <a:pPr marL="356235" lvl="1" indent="-178435">
              <a:lnSpc>
                <a:spcPts val="2970"/>
              </a:lnSpc>
              <a:buFont typeface="Arial" panose="020B0604020202020204"/>
              <a:buChar char="•"/>
            </a:pPr>
            <a:r>
              <a:rPr lang="en-US" sz="1650" spc="15">
                <a:latin typeface="Arimo Bold" panose="020B0604020202020204"/>
              </a:rPr>
              <a:t>Source: </a:t>
            </a:r>
            <a:r>
              <a:rPr lang="en-US" sz="1650" spc="15">
                <a:latin typeface="Arimo" panose="020B0604020202020204"/>
              </a:rPr>
              <a:t>https://www.researchgate.net/publication/340214661_When_Blockchain_Meets_Supply_Chain_A_Systematic_Literature_Review_on_Current_Development_and_Potential_Applications</a:t>
            </a:r>
            <a:endParaRPr lang="en-US" sz="1650" spc="15">
              <a:latin typeface="Arimo" panose="020B0604020202020204"/>
            </a:endParaRPr>
          </a:p>
          <a:p>
            <a:pPr marL="469900" lvl="1" indent="-234950">
              <a:lnSpc>
                <a:spcPts val="2970"/>
              </a:lnSpc>
              <a:buFont typeface="Arial" panose="020B0604020202020204"/>
              <a:buChar char="•"/>
            </a:pPr>
            <a:r>
              <a:rPr lang="en-US" sz="1650" u="sng" spc="15">
                <a:latin typeface="Arimo Bold" panose="020B0604020202020204"/>
              </a:rPr>
              <a:t>Observation</a:t>
            </a:r>
            <a:r>
              <a:rPr lang="en-US" sz="1650" spc="15">
                <a:latin typeface="Arimo Bold" panose="020B0604020202020204"/>
              </a:rPr>
              <a:t>:  </a:t>
            </a:r>
            <a:r>
              <a:rPr lang="en-US" sz="1650" spc="15">
                <a:latin typeface="Arimo" panose="020B0604020202020204"/>
              </a:rPr>
              <a:t>This is the survey where there is analysis of the extent of supply chain management in the block chain technology to a rather diverse focus on industrial applications, managerial implications, and social impact.</a:t>
            </a:r>
            <a:endParaRPr lang="en-US" sz="1650" spc="15">
              <a:latin typeface="Arimo" panose="020B0604020202020204"/>
            </a:endParaRPr>
          </a:p>
        </p:txBody>
      </p:sp>
      <p:sp>
        <p:nvSpPr>
          <p:cNvPr id="6" name="TextBox 6"/>
          <p:cNvSpPr txBox="1"/>
          <p:nvPr/>
        </p:nvSpPr>
        <p:spPr>
          <a:xfrm>
            <a:off x="91440" y="4814650"/>
            <a:ext cx="9052560" cy="205184"/>
          </a:xfrm>
          <a:prstGeom prst="rect">
            <a:avLst/>
          </a:prstGeom>
        </p:spPr>
        <p:txBody>
          <a:bodyPr lIns="0" tIns="0" rIns="0" bIns="0" rtlCol="0" anchor="t">
            <a:spAutoFit/>
          </a:bodyPr>
          <a:lstStyle/>
          <a:p>
            <a:pPr>
              <a:lnSpc>
                <a:spcPts val="1620"/>
              </a:lnSpc>
            </a:pPr>
            <a:r>
              <a:rPr lang="en-US" sz="1350" spc="13" dirty="0">
                <a:latin typeface="Arimo" panose="020B0604020202020204"/>
              </a:rPr>
              <a:t>      2023-2024                                       Department of Computer Science and Engineering		               Slide No:32 </a:t>
            </a:r>
            <a:endParaRPr lang="en-US" sz="1350" spc="13" dirty="0">
              <a:latin typeface="Arimo" panose="020B060402020202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78519"/>
            <a:ext cx="9144000" cy="237744"/>
          </a:xfrm>
          <a:custGeom>
            <a:avLst/>
            <a:gdLst/>
            <a:ahLst/>
            <a:cxnLst/>
            <a:rect l="l" t="t" r="r" b="b"/>
            <a:pathLst>
              <a:path w="18288000" h="475488">
                <a:moveTo>
                  <a:pt x="0" y="0"/>
                </a:moveTo>
                <a:lnTo>
                  <a:pt x="18288000" y="0"/>
                </a:lnTo>
                <a:lnTo>
                  <a:pt x="18288000" y="475489"/>
                </a:lnTo>
                <a:lnTo>
                  <a:pt x="0" y="475489"/>
                </a:lnTo>
                <a:lnTo>
                  <a:pt x="0" y="0"/>
                </a:lnTo>
                <a:close/>
              </a:path>
            </a:pathLst>
          </a:custGeom>
          <a:blipFill>
            <a:blip r:embed="rId1"/>
            <a:stretch>
              <a:fillRect/>
            </a:stretch>
          </a:blipFill>
        </p:spPr>
      </p:sp>
      <p:sp>
        <p:nvSpPr>
          <p:cNvPr id="3" name="Freeform 3"/>
          <p:cNvSpPr/>
          <p:nvPr/>
        </p:nvSpPr>
        <p:spPr>
          <a:xfrm>
            <a:off x="8093296" y="186032"/>
            <a:ext cx="900762" cy="644709"/>
          </a:xfrm>
          <a:custGeom>
            <a:avLst/>
            <a:gdLst/>
            <a:ahLst/>
            <a:cxnLst/>
            <a:rect l="l" t="t" r="r" b="b"/>
            <a:pathLst>
              <a:path w="1801524" h="1289417">
                <a:moveTo>
                  <a:pt x="0" y="0"/>
                </a:moveTo>
                <a:lnTo>
                  <a:pt x="1801524" y="0"/>
                </a:lnTo>
                <a:lnTo>
                  <a:pt x="1801524" y="1289417"/>
                </a:lnTo>
                <a:lnTo>
                  <a:pt x="0" y="1289417"/>
                </a:lnTo>
                <a:lnTo>
                  <a:pt x="0" y="0"/>
                </a:lnTo>
                <a:close/>
              </a:path>
            </a:pathLst>
          </a:custGeom>
          <a:blipFill>
            <a:blip r:embed="rId2"/>
            <a:stretch>
              <a:fillRect/>
            </a:stretch>
          </a:blipFill>
        </p:spPr>
      </p:sp>
      <p:sp>
        <p:nvSpPr>
          <p:cNvPr id="4" name="TextBox 4"/>
          <p:cNvSpPr txBox="1"/>
          <p:nvPr/>
        </p:nvSpPr>
        <p:spPr>
          <a:xfrm>
            <a:off x="674370" y="1163117"/>
            <a:ext cx="7795260" cy="4013919"/>
          </a:xfrm>
          <a:prstGeom prst="rect">
            <a:avLst/>
          </a:prstGeom>
        </p:spPr>
        <p:txBody>
          <a:bodyPr lIns="0" tIns="0" rIns="0" bIns="0" rtlCol="0" anchor="t">
            <a:spAutoFit/>
          </a:bodyPr>
          <a:lstStyle/>
          <a:p>
            <a:pPr>
              <a:lnSpc>
                <a:spcPts val="2675"/>
              </a:lnSpc>
            </a:pPr>
            <a:r>
              <a:rPr lang="en-US" sz="1650" spc="14">
                <a:latin typeface="Arimo" panose="020B0604020202020204"/>
              </a:rPr>
              <a:t>2.Amulya Gurtu - Potential of blockchain technology in supply chain management</a:t>
            </a:r>
            <a:endParaRPr lang="en-US" sz="1650" spc="14">
              <a:latin typeface="Arimo" panose="020B0604020202020204"/>
            </a:endParaRPr>
          </a:p>
          <a:p>
            <a:pPr marL="356235" lvl="1" indent="-178435">
              <a:lnSpc>
                <a:spcPts val="2675"/>
              </a:lnSpc>
              <a:buFont typeface="Arial" panose="020B0604020202020204"/>
              <a:buChar char="•"/>
            </a:pPr>
            <a:r>
              <a:rPr lang="en-US" sz="1650" spc="15">
                <a:latin typeface="Arimo Bold" panose="020B0604020202020204"/>
              </a:rPr>
              <a:t>Source:</a:t>
            </a:r>
            <a:r>
              <a:rPr lang="en-US" sz="1650" spc="15">
                <a:latin typeface="Arimo" panose="020B0604020202020204"/>
              </a:rPr>
              <a:t> https://www.researchgate.net /publication/337167325_Pote ntial_of_blockchain_technolo gy_in_supply_chain_manage ment_a_literature_review_A mulya_Gurtu</a:t>
            </a:r>
            <a:endParaRPr lang="en-US" sz="1650" spc="15">
              <a:latin typeface="Arimo" panose="020B0604020202020204"/>
            </a:endParaRPr>
          </a:p>
          <a:p>
            <a:pPr marL="298450" lvl="1" indent="-149225" algn="just">
              <a:lnSpc>
                <a:spcPts val="2675"/>
              </a:lnSpc>
              <a:buFont typeface="Arial" panose="020B0604020202020204"/>
              <a:buChar char="•"/>
            </a:pPr>
            <a:r>
              <a:rPr lang="en-US" sz="1650" spc="14">
                <a:latin typeface="Arimo Bold" panose="020B0604020202020204"/>
              </a:rPr>
              <a:t> </a:t>
            </a:r>
            <a:r>
              <a:rPr lang="en-US" sz="1650" u="sng" spc="14">
                <a:latin typeface="Arimo Bold" panose="020B0604020202020204"/>
              </a:rPr>
              <a:t>Observation:</a:t>
            </a:r>
            <a:r>
              <a:rPr lang="en-US" sz="1650" spc="14">
                <a:latin typeface="Arimo" panose="020B0604020202020204"/>
              </a:rPr>
              <a:t>This paper mainly deals with the imperative role of blockchain technology that has created a discourse in the world of innovation and technology. This paper helped us to further our understanding of blockchain technology. Blockchain technology will provide transparency to consumers. This paper presents the first review of blockchain technology and delves into its value in SCM. </a:t>
            </a:r>
            <a:endParaRPr lang="en-US" sz="1650" spc="14">
              <a:latin typeface="Arimo" panose="020B0604020202020204"/>
            </a:endParaRPr>
          </a:p>
          <a:p>
            <a:pPr algn="just">
              <a:lnSpc>
                <a:spcPts val="2675"/>
              </a:lnSpc>
            </a:pPr>
            <a:endParaRPr lang="en-US" sz="1650" spc="14">
              <a:latin typeface="Arimo" panose="020B0604020202020204"/>
            </a:endParaRPr>
          </a:p>
          <a:p>
            <a:pPr marL="298450" lvl="1" indent="-149225">
              <a:lnSpc>
                <a:spcPts val="1605"/>
              </a:lnSpc>
            </a:pPr>
            <a:endParaRPr lang="en-US" sz="1650" spc="14">
              <a:latin typeface="Arimo" panose="020B0604020202020204"/>
            </a:endParaRPr>
          </a:p>
        </p:txBody>
      </p:sp>
      <p:sp>
        <p:nvSpPr>
          <p:cNvPr id="5" name="TextBox 5"/>
          <p:cNvSpPr txBox="1"/>
          <p:nvPr/>
        </p:nvSpPr>
        <p:spPr>
          <a:xfrm>
            <a:off x="91440" y="4772319"/>
            <a:ext cx="9052560" cy="205184"/>
          </a:xfrm>
          <a:prstGeom prst="rect">
            <a:avLst/>
          </a:prstGeom>
        </p:spPr>
        <p:txBody>
          <a:bodyPr lIns="0" tIns="0" rIns="0" bIns="0" rtlCol="0" anchor="t">
            <a:spAutoFit/>
          </a:bodyPr>
          <a:lstStyle/>
          <a:p>
            <a:pPr>
              <a:lnSpc>
                <a:spcPts val="1620"/>
              </a:lnSpc>
            </a:pPr>
            <a:r>
              <a:rPr lang="en-US" sz="1350" spc="13" dirty="0">
                <a:latin typeface="Arimo" panose="020B0604020202020204"/>
              </a:rPr>
              <a:t>      2023-2024                                       Department of Computer Science and Engineering		                  Slide No: 33 </a:t>
            </a:r>
            <a:endParaRPr lang="en-US" sz="1350" spc="13" dirty="0">
              <a:latin typeface="Arimo" panose="020B060402020202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6"/>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471" name="Google Shape;471;p56"/>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472" name="Google Shape;472;p56"/>
          <p:cNvSpPr txBox="1"/>
          <p:nvPr/>
        </p:nvSpPr>
        <p:spPr>
          <a:xfrm>
            <a:off x="0" y="4822031"/>
            <a:ext cx="9144000" cy="28257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No:34</a:t>
            </a:r>
            <a:endParaRPr lang="en-US" altLang="en-GB" sz="11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73" name="Google Shape;473;p56"/>
          <p:cNvSpPr txBox="1">
            <a:spLocks noGrp="1"/>
          </p:cNvSpPr>
          <p:nvPr>
            <p:ph type="subTitle" idx="1"/>
          </p:nvPr>
        </p:nvSpPr>
        <p:spPr>
          <a:xfrm>
            <a:off x="440458" y="1063577"/>
            <a:ext cx="8092500" cy="3631200"/>
          </a:xfrm>
          <a:prstGeom prst="rect">
            <a:avLst/>
          </a:prstGeom>
          <a:noFill/>
          <a:ln>
            <a:noFill/>
          </a:ln>
        </p:spPr>
        <p:txBody>
          <a:bodyPr spcFirstLastPara="1" wrap="square" lIns="68575" tIns="34275" rIns="68575" bIns="34275" anchor="t" anchorCtr="0">
            <a:normAutofit/>
          </a:bodyPr>
          <a:lstStyle/>
          <a:p>
            <a:pPr marL="419100" lvl="0" indent="-342900" algn="just" rtl="0">
              <a:lnSpc>
                <a:spcPct val="150000"/>
              </a:lnSpc>
              <a:spcBef>
                <a:spcPts val="0"/>
              </a:spcBef>
              <a:spcAft>
                <a:spcPts val="0"/>
              </a:spcAft>
              <a:buSzPts val="2400"/>
              <a:buFont typeface="Arial" panose="020B0604020202020204" pitchFamily="34" charset="0"/>
              <a:buChar char="•"/>
            </a:pPr>
            <a:r>
              <a:rPr lang="en-US" sz="2000">
                <a:highlight>
                  <a:srgbClr val="FFFFFF"/>
                </a:highlight>
                <a:latin typeface="Calibri" panose="020F0502020204030204" pitchFamily="34" charset="0"/>
                <a:ea typeface="Calibri" panose="020F0502020204030204" pitchFamily="34" charset="0"/>
                <a:cs typeface="Calibri" panose="020F0502020204030204" pitchFamily="34" charset="0"/>
              </a:rPr>
              <a:t>Enhanced Transparency</a:t>
            </a:r>
            <a:endParaRPr lang="en-US" sz="2000">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419100" lvl="0" indent="-342900" algn="just" rtl="0">
              <a:lnSpc>
                <a:spcPct val="150000"/>
              </a:lnSpc>
              <a:spcBef>
                <a:spcPts val="0"/>
              </a:spcBef>
              <a:spcAft>
                <a:spcPts val="0"/>
              </a:spcAft>
              <a:buSzPts val="2400"/>
              <a:buFont typeface="Arial" panose="020B0604020202020204" pitchFamily="34" charset="0"/>
              <a:buChar char="•"/>
            </a:pPr>
            <a:r>
              <a:rPr lang="en-US" sz="2000">
                <a:highlight>
                  <a:srgbClr val="FFFFFF"/>
                </a:highlight>
                <a:latin typeface="Calibri" panose="020F0502020204030204" pitchFamily="34" charset="0"/>
                <a:ea typeface="Calibri" panose="020F0502020204030204" pitchFamily="34" charset="0"/>
                <a:cs typeface="Calibri" panose="020F0502020204030204" pitchFamily="34" charset="0"/>
              </a:rPr>
              <a:t>Smart contracts </a:t>
            </a:r>
            <a:endParaRPr lang="en-US" sz="2000">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419100" lvl="0" indent="-342900" algn="just" rtl="0">
              <a:lnSpc>
                <a:spcPct val="150000"/>
              </a:lnSpc>
              <a:spcBef>
                <a:spcPts val="0"/>
              </a:spcBef>
              <a:spcAft>
                <a:spcPts val="0"/>
              </a:spcAft>
              <a:buSzPts val="2400"/>
              <a:buFont typeface="Arial" panose="020B0604020202020204" pitchFamily="34" charset="0"/>
              <a:buChar char="•"/>
            </a:pPr>
            <a:r>
              <a:rPr lang="en-US" sz="2000">
                <a:highlight>
                  <a:srgbClr val="FFFFFF"/>
                </a:highlight>
                <a:latin typeface="Calibri" panose="020F0502020204030204" pitchFamily="34" charset="0"/>
                <a:ea typeface="Calibri" panose="020F0502020204030204" pitchFamily="34" charset="0"/>
                <a:cs typeface="Calibri" panose="020F0502020204030204" pitchFamily="34" charset="0"/>
              </a:rPr>
              <a:t>Decentralization  </a:t>
            </a:r>
            <a:endParaRPr lang="en-US" sz="2000">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419100" lvl="0" indent="-342900" algn="just" rtl="0">
              <a:lnSpc>
                <a:spcPct val="150000"/>
              </a:lnSpc>
              <a:spcBef>
                <a:spcPts val="0"/>
              </a:spcBef>
              <a:spcAft>
                <a:spcPts val="0"/>
              </a:spcAft>
              <a:buSzPts val="2400"/>
              <a:buFont typeface="Arial" panose="020B0604020202020204" pitchFamily="34" charset="0"/>
              <a:buChar char="•"/>
            </a:pPr>
            <a:r>
              <a:rPr lang="en-US" sz="2000">
                <a:highlight>
                  <a:srgbClr val="FFFFFF"/>
                </a:highlight>
                <a:latin typeface="Calibri" panose="020F0502020204030204" pitchFamily="34" charset="0"/>
                <a:ea typeface="Calibri" panose="020F0502020204030204" pitchFamily="34" charset="0"/>
                <a:cs typeface="Calibri" panose="020F0502020204030204" pitchFamily="34" charset="0"/>
              </a:rPr>
              <a:t>Immutability </a:t>
            </a:r>
            <a:endParaRPr lang="en-US" sz="2000">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419100" lvl="0" indent="-342900" algn="just" rtl="0">
              <a:lnSpc>
                <a:spcPct val="150000"/>
              </a:lnSpc>
              <a:spcBef>
                <a:spcPts val="0"/>
              </a:spcBef>
              <a:spcAft>
                <a:spcPts val="0"/>
              </a:spcAft>
              <a:buSzPts val="2400"/>
              <a:buFont typeface="Arial" panose="020B0604020202020204" pitchFamily="34" charset="0"/>
              <a:buChar char="•"/>
            </a:pPr>
            <a:r>
              <a:rPr lang="en-US" sz="2000">
                <a:highlight>
                  <a:srgbClr val="FFFFFF"/>
                </a:highlight>
                <a:latin typeface="Calibri" panose="020F0502020204030204" pitchFamily="34" charset="0"/>
                <a:ea typeface="Calibri" panose="020F0502020204030204" pitchFamily="34" charset="0"/>
                <a:cs typeface="Calibri" panose="020F0502020204030204" pitchFamily="34" charset="0"/>
              </a:rPr>
              <a:t>Efficient payments  </a:t>
            </a:r>
            <a:endParaRPr lang="en-US" sz="2000">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419100" lvl="0" indent="-342900" algn="just" rtl="0">
              <a:lnSpc>
                <a:spcPct val="150000"/>
              </a:lnSpc>
              <a:spcBef>
                <a:spcPts val="0"/>
              </a:spcBef>
              <a:spcAft>
                <a:spcPts val="0"/>
              </a:spcAft>
              <a:buSzPts val="2400"/>
              <a:buFont typeface="Arial" panose="020B0604020202020204" pitchFamily="34" charset="0"/>
              <a:buChar char="•"/>
            </a:pPr>
            <a:r>
              <a:rPr lang="en-US" sz="2000">
                <a:highlight>
                  <a:srgbClr val="FFFFFF"/>
                </a:highlight>
                <a:latin typeface="Calibri" panose="020F0502020204030204" pitchFamily="34" charset="0"/>
                <a:ea typeface="Calibri" panose="020F0502020204030204" pitchFamily="34" charset="0"/>
                <a:cs typeface="Calibri" panose="020F0502020204030204" pitchFamily="34" charset="0"/>
              </a:rPr>
              <a:t>Peer to Peer communication</a:t>
            </a:r>
            <a:endParaRPr lang="en-IN" sz="2000" dirty="0">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sp>
        <p:nvSpPr>
          <p:cNvPr id="474" name="Google Shape;474;p56"/>
          <p:cNvSpPr txBox="1">
            <a:spLocks noGrp="1"/>
          </p:cNvSpPr>
          <p:nvPr>
            <p:ph type="ctrTitle"/>
          </p:nvPr>
        </p:nvSpPr>
        <p:spPr>
          <a:xfrm>
            <a:off x="97975" y="109275"/>
            <a:ext cx="8145900" cy="6051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GB" sz="2800" b="1">
                <a:solidFill>
                  <a:schemeClr val="tx1"/>
                </a:solidFill>
              </a:rPr>
              <a:t>ATTAINMENT OF OBJECTIVES</a:t>
            </a:r>
            <a:endParaRPr sz="2800" b="1" dirty="0">
              <a:solidFill>
                <a:schemeClr val="tx1"/>
              </a:solidFill>
            </a:endParaRPr>
          </a:p>
        </p:txBody>
      </p:sp>
      <p:sp>
        <p:nvSpPr>
          <p:cNvPr id="475" name="Google Shape;475;p56"/>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6"/>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471" name="Google Shape;471;p56"/>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472" name="Google Shape;472;p56"/>
          <p:cNvSpPr txBox="1"/>
          <p:nvPr/>
        </p:nvSpPr>
        <p:spPr>
          <a:xfrm>
            <a:off x="0" y="4822031"/>
            <a:ext cx="9144000" cy="28257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No:35</a:t>
            </a:r>
            <a:endParaRPr lang="en-US" altLang="en-GB" sz="11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73" name="Google Shape;473;p56"/>
          <p:cNvSpPr txBox="1">
            <a:spLocks noGrp="1"/>
          </p:cNvSpPr>
          <p:nvPr>
            <p:ph type="subTitle" idx="1"/>
          </p:nvPr>
        </p:nvSpPr>
        <p:spPr>
          <a:xfrm>
            <a:off x="97971" y="714375"/>
            <a:ext cx="8434987" cy="3980402"/>
          </a:xfrm>
          <a:prstGeom prst="rect">
            <a:avLst/>
          </a:prstGeom>
          <a:noFill/>
          <a:ln>
            <a:noFill/>
          </a:ln>
        </p:spPr>
        <p:txBody>
          <a:bodyPr spcFirstLastPara="1" wrap="square" lIns="68575" tIns="34275" rIns="68575" bIns="34275" anchor="t" anchorCtr="0">
            <a:normAutofit/>
          </a:bodyPr>
          <a:lstStyle/>
          <a:p>
            <a:pPr marL="419100" indent="-342900" algn="just">
              <a:lnSpc>
                <a:spcPct val="150000"/>
              </a:lnSpc>
              <a:spcBef>
                <a:spcPts val="0"/>
              </a:spcBef>
              <a:buSzPts val="2400"/>
              <a:buFont typeface="Wingdings" panose="05000000000000000000" pitchFamily="2" charset="2"/>
              <a:buChar char="§"/>
            </a:pPr>
            <a:r>
              <a:rPr lang="en-US" sz="2000" b="1">
                <a:highlight>
                  <a:srgbClr val="FFFFFF"/>
                </a:highlight>
                <a:latin typeface="Calibri" panose="020F0502020204030204" pitchFamily="34" charset="0"/>
                <a:ea typeface="Calibri" panose="020F0502020204030204" pitchFamily="34" charset="0"/>
                <a:cs typeface="Calibri" panose="020F0502020204030204" pitchFamily="34" charset="0"/>
              </a:rPr>
              <a:t>Smart Contracts:</a:t>
            </a:r>
            <a:endParaRPr lang="en-US" sz="2000" b="1">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76200" indent="0" algn="just">
              <a:lnSpc>
                <a:spcPct val="150000"/>
              </a:lnSpc>
              <a:spcBef>
                <a:spcPts val="0"/>
              </a:spcBef>
              <a:buSzPts val="2400"/>
            </a:pPr>
            <a:r>
              <a:rPr lang="en-US" sz="2000" b="1">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US" sz="2000" b="0" i="0">
                <a:solidFill>
                  <a:srgbClr val="374151"/>
                </a:solidFill>
                <a:effectLst/>
                <a:latin typeface="Söhne"/>
              </a:rPr>
              <a:t>Blockchain facilitates smart contracts, self-executing agreements with predefined rules, ensuring transaction trust and automation.</a:t>
            </a:r>
            <a:endParaRPr lang="en-US" sz="2000">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76200" indent="0" algn="just">
              <a:lnSpc>
                <a:spcPct val="150000"/>
              </a:lnSpc>
              <a:spcBef>
                <a:spcPts val="0"/>
              </a:spcBef>
              <a:buSzPts val="2400"/>
            </a:pPr>
            <a:endParaRPr lang="en-US" sz="2000" b="1">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76200" lvl="0" indent="0" algn="just" rtl="0">
              <a:lnSpc>
                <a:spcPct val="150000"/>
              </a:lnSpc>
              <a:spcBef>
                <a:spcPts val="0"/>
              </a:spcBef>
              <a:spcAft>
                <a:spcPts val="0"/>
              </a:spcAft>
              <a:buSzPts val="2400"/>
            </a:pPr>
            <a:r>
              <a:rPr lang="en-US" sz="2000" b="1">
                <a:highlight>
                  <a:srgbClr val="FFFFFF"/>
                </a:highlight>
                <a:latin typeface="Calibri" panose="020F0502020204030204" pitchFamily="34" charset="0"/>
                <a:ea typeface="Calibri" panose="020F0502020204030204" pitchFamily="34" charset="0"/>
                <a:cs typeface="Calibri" panose="020F0502020204030204" pitchFamily="34" charset="0"/>
              </a:rPr>
              <a:t>             </a:t>
            </a:r>
            <a:endParaRPr lang="en-US" sz="2000" b="1">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sp>
        <p:nvSpPr>
          <p:cNvPr id="474" name="Google Shape;474;p56"/>
          <p:cNvSpPr txBox="1">
            <a:spLocks noGrp="1"/>
          </p:cNvSpPr>
          <p:nvPr>
            <p:ph type="ctrTitle"/>
          </p:nvPr>
        </p:nvSpPr>
        <p:spPr>
          <a:xfrm>
            <a:off x="97975" y="109275"/>
            <a:ext cx="8145900" cy="6051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GB" sz="2800" b="1">
                <a:solidFill>
                  <a:schemeClr val="tx1"/>
                </a:solidFill>
              </a:rPr>
              <a:t>ATTAINMENT OF OBJECTIVES</a:t>
            </a:r>
            <a:endParaRPr sz="2800" b="1" dirty="0">
              <a:solidFill>
                <a:schemeClr val="tx1"/>
              </a:solidFill>
            </a:endParaRPr>
          </a:p>
        </p:txBody>
      </p:sp>
      <p:sp>
        <p:nvSpPr>
          <p:cNvPr id="475" name="Google Shape;475;p56"/>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 name="Picture 3"/>
          <p:cNvPicPr>
            <a:picLocks noChangeAspect="1"/>
          </p:cNvPicPr>
          <p:nvPr/>
        </p:nvPicPr>
        <p:blipFill>
          <a:blip r:embed="rId2"/>
          <a:stretch>
            <a:fillRect/>
          </a:stretch>
        </p:blipFill>
        <p:spPr>
          <a:xfrm>
            <a:off x="1133772" y="2082814"/>
            <a:ext cx="6876455" cy="2826302"/>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6"/>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471" name="Google Shape;471;p56"/>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472" name="Google Shape;472;p56"/>
          <p:cNvSpPr txBox="1"/>
          <p:nvPr/>
        </p:nvSpPr>
        <p:spPr>
          <a:xfrm>
            <a:off x="0" y="4822031"/>
            <a:ext cx="9144000" cy="28257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No:36</a:t>
            </a:r>
            <a:endParaRPr lang="en-US" altLang="en-GB" sz="11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73" name="Google Shape;473;p56"/>
          <p:cNvSpPr txBox="1">
            <a:spLocks noGrp="1"/>
          </p:cNvSpPr>
          <p:nvPr>
            <p:ph type="subTitle" idx="1"/>
          </p:nvPr>
        </p:nvSpPr>
        <p:spPr>
          <a:xfrm>
            <a:off x="97971" y="714375"/>
            <a:ext cx="8434987" cy="3980402"/>
          </a:xfrm>
          <a:prstGeom prst="rect">
            <a:avLst/>
          </a:prstGeom>
          <a:noFill/>
          <a:ln>
            <a:noFill/>
          </a:ln>
        </p:spPr>
        <p:txBody>
          <a:bodyPr spcFirstLastPara="1" wrap="square" lIns="68575" tIns="34275" rIns="68575" bIns="34275" anchor="t" anchorCtr="0">
            <a:normAutofit/>
          </a:bodyPr>
          <a:lstStyle/>
          <a:p>
            <a:pPr marL="419100" indent="-342900" algn="just">
              <a:lnSpc>
                <a:spcPct val="150000"/>
              </a:lnSpc>
              <a:spcBef>
                <a:spcPts val="0"/>
              </a:spcBef>
              <a:buSzPts val="2400"/>
              <a:buFont typeface="Wingdings" panose="05000000000000000000" pitchFamily="2" charset="2"/>
              <a:buChar char="§"/>
            </a:pPr>
            <a:r>
              <a:rPr lang="en-US" sz="2000" b="1">
                <a:highlight>
                  <a:srgbClr val="FFFFFF"/>
                </a:highlight>
                <a:latin typeface="Calibri" panose="020F0502020204030204" pitchFamily="34" charset="0"/>
                <a:ea typeface="Calibri" panose="020F0502020204030204" pitchFamily="34" charset="0"/>
                <a:cs typeface="Calibri" panose="020F0502020204030204" pitchFamily="34" charset="0"/>
              </a:rPr>
              <a:t>Immutability :</a:t>
            </a:r>
            <a:endParaRPr lang="en-US" sz="2000" b="1">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76200" indent="0" algn="just">
              <a:lnSpc>
                <a:spcPct val="150000"/>
              </a:lnSpc>
              <a:spcBef>
                <a:spcPts val="0"/>
              </a:spcBef>
              <a:buSzPts val="2400"/>
            </a:pPr>
            <a:r>
              <a:rPr lang="en-US" sz="2000" b="1">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US" sz="2000" b="0" i="0">
                <a:solidFill>
                  <a:srgbClr val="374151"/>
                </a:solidFill>
                <a:effectLst/>
                <a:latin typeface="Söhne"/>
              </a:rPr>
              <a:t>Blockchain ensures immutability by cryptographically linking and securing blocks, preventing unauthorized changes to historical data.</a:t>
            </a:r>
            <a:endParaRPr lang="en-US" sz="2000" b="1">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sp>
        <p:nvSpPr>
          <p:cNvPr id="474" name="Google Shape;474;p56"/>
          <p:cNvSpPr txBox="1">
            <a:spLocks noGrp="1"/>
          </p:cNvSpPr>
          <p:nvPr>
            <p:ph type="ctrTitle"/>
          </p:nvPr>
        </p:nvSpPr>
        <p:spPr>
          <a:xfrm>
            <a:off x="97975" y="109275"/>
            <a:ext cx="8145900" cy="6051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GB" sz="2800" b="1">
                <a:solidFill>
                  <a:schemeClr val="tx1"/>
                </a:solidFill>
              </a:rPr>
              <a:t>ATTAINMENT OF OBJECTIVES</a:t>
            </a:r>
            <a:endParaRPr sz="2800" b="1" dirty="0">
              <a:solidFill>
                <a:schemeClr val="tx1"/>
              </a:solidFill>
            </a:endParaRPr>
          </a:p>
        </p:txBody>
      </p:sp>
      <p:sp>
        <p:nvSpPr>
          <p:cNvPr id="475" name="Google Shape;475;p56"/>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p:cNvPicPr>
            <a:picLocks noChangeAspect="1"/>
          </p:cNvPicPr>
          <p:nvPr/>
        </p:nvPicPr>
        <p:blipFill>
          <a:blip r:embed="rId2"/>
          <a:stretch>
            <a:fillRect/>
          </a:stretch>
        </p:blipFill>
        <p:spPr>
          <a:xfrm>
            <a:off x="424906" y="2131269"/>
            <a:ext cx="8294187" cy="256350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6"/>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471" name="Google Shape;471;p56"/>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472" name="Google Shape;472;p56"/>
          <p:cNvSpPr txBox="1"/>
          <p:nvPr/>
        </p:nvSpPr>
        <p:spPr>
          <a:xfrm>
            <a:off x="0" y="4822031"/>
            <a:ext cx="9144000" cy="28257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No:37</a:t>
            </a:r>
            <a:endParaRPr lang="en-US" altLang="en-GB" sz="11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73" name="Google Shape;473;p56"/>
          <p:cNvSpPr txBox="1">
            <a:spLocks noGrp="1"/>
          </p:cNvSpPr>
          <p:nvPr>
            <p:ph type="subTitle" idx="1"/>
          </p:nvPr>
        </p:nvSpPr>
        <p:spPr>
          <a:xfrm>
            <a:off x="97971" y="714375"/>
            <a:ext cx="8434987" cy="3980402"/>
          </a:xfrm>
          <a:prstGeom prst="rect">
            <a:avLst/>
          </a:prstGeom>
          <a:noFill/>
          <a:ln>
            <a:noFill/>
          </a:ln>
        </p:spPr>
        <p:txBody>
          <a:bodyPr spcFirstLastPara="1" wrap="square" lIns="68575" tIns="34275" rIns="68575" bIns="34275" anchor="t" anchorCtr="0">
            <a:normAutofit/>
          </a:bodyPr>
          <a:lstStyle/>
          <a:p>
            <a:pPr marL="419100" indent="-342900" algn="just">
              <a:lnSpc>
                <a:spcPct val="150000"/>
              </a:lnSpc>
              <a:spcBef>
                <a:spcPts val="0"/>
              </a:spcBef>
              <a:buSzPts val="2400"/>
              <a:buFont typeface="Wingdings" panose="05000000000000000000" pitchFamily="2" charset="2"/>
              <a:buChar char="§"/>
            </a:pPr>
            <a:r>
              <a:rPr lang="en-US" sz="2000" b="1">
                <a:highlight>
                  <a:srgbClr val="FFFFFF"/>
                </a:highlight>
                <a:latin typeface="Calibri" panose="020F0502020204030204" pitchFamily="34" charset="0"/>
                <a:ea typeface="Calibri" panose="020F0502020204030204" pitchFamily="34" charset="0"/>
                <a:cs typeface="Calibri" panose="020F0502020204030204" pitchFamily="34" charset="0"/>
              </a:rPr>
              <a:t>Efficient payments  :</a:t>
            </a:r>
            <a:endParaRPr lang="en-US" sz="2000" b="1">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76200" indent="0" algn="just">
              <a:lnSpc>
                <a:spcPct val="150000"/>
              </a:lnSpc>
              <a:spcBef>
                <a:spcPts val="0"/>
              </a:spcBef>
              <a:buSzPts val="2400"/>
            </a:pPr>
            <a:r>
              <a:rPr lang="en-US" sz="2000" b="1">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US" sz="2000" b="0" i="0">
                <a:solidFill>
                  <a:srgbClr val="374151"/>
                </a:solidFill>
                <a:effectLst/>
                <a:latin typeface="Söhne"/>
              </a:rPr>
              <a:t>Blockchain enables efficient payments by providing a decentralized, secure, and transparent platform for fast and cost-effective transactions.</a:t>
            </a:r>
            <a:endParaRPr lang="en-US" sz="2000" b="1">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sp>
        <p:nvSpPr>
          <p:cNvPr id="474" name="Google Shape;474;p56"/>
          <p:cNvSpPr txBox="1">
            <a:spLocks noGrp="1"/>
          </p:cNvSpPr>
          <p:nvPr>
            <p:ph type="ctrTitle"/>
          </p:nvPr>
        </p:nvSpPr>
        <p:spPr>
          <a:xfrm>
            <a:off x="97975" y="109275"/>
            <a:ext cx="8145900" cy="6051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GB" sz="2800" b="1">
                <a:solidFill>
                  <a:schemeClr val="tx1"/>
                </a:solidFill>
              </a:rPr>
              <a:t>ATTAINMENT OF OBJECTIVES</a:t>
            </a:r>
            <a:endParaRPr sz="2800" b="1" dirty="0">
              <a:solidFill>
                <a:schemeClr val="tx1"/>
              </a:solidFill>
            </a:endParaRPr>
          </a:p>
        </p:txBody>
      </p:sp>
      <p:sp>
        <p:nvSpPr>
          <p:cNvPr id="475" name="Google Shape;475;p56"/>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 name="Picture 3"/>
          <p:cNvPicPr>
            <a:picLocks noChangeAspect="1"/>
          </p:cNvPicPr>
          <p:nvPr/>
        </p:nvPicPr>
        <p:blipFill>
          <a:blip r:embed="rId2"/>
          <a:stretch>
            <a:fillRect/>
          </a:stretch>
        </p:blipFill>
        <p:spPr>
          <a:xfrm>
            <a:off x="1855188" y="2132290"/>
            <a:ext cx="5270810" cy="2657367"/>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6"/>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471" name="Google Shape;471;p56"/>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472" name="Google Shape;472;p56"/>
          <p:cNvSpPr txBox="1"/>
          <p:nvPr/>
        </p:nvSpPr>
        <p:spPr>
          <a:xfrm>
            <a:off x="0" y="4822031"/>
            <a:ext cx="9144000" cy="28257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 38</a:t>
            </a:r>
            <a:endParaRPr lang="en-US" altLang="en-GB" sz="11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73" name="Google Shape;473;p56"/>
          <p:cNvSpPr txBox="1">
            <a:spLocks noGrp="1"/>
          </p:cNvSpPr>
          <p:nvPr>
            <p:ph type="subTitle" idx="1"/>
          </p:nvPr>
        </p:nvSpPr>
        <p:spPr>
          <a:xfrm>
            <a:off x="97971" y="714375"/>
            <a:ext cx="8434987" cy="3980402"/>
          </a:xfrm>
          <a:prstGeom prst="rect">
            <a:avLst/>
          </a:prstGeom>
          <a:noFill/>
          <a:ln>
            <a:noFill/>
          </a:ln>
        </p:spPr>
        <p:txBody>
          <a:bodyPr spcFirstLastPara="1" wrap="square" lIns="68575" tIns="34275" rIns="68575" bIns="34275" anchor="t" anchorCtr="0">
            <a:normAutofit/>
          </a:bodyPr>
          <a:lstStyle/>
          <a:p>
            <a:pPr marL="419100" indent="-342900" algn="just">
              <a:lnSpc>
                <a:spcPct val="150000"/>
              </a:lnSpc>
              <a:spcBef>
                <a:spcPts val="0"/>
              </a:spcBef>
              <a:buSzPts val="2400"/>
              <a:buFont typeface="Wingdings" panose="05000000000000000000" pitchFamily="2" charset="2"/>
              <a:buChar char="§"/>
            </a:pPr>
            <a:r>
              <a:rPr lang="en-US" sz="2000" b="1">
                <a:highlight>
                  <a:srgbClr val="FFFFFF"/>
                </a:highlight>
                <a:latin typeface="Calibri" panose="020F0502020204030204" pitchFamily="34" charset="0"/>
                <a:ea typeface="Calibri" panose="020F0502020204030204" pitchFamily="34" charset="0"/>
                <a:cs typeface="Calibri" panose="020F0502020204030204" pitchFamily="34" charset="0"/>
              </a:rPr>
              <a:t>Peer to Peer communication:</a:t>
            </a:r>
            <a:endParaRPr lang="en-US" sz="2000" b="1">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76200" indent="0" algn="just">
              <a:lnSpc>
                <a:spcPct val="150000"/>
              </a:lnSpc>
              <a:spcBef>
                <a:spcPts val="0"/>
              </a:spcBef>
              <a:buSzPts val="2400"/>
            </a:pPr>
            <a:r>
              <a:rPr lang="en-US" sz="2000" b="1">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US" sz="2000" b="0" i="0">
                <a:solidFill>
                  <a:srgbClr val="374151"/>
                </a:solidFill>
                <a:effectLst/>
                <a:latin typeface="Söhne"/>
              </a:rPr>
              <a:t>Blockchain facilitates peer-to-peer communication by eliminating the need for intermediaries, enabling direct and secure transactions between participants.</a:t>
            </a:r>
            <a:endParaRPr lang="en-US" sz="2000" b="1">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sp>
        <p:nvSpPr>
          <p:cNvPr id="474" name="Google Shape;474;p56"/>
          <p:cNvSpPr txBox="1">
            <a:spLocks noGrp="1"/>
          </p:cNvSpPr>
          <p:nvPr>
            <p:ph type="ctrTitle"/>
          </p:nvPr>
        </p:nvSpPr>
        <p:spPr>
          <a:xfrm>
            <a:off x="97975" y="109275"/>
            <a:ext cx="8145900" cy="6051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GB" sz="2800" b="1">
                <a:solidFill>
                  <a:schemeClr val="tx1"/>
                </a:solidFill>
              </a:rPr>
              <a:t>ATTAINMENT OF OBJECTIVES</a:t>
            </a:r>
            <a:endParaRPr sz="2800" b="1" dirty="0">
              <a:solidFill>
                <a:schemeClr val="tx1"/>
              </a:solidFill>
            </a:endParaRPr>
          </a:p>
        </p:txBody>
      </p:sp>
      <p:sp>
        <p:nvSpPr>
          <p:cNvPr id="475" name="Google Shape;475;p56"/>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2"/>
          <a:stretch>
            <a:fillRect/>
          </a:stretch>
        </p:blipFill>
        <p:spPr>
          <a:xfrm>
            <a:off x="3092606" y="2306723"/>
            <a:ext cx="4939056" cy="2447317"/>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0"/>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91" name="Google Shape;291;p40"/>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292" name="Google Shape;292;p40"/>
          <p:cNvSpPr txBox="1"/>
          <p:nvPr/>
        </p:nvSpPr>
        <p:spPr>
          <a:xfrm>
            <a:off x="0" y="4822031"/>
            <a:ext cx="9144000" cy="49784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a:t>
            </a:r>
            <a:r>
              <a:rPr lang="en-GB" dirty="0">
                <a:solidFill>
                  <a:schemeClr val="dk1"/>
                </a:solidFill>
                <a:latin typeface="Calibri" panose="020F0502020204030204"/>
                <a:ea typeface="Calibri" panose="020F0502020204030204"/>
                <a:cs typeface="Calibri" panose="020F0502020204030204"/>
                <a:sym typeface="Calibri" panose="020F0502020204030204"/>
              </a:rPr>
              <a:t>39</a:t>
            </a:r>
            <a:endParaRPr sz="1100" dirty="0"/>
          </a:p>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a:t>
            </a:r>
            <a:endParaRPr sz="1100" dirty="0"/>
          </a:p>
        </p:txBody>
      </p:sp>
      <p:sp>
        <p:nvSpPr>
          <p:cNvPr id="293" name="Google Shape;293;p40"/>
          <p:cNvSpPr txBox="1">
            <a:spLocks noGrp="1"/>
          </p:cNvSpPr>
          <p:nvPr>
            <p:ph type="subTitle" idx="1"/>
          </p:nvPr>
        </p:nvSpPr>
        <p:spPr>
          <a:xfrm>
            <a:off x="97971" y="772575"/>
            <a:ext cx="8842529" cy="3998375"/>
          </a:xfrm>
          <a:prstGeom prst="rect">
            <a:avLst/>
          </a:prstGeom>
          <a:noFill/>
          <a:ln>
            <a:noFill/>
          </a:ln>
        </p:spPr>
        <p:txBody>
          <a:bodyPr spcFirstLastPara="1" wrap="square" lIns="68575" tIns="34275" rIns="68575" bIns="34275" anchor="t" anchorCtr="0">
            <a:normAutofit/>
          </a:bodyPr>
          <a:lstStyle/>
          <a:p>
            <a:pPr marL="400050" lvl="0" indent="-285750" algn="just" rtl="0">
              <a:lnSpc>
                <a:spcPct val="115000"/>
              </a:lnSpc>
              <a:spcBef>
                <a:spcPts val="400"/>
              </a:spcBef>
              <a:spcAft>
                <a:spcPts val="0"/>
              </a:spcAft>
              <a:buSzPts val="1800"/>
              <a:buFont typeface="Wingdings" panose="05000000000000000000" pitchFamily="2" charset="2"/>
              <a:buChar char="§"/>
            </a:pPr>
            <a:endParaRPr lang="en-US" dirty="0"/>
          </a:p>
          <a:p>
            <a:pPr marL="114300" lvl="0" indent="0" algn="just" rtl="0">
              <a:lnSpc>
                <a:spcPct val="115000"/>
              </a:lnSpc>
              <a:spcBef>
                <a:spcPts val="400"/>
              </a:spcBef>
              <a:spcAft>
                <a:spcPts val="0"/>
              </a:spcAft>
              <a:buSzPts val="1800"/>
            </a:pPr>
            <a:endParaRPr dirty="0"/>
          </a:p>
        </p:txBody>
      </p:sp>
      <p:sp>
        <p:nvSpPr>
          <p:cNvPr id="294" name="Google Shape;294;p40"/>
          <p:cNvSpPr txBox="1">
            <a:spLocks noGrp="1"/>
          </p:cNvSpPr>
          <p:nvPr>
            <p:ph type="ctrTitle"/>
          </p:nvPr>
        </p:nvSpPr>
        <p:spPr>
          <a:xfrm>
            <a:off x="151400" y="0"/>
            <a:ext cx="8092500" cy="7587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IN" sz="2800" b="1">
                <a:solidFill>
                  <a:schemeClr val="tx1"/>
                </a:solidFill>
              </a:rPr>
              <a:t> </a:t>
            </a:r>
            <a:r>
              <a:rPr lang="en-IN" sz="2800" b="1" dirty="0">
                <a:solidFill>
                  <a:schemeClr val="tx1"/>
                </a:solidFill>
              </a:rPr>
              <a:t>RESULTS</a:t>
            </a:r>
            <a:endParaRPr sz="2800" b="1" dirty="0">
              <a:solidFill>
                <a:schemeClr val="tx1"/>
              </a:solidFill>
            </a:endParaRPr>
          </a:p>
        </p:txBody>
      </p:sp>
      <p:sp>
        <p:nvSpPr>
          <p:cNvPr id="295" name="Google Shape;295;p40"/>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 name="Picture 3"/>
          <p:cNvPicPr>
            <a:picLocks noChangeAspect="1"/>
          </p:cNvPicPr>
          <p:nvPr/>
        </p:nvPicPr>
        <p:blipFill rotWithShape="1">
          <a:blip r:embed="rId2"/>
          <a:srcRect t="7387" b="-7387"/>
          <a:stretch>
            <a:fillRect/>
          </a:stretch>
        </p:blipFill>
        <p:spPr>
          <a:xfrm>
            <a:off x="1124414" y="1197805"/>
            <a:ext cx="6895171" cy="38731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78519"/>
            <a:ext cx="9144000" cy="237744"/>
          </a:xfrm>
          <a:custGeom>
            <a:avLst/>
            <a:gdLst/>
            <a:ahLst/>
            <a:cxnLst/>
            <a:rect l="l" t="t" r="r" b="b"/>
            <a:pathLst>
              <a:path w="18288000" h="475488">
                <a:moveTo>
                  <a:pt x="0" y="0"/>
                </a:moveTo>
                <a:lnTo>
                  <a:pt x="18288000" y="0"/>
                </a:lnTo>
                <a:lnTo>
                  <a:pt x="18288000" y="475489"/>
                </a:lnTo>
                <a:lnTo>
                  <a:pt x="0" y="475489"/>
                </a:lnTo>
                <a:lnTo>
                  <a:pt x="0" y="0"/>
                </a:lnTo>
                <a:close/>
              </a:path>
            </a:pathLst>
          </a:custGeom>
          <a:blipFill>
            <a:blip r:embed="rId1"/>
            <a:stretch>
              <a:fillRect/>
            </a:stretch>
          </a:blipFill>
        </p:spPr>
      </p:sp>
      <p:sp>
        <p:nvSpPr>
          <p:cNvPr id="3" name="Freeform 3"/>
          <p:cNvSpPr/>
          <p:nvPr/>
        </p:nvSpPr>
        <p:spPr>
          <a:xfrm>
            <a:off x="8093296" y="186032"/>
            <a:ext cx="900762" cy="644709"/>
          </a:xfrm>
          <a:custGeom>
            <a:avLst/>
            <a:gdLst/>
            <a:ahLst/>
            <a:cxnLst/>
            <a:rect l="l" t="t" r="r" b="b"/>
            <a:pathLst>
              <a:path w="1801524" h="1289417">
                <a:moveTo>
                  <a:pt x="0" y="0"/>
                </a:moveTo>
                <a:lnTo>
                  <a:pt x="1801524" y="0"/>
                </a:lnTo>
                <a:lnTo>
                  <a:pt x="1801524" y="1289417"/>
                </a:lnTo>
                <a:lnTo>
                  <a:pt x="0" y="1289417"/>
                </a:lnTo>
                <a:lnTo>
                  <a:pt x="0" y="0"/>
                </a:lnTo>
                <a:close/>
              </a:path>
            </a:pathLst>
          </a:custGeom>
          <a:blipFill>
            <a:blip r:embed="rId2"/>
            <a:stretch>
              <a:fillRect/>
            </a:stretch>
          </a:blipFill>
        </p:spPr>
      </p:sp>
      <p:sp>
        <p:nvSpPr>
          <p:cNvPr id="4" name="TextBox 4"/>
          <p:cNvSpPr txBox="1"/>
          <p:nvPr/>
        </p:nvSpPr>
        <p:spPr>
          <a:xfrm>
            <a:off x="674370" y="1392879"/>
            <a:ext cx="7795260" cy="2928879"/>
          </a:xfrm>
          <a:prstGeom prst="rect">
            <a:avLst/>
          </a:prstGeom>
        </p:spPr>
        <p:txBody>
          <a:bodyPr lIns="0" tIns="0" rIns="0" bIns="0" rtlCol="0" anchor="t">
            <a:spAutoFit/>
          </a:bodyPr>
          <a:lstStyle/>
          <a:p>
            <a:pPr>
              <a:lnSpc>
                <a:spcPts val="2880"/>
              </a:lnSpc>
            </a:pPr>
            <a:r>
              <a:rPr lang="en-US" sz="1600" spc="14">
                <a:latin typeface="Arimo Bold" panose="020B0604020202020204"/>
              </a:rPr>
              <a:t>Enhanced Transparency:</a:t>
            </a:r>
            <a:endParaRPr lang="en-US" sz="1600" spc="14">
              <a:latin typeface="Arimo Bold" panose="020B0604020202020204"/>
            </a:endParaRPr>
          </a:p>
          <a:p>
            <a:pPr>
              <a:lnSpc>
                <a:spcPts val="2880"/>
              </a:lnSpc>
            </a:pPr>
            <a:r>
              <a:rPr lang="en-US" sz="1600" spc="14">
                <a:latin typeface="Arimo" panose="020B0604020202020204"/>
              </a:rPr>
              <a:t>All participants in the network can access the blockchain and verify the transactions recorded on it. This transparency increases trust among participants as they can independently validate the data and ensure its accuracy.</a:t>
            </a:r>
            <a:endParaRPr lang="en-US" sz="1600" spc="14">
              <a:latin typeface="Arimo" panose="020B0604020202020204"/>
            </a:endParaRPr>
          </a:p>
          <a:p>
            <a:pPr>
              <a:lnSpc>
                <a:spcPts val="2880"/>
              </a:lnSpc>
            </a:pPr>
            <a:r>
              <a:rPr lang="en-US" sz="1600" spc="14">
                <a:latin typeface="Arimo Bold" panose="020B0604020202020204"/>
              </a:rPr>
              <a:t>Smart contracts:</a:t>
            </a:r>
            <a:endParaRPr lang="en-US" sz="1600" spc="14">
              <a:latin typeface="Arimo Bold" panose="020B0604020202020204"/>
            </a:endParaRPr>
          </a:p>
          <a:p>
            <a:pPr>
              <a:lnSpc>
                <a:spcPts val="2880"/>
              </a:lnSpc>
            </a:pPr>
            <a:r>
              <a:rPr lang="en-US" sz="1600" spc="14">
                <a:latin typeface="Arimo" panose="020B0604020202020204"/>
              </a:rPr>
              <a:t>Smart contracts enhance trust in data transactions by eliminating the need for intermediaries and providing transparency in the execution of contracts.</a:t>
            </a:r>
            <a:endParaRPr lang="en-US" sz="1600" spc="14">
              <a:latin typeface="Arimo" panose="020B0604020202020204"/>
            </a:endParaRPr>
          </a:p>
          <a:p>
            <a:pPr>
              <a:lnSpc>
                <a:spcPts val="2880"/>
              </a:lnSpc>
            </a:pPr>
            <a:endParaRPr lang="en-US" sz="1600" spc="14">
              <a:latin typeface="Arimo" panose="020B0604020202020204"/>
            </a:endParaRPr>
          </a:p>
        </p:txBody>
      </p:sp>
      <p:sp>
        <p:nvSpPr>
          <p:cNvPr id="5" name="TextBox 5"/>
          <p:cNvSpPr txBox="1"/>
          <p:nvPr/>
        </p:nvSpPr>
        <p:spPr>
          <a:xfrm>
            <a:off x="-398887" y="495300"/>
            <a:ext cx="8257128" cy="481094"/>
          </a:xfrm>
          <a:prstGeom prst="rect">
            <a:avLst/>
          </a:prstGeom>
        </p:spPr>
        <p:txBody>
          <a:bodyPr lIns="0" tIns="0" rIns="0" bIns="0" rtlCol="0" anchor="t">
            <a:spAutoFit/>
          </a:bodyPr>
          <a:lstStyle/>
          <a:p>
            <a:pPr algn="ctr">
              <a:lnSpc>
                <a:spcPts val="3960"/>
              </a:lnSpc>
              <a:spcBef>
                <a:spcPct val="0"/>
              </a:spcBef>
            </a:pPr>
            <a:r>
              <a:rPr lang="en-US" sz="3300" spc="31">
                <a:latin typeface="Arimo" panose="020B0604020202020204"/>
              </a:rPr>
              <a:t>Detailed Explanation of Objectives:</a:t>
            </a:r>
            <a:endParaRPr lang="en-US" sz="3300" spc="31">
              <a:latin typeface="Arimo" panose="020B0604020202020204"/>
            </a:endParaRPr>
          </a:p>
        </p:txBody>
      </p:sp>
      <p:sp>
        <p:nvSpPr>
          <p:cNvPr id="6" name="TextBox 6"/>
          <p:cNvSpPr txBox="1"/>
          <p:nvPr/>
        </p:nvSpPr>
        <p:spPr>
          <a:xfrm>
            <a:off x="91440" y="4742822"/>
            <a:ext cx="9052560" cy="205184"/>
          </a:xfrm>
          <a:prstGeom prst="rect">
            <a:avLst/>
          </a:prstGeom>
        </p:spPr>
        <p:txBody>
          <a:bodyPr lIns="0" tIns="0" rIns="0" bIns="0" rtlCol="0" anchor="t">
            <a:spAutoFit/>
          </a:bodyPr>
          <a:lstStyle/>
          <a:p>
            <a:pPr>
              <a:lnSpc>
                <a:spcPts val="1620"/>
              </a:lnSpc>
            </a:pPr>
            <a:r>
              <a:rPr lang="en-US" sz="1350" spc="13" dirty="0">
                <a:latin typeface="Arimo" panose="020B0604020202020204"/>
              </a:rPr>
              <a:t>      2023-2024                              Department of Computer Science and Engineering		            Slide No: 4</a:t>
            </a:r>
            <a:endParaRPr lang="en-US" sz="1350" spc="13" dirty="0">
              <a:latin typeface="Arimo" panose="020B06040202020202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0"/>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91" name="Google Shape;291;p40"/>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292" name="Google Shape;292;p40"/>
          <p:cNvSpPr txBox="1"/>
          <p:nvPr/>
        </p:nvSpPr>
        <p:spPr>
          <a:xfrm>
            <a:off x="0" y="4822031"/>
            <a:ext cx="9144000" cy="49784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a:t>
            </a:r>
            <a:r>
              <a:rPr lang="en-GB" dirty="0">
                <a:solidFill>
                  <a:schemeClr val="dk1"/>
                </a:solidFill>
                <a:latin typeface="Calibri" panose="020F0502020204030204"/>
                <a:ea typeface="Calibri" panose="020F0502020204030204"/>
                <a:cs typeface="Calibri" panose="020F0502020204030204"/>
                <a:sym typeface="Calibri" panose="020F0502020204030204"/>
              </a:rPr>
              <a:t>40</a:t>
            </a:r>
            <a:endParaRPr sz="1100" dirty="0"/>
          </a:p>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a:t>
            </a:r>
            <a:endParaRPr sz="1100" dirty="0"/>
          </a:p>
        </p:txBody>
      </p:sp>
      <p:sp>
        <p:nvSpPr>
          <p:cNvPr id="293" name="Google Shape;293;p40"/>
          <p:cNvSpPr txBox="1">
            <a:spLocks noGrp="1"/>
          </p:cNvSpPr>
          <p:nvPr>
            <p:ph type="subTitle" idx="1"/>
          </p:nvPr>
        </p:nvSpPr>
        <p:spPr>
          <a:xfrm>
            <a:off x="97971" y="772575"/>
            <a:ext cx="8842529" cy="3998375"/>
          </a:xfrm>
          <a:prstGeom prst="rect">
            <a:avLst/>
          </a:prstGeom>
          <a:noFill/>
          <a:ln>
            <a:noFill/>
          </a:ln>
        </p:spPr>
        <p:txBody>
          <a:bodyPr spcFirstLastPara="1" wrap="square" lIns="68575" tIns="34275" rIns="68575" bIns="34275" anchor="t" anchorCtr="0">
            <a:normAutofit/>
          </a:bodyPr>
          <a:lstStyle/>
          <a:p>
            <a:pPr marL="400050" lvl="0" indent="-285750" algn="just" rtl="0">
              <a:lnSpc>
                <a:spcPct val="115000"/>
              </a:lnSpc>
              <a:spcBef>
                <a:spcPts val="400"/>
              </a:spcBef>
              <a:spcAft>
                <a:spcPts val="0"/>
              </a:spcAft>
              <a:buSzPts val="1800"/>
              <a:buFont typeface="Wingdings" panose="05000000000000000000" pitchFamily="2" charset="2"/>
              <a:buChar char="§"/>
            </a:pPr>
            <a:endParaRPr lang="en-US" dirty="0"/>
          </a:p>
          <a:p>
            <a:pPr marL="114300" lvl="0" indent="0" algn="just" rtl="0">
              <a:lnSpc>
                <a:spcPct val="115000"/>
              </a:lnSpc>
              <a:spcBef>
                <a:spcPts val="400"/>
              </a:spcBef>
              <a:spcAft>
                <a:spcPts val="0"/>
              </a:spcAft>
              <a:buSzPts val="1800"/>
            </a:pPr>
            <a:endParaRPr dirty="0"/>
          </a:p>
        </p:txBody>
      </p:sp>
      <p:sp>
        <p:nvSpPr>
          <p:cNvPr id="294" name="Google Shape;294;p40"/>
          <p:cNvSpPr txBox="1">
            <a:spLocks noGrp="1"/>
          </p:cNvSpPr>
          <p:nvPr>
            <p:ph type="ctrTitle"/>
          </p:nvPr>
        </p:nvSpPr>
        <p:spPr>
          <a:xfrm>
            <a:off x="151400" y="0"/>
            <a:ext cx="8092500" cy="7587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IN" sz="2800" b="1">
                <a:solidFill>
                  <a:schemeClr val="tx1"/>
                </a:solidFill>
              </a:rPr>
              <a:t>RESULTS</a:t>
            </a:r>
            <a:endParaRPr sz="2800" b="1" dirty="0">
              <a:solidFill>
                <a:schemeClr val="tx1"/>
              </a:solidFill>
            </a:endParaRPr>
          </a:p>
        </p:txBody>
      </p:sp>
      <p:sp>
        <p:nvSpPr>
          <p:cNvPr id="295" name="Google Shape;295;p40"/>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p:cNvPicPr>
            <a:picLocks noChangeAspect="1"/>
          </p:cNvPicPr>
          <p:nvPr/>
        </p:nvPicPr>
        <p:blipFill rotWithShape="1">
          <a:blip r:embed="rId2"/>
          <a:srcRect l="97" t="4991" r="-97" b="-4991"/>
          <a:stretch>
            <a:fillRect/>
          </a:stretch>
        </p:blipFill>
        <p:spPr>
          <a:xfrm>
            <a:off x="1069791" y="1089147"/>
            <a:ext cx="6898887" cy="3875234"/>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0"/>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91" name="Google Shape;291;p40"/>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292" name="Google Shape;292;p40"/>
          <p:cNvSpPr txBox="1"/>
          <p:nvPr/>
        </p:nvSpPr>
        <p:spPr>
          <a:xfrm>
            <a:off x="0" y="4822031"/>
            <a:ext cx="9144000" cy="49784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 41</a:t>
            </a:r>
            <a:endParaRPr sz="1100" dirty="0"/>
          </a:p>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a:t>
            </a:r>
            <a:endParaRPr sz="1100" dirty="0"/>
          </a:p>
        </p:txBody>
      </p:sp>
      <p:sp>
        <p:nvSpPr>
          <p:cNvPr id="293" name="Google Shape;293;p40"/>
          <p:cNvSpPr txBox="1">
            <a:spLocks noGrp="1"/>
          </p:cNvSpPr>
          <p:nvPr>
            <p:ph type="subTitle" idx="1"/>
          </p:nvPr>
        </p:nvSpPr>
        <p:spPr>
          <a:xfrm>
            <a:off x="97971" y="772575"/>
            <a:ext cx="8842529" cy="3998375"/>
          </a:xfrm>
          <a:prstGeom prst="rect">
            <a:avLst/>
          </a:prstGeom>
          <a:noFill/>
          <a:ln>
            <a:noFill/>
          </a:ln>
        </p:spPr>
        <p:txBody>
          <a:bodyPr spcFirstLastPara="1" wrap="square" lIns="68575" tIns="34275" rIns="68575" bIns="34275" anchor="t" anchorCtr="0">
            <a:normAutofit/>
          </a:bodyPr>
          <a:lstStyle/>
          <a:p>
            <a:pPr marL="400050" lvl="0" indent="-285750" algn="just" rtl="0">
              <a:lnSpc>
                <a:spcPct val="115000"/>
              </a:lnSpc>
              <a:spcBef>
                <a:spcPts val="400"/>
              </a:spcBef>
              <a:spcAft>
                <a:spcPts val="0"/>
              </a:spcAft>
              <a:buSzPts val="1800"/>
              <a:buFont typeface="Wingdings" panose="05000000000000000000" pitchFamily="2" charset="2"/>
              <a:buChar char="§"/>
            </a:pPr>
            <a:endParaRPr lang="en-US" dirty="0"/>
          </a:p>
          <a:p>
            <a:pPr marL="114300" lvl="0" indent="0" algn="just" rtl="0">
              <a:lnSpc>
                <a:spcPct val="115000"/>
              </a:lnSpc>
              <a:spcBef>
                <a:spcPts val="400"/>
              </a:spcBef>
              <a:spcAft>
                <a:spcPts val="0"/>
              </a:spcAft>
              <a:buSzPts val="1800"/>
            </a:pPr>
            <a:endParaRPr dirty="0"/>
          </a:p>
        </p:txBody>
      </p:sp>
      <p:sp>
        <p:nvSpPr>
          <p:cNvPr id="294" name="Google Shape;294;p40"/>
          <p:cNvSpPr txBox="1">
            <a:spLocks noGrp="1"/>
          </p:cNvSpPr>
          <p:nvPr>
            <p:ph type="ctrTitle"/>
          </p:nvPr>
        </p:nvSpPr>
        <p:spPr>
          <a:xfrm>
            <a:off x="151400" y="0"/>
            <a:ext cx="8092500" cy="7587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IN" sz="2800" b="1">
                <a:solidFill>
                  <a:schemeClr val="tx1"/>
                </a:solidFill>
              </a:rPr>
              <a:t>RESULTS</a:t>
            </a:r>
            <a:endParaRPr sz="2800" b="1" dirty="0">
              <a:solidFill>
                <a:schemeClr val="tx1"/>
              </a:solidFill>
            </a:endParaRPr>
          </a:p>
        </p:txBody>
      </p:sp>
      <p:sp>
        <p:nvSpPr>
          <p:cNvPr id="295" name="Google Shape;295;p40"/>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 name="Picture 3"/>
          <p:cNvPicPr>
            <a:picLocks noChangeAspect="1"/>
          </p:cNvPicPr>
          <p:nvPr/>
        </p:nvPicPr>
        <p:blipFill rotWithShape="1">
          <a:blip r:embed="rId2"/>
          <a:srcRect l="-190" t="5104" r="190" b="-5104"/>
          <a:stretch>
            <a:fillRect/>
          </a:stretch>
        </p:blipFill>
        <p:spPr>
          <a:xfrm>
            <a:off x="1198743" y="1174738"/>
            <a:ext cx="6746513" cy="3789643"/>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0"/>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91" name="Google Shape;291;p40"/>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292" name="Google Shape;292;p40"/>
          <p:cNvSpPr txBox="1"/>
          <p:nvPr/>
        </p:nvSpPr>
        <p:spPr>
          <a:xfrm>
            <a:off x="0" y="4822031"/>
            <a:ext cx="9144000" cy="49784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a:t>
            </a:r>
            <a:r>
              <a:rPr lang="en-GB" dirty="0">
                <a:solidFill>
                  <a:schemeClr val="dk1"/>
                </a:solidFill>
                <a:latin typeface="Calibri" panose="020F0502020204030204"/>
                <a:ea typeface="Calibri" panose="020F0502020204030204"/>
                <a:cs typeface="Calibri" panose="020F0502020204030204"/>
                <a:sym typeface="Calibri" panose="020F0502020204030204"/>
              </a:rPr>
              <a:t>42</a:t>
            </a:r>
            <a:endParaRPr sz="1100" dirty="0"/>
          </a:p>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a:t>
            </a:r>
            <a:endParaRPr sz="1100" dirty="0"/>
          </a:p>
        </p:txBody>
      </p:sp>
      <p:sp>
        <p:nvSpPr>
          <p:cNvPr id="293" name="Google Shape;293;p40"/>
          <p:cNvSpPr txBox="1">
            <a:spLocks noGrp="1"/>
          </p:cNvSpPr>
          <p:nvPr>
            <p:ph type="subTitle" idx="1"/>
          </p:nvPr>
        </p:nvSpPr>
        <p:spPr>
          <a:xfrm>
            <a:off x="97971" y="772575"/>
            <a:ext cx="8842529" cy="3998375"/>
          </a:xfrm>
          <a:prstGeom prst="rect">
            <a:avLst/>
          </a:prstGeom>
          <a:noFill/>
          <a:ln>
            <a:noFill/>
          </a:ln>
        </p:spPr>
        <p:txBody>
          <a:bodyPr spcFirstLastPara="1" wrap="square" lIns="68575" tIns="34275" rIns="68575" bIns="34275" anchor="t" anchorCtr="0">
            <a:normAutofit/>
          </a:bodyPr>
          <a:lstStyle/>
          <a:p>
            <a:pPr marL="400050" lvl="0" indent="-285750" algn="just" rtl="0">
              <a:lnSpc>
                <a:spcPct val="115000"/>
              </a:lnSpc>
              <a:spcBef>
                <a:spcPts val="400"/>
              </a:spcBef>
              <a:spcAft>
                <a:spcPts val="0"/>
              </a:spcAft>
              <a:buSzPts val="1800"/>
              <a:buFont typeface="Wingdings" panose="05000000000000000000" pitchFamily="2" charset="2"/>
              <a:buChar char="§"/>
            </a:pPr>
            <a:endParaRPr lang="en-US" dirty="0"/>
          </a:p>
          <a:p>
            <a:pPr marL="114300" lvl="0" indent="0" algn="just" rtl="0">
              <a:lnSpc>
                <a:spcPct val="115000"/>
              </a:lnSpc>
              <a:spcBef>
                <a:spcPts val="400"/>
              </a:spcBef>
              <a:spcAft>
                <a:spcPts val="0"/>
              </a:spcAft>
              <a:buSzPts val="1800"/>
            </a:pPr>
            <a:endParaRPr dirty="0"/>
          </a:p>
        </p:txBody>
      </p:sp>
      <p:sp>
        <p:nvSpPr>
          <p:cNvPr id="294" name="Google Shape;294;p40"/>
          <p:cNvSpPr txBox="1">
            <a:spLocks noGrp="1"/>
          </p:cNvSpPr>
          <p:nvPr>
            <p:ph type="ctrTitle"/>
          </p:nvPr>
        </p:nvSpPr>
        <p:spPr>
          <a:xfrm>
            <a:off x="151400" y="0"/>
            <a:ext cx="8092500" cy="7587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IN" sz="2800" b="1">
                <a:solidFill>
                  <a:schemeClr val="tx1"/>
                </a:solidFill>
              </a:rPr>
              <a:t>RESULTS</a:t>
            </a:r>
            <a:endParaRPr sz="2800" b="1" dirty="0">
              <a:solidFill>
                <a:schemeClr val="tx1"/>
              </a:solidFill>
            </a:endParaRPr>
          </a:p>
        </p:txBody>
      </p:sp>
      <p:sp>
        <p:nvSpPr>
          <p:cNvPr id="295" name="Google Shape;295;p40"/>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p:cNvPicPr>
            <a:picLocks noChangeAspect="1"/>
          </p:cNvPicPr>
          <p:nvPr/>
        </p:nvPicPr>
        <p:blipFill rotWithShape="1">
          <a:blip r:embed="rId2"/>
          <a:srcRect t="4669" b="-4669"/>
          <a:stretch>
            <a:fillRect/>
          </a:stretch>
        </p:blipFill>
        <p:spPr>
          <a:xfrm>
            <a:off x="1148575" y="1118378"/>
            <a:ext cx="6846849" cy="3846003"/>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0"/>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91" name="Google Shape;291;p40"/>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292" name="Google Shape;292;p40"/>
          <p:cNvSpPr txBox="1"/>
          <p:nvPr/>
        </p:nvSpPr>
        <p:spPr>
          <a:xfrm>
            <a:off x="0" y="4822031"/>
            <a:ext cx="9144000" cy="49784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a:t>
            </a:r>
            <a:r>
              <a:rPr lang="en-GB" dirty="0">
                <a:solidFill>
                  <a:schemeClr val="dk1"/>
                </a:solidFill>
                <a:latin typeface="Calibri" panose="020F0502020204030204"/>
                <a:ea typeface="Calibri" panose="020F0502020204030204"/>
                <a:cs typeface="Calibri" panose="020F0502020204030204"/>
                <a:sym typeface="Calibri" panose="020F0502020204030204"/>
              </a:rPr>
              <a:t>43</a:t>
            </a:r>
            <a:endParaRPr sz="1100" dirty="0"/>
          </a:p>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a:t>
            </a:r>
            <a:endParaRPr sz="1100" dirty="0"/>
          </a:p>
        </p:txBody>
      </p:sp>
      <p:sp>
        <p:nvSpPr>
          <p:cNvPr id="293" name="Google Shape;293;p40"/>
          <p:cNvSpPr txBox="1">
            <a:spLocks noGrp="1"/>
          </p:cNvSpPr>
          <p:nvPr>
            <p:ph type="subTitle" idx="1"/>
          </p:nvPr>
        </p:nvSpPr>
        <p:spPr>
          <a:xfrm>
            <a:off x="97971" y="772575"/>
            <a:ext cx="8842529" cy="3998375"/>
          </a:xfrm>
          <a:prstGeom prst="rect">
            <a:avLst/>
          </a:prstGeom>
          <a:noFill/>
          <a:ln>
            <a:noFill/>
          </a:ln>
        </p:spPr>
        <p:txBody>
          <a:bodyPr spcFirstLastPara="1" wrap="square" lIns="68575" tIns="34275" rIns="68575" bIns="34275" anchor="t" anchorCtr="0">
            <a:normAutofit/>
          </a:bodyPr>
          <a:lstStyle/>
          <a:p>
            <a:pPr marL="400050" lvl="0" indent="-285750" algn="just" rtl="0">
              <a:lnSpc>
                <a:spcPct val="115000"/>
              </a:lnSpc>
              <a:spcBef>
                <a:spcPts val="400"/>
              </a:spcBef>
              <a:spcAft>
                <a:spcPts val="0"/>
              </a:spcAft>
              <a:buSzPts val="1800"/>
              <a:buFont typeface="Wingdings" panose="05000000000000000000" pitchFamily="2" charset="2"/>
              <a:buChar char="§"/>
            </a:pPr>
            <a:endParaRPr lang="en-US" dirty="0"/>
          </a:p>
          <a:p>
            <a:pPr marL="114300" lvl="0" indent="0" algn="just" rtl="0">
              <a:lnSpc>
                <a:spcPct val="115000"/>
              </a:lnSpc>
              <a:spcBef>
                <a:spcPts val="400"/>
              </a:spcBef>
              <a:spcAft>
                <a:spcPts val="0"/>
              </a:spcAft>
              <a:buSzPts val="1800"/>
            </a:pPr>
            <a:endParaRPr dirty="0"/>
          </a:p>
        </p:txBody>
      </p:sp>
      <p:sp>
        <p:nvSpPr>
          <p:cNvPr id="294" name="Google Shape;294;p40"/>
          <p:cNvSpPr txBox="1">
            <a:spLocks noGrp="1"/>
          </p:cNvSpPr>
          <p:nvPr>
            <p:ph type="ctrTitle"/>
          </p:nvPr>
        </p:nvSpPr>
        <p:spPr>
          <a:xfrm>
            <a:off x="151400" y="0"/>
            <a:ext cx="8092500" cy="7587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IN" sz="2800" b="1">
                <a:solidFill>
                  <a:schemeClr val="tx1"/>
                </a:solidFill>
              </a:rPr>
              <a:t>RESULTS</a:t>
            </a:r>
            <a:endParaRPr sz="2800" b="1" dirty="0">
              <a:solidFill>
                <a:schemeClr val="tx1"/>
              </a:solidFill>
            </a:endParaRPr>
          </a:p>
        </p:txBody>
      </p:sp>
      <p:sp>
        <p:nvSpPr>
          <p:cNvPr id="295" name="Google Shape;295;p40"/>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 name="Picture 3"/>
          <p:cNvPicPr>
            <a:picLocks noChangeAspect="1"/>
          </p:cNvPicPr>
          <p:nvPr/>
        </p:nvPicPr>
        <p:blipFill rotWithShape="1">
          <a:blip r:embed="rId2"/>
          <a:srcRect l="-776" t="5062" r="776" b="-5062"/>
          <a:stretch>
            <a:fillRect/>
          </a:stretch>
        </p:blipFill>
        <p:spPr>
          <a:xfrm>
            <a:off x="1118113" y="1143433"/>
            <a:ext cx="6802244" cy="3820948"/>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6"/>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471" name="Google Shape;471;p56"/>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472" name="Google Shape;472;p56"/>
          <p:cNvSpPr txBox="1"/>
          <p:nvPr/>
        </p:nvSpPr>
        <p:spPr>
          <a:xfrm>
            <a:off x="0" y="4822031"/>
            <a:ext cx="9144000" cy="28257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a:t>
            </a:r>
            <a:r>
              <a:rPr lang="en-GB" dirty="0">
                <a:solidFill>
                  <a:schemeClr val="dk1"/>
                </a:solidFill>
                <a:latin typeface="Calibri" panose="020F0502020204030204"/>
                <a:ea typeface="Calibri" panose="020F0502020204030204"/>
                <a:cs typeface="Calibri" panose="020F0502020204030204"/>
                <a:sym typeface="Calibri" panose="020F0502020204030204"/>
              </a:rPr>
              <a:t>: 44</a:t>
            </a:r>
            <a:endParaRPr lang="en-US" altLang="en-GB" sz="11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73" name="Google Shape;473;p56"/>
          <p:cNvSpPr txBox="1">
            <a:spLocks noGrp="1"/>
          </p:cNvSpPr>
          <p:nvPr>
            <p:ph type="subTitle" idx="1"/>
          </p:nvPr>
        </p:nvSpPr>
        <p:spPr>
          <a:xfrm>
            <a:off x="440458" y="1063577"/>
            <a:ext cx="8092500" cy="3631200"/>
          </a:xfrm>
          <a:prstGeom prst="rect">
            <a:avLst/>
          </a:prstGeom>
          <a:noFill/>
          <a:ln>
            <a:noFill/>
          </a:ln>
        </p:spPr>
        <p:txBody>
          <a:bodyPr spcFirstLastPara="1" wrap="square" lIns="68575" tIns="34275" rIns="68575" bIns="34275" anchor="t" anchorCtr="0">
            <a:normAutofit lnSpcReduction="10000"/>
          </a:bodyPr>
          <a:lstStyle/>
          <a:p>
            <a:pPr marL="419100" lvl="0" indent="-342900" algn="just" rtl="0">
              <a:lnSpc>
                <a:spcPct val="150000"/>
              </a:lnSpc>
              <a:spcBef>
                <a:spcPts val="0"/>
              </a:spcBef>
              <a:spcAft>
                <a:spcPts val="0"/>
              </a:spcAft>
              <a:buSzPts val="2400"/>
              <a:buFont typeface="Arial" panose="020B0604020202020204" pitchFamily="34" charset="0"/>
              <a:buChar char="•"/>
            </a:pPr>
            <a:r>
              <a:rPr lang="en-GB" sz="2000" dirty="0">
                <a:latin typeface="Calibri" panose="020F0502020204030204" pitchFamily="34" charset="0"/>
                <a:ea typeface="Calibri" panose="020F0502020204030204" pitchFamily="34" charset="0"/>
                <a:cs typeface="Calibri" panose="020F0502020204030204" pitchFamily="34" charset="0"/>
              </a:rPr>
              <a:t>Teamwork and communication are crucial for the successful completion of any project.</a:t>
            </a:r>
            <a:endParaRPr sz="2000" dirty="0">
              <a:latin typeface="Calibri" panose="020F0502020204030204" pitchFamily="34" charset="0"/>
              <a:ea typeface="Calibri" panose="020F0502020204030204" pitchFamily="34" charset="0"/>
              <a:cs typeface="Calibri" panose="020F0502020204030204" pitchFamily="34" charset="0"/>
            </a:endParaRPr>
          </a:p>
          <a:p>
            <a:pPr marL="419100" lvl="0" indent="-342900" algn="just" rtl="0">
              <a:lnSpc>
                <a:spcPct val="150000"/>
              </a:lnSpc>
              <a:spcBef>
                <a:spcPts val="0"/>
              </a:spcBef>
              <a:spcAft>
                <a:spcPts val="0"/>
              </a:spcAft>
              <a:buSzPts val="2400"/>
              <a:buFont typeface="Arial" panose="020B0604020202020204" pitchFamily="34" charset="0"/>
              <a:buChar char="•"/>
            </a:pPr>
            <a:r>
              <a:rPr lang="en-GB" sz="2000" dirty="0">
                <a:highlight>
                  <a:srgbClr val="FFFFFF"/>
                </a:highlight>
                <a:latin typeface="Calibri" panose="020F0502020204030204" pitchFamily="34" charset="0"/>
                <a:ea typeface="Calibri" panose="020F0502020204030204" pitchFamily="34" charset="0"/>
                <a:cs typeface="Calibri" panose="020F0502020204030204" pitchFamily="34" charset="0"/>
              </a:rPr>
              <a:t>Teamwork ensures tasks are efficiently distributed and completed. Effective communication within the team ensures everyone understands their roles and responsibilities.</a:t>
            </a:r>
            <a:endParaRPr sz="2000" dirty="0">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419100" lvl="0" indent="-342900" algn="just" rtl="0">
              <a:lnSpc>
                <a:spcPct val="150000"/>
              </a:lnSpc>
              <a:spcBef>
                <a:spcPts val="0"/>
              </a:spcBef>
              <a:spcAft>
                <a:spcPts val="0"/>
              </a:spcAft>
              <a:buSzPts val="2400"/>
              <a:buFont typeface="Arial" panose="020B0604020202020204" pitchFamily="34" charset="0"/>
              <a:buChar char="•"/>
            </a:pPr>
            <a:r>
              <a:rPr lang="en-GB" sz="2000" dirty="0">
                <a:highlight>
                  <a:srgbClr val="FFFFFF"/>
                </a:highlight>
                <a:latin typeface="Calibri" panose="020F0502020204030204" pitchFamily="34" charset="0"/>
                <a:ea typeface="Calibri" panose="020F0502020204030204" pitchFamily="34" charset="0"/>
                <a:cs typeface="Calibri" panose="020F0502020204030204" pitchFamily="34" charset="0"/>
              </a:rPr>
              <a:t>A cohesive team with open communication can brainstorm and solve problems effectively. Different perspectives and ideas contribute to finding innovative solutions.</a:t>
            </a:r>
            <a:endParaRPr sz="2000" dirty="0">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sp>
        <p:nvSpPr>
          <p:cNvPr id="474" name="Google Shape;474;p56"/>
          <p:cNvSpPr txBox="1">
            <a:spLocks noGrp="1"/>
          </p:cNvSpPr>
          <p:nvPr>
            <p:ph type="ctrTitle"/>
          </p:nvPr>
        </p:nvSpPr>
        <p:spPr>
          <a:xfrm>
            <a:off x="97975" y="109275"/>
            <a:ext cx="8145900" cy="6051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GB" sz="2800" b="1" dirty="0">
                <a:solidFill>
                  <a:schemeClr val="tx1"/>
                </a:solidFill>
              </a:rPr>
              <a:t>TEAM WORK AND COMMUNICATION</a:t>
            </a:r>
            <a:endParaRPr sz="2800" b="1" dirty="0">
              <a:solidFill>
                <a:schemeClr val="tx1"/>
              </a:solidFill>
            </a:endParaRPr>
          </a:p>
        </p:txBody>
      </p:sp>
      <p:sp>
        <p:nvSpPr>
          <p:cNvPr id="475" name="Google Shape;475;p56"/>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57"/>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481" name="Google Shape;481;p57"/>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482" name="Google Shape;482;p57"/>
          <p:cNvSpPr txBox="1"/>
          <p:nvPr/>
        </p:nvSpPr>
        <p:spPr>
          <a:xfrm>
            <a:off x="0" y="4822031"/>
            <a:ext cx="9144000" cy="49784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a:t>
            </a:r>
            <a:r>
              <a:rPr lang="en-GB" sz="1400">
                <a:solidFill>
                  <a:schemeClr val="dk1"/>
                </a:solidFill>
                <a:latin typeface="Calibri" panose="020F0502020204030204"/>
                <a:ea typeface="Calibri" panose="020F0502020204030204"/>
                <a:cs typeface="Calibri" panose="020F0502020204030204"/>
                <a:sym typeface="Calibri" panose="020F0502020204030204"/>
              </a:rPr>
              <a:t>:4</a:t>
            </a:r>
            <a:r>
              <a:rPr lang="en-GB" dirty="0">
                <a:solidFill>
                  <a:schemeClr val="dk1"/>
                </a:solidFill>
                <a:latin typeface="Calibri" panose="020F0502020204030204"/>
                <a:ea typeface="Calibri" panose="020F0502020204030204"/>
                <a:cs typeface="Calibri" panose="020F0502020204030204"/>
                <a:sym typeface="Calibri" panose="020F0502020204030204"/>
              </a:rPr>
              <a:t>5</a:t>
            </a:r>
            <a:endParaRPr sz="1100" dirty="0"/>
          </a:p>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a:t>
            </a:r>
            <a:endParaRPr sz="1100" dirty="0"/>
          </a:p>
        </p:txBody>
      </p:sp>
      <p:sp>
        <p:nvSpPr>
          <p:cNvPr id="483" name="Google Shape;483;p57"/>
          <p:cNvSpPr txBox="1">
            <a:spLocks noGrp="1"/>
          </p:cNvSpPr>
          <p:nvPr>
            <p:ph type="ctrTitle"/>
          </p:nvPr>
        </p:nvSpPr>
        <p:spPr>
          <a:xfrm>
            <a:off x="2297310" y="1990845"/>
            <a:ext cx="4950900" cy="1268400"/>
          </a:xfrm>
          <a:prstGeom prst="rect">
            <a:avLst/>
          </a:prstGeom>
          <a:noFill/>
          <a:ln>
            <a:noFill/>
          </a:ln>
        </p:spPr>
        <p:txBody>
          <a:bodyPr spcFirstLastPara="1" wrap="square" lIns="68575" tIns="34275" rIns="68575" bIns="34275" anchor="b" anchorCtr="0">
            <a:noAutofit/>
          </a:bodyPr>
          <a:lstStyle/>
          <a:p>
            <a:pPr marL="0" lvl="0" indent="0" rtl="0">
              <a:lnSpc>
                <a:spcPct val="90000"/>
              </a:lnSpc>
              <a:spcBef>
                <a:spcPts val="0"/>
              </a:spcBef>
              <a:spcAft>
                <a:spcPts val="0"/>
              </a:spcAft>
              <a:buClr>
                <a:schemeClr val="dk1"/>
              </a:buClr>
              <a:buSzPts val="4500"/>
              <a:buFont typeface="Calibri" panose="020F0502020204030204"/>
              <a:buNone/>
            </a:pPr>
            <a:r>
              <a:rPr lang="en-GB" sz="4000" b="1" dirty="0">
                <a:solidFill>
                  <a:schemeClr val="tx1"/>
                </a:solidFill>
              </a:rPr>
              <a:t>THANK YOU</a:t>
            </a:r>
            <a:endParaRPr sz="4000" b="1" dirty="0">
              <a:solidFill>
                <a:schemeClr val="tx1"/>
              </a:solidFill>
            </a:endParaRPr>
          </a:p>
        </p:txBody>
      </p:sp>
      <p:sp>
        <p:nvSpPr>
          <p:cNvPr id="484" name="Google Shape;484;p57"/>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78519"/>
            <a:ext cx="9144000" cy="237744"/>
          </a:xfrm>
          <a:custGeom>
            <a:avLst/>
            <a:gdLst/>
            <a:ahLst/>
            <a:cxnLst/>
            <a:rect l="l" t="t" r="r" b="b"/>
            <a:pathLst>
              <a:path w="18288000" h="475488">
                <a:moveTo>
                  <a:pt x="0" y="0"/>
                </a:moveTo>
                <a:lnTo>
                  <a:pt x="18288000" y="0"/>
                </a:lnTo>
                <a:lnTo>
                  <a:pt x="18288000" y="475489"/>
                </a:lnTo>
                <a:lnTo>
                  <a:pt x="0" y="475489"/>
                </a:lnTo>
                <a:lnTo>
                  <a:pt x="0" y="0"/>
                </a:lnTo>
                <a:close/>
              </a:path>
            </a:pathLst>
          </a:custGeom>
          <a:blipFill>
            <a:blip r:embed="rId1"/>
            <a:stretch>
              <a:fillRect/>
            </a:stretch>
          </a:blipFill>
        </p:spPr>
      </p:sp>
      <p:sp>
        <p:nvSpPr>
          <p:cNvPr id="3" name="Freeform 3"/>
          <p:cNvSpPr/>
          <p:nvPr/>
        </p:nvSpPr>
        <p:spPr>
          <a:xfrm>
            <a:off x="8093296" y="186032"/>
            <a:ext cx="900762" cy="644709"/>
          </a:xfrm>
          <a:custGeom>
            <a:avLst/>
            <a:gdLst/>
            <a:ahLst/>
            <a:cxnLst/>
            <a:rect l="l" t="t" r="r" b="b"/>
            <a:pathLst>
              <a:path w="1801524" h="1289417">
                <a:moveTo>
                  <a:pt x="0" y="0"/>
                </a:moveTo>
                <a:lnTo>
                  <a:pt x="1801524" y="0"/>
                </a:lnTo>
                <a:lnTo>
                  <a:pt x="1801524" y="1289417"/>
                </a:lnTo>
                <a:lnTo>
                  <a:pt x="0" y="1289417"/>
                </a:lnTo>
                <a:lnTo>
                  <a:pt x="0" y="0"/>
                </a:lnTo>
                <a:close/>
              </a:path>
            </a:pathLst>
          </a:custGeom>
          <a:blipFill>
            <a:blip r:embed="rId2"/>
            <a:stretch>
              <a:fillRect/>
            </a:stretch>
          </a:blipFill>
        </p:spPr>
      </p:sp>
      <p:sp>
        <p:nvSpPr>
          <p:cNvPr id="4" name="TextBox 4"/>
          <p:cNvSpPr txBox="1"/>
          <p:nvPr/>
        </p:nvSpPr>
        <p:spPr>
          <a:xfrm>
            <a:off x="674370" y="1392879"/>
            <a:ext cx="7795260" cy="2928879"/>
          </a:xfrm>
          <a:prstGeom prst="rect">
            <a:avLst/>
          </a:prstGeom>
        </p:spPr>
        <p:txBody>
          <a:bodyPr lIns="0" tIns="0" rIns="0" bIns="0" rtlCol="0" anchor="t">
            <a:spAutoFit/>
          </a:bodyPr>
          <a:lstStyle/>
          <a:p>
            <a:pPr>
              <a:lnSpc>
                <a:spcPts val="2880"/>
              </a:lnSpc>
            </a:pPr>
            <a:r>
              <a:rPr lang="en-US" sz="1600" spc="14">
                <a:latin typeface="Arimo Bold" panose="020B0604020202020204"/>
              </a:rPr>
              <a:t>Decentralisation: </a:t>
            </a:r>
            <a:endParaRPr lang="en-US" sz="1600" spc="14">
              <a:latin typeface="Arimo Bold" panose="020B0604020202020204"/>
            </a:endParaRPr>
          </a:p>
          <a:p>
            <a:pPr>
              <a:lnSpc>
                <a:spcPts val="2880"/>
              </a:lnSpc>
            </a:pPr>
            <a:r>
              <a:rPr lang="en-US" sz="1600" spc="14">
                <a:latin typeface="Arimo" panose="020B0604020202020204"/>
              </a:rPr>
              <a:t>Blockchain Eliminates the need for a central authority. This decentralized structure enhances trust as it removes the dependence on a single point of control and minimizes the risk of data manipulation or unauthorized access.</a:t>
            </a:r>
            <a:endParaRPr lang="en-US" sz="1600" spc="14">
              <a:latin typeface="Arimo" panose="020B0604020202020204"/>
            </a:endParaRPr>
          </a:p>
          <a:p>
            <a:pPr>
              <a:lnSpc>
                <a:spcPts val="2880"/>
              </a:lnSpc>
            </a:pPr>
            <a:r>
              <a:rPr lang="en-US" sz="1600" spc="14">
                <a:latin typeface="Arimo" panose="020B0604020202020204"/>
              </a:rPr>
              <a:t> </a:t>
            </a:r>
            <a:r>
              <a:rPr lang="en-US" sz="1600" spc="14">
                <a:latin typeface="Arimo Bold" panose="020B0604020202020204"/>
              </a:rPr>
              <a:t>Immutability:</a:t>
            </a:r>
            <a:endParaRPr lang="en-US" sz="1600" spc="14">
              <a:latin typeface="Arimo Bold" panose="020B0604020202020204"/>
            </a:endParaRPr>
          </a:p>
          <a:p>
            <a:pPr>
              <a:lnSpc>
                <a:spcPts val="2880"/>
              </a:lnSpc>
            </a:pPr>
            <a:r>
              <a:rPr lang="en-US" sz="1600" spc="14">
                <a:latin typeface="Arimo Bold" panose="020B0604020202020204"/>
              </a:rPr>
              <a:t> </a:t>
            </a:r>
            <a:r>
              <a:rPr lang="en-US" sz="1600" spc="14">
                <a:latin typeface="Arimo" panose="020B0604020202020204"/>
              </a:rPr>
              <a:t>Blockchain's inherent nature as a distributed ledger makes it difficult to remove or modify     data once it is recorded.</a:t>
            </a:r>
            <a:endParaRPr lang="en-US" sz="1600" spc="14">
              <a:latin typeface="Arimo" panose="020B0604020202020204"/>
            </a:endParaRPr>
          </a:p>
          <a:p>
            <a:pPr>
              <a:lnSpc>
                <a:spcPts val="2880"/>
              </a:lnSpc>
            </a:pPr>
            <a:endParaRPr lang="en-US" sz="1600" spc="14">
              <a:latin typeface="Arimo" panose="020B0604020202020204"/>
            </a:endParaRPr>
          </a:p>
        </p:txBody>
      </p:sp>
      <p:sp>
        <p:nvSpPr>
          <p:cNvPr id="5" name="TextBox 5"/>
          <p:cNvSpPr txBox="1"/>
          <p:nvPr/>
        </p:nvSpPr>
        <p:spPr>
          <a:xfrm>
            <a:off x="91440" y="4768773"/>
            <a:ext cx="9052560" cy="205184"/>
          </a:xfrm>
          <a:prstGeom prst="rect">
            <a:avLst/>
          </a:prstGeom>
        </p:spPr>
        <p:txBody>
          <a:bodyPr lIns="0" tIns="0" rIns="0" bIns="0" rtlCol="0" anchor="t">
            <a:spAutoFit/>
          </a:bodyPr>
          <a:lstStyle/>
          <a:p>
            <a:pPr>
              <a:lnSpc>
                <a:spcPts val="1620"/>
              </a:lnSpc>
            </a:pPr>
            <a:r>
              <a:rPr lang="en-US" sz="1350" spc="13" dirty="0">
                <a:latin typeface="Arimo" panose="020B0604020202020204"/>
              </a:rPr>
              <a:t>      2023-2024                             Department of Computer Science and Engineering		            Slide No: 5</a:t>
            </a:r>
            <a:endParaRPr lang="en-US" sz="1350" spc="13" dirty="0">
              <a:latin typeface="Arimo"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78519"/>
            <a:ext cx="9144000" cy="237744"/>
          </a:xfrm>
          <a:custGeom>
            <a:avLst/>
            <a:gdLst/>
            <a:ahLst/>
            <a:cxnLst/>
            <a:rect l="l" t="t" r="r" b="b"/>
            <a:pathLst>
              <a:path w="18288000" h="475488">
                <a:moveTo>
                  <a:pt x="0" y="0"/>
                </a:moveTo>
                <a:lnTo>
                  <a:pt x="18288000" y="0"/>
                </a:lnTo>
                <a:lnTo>
                  <a:pt x="18288000" y="475489"/>
                </a:lnTo>
                <a:lnTo>
                  <a:pt x="0" y="475489"/>
                </a:lnTo>
                <a:lnTo>
                  <a:pt x="0" y="0"/>
                </a:lnTo>
                <a:close/>
              </a:path>
            </a:pathLst>
          </a:custGeom>
          <a:blipFill>
            <a:blip r:embed="rId1"/>
            <a:stretch>
              <a:fillRect/>
            </a:stretch>
          </a:blipFill>
        </p:spPr>
      </p:sp>
      <p:sp>
        <p:nvSpPr>
          <p:cNvPr id="3" name="Freeform 3"/>
          <p:cNvSpPr/>
          <p:nvPr/>
        </p:nvSpPr>
        <p:spPr>
          <a:xfrm>
            <a:off x="8093296" y="186032"/>
            <a:ext cx="900762" cy="644709"/>
          </a:xfrm>
          <a:custGeom>
            <a:avLst/>
            <a:gdLst/>
            <a:ahLst/>
            <a:cxnLst/>
            <a:rect l="l" t="t" r="r" b="b"/>
            <a:pathLst>
              <a:path w="1801524" h="1289417">
                <a:moveTo>
                  <a:pt x="0" y="0"/>
                </a:moveTo>
                <a:lnTo>
                  <a:pt x="1801524" y="0"/>
                </a:lnTo>
                <a:lnTo>
                  <a:pt x="1801524" y="1289417"/>
                </a:lnTo>
                <a:lnTo>
                  <a:pt x="0" y="1289417"/>
                </a:lnTo>
                <a:lnTo>
                  <a:pt x="0" y="0"/>
                </a:lnTo>
                <a:close/>
              </a:path>
            </a:pathLst>
          </a:custGeom>
          <a:blipFill>
            <a:blip r:embed="rId2"/>
            <a:stretch>
              <a:fillRect/>
            </a:stretch>
          </a:blipFill>
        </p:spPr>
      </p:sp>
      <p:sp>
        <p:nvSpPr>
          <p:cNvPr id="4" name="TextBox 4"/>
          <p:cNvSpPr txBox="1"/>
          <p:nvPr/>
        </p:nvSpPr>
        <p:spPr>
          <a:xfrm>
            <a:off x="514350" y="513712"/>
            <a:ext cx="7795260" cy="461665"/>
          </a:xfrm>
          <a:prstGeom prst="rect">
            <a:avLst/>
          </a:prstGeom>
        </p:spPr>
        <p:txBody>
          <a:bodyPr lIns="0" tIns="0" rIns="0" bIns="0" rtlCol="0" anchor="t">
            <a:spAutoFit/>
          </a:bodyPr>
          <a:lstStyle/>
          <a:p>
            <a:pPr>
              <a:lnSpc>
                <a:spcPts val="3565"/>
              </a:lnSpc>
            </a:pPr>
            <a:r>
              <a:rPr lang="en-US" sz="3300" spc="-20">
                <a:latin typeface="Arimo" panose="020B0604020202020204"/>
              </a:rPr>
              <a:t>Problems in Existing System:</a:t>
            </a:r>
            <a:endParaRPr lang="en-US" sz="3300" spc="-20">
              <a:latin typeface="Arimo" panose="020B0604020202020204"/>
            </a:endParaRPr>
          </a:p>
        </p:txBody>
      </p:sp>
      <p:sp>
        <p:nvSpPr>
          <p:cNvPr id="5" name="TextBox 5"/>
          <p:cNvSpPr txBox="1"/>
          <p:nvPr/>
        </p:nvSpPr>
        <p:spPr>
          <a:xfrm>
            <a:off x="778234" y="1416710"/>
            <a:ext cx="7795260" cy="2539157"/>
          </a:xfrm>
          <a:prstGeom prst="rect">
            <a:avLst/>
          </a:prstGeom>
        </p:spPr>
        <p:txBody>
          <a:bodyPr lIns="0" tIns="0" rIns="0" bIns="0" rtlCol="0" anchor="t">
            <a:spAutoFit/>
          </a:bodyPr>
          <a:lstStyle/>
          <a:p>
            <a:pPr marL="298450" lvl="1" indent="-149225">
              <a:lnSpc>
                <a:spcPts val="2970"/>
              </a:lnSpc>
              <a:buFont typeface="Arial" panose="020B0604020202020204"/>
              <a:buChar char="•"/>
            </a:pPr>
            <a:r>
              <a:rPr lang="en-US" sz="1650" spc="14">
                <a:latin typeface="Arimo" panose="020B0604020202020204"/>
              </a:rPr>
              <a:t>Data Security</a:t>
            </a:r>
            <a:endParaRPr lang="en-US" sz="1650" spc="14">
              <a:latin typeface="Arimo" panose="020B0604020202020204"/>
            </a:endParaRPr>
          </a:p>
          <a:p>
            <a:pPr marL="298450" lvl="1" indent="-149225">
              <a:lnSpc>
                <a:spcPts val="2970"/>
              </a:lnSpc>
              <a:buFont typeface="Arial" panose="020B0604020202020204"/>
              <a:buChar char="•"/>
            </a:pPr>
            <a:r>
              <a:rPr lang="en-US" sz="1650" spc="14">
                <a:latin typeface="Arimo" panose="020B0604020202020204"/>
              </a:rPr>
              <a:t>Lack of transparency</a:t>
            </a:r>
            <a:endParaRPr lang="en-US" sz="1650" spc="14">
              <a:latin typeface="Arimo" panose="020B0604020202020204"/>
            </a:endParaRPr>
          </a:p>
          <a:p>
            <a:pPr marL="298450" lvl="1" indent="-149225">
              <a:lnSpc>
                <a:spcPts val="2970"/>
              </a:lnSpc>
              <a:buFont typeface="Arial" panose="020B0604020202020204"/>
              <a:buChar char="•"/>
            </a:pPr>
            <a:r>
              <a:rPr lang="en-US" sz="1650" spc="14">
                <a:latin typeface="Arimo" panose="020B0604020202020204"/>
              </a:rPr>
              <a:t>Inaccurate data</a:t>
            </a:r>
            <a:endParaRPr lang="en-US" sz="1650" spc="14">
              <a:latin typeface="Arimo" panose="020B0604020202020204"/>
            </a:endParaRPr>
          </a:p>
          <a:p>
            <a:pPr marL="298450" lvl="1" indent="-149225">
              <a:lnSpc>
                <a:spcPts val="2970"/>
              </a:lnSpc>
              <a:buFont typeface="Arial" panose="020B0604020202020204"/>
              <a:buChar char="•"/>
            </a:pPr>
            <a:r>
              <a:rPr lang="en-US" sz="1650" spc="14">
                <a:latin typeface="Arimo" panose="020B0604020202020204"/>
              </a:rPr>
              <a:t>Complex Documentation</a:t>
            </a:r>
            <a:endParaRPr lang="en-US" sz="1650" spc="14">
              <a:latin typeface="Arimo" panose="020B0604020202020204"/>
            </a:endParaRPr>
          </a:p>
          <a:p>
            <a:pPr marL="298450" lvl="1" indent="-149225">
              <a:lnSpc>
                <a:spcPts val="2970"/>
              </a:lnSpc>
              <a:buFont typeface="Arial" panose="020B0604020202020204"/>
              <a:buChar char="•"/>
            </a:pPr>
            <a:r>
              <a:rPr lang="en-US" sz="1650" spc="14">
                <a:latin typeface="Arimo" panose="020B0604020202020204"/>
              </a:rPr>
              <a:t>Counterfeit products</a:t>
            </a:r>
            <a:endParaRPr lang="en-US" sz="1650" spc="14">
              <a:latin typeface="Arimo" panose="020B0604020202020204"/>
            </a:endParaRPr>
          </a:p>
          <a:p>
            <a:pPr marL="298450" lvl="1" indent="-149225">
              <a:lnSpc>
                <a:spcPts val="2970"/>
              </a:lnSpc>
              <a:buFont typeface="Arial" panose="020B0604020202020204"/>
              <a:buChar char="•"/>
            </a:pPr>
            <a:r>
              <a:rPr lang="en-US" sz="1650" spc="15">
                <a:latin typeface="Arimo" panose="020B0604020202020204"/>
              </a:rPr>
              <a:t>Slow settlements</a:t>
            </a:r>
            <a:endParaRPr lang="en-US" sz="1650" spc="15">
              <a:latin typeface="Arimo" panose="020B0604020202020204"/>
            </a:endParaRPr>
          </a:p>
          <a:p>
            <a:pPr marL="298450" lvl="1" indent="-149225">
              <a:lnSpc>
                <a:spcPts val="1780"/>
              </a:lnSpc>
            </a:pPr>
            <a:endParaRPr lang="en-US" sz="1650" spc="15">
              <a:latin typeface="Arimo" panose="020B0604020202020204"/>
            </a:endParaRPr>
          </a:p>
        </p:txBody>
      </p:sp>
      <p:sp>
        <p:nvSpPr>
          <p:cNvPr id="6" name="TextBox 6"/>
          <p:cNvSpPr txBox="1"/>
          <p:nvPr/>
        </p:nvSpPr>
        <p:spPr>
          <a:xfrm>
            <a:off x="91440" y="4789976"/>
            <a:ext cx="9052560" cy="205184"/>
          </a:xfrm>
          <a:prstGeom prst="rect">
            <a:avLst/>
          </a:prstGeom>
        </p:spPr>
        <p:txBody>
          <a:bodyPr lIns="0" tIns="0" rIns="0" bIns="0" rtlCol="0" anchor="t">
            <a:spAutoFit/>
          </a:bodyPr>
          <a:lstStyle/>
          <a:p>
            <a:pPr>
              <a:lnSpc>
                <a:spcPts val="1620"/>
              </a:lnSpc>
            </a:pPr>
            <a:r>
              <a:rPr lang="en-US" sz="1350" spc="13" dirty="0">
                <a:latin typeface="Arimo" panose="020B0604020202020204"/>
              </a:rPr>
              <a:t>      2023-2024 	  Department of Computer Science and Engineering		            Slide No: 6</a:t>
            </a:r>
            <a:endParaRPr lang="en-US" sz="1350" spc="13" dirty="0">
              <a:latin typeface="Arimo"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78519"/>
            <a:ext cx="9144000" cy="237744"/>
          </a:xfrm>
          <a:custGeom>
            <a:avLst/>
            <a:gdLst/>
            <a:ahLst/>
            <a:cxnLst/>
            <a:rect l="l" t="t" r="r" b="b"/>
            <a:pathLst>
              <a:path w="18288000" h="475488">
                <a:moveTo>
                  <a:pt x="0" y="0"/>
                </a:moveTo>
                <a:lnTo>
                  <a:pt x="18288000" y="0"/>
                </a:lnTo>
                <a:lnTo>
                  <a:pt x="18288000" y="475489"/>
                </a:lnTo>
                <a:lnTo>
                  <a:pt x="0" y="475489"/>
                </a:lnTo>
                <a:lnTo>
                  <a:pt x="0" y="0"/>
                </a:lnTo>
                <a:close/>
              </a:path>
            </a:pathLst>
          </a:custGeom>
          <a:blipFill>
            <a:blip r:embed="rId1"/>
            <a:stretch>
              <a:fillRect/>
            </a:stretch>
          </a:blipFill>
        </p:spPr>
      </p:sp>
      <p:sp>
        <p:nvSpPr>
          <p:cNvPr id="3" name="Freeform 3"/>
          <p:cNvSpPr/>
          <p:nvPr/>
        </p:nvSpPr>
        <p:spPr>
          <a:xfrm>
            <a:off x="8093296" y="186032"/>
            <a:ext cx="900762" cy="644709"/>
          </a:xfrm>
          <a:custGeom>
            <a:avLst/>
            <a:gdLst/>
            <a:ahLst/>
            <a:cxnLst/>
            <a:rect l="l" t="t" r="r" b="b"/>
            <a:pathLst>
              <a:path w="1801524" h="1289417">
                <a:moveTo>
                  <a:pt x="0" y="0"/>
                </a:moveTo>
                <a:lnTo>
                  <a:pt x="1801524" y="0"/>
                </a:lnTo>
                <a:lnTo>
                  <a:pt x="1801524" y="1289417"/>
                </a:lnTo>
                <a:lnTo>
                  <a:pt x="0" y="1289417"/>
                </a:lnTo>
                <a:lnTo>
                  <a:pt x="0" y="0"/>
                </a:lnTo>
                <a:close/>
              </a:path>
            </a:pathLst>
          </a:custGeom>
          <a:blipFill>
            <a:blip r:embed="rId2"/>
            <a:stretch>
              <a:fillRect/>
            </a:stretch>
          </a:blipFill>
        </p:spPr>
      </p:sp>
      <p:sp>
        <p:nvSpPr>
          <p:cNvPr id="4" name="TextBox 4"/>
          <p:cNvSpPr txBox="1"/>
          <p:nvPr/>
        </p:nvSpPr>
        <p:spPr>
          <a:xfrm>
            <a:off x="674370" y="538615"/>
            <a:ext cx="7795260" cy="461665"/>
          </a:xfrm>
          <a:prstGeom prst="rect">
            <a:avLst/>
          </a:prstGeom>
        </p:spPr>
        <p:txBody>
          <a:bodyPr lIns="0" tIns="0" rIns="0" bIns="0" rtlCol="0" anchor="t">
            <a:spAutoFit/>
          </a:bodyPr>
          <a:lstStyle/>
          <a:p>
            <a:pPr>
              <a:lnSpc>
                <a:spcPts val="3565"/>
              </a:lnSpc>
            </a:pPr>
            <a:r>
              <a:rPr lang="en-US" sz="3300" spc="-20">
                <a:latin typeface="Arimo" panose="020B0604020202020204"/>
              </a:rPr>
              <a:t>Problem Statement Identification:</a:t>
            </a:r>
            <a:endParaRPr lang="en-US" sz="3300" spc="-20">
              <a:latin typeface="Arimo" panose="020B0604020202020204"/>
            </a:endParaRPr>
          </a:p>
        </p:txBody>
      </p:sp>
      <p:sp>
        <p:nvSpPr>
          <p:cNvPr id="5" name="TextBox 5"/>
          <p:cNvSpPr txBox="1"/>
          <p:nvPr/>
        </p:nvSpPr>
        <p:spPr>
          <a:xfrm>
            <a:off x="674370" y="1130551"/>
            <a:ext cx="7717381" cy="3975447"/>
          </a:xfrm>
          <a:prstGeom prst="rect">
            <a:avLst/>
          </a:prstGeom>
        </p:spPr>
        <p:txBody>
          <a:bodyPr lIns="0" tIns="0" rIns="0" bIns="0" rtlCol="0" anchor="t">
            <a:spAutoFit/>
          </a:bodyPr>
          <a:lstStyle/>
          <a:p>
            <a:pPr>
              <a:lnSpc>
                <a:spcPts val="1795"/>
              </a:lnSpc>
            </a:pPr>
            <a:endParaRPr sz="700"/>
          </a:p>
          <a:p>
            <a:pPr marL="358775" lvl="1" indent="-179070">
              <a:lnSpc>
                <a:spcPts val="1795"/>
              </a:lnSpc>
              <a:buFont typeface="Arial" panose="020B0604020202020204"/>
              <a:buChar char="•"/>
            </a:pPr>
            <a:r>
              <a:rPr lang="en-US" sz="1660" spc="14">
                <a:latin typeface="Arimo" panose="020B0604020202020204"/>
              </a:rPr>
              <a:t>In order to improve efficiency and security, we are incorporating blockchain technology into standard supply chain management.</a:t>
            </a:r>
            <a:endParaRPr lang="en-US" sz="1660" spc="14">
              <a:latin typeface="Arimo" panose="020B0604020202020204"/>
            </a:endParaRPr>
          </a:p>
          <a:p>
            <a:pPr>
              <a:lnSpc>
                <a:spcPts val="1795"/>
              </a:lnSpc>
            </a:pPr>
            <a:endParaRPr lang="en-US" sz="1660" spc="14">
              <a:latin typeface="Arimo" panose="020B0604020202020204"/>
            </a:endParaRPr>
          </a:p>
          <a:p>
            <a:pPr marL="358775" lvl="1" indent="-179070">
              <a:lnSpc>
                <a:spcPts val="1795"/>
              </a:lnSpc>
              <a:buFont typeface="Arial" panose="020B0604020202020204"/>
              <a:buChar char="•"/>
            </a:pPr>
            <a:r>
              <a:rPr lang="en-US" sz="1660" spc="14">
                <a:latin typeface="Arimo" panose="020B0604020202020204"/>
              </a:rPr>
              <a:t>Blockchain increases the transparency of every transaction by guaranteeing immutable transactions and providing security.</a:t>
            </a:r>
            <a:endParaRPr lang="en-US" sz="1660" spc="14">
              <a:latin typeface="Arimo" panose="020B0604020202020204"/>
            </a:endParaRPr>
          </a:p>
          <a:p>
            <a:pPr>
              <a:lnSpc>
                <a:spcPts val="1795"/>
              </a:lnSpc>
            </a:pPr>
            <a:endParaRPr lang="en-US" sz="1660" spc="14">
              <a:latin typeface="Arimo" panose="020B0604020202020204"/>
            </a:endParaRPr>
          </a:p>
          <a:p>
            <a:pPr marL="358775" lvl="1" indent="-179070">
              <a:lnSpc>
                <a:spcPts val="1795"/>
              </a:lnSpc>
              <a:buFont typeface="Arial" panose="020B0604020202020204"/>
              <a:buChar char="•"/>
            </a:pPr>
            <a:r>
              <a:rPr lang="en-US" sz="1660" spc="14">
                <a:latin typeface="Arimo" panose="020B0604020202020204"/>
              </a:rPr>
              <a:t>Our project is creating a blockchain website that incorporates Ethereum technology. With the help of the Ethereum network protocol, users may design and execute smart contracts across a decentralized network. </a:t>
            </a:r>
            <a:endParaRPr lang="en-US" sz="1660" spc="14">
              <a:latin typeface="Arimo" panose="020B0604020202020204"/>
            </a:endParaRPr>
          </a:p>
          <a:p>
            <a:pPr>
              <a:lnSpc>
                <a:spcPts val="1795"/>
              </a:lnSpc>
            </a:pPr>
            <a:endParaRPr lang="en-US" sz="1660" spc="14">
              <a:latin typeface="Arimo" panose="020B0604020202020204"/>
            </a:endParaRPr>
          </a:p>
          <a:p>
            <a:pPr marL="358775" lvl="1" indent="-179070">
              <a:lnSpc>
                <a:spcPts val="1795"/>
              </a:lnSpc>
              <a:buFont typeface="Arial" panose="020B0604020202020204"/>
              <a:buChar char="•"/>
            </a:pPr>
            <a:r>
              <a:rPr lang="en-US" sz="1660" spc="16">
                <a:latin typeface="Arimo" panose="020B0604020202020204"/>
              </a:rPr>
              <a:t>Ethereum does away with the requirement for a middleman to manage peer-to-peer transactions.</a:t>
            </a:r>
            <a:endParaRPr lang="en-US" sz="1660" spc="16">
              <a:latin typeface="Arimo" panose="020B0604020202020204"/>
            </a:endParaRPr>
          </a:p>
          <a:p>
            <a:pPr marL="309880" lvl="1" indent="-154940">
              <a:lnSpc>
                <a:spcPts val="1850"/>
              </a:lnSpc>
            </a:pPr>
            <a:endParaRPr lang="en-US" sz="1660" spc="16">
              <a:latin typeface="Arimo" panose="020B0604020202020204"/>
            </a:endParaRPr>
          </a:p>
          <a:p>
            <a:pPr marL="309880" lvl="1" indent="-154940">
              <a:lnSpc>
                <a:spcPts val="1850"/>
              </a:lnSpc>
            </a:pPr>
            <a:endParaRPr lang="en-US" sz="1660" spc="16">
              <a:latin typeface="Arimo" panose="020B0604020202020204"/>
            </a:endParaRPr>
          </a:p>
          <a:p>
            <a:pPr marL="309880" lvl="1" indent="-154940">
              <a:lnSpc>
                <a:spcPts val="1850"/>
              </a:lnSpc>
            </a:pPr>
            <a:endParaRPr lang="en-US" sz="1660" spc="16">
              <a:latin typeface="Arimo" panose="020B0604020202020204"/>
            </a:endParaRPr>
          </a:p>
          <a:p>
            <a:pPr marL="309880" lvl="1" indent="-154940">
              <a:lnSpc>
                <a:spcPts val="1850"/>
              </a:lnSpc>
            </a:pPr>
            <a:endParaRPr lang="en-US" sz="1660" spc="16">
              <a:latin typeface="Arimo" panose="020B0604020202020204"/>
            </a:endParaRPr>
          </a:p>
        </p:txBody>
      </p:sp>
      <p:sp>
        <p:nvSpPr>
          <p:cNvPr id="6" name="TextBox 6"/>
          <p:cNvSpPr txBox="1"/>
          <p:nvPr/>
        </p:nvSpPr>
        <p:spPr>
          <a:xfrm>
            <a:off x="91440" y="4771004"/>
            <a:ext cx="9052560" cy="205184"/>
          </a:xfrm>
          <a:prstGeom prst="rect">
            <a:avLst/>
          </a:prstGeom>
        </p:spPr>
        <p:txBody>
          <a:bodyPr lIns="0" tIns="0" rIns="0" bIns="0" rtlCol="0" anchor="t">
            <a:spAutoFit/>
          </a:bodyPr>
          <a:lstStyle/>
          <a:p>
            <a:pPr>
              <a:lnSpc>
                <a:spcPts val="1620"/>
              </a:lnSpc>
            </a:pPr>
            <a:r>
              <a:rPr lang="en-US" sz="1350" spc="13" dirty="0">
                <a:latin typeface="Arimo" panose="020B0604020202020204"/>
              </a:rPr>
              <a:t> 2023-2024 	                              Department of Computer Science and Engineering		            Slide No: 7</a:t>
            </a:r>
            <a:endParaRPr lang="en-US" sz="1350" spc="13" dirty="0">
              <a:latin typeface="Arimo"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41" name="Google Shape;141;p26"/>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142" name="Google Shape;142;p26"/>
          <p:cNvSpPr txBox="1"/>
          <p:nvPr/>
        </p:nvSpPr>
        <p:spPr>
          <a:xfrm>
            <a:off x="7883" y="4822031"/>
            <a:ext cx="9144000" cy="500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No:8</a:t>
            </a:r>
            <a:endParaRPr sz="1100" dirty="0"/>
          </a:p>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a:t>
            </a:r>
            <a:endParaRPr sz="1100" dirty="0"/>
          </a:p>
        </p:txBody>
      </p:sp>
      <p:sp>
        <p:nvSpPr>
          <p:cNvPr id="143" name="Google Shape;143;p26"/>
          <p:cNvSpPr txBox="1">
            <a:spLocks noGrp="1"/>
          </p:cNvSpPr>
          <p:nvPr>
            <p:ph type="subTitle" idx="1"/>
          </p:nvPr>
        </p:nvSpPr>
        <p:spPr>
          <a:xfrm>
            <a:off x="539500" y="976125"/>
            <a:ext cx="8092500" cy="3650100"/>
          </a:xfrm>
          <a:prstGeom prst="rect">
            <a:avLst/>
          </a:prstGeom>
          <a:noFill/>
          <a:ln>
            <a:noFill/>
          </a:ln>
        </p:spPr>
        <p:txBody>
          <a:bodyPr spcFirstLastPara="1" wrap="square" lIns="68575" tIns="34275" rIns="68575" bIns="34275" anchor="t" anchorCtr="0">
            <a:normAutofit/>
          </a:bodyPr>
          <a:lstStyle/>
          <a:p>
            <a:pPr marL="76200" lvl="0" indent="0" algn="just" rtl="0">
              <a:lnSpc>
                <a:spcPct val="90000"/>
              </a:lnSpc>
              <a:spcBef>
                <a:spcPts val="0"/>
              </a:spcBef>
              <a:spcAft>
                <a:spcPts val="0"/>
              </a:spcAft>
              <a:buSzPts val="2400"/>
            </a:pPr>
            <a:r>
              <a:rPr lang="en-IN" sz="2000" b="1" dirty="0">
                <a:latin typeface="+mj-lt"/>
              </a:rPr>
              <a:t>Architectural Design</a:t>
            </a:r>
            <a:r>
              <a:rPr lang="en-IN" sz="2400" b="1" dirty="0"/>
              <a:t>:</a:t>
            </a:r>
            <a:endParaRPr lang="en-IN" sz="2400" b="1" dirty="0"/>
          </a:p>
          <a:p>
            <a:pPr marL="457200" lvl="0" indent="0" algn="just" rtl="0">
              <a:lnSpc>
                <a:spcPct val="90000"/>
              </a:lnSpc>
              <a:spcBef>
                <a:spcPts val="0"/>
              </a:spcBef>
              <a:spcAft>
                <a:spcPts val="0"/>
              </a:spcAft>
              <a:buNone/>
            </a:pPr>
            <a:endParaRPr dirty="0"/>
          </a:p>
        </p:txBody>
      </p:sp>
      <p:sp>
        <p:nvSpPr>
          <p:cNvPr id="144" name="Google Shape;144;p26"/>
          <p:cNvSpPr txBox="1">
            <a:spLocks noGrp="1"/>
          </p:cNvSpPr>
          <p:nvPr>
            <p:ph type="ctrTitle"/>
          </p:nvPr>
        </p:nvSpPr>
        <p:spPr>
          <a:xfrm>
            <a:off x="1200150" y="8473"/>
            <a:ext cx="6858000" cy="7641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GB" sz="2800" b="1" dirty="0">
                <a:solidFill>
                  <a:schemeClr val="tx1"/>
                </a:solidFill>
              </a:rPr>
              <a:t>DESIGN</a:t>
            </a:r>
            <a:endParaRPr sz="2800" b="1" dirty="0">
              <a:solidFill>
                <a:schemeClr val="tx1"/>
              </a:solidFill>
            </a:endParaRPr>
          </a:p>
        </p:txBody>
      </p:sp>
      <p:sp>
        <p:nvSpPr>
          <p:cNvPr id="145" name="Google Shape;145;p26"/>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 name="Picture 3"/>
          <p:cNvPicPr>
            <a:picLocks noChangeAspect="1"/>
          </p:cNvPicPr>
          <p:nvPr/>
        </p:nvPicPr>
        <p:blipFill>
          <a:blip r:embed="rId2"/>
          <a:stretch>
            <a:fillRect/>
          </a:stretch>
        </p:blipFill>
        <p:spPr>
          <a:xfrm>
            <a:off x="1308413" y="1335356"/>
            <a:ext cx="6641474" cy="32908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p:nvPr/>
        </p:nvSpPr>
        <p:spPr>
          <a:xfrm>
            <a:off x="0" y="714375"/>
            <a:ext cx="9144000" cy="58200"/>
          </a:xfrm>
          <a:prstGeom prst="rect">
            <a:avLst/>
          </a:prstGeom>
          <a:solidFill>
            <a:schemeClr val="accent2"/>
          </a:solidFill>
          <a:ln>
            <a:noFill/>
          </a:ln>
          <a:effectLst>
            <a:outerShdw blurRad="107950" dist="12700" dir="5400000" algn="ctr">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41" name="Google Shape;141;p26"/>
          <p:cNvPicPr preferRelativeResize="0"/>
          <p:nvPr/>
        </p:nvPicPr>
        <p:blipFill rotWithShape="1">
          <a:blip r:embed="rId1"/>
          <a:srcRect/>
          <a:stretch>
            <a:fillRect/>
          </a:stretch>
        </p:blipFill>
        <p:spPr>
          <a:xfrm>
            <a:off x="8243888" y="1"/>
            <a:ext cx="900112" cy="645320"/>
          </a:xfrm>
          <a:prstGeom prst="rect">
            <a:avLst/>
          </a:prstGeom>
          <a:noFill/>
          <a:ln>
            <a:noFill/>
          </a:ln>
        </p:spPr>
      </p:pic>
      <p:sp>
        <p:nvSpPr>
          <p:cNvPr id="142" name="Google Shape;142;p26"/>
          <p:cNvSpPr txBox="1"/>
          <p:nvPr/>
        </p:nvSpPr>
        <p:spPr>
          <a:xfrm>
            <a:off x="0" y="4822031"/>
            <a:ext cx="9144000" cy="500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Department of Computer Science and Engineering                                             Slide No:9</a:t>
            </a:r>
            <a:endParaRPr sz="1100" dirty="0"/>
          </a:p>
          <a:p>
            <a:pPr marL="0" marR="0" lvl="0" indent="0" algn="ctr" rtl="0">
              <a:spcBef>
                <a:spcPts val="0"/>
              </a:spcBef>
              <a:spcAft>
                <a:spcPts val="0"/>
              </a:spcAft>
              <a:buNone/>
            </a:pPr>
            <a:r>
              <a:rPr lang="en-GB" sz="1400" dirty="0">
                <a:solidFill>
                  <a:schemeClr val="dk1"/>
                </a:solidFill>
                <a:latin typeface="Calibri" panose="020F0502020204030204"/>
                <a:ea typeface="Calibri" panose="020F0502020204030204"/>
                <a:cs typeface="Calibri" panose="020F0502020204030204"/>
                <a:sym typeface="Calibri" panose="020F0502020204030204"/>
              </a:rPr>
              <a:t> </a:t>
            </a:r>
            <a:endParaRPr sz="1100" dirty="0"/>
          </a:p>
        </p:txBody>
      </p:sp>
      <p:sp>
        <p:nvSpPr>
          <p:cNvPr id="143" name="Google Shape;143;p26"/>
          <p:cNvSpPr txBox="1">
            <a:spLocks noGrp="1"/>
          </p:cNvSpPr>
          <p:nvPr>
            <p:ph type="subTitle" idx="1"/>
          </p:nvPr>
        </p:nvSpPr>
        <p:spPr>
          <a:xfrm>
            <a:off x="430030" y="841627"/>
            <a:ext cx="8092500" cy="3650100"/>
          </a:xfrm>
          <a:prstGeom prst="rect">
            <a:avLst/>
          </a:prstGeom>
          <a:noFill/>
          <a:ln>
            <a:noFill/>
          </a:ln>
        </p:spPr>
        <p:txBody>
          <a:bodyPr spcFirstLastPara="1" wrap="square" lIns="68575" tIns="34275" rIns="68575" bIns="34275" anchor="t" anchorCtr="0">
            <a:normAutofit/>
          </a:bodyPr>
          <a:lstStyle/>
          <a:p>
            <a:pPr marL="76200" lvl="0" indent="0" algn="just" rtl="0">
              <a:lnSpc>
                <a:spcPct val="90000"/>
              </a:lnSpc>
              <a:spcBef>
                <a:spcPts val="0"/>
              </a:spcBef>
              <a:spcAft>
                <a:spcPts val="0"/>
              </a:spcAft>
              <a:buSzPts val="2400"/>
            </a:pPr>
            <a:r>
              <a:rPr lang="en-GB" sz="2400" b="1" dirty="0"/>
              <a:t>Activity Diagram:</a:t>
            </a:r>
            <a:endParaRPr sz="2400" b="1" dirty="0"/>
          </a:p>
          <a:p>
            <a:pPr marL="457200" lvl="0" indent="0" algn="just" rtl="0">
              <a:lnSpc>
                <a:spcPct val="90000"/>
              </a:lnSpc>
              <a:spcBef>
                <a:spcPts val="0"/>
              </a:spcBef>
              <a:spcAft>
                <a:spcPts val="0"/>
              </a:spcAft>
              <a:buNone/>
            </a:pPr>
            <a:endParaRPr dirty="0"/>
          </a:p>
        </p:txBody>
      </p:sp>
      <p:sp>
        <p:nvSpPr>
          <p:cNvPr id="144" name="Google Shape;144;p26"/>
          <p:cNvSpPr txBox="1">
            <a:spLocks noGrp="1"/>
          </p:cNvSpPr>
          <p:nvPr>
            <p:ph type="ctrTitle"/>
          </p:nvPr>
        </p:nvSpPr>
        <p:spPr>
          <a:xfrm>
            <a:off x="1200150" y="8473"/>
            <a:ext cx="6858000" cy="7641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GB" sz="2800" b="1" dirty="0">
                <a:solidFill>
                  <a:schemeClr val="tx1"/>
                </a:solidFill>
              </a:rPr>
              <a:t>DESIGN</a:t>
            </a:r>
            <a:endParaRPr sz="2800" b="1" dirty="0">
              <a:solidFill>
                <a:schemeClr val="tx1"/>
              </a:solidFill>
            </a:endParaRPr>
          </a:p>
        </p:txBody>
      </p:sp>
      <p:sp>
        <p:nvSpPr>
          <p:cNvPr id="145" name="Google Shape;145;p26"/>
          <p:cNvSpPr txBox="1"/>
          <p:nvPr/>
        </p:nvSpPr>
        <p:spPr>
          <a:xfrm>
            <a:off x="97971" y="4822031"/>
            <a:ext cx="1266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2023-2024</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object 9"/>
          <p:cNvPicPr/>
          <p:nvPr/>
        </p:nvPicPr>
        <p:blipFill>
          <a:blip r:embed="rId2" cstate="print"/>
          <a:stretch>
            <a:fillRect/>
          </a:stretch>
        </p:blipFill>
        <p:spPr>
          <a:xfrm>
            <a:off x="1273799" y="1202529"/>
            <a:ext cx="6175248" cy="36195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18670</Words>
  <Application>WPS Presentation</Application>
  <PresentationFormat>On-screen Show (16:9)</PresentationFormat>
  <Paragraphs>540</Paragraphs>
  <Slides>45</Slides>
  <Notes>37</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45</vt:i4>
      </vt:variant>
    </vt:vector>
  </HeadingPairs>
  <TitlesOfParts>
    <vt:vector size="62" baseType="lpstr">
      <vt:lpstr>Arial</vt:lpstr>
      <vt:lpstr>SimSun</vt:lpstr>
      <vt:lpstr>Wingdings</vt:lpstr>
      <vt:lpstr>Arial</vt:lpstr>
      <vt:lpstr>Calibri</vt:lpstr>
      <vt:lpstr>Arimo Bold</vt:lpstr>
      <vt:lpstr>Arial Bold</vt:lpstr>
      <vt:lpstr>Arial Bold</vt:lpstr>
      <vt:lpstr>Calibri</vt:lpstr>
      <vt:lpstr>Arimo</vt:lpstr>
      <vt:lpstr>Microsoft YaHei</vt:lpstr>
      <vt:lpstr>Arial Unicode MS</vt:lpstr>
      <vt:lpstr>Roboto</vt:lpstr>
      <vt:lpstr>Söhne</vt:lpstr>
      <vt:lpstr>Segoe Print</vt:lpstr>
      <vt:lpstr>Simple Light</vt:lpstr>
      <vt:lpstr>Office Theme</vt:lpstr>
      <vt:lpstr>Shri Vishnu Engineering College for Women::Bhimavaram (Autonomous) Department of Computer Science and Engineering</vt:lpstr>
      <vt:lpstr>INTRODUCTION</vt:lpstr>
      <vt:lpstr>OBJECTIVES</vt:lpstr>
      <vt:lpstr>PowerPoint 演示文稿</vt:lpstr>
      <vt:lpstr>PowerPoint 演示文稿</vt:lpstr>
      <vt:lpstr>PowerPoint 演示文稿</vt:lpstr>
      <vt:lpstr>PowerPoint 演示文稿</vt:lpstr>
      <vt:lpstr>DESIGN</vt:lpstr>
      <vt:lpstr>DESIGN</vt:lpstr>
      <vt:lpstr>DESIGN</vt:lpstr>
      <vt:lpstr>FUNCTIONALITIES</vt:lpstr>
      <vt:lpstr>FUNCTIONALITIES</vt:lpstr>
      <vt:lpstr>FUNCTIONALITIES</vt:lpstr>
      <vt:lpstr>FUNCTIONALITIES</vt:lpstr>
      <vt:lpstr>FUNCTIONALITIES</vt:lpstr>
      <vt:lpstr>PowerPoint 演示文稿</vt:lpstr>
      <vt:lpstr>PowerPoint 演示文稿</vt:lpstr>
      <vt:lpstr>TECHNICAL SKILLS FOR SYSTEM DEVELOPMENT</vt:lpstr>
      <vt:lpstr>TECHNICAL SKILLS FOR SYSTEM DEVELOPMENT</vt:lpstr>
      <vt:lpstr>TECHNICAL SKILLS FOR SYSTEM DEVELOPMENT</vt:lpstr>
      <vt:lpstr>DESIGN COMPARISONS</vt:lpstr>
      <vt:lpstr>DESIGN COMPARISONS</vt:lpstr>
      <vt:lpstr>DESIGN COMPARISONS</vt:lpstr>
      <vt:lpstr>DESIGN COMPARISONS</vt:lpstr>
      <vt:lpstr>   SYSTEM DESIGN IMPROVEMENTS</vt:lpstr>
      <vt:lpstr>IMPLEMENTATION</vt:lpstr>
      <vt:lpstr>   IMPLEMENTATION</vt:lpstr>
      <vt:lpstr>PRELIMINARY RESULTS</vt:lpstr>
      <vt:lpstr>PRELIMINARY RESULTS</vt:lpstr>
      <vt:lpstr>PRELIMINARY RESULTS</vt:lpstr>
      <vt:lpstr>PRELIMINARY RESULTS</vt:lpstr>
      <vt:lpstr>PowerPoint 演示文稿</vt:lpstr>
      <vt:lpstr>PowerPoint 演示文稿</vt:lpstr>
      <vt:lpstr>ATTAINMENT OF OBJECTIVES</vt:lpstr>
      <vt:lpstr>ATTAINMENT OF OBJECTIVES</vt:lpstr>
      <vt:lpstr>ATTAINMENT OF OBJECTIVES</vt:lpstr>
      <vt:lpstr>ATTAINMENT OF OBJECTIVES</vt:lpstr>
      <vt:lpstr>ATTAINMENT OF OBJECTIVES</vt:lpstr>
      <vt:lpstr> RESULTS</vt:lpstr>
      <vt:lpstr>RESULTS</vt:lpstr>
      <vt:lpstr>RESULTS</vt:lpstr>
      <vt:lpstr>RESULTS</vt:lpstr>
      <vt:lpstr>RESULTS</vt:lpstr>
      <vt:lpstr>TEAM WORK AND COMMUNICATION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Shri Vishnu Engineering College for Women::Bhimavaram (Autonomous) Department of Computer Science and Engineering</dc:title>
  <dc:creator>JAHNAVI</dc:creator>
  <cp:lastModifiedBy>yeletimahalakshmi</cp:lastModifiedBy>
  <cp:revision>23</cp:revision>
  <dcterms:created xsi:type="dcterms:W3CDTF">2023-12-14T09:10:00Z</dcterms:created>
  <dcterms:modified xsi:type="dcterms:W3CDTF">2024-03-14T10:02:11Z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544645DA47A6478991C078262CBBB2BA_12</vt:lpwstr>
  </property>
  <property fmtid="{D5CDD505-2E9C-101B-9397-08002B2CF9AE}" pid="3" name="KSOProductBuildVer">
    <vt:lpwstr>1033-12.2.0.13489</vt:lpwstr>
  </property>
</Properties>
</file>