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76" r:id="rId2"/>
    <p:sldId id="279" r:id="rId3"/>
    <p:sldId id="280" r:id="rId4"/>
    <p:sldId id="277" r:id="rId5"/>
    <p:sldId id="281" r:id="rId6"/>
    <p:sldId id="283" r:id="rId7"/>
    <p:sldId id="284" r:id="rId8"/>
    <p:sldId id="285" r:id="rId9"/>
    <p:sldId id="282" r:id="rId10"/>
    <p:sldId id="286" r:id="rId11"/>
    <p:sldId id="289" r:id="rId12"/>
    <p:sldId id="287" r:id="rId13"/>
    <p:sldId id="290" r:id="rId14"/>
    <p:sldId id="288" r:id="rId15"/>
    <p:sldId id="274" r:id="rId16"/>
    <p:sldId id="270" r:id="rId17"/>
    <p:sldId id="271" r:id="rId18"/>
    <p:sldId id="272" r:id="rId19"/>
    <p:sldId id="273" r:id="rId20"/>
    <p:sldId id="269" r:id="rId21"/>
    <p:sldId id="278" r:id="rId2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96"/>
    <a:srgbClr val="008AA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3FC5677-2089-49B3-A84F-EBB4DDA65806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AB31BBA-0E98-447A-A88A-5CCF8251E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087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0FDD8C-A61F-4DC8-8A8E-2FCE1BD98D4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853ECB8-9DBE-43C9-AEB9-4EE04E414B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3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4" y="4293100"/>
            <a:ext cx="7651793" cy="576064"/>
          </a:xfrm>
        </p:spPr>
        <p:txBody>
          <a:bodyPr>
            <a:noAutofit/>
          </a:bodyPr>
          <a:lstStyle>
            <a:lvl1pPr marL="0" indent="0" algn="l">
              <a:buNone/>
              <a:defRPr sz="3128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666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33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0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6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34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01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6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3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7" name="流程圖: 程序 6"/>
          <p:cNvSpPr/>
          <p:nvPr/>
        </p:nvSpPr>
        <p:spPr>
          <a:xfrm>
            <a:off x="-93226" y="2725688"/>
            <a:ext cx="12309523" cy="1444056"/>
          </a:xfrm>
          <a:prstGeom prst="flowChartProcess">
            <a:avLst/>
          </a:prstGeom>
          <a:solidFill>
            <a:srgbClr val="007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3375" tIns="66687" rIns="133375" bIns="66687" rtlCol="0" anchor="ctr"/>
          <a:lstStyle/>
          <a:p>
            <a:pPr algn="ctr"/>
            <a:endParaRPr lang="zh-TW" altLang="en-US" sz="3128">
              <a:cs typeface="+mn-ea"/>
              <a:sym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1" y="2884401"/>
            <a:ext cx="10363200" cy="1126633"/>
          </a:xfrm>
        </p:spPr>
        <p:txBody>
          <a:bodyPr>
            <a:normAutofit/>
          </a:bodyPr>
          <a:lstStyle>
            <a:lvl1pPr algn="l">
              <a:defRPr sz="4688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>
          <a:xfrm>
            <a:off x="915473" y="4875870"/>
            <a:ext cx="5301282" cy="281324"/>
          </a:xfrm>
        </p:spPr>
        <p:txBody>
          <a:bodyPr>
            <a:noAutofit/>
          </a:bodyPr>
          <a:lstStyle>
            <a:lvl1pPr marL="0" indent="0" algn="l" defTabSz="991346" rtl="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1564" kern="1200" dirty="0" smtClean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0" indent="0" algn="l" defTabSz="991346" rtl="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85" kern="1200" dirty="0" smtClean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2pPr>
            <a:lvl3pPr marL="0" indent="0" algn="l" defTabSz="991346" rtl="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85" kern="1200" dirty="0" smtClean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3pPr>
            <a:lvl4pPr marL="0" indent="0" algn="l" defTabSz="991346" rtl="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85" kern="1200" dirty="0" smtClean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4pPr>
            <a:lvl5pPr marL="0" indent="0" algn="l" defTabSz="991346" rtl="0" eaLnBrk="1" fontAlgn="auto" latinLnBrk="0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85" kern="1200" dirty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10" name="Picture 2" descr="C:\Users\eva.lin\Desktop\CP_1_Logo\CP_4_Png File\CP_Logo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8" y="431832"/>
            <a:ext cx="1833338" cy="5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群組 7"/>
          <p:cNvGrpSpPr>
            <a:grpSpLocks noChangeAspect="1"/>
          </p:cNvGrpSpPr>
          <p:nvPr/>
        </p:nvGrpSpPr>
        <p:grpSpPr>
          <a:xfrm>
            <a:off x="4291041" y="6383898"/>
            <a:ext cx="7698927" cy="247571"/>
            <a:chOff x="2502292" y="4798098"/>
            <a:chExt cx="6559676" cy="210941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361" y="4805833"/>
              <a:ext cx="760565" cy="18000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892" y="4805833"/>
              <a:ext cx="252335" cy="18000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4" y="4805833"/>
              <a:ext cx="712035" cy="18000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525" y="4798098"/>
              <a:ext cx="576483" cy="199203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503" y="4805833"/>
              <a:ext cx="214097" cy="18000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587" y="4805833"/>
              <a:ext cx="816665" cy="18000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345" y="4802533"/>
              <a:ext cx="426623" cy="206506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92" y="4799402"/>
              <a:ext cx="738755" cy="205481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970" y="4813568"/>
              <a:ext cx="741333" cy="18000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16" y="4806749"/>
              <a:ext cx="180000" cy="180000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911" y="4805833"/>
              <a:ext cx="180000" cy="180000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626" y="4805833"/>
              <a:ext cx="37269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612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759773" y="509634"/>
            <a:ext cx="10712831" cy="410013"/>
          </a:xfrm>
        </p:spPr>
        <p:txBody>
          <a:bodyPr>
            <a:noAutofit/>
          </a:bodyPr>
          <a:lstStyle>
            <a:lvl1pPr algn="l" defTabSz="1303637" rtl="0" fontAlgn="base">
              <a:spcBef>
                <a:spcPct val="0"/>
              </a:spcBef>
              <a:spcAft>
                <a:spcPct val="0"/>
              </a:spcAft>
              <a:defRPr kumimoji="1" lang="zh-TW" altLang="en-US" sz="2931" kern="1200" dirty="0">
                <a:solidFill>
                  <a:srgbClr val="005B7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759773" y="932731"/>
            <a:ext cx="8856407" cy="251999"/>
          </a:xfrm>
        </p:spPr>
        <p:txBody>
          <a:bodyPr>
            <a:noAutofit/>
          </a:bodyPr>
          <a:lstStyle>
            <a:lvl1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273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759773" y="1600205"/>
            <a:ext cx="10712831" cy="4698995"/>
          </a:xfrm>
        </p:spPr>
        <p:txBody>
          <a:bodyPr>
            <a:normAutofit/>
          </a:bodyPr>
          <a:lstStyle>
            <a:lvl1pPr>
              <a:defRPr sz="2293">
                <a:latin typeface="+mn-lt"/>
                <a:ea typeface="+mn-ea"/>
                <a:cs typeface="Open Sans" panose="020B0606030504020204" pitchFamily="34" charset="0"/>
              </a:defRPr>
            </a:lvl1pPr>
            <a:lvl2pPr>
              <a:defRPr sz="1912">
                <a:latin typeface="+mn-lt"/>
                <a:ea typeface="+mn-ea"/>
                <a:cs typeface="Open Sans" panose="020B0606030504020204" pitchFamily="34" charset="0"/>
              </a:defRPr>
            </a:lvl2pPr>
            <a:lvl3pPr>
              <a:defRPr sz="1656">
                <a:latin typeface="+mn-lt"/>
                <a:ea typeface="+mn-ea"/>
                <a:cs typeface="Open Sans" panose="020B0606030504020204" pitchFamily="34" charset="0"/>
              </a:defRPr>
            </a:lvl3pPr>
            <a:lvl4pPr>
              <a:defRPr sz="1528">
                <a:latin typeface="+mn-lt"/>
                <a:ea typeface="+mn-ea"/>
                <a:cs typeface="Open Sans" panose="020B0606030504020204" pitchFamily="34" charset="0"/>
              </a:defRPr>
            </a:lvl4pPr>
            <a:lvl5pPr>
              <a:defRPr sz="1528">
                <a:latin typeface="+mn-lt"/>
                <a:ea typeface="+mn-ea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723626" y="6639347"/>
            <a:ext cx="10028756" cy="0"/>
          </a:xfrm>
          <a:prstGeom prst="line">
            <a:avLst/>
          </a:prstGeom>
          <a:ln>
            <a:solidFill>
              <a:srgbClr val="008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58"/>
          <p:cNvSpPr/>
          <p:nvPr/>
        </p:nvSpPr>
        <p:spPr>
          <a:xfrm rot="13500000">
            <a:off x="547038" y="6557730"/>
            <a:ext cx="145305" cy="148652"/>
          </a:xfrm>
          <a:custGeom>
            <a:avLst/>
            <a:gdLst>
              <a:gd name="connsiteX0" fmla="*/ 0 w 223681"/>
              <a:gd name="connsiteY0" fmla="*/ 0 h 223682"/>
              <a:gd name="connsiteX1" fmla="*/ 223681 w 223681"/>
              <a:gd name="connsiteY1" fmla="*/ 0 h 223682"/>
              <a:gd name="connsiteX2" fmla="*/ 223681 w 223681"/>
              <a:gd name="connsiteY2" fmla="*/ 223682 h 223682"/>
              <a:gd name="connsiteX3" fmla="*/ 0 w 223681"/>
              <a:gd name="connsiteY3" fmla="*/ 223682 h 223682"/>
              <a:gd name="connsiteX4" fmla="*/ 0 w 223681"/>
              <a:gd name="connsiteY4" fmla="*/ 0 h 223682"/>
              <a:gd name="connsiteX0" fmla="*/ 0 w 223681"/>
              <a:gd name="connsiteY0" fmla="*/ 0 h 223682"/>
              <a:gd name="connsiteX1" fmla="*/ 97725 w 223681"/>
              <a:gd name="connsiteY1" fmla="*/ 92368 h 223682"/>
              <a:gd name="connsiteX2" fmla="*/ 223681 w 223681"/>
              <a:gd name="connsiteY2" fmla="*/ 223682 h 223682"/>
              <a:gd name="connsiteX3" fmla="*/ 0 w 223681"/>
              <a:gd name="connsiteY3" fmla="*/ 223682 h 223682"/>
              <a:gd name="connsiteX4" fmla="*/ 0 w 223681"/>
              <a:gd name="connsiteY4" fmla="*/ 0 h 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81" h="223682">
                <a:moveTo>
                  <a:pt x="0" y="0"/>
                </a:moveTo>
                <a:lnTo>
                  <a:pt x="97725" y="92368"/>
                </a:lnTo>
                <a:lnTo>
                  <a:pt x="223681" y="223682"/>
                </a:lnTo>
                <a:lnTo>
                  <a:pt x="0" y="223682"/>
                </a:lnTo>
                <a:lnTo>
                  <a:pt x="0" y="0"/>
                </a:lnTo>
                <a:close/>
              </a:path>
            </a:pathLst>
          </a:custGeom>
          <a:solidFill>
            <a:srgbClr val="008AAB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900" tIns="48449" rIns="96900" bIns="48449" rtlCol="0" anchor="ctr"/>
          <a:lstStyle/>
          <a:p>
            <a:pPr marL="0" marR="0" lvl="0" indent="0" algn="ctr" defTabSz="9689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1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rPr>
              <a:t> </a:t>
            </a:r>
            <a:endParaRPr kumimoji="0" lang="zh-CN" altLang="en-US" sz="191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0" name="投影片編號版面配置區 3"/>
          <p:cNvSpPr txBox="1">
            <a:spLocks/>
          </p:cNvSpPr>
          <p:nvPr/>
        </p:nvSpPr>
        <p:spPr>
          <a:xfrm>
            <a:off x="82702" y="6447973"/>
            <a:ext cx="540695" cy="366183"/>
          </a:xfrm>
          <a:prstGeom prst="rect">
            <a:avLst/>
          </a:prstGeom>
        </p:spPr>
        <p:txBody>
          <a:bodyPr vert="horz" lIns="130369" tIns="65184" rIns="130369" bIns="65184" rtlCol="0" anchor="ctr"/>
          <a:lstStyle>
            <a:defPPr>
              <a:defRPr lang="zh-TW"/>
            </a:defPPr>
            <a:lvl1pPr marL="0" algn="r" defTabSz="2438447" rtl="0" eaLnBrk="1" latinLnBrk="0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223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447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70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6894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115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338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562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3785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13B9D8-D35C-4EA9-90D3-AEC39D2A0635}" type="slidenum">
              <a:rPr lang="zh-TW" altLang="en-US" sz="1273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Open Sans" panose="020B0606030504020204" pitchFamily="34" charset="0"/>
              </a:rPr>
              <a:pPr/>
              <a:t>‹#›</a:t>
            </a:fld>
            <a:endParaRPr lang="zh-TW" altLang="en-US" sz="1273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Open Sans" panose="020B0606030504020204" pitchFamily="34" charset="0"/>
            </a:endParaRPr>
          </a:p>
        </p:txBody>
      </p:sp>
      <p:pic>
        <p:nvPicPr>
          <p:cNvPr id="9" name="Picture 2" descr="C:\Users\eva.lin\Desktop\CP_1_Logo\CP_4_Png File\CP_Logo_Horizontal_Panton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8916" y="6523572"/>
            <a:ext cx="773653" cy="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4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562815" y="6303963"/>
            <a:ext cx="3014981" cy="554037"/>
          </a:xfrm>
          <a:prstGeom prst="rect">
            <a:avLst/>
          </a:prstGeom>
          <a:gradFill flip="none" rotWithShape="1">
            <a:gsLst>
              <a:gs pos="0">
                <a:srgbClr val="007996">
                  <a:shade val="30000"/>
                  <a:satMod val="115000"/>
                </a:srgbClr>
              </a:gs>
              <a:gs pos="50000">
                <a:srgbClr val="007996">
                  <a:shade val="67500"/>
                  <a:satMod val="115000"/>
                  <a:lumMod val="100000"/>
                </a:srgbClr>
              </a:gs>
              <a:gs pos="100000">
                <a:srgbClr val="008AAB">
                  <a:alpha val="49804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463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節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90670" y="2474648"/>
            <a:ext cx="2335502" cy="1432691"/>
          </a:xfrm>
        </p:spPr>
        <p:txBody>
          <a:bodyPr anchor="ctr">
            <a:noAutofit/>
          </a:bodyPr>
          <a:lstStyle>
            <a:lvl1pPr marL="0" indent="0" algn="l">
              <a:buNone/>
              <a:defRPr sz="10255">
                <a:solidFill>
                  <a:schemeClr val="bg1">
                    <a:lumMod val="75000"/>
                  </a:schemeClr>
                </a:solidFill>
                <a:latin typeface="Hind" panose="02000000000000000000" pitchFamily="50" charset="0"/>
                <a:cs typeface="Hind" panose="02000000000000000000" pitchFamily="50" charset="0"/>
              </a:defRPr>
            </a:lvl1pPr>
            <a:lvl2pPr marL="65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7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0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2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14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7" name="標題 1"/>
          <p:cNvSpPr>
            <a:spLocks noGrp="1"/>
          </p:cNvSpPr>
          <p:nvPr>
            <p:ph type="ctrTitle" hasCustomPrompt="1"/>
          </p:nvPr>
        </p:nvSpPr>
        <p:spPr>
          <a:xfrm>
            <a:off x="3184467" y="3721276"/>
            <a:ext cx="8686568" cy="818680"/>
          </a:xfrm>
        </p:spPr>
        <p:txBody>
          <a:bodyPr>
            <a:normAutofit/>
          </a:bodyPr>
          <a:lstStyle>
            <a:lvl1pPr algn="l">
              <a:defRPr sz="4297">
                <a:solidFill>
                  <a:schemeClr val="tx1"/>
                </a:solidFill>
                <a:latin typeface="+mn-lt"/>
                <a:cs typeface="Open Sans" panose="020B0606030504020204" pitchFamily="34" charset="0"/>
              </a:defRPr>
            </a:lvl1pPr>
          </a:lstStyle>
          <a:p>
            <a:r>
              <a:rPr lang="zh-TW" altLang="en-US" smtClean="0"/>
              <a:t>單元名稱</a:t>
            </a:r>
            <a:endParaRPr lang="zh-TW" altLang="en-US" dirty="0"/>
          </a:p>
        </p:txBody>
      </p:sp>
      <p:sp>
        <p:nvSpPr>
          <p:cNvPr id="6" name="六邊形 18"/>
          <p:cNvSpPr/>
          <p:nvPr userDrawn="1"/>
        </p:nvSpPr>
        <p:spPr>
          <a:xfrm>
            <a:off x="-2052651" y="1699382"/>
            <a:ext cx="4514930" cy="4004478"/>
          </a:xfrm>
          <a:custGeom>
            <a:avLst/>
            <a:gdLst>
              <a:gd name="connsiteX0" fmla="*/ 50137 w 3950198"/>
              <a:gd name="connsiteY0" fmla="*/ 1569617 h 3505699"/>
              <a:gd name="connsiteX1" fmla="*/ 873730 w 3950198"/>
              <a:gd name="connsiteY1" fmla="*/ 176768 h 3505699"/>
              <a:gd name="connsiteX2" fmla="*/ 1183610 w 3950198"/>
              <a:gd name="connsiteY2" fmla="*/ 0 h 3505699"/>
              <a:gd name="connsiteX3" fmla="*/ 2766588 w 3950198"/>
              <a:gd name="connsiteY3" fmla="*/ 0 h 3505699"/>
              <a:gd name="connsiteX4" fmla="*/ 3076469 w 3950198"/>
              <a:gd name="connsiteY4" fmla="*/ 176768 h 3505699"/>
              <a:gd name="connsiteX5" fmla="*/ 3900061 w 3950198"/>
              <a:gd name="connsiteY5" fmla="*/ 1569617 h 3505699"/>
              <a:gd name="connsiteX6" fmla="*/ 3900061 w 3950198"/>
              <a:gd name="connsiteY6" fmla="*/ 1936083 h 3505699"/>
              <a:gd name="connsiteX7" fmla="*/ 3076469 w 3950198"/>
              <a:gd name="connsiteY7" fmla="*/ 3328931 h 3505699"/>
              <a:gd name="connsiteX8" fmla="*/ 2766588 w 3950198"/>
              <a:gd name="connsiteY8" fmla="*/ 3505699 h 3505699"/>
              <a:gd name="connsiteX9" fmla="*/ 1183610 w 3950198"/>
              <a:gd name="connsiteY9" fmla="*/ 3505699 h 3505699"/>
              <a:gd name="connsiteX10" fmla="*/ 873730 w 3950198"/>
              <a:gd name="connsiteY10" fmla="*/ 3328931 h 3505699"/>
              <a:gd name="connsiteX11" fmla="*/ 50137 w 3950198"/>
              <a:gd name="connsiteY11" fmla="*/ 1936083 h 3505699"/>
              <a:gd name="connsiteX12" fmla="*/ 50137 w 3950198"/>
              <a:gd name="connsiteY12" fmla="*/ 1569617 h 350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198" h="3505699">
                <a:moveTo>
                  <a:pt x="50137" y="1569617"/>
                </a:moveTo>
                <a:lnTo>
                  <a:pt x="873730" y="176768"/>
                </a:lnTo>
                <a:cubicBezTo>
                  <a:pt x="938534" y="67172"/>
                  <a:pt x="1056289" y="0"/>
                  <a:pt x="1183610" y="0"/>
                </a:cubicBezTo>
                <a:lnTo>
                  <a:pt x="2766588" y="0"/>
                </a:lnTo>
                <a:cubicBezTo>
                  <a:pt x="2893910" y="0"/>
                  <a:pt x="3011664" y="67172"/>
                  <a:pt x="3076469" y="176768"/>
                </a:cubicBezTo>
                <a:lnTo>
                  <a:pt x="3900061" y="1569617"/>
                </a:lnTo>
                <a:cubicBezTo>
                  <a:pt x="3966911" y="1682672"/>
                  <a:pt x="3966910" y="1823028"/>
                  <a:pt x="3900061" y="1936083"/>
                </a:cubicBezTo>
                <a:lnTo>
                  <a:pt x="3076469" y="3328931"/>
                </a:lnTo>
                <a:cubicBezTo>
                  <a:pt x="3011664" y="3438527"/>
                  <a:pt x="2893910" y="3505699"/>
                  <a:pt x="2766588" y="3505699"/>
                </a:cubicBezTo>
                <a:lnTo>
                  <a:pt x="1183610" y="3505699"/>
                </a:lnTo>
                <a:cubicBezTo>
                  <a:pt x="1056289" y="3505699"/>
                  <a:pt x="938534" y="3438527"/>
                  <a:pt x="873730" y="3328931"/>
                </a:cubicBezTo>
                <a:lnTo>
                  <a:pt x="50137" y="1936083"/>
                </a:lnTo>
                <a:cubicBezTo>
                  <a:pt x="-16712" y="1823028"/>
                  <a:pt x="-16712" y="1682672"/>
                  <a:pt x="50137" y="1569617"/>
                </a:cubicBezTo>
              </a:path>
            </a:pathLst>
          </a:custGeom>
          <a:gradFill>
            <a:gsLst>
              <a:gs pos="22000">
                <a:schemeClr val="tx2"/>
              </a:gs>
              <a:gs pos="61000">
                <a:schemeClr val="accent5">
                  <a:alpha val="4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8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章節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694920" y="2474648"/>
            <a:ext cx="2335502" cy="1432691"/>
          </a:xfrm>
        </p:spPr>
        <p:txBody>
          <a:bodyPr anchor="ctr">
            <a:noAutofit/>
          </a:bodyPr>
          <a:lstStyle>
            <a:lvl1pPr marL="0" indent="0" algn="r">
              <a:buNone/>
              <a:defRPr sz="10255">
                <a:solidFill>
                  <a:schemeClr val="bg1">
                    <a:lumMod val="75000"/>
                  </a:schemeClr>
                </a:solidFill>
                <a:latin typeface="Hind" panose="02000000000000000000" pitchFamily="50" charset="0"/>
                <a:cs typeface="Hind" panose="02000000000000000000" pitchFamily="50" charset="0"/>
              </a:defRPr>
            </a:lvl1pPr>
            <a:lvl2pPr marL="65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7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0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62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14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02</a:t>
            </a:r>
            <a:endParaRPr lang="zh-TW" altLang="en-US" dirty="0"/>
          </a:p>
        </p:txBody>
      </p:sp>
      <p:sp>
        <p:nvSpPr>
          <p:cNvPr id="37" name="標題 1"/>
          <p:cNvSpPr>
            <a:spLocks noGrp="1"/>
          </p:cNvSpPr>
          <p:nvPr>
            <p:ph type="ctrTitle" hasCustomPrompt="1"/>
          </p:nvPr>
        </p:nvSpPr>
        <p:spPr>
          <a:xfrm>
            <a:off x="337652" y="3721276"/>
            <a:ext cx="8686568" cy="818680"/>
          </a:xfrm>
        </p:spPr>
        <p:txBody>
          <a:bodyPr>
            <a:normAutofit/>
          </a:bodyPr>
          <a:lstStyle>
            <a:lvl1pPr algn="r">
              <a:defRPr sz="4297">
                <a:solidFill>
                  <a:schemeClr val="tx1"/>
                </a:solidFill>
                <a:latin typeface="+mn-lt"/>
                <a:cs typeface="Open Sans" panose="020B0606030504020204" pitchFamily="34" charset="0"/>
              </a:defRPr>
            </a:lvl1pPr>
          </a:lstStyle>
          <a:p>
            <a:r>
              <a:rPr lang="zh-TW" altLang="en-US" smtClean="0"/>
              <a:t>單元名稱</a:t>
            </a:r>
            <a:endParaRPr lang="zh-TW" altLang="en-US" dirty="0"/>
          </a:p>
        </p:txBody>
      </p:sp>
      <p:sp>
        <p:nvSpPr>
          <p:cNvPr id="6" name="六邊形 18"/>
          <p:cNvSpPr/>
          <p:nvPr userDrawn="1"/>
        </p:nvSpPr>
        <p:spPr>
          <a:xfrm rot="10800000">
            <a:off x="9632317" y="1699382"/>
            <a:ext cx="4514930" cy="4004478"/>
          </a:xfrm>
          <a:custGeom>
            <a:avLst/>
            <a:gdLst>
              <a:gd name="connsiteX0" fmla="*/ 50137 w 3950198"/>
              <a:gd name="connsiteY0" fmla="*/ 1569617 h 3505699"/>
              <a:gd name="connsiteX1" fmla="*/ 873730 w 3950198"/>
              <a:gd name="connsiteY1" fmla="*/ 176768 h 3505699"/>
              <a:gd name="connsiteX2" fmla="*/ 1183610 w 3950198"/>
              <a:gd name="connsiteY2" fmla="*/ 0 h 3505699"/>
              <a:gd name="connsiteX3" fmla="*/ 2766588 w 3950198"/>
              <a:gd name="connsiteY3" fmla="*/ 0 h 3505699"/>
              <a:gd name="connsiteX4" fmla="*/ 3076469 w 3950198"/>
              <a:gd name="connsiteY4" fmla="*/ 176768 h 3505699"/>
              <a:gd name="connsiteX5" fmla="*/ 3900061 w 3950198"/>
              <a:gd name="connsiteY5" fmla="*/ 1569617 h 3505699"/>
              <a:gd name="connsiteX6" fmla="*/ 3900061 w 3950198"/>
              <a:gd name="connsiteY6" fmla="*/ 1936083 h 3505699"/>
              <a:gd name="connsiteX7" fmla="*/ 3076469 w 3950198"/>
              <a:gd name="connsiteY7" fmla="*/ 3328931 h 3505699"/>
              <a:gd name="connsiteX8" fmla="*/ 2766588 w 3950198"/>
              <a:gd name="connsiteY8" fmla="*/ 3505699 h 3505699"/>
              <a:gd name="connsiteX9" fmla="*/ 1183610 w 3950198"/>
              <a:gd name="connsiteY9" fmla="*/ 3505699 h 3505699"/>
              <a:gd name="connsiteX10" fmla="*/ 873730 w 3950198"/>
              <a:gd name="connsiteY10" fmla="*/ 3328931 h 3505699"/>
              <a:gd name="connsiteX11" fmla="*/ 50137 w 3950198"/>
              <a:gd name="connsiteY11" fmla="*/ 1936083 h 3505699"/>
              <a:gd name="connsiteX12" fmla="*/ 50137 w 3950198"/>
              <a:gd name="connsiteY12" fmla="*/ 1569617 h 350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198" h="3505699">
                <a:moveTo>
                  <a:pt x="50137" y="1569617"/>
                </a:moveTo>
                <a:lnTo>
                  <a:pt x="873730" y="176768"/>
                </a:lnTo>
                <a:cubicBezTo>
                  <a:pt x="938534" y="67172"/>
                  <a:pt x="1056289" y="0"/>
                  <a:pt x="1183610" y="0"/>
                </a:cubicBezTo>
                <a:lnTo>
                  <a:pt x="2766588" y="0"/>
                </a:lnTo>
                <a:cubicBezTo>
                  <a:pt x="2893910" y="0"/>
                  <a:pt x="3011664" y="67172"/>
                  <a:pt x="3076469" y="176768"/>
                </a:cubicBezTo>
                <a:lnTo>
                  <a:pt x="3900061" y="1569617"/>
                </a:lnTo>
                <a:cubicBezTo>
                  <a:pt x="3966911" y="1682672"/>
                  <a:pt x="3966910" y="1823028"/>
                  <a:pt x="3900061" y="1936083"/>
                </a:cubicBezTo>
                <a:lnTo>
                  <a:pt x="3076469" y="3328931"/>
                </a:lnTo>
                <a:cubicBezTo>
                  <a:pt x="3011664" y="3438527"/>
                  <a:pt x="2893910" y="3505699"/>
                  <a:pt x="2766588" y="3505699"/>
                </a:cubicBezTo>
                <a:lnTo>
                  <a:pt x="1183610" y="3505699"/>
                </a:lnTo>
                <a:cubicBezTo>
                  <a:pt x="1056289" y="3505699"/>
                  <a:pt x="938534" y="3438527"/>
                  <a:pt x="873730" y="3328931"/>
                </a:cubicBezTo>
                <a:lnTo>
                  <a:pt x="50137" y="1936083"/>
                </a:lnTo>
                <a:cubicBezTo>
                  <a:pt x="-16712" y="1823028"/>
                  <a:pt x="-16712" y="1682672"/>
                  <a:pt x="50137" y="1569617"/>
                </a:cubicBezTo>
              </a:path>
            </a:pathLst>
          </a:custGeom>
          <a:gradFill>
            <a:gsLst>
              <a:gs pos="22000">
                <a:schemeClr val="tx2"/>
              </a:gs>
              <a:gs pos="61000">
                <a:schemeClr val="accent5">
                  <a:alpha val="4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938763"/>
            <a:ext cx="4208318" cy="364687"/>
          </a:xfrm>
          <a:prstGeom prst="rect">
            <a:avLst/>
          </a:prstGeom>
          <a:solidFill>
            <a:srgbClr val="007996"/>
          </a:solidFill>
          <a:ln>
            <a:solidFill>
              <a:srgbClr val="0079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6163"/>
            <a:endParaRPr lang="zh-TW" altLang="en-US" sz="1600">
              <a:solidFill>
                <a:prstClr val="white"/>
              </a:solidFill>
              <a:latin typeface="+mj-ea"/>
            </a:endParaRPr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759774" y="1600205"/>
            <a:ext cx="4514356" cy="4698995"/>
          </a:xfrm>
        </p:spPr>
        <p:txBody>
          <a:bodyPr>
            <a:normAutofit/>
          </a:bodyPr>
          <a:lstStyle>
            <a:lvl1pPr>
              <a:defRPr sz="2293">
                <a:latin typeface="+mn-lt"/>
                <a:ea typeface="+mn-ea"/>
                <a:cs typeface="Open Sans" panose="020B0606030504020204" pitchFamily="34" charset="0"/>
              </a:defRPr>
            </a:lvl1pPr>
            <a:lvl2pPr>
              <a:defRPr sz="1912">
                <a:latin typeface="+mn-lt"/>
                <a:ea typeface="+mn-ea"/>
                <a:cs typeface="Open Sans" panose="020B0606030504020204" pitchFamily="34" charset="0"/>
              </a:defRPr>
            </a:lvl2pPr>
            <a:lvl3pPr>
              <a:defRPr sz="1656">
                <a:latin typeface="+mn-lt"/>
                <a:ea typeface="+mn-ea"/>
                <a:cs typeface="Open Sans" panose="020B0606030504020204" pitchFamily="34" charset="0"/>
              </a:defRPr>
            </a:lvl3pPr>
            <a:lvl4pPr>
              <a:defRPr sz="1528">
                <a:latin typeface="+mn-lt"/>
                <a:ea typeface="+mn-ea"/>
                <a:cs typeface="Open Sans" panose="020B0606030504020204" pitchFamily="34" charset="0"/>
              </a:defRPr>
            </a:lvl4pPr>
            <a:lvl5pPr>
              <a:defRPr sz="1528">
                <a:latin typeface="+mn-lt"/>
                <a:ea typeface="+mn-ea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723626" y="6639347"/>
            <a:ext cx="10028756" cy="0"/>
          </a:xfrm>
          <a:prstGeom prst="line">
            <a:avLst/>
          </a:prstGeom>
          <a:ln>
            <a:solidFill>
              <a:srgbClr val="008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58"/>
          <p:cNvSpPr/>
          <p:nvPr/>
        </p:nvSpPr>
        <p:spPr>
          <a:xfrm rot="13500000">
            <a:off x="547038" y="6557730"/>
            <a:ext cx="145305" cy="148652"/>
          </a:xfrm>
          <a:custGeom>
            <a:avLst/>
            <a:gdLst>
              <a:gd name="connsiteX0" fmla="*/ 0 w 223681"/>
              <a:gd name="connsiteY0" fmla="*/ 0 h 223682"/>
              <a:gd name="connsiteX1" fmla="*/ 223681 w 223681"/>
              <a:gd name="connsiteY1" fmla="*/ 0 h 223682"/>
              <a:gd name="connsiteX2" fmla="*/ 223681 w 223681"/>
              <a:gd name="connsiteY2" fmla="*/ 223682 h 223682"/>
              <a:gd name="connsiteX3" fmla="*/ 0 w 223681"/>
              <a:gd name="connsiteY3" fmla="*/ 223682 h 223682"/>
              <a:gd name="connsiteX4" fmla="*/ 0 w 223681"/>
              <a:gd name="connsiteY4" fmla="*/ 0 h 223682"/>
              <a:gd name="connsiteX0" fmla="*/ 0 w 223681"/>
              <a:gd name="connsiteY0" fmla="*/ 0 h 223682"/>
              <a:gd name="connsiteX1" fmla="*/ 97725 w 223681"/>
              <a:gd name="connsiteY1" fmla="*/ 92368 h 223682"/>
              <a:gd name="connsiteX2" fmla="*/ 223681 w 223681"/>
              <a:gd name="connsiteY2" fmla="*/ 223682 h 223682"/>
              <a:gd name="connsiteX3" fmla="*/ 0 w 223681"/>
              <a:gd name="connsiteY3" fmla="*/ 223682 h 223682"/>
              <a:gd name="connsiteX4" fmla="*/ 0 w 223681"/>
              <a:gd name="connsiteY4" fmla="*/ 0 h 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81" h="223682">
                <a:moveTo>
                  <a:pt x="0" y="0"/>
                </a:moveTo>
                <a:lnTo>
                  <a:pt x="97725" y="92368"/>
                </a:lnTo>
                <a:lnTo>
                  <a:pt x="223681" y="223682"/>
                </a:lnTo>
                <a:lnTo>
                  <a:pt x="0" y="223682"/>
                </a:lnTo>
                <a:lnTo>
                  <a:pt x="0" y="0"/>
                </a:lnTo>
                <a:close/>
              </a:path>
            </a:pathLst>
          </a:custGeom>
          <a:solidFill>
            <a:srgbClr val="008AAB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900" tIns="48449" rIns="96900" bIns="48449" rtlCol="0" anchor="ctr"/>
          <a:lstStyle/>
          <a:p>
            <a:pPr marL="0" marR="0" lvl="0" indent="0" algn="ctr" defTabSz="9689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12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rPr>
              <a:t> </a:t>
            </a:r>
            <a:endParaRPr kumimoji="0" lang="zh-CN" altLang="en-US" sz="191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0" name="投影片編號版面配置區 3"/>
          <p:cNvSpPr txBox="1">
            <a:spLocks/>
          </p:cNvSpPr>
          <p:nvPr/>
        </p:nvSpPr>
        <p:spPr>
          <a:xfrm>
            <a:off x="82702" y="6447973"/>
            <a:ext cx="540695" cy="366183"/>
          </a:xfrm>
          <a:prstGeom prst="rect">
            <a:avLst/>
          </a:prstGeom>
        </p:spPr>
        <p:txBody>
          <a:bodyPr vert="horz" lIns="130369" tIns="65184" rIns="130369" bIns="65184" rtlCol="0" anchor="ctr"/>
          <a:lstStyle>
            <a:defPPr>
              <a:defRPr lang="zh-TW"/>
            </a:defPPr>
            <a:lvl1pPr marL="0" algn="r" defTabSz="2438447" rtl="0" eaLnBrk="1" latinLnBrk="0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223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447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70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6894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115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338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562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3785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13B9D8-D35C-4EA9-90D3-AEC39D2A0635}" type="slidenum">
              <a:rPr lang="zh-TW" altLang="en-US" sz="1273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Open Sans" panose="020B0606030504020204" pitchFamily="34" charset="0"/>
              </a:rPr>
              <a:pPr/>
              <a:t>‹#›</a:t>
            </a:fld>
            <a:endParaRPr lang="zh-TW" altLang="en-US" sz="1273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Open Sans" panose="020B0606030504020204" pitchFamily="34" charset="0"/>
            </a:endParaRPr>
          </a:p>
        </p:txBody>
      </p:sp>
      <p:pic>
        <p:nvPicPr>
          <p:cNvPr id="9" name="Picture 2" descr="C:\Users\eva.lin\Desktop\CP_1_Logo\CP_4_Png File\CP_Logo_Horizontal_Panton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48916" y="6523572"/>
            <a:ext cx="773653" cy="22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785676" y="490268"/>
            <a:ext cx="9389793" cy="410013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007996"/>
                </a:solidFill>
              </a:defRPr>
            </a:lvl1pPr>
          </a:lstStyle>
          <a:p>
            <a:r>
              <a:rPr lang="zh-TW" altLang="en-US" b="1" dirty="0" smtClean="0">
                <a:solidFill>
                  <a:schemeClr val="accent5"/>
                </a:solidFill>
                <a:latin typeface="Arial" panose="020B0604020202020204" pitchFamily="34" charset="0"/>
                <a:ea typeface="微軟正黑體" panose="020B0604030504040204" pitchFamily="34" charset="-120"/>
                <a:sym typeface="Arial" panose="020B0604020202020204" pitchFamily="34" charset="0"/>
              </a:rPr>
              <a:t>主標題</a:t>
            </a:r>
            <a:endParaRPr lang="zh-TW" altLang="en-US" b="1" dirty="0">
              <a:solidFill>
                <a:schemeClr val="accent5"/>
              </a:solidFill>
              <a:latin typeface="Arial" panose="020B0604020202020204" pitchFamily="34" charset="0"/>
              <a:ea typeface="微軟正黑體" panose="020B0604030504040204" pitchFamily="34" charset="-120"/>
              <a:sym typeface="Arial" panose="020B0604020202020204" pitchFamily="34" charset="0"/>
            </a:endParaRPr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25905" y="526849"/>
            <a:ext cx="759772" cy="333744"/>
            <a:chOff x="0" y="0"/>
            <a:chExt cx="825622" cy="377619"/>
          </a:xfrm>
          <a:solidFill>
            <a:srgbClr val="007996"/>
          </a:solidFill>
        </p:grpSpPr>
        <p:sp>
          <p:nvSpPr>
            <p:cNvPr id="16" name="＞形箭號 15"/>
            <p:cNvSpPr/>
            <p:nvPr/>
          </p:nvSpPr>
          <p:spPr>
            <a:xfrm>
              <a:off x="0" y="0"/>
              <a:ext cx="825622" cy="377619"/>
            </a:xfrm>
            <a:prstGeom prst="chevron">
              <a:avLst/>
            </a:prstGeom>
            <a:grpFill/>
            <a:ln>
              <a:solidFill>
                <a:srgbClr val="00799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＞形箭號 4"/>
            <p:cNvSpPr/>
            <p:nvPr/>
          </p:nvSpPr>
          <p:spPr>
            <a:xfrm>
              <a:off x="188810" y="0"/>
              <a:ext cx="448003" cy="377619"/>
            </a:xfrm>
            <a:prstGeom prst="rect">
              <a:avLst/>
            </a:prstGeom>
            <a:grpFill/>
            <a:ln>
              <a:solidFill>
                <a:srgbClr val="00799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300" kern="1200"/>
            </a:p>
          </p:txBody>
        </p:sp>
      </p:grpSp>
      <p:sp>
        <p:nvSpPr>
          <p:cNvPr id="26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0" y="939132"/>
            <a:ext cx="4208318" cy="364318"/>
          </a:xfrm>
        </p:spPr>
        <p:txBody>
          <a:bodyPr>
            <a:noAutofit/>
          </a:bodyPr>
          <a:lstStyle>
            <a:lvl1pPr mar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zh-TW" altLang="en-US" sz="1800" b="1" kern="1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6895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56" kern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4"/>
          </p:nvPr>
        </p:nvSpPr>
        <p:spPr>
          <a:xfrm>
            <a:off x="5480571" y="1600204"/>
            <a:ext cx="4694897" cy="4698995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72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94027" y="122016"/>
            <a:ext cx="8856407" cy="410013"/>
          </a:xfrm>
        </p:spPr>
        <p:txBody>
          <a:bodyPr>
            <a:noAutofit/>
          </a:bodyPr>
          <a:lstStyle>
            <a:lvl1pPr algn="l" defTabSz="1333759" rtl="0" fontAlgn="base">
              <a:spcBef>
                <a:spcPct val="0"/>
              </a:spcBef>
              <a:spcAft>
                <a:spcPct val="0"/>
              </a:spcAft>
              <a:defRPr kumimoji="1" lang="zh-TW" altLang="en-US" sz="2997" kern="1200" dirty="0">
                <a:solidFill>
                  <a:srgbClr val="005B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94027" y="545112"/>
            <a:ext cx="8856407" cy="251999"/>
          </a:xfrm>
        </p:spPr>
        <p:txBody>
          <a:bodyPr>
            <a:noAutofit/>
          </a:bodyPr>
          <a:lstStyle>
            <a:lvl1pPr marL="0" indent="0" algn="l" defTabSz="99134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303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l" defTabSz="99134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95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l" defTabSz="99134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95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0" indent="0" algn="l" defTabSz="99134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95" kern="120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l" defTabSz="991346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kumimoji="1" lang="zh-TW" altLang="en-US" sz="1695" kern="12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723624" y="6639346"/>
            <a:ext cx="10028756" cy="0"/>
          </a:xfrm>
          <a:prstGeom prst="line">
            <a:avLst/>
          </a:prstGeom>
          <a:ln>
            <a:solidFill>
              <a:srgbClr val="008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58"/>
          <p:cNvSpPr/>
          <p:nvPr/>
        </p:nvSpPr>
        <p:spPr>
          <a:xfrm rot="13500000">
            <a:off x="547036" y="6557728"/>
            <a:ext cx="145306" cy="148652"/>
          </a:xfrm>
          <a:custGeom>
            <a:avLst/>
            <a:gdLst>
              <a:gd name="connsiteX0" fmla="*/ 0 w 223681"/>
              <a:gd name="connsiteY0" fmla="*/ 0 h 223682"/>
              <a:gd name="connsiteX1" fmla="*/ 223681 w 223681"/>
              <a:gd name="connsiteY1" fmla="*/ 0 h 223682"/>
              <a:gd name="connsiteX2" fmla="*/ 223681 w 223681"/>
              <a:gd name="connsiteY2" fmla="*/ 223682 h 223682"/>
              <a:gd name="connsiteX3" fmla="*/ 0 w 223681"/>
              <a:gd name="connsiteY3" fmla="*/ 223682 h 223682"/>
              <a:gd name="connsiteX4" fmla="*/ 0 w 223681"/>
              <a:gd name="connsiteY4" fmla="*/ 0 h 223682"/>
              <a:gd name="connsiteX0" fmla="*/ 0 w 223681"/>
              <a:gd name="connsiteY0" fmla="*/ 0 h 223682"/>
              <a:gd name="connsiteX1" fmla="*/ 97725 w 223681"/>
              <a:gd name="connsiteY1" fmla="*/ 92368 h 223682"/>
              <a:gd name="connsiteX2" fmla="*/ 223681 w 223681"/>
              <a:gd name="connsiteY2" fmla="*/ 223682 h 223682"/>
              <a:gd name="connsiteX3" fmla="*/ 0 w 223681"/>
              <a:gd name="connsiteY3" fmla="*/ 223682 h 223682"/>
              <a:gd name="connsiteX4" fmla="*/ 0 w 223681"/>
              <a:gd name="connsiteY4" fmla="*/ 0 h 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681" h="223682">
                <a:moveTo>
                  <a:pt x="0" y="0"/>
                </a:moveTo>
                <a:lnTo>
                  <a:pt x="97725" y="92368"/>
                </a:lnTo>
                <a:lnTo>
                  <a:pt x="223681" y="223682"/>
                </a:lnTo>
                <a:lnTo>
                  <a:pt x="0" y="223682"/>
                </a:lnTo>
                <a:lnTo>
                  <a:pt x="0" y="0"/>
                </a:lnTo>
                <a:close/>
              </a:path>
            </a:pathLst>
          </a:custGeom>
          <a:solidFill>
            <a:srgbClr val="008AAB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9134" tIns="49566" rIns="99134" bIns="49566" rtlCol="0" anchor="ctr"/>
          <a:lstStyle/>
          <a:p>
            <a:pPr marL="0" marR="0" lvl="0" indent="0" algn="ctr" defTabSz="99134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5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rPr>
              <a:t> </a:t>
            </a:r>
            <a:endParaRPr kumimoji="0" lang="zh-CN" altLang="en-US" sz="195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0" name="投影片編號版面配置區 3"/>
          <p:cNvSpPr txBox="1">
            <a:spLocks/>
          </p:cNvSpPr>
          <p:nvPr/>
        </p:nvSpPr>
        <p:spPr>
          <a:xfrm>
            <a:off x="82702" y="6447970"/>
            <a:ext cx="540694" cy="366182"/>
          </a:xfrm>
          <a:prstGeom prst="rect">
            <a:avLst/>
          </a:prstGeom>
        </p:spPr>
        <p:txBody>
          <a:bodyPr vert="horz" lIns="133375" tIns="66687" rIns="133375" bIns="66687" rtlCol="0" anchor="ctr"/>
          <a:lstStyle>
            <a:defPPr>
              <a:defRPr lang="zh-TW"/>
            </a:defPPr>
            <a:lvl1pPr marL="0" algn="r" defTabSz="2438447" rtl="0" eaLnBrk="1" latinLnBrk="0" hangingPunct="1"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19223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38447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70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76894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96115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315338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534562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53785" algn="l" defTabSz="2438447" rtl="0" eaLnBrk="1" latinLnBrk="0" hangingPunct="1"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13B9D8-D35C-4EA9-90D3-AEC39D2A0635}" type="slidenum">
              <a:rPr lang="zh-TW" altLang="en-US" sz="1303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endParaRPr lang="zh-TW" altLang="en-US" sz="1303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2" descr="C:\Users\eva.lin\Desktop\CP_1_Logo\CP_4_Png File\CP_Logo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916" y="6523569"/>
            <a:ext cx="773653" cy="22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內容版面配置區 2"/>
          <p:cNvSpPr>
            <a:spLocks noGrp="1"/>
          </p:cNvSpPr>
          <p:nvPr>
            <p:ph idx="14"/>
          </p:nvPr>
        </p:nvSpPr>
        <p:spPr>
          <a:xfrm>
            <a:off x="8352062" y="908334"/>
            <a:ext cx="2880000" cy="1908000"/>
          </a:xfrm>
        </p:spPr>
        <p:txBody>
          <a:bodyPr>
            <a:normAutofit/>
          </a:bodyPr>
          <a:lstStyle>
            <a:lvl1pPr marL="0" indent="0">
              <a:buNone/>
              <a:defRPr sz="2346"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>
              <a:defRPr sz="1955"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2pPr>
            <a:lvl3pPr>
              <a:defRPr sz="1695"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3pPr>
            <a:lvl4pPr>
              <a:defRPr sz="1564"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4pPr>
            <a:lvl5pPr>
              <a:defRPr sz="1564"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7" name="內容版面配置區 3"/>
          <p:cNvSpPr>
            <a:spLocks noGrp="1"/>
          </p:cNvSpPr>
          <p:nvPr>
            <p:ph idx="1" hasCustomPrompt="1"/>
          </p:nvPr>
        </p:nvSpPr>
        <p:spPr>
          <a:xfrm>
            <a:off x="194027" y="1306800"/>
            <a:ext cx="5953680" cy="2055302"/>
          </a:xfrm>
        </p:spPr>
        <p:txBody>
          <a:bodyPr/>
          <a:lstStyle>
            <a:lvl1pPr>
              <a:defRPr sz="2800">
                <a:latin typeface="+mj-ea"/>
                <a:ea typeface="+mj-ea"/>
              </a:defRPr>
            </a:lvl1pPr>
            <a:lvl2pPr marL="1009893" indent="-342900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2pPr>
          </a:lstStyle>
          <a:p>
            <a:r>
              <a:rPr lang="zh-TW" altLang="en-US" sz="2400" b="1" dirty="0" smtClean="0"/>
              <a:t>標題</a:t>
            </a:r>
            <a:endParaRPr lang="en-US" altLang="zh-TW" sz="2400" b="1" dirty="0" smtClean="0"/>
          </a:p>
          <a:p>
            <a:pPr lvl="1"/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400582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55855" y="3717002"/>
            <a:ext cx="6480297" cy="935996"/>
          </a:xfrm>
          <a:prstGeom prst="rect">
            <a:avLst/>
          </a:prstGeom>
        </p:spPr>
        <p:txBody>
          <a:bodyPr vert="horz" wrap="square" lIns="67290" tIns="33645" rIns="67290" bIns="33645" rtlCol="0">
            <a:noAutofit/>
          </a:bodyPr>
          <a:lstStyle/>
          <a:p>
            <a:pPr marL="0" marR="0" indent="0" algn="ctr" defTabSz="13337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346" u="sng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+mn-lt"/>
              </a:rPr>
              <a:t>http://en.cypress.com.tw/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002871" y="2957820"/>
            <a:ext cx="6186259" cy="772592"/>
          </a:xfrm>
          <a:prstGeom prst="rect">
            <a:avLst/>
          </a:prstGeom>
          <a:noFill/>
        </p:spPr>
        <p:txBody>
          <a:bodyPr wrap="square" lIns="50015" tIns="25008" rIns="50015" bIns="25008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4692">
                <a:solidFill>
                  <a:srgbClr val="007996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+mn-lt"/>
              </a:rPr>
              <a:t>Thank You</a:t>
            </a:r>
            <a:endParaRPr lang="zh-TW" altLang="en-US" sz="4692">
              <a:solidFill>
                <a:srgbClr val="007996"/>
              </a:solidFill>
              <a:latin typeface="+mn-lt"/>
              <a:ea typeface="+mn-ea"/>
              <a:cs typeface="Open Sans" panose="020B0606030504020204" pitchFamily="34" charset="0"/>
              <a:sym typeface="+mn-lt"/>
            </a:endParaRPr>
          </a:p>
        </p:txBody>
      </p:sp>
      <p:pic>
        <p:nvPicPr>
          <p:cNvPr id="11" name="Picture 2" descr="C:\Users\eva.lin\Desktop\CP_1_Logo\CP_4_Png File\CP_Logo_Horizontal_Pant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88" y="431832"/>
            <a:ext cx="1833338" cy="5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群組 24"/>
          <p:cNvGrpSpPr>
            <a:grpSpLocks noChangeAspect="1"/>
          </p:cNvGrpSpPr>
          <p:nvPr/>
        </p:nvGrpSpPr>
        <p:grpSpPr>
          <a:xfrm>
            <a:off x="4291041" y="6383898"/>
            <a:ext cx="7698927" cy="247571"/>
            <a:chOff x="2502292" y="4798098"/>
            <a:chExt cx="6559676" cy="210941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361" y="4805833"/>
              <a:ext cx="760565" cy="180000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892" y="4805833"/>
              <a:ext cx="252335" cy="180000"/>
            </a:xfrm>
            <a:prstGeom prst="rect">
              <a:avLst/>
            </a:prstGeom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614" y="4805833"/>
              <a:ext cx="712035" cy="180000"/>
            </a:xfrm>
            <a:prstGeom prst="rect">
              <a:avLst/>
            </a:prstGeom>
          </p:spPr>
        </p:pic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525" y="4798098"/>
              <a:ext cx="576483" cy="199203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503" y="4805833"/>
              <a:ext cx="214097" cy="180000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587" y="4805833"/>
              <a:ext cx="816665" cy="180000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345" y="4802533"/>
              <a:ext cx="426623" cy="206506"/>
            </a:xfrm>
            <a:prstGeom prst="rect">
              <a:avLst/>
            </a:prstGeom>
          </p:spPr>
        </p:pic>
        <p:pic>
          <p:nvPicPr>
            <p:cNvPr id="33" name="圖片 3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292" y="4799402"/>
              <a:ext cx="738755" cy="205481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9970" y="4813568"/>
              <a:ext cx="741333" cy="180000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016" y="4806749"/>
              <a:ext cx="180000" cy="18000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911" y="4805833"/>
              <a:ext cx="180000" cy="18000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626" y="4805833"/>
              <a:ext cx="37269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21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FD17-1683-42DA-8DD5-5BE669F2D1BE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7ABE-424B-4368-BDBF-B009BDD93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85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FD17-1683-42DA-8DD5-5BE669F2D1BE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7ABE-424B-4368-BDBF-B009BDD93D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1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2" y="275166"/>
            <a:ext cx="10972799" cy="1143000"/>
          </a:xfrm>
          <a:prstGeom prst="rect">
            <a:avLst/>
          </a:prstGeom>
        </p:spPr>
        <p:txBody>
          <a:bodyPr vert="horz" lIns="102354" tIns="51177" rIns="102354" bIns="51177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2" y="1600204"/>
            <a:ext cx="10972799" cy="4525435"/>
          </a:xfrm>
          <a:prstGeom prst="rect">
            <a:avLst/>
          </a:prstGeom>
        </p:spPr>
        <p:txBody>
          <a:bodyPr vert="horz" lIns="102354" tIns="51177" rIns="102354" bIns="51177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10" y="6356360"/>
            <a:ext cx="2844801" cy="366182"/>
          </a:xfrm>
          <a:prstGeom prst="rect">
            <a:avLst/>
          </a:prstGeom>
        </p:spPr>
        <p:txBody>
          <a:bodyPr vert="horz" lIns="102354" tIns="51177" rIns="102354" bIns="51177" rtlCol="0" anchor="ctr"/>
          <a:lstStyle>
            <a:lvl1pPr algn="l">
              <a:defRPr sz="1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FD17-1683-42DA-8DD5-5BE669F2D1BE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1" y="6356360"/>
            <a:ext cx="3860800" cy="366182"/>
          </a:xfrm>
          <a:prstGeom prst="rect">
            <a:avLst/>
          </a:prstGeom>
        </p:spPr>
        <p:txBody>
          <a:bodyPr vert="horz" lIns="102354" tIns="51177" rIns="102354" bIns="51177" rtlCol="0" anchor="ctr"/>
          <a:lstStyle>
            <a:lvl1pPr algn="ctr">
              <a:defRPr sz="1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13" y="6356360"/>
            <a:ext cx="2844801" cy="366182"/>
          </a:xfrm>
          <a:prstGeom prst="rect">
            <a:avLst/>
          </a:prstGeom>
        </p:spPr>
        <p:txBody>
          <a:bodyPr vert="horz" lIns="102354" tIns="51177" rIns="102354" bIns="51177" rtlCol="0" anchor="ctr"/>
          <a:lstStyle>
            <a:lvl1pPr algn="r">
              <a:defRPr sz="1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7ABE-424B-4368-BDBF-B009BDD93DB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版面配置區 1"/>
          <p:cNvSpPr txBox="1">
            <a:spLocks/>
          </p:cNvSpPr>
          <p:nvPr/>
        </p:nvSpPr>
        <p:spPr>
          <a:xfrm>
            <a:off x="609602" y="274639"/>
            <a:ext cx="10972799" cy="1143000"/>
          </a:xfrm>
          <a:prstGeom prst="rect">
            <a:avLst/>
          </a:prstGeom>
        </p:spPr>
        <p:txBody>
          <a:bodyPr vert="horz" lIns="149393" tIns="74699" rIns="149393" bIns="74699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5734"/>
              <a:t>按一下以編輯母片標題樣式</a:t>
            </a:r>
          </a:p>
        </p:txBody>
      </p:sp>
      <p:sp>
        <p:nvSpPr>
          <p:cNvPr id="8" name="文字版面配置區 2"/>
          <p:cNvSpPr txBox="1">
            <a:spLocks/>
          </p:cNvSpPr>
          <p:nvPr/>
        </p:nvSpPr>
        <p:spPr>
          <a:xfrm>
            <a:off x="609602" y="1600205"/>
            <a:ext cx="10972799" cy="4525963"/>
          </a:xfrm>
          <a:prstGeom prst="rect">
            <a:avLst/>
          </a:prstGeom>
        </p:spPr>
        <p:txBody>
          <a:bodyPr vert="horz" lIns="149393" tIns="74699" rIns="149393" bIns="7469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zh-TW" altLang="en-US" sz="4171"/>
              <a:t>按一下以編輯母片文字樣式</a:t>
            </a:r>
          </a:p>
          <a:p>
            <a:pPr lvl="1" fontAlgn="auto">
              <a:spcAft>
                <a:spcPts val="0"/>
              </a:spcAft>
            </a:pPr>
            <a:r>
              <a:rPr kumimoji="0" lang="zh-TW" altLang="en-US" sz="3649"/>
              <a:t>第二層</a:t>
            </a:r>
          </a:p>
          <a:p>
            <a:pPr lvl="2" fontAlgn="auto">
              <a:spcAft>
                <a:spcPts val="0"/>
              </a:spcAft>
            </a:pPr>
            <a:r>
              <a:rPr kumimoji="0" lang="zh-TW" altLang="en-US" sz="3128"/>
              <a:t>第三層</a:t>
            </a:r>
          </a:p>
          <a:p>
            <a:pPr lvl="3" fontAlgn="auto">
              <a:spcAft>
                <a:spcPts val="0"/>
              </a:spcAft>
            </a:pPr>
            <a:r>
              <a:rPr kumimoji="0" lang="zh-TW" altLang="en-US" sz="2607"/>
              <a:t>第四層</a:t>
            </a:r>
          </a:p>
          <a:p>
            <a:pPr lvl="4" fontAlgn="auto">
              <a:spcAft>
                <a:spcPts val="0"/>
              </a:spcAft>
            </a:pPr>
            <a:r>
              <a:rPr kumimoji="0" lang="zh-TW" altLang="en-US" sz="2607"/>
              <a:t>第五層</a:t>
            </a:r>
          </a:p>
        </p:txBody>
      </p:sp>
      <p:sp>
        <p:nvSpPr>
          <p:cNvPr id="9" name="日期版面配置區 3"/>
          <p:cNvSpPr txBox="1">
            <a:spLocks/>
          </p:cNvSpPr>
          <p:nvPr/>
        </p:nvSpPr>
        <p:spPr>
          <a:xfrm>
            <a:off x="609610" y="6356359"/>
            <a:ext cx="2844801" cy="365125"/>
          </a:xfrm>
          <a:prstGeom prst="rect">
            <a:avLst/>
          </a:prstGeom>
        </p:spPr>
        <p:txBody>
          <a:bodyPr vert="horz" lIns="149393" tIns="74699" rIns="149393" bIns="74699"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9pPr>
          </a:lstStyle>
          <a:p>
            <a:fld id="{AAF98EEE-E776-42DF-9109-F3293646A8AE}" type="datetimeFigureOut">
              <a:rPr lang="zh-TW" altLang="en-US" sz="1695" smtClean="0"/>
              <a:pPr/>
              <a:t>2025/2/15</a:t>
            </a:fld>
            <a:endParaRPr lang="zh-TW" altLang="en-US" sz="1695"/>
          </a:p>
        </p:txBody>
      </p:sp>
      <p:sp>
        <p:nvSpPr>
          <p:cNvPr id="10" name="投影片編號版面配置區 5"/>
          <p:cNvSpPr txBox="1">
            <a:spLocks/>
          </p:cNvSpPr>
          <p:nvPr/>
        </p:nvSpPr>
        <p:spPr>
          <a:xfrm>
            <a:off x="8737613" y="6356359"/>
            <a:ext cx="2844801" cy="365125"/>
          </a:xfrm>
          <a:prstGeom prst="rect">
            <a:avLst/>
          </a:prstGeom>
        </p:spPr>
        <p:txBody>
          <a:bodyPr vert="horz" lIns="149393" tIns="74699" rIns="149393" bIns="74699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4000" kern="1200">
                <a:solidFill>
                  <a:srgbClr val="3366CC"/>
                </a:solidFill>
                <a:latin typeface="Arial" pitchFamily="34" charset="0"/>
                <a:ea typeface="標楷體" pitchFamily="65" charset="-120"/>
                <a:cs typeface="+mn-cs"/>
              </a:defRPr>
            </a:lvl9pPr>
          </a:lstStyle>
          <a:p>
            <a:fld id="{8213B9D8-D35C-4EA9-90D3-AEC39D2A0635}" type="slidenum">
              <a:rPr lang="zh-TW" altLang="en-US" sz="1695" smtClean="0"/>
              <a:pPr/>
              <a:t>‹#›</a:t>
            </a:fld>
            <a:endParaRPr lang="zh-TW" altLang="en-US" sz="1695"/>
          </a:p>
        </p:txBody>
      </p:sp>
      <p:pic>
        <p:nvPicPr>
          <p:cNvPr id="11" name="Picture 9" descr="ppt_1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3" y="3"/>
            <a:ext cx="12218557" cy="687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ppt_1"/>
          <p:cNvPicPr>
            <a:picLocks noChangeAspect="1" noChangeArrowheads="1"/>
          </p:cNvPicPr>
          <p:nvPr/>
        </p:nvPicPr>
        <p:blipFill>
          <a:blip r:embed="rId12" cstate="email"/>
          <a:srcRect/>
          <a:stretch>
            <a:fillRect/>
          </a:stretch>
        </p:blipFill>
        <p:spPr bwMode="auto">
          <a:xfrm>
            <a:off x="-22894" y="2"/>
            <a:ext cx="12241454" cy="687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742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73" r:id="rId3"/>
    <p:sldLayoutId id="2147483674" r:id="rId4"/>
    <p:sldLayoutId id="2147483671" r:id="rId5"/>
    <p:sldLayoutId id="2147483665" r:id="rId6"/>
    <p:sldLayoutId id="2147483666" r:id="rId7"/>
    <p:sldLayoutId id="2147483667" r:id="rId8"/>
    <p:sldLayoutId id="2147483668" r:id="rId9"/>
    <p:sldLayoutId id="2147483675" r:id="rId10"/>
  </p:sldLayoutIdLst>
  <p:txStyles>
    <p:titleStyle>
      <a:lvl1pPr algn="ctr" defTabSz="1333993" rtl="0" eaLnBrk="1" latinLnBrk="0" hangingPunct="1">
        <a:spcBef>
          <a:spcPct val="0"/>
        </a:spcBef>
        <a:buNone/>
        <a:defRPr sz="6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0247" indent="-500247" algn="l" defTabSz="1333993" rtl="0" eaLnBrk="1" latinLnBrk="0" hangingPunct="1">
        <a:spcBef>
          <a:spcPct val="20000"/>
        </a:spcBef>
        <a:buFont typeface="Arial" panose="020B0604020202020204" pitchFamily="34" charset="0"/>
        <a:buChar char="•"/>
        <a:defRPr sz="4692" kern="1200">
          <a:solidFill>
            <a:schemeClr val="tx1"/>
          </a:solidFill>
          <a:latin typeface="+mn-lt"/>
          <a:ea typeface="+mn-ea"/>
          <a:cs typeface="+mn-cs"/>
        </a:defRPr>
      </a:lvl1pPr>
      <a:lvl2pPr marL="1083867" indent="-416874" algn="l" defTabSz="1333993" rtl="0" eaLnBrk="1" latinLnBrk="0" hangingPunct="1">
        <a:spcBef>
          <a:spcPct val="20000"/>
        </a:spcBef>
        <a:buFont typeface="Arial" panose="020B0604020202020204" pitchFamily="34" charset="0"/>
        <a:buChar char="–"/>
        <a:defRPr sz="4041" kern="1200">
          <a:solidFill>
            <a:schemeClr val="tx1"/>
          </a:solidFill>
          <a:latin typeface="+mn-lt"/>
          <a:ea typeface="+mn-ea"/>
          <a:cs typeface="+mn-cs"/>
        </a:defRPr>
      </a:lvl2pPr>
      <a:lvl3pPr marL="1667491" indent="-333498" algn="l" defTabSz="13339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388" kern="1200">
          <a:solidFill>
            <a:schemeClr val="tx1"/>
          </a:solidFill>
          <a:latin typeface="+mn-lt"/>
          <a:ea typeface="+mn-ea"/>
          <a:cs typeface="+mn-cs"/>
        </a:defRPr>
      </a:lvl3pPr>
      <a:lvl4pPr marL="2334488" indent="-333498" algn="l" defTabSz="13339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997" kern="1200">
          <a:solidFill>
            <a:schemeClr val="tx1"/>
          </a:solidFill>
          <a:latin typeface="+mn-lt"/>
          <a:ea typeface="+mn-ea"/>
          <a:cs typeface="+mn-cs"/>
        </a:defRPr>
      </a:lvl4pPr>
      <a:lvl5pPr marL="3001482" indent="-333498" algn="l" defTabSz="1333993" rtl="0" eaLnBrk="1" latinLnBrk="0" hangingPunct="1">
        <a:spcBef>
          <a:spcPct val="20000"/>
        </a:spcBef>
        <a:buFont typeface="Arial" panose="020B0604020202020204" pitchFamily="34" charset="0"/>
        <a:buChar char="»"/>
        <a:defRPr sz="2997" kern="1200">
          <a:solidFill>
            <a:schemeClr val="tx1"/>
          </a:solidFill>
          <a:latin typeface="+mn-lt"/>
          <a:ea typeface="+mn-ea"/>
          <a:cs typeface="+mn-cs"/>
        </a:defRPr>
      </a:lvl5pPr>
      <a:lvl6pPr marL="3668478" indent="-333498" algn="l" defTabSz="13339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97" kern="1200">
          <a:solidFill>
            <a:schemeClr val="tx1"/>
          </a:solidFill>
          <a:latin typeface="+mn-lt"/>
          <a:ea typeface="+mn-ea"/>
          <a:cs typeface="+mn-cs"/>
        </a:defRPr>
      </a:lvl6pPr>
      <a:lvl7pPr marL="4335476" indent="-333498" algn="l" defTabSz="13339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97" kern="1200">
          <a:solidFill>
            <a:schemeClr val="tx1"/>
          </a:solidFill>
          <a:latin typeface="+mn-lt"/>
          <a:ea typeface="+mn-ea"/>
          <a:cs typeface="+mn-cs"/>
        </a:defRPr>
      </a:lvl7pPr>
      <a:lvl8pPr marL="5002472" indent="-333498" algn="l" defTabSz="13339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97" kern="1200">
          <a:solidFill>
            <a:schemeClr val="tx1"/>
          </a:solidFill>
          <a:latin typeface="+mn-lt"/>
          <a:ea typeface="+mn-ea"/>
          <a:cs typeface="+mn-cs"/>
        </a:defRPr>
      </a:lvl8pPr>
      <a:lvl9pPr marL="5669467" indent="-333498" algn="l" defTabSz="13339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9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1pPr>
      <a:lvl2pPr marL="666997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2pPr>
      <a:lvl3pPr marL="1333993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3pPr>
      <a:lvl4pPr marL="2000991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4pPr>
      <a:lvl5pPr marL="2667986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5pPr>
      <a:lvl6pPr marL="3334980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6pPr>
      <a:lvl7pPr marL="4001976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7pPr>
      <a:lvl8pPr marL="4668974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8pPr>
      <a:lvl9pPr marL="5335969" algn="l" defTabSz="1333993" rtl="0" eaLnBrk="1" latinLnBrk="0" hangingPunct="1">
        <a:defRPr sz="26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製造處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製程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創研課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新自動</a:t>
            </a:r>
            <a:r>
              <a:rPr lang="zh-TW" altLang="en-US" smtClean="0"/>
              <a:t>測試程式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914401" y="4869164"/>
            <a:ext cx="5301282" cy="281324"/>
          </a:xfrm>
        </p:spPr>
        <p:txBody>
          <a:bodyPr/>
          <a:lstStyle/>
          <a:p>
            <a:r>
              <a:rPr lang="en-US" altLang="zh-TW" smtClean="0"/>
              <a:t>2025/01/02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43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04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專案時程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50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專案時程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/>
              <a:t>甘特圖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09114"/>
            <a:ext cx="7071216" cy="504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05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主程式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89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主程式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523638"/>
            <a:ext cx="8874034" cy="48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06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API </a:t>
            </a:r>
            <a:r>
              <a:rPr lang="zh-TW" altLang="en-US" smtClean="0"/>
              <a:t>開發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9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待開發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86704"/>
              </p:ext>
            </p:extLst>
          </p:nvPr>
        </p:nvGraphicFramePr>
        <p:xfrm>
          <a:off x="785676" y="1356882"/>
          <a:ext cx="9925869" cy="477231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735938"/>
                <a:gridCol w="1735938"/>
                <a:gridCol w="1735938"/>
                <a:gridCol w="1735938"/>
                <a:gridCol w="2982117"/>
              </a:tblGrid>
              <a:tr h="3036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smtClean="0"/>
                        <a:t>Item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smtClean="0"/>
                        <a:t>功能說明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smtClean="0"/>
                        <a:t>開發人員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smtClean="0"/>
                        <a:t>開始時間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smtClean="0"/>
                        <a:t>完成時間</a:t>
                      </a: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206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Serial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Send command</a:t>
                      </a:r>
                    </a:p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Check response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Telnet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Same Serial</a:t>
                      </a:r>
                      <a:endParaRPr lang="en-US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1526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Discovery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smtClean="0">
                          <a:effectLst/>
                        </a:rPr>
                        <a:t>取得</a:t>
                      </a:r>
                      <a:r>
                        <a:rPr lang="en-US" altLang="zh-TW" sz="1000" u="none" strike="noStrike" smtClean="0">
                          <a:effectLst/>
                        </a:rPr>
                        <a:t>LAN</a:t>
                      </a:r>
                      <a:r>
                        <a:rPr lang="zh-TW" altLang="en-US" sz="1000" u="none" strike="noStrike" smtClean="0">
                          <a:effectLst/>
                        </a:rPr>
                        <a:t>中產品資訊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1213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POE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smtClean="0">
                          <a:effectLst/>
                        </a:rPr>
                        <a:t>Poe switch</a:t>
                      </a:r>
                      <a:r>
                        <a:rPr lang="en-US" altLang="zh-TW" sz="1000" u="none" strike="noStrike" baseline="0" smtClean="0">
                          <a:effectLst/>
                        </a:rPr>
                        <a:t> </a:t>
                      </a:r>
                      <a:r>
                        <a:rPr lang="zh-TW" altLang="en-US" sz="1000" u="none" strike="noStrike" baseline="0" smtClean="0">
                          <a:effectLst/>
                        </a:rPr>
                        <a:t>控制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267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CEC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Passthrough</a:t>
                      </a:r>
                    </a:p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Receive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2716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ARC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Protocol</a:t>
                      </a:r>
                    </a:p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196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EDID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smtClean="0">
                          <a:effectLst/>
                        </a:rPr>
                        <a:t>Manuf Name</a:t>
                      </a:r>
                    </a:p>
                    <a:p>
                      <a:pPr algn="l" fontAlgn="ctr"/>
                      <a:r>
                        <a:rPr lang="en-US" altLang="zh-TW" sz="1000" u="none" strike="noStrike" smtClean="0">
                          <a:effectLst/>
                        </a:rPr>
                        <a:t>Check sum</a:t>
                      </a:r>
                      <a:endParaRPr lang="en-US" altLang="zh-TW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196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Video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smtClean="0">
                          <a:effectLst/>
                        </a:rPr>
                        <a:t>靜態畫面</a:t>
                      </a:r>
                      <a:endParaRPr lang="en-US" altLang="zh-TW" sz="1000" u="none" strike="noStrike" smtClean="0">
                        <a:effectLst/>
                      </a:endParaRPr>
                    </a:p>
                    <a:p>
                      <a:pPr algn="l" fontAlgn="ctr"/>
                      <a:r>
                        <a:rPr lang="zh-TW" altLang="en-US" sz="1000" u="none" strike="noStrike" smtClean="0">
                          <a:effectLst/>
                        </a:rPr>
                        <a:t>動態畫面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2527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smtClean="0">
                          <a:effectLst/>
                        </a:rPr>
                        <a:t>Digital</a:t>
                      </a:r>
                    </a:p>
                    <a:p>
                      <a:pPr algn="l" fontAlgn="ctr"/>
                      <a:r>
                        <a:rPr lang="en-US" sz="1000" u="none" strike="noStrike" smtClean="0">
                          <a:effectLst/>
                        </a:rPr>
                        <a:t>Analog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63955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smtClean="0">
                          <a:effectLst/>
                        </a:rPr>
                        <a:t>USB</a:t>
                      </a:r>
                      <a:endParaRPr lang="en-US" altLang="zh-TW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strike="noStrike" smtClean="0">
                          <a:effectLst/>
                        </a:rPr>
                        <a:t>Version test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strike="noStrike" smtClean="0">
                          <a:effectLst/>
                        </a:rPr>
                        <a:t>Recording test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strike="noStrike" smtClean="0">
                          <a:effectLst/>
                        </a:rPr>
                        <a:t>Write/Read test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strike="noStrike" smtClean="0">
                          <a:effectLst/>
                        </a:rPr>
                        <a:t>HID Mouse test</a:t>
                      </a:r>
                      <a:endParaRPr lang="en-US" altLang="zh-TW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strike="noStrike" smtClean="0">
                          <a:effectLst/>
                        </a:rPr>
                        <a:t>Dante</a:t>
                      </a:r>
                      <a:endParaRPr lang="en-US" altLang="zh-TW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u="none" strike="noStrike" smtClean="0">
                          <a:effectLst/>
                        </a:rPr>
                        <a:t>Controller</a:t>
                      </a:r>
                      <a:br>
                        <a:rPr lang="en-US" altLang="zh-TW" sz="1000" u="none" strike="noStrike" smtClean="0">
                          <a:effectLst/>
                        </a:rPr>
                      </a:br>
                      <a:r>
                        <a:rPr lang="en-US" altLang="zh-TW" sz="1000" u="none" strike="noStrike" smtClean="0">
                          <a:effectLst/>
                        </a:rPr>
                        <a:t>Activate</a:t>
                      </a:r>
                      <a:endParaRPr lang="en-US" altLang="zh-TW" sz="1000" b="0" i="0" u="none" strike="noStrike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2657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Crawler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smtClean="0">
                          <a:effectLst/>
                        </a:rPr>
                        <a:t>產品網頁功能驗證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  <a:tr h="1968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Log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smtClean="0">
                          <a:effectLst/>
                        </a:rPr>
                        <a:t>Log or Report</a:t>
                      </a:r>
                      <a:r>
                        <a:rPr lang="zh-TW" altLang="en-US" sz="1000" u="none" strike="noStrike" smtClean="0">
                          <a:effectLst/>
                        </a:rPr>
                        <a:t>處理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285750" marR="9525" marT="9525" anchor="ctr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37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當程式較複雜的時候，盡量將同類型程式分類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並建立群組目錄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開發建議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專案架構</a:t>
            </a: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741" r="1741"/>
          <a:stretch>
            <a:fillRect/>
          </a:stretch>
        </p:blipFill>
        <p:spPr>
          <a:xfrm>
            <a:off x="5480571" y="1844050"/>
            <a:ext cx="4694897" cy="469899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480571" y="1474718"/>
            <a:ext cx="564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理想的結構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795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9773" y="1600206"/>
            <a:ext cx="4720797" cy="148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80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r>
              <a:rPr lang="zh-TW" altLang="en-US" sz="18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都需要有固定的統一版面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開發建議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版面配置區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213" b="349"/>
          <a:stretch/>
        </p:blipFill>
        <p:spPr>
          <a:xfrm>
            <a:off x="5979003" y="1024730"/>
            <a:ext cx="4196465" cy="3354254"/>
          </a:xfrm>
          <a:prstGeom prst="rect">
            <a:avLst/>
          </a:prstGeom>
        </p:spPr>
      </p:pic>
      <p:sp>
        <p:nvSpPr>
          <p:cNvPr id="10" name="內容版面配置區 1"/>
          <p:cNvSpPr txBox="1">
            <a:spLocks/>
          </p:cNvSpPr>
          <p:nvPr/>
        </p:nvSpPr>
        <p:spPr>
          <a:xfrm>
            <a:off x="785676" y="4675739"/>
            <a:ext cx="4720798" cy="174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93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12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56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盡可能去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的用途，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將說明內容寫至函式開頭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brief(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return(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04" y="4675740"/>
            <a:ext cx="4963218" cy="1476581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785676" y="4476206"/>
            <a:ext cx="1027421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向右箭號 8"/>
          <p:cNvSpPr/>
          <p:nvPr/>
        </p:nvSpPr>
        <p:spPr>
          <a:xfrm>
            <a:off x="5599611" y="1099814"/>
            <a:ext cx="304800" cy="2036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599611" y="2092316"/>
            <a:ext cx="304800" cy="2036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4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9773" y="1600205"/>
            <a:ext cx="10230443" cy="31982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400" b="1">
                <a:ea typeface="微軟正黑體" panose="020B0604030504040204" pitchFamily="34" charset="-120"/>
              </a:rPr>
              <a:t>回傳值</a:t>
            </a:r>
            <a:endParaRPr lang="en-US" altLang="zh-TW" sz="2400" b="1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smtClean="0">
                <a:ea typeface="微軟正黑體" panose="020B0604030504040204" pitchFamily="34" charset="-120"/>
              </a:rPr>
              <a:t>  </a:t>
            </a:r>
            <a:r>
              <a:rPr lang="en-US" altLang="zh-TW" sz="2000" smtClean="0">
                <a:ea typeface="微軟正黑體" panose="020B0604030504040204" pitchFamily="34" charset="-120"/>
              </a:rPr>
              <a:t>Function </a:t>
            </a:r>
            <a:r>
              <a:rPr lang="zh-TW" altLang="en-US" sz="2000">
                <a:ea typeface="微軟正黑體" panose="020B0604030504040204" pitchFamily="34" charset="-120"/>
              </a:rPr>
              <a:t>是否執行</a:t>
            </a:r>
            <a:r>
              <a:rPr lang="zh-TW" altLang="en-US" sz="2000" smtClean="0">
                <a:ea typeface="微軟正黑體" panose="020B0604030504040204" pitchFamily="34" charset="-120"/>
              </a:rPr>
              <a:t>正確，</a:t>
            </a:r>
            <a:r>
              <a:rPr lang="en-US" altLang="zh-TW" sz="2000" smtClean="0">
                <a:ea typeface="微軟正黑體" panose="020B0604030504040204" pitchFamily="34" charset="-120"/>
              </a:rPr>
              <a:t>0 </a:t>
            </a:r>
            <a:r>
              <a:rPr lang="en-US" altLang="zh-TW" sz="2000">
                <a:ea typeface="微軟正黑體" panose="020B0604030504040204" pitchFamily="34" charset="-120"/>
              </a:rPr>
              <a:t>= success , </a:t>
            </a:r>
            <a:r>
              <a:rPr lang="en-US" altLang="zh-TW" sz="2000" smtClean="0">
                <a:ea typeface="微軟正黑體" panose="020B0604030504040204" pitchFamily="34" charset="-120"/>
              </a:rPr>
              <a:t>1 </a:t>
            </a:r>
            <a:r>
              <a:rPr lang="en-US" altLang="zh-TW" sz="2000">
                <a:ea typeface="微軟正黑體" panose="020B0604030504040204" pitchFamily="34" charset="-120"/>
              </a:rPr>
              <a:t>= </a:t>
            </a:r>
            <a:r>
              <a:rPr lang="en-US" altLang="zh-TW" sz="2000" smtClean="0">
                <a:ea typeface="微軟正黑體" panose="020B0604030504040204" pitchFamily="34" charset="-120"/>
              </a:rPr>
              <a:t>fail</a:t>
            </a:r>
          </a:p>
          <a:p>
            <a:pPr marL="0" indent="0">
              <a:buNone/>
            </a:pPr>
            <a:r>
              <a:rPr lang="zh-TW" altLang="en-US" sz="2000">
                <a:ea typeface="微軟正黑體" panose="020B0604030504040204" pitchFamily="34" charset="-120"/>
              </a:rPr>
              <a:t> </a:t>
            </a:r>
            <a:r>
              <a:rPr lang="zh-TW" altLang="en-US" sz="2000" smtClean="0">
                <a:ea typeface="微軟正黑體" panose="020B0604030504040204" pitchFamily="34" charset="-120"/>
              </a:rPr>
              <a:t> 其他例外錯誤一律為 </a:t>
            </a:r>
            <a:r>
              <a:rPr lang="en-US" altLang="zh-TW" sz="2000" smtClean="0">
                <a:ea typeface="微軟正黑體" panose="020B0604030504040204" pitchFamily="34" charset="-120"/>
              </a:rPr>
              <a:t>-1</a:t>
            </a:r>
          </a:p>
          <a:p>
            <a:pPr marL="0" indent="0">
              <a:buNone/>
            </a:pPr>
            <a:endParaRPr lang="en-US" altLang="zh-TW" sz="2000" smtClean="0"/>
          </a:p>
          <a:p>
            <a:pPr marL="0" indent="0">
              <a:buNone/>
            </a:pPr>
            <a:r>
              <a:rPr lang="en-US" altLang="zh-TW" sz="2000" smtClean="0"/>
              <a:t>Usage(</a:t>
            </a:r>
            <a:r>
              <a:rPr lang="zh-TW" altLang="en-US" sz="2000" smtClean="0"/>
              <a:t>使用方式</a:t>
            </a:r>
            <a:r>
              <a:rPr lang="en-US" altLang="zh-TW" sz="2000" smtClean="0"/>
              <a:t>): </a:t>
            </a:r>
            <a:endParaRPr lang="en-US" altLang="zh-TW" sz="2000"/>
          </a:p>
          <a:p>
            <a:pPr marL="0" indent="0">
              <a:buNone/>
            </a:pPr>
            <a:r>
              <a:rPr lang="en-US" altLang="zh-TW" sz="2000">
                <a:ea typeface="微軟正黑體" panose="020B0604030504040204" pitchFamily="34" charset="-120"/>
              </a:rPr>
              <a:t>  </a:t>
            </a:r>
            <a:r>
              <a:rPr lang="en-US" altLang="zh-TW" sz="2000" err="1">
                <a:ea typeface="微軟正黑體" panose="020B0604030504040204" pitchFamily="34" charset="-120"/>
              </a:rPr>
              <a:t>serial_api</a:t>
            </a:r>
            <a:r>
              <a:rPr lang="en-US" altLang="zh-TW" sz="2000">
                <a:ea typeface="微軟正黑體" panose="020B0604030504040204" pitchFamily="34" charset="-120"/>
              </a:rPr>
              <a:t> &lt;Port&gt;,&lt;baud&gt; &lt;Send&gt; &lt;Response&gt; &lt;Delay Send&gt; &lt;Timeout&gt; </a:t>
            </a:r>
            <a:endParaRPr lang="en-US" altLang="zh-TW" sz="200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smtClean="0">
                <a:ea typeface="微軟正黑體" panose="020B0604030504040204" pitchFamily="34" charset="-120"/>
              </a:rPr>
              <a:t>Execute(</a:t>
            </a:r>
            <a:r>
              <a:rPr lang="zh-TW" altLang="en-US" sz="2000" smtClean="0">
                <a:ea typeface="微軟正黑體" panose="020B0604030504040204" pitchFamily="34" charset="-120"/>
              </a:rPr>
              <a:t>執行</a:t>
            </a:r>
            <a:r>
              <a:rPr lang="en-US" altLang="zh-TW" sz="2000" smtClean="0">
                <a:ea typeface="微軟正黑體" panose="020B0604030504040204" pitchFamily="34" charset="-120"/>
              </a:rPr>
              <a:t>):</a:t>
            </a:r>
            <a:endParaRPr lang="en-US" altLang="zh-TW" sz="200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ea typeface="微軟正黑體" panose="020B0604030504040204" pitchFamily="34" charset="-120"/>
              </a:rPr>
              <a:t>  </a:t>
            </a:r>
            <a:r>
              <a:rPr lang="en-US" altLang="zh-TW" sz="2000" err="1">
                <a:ea typeface="微軟正黑體" panose="020B0604030504040204" pitchFamily="34" charset="-120"/>
              </a:rPr>
              <a:t>serial_api</a:t>
            </a:r>
            <a:r>
              <a:rPr lang="en-US" altLang="zh-TW" sz="2000">
                <a:ea typeface="微軟正黑體" panose="020B0604030504040204" pitchFamily="34" charset="-120"/>
              </a:rPr>
              <a:t> COM2,115200 "</a:t>
            </a:r>
            <a:r>
              <a:rPr lang="en-US" altLang="zh-TW" sz="2000" err="1">
                <a:ea typeface="微軟正黑體" panose="020B0604030504040204" pitchFamily="34" charset="-120"/>
              </a:rPr>
              <a:t>scalerenable</a:t>
            </a:r>
            <a:r>
              <a:rPr lang="en-US" altLang="zh-TW" sz="2000">
                <a:ea typeface="微軟正黑體" panose="020B0604030504040204" pitchFamily="34" charset="-120"/>
              </a:rPr>
              <a:t>" "</a:t>
            </a:r>
            <a:r>
              <a:rPr lang="en-US" altLang="zh-TW" sz="2000" err="1">
                <a:ea typeface="微軟正黑體" panose="020B0604030504040204" pitchFamily="34" charset="-120"/>
              </a:rPr>
              <a:t>scalerenable</a:t>
            </a:r>
            <a:r>
              <a:rPr lang="en-US" altLang="zh-TW" sz="2000">
                <a:ea typeface="微軟正黑體" panose="020B0604030504040204" pitchFamily="34" charset="-120"/>
              </a:rPr>
              <a:t> set enable" 0 </a:t>
            </a:r>
            <a:r>
              <a:rPr lang="en-US" altLang="zh-TW" sz="2000" smtClean="0">
                <a:ea typeface="微軟正黑體" panose="020B0604030504040204" pitchFamily="34" charset="-120"/>
              </a:rPr>
              <a:t>1</a:t>
            </a:r>
          </a:p>
          <a:p>
            <a:pPr marL="0" indent="0">
              <a:buNone/>
            </a:pPr>
            <a:endParaRPr lang="en-US" altLang="zh-TW" sz="200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smtClean="0">
                <a:ea typeface="微軟正黑體" panose="020B0604030504040204" pitchFamily="34" charset="-120"/>
              </a:rPr>
              <a:t>Return(</a:t>
            </a:r>
            <a:r>
              <a:rPr lang="zh-TW" altLang="en-US" sz="2000" smtClean="0">
                <a:ea typeface="微軟正黑體" panose="020B0604030504040204" pitchFamily="34" charset="-120"/>
              </a:rPr>
              <a:t>回傳</a:t>
            </a:r>
            <a:r>
              <a:rPr lang="en-US" altLang="zh-TW" sz="2000" smtClean="0">
                <a:ea typeface="微軟正黑體" panose="020B0604030504040204" pitchFamily="34" charset="-120"/>
              </a:rPr>
              <a:t>): </a:t>
            </a:r>
            <a:endParaRPr lang="en-US" altLang="zh-TW" sz="200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>
                <a:ea typeface="微軟正黑體" panose="020B0604030504040204" pitchFamily="34" charset="-120"/>
              </a:rPr>
              <a:t>  </a:t>
            </a:r>
            <a:r>
              <a:rPr lang="en-US" altLang="zh-TW" sz="2000">
                <a:solidFill>
                  <a:srgbClr val="00B050"/>
                </a:solidFill>
                <a:ea typeface="微軟正黑體" panose="020B0604030504040204" pitchFamily="34" charset="-120"/>
              </a:rPr>
              <a:t>1</a:t>
            </a:r>
            <a:r>
              <a:rPr lang="en-US" altLang="zh-TW" sz="2000">
                <a:ea typeface="微軟正黑體" panose="020B0604030504040204" pitchFamily="34" charset="-120"/>
              </a:rPr>
              <a:t> or </a:t>
            </a:r>
            <a:r>
              <a:rPr lang="en-US" altLang="zh-TW" sz="2000">
                <a:solidFill>
                  <a:srgbClr val="C00000"/>
                </a:solidFill>
                <a:ea typeface="微軟正黑體" panose="020B0604030504040204" pitchFamily="34" charset="-120"/>
              </a:rPr>
              <a:t>0</a:t>
            </a:r>
            <a:r>
              <a:rPr lang="en-US" altLang="zh-TW" sz="2000">
                <a:ea typeface="微軟正黑體" panose="020B0604030504040204" pitchFamily="34" charset="-120"/>
              </a:rPr>
              <a:t> or </a:t>
            </a:r>
            <a:r>
              <a:rPr lang="en-US" altLang="zh-TW" sz="2000">
                <a:solidFill>
                  <a:srgbClr val="C00000"/>
                </a:solidFill>
                <a:ea typeface="微軟正黑體" panose="020B0604030504040204" pitchFamily="34" charset="-120"/>
              </a:rPr>
              <a:t>-</a:t>
            </a:r>
            <a:r>
              <a:rPr lang="en-US" altLang="zh-TW" sz="2000" smtClean="0">
                <a:solidFill>
                  <a:srgbClr val="C00000"/>
                </a:solidFill>
                <a:ea typeface="微軟正黑體" panose="020B0604030504040204" pitchFamily="34" charset="-120"/>
              </a:rPr>
              <a:t>1</a:t>
            </a:r>
            <a:endParaRPr lang="zh-TW" altLang="en-US" sz="2000">
              <a:solidFill>
                <a:srgbClr val="C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開發建議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使用範例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697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9774" y="1600205"/>
            <a:ext cx="10117232" cy="4698995"/>
          </a:xfrm>
        </p:spPr>
        <p:txBody>
          <a:bodyPr>
            <a:norm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能寫的話就盡量寫上程式註解，雖然很多於但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幫助開發者重新思考、檢查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重點是寫</a:t>
            </a:r>
            <a:r>
              <a:rPr lang="zh-TW" altLang="en-US" sz="28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程式是寫給別人看的</a:t>
            </a:r>
            <a:r>
              <a:rPr lang="en-US" altLang="zh-TW" sz="2800" b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r>
              <a:rPr lang="zh-TW" altLang="en-US" sz="2800" b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以利其他人共同維護</a:t>
            </a:r>
            <a:endParaRPr lang="zh-TW" altLang="en-US" sz="2800" b="1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開發建議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mtClean="0"/>
              <a:t>Summary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9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sz="3600" b="1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/>
          </a:bodyPr>
          <a:lstStyle/>
          <a:p>
            <a:r>
              <a:rPr lang="zh-TW" altLang="en-US" smtClean="0"/>
              <a:t>開發動機</a:t>
            </a:r>
          </a:p>
          <a:p>
            <a:r>
              <a:rPr lang="zh-TW" altLang="en-US"/>
              <a:t>需求討論</a:t>
            </a:r>
            <a:endParaRPr lang="en-US" altLang="zh-TW"/>
          </a:p>
          <a:p>
            <a:r>
              <a:rPr lang="zh-TW" altLang="en-US" smtClean="0"/>
              <a:t>專案規劃</a:t>
            </a:r>
            <a:endParaRPr lang="en-US" smtClean="0"/>
          </a:p>
          <a:p>
            <a:r>
              <a:rPr lang="zh-TW" altLang="en-US" smtClean="0"/>
              <a:t>專案時程</a:t>
            </a:r>
            <a:endParaRPr lang="en-US" altLang="zh-TW" smtClean="0"/>
          </a:p>
          <a:p>
            <a:r>
              <a:rPr lang="zh-TW" altLang="en-US" smtClean="0"/>
              <a:t>專案說明</a:t>
            </a:r>
            <a:endParaRPr lang="en-US" altLang="zh-TW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圖片版面配置區 6"/>
          <p:cNvSpPr>
            <a:spLocks noGrp="1"/>
          </p:cNvSpPr>
          <p:nvPr>
            <p:ph type="pic" sz="quarter" idx="10"/>
          </p:nvPr>
        </p:nvSpPr>
        <p:spPr>
          <a:gradFill>
            <a:gsLst>
              <a:gs pos="0">
                <a:srgbClr val="007996">
                  <a:shade val="30000"/>
                  <a:satMod val="115000"/>
                  <a:alpha val="90000"/>
                </a:srgbClr>
              </a:gs>
              <a:gs pos="50000">
                <a:srgbClr val="007996">
                  <a:shade val="67500"/>
                  <a:satMod val="115000"/>
                  <a:lumMod val="100000"/>
                  <a:alpha val="70000"/>
                </a:srgbClr>
              </a:gs>
              <a:gs pos="100000">
                <a:srgbClr val="008AAB">
                  <a:alpha val="49804"/>
                </a:srgbClr>
              </a:gs>
            </a:gsLst>
            <a:lin ang="10800000" scaled="1"/>
          </a:gradFill>
        </p:spPr>
      </p:sp>
    </p:spTree>
    <p:extLst>
      <p:ext uri="{BB962C8B-B14F-4D97-AF65-F5344CB8AC3E}">
        <p14:creationId xmlns:p14="http://schemas.microsoft.com/office/powerpoint/2010/main" val="5061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9773" y="1600205"/>
            <a:ext cx="10840044" cy="4698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>
                <a:ea typeface="微軟正黑體" panose="020B0604030504040204" pitchFamily="34" charset="-120"/>
              </a:rPr>
              <a:t>基本</a:t>
            </a:r>
            <a:r>
              <a:rPr lang="zh-TW" altLang="en-US" sz="2400" b="1" smtClean="0">
                <a:ea typeface="微軟正黑體" panose="020B0604030504040204" pitchFamily="34" charset="-120"/>
              </a:rPr>
              <a:t>功能</a:t>
            </a:r>
            <a:endParaRPr lang="en-US" altLang="zh-TW" sz="2400" b="1" smtClean="0">
              <a:ea typeface="微軟正黑體" panose="020B0604030504040204" pitchFamily="34" charset="-120"/>
            </a:endParaRPr>
          </a:p>
          <a:p>
            <a:r>
              <a:rPr lang="zh-TW" altLang="en-US" sz="2000">
                <a:ea typeface="微軟正黑體" panose="020B0604030504040204" pitchFamily="34" charset="-120"/>
              </a:rPr>
              <a:t>可</a:t>
            </a:r>
            <a:r>
              <a:rPr lang="zh-TW" altLang="en-US" sz="2000" smtClean="0">
                <a:ea typeface="微軟正黑體" panose="020B0604030504040204" pitchFamily="34" charset="-120"/>
              </a:rPr>
              <a:t>輸入相關設定</a:t>
            </a:r>
            <a:endParaRPr lang="en-US" altLang="zh-TW" sz="200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smtClean="0">
                <a:ea typeface="微軟正黑體" panose="020B0604030504040204" pitchFamily="34" charset="-120"/>
              </a:rPr>
              <a:t>Serial</a:t>
            </a:r>
            <a:r>
              <a:rPr lang="en-US" altLang="zh-TW" sz="2000">
                <a:ea typeface="微軟正黑體" panose="020B0604030504040204" pitchFamily="34" charset="-120"/>
              </a:rPr>
              <a:t>: </a:t>
            </a:r>
            <a:r>
              <a:rPr lang="en-US" altLang="zh-TW" sz="2000" smtClean="0">
                <a:ea typeface="微軟正黑體" panose="020B0604030504040204" pitchFamily="34" charset="-120"/>
              </a:rPr>
              <a:t>baud rate</a:t>
            </a:r>
            <a:r>
              <a:rPr lang="zh-TW" altLang="en-US" sz="2000" smtClean="0">
                <a:ea typeface="微軟正黑體" panose="020B0604030504040204" pitchFamily="34" charset="-120"/>
              </a:rPr>
              <a:t> </a:t>
            </a:r>
            <a:r>
              <a:rPr lang="en-US" altLang="zh-TW" sz="2000" smtClean="0">
                <a:ea typeface="微軟正黑體" panose="020B0604030504040204" pitchFamily="34" charset="-120"/>
              </a:rPr>
              <a:t>and comport</a:t>
            </a:r>
          </a:p>
          <a:p>
            <a:pPr marL="0" indent="0">
              <a:buNone/>
            </a:pPr>
            <a:r>
              <a:rPr lang="en-US" altLang="zh-TW" sz="2000" smtClean="0">
                <a:ea typeface="微軟正黑體" panose="020B0604030504040204" pitchFamily="34" charset="-120"/>
              </a:rPr>
              <a:t>Telnet: IP address</a:t>
            </a:r>
            <a:r>
              <a:rPr lang="zh-TW" altLang="en-US" sz="2000">
                <a:ea typeface="微軟正黑體" panose="020B0604030504040204" pitchFamily="34" charset="-120"/>
              </a:rPr>
              <a:t> </a:t>
            </a:r>
            <a:r>
              <a:rPr lang="en-US" altLang="zh-TW" sz="2000" smtClean="0">
                <a:ea typeface="微軟正黑體" panose="020B0604030504040204" pitchFamily="34" charset="-120"/>
              </a:rPr>
              <a:t>and port </a:t>
            </a:r>
          </a:p>
          <a:p>
            <a:r>
              <a:rPr lang="zh-TW" altLang="en-US" sz="2000" smtClean="0">
                <a:ea typeface="微軟正黑體" panose="020B0604030504040204" pitchFamily="34" charset="-120"/>
              </a:rPr>
              <a:t>傳送</a:t>
            </a:r>
            <a:r>
              <a:rPr lang="zh-TW" altLang="en-US" sz="2000">
                <a:ea typeface="微軟正黑體" panose="020B0604030504040204" pitchFamily="34" charset="-120"/>
              </a:rPr>
              <a:t>指令 </a:t>
            </a:r>
            <a:endParaRPr lang="en-US" altLang="zh-TW" sz="2000" smtClean="0">
              <a:ea typeface="微軟正黑體" panose="020B0604030504040204" pitchFamily="34" charset="-120"/>
            </a:endParaRPr>
          </a:p>
          <a:p>
            <a:r>
              <a:rPr lang="zh-TW" altLang="en-US" sz="2000" smtClean="0">
                <a:ea typeface="微軟正黑體" panose="020B0604030504040204" pitchFamily="34" charset="-120"/>
              </a:rPr>
              <a:t>驗證</a:t>
            </a:r>
            <a:r>
              <a:rPr lang="zh-TW" altLang="en-US" sz="2000">
                <a:ea typeface="微軟正黑體" panose="020B0604030504040204" pitchFamily="34" charset="-120"/>
              </a:rPr>
              <a:t>回傳訊息 </a:t>
            </a:r>
            <a:endParaRPr lang="en-US" altLang="zh-TW" sz="2000" smtClean="0">
              <a:ea typeface="微軟正黑體" panose="020B0604030504040204" pitchFamily="34" charset="-120"/>
            </a:endParaRPr>
          </a:p>
          <a:p>
            <a:r>
              <a:rPr lang="zh-TW" altLang="en-US" sz="2000" smtClean="0">
                <a:ea typeface="微軟正黑體" panose="020B0604030504040204" pitchFamily="34" charset="-120"/>
              </a:rPr>
              <a:t>等待</a:t>
            </a:r>
            <a:r>
              <a:rPr lang="zh-TW" altLang="en-US" sz="2000">
                <a:ea typeface="微軟正黑體" panose="020B0604030504040204" pitchFamily="34" charset="-120"/>
              </a:rPr>
              <a:t>回傳</a:t>
            </a:r>
            <a:r>
              <a:rPr lang="zh-TW" altLang="en-US" sz="2000" smtClean="0">
                <a:ea typeface="微軟正黑體" panose="020B0604030504040204" pitchFamily="34" charset="-120"/>
              </a:rPr>
              <a:t>訊息</a:t>
            </a:r>
            <a:endParaRPr lang="en-US" altLang="zh-TW" sz="2000" smtClean="0"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Serial </a:t>
            </a:r>
            <a:r>
              <a:rPr lang="en-US" altLang="zh-TW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altLang="zh-TW" smtClean="0">
                <a:latin typeface="Cambria" panose="02040503050406030204" pitchFamily="18" charset="0"/>
                <a:ea typeface="Cambria" panose="02040503050406030204" pitchFamily="18" charset="0"/>
              </a:rPr>
              <a:t>Telnet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/>
              <a:t>API</a:t>
            </a:r>
            <a:r>
              <a:rPr lang="zh-TW" altLang="en-US"/>
              <a:t>說明</a:t>
            </a:r>
            <a:endParaRPr lang="zh-TW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1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邊形 18"/>
          <p:cNvSpPr/>
          <p:nvPr/>
        </p:nvSpPr>
        <p:spPr>
          <a:xfrm>
            <a:off x="4566224" y="1920117"/>
            <a:ext cx="2112437" cy="1874735"/>
          </a:xfrm>
          <a:custGeom>
            <a:avLst/>
            <a:gdLst>
              <a:gd name="connsiteX0" fmla="*/ 50137 w 3950198"/>
              <a:gd name="connsiteY0" fmla="*/ 1569617 h 3505699"/>
              <a:gd name="connsiteX1" fmla="*/ 873730 w 3950198"/>
              <a:gd name="connsiteY1" fmla="*/ 176768 h 3505699"/>
              <a:gd name="connsiteX2" fmla="*/ 1183610 w 3950198"/>
              <a:gd name="connsiteY2" fmla="*/ 0 h 3505699"/>
              <a:gd name="connsiteX3" fmla="*/ 2766588 w 3950198"/>
              <a:gd name="connsiteY3" fmla="*/ 0 h 3505699"/>
              <a:gd name="connsiteX4" fmla="*/ 3076469 w 3950198"/>
              <a:gd name="connsiteY4" fmla="*/ 176768 h 3505699"/>
              <a:gd name="connsiteX5" fmla="*/ 3900061 w 3950198"/>
              <a:gd name="connsiteY5" fmla="*/ 1569617 h 3505699"/>
              <a:gd name="connsiteX6" fmla="*/ 3900061 w 3950198"/>
              <a:gd name="connsiteY6" fmla="*/ 1936083 h 3505699"/>
              <a:gd name="connsiteX7" fmla="*/ 3076469 w 3950198"/>
              <a:gd name="connsiteY7" fmla="*/ 3328931 h 3505699"/>
              <a:gd name="connsiteX8" fmla="*/ 2766588 w 3950198"/>
              <a:gd name="connsiteY8" fmla="*/ 3505699 h 3505699"/>
              <a:gd name="connsiteX9" fmla="*/ 1183610 w 3950198"/>
              <a:gd name="connsiteY9" fmla="*/ 3505699 h 3505699"/>
              <a:gd name="connsiteX10" fmla="*/ 873730 w 3950198"/>
              <a:gd name="connsiteY10" fmla="*/ 3328931 h 3505699"/>
              <a:gd name="connsiteX11" fmla="*/ 50137 w 3950198"/>
              <a:gd name="connsiteY11" fmla="*/ 1936083 h 3505699"/>
              <a:gd name="connsiteX12" fmla="*/ 50137 w 3950198"/>
              <a:gd name="connsiteY12" fmla="*/ 1569617 h 3505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198" h="3505699">
                <a:moveTo>
                  <a:pt x="50137" y="1569617"/>
                </a:moveTo>
                <a:lnTo>
                  <a:pt x="873730" y="176768"/>
                </a:lnTo>
                <a:cubicBezTo>
                  <a:pt x="938534" y="67172"/>
                  <a:pt x="1056289" y="0"/>
                  <a:pt x="1183610" y="0"/>
                </a:cubicBezTo>
                <a:lnTo>
                  <a:pt x="2766588" y="0"/>
                </a:lnTo>
                <a:cubicBezTo>
                  <a:pt x="2893910" y="0"/>
                  <a:pt x="3011664" y="67172"/>
                  <a:pt x="3076469" y="176768"/>
                </a:cubicBezTo>
                <a:lnTo>
                  <a:pt x="3900061" y="1569617"/>
                </a:lnTo>
                <a:cubicBezTo>
                  <a:pt x="3966911" y="1682672"/>
                  <a:pt x="3966910" y="1823028"/>
                  <a:pt x="3900061" y="1936083"/>
                </a:cubicBezTo>
                <a:lnTo>
                  <a:pt x="3076469" y="3328931"/>
                </a:lnTo>
                <a:cubicBezTo>
                  <a:pt x="3011664" y="3438527"/>
                  <a:pt x="2893910" y="3505699"/>
                  <a:pt x="2766588" y="3505699"/>
                </a:cubicBezTo>
                <a:lnTo>
                  <a:pt x="1183610" y="3505699"/>
                </a:lnTo>
                <a:cubicBezTo>
                  <a:pt x="1056289" y="3505699"/>
                  <a:pt x="938534" y="3438527"/>
                  <a:pt x="873730" y="3328931"/>
                </a:cubicBezTo>
                <a:lnTo>
                  <a:pt x="50137" y="1936083"/>
                </a:lnTo>
                <a:cubicBezTo>
                  <a:pt x="-16712" y="1823028"/>
                  <a:pt x="-16712" y="1682672"/>
                  <a:pt x="50137" y="1569617"/>
                </a:cubicBezTo>
              </a:path>
            </a:pathLst>
          </a:custGeom>
          <a:gradFill>
            <a:gsLst>
              <a:gs pos="0">
                <a:srgbClr val="008AAB">
                  <a:alpha val="50000"/>
                </a:srgbClr>
              </a:gs>
              <a:gs pos="100000">
                <a:srgbClr val="008AA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latin typeface="Arial" panose="020B0604020202020204" pitchFamily="34" charset="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074403" y="1521677"/>
            <a:ext cx="1772084" cy="3038935"/>
            <a:chOff x="7967414" y="1832499"/>
            <a:chExt cx="2304256" cy="3951554"/>
          </a:xfrm>
        </p:grpSpPr>
        <p:sp>
          <p:nvSpPr>
            <p:cNvPr id="4" name="手繪多邊形 3"/>
            <p:cNvSpPr/>
            <p:nvPr/>
          </p:nvSpPr>
          <p:spPr>
            <a:xfrm>
              <a:off x="7967414" y="1832499"/>
              <a:ext cx="2304256" cy="1173749"/>
            </a:xfrm>
            <a:custGeom>
              <a:avLst/>
              <a:gdLst>
                <a:gd name="connsiteX0" fmla="*/ 2021525 w 3380415"/>
                <a:gd name="connsiteY0" fmla="*/ 0 h 1721927"/>
                <a:gd name="connsiteX1" fmla="*/ 2799050 w 3380415"/>
                <a:gd name="connsiteY1" fmla="*/ 0 h 1721927"/>
                <a:gd name="connsiteX2" fmla="*/ 2951258 w 3380415"/>
                <a:gd name="connsiteY2" fmla="*/ 86825 h 1721927"/>
                <a:gd name="connsiteX3" fmla="*/ 3355789 w 3380415"/>
                <a:gd name="connsiteY3" fmla="*/ 770964 h 1721927"/>
                <a:gd name="connsiteX4" fmla="*/ 3355789 w 3380415"/>
                <a:gd name="connsiteY4" fmla="*/ 950964 h 1721927"/>
                <a:gd name="connsiteX5" fmla="*/ 2951258 w 3380415"/>
                <a:gd name="connsiteY5" fmla="*/ 1635102 h 1721927"/>
                <a:gd name="connsiteX6" fmla="*/ 2799050 w 3380415"/>
                <a:gd name="connsiteY6" fmla="*/ 1721927 h 1721927"/>
                <a:gd name="connsiteX7" fmla="*/ 2021525 w 3380415"/>
                <a:gd name="connsiteY7" fmla="*/ 1721927 h 1721927"/>
                <a:gd name="connsiteX8" fmla="*/ 2006781 w 3380415"/>
                <a:gd name="connsiteY8" fmla="*/ 1719992 h 1721927"/>
                <a:gd name="connsiteX9" fmla="*/ 286349 w 3380415"/>
                <a:gd name="connsiteY9" fmla="*/ 1719992 h 1721927"/>
                <a:gd name="connsiteX10" fmla="*/ 0 w 3380415"/>
                <a:gd name="connsiteY10" fmla="*/ 1433643 h 1721927"/>
                <a:gd name="connsiteX11" fmla="*/ 0 w 3380415"/>
                <a:gd name="connsiteY11" fmla="*/ 288284 h 1721927"/>
                <a:gd name="connsiteX12" fmla="*/ 286349 w 3380415"/>
                <a:gd name="connsiteY12" fmla="*/ 1935 h 1721927"/>
                <a:gd name="connsiteX13" fmla="*/ 2006781 w 3380415"/>
                <a:gd name="connsiteY13" fmla="*/ 1935 h 172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0415" h="1721927">
                  <a:moveTo>
                    <a:pt x="2021525" y="0"/>
                  </a:moveTo>
                  <a:lnTo>
                    <a:pt x="2799050" y="0"/>
                  </a:lnTo>
                  <a:cubicBezTo>
                    <a:pt x="2861588" y="0"/>
                    <a:pt x="2919427" y="32994"/>
                    <a:pt x="2951258" y="86825"/>
                  </a:cubicBezTo>
                  <a:lnTo>
                    <a:pt x="3355789" y="770964"/>
                  </a:lnTo>
                  <a:cubicBezTo>
                    <a:pt x="3388624" y="826494"/>
                    <a:pt x="3388624" y="895434"/>
                    <a:pt x="3355789" y="950964"/>
                  </a:cubicBezTo>
                  <a:lnTo>
                    <a:pt x="2951258" y="1635102"/>
                  </a:lnTo>
                  <a:cubicBezTo>
                    <a:pt x="2919427" y="1688934"/>
                    <a:pt x="2861588" y="1721927"/>
                    <a:pt x="2799050" y="1721927"/>
                  </a:cubicBezTo>
                  <a:lnTo>
                    <a:pt x="2021525" y="1721927"/>
                  </a:lnTo>
                  <a:lnTo>
                    <a:pt x="2006781" y="1719992"/>
                  </a:lnTo>
                  <a:lnTo>
                    <a:pt x="286349" y="1719992"/>
                  </a:lnTo>
                  <a:cubicBezTo>
                    <a:pt x="128203" y="1719992"/>
                    <a:pt x="0" y="1591789"/>
                    <a:pt x="0" y="1433643"/>
                  </a:cubicBezTo>
                  <a:lnTo>
                    <a:pt x="0" y="288284"/>
                  </a:lnTo>
                  <a:cubicBezTo>
                    <a:pt x="0" y="130138"/>
                    <a:pt x="128203" y="1935"/>
                    <a:pt x="286349" y="1935"/>
                  </a:cubicBezTo>
                  <a:lnTo>
                    <a:pt x="2006781" y="19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8AAB">
                    <a:alpha val="50000"/>
                  </a:srgbClr>
                </a:gs>
                <a:gs pos="100000">
                  <a:srgbClr val="008AA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68800" tIns="60960" rIns="347520" bIns="60960" rtlCol="0" anchor="ctr">
              <a:no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textbox1</a:t>
              </a:r>
              <a:endParaRPr lang="zh-TW" altLang="en-US" sz="240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7967414" y="4610303"/>
              <a:ext cx="2304256" cy="1173750"/>
            </a:xfrm>
            <a:custGeom>
              <a:avLst/>
              <a:gdLst>
                <a:gd name="connsiteX0" fmla="*/ 2021525 w 3380415"/>
                <a:gd name="connsiteY0" fmla="*/ 0 h 1721927"/>
                <a:gd name="connsiteX1" fmla="*/ 2799050 w 3380415"/>
                <a:gd name="connsiteY1" fmla="*/ 0 h 1721927"/>
                <a:gd name="connsiteX2" fmla="*/ 2951258 w 3380415"/>
                <a:gd name="connsiteY2" fmla="*/ 86825 h 1721927"/>
                <a:gd name="connsiteX3" fmla="*/ 3355789 w 3380415"/>
                <a:gd name="connsiteY3" fmla="*/ 770964 h 1721927"/>
                <a:gd name="connsiteX4" fmla="*/ 3355789 w 3380415"/>
                <a:gd name="connsiteY4" fmla="*/ 950964 h 1721927"/>
                <a:gd name="connsiteX5" fmla="*/ 2951258 w 3380415"/>
                <a:gd name="connsiteY5" fmla="*/ 1635102 h 1721927"/>
                <a:gd name="connsiteX6" fmla="*/ 2799050 w 3380415"/>
                <a:gd name="connsiteY6" fmla="*/ 1721927 h 1721927"/>
                <a:gd name="connsiteX7" fmla="*/ 2021525 w 3380415"/>
                <a:gd name="connsiteY7" fmla="*/ 1721927 h 1721927"/>
                <a:gd name="connsiteX8" fmla="*/ 2006781 w 3380415"/>
                <a:gd name="connsiteY8" fmla="*/ 1719992 h 1721927"/>
                <a:gd name="connsiteX9" fmla="*/ 286349 w 3380415"/>
                <a:gd name="connsiteY9" fmla="*/ 1719992 h 1721927"/>
                <a:gd name="connsiteX10" fmla="*/ 0 w 3380415"/>
                <a:gd name="connsiteY10" fmla="*/ 1433643 h 1721927"/>
                <a:gd name="connsiteX11" fmla="*/ 0 w 3380415"/>
                <a:gd name="connsiteY11" fmla="*/ 288284 h 1721927"/>
                <a:gd name="connsiteX12" fmla="*/ 286349 w 3380415"/>
                <a:gd name="connsiteY12" fmla="*/ 1935 h 1721927"/>
                <a:gd name="connsiteX13" fmla="*/ 2006781 w 3380415"/>
                <a:gd name="connsiteY13" fmla="*/ 1935 h 172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0415" h="1721927">
                  <a:moveTo>
                    <a:pt x="2021525" y="0"/>
                  </a:moveTo>
                  <a:lnTo>
                    <a:pt x="2799050" y="0"/>
                  </a:lnTo>
                  <a:cubicBezTo>
                    <a:pt x="2861588" y="0"/>
                    <a:pt x="2919427" y="32994"/>
                    <a:pt x="2951258" y="86825"/>
                  </a:cubicBezTo>
                  <a:lnTo>
                    <a:pt x="3355789" y="770964"/>
                  </a:lnTo>
                  <a:cubicBezTo>
                    <a:pt x="3388624" y="826494"/>
                    <a:pt x="3388624" y="895434"/>
                    <a:pt x="3355789" y="950964"/>
                  </a:cubicBezTo>
                  <a:lnTo>
                    <a:pt x="2951258" y="1635102"/>
                  </a:lnTo>
                  <a:cubicBezTo>
                    <a:pt x="2919427" y="1688934"/>
                    <a:pt x="2861588" y="1721927"/>
                    <a:pt x="2799050" y="1721927"/>
                  </a:cubicBezTo>
                  <a:lnTo>
                    <a:pt x="2021525" y="1721927"/>
                  </a:lnTo>
                  <a:lnTo>
                    <a:pt x="2006781" y="1719992"/>
                  </a:lnTo>
                  <a:lnTo>
                    <a:pt x="286349" y="1719992"/>
                  </a:lnTo>
                  <a:cubicBezTo>
                    <a:pt x="128203" y="1719992"/>
                    <a:pt x="0" y="1591789"/>
                    <a:pt x="0" y="1433643"/>
                  </a:cubicBezTo>
                  <a:lnTo>
                    <a:pt x="0" y="288284"/>
                  </a:lnTo>
                  <a:cubicBezTo>
                    <a:pt x="0" y="130138"/>
                    <a:pt x="128203" y="1935"/>
                    <a:pt x="286349" y="1935"/>
                  </a:cubicBezTo>
                  <a:lnTo>
                    <a:pt x="2006781" y="19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8AAB">
                    <a:alpha val="50000"/>
                  </a:srgbClr>
                </a:gs>
                <a:gs pos="100000">
                  <a:srgbClr val="008AA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68800" tIns="60960" rIns="347520" bIns="60960" rtlCol="0" anchor="ctr">
              <a:no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textbox3</a:t>
              </a:r>
              <a:endParaRPr lang="zh-TW" altLang="en-US" sz="240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7967414" y="3221401"/>
              <a:ext cx="2304256" cy="1173749"/>
            </a:xfrm>
            <a:custGeom>
              <a:avLst/>
              <a:gdLst>
                <a:gd name="connsiteX0" fmla="*/ 2021525 w 3380415"/>
                <a:gd name="connsiteY0" fmla="*/ 0 h 1721927"/>
                <a:gd name="connsiteX1" fmla="*/ 2799050 w 3380415"/>
                <a:gd name="connsiteY1" fmla="*/ 0 h 1721927"/>
                <a:gd name="connsiteX2" fmla="*/ 2951258 w 3380415"/>
                <a:gd name="connsiteY2" fmla="*/ 86825 h 1721927"/>
                <a:gd name="connsiteX3" fmla="*/ 3355789 w 3380415"/>
                <a:gd name="connsiteY3" fmla="*/ 770964 h 1721927"/>
                <a:gd name="connsiteX4" fmla="*/ 3355789 w 3380415"/>
                <a:gd name="connsiteY4" fmla="*/ 950964 h 1721927"/>
                <a:gd name="connsiteX5" fmla="*/ 2951258 w 3380415"/>
                <a:gd name="connsiteY5" fmla="*/ 1635102 h 1721927"/>
                <a:gd name="connsiteX6" fmla="*/ 2799050 w 3380415"/>
                <a:gd name="connsiteY6" fmla="*/ 1721927 h 1721927"/>
                <a:gd name="connsiteX7" fmla="*/ 2021525 w 3380415"/>
                <a:gd name="connsiteY7" fmla="*/ 1721927 h 1721927"/>
                <a:gd name="connsiteX8" fmla="*/ 2006781 w 3380415"/>
                <a:gd name="connsiteY8" fmla="*/ 1719992 h 1721927"/>
                <a:gd name="connsiteX9" fmla="*/ 286349 w 3380415"/>
                <a:gd name="connsiteY9" fmla="*/ 1719992 h 1721927"/>
                <a:gd name="connsiteX10" fmla="*/ 0 w 3380415"/>
                <a:gd name="connsiteY10" fmla="*/ 1433643 h 1721927"/>
                <a:gd name="connsiteX11" fmla="*/ 0 w 3380415"/>
                <a:gd name="connsiteY11" fmla="*/ 288284 h 1721927"/>
                <a:gd name="connsiteX12" fmla="*/ 286349 w 3380415"/>
                <a:gd name="connsiteY12" fmla="*/ 1935 h 1721927"/>
                <a:gd name="connsiteX13" fmla="*/ 2006781 w 3380415"/>
                <a:gd name="connsiteY13" fmla="*/ 1935 h 172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0415" h="1721927">
                  <a:moveTo>
                    <a:pt x="2021525" y="0"/>
                  </a:moveTo>
                  <a:lnTo>
                    <a:pt x="2799050" y="0"/>
                  </a:lnTo>
                  <a:cubicBezTo>
                    <a:pt x="2861588" y="0"/>
                    <a:pt x="2919427" y="32994"/>
                    <a:pt x="2951258" y="86825"/>
                  </a:cubicBezTo>
                  <a:lnTo>
                    <a:pt x="3355789" y="770964"/>
                  </a:lnTo>
                  <a:cubicBezTo>
                    <a:pt x="3388624" y="826494"/>
                    <a:pt x="3388624" y="895434"/>
                    <a:pt x="3355789" y="950964"/>
                  </a:cubicBezTo>
                  <a:lnTo>
                    <a:pt x="2951258" y="1635102"/>
                  </a:lnTo>
                  <a:cubicBezTo>
                    <a:pt x="2919427" y="1688934"/>
                    <a:pt x="2861588" y="1721927"/>
                    <a:pt x="2799050" y="1721927"/>
                  </a:cubicBezTo>
                  <a:lnTo>
                    <a:pt x="2021525" y="1721927"/>
                  </a:lnTo>
                  <a:lnTo>
                    <a:pt x="2006781" y="1719992"/>
                  </a:lnTo>
                  <a:lnTo>
                    <a:pt x="286349" y="1719992"/>
                  </a:lnTo>
                  <a:cubicBezTo>
                    <a:pt x="128203" y="1719992"/>
                    <a:pt x="0" y="1591789"/>
                    <a:pt x="0" y="1433643"/>
                  </a:cubicBezTo>
                  <a:lnTo>
                    <a:pt x="0" y="288284"/>
                  </a:lnTo>
                  <a:cubicBezTo>
                    <a:pt x="0" y="130138"/>
                    <a:pt x="128203" y="1935"/>
                    <a:pt x="286349" y="1935"/>
                  </a:cubicBezTo>
                  <a:lnTo>
                    <a:pt x="2006781" y="19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8AAB">
                    <a:alpha val="50000"/>
                  </a:srgbClr>
                </a:gs>
                <a:gs pos="100000">
                  <a:srgbClr val="008AA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68800" tIns="60960" rIns="347520" bIns="60960" rtlCol="0" anchor="ctr">
              <a:no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textbox2</a:t>
              </a:r>
              <a:endParaRPr lang="zh-TW" altLang="en-US" sz="240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8489839" y="1825890"/>
            <a:ext cx="3486332" cy="2124739"/>
            <a:chOff x="4523007" y="3046171"/>
            <a:chExt cx="3202166" cy="195155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009" y="3115988"/>
              <a:ext cx="202682" cy="22958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008" y="3625448"/>
              <a:ext cx="202682" cy="22958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008" y="4134908"/>
              <a:ext cx="202682" cy="229586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007" y="4644368"/>
              <a:ext cx="202682" cy="229586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916861" y="3046171"/>
              <a:ext cx="2808312" cy="42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textbox1</a:t>
              </a:r>
              <a:endParaRPr lang="zh-TW" altLang="en-US" sz="240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916861" y="3556492"/>
              <a:ext cx="2808312" cy="42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textbox2</a:t>
              </a:r>
              <a:endParaRPr lang="zh-TW" altLang="en-US" sz="240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916861" y="4573691"/>
              <a:ext cx="2808312" cy="42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textbox4</a:t>
              </a:r>
              <a:endParaRPr lang="zh-TW" altLang="en-US" sz="240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916861" y="4065092"/>
              <a:ext cx="2808312" cy="424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textbox3</a:t>
              </a:r>
              <a:endParaRPr lang="zh-TW" altLang="en-US" sz="240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8A2C52DF-AE70-41DF-87A7-3BF06FDF4803}"/>
              </a:ext>
            </a:extLst>
          </p:cNvPr>
          <p:cNvSpPr txBox="1"/>
          <p:nvPr/>
        </p:nvSpPr>
        <p:spPr>
          <a:xfrm>
            <a:off x="7151275" y="5588689"/>
            <a:ext cx="2464904" cy="524356"/>
          </a:xfrm>
          <a:prstGeom prst="rect">
            <a:avLst/>
          </a:prstGeom>
        </p:spPr>
        <p:txBody>
          <a:bodyPr vert="horz" wrap="square" lIns="164031" tIns="82016" rIns="164031" bIns="82016" rtlCol="0">
            <a:normAutofit lnSpcReduction="10000"/>
          </a:bodyPr>
          <a:lstStyle/>
          <a:p>
            <a:endParaRPr lang="zh-TW" altLang="en-US" sz="2533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標題 18">
            <a:extLst>
              <a:ext uri="{FF2B5EF4-FFF2-40B4-BE49-F238E27FC236}">
                <a16:creationId xmlns:a16="http://schemas.microsoft.com/office/drawing/2014/main" xmlns="" id="{3F63950C-3FBC-4C08-AB6D-1CDF6231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工具箱</a:t>
            </a:r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xmlns="" id="{B779C6DE-A080-4FBB-988C-0D5019638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95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開發動機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6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開發</a:t>
            </a:r>
            <a:r>
              <a:rPr lang="zh-TW" altLang="en-US" b="1" smtClean="0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動機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2" name="群組 81"/>
          <p:cNvGrpSpPr/>
          <p:nvPr/>
        </p:nvGrpSpPr>
        <p:grpSpPr>
          <a:xfrm>
            <a:off x="437427" y="1303450"/>
            <a:ext cx="10899378" cy="4769624"/>
            <a:chOff x="681267" y="1550084"/>
            <a:chExt cx="10899378" cy="4769624"/>
          </a:xfrm>
        </p:grpSpPr>
        <p:sp>
          <p:nvSpPr>
            <p:cNvPr id="17" name="六邊形 18"/>
            <p:cNvSpPr/>
            <p:nvPr/>
          </p:nvSpPr>
          <p:spPr>
            <a:xfrm>
              <a:off x="5122973" y="4013578"/>
              <a:ext cx="1429135" cy="1231168"/>
            </a:xfrm>
            <a:custGeom>
              <a:avLst/>
              <a:gdLst>
                <a:gd name="connsiteX0" fmla="*/ 50137 w 3950198"/>
                <a:gd name="connsiteY0" fmla="*/ 1569617 h 3505699"/>
                <a:gd name="connsiteX1" fmla="*/ 873730 w 3950198"/>
                <a:gd name="connsiteY1" fmla="*/ 176768 h 3505699"/>
                <a:gd name="connsiteX2" fmla="*/ 1183610 w 3950198"/>
                <a:gd name="connsiteY2" fmla="*/ 0 h 3505699"/>
                <a:gd name="connsiteX3" fmla="*/ 2766588 w 3950198"/>
                <a:gd name="connsiteY3" fmla="*/ 0 h 3505699"/>
                <a:gd name="connsiteX4" fmla="*/ 3076469 w 3950198"/>
                <a:gd name="connsiteY4" fmla="*/ 176768 h 3505699"/>
                <a:gd name="connsiteX5" fmla="*/ 3900061 w 3950198"/>
                <a:gd name="connsiteY5" fmla="*/ 1569617 h 3505699"/>
                <a:gd name="connsiteX6" fmla="*/ 3900061 w 3950198"/>
                <a:gd name="connsiteY6" fmla="*/ 1936083 h 3505699"/>
                <a:gd name="connsiteX7" fmla="*/ 3076469 w 3950198"/>
                <a:gd name="connsiteY7" fmla="*/ 3328931 h 3505699"/>
                <a:gd name="connsiteX8" fmla="*/ 2766588 w 3950198"/>
                <a:gd name="connsiteY8" fmla="*/ 3505699 h 3505699"/>
                <a:gd name="connsiteX9" fmla="*/ 1183610 w 3950198"/>
                <a:gd name="connsiteY9" fmla="*/ 3505699 h 3505699"/>
                <a:gd name="connsiteX10" fmla="*/ 873730 w 3950198"/>
                <a:gd name="connsiteY10" fmla="*/ 3328931 h 3505699"/>
                <a:gd name="connsiteX11" fmla="*/ 50137 w 3950198"/>
                <a:gd name="connsiteY11" fmla="*/ 1936083 h 3505699"/>
                <a:gd name="connsiteX12" fmla="*/ 50137 w 3950198"/>
                <a:gd name="connsiteY12" fmla="*/ 1569617 h 350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0198" h="3505699">
                  <a:moveTo>
                    <a:pt x="50137" y="1569617"/>
                  </a:moveTo>
                  <a:lnTo>
                    <a:pt x="873730" y="176768"/>
                  </a:lnTo>
                  <a:cubicBezTo>
                    <a:pt x="938534" y="67172"/>
                    <a:pt x="1056289" y="0"/>
                    <a:pt x="1183610" y="0"/>
                  </a:cubicBezTo>
                  <a:lnTo>
                    <a:pt x="2766588" y="0"/>
                  </a:lnTo>
                  <a:cubicBezTo>
                    <a:pt x="2893910" y="0"/>
                    <a:pt x="3011664" y="67172"/>
                    <a:pt x="3076469" y="176768"/>
                  </a:cubicBezTo>
                  <a:lnTo>
                    <a:pt x="3900061" y="1569617"/>
                  </a:lnTo>
                  <a:cubicBezTo>
                    <a:pt x="3966911" y="1682672"/>
                    <a:pt x="3966910" y="1823028"/>
                    <a:pt x="3900061" y="1936083"/>
                  </a:cubicBezTo>
                  <a:lnTo>
                    <a:pt x="3076469" y="3328931"/>
                  </a:lnTo>
                  <a:cubicBezTo>
                    <a:pt x="3011664" y="3438527"/>
                    <a:pt x="2893910" y="3505699"/>
                    <a:pt x="2766588" y="3505699"/>
                  </a:cubicBezTo>
                  <a:lnTo>
                    <a:pt x="1183610" y="3505699"/>
                  </a:lnTo>
                  <a:cubicBezTo>
                    <a:pt x="1056289" y="3505699"/>
                    <a:pt x="938534" y="3438527"/>
                    <a:pt x="873730" y="3328931"/>
                  </a:cubicBezTo>
                  <a:lnTo>
                    <a:pt x="50137" y="1936083"/>
                  </a:lnTo>
                  <a:cubicBezTo>
                    <a:pt x="-16712" y="1823028"/>
                    <a:pt x="-16712" y="1682672"/>
                    <a:pt x="50137" y="1569617"/>
                  </a:cubicBezTo>
                </a:path>
              </a:pathLst>
            </a:custGeom>
            <a:gradFill>
              <a:gsLst>
                <a:gs pos="0">
                  <a:srgbClr val="008AAB">
                    <a:alpha val="50000"/>
                  </a:srgbClr>
                </a:gs>
                <a:gs pos="100000">
                  <a:srgbClr val="008AA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開發動機</a:t>
              </a:r>
              <a:endParaRPr lang="zh-TW" altLang="en-US" sz="2000" b="1"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六邊形 18"/>
            <p:cNvSpPr/>
            <p:nvPr/>
          </p:nvSpPr>
          <p:spPr>
            <a:xfrm>
              <a:off x="3862162" y="3285764"/>
              <a:ext cx="1429135" cy="1231168"/>
            </a:xfrm>
            <a:custGeom>
              <a:avLst/>
              <a:gdLst>
                <a:gd name="connsiteX0" fmla="*/ 50137 w 3950198"/>
                <a:gd name="connsiteY0" fmla="*/ 1569617 h 3505699"/>
                <a:gd name="connsiteX1" fmla="*/ 873730 w 3950198"/>
                <a:gd name="connsiteY1" fmla="*/ 176768 h 3505699"/>
                <a:gd name="connsiteX2" fmla="*/ 1183610 w 3950198"/>
                <a:gd name="connsiteY2" fmla="*/ 0 h 3505699"/>
                <a:gd name="connsiteX3" fmla="*/ 2766588 w 3950198"/>
                <a:gd name="connsiteY3" fmla="*/ 0 h 3505699"/>
                <a:gd name="connsiteX4" fmla="*/ 3076469 w 3950198"/>
                <a:gd name="connsiteY4" fmla="*/ 176768 h 3505699"/>
                <a:gd name="connsiteX5" fmla="*/ 3900061 w 3950198"/>
                <a:gd name="connsiteY5" fmla="*/ 1569617 h 3505699"/>
                <a:gd name="connsiteX6" fmla="*/ 3900061 w 3950198"/>
                <a:gd name="connsiteY6" fmla="*/ 1936083 h 3505699"/>
                <a:gd name="connsiteX7" fmla="*/ 3076469 w 3950198"/>
                <a:gd name="connsiteY7" fmla="*/ 3328931 h 3505699"/>
                <a:gd name="connsiteX8" fmla="*/ 2766588 w 3950198"/>
                <a:gd name="connsiteY8" fmla="*/ 3505699 h 3505699"/>
                <a:gd name="connsiteX9" fmla="*/ 1183610 w 3950198"/>
                <a:gd name="connsiteY9" fmla="*/ 3505699 h 3505699"/>
                <a:gd name="connsiteX10" fmla="*/ 873730 w 3950198"/>
                <a:gd name="connsiteY10" fmla="*/ 3328931 h 3505699"/>
                <a:gd name="connsiteX11" fmla="*/ 50137 w 3950198"/>
                <a:gd name="connsiteY11" fmla="*/ 1936083 h 3505699"/>
                <a:gd name="connsiteX12" fmla="*/ 50137 w 3950198"/>
                <a:gd name="connsiteY12" fmla="*/ 1569617 h 350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0198" h="3505699">
                  <a:moveTo>
                    <a:pt x="50137" y="1569617"/>
                  </a:moveTo>
                  <a:lnTo>
                    <a:pt x="873730" y="176768"/>
                  </a:lnTo>
                  <a:cubicBezTo>
                    <a:pt x="938534" y="67172"/>
                    <a:pt x="1056289" y="0"/>
                    <a:pt x="1183610" y="0"/>
                  </a:cubicBezTo>
                  <a:lnTo>
                    <a:pt x="2766588" y="0"/>
                  </a:lnTo>
                  <a:cubicBezTo>
                    <a:pt x="2893910" y="0"/>
                    <a:pt x="3011664" y="67172"/>
                    <a:pt x="3076469" y="176768"/>
                  </a:cubicBezTo>
                  <a:lnTo>
                    <a:pt x="3900061" y="1569617"/>
                  </a:lnTo>
                  <a:cubicBezTo>
                    <a:pt x="3966911" y="1682672"/>
                    <a:pt x="3966910" y="1823028"/>
                    <a:pt x="3900061" y="1936083"/>
                  </a:cubicBezTo>
                  <a:lnTo>
                    <a:pt x="3076469" y="3328931"/>
                  </a:lnTo>
                  <a:cubicBezTo>
                    <a:pt x="3011664" y="3438527"/>
                    <a:pt x="2893910" y="3505699"/>
                    <a:pt x="2766588" y="3505699"/>
                  </a:cubicBezTo>
                  <a:lnTo>
                    <a:pt x="1183610" y="3505699"/>
                  </a:lnTo>
                  <a:cubicBezTo>
                    <a:pt x="1056289" y="3505699"/>
                    <a:pt x="938534" y="3438527"/>
                    <a:pt x="873730" y="3328931"/>
                  </a:cubicBezTo>
                  <a:lnTo>
                    <a:pt x="50137" y="1936083"/>
                  </a:lnTo>
                  <a:cubicBezTo>
                    <a:pt x="-16712" y="1823028"/>
                    <a:pt x="-16712" y="1682672"/>
                    <a:pt x="50137" y="1569617"/>
                  </a:cubicBezTo>
                </a:path>
              </a:pathLst>
            </a:custGeom>
            <a:noFill/>
            <a:ln>
              <a:solidFill>
                <a:srgbClr val="007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>
                  <a:solidFill>
                    <a:srgbClr val="00799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測試多樣化</a:t>
              </a:r>
              <a:endParaRPr lang="zh-TW" altLang="en-US" sz="1600" b="1">
                <a:solidFill>
                  <a:srgbClr val="00799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六邊形 18"/>
            <p:cNvSpPr/>
            <p:nvPr/>
          </p:nvSpPr>
          <p:spPr>
            <a:xfrm>
              <a:off x="6383784" y="3285763"/>
              <a:ext cx="1429135" cy="1231168"/>
            </a:xfrm>
            <a:custGeom>
              <a:avLst/>
              <a:gdLst>
                <a:gd name="connsiteX0" fmla="*/ 50137 w 3950198"/>
                <a:gd name="connsiteY0" fmla="*/ 1569617 h 3505699"/>
                <a:gd name="connsiteX1" fmla="*/ 873730 w 3950198"/>
                <a:gd name="connsiteY1" fmla="*/ 176768 h 3505699"/>
                <a:gd name="connsiteX2" fmla="*/ 1183610 w 3950198"/>
                <a:gd name="connsiteY2" fmla="*/ 0 h 3505699"/>
                <a:gd name="connsiteX3" fmla="*/ 2766588 w 3950198"/>
                <a:gd name="connsiteY3" fmla="*/ 0 h 3505699"/>
                <a:gd name="connsiteX4" fmla="*/ 3076469 w 3950198"/>
                <a:gd name="connsiteY4" fmla="*/ 176768 h 3505699"/>
                <a:gd name="connsiteX5" fmla="*/ 3900061 w 3950198"/>
                <a:gd name="connsiteY5" fmla="*/ 1569617 h 3505699"/>
                <a:gd name="connsiteX6" fmla="*/ 3900061 w 3950198"/>
                <a:gd name="connsiteY6" fmla="*/ 1936083 h 3505699"/>
                <a:gd name="connsiteX7" fmla="*/ 3076469 w 3950198"/>
                <a:gd name="connsiteY7" fmla="*/ 3328931 h 3505699"/>
                <a:gd name="connsiteX8" fmla="*/ 2766588 w 3950198"/>
                <a:gd name="connsiteY8" fmla="*/ 3505699 h 3505699"/>
                <a:gd name="connsiteX9" fmla="*/ 1183610 w 3950198"/>
                <a:gd name="connsiteY9" fmla="*/ 3505699 h 3505699"/>
                <a:gd name="connsiteX10" fmla="*/ 873730 w 3950198"/>
                <a:gd name="connsiteY10" fmla="*/ 3328931 h 3505699"/>
                <a:gd name="connsiteX11" fmla="*/ 50137 w 3950198"/>
                <a:gd name="connsiteY11" fmla="*/ 1936083 h 3505699"/>
                <a:gd name="connsiteX12" fmla="*/ 50137 w 3950198"/>
                <a:gd name="connsiteY12" fmla="*/ 1569617 h 350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0198" h="3505699">
                  <a:moveTo>
                    <a:pt x="50137" y="1569617"/>
                  </a:moveTo>
                  <a:lnTo>
                    <a:pt x="873730" y="176768"/>
                  </a:lnTo>
                  <a:cubicBezTo>
                    <a:pt x="938534" y="67172"/>
                    <a:pt x="1056289" y="0"/>
                    <a:pt x="1183610" y="0"/>
                  </a:cubicBezTo>
                  <a:lnTo>
                    <a:pt x="2766588" y="0"/>
                  </a:lnTo>
                  <a:cubicBezTo>
                    <a:pt x="2893910" y="0"/>
                    <a:pt x="3011664" y="67172"/>
                    <a:pt x="3076469" y="176768"/>
                  </a:cubicBezTo>
                  <a:lnTo>
                    <a:pt x="3900061" y="1569617"/>
                  </a:lnTo>
                  <a:cubicBezTo>
                    <a:pt x="3966911" y="1682672"/>
                    <a:pt x="3966910" y="1823028"/>
                    <a:pt x="3900061" y="1936083"/>
                  </a:cubicBezTo>
                  <a:lnTo>
                    <a:pt x="3076469" y="3328931"/>
                  </a:lnTo>
                  <a:cubicBezTo>
                    <a:pt x="3011664" y="3438527"/>
                    <a:pt x="2893910" y="3505699"/>
                    <a:pt x="2766588" y="3505699"/>
                  </a:cubicBezTo>
                  <a:lnTo>
                    <a:pt x="1183610" y="3505699"/>
                  </a:lnTo>
                  <a:cubicBezTo>
                    <a:pt x="1056289" y="3505699"/>
                    <a:pt x="938534" y="3438527"/>
                    <a:pt x="873730" y="3328931"/>
                  </a:cubicBezTo>
                  <a:lnTo>
                    <a:pt x="50137" y="1936083"/>
                  </a:lnTo>
                  <a:cubicBezTo>
                    <a:pt x="-16712" y="1823028"/>
                    <a:pt x="-16712" y="1682672"/>
                    <a:pt x="50137" y="1569617"/>
                  </a:cubicBezTo>
                </a:path>
              </a:pathLst>
            </a:custGeom>
            <a:noFill/>
            <a:ln>
              <a:solidFill>
                <a:srgbClr val="007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smtClean="0">
                  <a:solidFill>
                    <a:srgbClr val="00799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模組化</a:t>
              </a:r>
              <a:endParaRPr lang="zh-TW" altLang="en-US" sz="1600" b="1">
                <a:solidFill>
                  <a:srgbClr val="00799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六邊形 18"/>
            <p:cNvSpPr/>
            <p:nvPr/>
          </p:nvSpPr>
          <p:spPr>
            <a:xfrm>
              <a:off x="3862162" y="4676696"/>
              <a:ext cx="1429135" cy="1231168"/>
            </a:xfrm>
            <a:custGeom>
              <a:avLst/>
              <a:gdLst>
                <a:gd name="connsiteX0" fmla="*/ 50137 w 3950198"/>
                <a:gd name="connsiteY0" fmla="*/ 1569617 h 3505699"/>
                <a:gd name="connsiteX1" fmla="*/ 873730 w 3950198"/>
                <a:gd name="connsiteY1" fmla="*/ 176768 h 3505699"/>
                <a:gd name="connsiteX2" fmla="*/ 1183610 w 3950198"/>
                <a:gd name="connsiteY2" fmla="*/ 0 h 3505699"/>
                <a:gd name="connsiteX3" fmla="*/ 2766588 w 3950198"/>
                <a:gd name="connsiteY3" fmla="*/ 0 h 3505699"/>
                <a:gd name="connsiteX4" fmla="*/ 3076469 w 3950198"/>
                <a:gd name="connsiteY4" fmla="*/ 176768 h 3505699"/>
                <a:gd name="connsiteX5" fmla="*/ 3900061 w 3950198"/>
                <a:gd name="connsiteY5" fmla="*/ 1569617 h 3505699"/>
                <a:gd name="connsiteX6" fmla="*/ 3900061 w 3950198"/>
                <a:gd name="connsiteY6" fmla="*/ 1936083 h 3505699"/>
                <a:gd name="connsiteX7" fmla="*/ 3076469 w 3950198"/>
                <a:gd name="connsiteY7" fmla="*/ 3328931 h 3505699"/>
                <a:gd name="connsiteX8" fmla="*/ 2766588 w 3950198"/>
                <a:gd name="connsiteY8" fmla="*/ 3505699 h 3505699"/>
                <a:gd name="connsiteX9" fmla="*/ 1183610 w 3950198"/>
                <a:gd name="connsiteY9" fmla="*/ 3505699 h 3505699"/>
                <a:gd name="connsiteX10" fmla="*/ 873730 w 3950198"/>
                <a:gd name="connsiteY10" fmla="*/ 3328931 h 3505699"/>
                <a:gd name="connsiteX11" fmla="*/ 50137 w 3950198"/>
                <a:gd name="connsiteY11" fmla="*/ 1936083 h 3505699"/>
                <a:gd name="connsiteX12" fmla="*/ 50137 w 3950198"/>
                <a:gd name="connsiteY12" fmla="*/ 1569617 h 350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0198" h="3505699">
                  <a:moveTo>
                    <a:pt x="50137" y="1569617"/>
                  </a:moveTo>
                  <a:lnTo>
                    <a:pt x="873730" y="176768"/>
                  </a:lnTo>
                  <a:cubicBezTo>
                    <a:pt x="938534" y="67172"/>
                    <a:pt x="1056289" y="0"/>
                    <a:pt x="1183610" y="0"/>
                  </a:cubicBezTo>
                  <a:lnTo>
                    <a:pt x="2766588" y="0"/>
                  </a:lnTo>
                  <a:cubicBezTo>
                    <a:pt x="2893910" y="0"/>
                    <a:pt x="3011664" y="67172"/>
                    <a:pt x="3076469" y="176768"/>
                  </a:cubicBezTo>
                  <a:lnTo>
                    <a:pt x="3900061" y="1569617"/>
                  </a:lnTo>
                  <a:cubicBezTo>
                    <a:pt x="3966911" y="1682672"/>
                    <a:pt x="3966910" y="1823028"/>
                    <a:pt x="3900061" y="1936083"/>
                  </a:cubicBezTo>
                  <a:lnTo>
                    <a:pt x="3076469" y="3328931"/>
                  </a:lnTo>
                  <a:cubicBezTo>
                    <a:pt x="3011664" y="3438527"/>
                    <a:pt x="2893910" y="3505699"/>
                    <a:pt x="2766588" y="3505699"/>
                  </a:cubicBezTo>
                  <a:lnTo>
                    <a:pt x="1183610" y="3505699"/>
                  </a:lnTo>
                  <a:cubicBezTo>
                    <a:pt x="1056289" y="3505699"/>
                    <a:pt x="938534" y="3438527"/>
                    <a:pt x="873730" y="3328931"/>
                  </a:cubicBezTo>
                  <a:lnTo>
                    <a:pt x="50137" y="1936083"/>
                  </a:lnTo>
                  <a:cubicBezTo>
                    <a:pt x="-16712" y="1823028"/>
                    <a:pt x="-16712" y="1682672"/>
                    <a:pt x="50137" y="1569617"/>
                  </a:cubicBezTo>
                </a:path>
              </a:pathLst>
            </a:custGeom>
            <a:noFill/>
            <a:ln>
              <a:solidFill>
                <a:srgbClr val="007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smtClean="0">
                  <a:solidFill>
                    <a:srgbClr val="00799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低維護成本</a:t>
              </a:r>
              <a:endParaRPr lang="zh-TW" altLang="en-US" sz="1600" b="1">
                <a:solidFill>
                  <a:srgbClr val="00799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六邊形 18"/>
            <p:cNvSpPr/>
            <p:nvPr/>
          </p:nvSpPr>
          <p:spPr>
            <a:xfrm>
              <a:off x="6383784" y="4676696"/>
              <a:ext cx="1429135" cy="1231168"/>
            </a:xfrm>
            <a:custGeom>
              <a:avLst/>
              <a:gdLst>
                <a:gd name="connsiteX0" fmla="*/ 50137 w 3950198"/>
                <a:gd name="connsiteY0" fmla="*/ 1569617 h 3505699"/>
                <a:gd name="connsiteX1" fmla="*/ 873730 w 3950198"/>
                <a:gd name="connsiteY1" fmla="*/ 176768 h 3505699"/>
                <a:gd name="connsiteX2" fmla="*/ 1183610 w 3950198"/>
                <a:gd name="connsiteY2" fmla="*/ 0 h 3505699"/>
                <a:gd name="connsiteX3" fmla="*/ 2766588 w 3950198"/>
                <a:gd name="connsiteY3" fmla="*/ 0 h 3505699"/>
                <a:gd name="connsiteX4" fmla="*/ 3076469 w 3950198"/>
                <a:gd name="connsiteY4" fmla="*/ 176768 h 3505699"/>
                <a:gd name="connsiteX5" fmla="*/ 3900061 w 3950198"/>
                <a:gd name="connsiteY5" fmla="*/ 1569617 h 3505699"/>
                <a:gd name="connsiteX6" fmla="*/ 3900061 w 3950198"/>
                <a:gd name="connsiteY6" fmla="*/ 1936083 h 3505699"/>
                <a:gd name="connsiteX7" fmla="*/ 3076469 w 3950198"/>
                <a:gd name="connsiteY7" fmla="*/ 3328931 h 3505699"/>
                <a:gd name="connsiteX8" fmla="*/ 2766588 w 3950198"/>
                <a:gd name="connsiteY8" fmla="*/ 3505699 h 3505699"/>
                <a:gd name="connsiteX9" fmla="*/ 1183610 w 3950198"/>
                <a:gd name="connsiteY9" fmla="*/ 3505699 h 3505699"/>
                <a:gd name="connsiteX10" fmla="*/ 873730 w 3950198"/>
                <a:gd name="connsiteY10" fmla="*/ 3328931 h 3505699"/>
                <a:gd name="connsiteX11" fmla="*/ 50137 w 3950198"/>
                <a:gd name="connsiteY11" fmla="*/ 1936083 h 3505699"/>
                <a:gd name="connsiteX12" fmla="*/ 50137 w 3950198"/>
                <a:gd name="connsiteY12" fmla="*/ 1569617 h 350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0198" h="3505699">
                  <a:moveTo>
                    <a:pt x="50137" y="1569617"/>
                  </a:moveTo>
                  <a:lnTo>
                    <a:pt x="873730" y="176768"/>
                  </a:lnTo>
                  <a:cubicBezTo>
                    <a:pt x="938534" y="67172"/>
                    <a:pt x="1056289" y="0"/>
                    <a:pt x="1183610" y="0"/>
                  </a:cubicBezTo>
                  <a:lnTo>
                    <a:pt x="2766588" y="0"/>
                  </a:lnTo>
                  <a:cubicBezTo>
                    <a:pt x="2893910" y="0"/>
                    <a:pt x="3011664" y="67172"/>
                    <a:pt x="3076469" y="176768"/>
                  </a:cubicBezTo>
                  <a:lnTo>
                    <a:pt x="3900061" y="1569617"/>
                  </a:lnTo>
                  <a:cubicBezTo>
                    <a:pt x="3966911" y="1682672"/>
                    <a:pt x="3966910" y="1823028"/>
                    <a:pt x="3900061" y="1936083"/>
                  </a:cubicBezTo>
                  <a:lnTo>
                    <a:pt x="3076469" y="3328931"/>
                  </a:lnTo>
                  <a:cubicBezTo>
                    <a:pt x="3011664" y="3438527"/>
                    <a:pt x="2893910" y="3505699"/>
                    <a:pt x="2766588" y="3505699"/>
                  </a:cubicBezTo>
                  <a:lnTo>
                    <a:pt x="1183610" y="3505699"/>
                  </a:lnTo>
                  <a:cubicBezTo>
                    <a:pt x="1056289" y="3505699"/>
                    <a:pt x="938534" y="3438527"/>
                    <a:pt x="873730" y="3328931"/>
                  </a:cubicBezTo>
                  <a:lnTo>
                    <a:pt x="50137" y="1936083"/>
                  </a:lnTo>
                  <a:cubicBezTo>
                    <a:pt x="-16712" y="1823028"/>
                    <a:pt x="-16712" y="1682672"/>
                    <a:pt x="50137" y="1569617"/>
                  </a:cubicBezTo>
                </a:path>
              </a:pathLst>
            </a:custGeom>
            <a:noFill/>
            <a:ln>
              <a:solidFill>
                <a:srgbClr val="007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smtClean="0">
                  <a:solidFill>
                    <a:srgbClr val="00799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擴展性</a:t>
              </a:r>
              <a:endParaRPr lang="zh-TW" altLang="en-US" sz="1600" b="1">
                <a:solidFill>
                  <a:srgbClr val="00799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六邊形 18"/>
            <p:cNvSpPr/>
            <p:nvPr/>
          </p:nvSpPr>
          <p:spPr>
            <a:xfrm>
              <a:off x="5122791" y="2550715"/>
              <a:ext cx="1429135" cy="1231168"/>
            </a:xfrm>
            <a:custGeom>
              <a:avLst/>
              <a:gdLst>
                <a:gd name="connsiteX0" fmla="*/ 50137 w 3950198"/>
                <a:gd name="connsiteY0" fmla="*/ 1569617 h 3505699"/>
                <a:gd name="connsiteX1" fmla="*/ 873730 w 3950198"/>
                <a:gd name="connsiteY1" fmla="*/ 176768 h 3505699"/>
                <a:gd name="connsiteX2" fmla="*/ 1183610 w 3950198"/>
                <a:gd name="connsiteY2" fmla="*/ 0 h 3505699"/>
                <a:gd name="connsiteX3" fmla="*/ 2766588 w 3950198"/>
                <a:gd name="connsiteY3" fmla="*/ 0 h 3505699"/>
                <a:gd name="connsiteX4" fmla="*/ 3076469 w 3950198"/>
                <a:gd name="connsiteY4" fmla="*/ 176768 h 3505699"/>
                <a:gd name="connsiteX5" fmla="*/ 3900061 w 3950198"/>
                <a:gd name="connsiteY5" fmla="*/ 1569617 h 3505699"/>
                <a:gd name="connsiteX6" fmla="*/ 3900061 w 3950198"/>
                <a:gd name="connsiteY6" fmla="*/ 1936083 h 3505699"/>
                <a:gd name="connsiteX7" fmla="*/ 3076469 w 3950198"/>
                <a:gd name="connsiteY7" fmla="*/ 3328931 h 3505699"/>
                <a:gd name="connsiteX8" fmla="*/ 2766588 w 3950198"/>
                <a:gd name="connsiteY8" fmla="*/ 3505699 h 3505699"/>
                <a:gd name="connsiteX9" fmla="*/ 1183610 w 3950198"/>
                <a:gd name="connsiteY9" fmla="*/ 3505699 h 3505699"/>
                <a:gd name="connsiteX10" fmla="*/ 873730 w 3950198"/>
                <a:gd name="connsiteY10" fmla="*/ 3328931 h 3505699"/>
                <a:gd name="connsiteX11" fmla="*/ 50137 w 3950198"/>
                <a:gd name="connsiteY11" fmla="*/ 1936083 h 3505699"/>
                <a:gd name="connsiteX12" fmla="*/ 50137 w 3950198"/>
                <a:gd name="connsiteY12" fmla="*/ 1569617 h 350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50198" h="3505699">
                  <a:moveTo>
                    <a:pt x="50137" y="1569617"/>
                  </a:moveTo>
                  <a:lnTo>
                    <a:pt x="873730" y="176768"/>
                  </a:lnTo>
                  <a:cubicBezTo>
                    <a:pt x="938534" y="67172"/>
                    <a:pt x="1056289" y="0"/>
                    <a:pt x="1183610" y="0"/>
                  </a:cubicBezTo>
                  <a:lnTo>
                    <a:pt x="2766588" y="0"/>
                  </a:lnTo>
                  <a:cubicBezTo>
                    <a:pt x="2893910" y="0"/>
                    <a:pt x="3011664" y="67172"/>
                    <a:pt x="3076469" y="176768"/>
                  </a:cubicBezTo>
                  <a:lnTo>
                    <a:pt x="3900061" y="1569617"/>
                  </a:lnTo>
                  <a:cubicBezTo>
                    <a:pt x="3966911" y="1682672"/>
                    <a:pt x="3966910" y="1823028"/>
                    <a:pt x="3900061" y="1936083"/>
                  </a:cubicBezTo>
                  <a:lnTo>
                    <a:pt x="3076469" y="3328931"/>
                  </a:lnTo>
                  <a:cubicBezTo>
                    <a:pt x="3011664" y="3438527"/>
                    <a:pt x="2893910" y="3505699"/>
                    <a:pt x="2766588" y="3505699"/>
                  </a:cubicBezTo>
                  <a:lnTo>
                    <a:pt x="1183610" y="3505699"/>
                  </a:lnTo>
                  <a:cubicBezTo>
                    <a:pt x="1056289" y="3505699"/>
                    <a:pt x="938534" y="3438527"/>
                    <a:pt x="873730" y="3328931"/>
                  </a:cubicBezTo>
                  <a:lnTo>
                    <a:pt x="50137" y="1936083"/>
                  </a:lnTo>
                  <a:cubicBezTo>
                    <a:pt x="-16712" y="1823028"/>
                    <a:pt x="-16712" y="1682672"/>
                    <a:pt x="50137" y="1569617"/>
                  </a:cubicBezTo>
                </a:path>
              </a:pathLst>
            </a:custGeom>
            <a:noFill/>
            <a:ln>
              <a:solidFill>
                <a:srgbClr val="007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smtClean="0">
                  <a:solidFill>
                    <a:srgbClr val="007996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+mn-ea"/>
                  <a:sym typeface="Arial" panose="020B0604020202020204" pitchFamily="34" charset="0"/>
                </a:rPr>
                <a:t>管理系統</a:t>
              </a:r>
              <a:endParaRPr lang="zh-TW" altLang="en-US" sz="1600" b="1">
                <a:solidFill>
                  <a:srgbClr val="007996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8758306" y="5179122"/>
              <a:ext cx="2674686" cy="914400"/>
            </a:xfrm>
            <a:prstGeom prst="rect">
              <a:avLst/>
            </a:prstGeom>
          </p:spPr>
          <p:txBody>
            <a:bodyPr vert="horz" wrap="none" lIns="123023" tIns="61512" rIns="123023" bIns="61512" rtlCol="0">
              <a:noAutofit/>
            </a:bodyPr>
            <a:lstStyle/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減少主程式修改頻率</a:t>
              </a:r>
              <a:endParaRPr lang="en-US" altLang="zh-TW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彈性調整測試流程</a:t>
              </a:r>
              <a:endParaRPr kumimoji="0" lang="en-US" altLang="zh-TW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>
                  <a:latin typeface="Open Sans" panose="020B0606030504020204" pitchFamily="34" charset="0"/>
                  <a:cs typeface="Open Sans" panose="020B0606030504020204" pitchFamily="34" charset="0"/>
                </a:rPr>
                <a:t>透過</a:t>
              </a: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外部 </a:t>
              </a:r>
              <a:r>
                <a:rPr lang="en-US" altLang="zh-TW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API </a:t>
              </a:r>
              <a:r>
                <a:rPr lang="zh-TW" altLang="en-US" sz="1600">
                  <a:latin typeface="Open Sans" panose="020B0606030504020204" pitchFamily="34" charset="0"/>
                  <a:cs typeface="Open Sans" panose="020B0606030504020204" pitchFamily="34" charset="0"/>
                </a:rPr>
                <a:t>來測試</a:t>
              </a:r>
              <a:endParaRPr kumimoji="0" lang="zh-TW" altLang="en-US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8305" y="4755073"/>
              <a:ext cx="424049" cy="424049"/>
            </a:xfrm>
            <a:prstGeom prst="rect">
              <a:avLst/>
            </a:prstGeom>
          </p:spPr>
        </p:pic>
        <p:sp>
          <p:nvSpPr>
            <p:cNvPr id="33" name="文字方塊 32"/>
            <p:cNvSpPr txBox="1"/>
            <p:nvPr/>
          </p:nvSpPr>
          <p:spPr>
            <a:xfrm>
              <a:off x="8796420" y="3652586"/>
              <a:ext cx="2784225" cy="914400"/>
            </a:xfrm>
            <a:prstGeom prst="rect">
              <a:avLst/>
            </a:prstGeom>
          </p:spPr>
          <p:txBody>
            <a:bodyPr vert="horz" wrap="none" lIns="123023" tIns="61512" rIns="123023" bIns="61512" rtlCol="0">
              <a:normAutofit/>
            </a:bodyPr>
            <a:lstStyle/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>
                  <a:latin typeface="Open Sans" panose="020B0606030504020204" pitchFamily="34" charset="0"/>
                  <a:cs typeface="Open Sans" panose="020B0606030504020204" pitchFamily="34" charset="0"/>
                </a:rPr>
                <a:t>結構拆分提高可</a:t>
              </a: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維護性</a:t>
              </a:r>
              <a:endParaRPr lang="en-US" altLang="zh-TW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zh-TW" altLang="en-US" sz="1600">
                  <a:latin typeface="Open Sans" panose="020B0606030504020204" pitchFamily="34" charset="0"/>
                  <a:cs typeface="Open Sans" panose="020B0606030504020204" pitchFamily="34" charset="0"/>
                </a:rPr>
                <a:t>可多人同時開發加快進程</a:t>
              </a:r>
              <a:endParaRPr kumimoji="0" lang="zh-TW" altLang="en-US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0293" y="3235707"/>
              <a:ext cx="419194" cy="419194"/>
            </a:xfrm>
            <a:prstGeom prst="rect">
              <a:avLst/>
            </a:prstGeom>
          </p:spPr>
        </p:pic>
        <p:sp>
          <p:nvSpPr>
            <p:cNvPr id="41" name="文字方塊 40"/>
            <p:cNvSpPr txBox="1"/>
            <p:nvPr/>
          </p:nvSpPr>
          <p:spPr>
            <a:xfrm>
              <a:off x="681267" y="3713571"/>
              <a:ext cx="3113689" cy="914400"/>
            </a:xfrm>
            <a:prstGeom prst="rect">
              <a:avLst/>
            </a:prstGeom>
          </p:spPr>
          <p:txBody>
            <a:bodyPr vert="horz" wrap="none" lIns="123023" tIns="61512" rIns="123023" bIns="61512" rtlCol="0">
              <a:norm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規劃完整的測試架構</a:t>
              </a:r>
              <a:endParaRPr lang="en-US" altLang="zh-TW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測試</a:t>
              </a:r>
              <a:r>
                <a:rPr lang="zh-TW" altLang="en-US" sz="1600">
                  <a:latin typeface="Open Sans" panose="020B0606030504020204" pitchFamily="34" charset="0"/>
                  <a:cs typeface="Open Sans" panose="020B0606030504020204" pitchFamily="34" charset="0"/>
                </a:rPr>
                <a:t>多種</a:t>
              </a:r>
              <a:r>
                <a:rPr lang="en-US" altLang="zh-TW" sz="1600">
                  <a:latin typeface="Open Sans" panose="020B0606030504020204" pitchFamily="34" charset="0"/>
                  <a:cs typeface="Open Sans" panose="020B0606030504020204" pitchFamily="34" charset="0"/>
                </a:rPr>
                <a:t>ODM</a:t>
              </a:r>
              <a:r>
                <a:rPr lang="zh-TW" altLang="en-US" sz="1600">
                  <a:latin typeface="Open Sans" panose="020B0606030504020204" pitchFamily="34" charset="0"/>
                  <a:cs typeface="Open Sans" panose="020B0606030504020204" pitchFamily="34" charset="0"/>
                </a:rPr>
                <a:t>及</a:t>
              </a:r>
              <a:r>
                <a:rPr lang="en-US" altLang="zh-TW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OEM</a:t>
              </a: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產品</a:t>
              </a:r>
              <a:endParaRPr kumimoji="0" lang="zh-TW" altLang="en-US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267" y="3288771"/>
              <a:ext cx="424800" cy="424800"/>
            </a:xfrm>
            <a:prstGeom prst="rect">
              <a:avLst/>
            </a:prstGeom>
          </p:spPr>
        </p:pic>
        <p:sp>
          <p:nvSpPr>
            <p:cNvPr id="46" name="文字方塊 45"/>
            <p:cNvSpPr txBox="1"/>
            <p:nvPr/>
          </p:nvSpPr>
          <p:spPr>
            <a:xfrm>
              <a:off x="681267" y="5405308"/>
              <a:ext cx="3979817" cy="914400"/>
            </a:xfrm>
            <a:prstGeom prst="rect">
              <a:avLst/>
            </a:prstGeom>
          </p:spPr>
          <p:txBody>
            <a:bodyPr vert="horz" wrap="none" lIns="123023" tIns="61512" rIns="123023" bIns="61512" rtlCol="0">
              <a:normAutofit/>
            </a:bodyPr>
            <a:lstStyle/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>
                  <a:latin typeface="Open Sans" panose="020B0606030504020204" pitchFamily="34" charset="0"/>
                  <a:cs typeface="Open Sans" panose="020B0606030504020204" pitchFamily="34" charset="0"/>
                </a:rPr>
                <a:t>測試腳本統一化</a:t>
              </a:r>
              <a:endParaRPr lang="en-US" altLang="zh-TW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建置腳本門檻低</a:t>
              </a:r>
              <a:endParaRPr kumimoji="0" lang="zh-TW" altLang="en-US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67" y="5057616"/>
              <a:ext cx="424800" cy="424800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6850833" y="1975870"/>
              <a:ext cx="2901889" cy="914400"/>
            </a:xfrm>
            <a:prstGeom prst="rect">
              <a:avLst/>
            </a:prstGeom>
          </p:spPr>
          <p:txBody>
            <a:bodyPr vert="horz" wrap="none" lIns="123023" tIns="61512" rIns="123023" bIns="61512" rtlCol="0">
              <a:normAutofit/>
            </a:bodyPr>
            <a:lstStyle/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使用者權限管理</a:t>
              </a:r>
              <a:endParaRPr lang="en-US" altLang="zh-TW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全機種測試腳本管理</a:t>
              </a:r>
              <a:endParaRPr lang="en-US" altLang="zh-TW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l" fontAlgn="auto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kumimoji="0" lang="en-US" altLang="zh-TW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Test Report </a:t>
              </a:r>
              <a:r>
                <a:rPr kumimoji="0" lang="zh-TW" altLang="en-US" sz="1600" smtClean="0">
                  <a:latin typeface="Open Sans" panose="020B0606030504020204" pitchFamily="34" charset="0"/>
                  <a:cs typeface="Open Sans" panose="020B0606030504020204" pitchFamily="34" charset="0"/>
                </a:rPr>
                <a:t>管理</a:t>
              </a:r>
              <a:endParaRPr kumimoji="0" lang="zh-TW" altLang="en-US" sz="1600" smtClean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54" name="圖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0833" y="1550084"/>
              <a:ext cx="424800" cy="424800"/>
            </a:xfrm>
            <a:prstGeom prst="rect">
              <a:avLst/>
            </a:prstGeom>
          </p:spPr>
        </p:pic>
        <p:cxnSp>
          <p:nvCxnSpPr>
            <p:cNvPr id="65" name="直接连接符 84"/>
            <p:cNvCxnSpPr/>
            <p:nvPr/>
          </p:nvCxnSpPr>
          <p:spPr bwMode="auto">
            <a:xfrm flipV="1">
              <a:off x="5983734" y="2197800"/>
              <a:ext cx="186267" cy="237067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连接符 85"/>
            <p:cNvCxnSpPr/>
            <p:nvPr/>
          </p:nvCxnSpPr>
          <p:spPr bwMode="auto">
            <a:xfrm>
              <a:off x="6167884" y="2199917"/>
              <a:ext cx="615950" cy="0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直接连接符 51"/>
            <p:cNvCxnSpPr/>
            <p:nvPr/>
          </p:nvCxnSpPr>
          <p:spPr bwMode="auto">
            <a:xfrm flipH="1" flipV="1">
              <a:off x="3637798" y="3461954"/>
              <a:ext cx="256117" cy="237067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直接连接符 52"/>
            <p:cNvCxnSpPr/>
            <p:nvPr/>
          </p:nvCxnSpPr>
          <p:spPr bwMode="auto">
            <a:xfrm flipH="1">
              <a:off x="2949882" y="3464070"/>
              <a:ext cx="690033" cy="0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直接连接符 84"/>
            <p:cNvCxnSpPr/>
            <p:nvPr/>
          </p:nvCxnSpPr>
          <p:spPr bwMode="auto">
            <a:xfrm rot="10800000" flipV="1">
              <a:off x="3703197" y="5506157"/>
              <a:ext cx="186267" cy="237067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直接连接符 85"/>
            <p:cNvCxnSpPr/>
            <p:nvPr/>
          </p:nvCxnSpPr>
          <p:spPr bwMode="auto">
            <a:xfrm rot="10800000">
              <a:off x="3089364" y="5741107"/>
              <a:ext cx="615950" cy="0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直接连接符 51"/>
            <p:cNvCxnSpPr/>
            <p:nvPr/>
          </p:nvCxnSpPr>
          <p:spPr bwMode="auto">
            <a:xfrm rot="10800000" flipH="1" flipV="1">
              <a:off x="7812919" y="5506157"/>
              <a:ext cx="256117" cy="237067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5" name="直接连接符 52"/>
            <p:cNvCxnSpPr/>
            <p:nvPr/>
          </p:nvCxnSpPr>
          <p:spPr bwMode="auto">
            <a:xfrm rot="10800000" flipH="1">
              <a:off x="8066919" y="5741108"/>
              <a:ext cx="690033" cy="0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0" name="直接连接符 84"/>
            <p:cNvCxnSpPr/>
            <p:nvPr/>
          </p:nvCxnSpPr>
          <p:spPr bwMode="auto">
            <a:xfrm flipV="1">
              <a:off x="7780802" y="3461954"/>
              <a:ext cx="186267" cy="237067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连接符 85"/>
            <p:cNvCxnSpPr/>
            <p:nvPr/>
          </p:nvCxnSpPr>
          <p:spPr bwMode="auto">
            <a:xfrm>
              <a:off x="7964952" y="3464071"/>
              <a:ext cx="615950" cy="0"/>
            </a:xfrm>
            <a:prstGeom prst="line">
              <a:avLst/>
            </a:prstGeom>
            <a:ln>
              <a:solidFill>
                <a:srgbClr val="007996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4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02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需求討論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67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/>
          <p:cNvSpPr txBox="1">
            <a:spLocks/>
          </p:cNvSpPr>
          <p:nvPr/>
        </p:nvSpPr>
        <p:spPr>
          <a:xfrm>
            <a:off x="317714" y="1556660"/>
            <a:ext cx="3890603" cy="4698995"/>
          </a:xfrm>
          <a:prstGeom prst="rect">
            <a:avLst/>
          </a:prstGeom>
        </p:spPr>
        <p:txBody>
          <a:bodyPr vert="horz" lIns="102354" tIns="51177" rIns="102354" bIns="51177" rtlCol="0">
            <a:normAutofit/>
          </a:bodyPr>
          <a:lstStyle>
            <a:lvl1pPr marL="500247" indent="-500247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93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  <a:lvl2pPr marL="1083867" indent="-416874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12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2pPr>
            <a:lvl3pPr marL="1667491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56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3pPr>
            <a:lvl4pPr marL="233448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4pPr>
            <a:lvl5pPr marL="300148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5pPr>
            <a:lvl6pPr marL="366847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35476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0247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69467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smtClean="0">
                <a:solidFill>
                  <a:srgbClr val="C00000"/>
                </a:solidFill>
              </a:rPr>
              <a:t>現有痛點</a:t>
            </a:r>
            <a:endParaRPr lang="en-US" altLang="zh-TW" b="1" smtClean="0">
              <a:solidFill>
                <a:srgbClr val="C00000"/>
              </a:solidFill>
            </a:endParaRPr>
          </a:p>
          <a:p>
            <a:r>
              <a:rPr lang="zh-TW" altLang="en-US" sz="1800" smtClean="0"/>
              <a:t>測試項目擴展性差</a:t>
            </a:r>
            <a:endParaRPr lang="en-US" altLang="zh-TW" sz="1800" smtClean="0"/>
          </a:p>
          <a:p>
            <a:r>
              <a:rPr lang="zh-TW" altLang="en-US" sz="1800" smtClean="0"/>
              <a:t>無資料庫管理</a:t>
            </a:r>
            <a:endParaRPr lang="en-US" altLang="zh-TW" sz="1800" smtClean="0"/>
          </a:p>
          <a:p>
            <a:r>
              <a:rPr lang="zh-TW" altLang="en-US" sz="1800"/>
              <a:t>無法測試</a:t>
            </a:r>
            <a:r>
              <a:rPr lang="en-US" altLang="zh-TW" sz="1800"/>
              <a:t>AMX</a:t>
            </a:r>
            <a:r>
              <a:rPr lang="zh-TW" altLang="en-US" sz="1800"/>
              <a:t>以外</a:t>
            </a:r>
            <a:r>
              <a:rPr lang="zh-TW" altLang="en-US" sz="1800"/>
              <a:t>之</a:t>
            </a:r>
            <a:r>
              <a:rPr lang="zh-TW" altLang="en-US" sz="1800" smtClean="0"/>
              <a:t>機種</a:t>
            </a:r>
            <a:endParaRPr lang="en-US" altLang="zh-TW" sz="1800" smtClean="0"/>
          </a:p>
          <a:p>
            <a:r>
              <a:rPr lang="zh-TW" altLang="en-US" sz="1800" smtClean="0"/>
              <a:t>無法全自動測試</a:t>
            </a:r>
            <a:endParaRPr lang="en-US" altLang="zh-TW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098921" y="1556660"/>
            <a:ext cx="3890603" cy="469899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smtClean="0">
                <a:solidFill>
                  <a:schemeClr val="accent5"/>
                </a:solidFill>
              </a:rPr>
              <a:t>設計類</a:t>
            </a:r>
            <a:endParaRPr lang="en-US" altLang="zh-TW" b="1" smtClean="0">
              <a:solidFill>
                <a:schemeClr val="accent5"/>
              </a:solidFill>
            </a:endParaRPr>
          </a:p>
          <a:p>
            <a:r>
              <a:rPr lang="zh-TW" altLang="en-US" sz="1800"/>
              <a:t>透過</a:t>
            </a:r>
            <a:r>
              <a:rPr lang="zh-TW" altLang="en-US" sz="1800" smtClean="0"/>
              <a:t>機種選擇腳本</a:t>
            </a:r>
            <a:endParaRPr lang="en-US" altLang="zh-TW" sz="1800" smtClean="0"/>
          </a:p>
          <a:p>
            <a:r>
              <a:rPr lang="zh-TW" altLang="en-US" sz="1800"/>
              <a:t>資料庫管理腳本</a:t>
            </a:r>
            <a:r>
              <a:rPr lang="zh-TW" altLang="en-US" sz="1800"/>
              <a:t>、</a:t>
            </a:r>
            <a:r>
              <a:rPr lang="en-US" altLang="zh-TW" sz="1800" smtClean="0"/>
              <a:t>Report</a:t>
            </a:r>
          </a:p>
          <a:p>
            <a:r>
              <a:rPr lang="zh-TW" altLang="en-US" sz="1800"/>
              <a:t>可</a:t>
            </a:r>
            <a:r>
              <a:rPr lang="zh-TW" altLang="en-US" sz="1800"/>
              <a:t>跨</a:t>
            </a:r>
            <a:r>
              <a:rPr lang="zh-TW" altLang="en-US" sz="1800" smtClean="0"/>
              <a:t>平台</a:t>
            </a:r>
            <a:r>
              <a:rPr lang="en-US" altLang="zh-TW" sz="1800" smtClean="0"/>
              <a:t>Linux</a:t>
            </a:r>
            <a:r>
              <a:rPr lang="zh-TW" altLang="en-US" sz="1800" smtClean="0"/>
              <a:t>、</a:t>
            </a:r>
            <a:r>
              <a:rPr lang="en-US" altLang="zh-TW" sz="1800" smtClean="0"/>
              <a:t>Windows</a:t>
            </a:r>
          </a:p>
          <a:p>
            <a:r>
              <a:rPr lang="zh-TW" altLang="en-US" sz="1800" smtClean="0"/>
              <a:t>主程式</a:t>
            </a:r>
            <a:r>
              <a:rPr lang="zh-TW" altLang="en-US" sz="1800"/>
              <a:t>使用</a:t>
            </a:r>
            <a:r>
              <a:rPr lang="en-US" altLang="zh-TW" sz="1800" smtClean="0"/>
              <a:t>Web</a:t>
            </a:r>
            <a:r>
              <a:rPr lang="zh-TW" altLang="en-US" sz="1800" smtClean="0"/>
              <a:t>介面</a:t>
            </a:r>
            <a:endParaRPr lang="en-US" altLang="zh-TW" sz="1800" smtClean="0"/>
          </a:p>
          <a:p>
            <a:r>
              <a:rPr lang="zh-TW" altLang="en-US" sz="1800"/>
              <a:t>主程式可自動</a:t>
            </a:r>
            <a:r>
              <a:rPr lang="zh-TW" altLang="en-US" sz="1800"/>
              <a:t>更新</a:t>
            </a:r>
            <a:r>
              <a:rPr lang="zh-TW" altLang="en-US" sz="1800" smtClean="0"/>
              <a:t>版本</a:t>
            </a:r>
            <a:endParaRPr lang="en-US" altLang="zh-TW" sz="1800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需求討論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/>
              <a:t>專案相關人員</a:t>
            </a:r>
            <a:r>
              <a:rPr lang="en-US" altLang="zh-TW" smtClean="0"/>
              <a:t>-2024/12/4</a:t>
            </a:r>
            <a:endParaRPr lang="en-US" altLang="zh-TW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4208318" y="1556661"/>
            <a:ext cx="3890603" cy="4698995"/>
          </a:xfrm>
          <a:prstGeom prst="rect">
            <a:avLst/>
          </a:prstGeom>
        </p:spPr>
        <p:txBody>
          <a:bodyPr vert="horz" lIns="102354" tIns="51177" rIns="102354" bIns="51177" rtlCol="0">
            <a:normAutofit/>
          </a:bodyPr>
          <a:lstStyle>
            <a:lvl1pPr marL="500247" indent="-500247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93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  <a:lvl2pPr marL="1083867" indent="-416874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12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2pPr>
            <a:lvl3pPr marL="1667491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56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3pPr>
            <a:lvl4pPr marL="233448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4pPr>
            <a:lvl5pPr marL="300148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5pPr>
            <a:lvl6pPr marL="366847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35476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0247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69467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smtClean="0">
                <a:solidFill>
                  <a:schemeClr val="accent5"/>
                </a:solidFill>
              </a:rPr>
              <a:t>功能類</a:t>
            </a:r>
            <a:endParaRPr lang="en-US" altLang="zh-TW" b="1" smtClean="0">
              <a:solidFill>
                <a:schemeClr val="accent5"/>
              </a:solidFill>
            </a:endParaRPr>
          </a:p>
          <a:p>
            <a:r>
              <a:rPr lang="zh-TW" altLang="en-US" sz="1800" smtClean="0"/>
              <a:t>加入可控的</a:t>
            </a:r>
            <a:r>
              <a:rPr lang="en-US" altLang="zh-TW" sz="1800" smtClean="0"/>
              <a:t>Power Supply</a:t>
            </a:r>
          </a:p>
          <a:p>
            <a:r>
              <a:rPr lang="en-US" altLang="zh-TW" sz="1800" smtClean="0"/>
              <a:t>Audio Matrix</a:t>
            </a:r>
          </a:p>
          <a:p>
            <a:r>
              <a:rPr lang="zh-TW" altLang="en-US" sz="1800" smtClean="0"/>
              <a:t>所有功能模組化</a:t>
            </a:r>
            <a:endParaRPr lang="en-US" altLang="zh-TW" sz="1800" smtClean="0"/>
          </a:p>
          <a:p>
            <a:r>
              <a:rPr lang="zh-TW" altLang="en-US" sz="1800" smtClean="0"/>
              <a:t>載入腳本後自動開啟</a:t>
            </a:r>
            <a:r>
              <a:rPr lang="en-US" altLang="zh-TW" sz="1800" smtClean="0"/>
              <a:t>SOP</a:t>
            </a:r>
          </a:p>
          <a:p>
            <a:r>
              <a:rPr lang="en-US" altLang="zh-TW" sz="1800" smtClean="0"/>
              <a:t>OPT</a:t>
            </a:r>
            <a:r>
              <a:rPr lang="zh-TW" altLang="en-US" sz="1800" smtClean="0"/>
              <a:t>、</a:t>
            </a:r>
            <a:r>
              <a:rPr lang="en-US" altLang="zh-TW" sz="1800" smtClean="0"/>
              <a:t>Coaxial</a:t>
            </a:r>
            <a:r>
              <a:rPr lang="zh-TW" altLang="en-US" sz="1800" smtClean="0"/>
              <a:t>聲音測試</a:t>
            </a:r>
            <a:endParaRPr lang="en-US" altLang="zh-TW" sz="1800" smtClean="0"/>
          </a:p>
          <a:p>
            <a:r>
              <a:rPr lang="zh-TW" altLang="en-US" sz="1800" smtClean="0"/>
              <a:t>測試流程腳本化</a:t>
            </a:r>
            <a:endParaRPr lang="en-US" altLang="zh-TW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04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需求討論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/>
              <a:t>測試</a:t>
            </a:r>
            <a:r>
              <a:rPr lang="en-US" altLang="zh-TW" smtClean="0"/>
              <a:t>/</a:t>
            </a:r>
            <a:r>
              <a:rPr lang="zh-TW" altLang="en-US" smtClean="0"/>
              <a:t>生技</a:t>
            </a:r>
            <a:r>
              <a:rPr lang="en-US" altLang="zh-TW" smtClean="0"/>
              <a:t>-2024/12/9</a:t>
            </a:r>
            <a:endParaRPr lang="zh-TW" altLang="en-US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317714" y="1556660"/>
            <a:ext cx="3890603" cy="4698995"/>
          </a:xfrm>
          <a:prstGeom prst="rect">
            <a:avLst/>
          </a:prstGeom>
        </p:spPr>
        <p:txBody>
          <a:bodyPr vert="horz" lIns="102354" tIns="51177" rIns="102354" bIns="51177" rtlCol="0">
            <a:normAutofit/>
          </a:bodyPr>
          <a:lstStyle>
            <a:lvl1pPr marL="500247" indent="-500247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93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  <a:lvl2pPr marL="1083867" indent="-416874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12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2pPr>
            <a:lvl3pPr marL="1667491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56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3pPr>
            <a:lvl4pPr marL="233448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4pPr>
            <a:lvl5pPr marL="300148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5pPr>
            <a:lvl6pPr marL="366847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35476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0247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69467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smtClean="0">
                <a:solidFill>
                  <a:srgbClr val="C00000"/>
                </a:solidFill>
              </a:rPr>
              <a:t>現有痛點</a:t>
            </a:r>
            <a:endParaRPr lang="en-US" altLang="zh-TW" b="1" smtClean="0">
              <a:solidFill>
                <a:srgbClr val="C00000"/>
              </a:solidFill>
            </a:endParaRPr>
          </a:p>
          <a:p>
            <a:r>
              <a:rPr lang="zh-TW" altLang="en-US" sz="1800" smtClean="0"/>
              <a:t>站別架設困難</a:t>
            </a:r>
            <a:endParaRPr lang="en-US" altLang="zh-TW" sz="1800" smtClean="0"/>
          </a:p>
          <a:p>
            <a:r>
              <a:rPr lang="zh-TW" altLang="en-US" sz="1800" smtClean="0"/>
              <a:t>可參考文件較少</a:t>
            </a:r>
            <a:endParaRPr lang="en-US" altLang="zh-TW" sz="1800" smtClean="0"/>
          </a:p>
          <a:p>
            <a:r>
              <a:rPr lang="zh-TW" altLang="en-US" sz="1800"/>
              <a:t>無法同步</a:t>
            </a:r>
            <a:r>
              <a:rPr lang="zh-TW" altLang="en-US" sz="1800"/>
              <a:t>開啟</a:t>
            </a:r>
            <a:r>
              <a:rPr lang="en-US" altLang="zh-TW" sz="1800" smtClean="0"/>
              <a:t>SOP</a:t>
            </a:r>
          </a:p>
          <a:p>
            <a:r>
              <a:rPr lang="zh-TW" altLang="en-US" sz="1800"/>
              <a:t>走</a:t>
            </a:r>
            <a:r>
              <a:rPr lang="zh-TW" altLang="en-US" sz="1800"/>
              <a:t>線</a:t>
            </a:r>
            <a:r>
              <a:rPr lang="zh-TW" altLang="en-US" sz="1800" smtClean="0"/>
              <a:t>凌亂</a:t>
            </a:r>
            <a:endParaRPr lang="en-US" altLang="zh-TW" sz="1800" smtClean="0"/>
          </a:p>
          <a:p>
            <a:r>
              <a:rPr lang="zh-TW" altLang="en-US" sz="1800"/>
              <a:t>排除問題困難</a:t>
            </a:r>
          </a:p>
        </p:txBody>
      </p:sp>
      <p:sp>
        <p:nvSpPr>
          <p:cNvPr id="7" name="內容版面配置區 1"/>
          <p:cNvSpPr>
            <a:spLocks noGrp="1"/>
          </p:cNvSpPr>
          <p:nvPr>
            <p:ph idx="1"/>
          </p:nvPr>
        </p:nvSpPr>
        <p:spPr>
          <a:xfrm>
            <a:off x="8098921" y="1556660"/>
            <a:ext cx="3890603" cy="4698995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smtClean="0">
                <a:solidFill>
                  <a:schemeClr val="accent5"/>
                </a:solidFill>
              </a:rPr>
              <a:t>設計類</a:t>
            </a:r>
            <a:endParaRPr lang="en-US" altLang="zh-TW" b="1" smtClean="0">
              <a:solidFill>
                <a:schemeClr val="accent5"/>
              </a:solidFill>
            </a:endParaRPr>
          </a:p>
          <a:p>
            <a:r>
              <a:rPr lang="zh-TW" altLang="en-US" sz="1800" smtClean="0"/>
              <a:t>全中文化</a:t>
            </a:r>
            <a:endParaRPr lang="en-US" altLang="zh-TW" sz="1800" smtClean="0"/>
          </a:p>
          <a:p>
            <a:r>
              <a:rPr lang="zh-TW" altLang="en-US" sz="1800"/>
              <a:t>大批量產品可優先導入</a:t>
            </a:r>
            <a:endParaRPr lang="en-US" altLang="zh-TW" sz="1800" smtClean="0"/>
          </a:p>
          <a:p>
            <a:pPr marL="0" indent="0">
              <a:buNone/>
            </a:pPr>
            <a:endParaRPr lang="zh-TW" altLang="en-US"/>
          </a:p>
        </p:txBody>
      </p:sp>
      <p:sp>
        <p:nvSpPr>
          <p:cNvPr id="8" name="內容版面配置區 1"/>
          <p:cNvSpPr txBox="1">
            <a:spLocks/>
          </p:cNvSpPr>
          <p:nvPr/>
        </p:nvSpPr>
        <p:spPr>
          <a:xfrm>
            <a:off x="4208318" y="1556661"/>
            <a:ext cx="3890603" cy="4698995"/>
          </a:xfrm>
          <a:prstGeom prst="rect">
            <a:avLst/>
          </a:prstGeom>
        </p:spPr>
        <p:txBody>
          <a:bodyPr vert="horz" lIns="102354" tIns="51177" rIns="102354" bIns="51177" rtlCol="0">
            <a:normAutofit/>
          </a:bodyPr>
          <a:lstStyle>
            <a:lvl1pPr marL="500247" indent="-500247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93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  <a:lvl2pPr marL="1083867" indent="-416874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12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2pPr>
            <a:lvl3pPr marL="1667491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56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3pPr>
            <a:lvl4pPr marL="233448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4pPr>
            <a:lvl5pPr marL="300148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5pPr>
            <a:lvl6pPr marL="366847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35476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0247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69467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smtClean="0">
                <a:solidFill>
                  <a:schemeClr val="accent5"/>
                </a:solidFill>
              </a:rPr>
              <a:t>功能類</a:t>
            </a:r>
            <a:endParaRPr lang="en-US" altLang="zh-TW" b="1" smtClean="0">
              <a:solidFill>
                <a:schemeClr val="accent5"/>
              </a:solidFill>
            </a:endParaRPr>
          </a:p>
          <a:p>
            <a:r>
              <a:rPr lang="en-US" altLang="zh-TW" sz="1800" smtClean="0"/>
              <a:t>EP</a:t>
            </a:r>
            <a:r>
              <a:rPr lang="zh-TW" altLang="en-US" sz="1800" smtClean="0"/>
              <a:t> </a:t>
            </a:r>
            <a:r>
              <a:rPr lang="en-US" altLang="zh-TW" sz="1800" smtClean="0"/>
              <a:t>IC</a:t>
            </a:r>
            <a:r>
              <a:rPr lang="zh-TW" altLang="en-US" sz="1800" smtClean="0"/>
              <a:t>驗證功能</a:t>
            </a:r>
            <a:endParaRPr lang="en-US" altLang="zh-TW" sz="1800" smtClean="0"/>
          </a:p>
          <a:p>
            <a:r>
              <a:rPr lang="zh-TW" altLang="en-US" sz="1800"/>
              <a:t>可</a:t>
            </a:r>
            <a:r>
              <a:rPr lang="zh-TW" altLang="en-US" sz="1800" smtClean="0"/>
              <a:t>驗證同機種不同客戶的網頁</a:t>
            </a:r>
            <a:r>
              <a:rPr lang="en-US" altLang="zh-TW" sz="1800" smtClean="0"/>
              <a:t>(</a:t>
            </a:r>
            <a:r>
              <a:rPr lang="zh-TW" altLang="en-US" sz="1800" smtClean="0"/>
              <a:t>機種名</a:t>
            </a:r>
            <a:r>
              <a:rPr lang="en-US" altLang="zh-TW" sz="1800" smtClean="0"/>
              <a:t>/Logo)</a:t>
            </a:r>
          </a:p>
          <a:p>
            <a:r>
              <a:rPr lang="en-US" altLang="zh-TW" sz="1800" smtClean="0"/>
              <a:t>ARC</a:t>
            </a:r>
            <a:r>
              <a:rPr lang="zh-TW" altLang="en-US" sz="1800" smtClean="0"/>
              <a:t>測試功能</a:t>
            </a:r>
            <a:endParaRPr lang="en-US" altLang="zh-TW" sz="1800" smtClean="0"/>
          </a:p>
          <a:p>
            <a:r>
              <a:rPr lang="en-US" altLang="zh-TW" sz="1800" smtClean="0"/>
              <a:t>OSD</a:t>
            </a:r>
            <a:r>
              <a:rPr lang="zh-TW" altLang="en-US" sz="1800" smtClean="0"/>
              <a:t>測試功能</a:t>
            </a:r>
            <a:endParaRPr lang="en-US" altLang="zh-TW" sz="1800" smtClean="0"/>
          </a:p>
          <a:p>
            <a:r>
              <a:rPr lang="zh-TW" altLang="en-US" sz="1800" smtClean="0"/>
              <a:t>測試項目一致性</a:t>
            </a:r>
            <a:endParaRPr lang="en-US" altLang="zh-TW" sz="180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5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03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專案</a:t>
            </a:r>
            <a:r>
              <a:rPr lang="zh-TW" altLang="en-US"/>
              <a:t>規劃</a:t>
            </a:r>
          </a:p>
        </p:txBody>
      </p:sp>
    </p:spTree>
    <p:extLst>
      <p:ext uri="{BB962C8B-B14F-4D97-AF65-F5344CB8AC3E}">
        <p14:creationId xmlns:p14="http://schemas.microsoft.com/office/powerpoint/2010/main" val="233091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62446" y="2899956"/>
            <a:ext cx="2342605" cy="3431176"/>
          </a:xfrm>
        </p:spPr>
        <p:txBody>
          <a:bodyPr>
            <a:normAutofit/>
          </a:bodyPr>
          <a:lstStyle/>
          <a:p>
            <a:r>
              <a:rPr lang="zh-TW" altLang="en-US" sz="1400" smtClean="0"/>
              <a:t>測試流程腳本化</a:t>
            </a:r>
            <a:endParaRPr lang="en-US" altLang="zh-TW" sz="1400" smtClean="0"/>
          </a:p>
          <a:p>
            <a:r>
              <a:rPr lang="zh-TW" altLang="en-US" sz="1400" smtClean="0"/>
              <a:t>測試項目總覽</a:t>
            </a:r>
            <a:endParaRPr lang="en-US" altLang="zh-TW" sz="1400" smtClean="0"/>
          </a:p>
          <a:p>
            <a:r>
              <a:rPr lang="zh-TW" altLang="en-US" sz="1400" smtClean="0"/>
              <a:t>進度</a:t>
            </a:r>
            <a:r>
              <a:rPr lang="zh-TW" altLang="en-US" sz="1400"/>
              <a:t>可視</a:t>
            </a:r>
            <a:r>
              <a:rPr lang="zh-TW" altLang="en-US" sz="1400" smtClean="0"/>
              <a:t>化</a:t>
            </a:r>
            <a:endParaRPr lang="en-US" altLang="zh-TW" sz="1400" smtClean="0"/>
          </a:p>
          <a:p>
            <a:r>
              <a:rPr lang="zh-TW" altLang="en-US" sz="1400" smtClean="0"/>
              <a:t>主程式自動更新</a:t>
            </a:r>
            <a:endParaRPr lang="en-US" altLang="zh-TW" sz="1400" smtClean="0"/>
          </a:p>
          <a:p>
            <a:r>
              <a:rPr lang="zh-TW" altLang="en-US" sz="1400" smtClean="0"/>
              <a:t>權限系統</a:t>
            </a:r>
            <a:endParaRPr lang="en-US" altLang="zh-TW" sz="1400" smtClean="0"/>
          </a:p>
          <a:p>
            <a:r>
              <a:rPr lang="zh-TW" altLang="en-US" sz="1400"/>
              <a:t>管理</a:t>
            </a:r>
            <a:r>
              <a:rPr lang="zh-TW" altLang="en-US" sz="1400" smtClean="0"/>
              <a:t>系統</a:t>
            </a:r>
            <a:endParaRPr lang="en-US" altLang="zh-TW" sz="1400" smtClean="0"/>
          </a:p>
          <a:p>
            <a:pPr lvl="1"/>
            <a:r>
              <a:rPr lang="en-US" altLang="zh-TW" sz="1019" smtClean="0"/>
              <a:t>Script</a:t>
            </a:r>
          </a:p>
          <a:p>
            <a:pPr lvl="1"/>
            <a:r>
              <a:rPr lang="en-US" altLang="zh-TW" sz="1019" smtClean="0"/>
              <a:t>Report</a:t>
            </a:r>
          </a:p>
          <a:p>
            <a:endParaRPr lang="zh-TW" altLang="en-US" sz="140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專案規劃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mtClean="0"/>
              <a:t>預計開發之功能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62446" y="1556663"/>
            <a:ext cx="2342605" cy="1177830"/>
          </a:xfrm>
          <a:prstGeom prst="rect">
            <a:avLst/>
          </a:prstGeom>
          <a:solidFill>
            <a:srgbClr val="00799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功能性</a:t>
            </a:r>
          </a:p>
        </p:txBody>
      </p:sp>
      <p:sp>
        <p:nvSpPr>
          <p:cNvPr id="7" name="內容版面配置區 1"/>
          <p:cNvSpPr txBox="1">
            <a:spLocks/>
          </p:cNvSpPr>
          <p:nvPr/>
        </p:nvSpPr>
        <p:spPr>
          <a:xfrm>
            <a:off x="4547655" y="2899956"/>
            <a:ext cx="2342605" cy="3431176"/>
          </a:xfrm>
          <a:prstGeom prst="rect">
            <a:avLst/>
          </a:prstGeom>
        </p:spPr>
        <p:txBody>
          <a:bodyPr vert="horz" lIns="102354" tIns="51177" rIns="102354" bIns="51177" rtlCol="0">
            <a:normAutofit/>
          </a:bodyPr>
          <a:lstStyle>
            <a:lvl1pPr marL="500247" indent="-500247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93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  <a:lvl2pPr marL="1083867" indent="-416874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12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2pPr>
            <a:lvl3pPr marL="1667491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56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3pPr>
            <a:lvl4pPr marL="233448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4pPr>
            <a:lvl5pPr marL="300148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5pPr>
            <a:lvl6pPr marL="366847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35476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0247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69467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smtClean="0"/>
              <a:t>跨平台</a:t>
            </a:r>
            <a:endParaRPr lang="en-US" altLang="zh-TW" sz="1400" smtClean="0"/>
          </a:p>
          <a:p>
            <a:pPr lvl="1"/>
            <a:r>
              <a:rPr lang="en-US" altLang="zh-TW" sz="1019" smtClean="0"/>
              <a:t>Windows</a:t>
            </a:r>
          </a:p>
          <a:p>
            <a:pPr lvl="1"/>
            <a:r>
              <a:rPr lang="en-US" altLang="zh-TW" sz="1019" smtClean="0"/>
              <a:t>Linux</a:t>
            </a:r>
          </a:p>
          <a:p>
            <a:r>
              <a:rPr lang="zh-TW" altLang="en-US" sz="1400" smtClean="0"/>
              <a:t>穩定性</a:t>
            </a:r>
            <a:endParaRPr lang="en-US" altLang="zh-TW" sz="1400" smtClean="0"/>
          </a:p>
          <a:p>
            <a:pPr lvl="1"/>
            <a:r>
              <a:rPr lang="zh-TW" altLang="en-US" sz="1019" smtClean="0"/>
              <a:t>功能模組化</a:t>
            </a:r>
            <a:endParaRPr lang="en-US" altLang="zh-TW" sz="1019" smtClean="0"/>
          </a:p>
          <a:p>
            <a:pPr lvl="1"/>
            <a:r>
              <a:rPr lang="zh-TW" altLang="en-US" sz="1019" smtClean="0"/>
              <a:t>減少主程式負擔</a:t>
            </a:r>
            <a:endParaRPr lang="en-US" altLang="zh-TW" sz="1019" smtClean="0"/>
          </a:p>
          <a:p>
            <a:pPr lvl="1"/>
            <a:r>
              <a:rPr lang="zh-TW" altLang="en-US" sz="1019"/>
              <a:t>優化</a:t>
            </a:r>
            <a:r>
              <a:rPr lang="en-US" altLang="zh-TW" sz="1019"/>
              <a:t>API</a:t>
            </a:r>
            <a:r>
              <a:rPr lang="zh-TW" altLang="en-US" sz="1019"/>
              <a:t>流程</a:t>
            </a:r>
            <a:endParaRPr lang="en-US" altLang="zh-TW" sz="1019" smtClean="0"/>
          </a:p>
          <a:p>
            <a:r>
              <a:rPr lang="zh-TW" altLang="en-US" sz="1400"/>
              <a:t>完整說明</a:t>
            </a:r>
            <a:r>
              <a:rPr lang="zh-TW" altLang="en-US" sz="1400" smtClean="0"/>
              <a:t>文件</a:t>
            </a:r>
            <a:endParaRPr lang="en-US" altLang="zh-TW" sz="1400" smtClean="0"/>
          </a:p>
          <a:p>
            <a:r>
              <a:rPr lang="zh-TW" altLang="en-US" sz="1400"/>
              <a:t>降低維護</a:t>
            </a:r>
            <a:r>
              <a:rPr lang="zh-TW" altLang="en-US" sz="1400" smtClean="0"/>
              <a:t>門檻</a:t>
            </a:r>
            <a:endParaRPr lang="en-US" altLang="zh-TW" sz="1400" smtClean="0"/>
          </a:p>
          <a:p>
            <a:pPr lvl="1"/>
            <a:r>
              <a:rPr lang="zh-TW" altLang="en-US" sz="1019" smtClean="0"/>
              <a:t>簡化</a:t>
            </a:r>
            <a:r>
              <a:rPr lang="en-US" altLang="zh-TW" sz="1019" smtClean="0"/>
              <a:t>Script</a:t>
            </a:r>
            <a:r>
              <a:rPr lang="zh-TW" altLang="en-US" sz="1019" smtClean="0"/>
              <a:t>設計</a:t>
            </a:r>
            <a:endParaRPr lang="en-US" altLang="zh-TW" sz="1019" smtClean="0"/>
          </a:p>
          <a:p>
            <a:pPr lvl="1"/>
            <a:r>
              <a:rPr lang="zh-TW" altLang="en-US" sz="1019" smtClean="0"/>
              <a:t>簡化測試站部屬</a:t>
            </a:r>
            <a:endParaRPr lang="en-US" altLang="zh-TW" sz="1019" smtClean="0"/>
          </a:p>
        </p:txBody>
      </p:sp>
      <p:sp>
        <p:nvSpPr>
          <p:cNvPr id="8" name="矩形 7"/>
          <p:cNvSpPr/>
          <p:nvPr/>
        </p:nvSpPr>
        <p:spPr>
          <a:xfrm>
            <a:off x="4547655" y="1556663"/>
            <a:ext cx="2342605" cy="1177830"/>
          </a:xfrm>
          <a:prstGeom prst="rect">
            <a:avLst/>
          </a:prstGeom>
          <a:solidFill>
            <a:srgbClr val="007996">
              <a:alpha val="8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非功能性</a:t>
            </a:r>
          </a:p>
        </p:txBody>
      </p:sp>
      <p:sp>
        <p:nvSpPr>
          <p:cNvPr id="9" name="內容版面配置區 1"/>
          <p:cNvSpPr txBox="1">
            <a:spLocks/>
          </p:cNvSpPr>
          <p:nvPr/>
        </p:nvSpPr>
        <p:spPr>
          <a:xfrm>
            <a:off x="7832864" y="2899956"/>
            <a:ext cx="2342605" cy="3431176"/>
          </a:xfrm>
          <a:prstGeom prst="rect">
            <a:avLst/>
          </a:prstGeom>
        </p:spPr>
        <p:txBody>
          <a:bodyPr vert="horz" lIns="102354" tIns="51177" rIns="102354" bIns="51177" rtlCol="0">
            <a:normAutofit/>
          </a:bodyPr>
          <a:lstStyle>
            <a:lvl1pPr marL="500247" indent="-500247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93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1pPr>
            <a:lvl2pPr marL="1083867" indent="-416874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12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2pPr>
            <a:lvl3pPr marL="1667491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56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3pPr>
            <a:lvl4pPr marL="233448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4pPr>
            <a:lvl5pPr marL="300148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28" kern="1200">
                <a:solidFill>
                  <a:schemeClr val="tx1"/>
                </a:solidFill>
                <a:latin typeface="+mn-lt"/>
                <a:ea typeface="+mn-ea"/>
                <a:cs typeface="Open Sans" panose="020B0606030504020204" pitchFamily="34" charset="0"/>
              </a:defRPr>
            </a:lvl5pPr>
            <a:lvl6pPr marL="3668478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35476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02472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69467" indent="-333498" algn="l" defTabSz="13339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smtClean="0"/>
              <a:t>Video</a:t>
            </a:r>
          </a:p>
          <a:p>
            <a:r>
              <a:rPr lang="en-US" altLang="zh-TW" sz="1400" smtClean="0"/>
              <a:t>Audio</a:t>
            </a:r>
          </a:p>
          <a:p>
            <a:r>
              <a:rPr lang="en-US" altLang="zh-TW" sz="1400" smtClean="0"/>
              <a:t>EDID</a:t>
            </a:r>
          </a:p>
          <a:p>
            <a:r>
              <a:rPr lang="en-US" altLang="zh-TW" sz="1400" smtClean="0"/>
              <a:t>CEC</a:t>
            </a:r>
          </a:p>
          <a:p>
            <a:r>
              <a:rPr lang="en-US" altLang="zh-TW" sz="1400" smtClean="0"/>
              <a:t>ARC</a:t>
            </a:r>
          </a:p>
          <a:p>
            <a:r>
              <a:rPr lang="en-US" altLang="zh-TW" sz="1400" err="1" smtClean="0"/>
              <a:t>SerialPort</a:t>
            </a:r>
            <a:endParaRPr lang="en-US" altLang="zh-TW" sz="1400" smtClean="0"/>
          </a:p>
          <a:p>
            <a:r>
              <a:rPr lang="en-US" altLang="zh-TW" sz="1400" smtClean="0"/>
              <a:t>Telnet</a:t>
            </a:r>
          </a:p>
          <a:p>
            <a:r>
              <a:rPr lang="en-US" altLang="zh-TW" sz="1400" smtClean="0"/>
              <a:t>USB</a:t>
            </a:r>
          </a:p>
          <a:p>
            <a:r>
              <a:rPr lang="en-US" altLang="zh-TW" sz="1400" smtClean="0"/>
              <a:t>POE</a:t>
            </a:r>
          </a:p>
          <a:p>
            <a:r>
              <a:rPr lang="en-US" altLang="zh-TW" sz="1400" smtClean="0"/>
              <a:t>Discovery</a:t>
            </a:r>
          </a:p>
          <a:p>
            <a:r>
              <a:rPr lang="en-US" altLang="zh-TW" sz="1400" smtClean="0"/>
              <a:t>Crawler</a:t>
            </a:r>
          </a:p>
          <a:p>
            <a:r>
              <a:rPr lang="en-US" altLang="zh-TW" sz="1400" smtClean="0"/>
              <a:t>IR</a:t>
            </a:r>
          </a:p>
          <a:p>
            <a:r>
              <a:rPr lang="en-US" altLang="zh-TW" sz="1400" smtClean="0"/>
              <a:t>Dante</a:t>
            </a:r>
          </a:p>
        </p:txBody>
      </p:sp>
      <p:sp>
        <p:nvSpPr>
          <p:cNvPr id="10" name="矩形 9"/>
          <p:cNvSpPr/>
          <p:nvPr/>
        </p:nvSpPr>
        <p:spPr>
          <a:xfrm>
            <a:off x="7832864" y="1556663"/>
            <a:ext cx="2342605" cy="1177830"/>
          </a:xfrm>
          <a:prstGeom prst="rect">
            <a:avLst/>
          </a:prstGeom>
          <a:solidFill>
            <a:srgbClr val="007996">
              <a:alpha val="7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API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286143"/>
      </p:ext>
    </p:extLst>
  </p:cSld>
  <p:clrMapOvr>
    <a:masterClrMapping/>
  </p:clrMapOvr>
</p:sld>
</file>

<file path=ppt/theme/theme1.xml><?xml version="1.0" encoding="utf-8"?>
<a:theme xmlns:a="http://schemas.openxmlformats.org/drawingml/2006/main" name="CYP">
  <a:themeElements>
    <a:clrScheme name="CYP">
      <a:dk1>
        <a:srgbClr val="000000"/>
      </a:dk1>
      <a:lt1>
        <a:sysClr val="window" lastClr="FFFFFF"/>
      </a:lt1>
      <a:dk2>
        <a:srgbClr val="008AAB"/>
      </a:dk2>
      <a:lt2>
        <a:srgbClr val="C6D9F0"/>
      </a:lt2>
      <a:accent1>
        <a:srgbClr val="4F81BD"/>
      </a:accent1>
      <a:accent2>
        <a:srgbClr val="B8CCE4"/>
      </a:accent2>
      <a:accent3>
        <a:srgbClr val="92CDDC"/>
      </a:accent3>
      <a:accent4>
        <a:srgbClr val="31859B"/>
      </a:accent4>
      <a:accent5>
        <a:srgbClr val="366092"/>
      </a:accent5>
      <a:accent6>
        <a:srgbClr val="8DB3E2"/>
      </a:accent6>
      <a:hlink>
        <a:srgbClr val="595959"/>
      </a:hlink>
      <a:folHlink>
        <a:srgbClr val="A5A5A5"/>
      </a:folHlink>
    </a:clrScheme>
    <a:fontScheme name="CYP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123023" tIns="61512" rIns="123023" bIns="61512" rtlCol="0">
        <a:normAutofit/>
      </a:bodyPr>
      <a:lstStyle>
        <a:defPPr algn="l" fontAlgn="auto">
          <a:spcAft>
            <a:spcPts val="0"/>
          </a:spcAft>
          <a:defRPr kumimoji="0" sz="1900" dirty="0" smtClean="0">
            <a:latin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YP" id="{388A4C3A-AB23-43C1-84FE-6498BD93C8D2}" vid="{4B632789-4ACF-4C8B-AEFE-F8D4309C00C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CYP</Template>
  <TotalTime>4436</TotalTime>
  <Words>652</Words>
  <Application>Microsoft Office PowerPoint</Application>
  <PresentationFormat>寬螢幕</PresentationFormat>
  <Paragraphs>204</Paragraphs>
  <Slides>21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Hind</vt:lpstr>
      <vt:lpstr>宋体</vt:lpstr>
      <vt:lpstr>微軟正黑體</vt:lpstr>
      <vt:lpstr>新細明體</vt:lpstr>
      <vt:lpstr>標楷體</vt:lpstr>
      <vt:lpstr>Arial</vt:lpstr>
      <vt:lpstr>Calibri</vt:lpstr>
      <vt:lpstr>Cambria</vt:lpstr>
      <vt:lpstr>Open Sans</vt:lpstr>
      <vt:lpstr>CYP</vt:lpstr>
      <vt:lpstr>新自動測試程式</vt:lpstr>
      <vt:lpstr>AGENDA</vt:lpstr>
      <vt:lpstr>開發動機</vt:lpstr>
      <vt:lpstr>開發動機</vt:lpstr>
      <vt:lpstr>需求討論</vt:lpstr>
      <vt:lpstr>需求討論</vt:lpstr>
      <vt:lpstr>需求討論</vt:lpstr>
      <vt:lpstr>專案規劃</vt:lpstr>
      <vt:lpstr>專案規劃</vt:lpstr>
      <vt:lpstr>專案時程</vt:lpstr>
      <vt:lpstr>專案時程</vt:lpstr>
      <vt:lpstr>主程式</vt:lpstr>
      <vt:lpstr>主程式</vt:lpstr>
      <vt:lpstr>API 開發</vt:lpstr>
      <vt:lpstr>待開發API</vt:lpstr>
      <vt:lpstr>API開發建議</vt:lpstr>
      <vt:lpstr>API開發建議</vt:lpstr>
      <vt:lpstr>API開發建議</vt:lpstr>
      <vt:lpstr>API開發建議</vt:lpstr>
      <vt:lpstr>Serial and Telnet</vt:lpstr>
      <vt:lpstr>工具箱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Lai (賴彥青)</dc:creator>
  <cp:lastModifiedBy>Leo Lai (賴彥青)</cp:lastModifiedBy>
  <cp:revision>134</cp:revision>
  <dcterms:created xsi:type="dcterms:W3CDTF">2023-04-11T05:26:51Z</dcterms:created>
  <dcterms:modified xsi:type="dcterms:W3CDTF">2025-02-17T03:10:44Z</dcterms:modified>
</cp:coreProperties>
</file>