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72" r:id="rId14"/>
    <p:sldId id="273" r:id="rId15"/>
    <p:sldId id="274" r:id="rId16"/>
    <p:sldId id="275"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59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8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66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8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085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34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4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37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841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31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8/21/2020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0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8/21/2020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1049823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8" r:id="rId5"/>
    <p:sldLayoutId id="2147483732" r:id="rId6"/>
    <p:sldLayoutId id="2147483733" r:id="rId7"/>
    <p:sldLayoutId id="2147483734" r:id="rId8"/>
    <p:sldLayoutId id="2147483737"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a:extLst>
              <a:ext uri="{FF2B5EF4-FFF2-40B4-BE49-F238E27FC236}">
                <a16:creationId xmlns:a16="http://schemas.microsoft.com/office/drawing/2014/main" id="{07BC3741-859A-4DB1-8692-3A7DA8C9745D}"/>
              </a:ext>
            </a:extLst>
          </p:cNvPr>
          <p:cNvPicPr>
            <a:picLocks noChangeAspect="1"/>
          </p:cNvPicPr>
          <p:nvPr/>
        </p:nvPicPr>
        <p:blipFill rotWithShape="1">
          <a:blip r:embed="rId2"/>
          <a:srcRect/>
          <a:stretch/>
        </p:blipFill>
        <p:spPr>
          <a:xfrm>
            <a:off x="20" y="-1"/>
            <a:ext cx="12191979" cy="6857999"/>
          </a:xfrm>
          <a:prstGeom prst="rect">
            <a:avLst/>
          </a:prstGeom>
        </p:spPr>
      </p:pic>
      <p:sp>
        <p:nvSpPr>
          <p:cNvPr id="17" name="Rectangle 10">
            <a:extLst>
              <a:ext uri="{FF2B5EF4-FFF2-40B4-BE49-F238E27FC236}">
                <a16:creationId xmlns:a16="http://schemas.microsoft.com/office/drawing/2014/main" id="{24FAD405-B1A3-4548-AF6F-946AAC4D3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735"/>
            <a:ext cx="12192000" cy="2844264"/>
          </a:xfrm>
          <a:prstGeom prst="rect">
            <a:avLst/>
          </a:prstGeom>
          <a:gradFill flip="none" rotWithShape="1">
            <a:gsLst>
              <a:gs pos="100000">
                <a:schemeClr val="accent4">
                  <a:alpha val="60000"/>
                </a:schemeClr>
              </a:gs>
              <a:gs pos="0">
                <a:schemeClr val="accent2">
                  <a:alpha val="6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7297" y="4218022"/>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1138" y="4428031"/>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A467FFC-F460-4873-BED7-1553BD5CD673}"/>
              </a:ext>
            </a:extLst>
          </p:cNvPr>
          <p:cNvSpPr>
            <a:spLocks noGrp="1"/>
          </p:cNvSpPr>
          <p:nvPr>
            <p:ph type="ctrTitle"/>
          </p:nvPr>
        </p:nvSpPr>
        <p:spPr>
          <a:xfrm>
            <a:off x="994873" y="4293326"/>
            <a:ext cx="6347918" cy="1840590"/>
          </a:xfrm>
        </p:spPr>
        <p:txBody>
          <a:bodyPr anchor="ctr">
            <a:normAutofit/>
          </a:bodyPr>
          <a:lstStyle/>
          <a:p>
            <a:r>
              <a:rPr lang="en-US" altLang="zh-TW" sz="5400" dirty="0" err="1">
                <a:solidFill>
                  <a:schemeClr val="bg1"/>
                </a:solidFill>
              </a:rPr>
              <a:t>PreDicting</a:t>
            </a:r>
            <a:r>
              <a:rPr lang="en-US" altLang="zh-TW" sz="5400" dirty="0">
                <a:solidFill>
                  <a:schemeClr val="bg1"/>
                </a:solidFill>
              </a:rPr>
              <a:t> Collisions</a:t>
            </a:r>
            <a:endParaRPr lang="zh-TW" altLang="en-US" sz="5400" dirty="0">
              <a:solidFill>
                <a:schemeClr val="bg1"/>
              </a:solidFill>
            </a:endParaRPr>
          </a:p>
        </p:txBody>
      </p:sp>
      <p:sp>
        <p:nvSpPr>
          <p:cNvPr id="3" name="Subtitle 2">
            <a:extLst>
              <a:ext uri="{FF2B5EF4-FFF2-40B4-BE49-F238E27FC236}">
                <a16:creationId xmlns:a16="http://schemas.microsoft.com/office/drawing/2014/main" id="{6ABC5023-A607-44DE-8235-2125F18279EA}"/>
              </a:ext>
            </a:extLst>
          </p:cNvPr>
          <p:cNvSpPr>
            <a:spLocks noGrp="1"/>
          </p:cNvSpPr>
          <p:nvPr>
            <p:ph type="subTitle" idx="1"/>
          </p:nvPr>
        </p:nvSpPr>
        <p:spPr>
          <a:xfrm>
            <a:off x="7449798" y="4284982"/>
            <a:ext cx="3633923" cy="1848934"/>
          </a:xfrm>
        </p:spPr>
        <p:txBody>
          <a:bodyPr anchor="ctr">
            <a:normAutofit/>
          </a:bodyPr>
          <a:lstStyle/>
          <a:p>
            <a:endParaRPr lang="zh-TW" altLang="en-US" sz="2000">
              <a:solidFill>
                <a:schemeClr val="bg1"/>
              </a:solidFill>
            </a:endParaRPr>
          </a:p>
        </p:txBody>
      </p:sp>
    </p:spTree>
    <p:extLst>
      <p:ext uri="{BB962C8B-B14F-4D97-AF65-F5344CB8AC3E}">
        <p14:creationId xmlns:p14="http://schemas.microsoft.com/office/powerpoint/2010/main" val="103952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6601-38AC-45F7-B61A-3DE4DE48528D}"/>
              </a:ext>
            </a:extLst>
          </p:cNvPr>
          <p:cNvSpPr>
            <a:spLocks noGrp="1"/>
          </p:cNvSpPr>
          <p:nvPr>
            <p:ph type="title"/>
          </p:nvPr>
        </p:nvSpPr>
        <p:spPr/>
        <p:txBody>
          <a:bodyPr>
            <a:normAutofit fontScale="90000"/>
          </a:bodyPr>
          <a:lstStyle/>
          <a:p>
            <a:r>
              <a:rPr lang="en-US" altLang="zh-TW" dirty="0"/>
              <a:t>Heatmap Seattle Department of Transportation Code vs Hour by injury collision percentage</a:t>
            </a:r>
            <a:endParaRPr lang="zh-TW" altLang="en-US" dirty="0"/>
          </a:p>
        </p:txBody>
      </p:sp>
      <p:pic>
        <p:nvPicPr>
          <p:cNvPr id="9218" name="Picture 2">
            <a:extLst>
              <a:ext uri="{FF2B5EF4-FFF2-40B4-BE49-F238E27FC236}">
                <a16:creationId xmlns:a16="http://schemas.microsoft.com/office/drawing/2014/main" id="{9975DC41-3E93-4E44-8E55-7EC45152A69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439358" y="2446318"/>
            <a:ext cx="5181600" cy="3482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26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F82-471F-494B-A201-9F2BBBCCBCEF}"/>
              </a:ext>
            </a:extLst>
          </p:cNvPr>
          <p:cNvSpPr>
            <a:spLocks noGrp="1"/>
          </p:cNvSpPr>
          <p:nvPr>
            <p:ph type="title"/>
          </p:nvPr>
        </p:nvSpPr>
        <p:spPr/>
        <p:txBody>
          <a:bodyPr>
            <a:normAutofit fontScale="90000"/>
          </a:bodyPr>
          <a:lstStyle/>
          <a:p>
            <a:r>
              <a:rPr lang="en-US" altLang="zh-TW" dirty="0"/>
              <a:t>Heatmap number of pedestrians involved vs Hour by injury collision percentage</a:t>
            </a:r>
            <a:endParaRPr lang="zh-TW" altLang="en-US" dirty="0"/>
          </a:p>
        </p:txBody>
      </p:sp>
      <p:pic>
        <p:nvPicPr>
          <p:cNvPr id="10244" name="Picture 4">
            <a:extLst>
              <a:ext uri="{FF2B5EF4-FFF2-40B4-BE49-F238E27FC236}">
                <a16:creationId xmlns:a16="http://schemas.microsoft.com/office/drawing/2014/main" id="{DDFE4930-CED9-4CFC-A35A-25BF3D07D5A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05200" y="2462875"/>
            <a:ext cx="5181600" cy="332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22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9C24-2BE6-4B52-9A40-B766C91B7955}"/>
              </a:ext>
            </a:extLst>
          </p:cNvPr>
          <p:cNvSpPr>
            <a:spLocks noGrp="1"/>
          </p:cNvSpPr>
          <p:nvPr>
            <p:ph type="title"/>
          </p:nvPr>
        </p:nvSpPr>
        <p:spPr/>
        <p:txBody>
          <a:bodyPr>
            <a:normAutofit fontScale="90000"/>
          </a:bodyPr>
          <a:lstStyle/>
          <a:p>
            <a:r>
              <a:rPr lang="en-US" altLang="zh-TW" dirty="0"/>
              <a:t>Heatmap vehicles involved in the collision vs Hour by injury collision percentage</a:t>
            </a:r>
            <a:endParaRPr lang="zh-TW" altLang="en-US" dirty="0"/>
          </a:p>
        </p:txBody>
      </p:sp>
      <p:pic>
        <p:nvPicPr>
          <p:cNvPr id="11266" name="Picture 2">
            <a:extLst>
              <a:ext uri="{FF2B5EF4-FFF2-40B4-BE49-F238E27FC236}">
                <a16:creationId xmlns:a16="http://schemas.microsoft.com/office/drawing/2014/main" id="{66AE8BD4-061E-4003-A50E-1D55672ED9A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05200" y="2409608"/>
            <a:ext cx="5181600" cy="332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64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D990-677A-4694-819A-9471E4C256C1}"/>
              </a:ext>
            </a:extLst>
          </p:cNvPr>
          <p:cNvSpPr>
            <a:spLocks noGrp="1"/>
          </p:cNvSpPr>
          <p:nvPr>
            <p:ph type="title"/>
          </p:nvPr>
        </p:nvSpPr>
        <p:spPr/>
        <p:txBody>
          <a:bodyPr/>
          <a:lstStyle/>
          <a:p>
            <a:r>
              <a:rPr lang="en-US" altLang="zh-TW" b="1" i="0" dirty="0">
                <a:solidFill>
                  <a:srgbClr val="000000"/>
                </a:solidFill>
                <a:effectLst/>
                <a:latin typeface="Helvetica Neue"/>
              </a:rPr>
              <a:t>Balancing targets</a:t>
            </a:r>
            <a:endParaRPr lang="zh-TW" altLang="en-US" dirty="0"/>
          </a:p>
        </p:txBody>
      </p:sp>
      <p:sp>
        <p:nvSpPr>
          <p:cNvPr id="5" name="Content Placeholder 4">
            <a:extLst>
              <a:ext uri="{FF2B5EF4-FFF2-40B4-BE49-F238E27FC236}">
                <a16:creationId xmlns:a16="http://schemas.microsoft.com/office/drawing/2014/main" id="{B31E6D89-EFFE-4C12-9D7C-AB9EE3E1DFA8}"/>
              </a:ext>
            </a:extLst>
          </p:cNvPr>
          <p:cNvSpPr>
            <a:spLocks noGrp="1"/>
          </p:cNvSpPr>
          <p:nvPr>
            <p:ph idx="1"/>
          </p:nvPr>
        </p:nvSpPr>
        <p:spPr/>
        <p:txBody>
          <a:bodyPr/>
          <a:lstStyle/>
          <a:p>
            <a:r>
              <a:rPr lang="en-US" altLang="zh-TW" b="0" i="0" dirty="0">
                <a:solidFill>
                  <a:srgbClr val="000000"/>
                </a:solidFill>
                <a:effectLst/>
                <a:latin typeface="Helvetica Neue"/>
              </a:rPr>
              <a:t>At the top of this paper, we have done a histogram of targets. We know that we have </a:t>
            </a:r>
            <a:r>
              <a:rPr lang="en-US" altLang="zh-TW" b="1" i="0" dirty="0">
                <a:solidFill>
                  <a:srgbClr val="000000"/>
                </a:solidFill>
                <a:effectLst/>
                <a:latin typeface="Helvetica Neue"/>
              </a:rPr>
              <a:t>unbalance dataset</a:t>
            </a:r>
            <a:r>
              <a:rPr lang="en-US" altLang="zh-TW" b="0" i="0" dirty="0">
                <a:solidFill>
                  <a:srgbClr val="000000"/>
                </a:solidFill>
                <a:effectLst/>
                <a:latin typeface="Helvetica Neue"/>
              </a:rPr>
              <a:t>. So we will have to perform sampling methods, to avoid unbalance issue. In this case we choose </a:t>
            </a:r>
            <a:r>
              <a:rPr lang="en-US" altLang="zh-TW" b="1" i="0" dirty="0">
                <a:solidFill>
                  <a:srgbClr val="000000"/>
                </a:solidFill>
                <a:effectLst/>
                <a:latin typeface="Helvetica Neue"/>
              </a:rPr>
              <a:t>over sampling</a:t>
            </a:r>
            <a:r>
              <a:rPr lang="en-US" altLang="zh-TW" b="0" i="0" dirty="0">
                <a:solidFill>
                  <a:srgbClr val="000000"/>
                </a:solidFill>
                <a:effectLst/>
                <a:latin typeface="Helvetica Neue"/>
              </a:rPr>
              <a:t>, still there are under sampling, SMOTE to choose with.</a:t>
            </a:r>
            <a:endParaRPr lang="zh-TW" altLang="en-US" dirty="0"/>
          </a:p>
        </p:txBody>
      </p:sp>
    </p:spTree>
    <p:extLst>
      <p:ext uri="{BB962C8B-B14F-4D97-AF65-F5344CB8AC3E}">
        <p14:creationId xmlns:p14="http://schemas.microsoft.com/office/powerpoint/2010/main" val="319992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7E9B-B914-46D9-A52E-789C12B69004}"/>
              </a:ext>
            </a:extLst>
          </p:cNvPr>
          <p:cNvSpPr>
            <a:spLocks noGrp="1"/>
          </p:cNvSpPr>
          <p:nvPr>
            <p:ph type="title"/>
          </p:nvPr>
        </p:nvSpPr>
        <p:spPr/>
        <p:txBody>
          <a:bodyPr/>
          <a:lstStyle/>
          <a:p>
            <a:r>
              <a:rPr lang="en-US" altLang="zh-TW" b="1" i="0" dirty="0">
                <a:solidFill>
                  <a:srgbClr val="000000"/>
                </a:solidFill>
                <a:effectLst/>
                <a:latin typeface="Helvetica Neue"/>
              </a:rPr>
              <a:t>Models</a:t>
            </a:r>
            <a:endParaRPr lang="zh-TW" altLang="en-US" dirty="0"/>
          </a:p>
        </p:txBody>
      </p:sp>
      <p:sp>
        <p:nvSpPr>
          <p:cNvPr id="3" name="Content Placeholder 2">
            <a:extLst>
              <a:ext uri="{FF2B5EF4-FFF2-40B4-BE49-F238E27FC236}">
                <a16:creationId xmlns:a16="http://schemas.microsoft.com/office/drawing/2014/main" id="{BB810B09-5304-4318-898B-EAE75E3ABA0E}"/>
              </a:ext>
            </a:extLst>
          </p:cNvPr>
          <p:cNvSpPr>
            <a:spLocks noGrp="1"/>
          </p:cNvSpPr>
          <p:nvPr>
            <p:ph idx="1"/>
          </p:nvPr>
        </p:nvSpPr>
        <p:spPr/>
        <p:txBody>
          <a:bodyPr/>
          <a:lstStyle/>
          <a:p>
            <a:r>
              <a:rPr lang="en-US" altLang="zh-TW" b="0" i="0" dirty="0">
                <a:solidFill>
                  <a:srgbClr val="000000"/>
                </a:solidFill>
                <a:effectLst/>
                <a:latin typeface="Helvetica Neue"/>
              </a:rPr>
              <a:t>Models that we are going to use are </a:t>
            </a:r>
            <a:r>
              <a:rPr lang="en-US" altLang="zh-TW" b="1" i="0" dirty="0" err="1">
                <a:solidFill>
                  <a:srgbClr val="000000"/>
                </a:solidFill>
                <a:effectLst/>
                <a:latin typeface="Helvetica Neue"/>
              </a:rPr>
              <a:t>LightGBM</a:t>
            </a:r>
            <a:r>
              <a:rPr lang="en-US" altLang="zh-TW" b="1" i="0" dirty="0">
                <a:solidFill>
                  <a:srgbClr val="000000"/>
                </a:solidFill>
                <a:effectLst/>
                <a:latin typeface="Helvetica Neue"/>
              </a:rPr>
              <a:t>, Naive Bayes, </a:t>
            </a:r>
            <a:r>
              <a:rPr lang="en-US" altLang="zh-TW" b="1" i="0" dirty="0" err="1">
                <a:solidFill>
                  <a:srgbClr val="000000"/>
                </a:solidFill>
                <a:effectLst/>
                <a:latin typeface="Helvetica Neue"/>
              </a:rPr>
              <a:t>XGBoost</a:t>
            </a:r>
            <a:r>
              <a:rPr lang="en-US" altLang="zh-TW" b="1" i="0" dirty="0">
                <a:solidFill>
                  <a:srgbClr val="000000"/>
                </a:solidFill>
                <a:effectLst/>
                <a:latin typeface="Helvetica Neue"/>
              </a:rPr>
              <a:t>, </a:t>
            </a:r>
            <a:r>
              <a:rPr lang="en-US" altLang="zh-TW" b="1" i="0" dirty="0" err="1">
                <a:solidFill>
                  <a:srgbClr val="000000"/>
                </a:solidFill>
                <a:effectLst/>
                <a:latin typeface="Helvetica Neue"/>
              </a:rPr>
              <a:t>MLPClassifier</a:t>
            </a:r>
            <a:r>
              <a:rPr lang="en-US" altLang="zh-TW" b="0" i="0" dirty="0">
                <a:solidFill>
                  <a:srgbClr val="000000"/>
                </a:solidFill>
                <a:effectLst/>
                <a:latin typeface="Helvetica Neue"/>
              </a:rPr>
              <a:t>. This project was to predict Injury Collision and Property Damage Only Collision in our case this is a classification problem, so models that are selected should be classifier. We have chosen these due to it's faster on modeling comparing KNN and random forest, so that we could know the result and adjust to needs faster.</a:t>
            </a:r>
            <a:endParaRPr lang="zh-TW" altLang="en-US" dirty="0"/>
          </a:p>
        </p:txBody>
      </p:sp>
    </p:spTree>
    <p:extLst>
      <p:ext uri="{BB962C8B-B14F-4D97-AF65-F5344CB8AC3E}">
        <p14:creationId xmlns:p14="http://schemas.microsoft.com/office/powerpoint/2010/main" val="4105413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ECB1-D631-451A-BB11-6C8F0D28E3E8}"/>
              </a:ext>
            </a:extLst>
          </p:cNvPr>
          <p:cNvSpPr>
            <a:spLocks noGrp="1"/>
          </p:cNvSpPr>
          <p:nvPr>
            <p:ph type="title"/>
          </p:nvPr>
        </p:nvSpPr>
        <p:spPr/>
        <p:txBody>
          <a:bodyPr/>
          <a:lstStyle/>
          <a:p>
            <a:r>
              <a:rPr lang="en-US" altLang="zh-TW" dirty="0"/>
              <a:t>Final Model</a:t>
            </a:r>
            <a:endParaRPr lang="zh-TW" altLang="en-US" dirty="0"/>
          </a:p>
        </p:txBody>
      </p:sp>
      <p:pic>
        <p:nvPicPr>
          <p:cNvPr id="4" name="Content Placeholder 3">
            <a:extLst>
              <a:ext uri="{FF2B5EF4-FFF2-40B4-BE49-F238E27FC236}">
                <a16:creationId xmlns:a16="http://schemas.microsoft.com/office/drawing/2014/main" id="{347D2ED1-76C9-4881-9412-67A3862A19A0}"/>
              </a:ext>
            </a:extLst>
          </p:cNvPr>
          <p:cNvPicPr>
            <a:picLocks noGrp="1" noChangeAspect="1"/>
          </p:cNvPicPr>
          <p:nvPr>
            <p:ph sz="half" idx="1"/>
          </p:nvPr>
        </p:nvPicPr>
        <p:blipFill>
          <a:blip r:embed="rId2"/>
          <a:stretch>
            <a:fillRect/>
          </a:stretch>
        </p:blipFill>
        <p:spPr>
          <a:xfrm>
            <a:off x="1585912" y="2648744"/>
            <a:ext cx="3686175" cy="2705100"/>
          </a:xfrm>
          <a:prstGeom prst="rect">
            <a:avLst/>
          </a:prstGeom>
        </p:spPr>
      </p:pic>
      <p:sp>
        <p:nvSpPr>
          <p:cNvPr id="5" name="Content Placeholder 4">
            <a:extLst>
              <a:ext uri="{FF2B5EF4-FFF2-40B4-BE49-F238E27FC236}">
                <a16:creationId xmlns:a16="http://schemas.microsoft.com/office/drawing/2014/main" id="{1E9DB992-C64A-4EB8-BD0A-AA48E93D9C35}"/>
              </a:ext>
            </a:extLst>
          </p:cNvPr>
          <p:cNvSpPr>
            <a:spLocks noGrp="1"/>
          </p:cNvSpPr>
          <p:nvPr>
            <p:ph sz="half" idx="2"/>
          </p:nvPr>
        </p:nvSpPr>
        <p:spPr/>
        <p:txBody>
          <a:bodyPr>
            <a:normAutofit fontScale="70000" lnSpcReduction="20000"/>
          </a:bodyPr>
          <a:lstStyle/>
          <a:p>
            <a:r>
              <a:rPr lang="en-US" altLang="zh-TW" b="0" i="0" dirty="0">
                <a:solidFill>
                  <a:srgbClr val="000000"/>
                </a:solidFill>
                <a:effectLst/>
                <a:latin typeface="Helvetica Neue"/>
              </a:rPr>
              <a:t>For model evaluation will look at AUC, ROC, Sensitivity, Specificity, Precision, Accuracy.</a:t>
            </a:r>
            <a:br>
              <a:rPr lang="en-US" altLang="zh-TW" dirty="0"/>
            </a:br>
            <a:r>
              <a:rPr lang="en-US" altLang="zh-TW" b="0" i="0" dirty="0">
                <a:solidFill>
                  <a:srgbClr val="000000"/>
                </a:solidFill>
                <a:effectLst/>
                <a:latin typeface="Helvetica Neue"/>
              </a:rPr>
              <a:t>With the four model that we have applied Naive Bayes have the highest Accuracy of 0.75 but the lowest in AUC, ROC score, and it's </a:t>
            </a:r>
            <a:r>
              <a:rPr lang="en-US" altLang="zh-TW" b="0" i="0" dirty="0" err="1">
                <a:solidFill>
                  <a:srgbClr val="000000"/>
                </a:solidFill>
                <a:effectLst/>
                <a:latin typeface="Helvetica Neue"/>
              </a:rPr>
              <a:t>sensitiviy</a:t>
            </a:r>
            <a:r>
              <a:rPr lang="en-US" altLang="zh-TW" b="0" i="0" dirty="0">
                <a:solidFill>
                  <a:srgbClr val="000000"/>
                </a:solidFill>
                <a:effectLst/>
                <a:latin typeface="Helvetica Neue"/>
              </a:rPr>
              <a:t> is also very low at 0.2. Although it have an incredible score on specificity, but our goal was trying to avoid injury collisions, naive </a:t>
            </a:r>
            <a:r>
              <a:rPr lang="en-US" altLang="zh-TW" b="0" i="0" dirty="0" err="1">
                <a:solidFill>
                  <a:srgbClr val="000000"/>
                </a:solidFill>
                <a:effectLst/>
                <a:latin typeface="Helvetica Neue"/>
              </a:rPr>
              <a:t>bayes</a:t>
            </a:r>
            <a:r>
              <a:rPr lang="en-US" altLang="zh-TW" b="0" i="0" dirty="0">
                <a:solidFill>
                  <a:srgbClr val="000000"/>
                </a:solidFill>
                <a:effectLst/>
                <a:latin typeface="Helvetica Neue"/>
              </a:rPr>
              <a:t> is out of consideration.</a:t>
            </a:r>
            <a:br>
              <a:rPr lang="en-US" altLang="zh-TW" dirty="0"/>
            </a:br>
            <a:r>
              <a:rPr lang="en-US" altLang="zh-TW" b="0" i="0" dirty="0" err="1">
                <a:solidFill>
                  <a:srgbClr val="000000"/>
                </a:solidFill>
                <a:effectLst/>
                <a:latin typeface="Helvetica Neue"/>
              </a:rPr>
              <a:t>LightGBM</a:t>
            </a:r>
            <a:r>
              <a:rPr lang="en-US" altLang="zh-TW" b="0" i="0" dirty="0">
                <a:solidFill>
                  <a:srgbClr val="000000"/>
                </a:solidFill>
                <a:effectLst/>
                <a:latin typeface="Helvetica Neue"/>
              </a:rPr>
              <a:t>, </a:t>
            </a:r>
            <a:r>
              <a:rPr lang="en-US" altLang="zh-TW" b="0" i="0" dirty="0" err="1">
                <a:solidFill>
                  <a:srgbClr val="000000"/>
                </a:solidFill>
                <a:effectLst/>
                <a:latin typeface="Helvetica Neue"/>
              </a:rPr>
              <a:t>XGBoost</a:t>
            </a:r>
            <a:r>
              <a:rPr lang="en-US" altLang="zh-TW" b="0" i="0" dirty="0">
                <a:solidFill>
                  <a:srgbClr val="000000"/>
                </a:solidFill>
                <a:effectLst/>
                <a:latin typeface="Helvetica Neue"/>
              </a:rPr>
              <a:t>, and </a:t>
            </a:r>
            <a:r>
              <a:rPr lang="en-US" altLang="zh-TW" b="0" i="0" dirty="0" err="1">
                <a:solidFill>
                  <a:srgbClr val="000000"/>
                </a:solidFill>
                <a:effectLst/>
                <a:latin typeface="Helvetica Neue"/>
              </a:rPr>
              <a:t>MLPClassifier</a:t>
            </a:r>
            <a:r>
              <a:rPr lang="en-US" altLang="zh-TW" b="0" i="0" dirty="0">
                <a:solidFill>
                  <a:srgbClr val="000000"/>
                </a:solidFill>
                <a:effectLst/>
                <a:latin typeface="Helvetica Neue"/>
              </a:rPr>
              <a:t> are all very close. Overall </a:t>
            </a:r>
            <a:r>
              <a:rPr lang="en-US" altLang="zh-TW" b="0" i="0" dirty="0" err="1">
                <a:solidFill>
                  <a:srgbClr val="000000"/>
                </a:solidFill>
                <a:effectLst/>
                <a:latin typeface="Helvetica Neue"/>
              </a:rPr>
              <a:t>MLPClassifier</a:t>
            </a:r>
            <a:r>
              <a:rPr lang="en-US" altLang="zh-TW" b="0" i="0" dirty="0">
                <a:solidFill>
                  <a:srgbClr val="000000"/>
                </a:solidFill>
                <a:effectLst/>
                <a:latin typeface="Helvetica Neue"/>
              </a:rPr>
              <a:t> have slightly out perform than the other two model.</a:t>
            </a:r>
            <a:br>
              <a:rPr lang="en-US" altLang="zh-TW" dirty="0"/>
            </a:br>
            <a:r>
              <a:rPr lang="en-US" altLang="zh-TW" b="0" i="0" dirty="0">
                <a:solidFill>
                  <a:srgbClr val="000000"/>
                </a:solidFill>
                <a:effectLst/>
                <a:latin typeface="Helvetica Neue"/>
              </a:rPr>
              <a:t>In this case we will select </a:t>
            </a:r>
            <a:r>
              <a:rPr lang="en-US" altLang="zh-TW" b="0" i="0" dirty="0" err="1">
                <a:solidFill>
                  <a:srgbClr val="000000"/>
                </a:solidFill>
                <a:effectLst/>
                <a:latin typeface="Helvetica Neue"/>
              </a:rPr>
              <a:t>MLPClassifier</a:t>
            </a:r>
            <a:r>
              <a:rPr lang="en-US" altLang="zh-TW" b="0" i="0" dirty="0">
                <a:solidFill>
                  <a:srgbClr val="000000"/>
                </a:solidFill>
                <a:effectLst/>
                <a:latin typeface="Helvetica Neue"/>
              </a:rPr>
              <a:t> as final selection of model.</a:t>
            </a:r>
            <a:endParaRPr lang="zh-TW" altLang="en-US" dirty="0"/>
          </a:p>
        </p:txBody>
      </p:sp>
    </p:spTree>
    <p:extLst>
      <p:ext uri="{BB962C8B-B14F-4D97-AF65-F5344CB8AC3E}">
        <p14:creationId xmlns:p14="http://schemas.microsoft.com/office/powerpoint/2010/main" val="39205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C37A-B7C9-44EA-BB2F-CC2195F6BFE7}"/>
              </a:ext>
            </a:extLst>
          </p:cNvPr>
          <p:cNvSpPr>
            <a:spLocks noGrp="1"/>
          </p:cNvSpPr>
          <p:nvPr>
            <p:ph type="title"/>
          </p:nvPr>
        </p:nvSpPr>
        <p:spPr/>
        <p:txBody>
          <a:bodyPr/>
          <a:lstStyle/>
          <a:p>
            <a:r>
              <a:rPr lang="en-US" altLang="zh-TW" dirty="0"/>
              <a:t>Conclusion</a:t>
            </a:r>
            <a:endParaRPr lang="zh-TW" altLang="en-US" dirty="0"/>
          </a:p>
        </p:txBody>
      </p:sp>
      <p:sp>
        <p:nvSpPr>
          <p:cNvPr id="3" name="Content Placeholder 2">
            <a:extLst>
              <a:ext uri="{FF2B5EF4-FFF2-40B4-BE49-F238E27FC236}">
                <a16:creationId xmlns:a16="http://schemas.microsoft.com/office/drawing/2014/main" id="{D86DD86A-9615-4F25-8371-45EDE644235D}"/>
              </a:ext>
            </a:extLst>
          </p:cNvPr>
          <p:cNvSpPr>
            <a:spLocks noGrp="1"/>
          </p:cNvSpPr>
          <p:nvPr>
            <p:ph idx="1"/>
          </p:nvPr>
        </p:nvSpPr>
        <p:spPr/>
        <p:txBody>
          <a:bodyPr/>
          <a:lstStyle/>
          <a:p>
            <a:r>
              <a:rPr lang="en-US" altLang="zh-TW" b="0" i="0" dirty="0">
                <a:solidFill>
                  <a:srgbClr val="000000"/>
                </a:solidFill>
                <a:effectLst/>
                <a:latin typeface="Helvetica Neue"/>
              </a:rPr>
              <a:t>The purpose was to predict Injury Collision and Property Damage Only Collision. Our </a:t>
            </a:r>
            <a:r>
              <a:rPr lang="en-US" altLang="zh-TW" b="0" i="0" dirty="0" err="1">
                <a:solidFill>
                  <a:srgbClr val="000000"/>
                </a:solidFill>
                <a:effectLst/>
                <a:latin typeface="Helvetica Neue"/>
              </a:rPr>
              <a:t>MLPClassifier</a:t>
            </a:r>
            <a:r>
              <a:rPr lang="en-US" altLang="zh-TW" b="0" i="0" dirty="0">
                <a:solidFill>
                  <a:srgbClr val="000000"/>
                </a:solidFill>
                <a:effectLst/>
                <a:latin typeface="Helvetica Neue"/>
              </a:rPr>
              <a:t> model provides AUC, ROC score of .71. Detection rate on Injury Collision with 79% and 63% on Property Damage Only Collision. Overall accuracy with 68%, precision .48. On prediction of Injury Collision have 48% accuracy, but when it's detected it has 80% correctness to be Injury Collision and 63% of Property Damage Only Collision accuracy. With this model can increase alertness to people, specially avoiding 80% of Injury Collision.</a:t>
            </a:r>
            <a:endParaRPr lang="zh-TW" altLang="en-US" dirty="0"/>
          </a:p>
        </p:txBody>
      </p:sp>
    </p:spTree>
    <p:extLst>
      <p:ext uri="{BB962C8B-B14F-4D97-AF65-F5344CB8AC3E}">
        <p14:creationId xmlns:p14="http://schemas.microsoft.com/office/powerpoint/2010/main" val="322991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22E8-8C21-4EBA-B35F-EB55EF3F6AF4}"/>
              </a:ext>
            </a:extLst>
          </p:cNvPr>
          <p:cNvSpPr>
            <a:spLocks noGrp="1"/>
          </p:cNvSpPr>
          <p:nvPr>
            <p:ph type="title"/>
          </p:nvPr>
        </p:nvSpPr>
        <p:spPr/>
        <p:txBody>
          <a:bodyPr/>
          <a:lstStyle/>
          <a:p>
            <a:r>
              <a:rPr lang="en-US" altLang="zh-TW" dirty="0"/>
              <a:t>Predicting collisions</a:t>
            </a:r>
            <a:endParaRPr lang="zh-TW" altLang="en-US" dirty="0"/>
          </a:p>
        </p:txBody>
      </p:sp>
      <p:sp>
        <p:nvSpPr>
          <p:cNvPr id="3" name="Content Placeholder 2">
            <a:extLst>
              <a:ext uri="{FF2B5EF4-FFF2-40B4-BE49-F238E27FC236}">
                <a16:creationId xmlns:a16="http://schemas.microsoft.com/office/drawing/2014/main" id="{16E66C9C-622E-40B9-8468-F7DE7ED98C01}"/>
              </a:ext>
            </a:extLst>
          </p:cNvPr>
          <p:cNvSpPr>
            <a:spLocks noGrp="1"/>
          </p:cNvSpPr>
          <p:nvPr>
            <p:ph idx="1"/>
          </p:nvPr>
        </p:nvSpPr>
        <p:spPr/>
        <p:txBody>
          <a:bodyPr/>
          <a:lstStyle/>
          <a:p>
            <a:r>
              <a:rPr lang="en-US" altLang="zh-TW" b="0" i="0" dirty="0">
                <a:solidFill>
                  <a:srgbClr val="000000"/>
                </a:solidFill>
                <a:effectLst/>
                <a:latin typeface="Helvetica Neue"/>
              </a:rPr>
              <a:t>In this project we will try to predict </a:t>
            </a:r>
            <a:r>
              <a:rPr lang="en-US" altLang="zh-TW" b="1" i="0" dirty="0">
                <a:solidFill>
                  <a:srgbClr val="000000"/>
                </a:solidFill>
                <a:effectLst/>
                <a:latin typeface="Helvetica Neue"/>
              </a:rPr>
              <a:t>Injury Collision</a:t>
            </a:r>
            <a:r>
              <a:rPr lang="en-US" altLang="zh-TW" b="0" i="0" dirty="0">
                <a:solidFill>
                  <a:srgbClr val="000000"/>
                </a:solidFill>
                <a:effectLst/>
                <a:latin typeface="Helvetica Neue"/>
              </a:rPr>
              <a:t> and </a:t>
            </a:r>
            <a:r>
              <a:rPr lang="en-US" altLang="zh-TW" b="1" i="0" dirty="0">
                <a:solidFill>
                  <a:srgbClr val="000000"/>
                </a:solidFill>
                <a:effectLst/>
                <a:latin typeface="Helvetica Neue"/>
              </a:rPr>
              <a:t>Property Damage Only Collision</a:t>
            </a:r>
            <a:r>
              <a:rPr lang="en-US" altLang="zh-TW" b="0" i="0" dirty="0">
                <a:solidFill>
                  <a:srgbClr val="000000"/>
                </a:solidFill>
                <a:effectLst/>
                <a:latin typeface="Helvetica Neue"/>
              </a:rPr>
              <a:t>, this report are aim to stakeholders interested preventing and reducing injury collisions and Property Damage Only Collision.</a:t>
            </a:r>
          </a:p>
          <a:p>
            <a:r>
              <a:rPr lang="en-US" altLang="zh-TW" b="0" i="0" dirty="0">
                <a:solidFill>
                  <a:srgbClr val="000000"/>
                </a:solidFill>
                <a:effectLst/>
                <a:latin typeface="Helvetica Neue"/>
              </a:rPr>
              <a:t>All collisions provided by SPD and recorded by Traffic Records. This includes all types of collisions. Collisions will display at the intersection or mid-block of a segment. Timeframe: 2004 to Present. Dataset can be found by </a:t>
            </a:r>
            <a:r>
              <a:rPr lang="en-US" altLang="zh-TW" b="0" i="0" u="sng" dirty="0">
                <a:solidFill>
                  <a:srgbClr val="296EAA"/>
                </a:solidFill>
                <a:effectLst/>
                <a:latin typeface="Helvetica Neue"/>
                <a:hlinkClick r:id="rId2"/>
              </a:rPr>
              <a:t>Link</a:t>
            </a:r>
            <a:r>
              <a:rPr lang="en-US" altLang="zh-TW" b="0" i="0" dirty="0">
                <a:solidFill>
                  <a:srgbClr val="000000"/>
                </a:solidFill>
                <a:effectLst/>
                <a:latin typeface="Helvetica Neue"/>
              </a:rPr>
              <a:t>. </a:t>
            </a:r>
            <a:r>
              <a:rPr lang="en-US" altLang="zh-TW" b="0" i="0" dirty="0" err="1">
                <a:solidFill>
                  <a:srgbClr val="000000"/>
                </a:solidFill>
                <a:effectLst/>
                <a:latin typeface="Helvetica Neue"/>
              </a:rPr>
              <a:t>MetaData</a:t>
            </a:r>
            <a:r>
              <a:rPr lang="en-US" altLang="zh-TW" b="0" i="0" dirty="0">
                <a:solidFill>
                  <a:srgbClr val="000000"/>
                </a:solidFill>
                <a:effectLst/>
                <a:latin typeface="Helvetica Neue"/>
              </a:rPr>
              <a:t> can be found by </a:t>
            </a:r>
            <a:r>
              <a:rPr lang="en-US" altLang="zh-TW" b="0" i="0" u="sng" dirty="0">
                <a:solidFill>
                  <a:srgbClr val="296EAA"/>
                </a:solidFill>
                <a:effectLst/>
                <a:latin typeface="Helvetica Neue"/>
                <a:hlinkClick r:id="rId3"/>
              </a:rPr>
              <a:t>Link</a:t>
            </a:r>
            <a:r>
              <a:rPr lang="en-US" altLang="zh-TW" b="0" i="0" dirty="0">
                <a:solidFill>
                  <a:srgbClr val="000000"/>
                </a:solidFill>
                <a:effectLst/>
                <a:latin typeface="Helvetica Neue"/>
              </a:rPr>
              <a:t>.</a:t>
            </a:r>
            <a:endParaRPr lang="zh-TW" altLang="en-US" dirty="0"/>
          </a:p>
        </p:txBody>
      </p:sp>
    </p:spTree>
    <p:extLst>
      <p:ext uri="{BB962C8B-B14F-4D97-AF65-F5344CB8AC3E}">
        <p14:creationId xmlns:p14="http://schemas.microsoft.com/office/powerpoint/2010/main" val="420582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73E1-0EDF-4164-9602-5FCCD20234CA}"/>
              </a:ext>
            </a:extLst>
          </p:cNvPr>
          <p:cNvSpPr>
            <a:spLocks noGrp="1"/>
          </p:cNvSpPr>
          <p:nvPr>
            <p:ph type="title"/>
          </p:nvPr>
        </p:nvSpPr>
        <p:spPr/>
        <p:txBody>
          <a:bodyPr/>
          <a:lstStyle/>
          <a:p>
            <a:r>
              <a:rPr lang="en-US" altLang="zh-TW" dirty="0"/>
              <a:t>Dataset info</a:t>
            </a:r>
            <a:endParaRPr lang="zh-TW" altLang="en-US" dirty="0"/>
          </a:p>
        </p:txBody>
      </p:sp>
      <p:sp>
        <p:nvSpPr>
          <p:cNvPr id="3" name="Content Placeholder 2">
            <a:extLst>
              <a:ext uri="{FF2B5EF4-FFF2-40B4-BE49-F238E27FC236}">
                <a16:creationId xmlns:a16="http://schemas.microsoft.com/office/drawing/2014/main" id="{B80C17F4-470B-402E-8F37-7B13149010AB}"/>
              </a:ext>
            </a:extLst>
          </p:cNvPr>
          <p:cNvSpPr>
            <a:spLocks noGrp="1"/>
          </p:cNvSpPr>
          <p:nvPr>
            <p:ph sz="half" idx="1"/>
          </p:nvPr>
        </p:nvSpPr>
        <p:spPr/>
        <p:txBody>
          <a:bodyPr>
            <a:normAutofit/>
          </a:bodyPr>
          <a:lstStyle/>
          <a:p>
            <a:r>
              <a:rPr lang="en-US" altLang="zh-TW" dirty="0"/>
              <a:t>Shape : 194673, 38</a:t>
            </a:r>
          </a:p>
          <a:p>
            <a:r>
              <a:rPr lang="en-US" altLang="zh-TW" dirty="0"/>
              <a:t>Top missing value features</a:t>
            </a:r>
          </a:p>
        </p:txBody>
      </p:sp>
      <p:sp>
        <p:nvSpPr>
          <p:cNvPr id="4" name="Content Placeholder 3">
            <a:extLst>
              <a:ext uri="{FF2B5EF4-FFF2-40B4-BE49-F238E27FC236}">
                <a16:creationId xmlns:a16="http://schemas.microsoft.com/office/drawing/2014/main" id="{77B4FC69-8823-4B3D-9053-7991DBB042EA}"/>
              </a:ext>
            </a:extLst>
          </p:cNvPr>
          <p:cNvSpPr>
            <a:spLocks noGrp="1"/>
          </p:cNvSpPr>
          <p:nvPr>
            <p:ph sz="half" idx="2"/>
          </p:nvPr>
        </p:nvSpPr>
        <p:spPr>
          <a:xfrm>
            <a:off x="6342679" y="512300"/>
            <a:ext cx="5181600" cy="4351338"/>
          </a:xfrm>
        </p:spPr>
        <p:txBody>
          <a:bodyPr>
            <a:normAutofit/>
          </a:bodyPr>
          <a:lstStyle/>
          <a:p>
            <a:r>
              <a:rPr lang="en-US" altLang="zh-TW" dirty="0"/>
              <a:t>Columns types</a:t>
            </a:r>
            <a:endParaRPr lang="zh-TW" altLang="en-US" dirty="0"/>
          </a:p>
        </p:txBody>
      </p:sp>
      <p:pic>
        <p:nvPicPr>
          <p:cNvPr id="9" name="Picture 8">
            <a:extLst>
              <a:ext uri="{FF2B5EF4-FFF2-40B4-BE49-F238E27FC236}">
                <a16:creationId xmlns:a16="http://schemas.microsoft.com/office/drawing/2014/main" id="{08F18610-94ED-447F-B7DA-815FEFD08EA5}"/>
              </a:ext>
            </a:extLst>
          </p:cNvPr>
          <p:cNvPicPr>
            <a:picLocks noChangeAspect="1"/>
          </p:cNvPicPr>
          <p:nvPr/>
        </p:nvPicPr>
        <p:blipFill>
          <a:blip r:embed="rId2"/>
          <a:stretch>
            <a:fillRect/>
          </a:stretch>
        </p:blipFill>
        <p:spPr>
          <a:xfrm>
            <a:off x="973492" y="3282009"/>
            <a:ext cx="4705350" cy="2105025"/>
          </a:xfrm>
          <a:prstGeom prst="rect">
            <a:avLst/>
          </a:prstGeom>
        </p:spPr>
      </p:pic>
      <p:pic>
        <p:nvPicPr>
          <p:cNvPr id="10" name="Picture 9">
            <a:extLst>
              <a:ext uri="{FF2B5EF4-FFF2-40B4-BE49-F238E27FC236}">
                <a16:creationId xmlns:a16="http://schemas.microsoft.com/office/drawing/2014/main" id="{6813776A-9110-471F-917D-0F06047B68D1}"/>
              </a:ext>
            </a:extLst>
          </p:cNvPr>
          <p:cNvPicPr>
            <a:picLocks noChangeAspect="1"/>
          </p:cNvPicPr>
          <p:nvPr/>
        </p:nvPicPr>
        <p:blipFill>
          <a:blip r:embed="rId3"/>
          <a:stretch>
            <a:fillRect/>
          </a:stretch>
        </p:blipFill>
        <p:spPr>
          <a:xfrm>
            <a:off x="6619450" y="1067925"/>
            <a:ext cx="2438316" cy="5277775"/>
          </a:xfrm>
          <a:prstGeom prst="rect">
            <a:avLst/>
          </a:prstGeom>
        </p:spPr>
      </p:pic>
    </p:spTree>
    <p:extLst>
      <p:ext uri="{BB962C8B-B14F-4D97-AF65-F5344CB8AC3E}">
        <p14:creationId xmlns:p14="http://schemas.microsoft.com/office/powerpoint/2010/main" val="406659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1A690-9237-4D1F-BB84-FBBEC2DB015A}"/>
              </a:ext>
            </a:extLst>
          </p:cNvPr>
          <p:cNvSpPr>
            <a:spLocks noGrp="1"/>
          </p:cNvSpPr>
          <p:nvPr>
            <p:ph type="title"/>
          </p:nvPr>
        </p:nvSpPr>
        <p:spPr/>
        <p:txBody>
          <a:bodyPr/>
          <a:lstStyle/>
          <a:p>
            <a:r>
              <a:rPr lang="en-US" altLang="zh-TW" dirty="0"/>
              <a:t>Targets</a:t>
            </a:r>
            <a:endParaRPr lang="zh-TW" altLang="en-US" dirty="0"/>
          </a:p>
        </p:txBody>
      </p:sp>
      <p:sp>
        <p:nvSpPr>
          <p:cNvPr id="6" name="Content Placeholder 5">
            <a:extLst>
              <a:ext uri="{FF2B5EF4-FFF2-40B4-BE49-F238E27FC236}">
                <a16:creationId xmlns:a16="http://schemas.microsoft.com/office/drawing/2014/main" id="{D5819D7B-0ED4-4AC6-96AF-BCECA001CC4D}"/>
              </a:ext>
            </a:extLst>
          </p:cNvPr>
          <p:cNvSpPr>
            <a:spLocks noGrp="1"/>
          </p:cNvSpPr>
          <p:nvPr>
            <p:ph sz="half" idx="2"/>
          </p:nvPr>
        </p:nvSpPr>
        <p:spPr/>
        <p:txBody>
          <a:bodyPr/>
          <a:lstStyle/>
          <a:p>
            <a:r>
              <a:rPr lang="en-US" altLang="zh-TW" dirty="0"/>
              <a:t>Severity Code</a:t>
            </a:r>
          </a:p>
          <a:p>
            <a:pPr lvl="1"/>
            <a:r>
              <a:rPr lang="en-US" altLang="zh-TW" dirty="0"/>
              <a:t>2: Injury Collision</a:t>
            </a:r>
          </a:p>
          <a:p>
            <a:pPr lvl="1"/>
            <a:r>
              <a:rPr lang="en-US" altLang="zh-TW" dirty="0"/>
              <a:t>1: Property Damage Only Collision</a:t>
            </a:r>
          </a:p>
          <a:p>
            <a:r>
              <a:rPr lang="en-US" altLang="zh-TW" dirty="0"/>
              <a:t>We will transform Injury collision to 1 and Property to 0.</a:t>
            </a:r>
          </a:p>
        </p:txBody>
      </p:sp>
      <p:pic>
        <p:nvPicPr>
          <p:cNvPr id="2050" name="Picture 2">
            <a:extLst>
              <a:ext uri="{FF2B5EF4-FFF2-40B4-BE49-F238E27FC236}">
                <a16:creationId xmlns:a16="http://schemas.microsoft.com/office/drawing/2014/main" id="{B5F8ACBD-12EC-4A0E-800A-2D557F9346F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07475" y="2400729"/>
            <a:ext cx="5043049" cy="320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E46D-60FD-494F-8C89-6A2D86E8E51B}"/>
              </a:ext>
            </a:extLst>
          </p:cNvPr>
          <p:cNvSpPr>
            <a:spLocks noGrp="1"/>
          </p:cNvSpPr>
          <p:nvPr>
            <p:ph type="title"/>
          </p:nvPr>
        </p:nvSpPr>
        <p:spPr/>
        <p:txBody>
          <a:bodyPr/>
          <a:lstStyle/>
          <a:p>
            <a:r>
              <a:rPr lang="en-US" altLang="zh-TW" dirty="0"/>
              <a:t>Collision vs Collision address type</a:t>
            </a:r>
            <a:endParaRPr lang="zh-TW" altLang="en-US" dirty="0"/>
          </a:p>
        </p:txBody>
      </p:sp>
      <p:sp>
        <p:nvSpPr>
          <p:cNvPr id="4" name="Content Placeholder 3">
            <a:extLst>
              <a:ext uri="{FF2B5EF4-FFF2-40B4-BE49-F238E27FC236}">
                <a16:creationId xmlns:a16="http://schemas.microsoft.com/office/drawing/2014/main" id="{456CF326-B158-448D-A437-23A72CD5AEAD}"/>
              </a:ext>
            </a:extLst>
          </p:cNvPr>
          <p:cNvSpPr>
            <a:spLocks noGrp="1"/>
          </p:cNvSpPr>
          <p:nvPr>
            <p:ph sz="half" idx="2"/>
          </p:nvPr>
        </p:nvSpPr>
        <p:spPr/>
        <p:txBody>
          <a:bodyPr/>
          <a:lstStyle/>
          <a:p>
            <a:r>
              <a:rPr lang="en-US" altLang="zh-TW" b="0" i="0" dirty="0">
                <a:solidFill>
                  <a:srgbClr val="000000"/>
                </a:solidFill>
                <a:effectLst/>
                <a:latin typeface="Helvetica Neue"/>
              </a:rPr>
              <a:t>With this plot and table we can see that intersection have higher percentage of Injury Collision.</a:t>
            </a:r>
            <a:endParaRPr lang="zh-TW" altLang="en-US" dirty="0"/>
          </a:p>
        </p:txBody>
      </p:sp>
      <p:pic>
        <p:nvPicPr>
          <p:cNvPr id="4098" name="Picture 2">
            <a:extLst>
              <a:ext uri="{FF2B5EF4-FFF2-40B4-BE49-F238E27FC236}">
                <a16:creationId xmlns:a16="http://schemas.microsoft.com/office/drawing/2014/main" id="{E1EA4B69-71ED-441C-A681-EE54EB6E5BD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58287" y="2311809"/>
            <a:ext cx="4941426" cy="33789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CF8ED80-28A9-4D8F-BAC3-4004BC07CC21}"/>
              </a:ext>
            </a:extLst>
          </p:cNvPr>
          <p:cNvPicPr>
            <a:picLocks noChangeAspect="1"/>
          </p:cNvPicPr>
          <p:nvPr/>
        </p:nvPicPr>
        <p:blipFill>
          <a:blip r:embed="rId3"/>
          <a:stretch>
            <a:fillRect/>
          </a:stretch>
        </p:blipFill>
        <p:spPr>
          <a:xfrm>
            <a:off x="6172200" y="3567297"/>
            <a:ext cx="1857375" cy="1285875"/>
          </a:xfrm>
          <a:prstGeom prst="rect">
            <a:avLst/>
          </a:prstGeom>
        </p:spPr>
      </p:pic>
    </p:spTree>
    <p:extLst>
      <p:ext uri="{BB962C8B-B14F-4D97-AF65-F5344CB8AC3E}">
        <p14:creationId xmlns:p14="http://schemas.microsoft.com/office/powerpoint/2010/main" val="254251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4678-720C-43E7-A2FB-628AF66DC1C7}"/>
              </a:ext>
            </a:extLst>
          </p:cNvPr>
          <p:cNvSpPr>
            <a:spLocks noGrp="1"/>
          </p:cNvSpPr>
          <p:nvPr>
            <p:ph type="title"/>
          </p:nvPr>
        </p:nvSpPr>
        <p:spPr/>
        <p:txBody>
          <a:bodyPr/>
          <a:lstStyle/>
          <a:p>
            <a:r>
              <a:rPr lang="en-US" altLang="zh-TW" dirty="0"/>
              <a:t>Collision vs Month</a:t>
            </a:r>
            <a:endParaRPr lang="zh-TW" altLang="en-US" dirty="0"/>
          </a:p>
        </p:txBody>
      </p:sp>
      <p:sp>
        <p:nvSpPr>
          <p:cNvPr id="4" name="Content Placeholder 3">
            <a:extLst>
              <a:ext uri="{FF2B5EF4-FFF2-40B4-BE49-F238E27FC236}">
                <a16:creationId xmlns:a16="http://schemas.microsoft.com/office/drawing/2014/main" id="{15E17CB8-7C89-49D3-B9F5-FAC5A157CF0C}"/>
              </a:ext>
            </a:extLst>
          </p:cNvPr>
          <p:cNvSpPr>
            <a:spLocks noGrp="1"/>
          </p:cNvSpPr>
          <p:nvPr>
            <p:ph sz="half" idx="2"/>
          </p:nvPr>
        </p:nvSpPr>
        <p:spPr/>
        <p:txBody>
          <a:bodyPr/>
          <a:lstStyle/>
          <a:p>
            <a:r>
              <a:rPr lang="en-US" altLang="zh-TW" dirty="0"/>
              <a:t>Through this chart can see the collision trend through out each month.</a:t>
            </a:r>
            <a:endParaRPr lang="zh-TW" altLang="en-US" dirty="0"/>
          </a:p>
        </p:txBody>
      </p:sp>
      <p:pic>
        <p:nvPicPr>
          <p:cNvPr id="5122" name="Picture 2">
            <a:extLst>
              <a:ext uri="{FF2B5EF4-FFF2-40B4-BE49-F238E27FC236}">
                <a16:creationId xmlns:a16="http://schemas.microsoft.com/office/drawing/2014/main" id="{B477AB06-2D38-43E6-81E4-DBA96CC3E7A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77341" y="2311809"/>
            <a:ext cx="4903317" cy="33789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8716B0E-3F06-4B5F-981C-E966167CD7FE}"/>
              </a:ext>
            </a:extLst>
          </p:cNvPr>
          <p:cNvPicPr>
            <a:picLocks noChangeAspect="1"/>
          </p:cNvPicPr>
          <p:nvPr/>
        </p:nvPicPr>
        <p:blipFill>
          <a:blip r:embed="rId3"/>
          <a:stretch>
            <a:fillRect/>
          </a:stretch>
        </p:blipFill>
        <p:spPr>
          <a:xfrm>
            <a:off x="9547784" y="2759075"/>
            <a:ext cx="1666875" cy="3552825"/>
          </a:xfrm>
          <a:prstGeom prst="rect">
            <a:avLst/>
          </a:prstGeom>
        </p:spPr>
      </p:pic>
    </p:spTree>
    <p:extLst>
      <p:ext uri="{BB962C8B-B14F-4D97-AF65-F5344CB8AC3E}">
        <p14:creationId xmlns:p14="http://schemas.microsoft.com/office/powerpoint/2010/main" val="319301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DA3B-75B6-4610-B5F8-200ACDB9CC45}"/>
              </a:ext>
            </a:extLst>
          </p:cNvPr>
          <p:cNvSpPr>
            <a:spLocks noGrp="1"/>
          </p:cNvSpPr>
          <p:nvPr>
            <p:ph type="title"/>
          </p:nvPr>
        </p:nvSpPr>
        <p:spPr/>
        <p:txBody>
          <a:bodyPr/>
          <a:lstStyle/>
          <a:p>
            <a:r>
              <a:rPr lang="en-US" altLang="zh-TW" dirty="0"/>
              <a:t>Heatmap State Collision Code Dictionary vs Hour</a:t>
            </a:r>
            <a:endParaRPr lang="zh-TW" altLang="en-US" dirty="0"/>
          </a:p>
        </p:txBody>
      </p:sp>
      <p:sp>
        <p:nvSpPr>
          <p:cNvPr id="4" name="Content Placeholder 3">
            <a:extLst>
              <a:ext uri="{FF2B5EF4-FFF2-40B4-BE49-F238E27FC236}">
                <a16:creationId xmlns:a16="http://schemas.microsoft.com/office/drawing/2014/main" id="{292DA695-181E-4979-9031-FCE487AA5756}"/>
              </a:ext>
            </a:extLst>
          </p:cNvPr>
          <p:cNvSpPr>
            <a:spLocks noGrp="1"/>
          </p:cNvSpPr>
          <p:nvPr>
            <p:ph sz="half" idx="2"/>
          </p:nvPr>
        </p:nvSpPr>
        <p:spPr>
          <a:xfrm>
            <a:off x="8345010" y="1825625"/>
            <a:ext cx="3008790" cy="4351338"/>
          </a:xfrm>
        </p:spPr>
        <p:txBody>
          <a:bodyPr>
            <a:normAutofit lnSpcReduction="10000"/>
          </a:bodyPr>
          <a:lstStyle/>
          <a:p>
            <a:r>
              <a:rPr lang="en-US" altLang="zh-TW" dirty="0"/>
              <a:t>The darker the point is, the higher percentage of injury collision are.</a:t>
            </a:r>
          </a:p>
          <a:p>
            <a:r>
              <a:rPr lang="en-US" altLang="zh-TW" dirty="0"/>
              <a:t>The slides after are all the same view but with different features.</a:t>
            </a:r>
            <a:endParaRPr lang="zh-TW" altLang="en-US" dirty="0"/>
          </a:p>
        </p:txBody>
      </p:sp>
      <p:pic>
        <p:nvPicPr>
          <p:cNvPr id="6146" name="Picture 2">
            <a:extLst>
              <a:ext uri="{FF2B5EF4-FFF2-40B4-BE49-F238E27FC236}">
                <a16:creationId xmlns:a16="http://schemas.microsoft.com/office/drawing/2014/main" id="{5859FA57-D128-4A9C-9EDE-CEF445C9392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14686"/>
            <a:ext cx="5181600" cy="33732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FB72547-DC08-4F72-8A93-F226C46787DF}"/>
              </a:ext>
            </a:extLst>
          </p:cNvPr>
          <p:cNvPicPr>
            <a:picLocks noChangeAspect="1"/>
          </p:cNvPicPr>
          <p:nvPr/>
        </p:nvPicPr>
        <p:blipFill>
          <a:blip r:embed="rId3"/>
          <a:stretch>
            <a:fillRect/>
          </a:stretch>
        </p:blipFill>
        <p:spPr>
          <a:xfrm>
            <a:off x="6172202" y="1825625"/>
            <a:ext cx="2009775" cy="4552950"/>
          </a:xfrm>
          <a:prstGeom prst="rect">
            <a:avLst/>
          </a:prstGeom>
        </p:spPr>
      </p:pic>
    </p:spTree>
    <p:extLst>
      <p:ext uri="{BB962C8B-B14F-4D97-AF65-F5344CB8AC3E}">
        <p14:creationId xmlns:p14="http://schemas.microsoft.com/office/powerpoint/2010/main" val="157710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C400-DD5D-4C55-AA57-47197519BB5C}"/>
              </a:ext>
            </a:extLst>
          </p:cNvPr>
          <p:cNvSpPr>
            <a:spLocks noGrp="1"/>
          </p:cNvSpPr>
          <p:nvPr>
            <p:ph type="title"/>
          </p:nvPr>
        </p:nvSpPr>
        <p:spPr/>
        <p:txBody>
          <a:bodyPr/>
          <a:lstStyle/>
          <a:p>
            <a:r>
              <a:rPr lang="en-US" altLang="zh-TW" dirty="0"/>
              <a:t>Heatmap State Collision type vs Hour by injury collision percentage</a:t>
            </a:r>
            <a:endParaRPr lang="zh-TW" altLang="en-US" dirty="0"/>
          </a:p>
        </p:txBody>
      </p:sp>
      <p:pic>
        <p:nvPicPr>
          <p:cNvPr id="5" name="Content Placeholder 4">
            <a:extLst>
              <a:ext uri="{FF2B5EF4-FFF2-40B4-BE49-F238E27FC236}">
                <a16:creationId xmlns:a16="http://schemas.microsoft.com/office/drawing/2014/main" id="{CD5DB411-2A71-49E6-8207-4DCE293B130E}"/>
              </a:ext>
            </a:extLst>
          </p:cNvPr>
          <p:cNvPicPr>
            <a:picLocks noGrp="1" noChangeAspect="1"/>
          </p:cNvPicPr>
          <p:nvPr>
            <p:ph sz="half" idx="2"/>
          </p:nvPr>
        </p:nvPicPr>
        <p:blipFill>
          <a:blip r:embed="rId2"/>
          <a:stretch>
            <a:fillRect/>
          </a:stretch>
        </p:blipFill>
        <p:spPr>
          <a:xfrm>
            <a:off x="6881628" y="2338587"/>
            <a:ext cx="2200275" cy="3048000"/>
          </a:xfrm>
          <a:prstGeom prst="rect">
            <a:avLst/>
          </a:prstGeom>
        </p:spPr>
      </p:pic>
      <p:pic>
        <p:nvPicPr>
          <p:cNvPr id="7170" name="Picture 2">
            <a:extLst>
              <a:ext uri="{FF2B5EF4-FFF2-40B4-BE49-F238E27FC236}">
                <a16:creationId xmlns:a16="http://schemas.microsoft.com/office/drawing/2014/main" id="{B42ADA90-1EC3-4B55-8787-54F5F85DD4D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2338587"/>
            <a:ext cx="5181600" cy="332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81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EDD1-A228-4F31-B32E-0CAA0E262EE3}"/>
              </a:ext>
            </a:extLst>
          </p:cNvPr>
          <p:cNvSpPr>
            <a:spLocks noGrp="1"/>
          </p:cNvSpPr>
          <p:nvPr>
            <p:ph type="title"/>
          </p:nvPr>
        </p:nvSpPr>
        <p:spPr/>
        <p:txBody>
          <a:bodyPr>
            <a:normAutofit fontScale="90000"/>
          </a:bodyPr>
          <a:lstStyle/>
          <a:p>
            <a:r>
              <a:rPr lang="en-US" altLang="zh-TW" dirty="0"/>
              <a:t>Heatmap Seattle Department of Transportation Code vs Hour by injury collision percentage</a:t>
            </a:r>
            <a:endParaRPr lang="zh-TW" altLang="en-US" dirty="0"/>
          </a:p>
        </p:txBody>
      </p:sp>
      <p:pic>
        <p:nvPicPr>
          <p:cNvPr id="8194" name="Picture 2">
            <a:extLst>
              <a:ext uri="{FF2B5EF4-FFF2-40B4-BE49-F238E27FC236}">
                <a16:creationId xmlns:a16="http://schemas.microsoft.com/office/drawing/2014/main" id="{A76F8C60-710F-4E13-91DB-29867140C80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05200" y="2448106"/>
            <a:ext cx="5181600" cy="335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17850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29</TotalTime>
  <Words>612</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Helvetica Neue</vt:lpstr>
      <vt:lpstr>Arial</vt:lpstr>
      <vt:lpstr>Univers</vt:lpstr>
      <vt:lpstr>GradientVTI</vt:lpstr>
      <vt:lpstr>PreDicting Collisions</vt:lpstr>
      <vt:lpstr>Predicting collisions</vt:lpstr>
      <vt:lpstr>Dataset info</vt:lpstr>
      <vt:lpstr>Targets</vt:lpstr>
      <vt:lpstr>Collision vs Collision address type</vt:lpstr>
      <vt:lpstr>Collision vs Month</vt:lpstr>
      <vt:lpstr>Heatmap State Collision Code Dictionary vs Hour</vt:lpstr>
      <vt:lpstr>Heatmap State Collision type vs Hour by injury collision percentage</vt:lpstr>
      <vt:lpstr>Heatmap Seattle Department of Transportation Code vs Hour by injury collision percentage</vt:lpstr>
      <vt:lpstr>Heatmap Seattle Department of Transportation Code vs Hour by injury collision percentage</vt:lpstr>
      <vt:lpstr>Heatmap number of pedestrians involved vs Hour by injury collision percentage</vt:lpstr>
      <vt:lpstr>Heatmap vehicles involved in the collision vs Hour by injury collision percentage</vt:lpstr>
      <vt:lpstr>Balancing targets</vt:lpstr>
      <vt:lpstr>Models</vt:lpstr>
      <vt:lpstr>Final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Collisions</dc:title>
  <dc:creator>Jason Liu</dc:creator>
  <cp:lastModifiedBy>Jason Liu</cp:lastModifiedBy>
  <cp:revision>4</cp:revision>
  <dcterms:created xsi:type="dcterms:W3CDTF">2020-08-20T21:16:15Z</dcterms:created>
  <dcterms:modified xsi:type="dcterms:W3CDTF">2020-08-20T21:45:54Z</dcterms:modified>
</cp:coreProperties>
</file>