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5BCDD6-2A3C-4F40-846C-A52041BB82AA}">
  <a:tblStyle styleId="{665BCDD6-2A3C-4F40-846C-A52041BB82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370b9426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370b9426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998750" y="222863"/>
            <a:ext cx="196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Querying: </a:t>
            </a:r>
            <a:r>
              <a:rPr lang="en"/>
              <a:t>a.root-servers.net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998750" y="1852950"/>
            <a:ext cx="204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Querying: </a:t>
            </a:r>
            <a:r>
              <a:rPr lang="en"/>
              <a:t>e.gtld-servers.net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173800" y="3324350"/>
            <a:ext cx="169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Querying: </a:t>
            </a:r>
            <a:r>
              <a:rPr lang="en"/>
              <a:t>ns5.emulab.net</a:t>
            </a:r>
            <a:endParaRPr/>
          </a:p>
        </p:txBody>
      </p:sp>
      <p:cxnSp>
        <p:nvCxnSpPr>
          <p:cNvPr id="57" name="Google Shape;57;p13"/>
          <p:cNvCxnSpPr>
            <a:stCxn id="58" idx="2"/>
            <a:endCxn id="59" idx="0"/>
          </p:cNvCxnSpPr>
          <p:nvPr/>
        </p:nvCxnSpPr>
        <p:spPr>
          <a:xfrm>
            <a:off x="5148462" y="1283889"/>
            <a:ext cx="0" cy="2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>
            <a:stCxn id="59" idx="2"/>
            <a:endCxn id="61" idx="0"/>
          </p:cNvCxnSpPr>
          <p:nvPr/>
        </p:nvCxnSpPr>
        <p:spPr>
          <a:xfrm>
            <a:off x="5148462" y="2933938"/>
            <a:ext cx="0" cy="2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61" idx="2"/>
            <a:endCxn id="63" idx="0"/>
          </p:cNvCxnSpPr>
          <p:nvPr/>
        </p:nvCxnSpPr>
        <p:spPr>
          <a:xfrm>
            <a:off x="5148463" y="4047184"/>
            <a:ext cx="23100" cy="2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2350" y="62564"/>
            <a:ext cx="3332225" cy="122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9362" y="1567063"/>
            <a:ext cx="3158201" cy="136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7475" y="3217125"/>
            <a:ext cx="3621976" cy="830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2350" y="4330350"/>
            <a:ext cx="407670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72475" y="4262363"/>
            <a:ext cx="262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from "ns5.emulab.net" we get the address of aptvm071-1.apt.emulab.net.</a:t>
            </a:r>
            <a:endParaRPr/>
          </a:p>
        </p:txBody>
      </p:sp>
      <p:cxnSp>
        <p:nvCxnSpPr>
          <p:cNvPr id="66" name="Google Shape;66;p13"/>
          <p:cNvCxnSpPr>
            <a:stCxn id="64" idx="1"/>
            <a:endCxn id="65" idx="3"/>
          </p:cNvCxnSpPr>
          <p:nvPr/>
        </p:nvCxnSpPr>
        <p:spPr>
          <a:xfrm rot="10800000">
            <a:off x="2693350" y="4678013"/>
            <a:ext cx="78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/>
        </p:nvSpPr>
        <p:spPr>
          <a:xfrm>
            <a:off x="0" y="0"/>
            <a:ext cx="539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2626"/>
                </a:solidFill>
              </a:rPr>
              <a:t>Client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2888000" y="0"/>
            <a:ext cx="776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2626"/>
                </a:solidFill>
              </a:rPr>
              <a:t>Gateway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5829675" y="0"/>
            <a:ext cx="909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2626"/>
                </a:solidFill>
              </a:rPr>
              <a:t>Server</a:t>
            </a:r>
            <a:endParaRPr sz="1050">
              <a:solidFill>
                <a:srgbClr val="262626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57200" y="649575"/>
            <a:ext cx="3603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2626"/>
                </a:solidFill>
              </a:rPr>
              <a:t>1) </a:t>
            </a:r>
            <a:r>
              <a:rPr lang="en" sz="1050">
                <a:solidFill>
                  <a:srgbClr val="262626"/>
                </a:solidFill>
              </a:rPr>
              <a:t>Client on LAN opens a connection to host on WAN</a:t>
            </a:r>
            <a:endParaRPr sz="105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2626"/>
                </a:solidFill>
              </a:rPr>
              <a:t>FROM: 192.168.100.160:60340</a:t>
            </a:r>
            <a:endParaRPr sz="105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2626"/>
                </a:solidFill>
              </a:rPr>
              <a:t>TO: </a:t>
            </a:r>
            <a:r>
              <a:rPr lang="en" sz="1100">
                <a:solidFill>
                  <a:schemeClr val="dk1"/>
                </a:solidFill>
              </a:rPr>
              <a:t>128.110.97.128:80</a:t>
            </a:r>
            <a:endParaRPr sz="1050">
              <a:solidFill>
                <a:srgbClr val="26262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62626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2552925" y="194565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2626"/>
                </a:solidFill>
              </a:rPr>
              <a:t> 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3363525" y="1236025"/>
            <a:ext cx="3766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2626"/>
                </a:solidFill>
              </a:rPr>
              <a:t>2) If new connection, NAT device adds to translation table</a:t>
            </a:r>
            <a:endParaRPr sz="1050">
              <a:solidFill>
                <a:srgbClr val="262626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363525" y="2532800"/>
            <a:ext cx="39771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2626"/>
                </a:solidFill>
              </a:rPr>
              <a:t>3) NAT device rewrites packet header, forwards on WAN</a:t>
            </a:r>
            <a:endParaRPr sz="105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2626"/>
                </a:solidFill>
              </a:rPr>
              <a:t>FROM: </a:t>
            </a:r>
            <a:r>
              <a:rPr lang="en" sz="1050">
                <a:solidFill>
                  <a:srgbClr val="262626"/>
                </a:solidFill>
              </a:rPr>
              <a:t>130.127.132.207:60340</a:t>
            </a:r>
            <a:endParaRPr sz="105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2626"/>
                </a:solidFill>
              </a:rPr>
              <a:t>TO: 1</a:t>
            </a:r>
            <a:r>
              <a:rPr lang="en" sz="1050">
                <a:solidFill>
                  <a:srgbClr val="262626"/>
                </a:solidFill>
              </a:rPr>
              <a:t>28.110.97.128:80</a:t>
            </a:r>
            <a:endParaRPr sz="1050">
              <a:solidFill>
                <a:srgbClr val="262626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3363525" y="3323950"/>
            <a:ext cx="3000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2626"/>
                </a:solidFill>
              </a:rPr>
              <a:t>4) Response arrives at NAT from server</a:t>
            </a:r>
            <a:endParaRPr sz="105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2626"/>
                </a:solidFill>
              </a:rPr>
              <a:t>FROM: 128.110.97.128:80</a:t>
            </a:r>
            <a:endParaRPr sz="105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2626"/>
                </a:solidFill>
              </a:rPr>
              <a:t>TO: 130.127.132.207:60340</a:t>
            </a:r>
            <a:endParaRPr sz="1050">
              <a:solidFill>
                <a:srgbClr val="262626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57200" y="41529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2626"/>
                </a:solidFill>
              </a:rPr>
              <a:t>5) NAT device rewrites packet headers according to translation table, forwards on LAN</a:t>
            </a:r>
            <a:endParaRPr sz="105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2626"/>
                </a:solidFill>
              </a:rPr>
              <a:t>FROM: </a:t>
            </a:r>
            <a:r>
              <a:rPr lang="en" sz="1050">
                <a:solidFill>
                  <a:srgbClr val="262626"/>
                </a:solidFill>
              </a:rPr>
              <a:t>128.110.97.128:80</a:t>
            </a:r>
            <a:endParaRPr sz="105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62626"/>
                </a:solidFill>
              </a:rPr>
              <a:t>TO: </a:t>
            </a:r>
            <a:r>
              <a:rPr lang="en" sz="1050">
                <a:solidFill>
                  <a:srgbClr val="262626"/>
                </a:solidFill>
              </a:rPr>
              <a:t>192.168.100.160:60340</a:t>
            </a:r>
            <a:endParaRPr sz="1050">
              <a:solidFill>
                <a:srgbClr val="262626"/>
              </a:solidFill>
            </a:endParaRPr>
          </a:p>
        </p:txBody>
      </p:sp>
      <p:cxnSp>
        <p:nvCxnSpPr>
          <p:cNvPr id="80" name="Google Shape;80;p14"/>
          <p:cNvCxnSpPr>
            <a:stCxn id="71" idx="3"/>
            <a:endCxn id="72" idx="1"/>
          </p:cNvCxnSpPr>
          <p:nvPr/>
        </p:nvCxnSpPr>
        <p:spPr>
          <a:xfrm>
            <a:off x="539100" y="173100"/>
            <a:ext cx="234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>
            <a:stCxn id="72" idx="3"/>
            <a:endCxn id="73" idx="1"/>
          </p:cNvCxnSpPr>
          <p:nvPr/>
        </p:nvCxnSpPr>
        <p:spPr>
          <a:xfrm>
            <a:off x="3664700" y="173100"/>
            <a:ext cx="216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2" name="Google Shape;82;p14"/>
          <p:cNvGraphicFramePr/>
          <p:nvPr/>
        </p:nvGraphicFramePr>
        <p:xfrm>
          <a:off x="3549425" y="16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{665BCDD6-2A3C-4F40-846C-A52041BB82AA}</a:tableStyleId>
              </a:tblPr>
              <a:tblGrid>
                <a:gridCol w="1384675"/>
                <a:gridCol w="1384675"/>
                <a:gridCol w="1384675"/>
                <a:gridCol w="1384675"/>
              </a:tblGrid>
              <a:tr h="36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LAN IP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LAN PORT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WAN IP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WAN PORT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46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192.168.100.160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60340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r>
                        <a:rPr lang="en" sz="1050">
                          <a:solidFill>
                            <a:srgbClr val="262626"/>
                          </a:solidFill>
                        </a:rPr>
                        <a:t>30.127.132.207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60340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" name="Google Shape;83;p14"/>
          <p:cNvSpPr txBox="1"/>
          <p:nvPr/>
        </p:nvSpPr>
        <p:spPr>
          <a:xfrm>
            <a:off x="406775" y="234338"/>
            <a:ext cx="127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192.168.100.160</a:t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1848700" y="234325"/>
            <a:ext cx="122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192.168.100.1</a:t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4775025" y="234350"/>
            <a:ext cx="244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128.110.97.128</a:t>
            </a:r>
            <a:endParaRPr sz="1100"/>
          </a:p>
        </p:txBody>
      </p:sp>
      <p:sp>
        <p:nvSpPr>
          <p:cNvPr id="86" name="Google Shape;86;p14"/>
          <p:cNvSpPr txBox="1"/>
          <p:nvPr/>
        </p:nvSpPr>
        <p:spPr>
          <a:xfrm>
            <a:off x="3549425" y="234325"/>
            <a:ext cx="161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130.127.132.207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