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Tomorrow Semi Bold"/>
      <p:regular r:id="rId14"/>
    </p:embeddedFont>
    <p:embeddedFont>
      <p:font typeface="Tomorrow Semi Bold"/>
      <p:regular r:id="rId15"/>
    </p:embeddedFont>
    <p:embeddedFont>
      <p:font typeface="Tomorrow Semi Bold"/>
      <p:regular r:id="rId16"/>
    </p:embeddedFont>
    <p:embeddedFont>
      <p:font typeface="Tomorrow Semi Bold"/>
      <p:regular r:id="rId17"/>
    </p:embeddedFont>
    <p:embeddedFont>
      <p:font typeface="Tomorrow"/>
      <p:regular r:id="rId18"/>
    </p:embeddedFont>
    <p:embeddedFont>
      <p:font typeface="Tomorrow"/>
      <p:regular r:id="rId19"/>
    </p:embeddedFont>
    <p:embeddedFont>
      <p:font typeface="Tomorrow"/>
      <p:regular r:id="rId20"/>
    </p:embeddedFont>
    <p:embeddedFont>
      <p:font typeface="Tomorrow"/>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E5E0DF"/>
          </a:solidFill>
          <a:ln/>
        </p:spPr>
      </p:sp>
      <p:pic>
        <p:nvPicPr>
          <p:cNvPr id="3"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4" name="Text 1"/>
          <p:cNvSpPr/>
          <p:nvPr/>
        </p:nvSpPr>
        <p:spPr>
          <a:xfrm>
            <a:off x="793790" y="1974294"/>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Plastic Wood Composite (PWC) Materials: A Sustainable Alternative</a:t>
            </a:r>
            <a:endParaRPr lang="en-US" sz="4450" dirty="0"/>
          </a:p>
        </p:txBody>
      </p:sp>
      <p:sp>
        <p:nvSpPr>
          <p:cNvPr id="5" name="Text 2"/>
          <p:cNvSpPr/>
          <p:nvPr/>
        </p:nvSpPr>
        <p:spPr>
          <a:xfrm>
            <a:off x="793790" y="4440793"/>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explores the potential of Plastic Wood Composite (PWC) materials as a sustainable alternative to traditional wood products. PWCs are a blend of wood fibers and recycled plastics, offering a promising solution for reducing plastic waste and providing a more sustainable approach to construction materials.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34647"/>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Abstract</a:t>
            </a:r>
            <a:endParaRPr lang="en-US" sz="4450" dirty="0"/>
          </a:p>
        </p:txBody>
      </p:sp>
      <p:sp>
        <p:nvSpPr>
          <p:cNvPr id="3" name="Text 1"/>
          <p:cNvSpPr/>
          <p:nvPr/>
        </p:nvSpPr>
        <p:spPr>
          <a:xfrm>
            <a:off x="793790" y="3187660"/>
            <a:ext cx="6244709" cy="2177415"/>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Plastic Wood Composite (PWC) materials, a blend of wood fibers and recycled plastics, offer a sustainable alternative to traditional wood products. This research aims to assess the mechanical properties and environmental stability of PWC materials, exploring their potential in construction and outdoor applications.</a:t>
            </a:r>
            <a:endParaRPr lang="en-US" sz="1750" dirty="0"/>
          </a:p>
        </p:txBody>
      </p:sp>
      <p:sp>
        <p:nvSpPr>
          <p:cNvPr id="4" name="Text 2"/>
          <p:cNvSpPr/>
          <p:nvPr/>
        </p:nvSpPr>
        <p:spPr>
          <a:xfrm>
            <a:off x="7599521" y="3187660"/>
            <a:ext cx="6244709" cy="290322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The methodology involves systematic fabrication and testing of PWC samples with varying proportions of wood fibers and plastics. The research will investigate the tensile strength, flexural strength, water absorption, and UV resistance of these composites. The results are expected to demonstrate the durability and sustainability of PWC materials, providing a compelling alternative to traditional wood and plastic products.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991570"/>
            <a:ext cx="7871936"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Critical Review of Literature</a:t>
            </a:r>
            <a:endParaRPr lang="en-US" sz="4450" dirty="0"/>
          </a:p>
        </p:txBody>
      </p:sp>
      <p:sp>
        <p:nvSpPr>
          <p:cNvPr id="4" name="Shape 1"/>
          <p:cNvSpPr/>
          <p:nvPr/>
        </p:nvSpPr>
        <p:spPr>
          <a:xfrm>
            <a:off x="793790" y="5040511"/>
            <a:ext cx="13042821" cy="2032754"/>
          </a:xfrm>
          <a:prstGeom prst="roundRect">
            <a:avLst>
              <a:gd name="adj" fmla="val 1674"/>
            </a:avLst>
          </a:prstGeom>
          <a:solidFill>
            <a:srgbClr val="F0EAEA"/>
          </a:solidFill>
          <a:ln/>
        </p:spPr>
      </p:sp>
      <p:sp>
        <p:nvSpPr>
          <p:cNvPr id="5" name="Text 2"/>
          <p:cNvSpPr/>
          <p:nvPr/>
        </p:nvSpPr>
        <p:spPr>
          <a:xfrm>
            <a:off x="1020604" y="526732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2013-2023</a:t>
            </a:r>
            <a:endParaRPr lang="en-US" sz="2200" dirty="0"/>
          </a:p>
        </p:txBody>
      </p:sp>
      <p:sp>
        <p:nvSpPr>
          <p:cNvPr id="6" name="Text 3"/>
          <p:cNvSpPr/>
          <p:nvPr/>
        </p:nvSpPr>
        <p:spPr>
          <a:xfrm>
            <a:off x="1020604" y="5757743"/>
            <a:ext cx="12589193" cy="1088708"/>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A comprehensive review of the past decade's literature on Plastic Wood Composite materials, focusing on advancements in material science, manufacturing processes, and applications. The review highlights key findings, trends, and emerging research areas within the field.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19693" y="498277"/>
            <a:ext cx="4523780" cy="565547"/>
          </a:xfrm>
          <a:prstGeom prst="rect">
            <a:avLst/>
          </a:prstGeom>
          <a:noFill/>
          <a:ln/>
        </p:spPr>
        <p:txBody>
          <a:bodyPr wrap="none" lIns="0" tIns="0" rIns="0" bIns="0" rtlCol="0" anchor="t"/>
          <a:lstStyle/>
          <a:p>
            <a:pPr indent="0" marL="0">
              <a:lnSpc>
                <a:spcPts val="4450"/>
              </a:lnSpc>
              <a:buNone/>
            </a:pPr>
            <a:r>
              <a:rPr lang="en-US" sz="3550" dirty="0">
                <a:solidFill>
                  <a:srgbClr val="1D1D1B"/>
                </a:solidFill>
                <a:latin typeface="Tomorrow Semi Bold" pitchFamily="34" charset="0"/>
                <a:ea typeface="Tomorrow Semi Bold" pitchFamily="34" charset="-122"/>
                <a:cs typeface="Tomorrow Semi Bold" pitchFamily="34" charset="-120"/>
              </a:rPr>
              <a:t>Objectives</a:t>
            </a:r>
            <a:endParaRPr lang="en-US" sz="3550" dirty="0"/>
          </a:p>
        </p:txBody>
      </p:sp>
      <p:sp>
        <p:nvSpPr>
          <p:cNvPr id="4" name="Shape 1"/>
          <p:cNvSpPr/>
          <p:nvPr/>
        </p:nvSpPr>
        <p:spPr>
          <a:xfrm>
            <a:off x="6119693" y="1538645"/>
            <a:ext cx="407075" cy="407075"/>
          </a:xfrm>
          <a:prstGeom prst="roundRect">
            <a:avLst>
              <a:gd name="adj" fmla="val 6668"/>
            </a:avLst>
          </a:prstGeom>
          <a:solidFill>
            <a:srgbClr val="F0EAEA"/>
          </a:solidFill>
          <a:ln/>
        </p:spPr>
      </p:sp>
      <p:sp>
        <p:nvSpPr>
          <p:cNvPr id="5" name="Text 2"/>
          <p:cNvSpPr/>
          <p:nvPr/>
        </p:nvSpPr>
        <p:spPr>
          <a:xfrm>
            <a:off x="6261497" y="1606391"/>
            <a:ext cx="123468" cy="271463"/>
          </a:xfrm>
          <a:prstGeom prst="rect">
            <a:avLst/>
          </a:prstGeom>
          <a:noFill/>
          <a:ln/>
        </p:spPr>
        <p:txBody>
          <a:bodyPr wrap="none" lIns="0" tIns="0" rIns="0" bIns="0" rtlCol="0" anchor="t"/>
          <a:lstStyle/>
          <a:p>
            <a:pPr algn="ctr" indent="0" marL="0">
              <a:lnSpc>
                <a:spcPts val="2100"/>
              </a:lnSpc>
              <a:buNone/>
            </a:pPr>
            <a:r>
              <a:rPr lang="en-US" sz="2100" dirty="0">
                <a:solidFill>
                  <a:srgbClr val="61615C"/>
                </a:solidFill>
                <a:latin typeface="Tomorrow Semi Bold" pitchFamily="34" charset="0"/>
                <a:ea typeface="Tomorrow Semi Bold" pitchFamily="34" charset="-122"/>
                <a:cs typeface="Tomorrow Semi Bold" pitchFamily="34" charset="-120"/>
              </a:rPr>
              <a:t>1</a:t>
            </a:r>
            <a:endParaRPr lang="en-US" sz="2100" dirty="0"/>
          </a:p>
        </p:txBody>
      </p:sp>
      <p:sp>
        <p:nvSpPr>
          <p:cNvPr id="6" name="Text 3"/>
          <p:cNvSpPr/>
          <p:nvPr/>
        </p:nvSpPr>
        <p:spPr>
          <a:xfrm>
            <a:off x="6707624" y="1538645"/>
            <a:ext cx="3601164" cy="282773"/>
          </a:xfrm>
          <a:prstGeom prst="rect">
            <a:avLst/>
          </a:prstGeom>
          <a:noFill/>
          <a:ln/>
        </p:spPr>
        <p:txBody>
          <a:bodyPr wrap="none" lIns="0" tIns="0" rIns="0" bIns="0" rtlCol="0" anchor="t"/>
          <a:lstStyle/>
          <a:p>
            <a:pPr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Evaluate Mechanical Properties</a:t>
            </a:r>
            <a:endParaRPr lang="en-US" sz="1750" dirty="0"/>
          </a:p>
        </p:txBody>
      </p:sp>
      <p:sp>
        <p:nvSpPr>
          <p:cNvPr id="7" name="Text 4"/>
          <p:cNvSpPr/>
          <p:nvPr/>
        </p:nvSpPr>
        <p:spPr>
          <a:xfrm>
            <a:off x="6707624" y="1929884"/>
            <a:ext cx="7289483" cy="868680"/>
          </a:xfrm>
          <a:prstGeom prst="rect">
            <a:avLst/>
          </a:prstGeom>
          <a:noFill/>
          <a:ln/>
        </p:spPr>
        <p:txBody>
          <a:bodyPr wrap="square" lIns="0" tIns="0" rIns="0" bIns="0" rtlCol="0" anchor="t"/>
          <a:lstStyle/>
          <a:p>
            <a:pPr indent="0" marL="0">
              <a:lnSpc>
                <a:spcPts val="2250"/>
              </a:lnSpc>
              <a:buNone/>
            </a:pPr>
            <a:r>
              <a:rPr lang="en-US" sz="1400" dirty="0">
                <a:solidFill>
                  <a:srgbClr val="61615C"/>
                </a:solidFill>
                <a:latin typeface="Tomorrow" pitchFamily="34" charset="0"/>
                <a:ea typeface="Tomorrow" pitchFamily="34" charset="-122"/>
                <a:cs typeface="Tomorrow" pitchFamily="34" charset="-120"/>
              </a:rPr>
              <a:t>Assess the tensile strength, flexural strength, impact resistance, and overall durability of PWC materials to determine their suitability as a replacement for traditional wood.</a:t>
            </a:r>
            <a:endParaRPr lang="en-US" sz="1400" dirty="0"/>
          </a:p>
        </p:txBody>
      </p:sp>
      <p:sp>
        <p:nvSpPr>
          <p:cNvPr id="8" name="Shape 5"/>
          <p:cNvSpPr/>
          <p:nvPr/>
        </p:nvSpPr>
        <p:spPr>
          <a:xfrm>
            <a:off x="6119693" y="3182898"/>
            <a:ext cx="407075" cy="407075"/>
          </a:xfrm>
          <a:prstGeom prst="roundRect">
            <a:avLst>
              <a:gd name="adj" fmla="val 6668"/>
            </a:avLst>
          </a:prstGeom>
          <a:solidFill>
            <a:srgbClr val="F0EAEA"/>
          </a:solidFill>
          <a:ln/>
        </p:spPr>
      </p:sp>
      <p:sp>
        <p:nvSpPr>
          <p:cNvPr id="9" name="Text 6"/>
          <p:cNvSpPr/>
          <p:nvPr/>
        </p:nvSpPr>
        <p:spPr>
          <a:xfrm>
            <a:off x="6231969" y="3250644"/>
            <a:ext cx="182404" cy="271463"/>
          </a:xfrm>
          <a:prstGeom prst="rect">
            <a:avLst/>
          </a:prstGeom>
          <a:noFill/>
          <a:ln/>
        </p:spPr>
        <p:txBody>
          <a:bodyPr wrap="none" lIns="0" tIns="0" rIns="0" bIns="0" rtlCol="0" anchor="t"/>
          <a:lstStyle/>
          <a:p>
            <a:pPr algn="ctr" indent="0" marL="0">
              <a:lnSpc>
                <a:spcPts val="2100"/>
              </a:lnSpc>
              <a:buNone/>
            </a:pPr>
            <a:r>
              <a:rPr lang="en-US" sz="2100" dirty="0">
                <a:solidFill>
                  <a:srgbClr val="61615C"/>
                </a:solidFill>
                <a:latin typeface="Tomorrow Semi Bold" pitchFamily="34" charset="0"/>
                <a:ea typeface="Tomorrow Semi Bold" pitchFamily="34" charset="-122"/>
                <a:cs typeface="Tomorrow Semi Bold" pitchFamily="34" charset="-120"/>
              </a:rPr>
              <a:t>2</a:t>
            </a:r>
            <a:endParaRPr lang="en-US" sz="2100" dirty="0"/>
          </a:p>
        </p:txBody>
      </p:sp>
      <p:sp>
        <p:nvSpPr>
          <p:cNvPr id="10" name="Text 7"/>
          <p:cNvSpPr/>
          <p:nvPr/>
        </p:nvSpPr>
        <p:spPr>
          <a:xfrm>
            <a:off x="6707624" y="3182898"/>
            <a:ext cx="3782020" cy="282773"/>
          </a:xfrm>
          <a:prstGeom prst="rect">
            <a:avLst/>
          </a:prstGeom>
          <a:noFill/>
          <a:ln/>
        </p:spPr>
        <p:txBody>
          <a:bodyPr wrap="none" lIns="0" tIns="0" rIns="0" bIns="0" rtlCol="0" anchor="t"/>
          <a:lstStyle/>
          <a:p>
            <a:pPr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Examine Environmental Stability</a:t>
            </a:r>
            <a:endParaRPr lang="en-US" sz="1750" dirty="0"/>
          </a:p>
        </p:txBody>
      </p:sp>
      <p:sp>
        <p:nvSpPr>
          <p:cNvPr id="11" name="Text 8"/>
          <p:cNvSpPr/>
          <p:nvPr/>
        </p:nvSpPr>
        <p:spPr>
          <a:xfrm>
            <a:off x="6707624" y="3574137"/>
            <a:ext cx="7289483" cy="868680"/>
          </a:xfrm>
          <a:prstGeom prst="rect">
            <a:avLst/>
          </a:prstGeom>
          <a:noFill/>
          <a:ln/>
        </p:spPr>
        <p:txBody>
          <a:bodyPr wrap="square" lIns="0" tIns="0" rIns="0" bIns="0" rtlCol="0" anchor="t"/>
          <a:lstStyle/>
          <a:p>
            <a:pPr indent="0" marL="0">
              <a:lnSpc>
                <a:spcPts val="2250"/>
              </a:lnSpc>
              <a:buNone/>
            </a:pPr>
            <a:r>
              <a:rPr lang="en-US" sz="1400" dirty="0">
                <a:solidFill>
                  <a:srgbClr val="61615C"/>
                </a:solidFill>
                <a:latin typeface="Tomorrow" pitchFamily="34" charset="0"/>
                <a:ea typeface="Tomorrow" pitchFamily="34" charset="-122"/>
                <a:cs typeface="Tomorrow" pitchFamily="34" charset="-120"/>
              </a:rPr>
              <a:t>Investigate the resistance of PWCs to water absorption, UV degradation, and varying weather conditions to assess their long-term performance and suitability for outdoor applications.</a:t>
            </a:r>
            <a:endParaRPr lang="en-US" sz="1400" dirty="0"/>
          </a:p>
        </p:txBody>
      </p:sp>
      <p:sp>
        <p:nvSpPr>
          <p:cNvPr id="12" name="Shape 9"/>
          <p:cNvSpPr/>
          <p:nvPr/>
        </p:nvSpPr>
        <p:spPr>
          <a:xfrm>
            <a:off x="6119693" y="4827151"/>
            <a:ext cx="407075" cy="407075"/>
          </a:xfrm>
          <a:prstGeom prst="roundRect">
            <a:avLst>
              <a:gd name="adj" fmla="val 6668"/>
            </a:avLst>
          </a:prstGeom>
          <a:solidFill>
            <a:srgbClr val="F0EAEA"/>
          </a:solidFill>
          <a:ln/>
        </p:spPr>
      </p:sp>
      <p:sp>
        <p:nvSpPr>
          <p:cNvPr id="13" name="Text 10"/>
          <p:cNvSpPr/>
          <p:nvPr/>
        </p:nvSpPr>
        <p:spPr>
          <a:xfrm>
            <a:off x="6232565" y="4894897"/>
            <a:ext cx="181332" cy="271463"/>
          </a:xfrm>
          <a:prstGeom prst="rect">
            <a:avLst/>
          </a:prstGeom>
          <a:noFill/>
          <a:ln/>
        </p:spPr>
        <p:txBody>
          <a:bodyPr wrap="none" lIns="0" tIns="0" rIns="0" bIns="0" rtlCol="0" anchor="t"/>
          <a:lstStyle/>
          <a:p>
            <a:pPr algn="ctr" indent="0" marL="0">
              <a:lnSpc>
                <a:spcPts val="2100"/>
              </a:lnSpc>
              <a:buNone/>
            </a:pPr>
            <a:r>
              <a:rPr lang="en-US" sz="2100" dirty="0">
                <a:solidFill>
                  <a:srgbClr val="61615C"/>
                </a:solidFill>
                <a:latin typeface="Tomorrow Semi Bold" pitchFamily="34" charset="0"/>
                <a:ea typeface="Tomorrow Semi Bold" pitchFamily="34" charset="-122"/>
                <a:cs typeface="Tomorrow Semi Bold" pitchFamily="34" charset="-120"/>
              </a:rPr>
              <a:t>3</a:t>
            </a:r>
            <a:endParaRPr lang="en-US" sz="2100" dirty="0"/>
          </a:p>
        </p:txBody>
      </p:sp>
      <p:sp>
        <p:nvSpPr>
          <p:cNvPr id="14" name="Text 11"/>
          <p:cNvSpPr/>
          <p:nvPr/>
        </p:nvSpPr>
        <p:spPr>
          <a:xfrm>
            <a:off x="6707624" y="4827151"/>
            <a:ext cx="2545318" cy="282773"/>
          </a:xfrm>
          <a:prstGeom prst="rect">
            <a:avLst/>
          </a:prstGeom>
          <a:noFill/>
          <a:ln/>
        </p:spPr>
        <p:txBody>
          <a:bodyPr wrap="none" lIns="0" tIns="0" rIns="0" bIns="0" rtlCol="0" anchor="t"/>
          <a:lstStyle/>
          <a:p>
            <a:pPr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Optimize Composition</a:t>
            </a:r>
            <a:endParaRPr lang="en-US" sz="1750" dirty="0"/>
          </a:p>
        </p:txBody>
      </p:sp>
      <p:sp>
        <p:nvSpPr>
          <p:cNvPr id="15" name="Text 12"/>
          <p:cNvSpPr/>
          <p:nvPr/>
        </p:nvSpPr>
        <p:spPr>
          <a:xfrm>
            <a:off x="6707624" y="5218390"/>
            <a:ext cx="7289483" cy="868680"/>
          </a:xfrm>
          <a:prstGeom prst="rect">
            <a:avLst/>
          </a:prstGeom>
          <a:noFill/>
          <a:ln/>
        </p:spPr>
        <p:txBody>
          <a:bodyPr wrap="square" lIns="0" tIns="0" rIns="0" bIns="0" rtlCol="0" anchor="t"/>
          <a:lstStyle/>
          <a:p>
            <a:pPr indent="0" marL="0">
              <a:lnSpc>
                <a:spcPts val="2250"/>
              </a:lnSpc>
              <a:buNone/>
            </a:pPr>
            <a:r>
              <a:rPr lang="en-US" sz="1400" dirty="0">
                <a:solidFill>
                  <a:srgbClr val="61615C"/>
                </a:solidFill>
                <a:latin typeface="Tomorrow" pitchFamily="34" charset="0"/>
                <a:ea typeface="Tomorrow" pitchFamily="34" charset="-122"/>
                <a:cs typeface="Tomorrow" pitchFamily="34" charset="-120"/>
              </a:rPr>
              <a:t>Explore different ratios of wood fibers to recycled plastics to identify the optimal blend that maximizes the mechanical and environmental performance of the composites.</a:t>
            </a:r>
            <a:endParaRPr lang="en-US" sz="1400" dirty="0"/>
          </a:p>
        </p:txBody>
      </p:sp>
      <p:sp>
        <p:nvSpPr>
          <p:cNvPr id="16" name="Shape 13"/>
          <p:cNvSpPr/>
          <p:nvPr/>
        </p:nvSpPr>
        <p:spPr>
          <a:xfrm>
            <a:off x="6119693" y="6471404"/>
            <a:ext cx="407075" cy="407075"/>
          </a:xfrm>
          <a:prstGeom prst="roundRect">
            <a:avLst>
              <a:gd name="adj" fmla="val 6668"/>
            </a:avLst>
          </a:prstGeom>
          <a:solidFill>
            <a:srgbClr val="F0EAEA"/>
          </a:solidFill>
          <a:ln/>
        </p:spPr>
      </p:sp>
      <p:sp>
        <p:nvSpPr>
          <p:cNvPr id="17" name="Text 14"/>
          <p:cNvSpPr/>
          <p:nvPr/>
        </p:nvSpPr>
        <p:spPr>
          <a:xfrm>
            <a:off x="6231969" y="6539151"/>
            <a:ext cx="182404" cy="271463"/>
          </a:xfrm>
          <a:prstGeom prst="rect">
            <a:avLst/>
          </a:prstGeom>
          <a:noFill/>
          <a:ln/>
        </p:spPr>
        <p:txBody>
          <a:bodyPr wrap="none" lIns="0" tIns="0" rIns="0" bIns="0" rtlCol="0" anchor="t"/>
          <a:lstStyle/>
          <a:p>
            <a:pPr algn="ctr" indent="0" marL="0">
              <a:lnSpc>
                <a:spcPts val="2100"/>
              </a:lnSpc>
              <a:buNone/>
            </a:pPr>
            <a:r>
              <a:rPr lang="en-US" sz="2100" dirty="0">
                <a:solidFill>
                  <a:srgbClr val="61615C"/>
                </a:solidFill>
                <a:latin typeface="Tomorrow Semi Bold" pitchFamily="34" charset="0"/>
                <a:ea typeface="Tomorrow Semi Bold" pitchFamily="34" charset="-122"/>
                <a:cs typeface="Tomorrow Semi Bold" pitchFamily="34" charset="-120"/>
              </a:rPr>
              <a:t>4</a:t>
            </a:r>
            <a:endParaRPr lang="en-US" sz="2100" dirty="0"/>
          </a:p>
        </p:txBody>
      </p:sp>
      <p:sp>
        <p:nvSpPr>
          <p:cNvPr id="18" name="Text 15"/>
          <p:cNvSpPr/>
          <p:nvPr/>
        </p:nvSpPr>
        <p:spPr>
          <a:xfrm>
            <a:off x="6707624" y="6471404"/>
            <a:ext cx="2355056" cy="282773"/>
          </a:xfrm>
          <a:prstGeom prst="rect">
            <a:avLst/>
          </a:prstGeom>
          <a:noFill/>
          <a:ln/>
        </p:spPr>
        <p:txBody>
          <a:bodyPr wrap="none" lIns="0" tIns="0" rIns="0" bIns="0" rtlCol="0" anchor="t"/>
          <a:lstStyle/>
          <a:p>
            <a:pPr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Comparative Testing</a:t>
            </a:r>
            <a:endParaRPr lang="en-US" sz="1750" dirty="0"/>
          </a:p>
        </p:txBody>
      </p:sp>
      <p:sp>
        <p:nvSpPr>
          <p:cNvPr id="19" name="Text 16"/>
          <p:cNvSpPr/>
          <p:nvPr/>
        </p:nvSpPr>
        <p:spPr>
          <a:xfrm>
            <a:off x="6707624" y="6862643"/>
            <a:ext cx="7289483" cy="868680"/>
          </a:xfrm>
          <a:prstGeom prst="rect">
            <a:avLst/>
          </a:prstGeom>
          <a:noFill/>
          <a:ln/>
        </p:spPr>
        <p:txBody>
          <a:bodyPr wrap="square" lIns="0" tIns="0" rIns="0" bIns="0" rtlCol="0" anchor="t"/>
          <a:lstStyle/>
          <a:p>
            <a:pPr indent="0" marL="0">
              <a:lnSpc>
                <a:spcPts val="2250"/>
              </a:lnSpc>
              <a:buNone/>
            </a:pPr>
            <a:r>
              <a:rPr lang="en-US" sz="1400" dirty="0">
                <a:solidFill>
                  <a:srgbClr val="61615C"/>
                </a:solidFill>
                <a:latin typeface="Tomorrow" pitchFamily="34" charset="0"/>
                <a:ea typeface="Tomorrow" pitchFamily="34" charset="-122"/>
                <a:cs typeface="Tomorrow" pitchFamily="34" charset="-120"/>
              </a:rPr>
              <a:t>Conduct comparative testing to evaluate the performance of PWCs against conventional wood and plastic materials in terms of durability, maintenance requirements, and environmental impact.</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594366"/>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Work Plan</a:t>
            </a:r>
            <a:endParaRPr lang="en-US" sz="4450" dirty="0"/>
          </a:p>
        </p:txBody>
      </p:sp>
      <p:sp>
        <p:nvSpPr>
          <p:cNvPr id="4" name="Shape 1"/>
          <p:cNvSpPr/>
          <p:nvPr/>
        </p:nvSpPr>
        <p:spPr>
          <a:xfrm>
            <a:off x="6605111" y="2643307"/>
            <a:ext cx="30480" cy="3991928"/>
          </a:xfrm>
          <a:prstGeom prst="roundRect">
            <a:avLst>
              <a:gd name="adj" fmla="val 111628"/>
            </a:avLst>
          </a:prstGeom>
          <a:solidFill>
            <a:srgbClr val="D6D0D0"/>
          </a:solidFill>
          <a:ln/>
        </p:spPr>
      </p:sp>
      <p:sp>
        <p:nvSpPr>
          <p:cNvPr id="5" name="Shape 2"/>
          <p:cNvSpPr/>
          <p:nvPr/>
        </p:nvSpPr>
        <p:spPr>
          <a:xfrm>
            <a:off x="6845022" y="3138368"/>
            <a:ext cx="793790" cy="30480"/>
          </a:xfrm>
          <a:prstGeom prst="roundRect">
            <a:avLst>
              <a:gd name="adj" fmla="val 111628"/>
            </a:avLst>
          </a:prstGeom>
          <a:solidFill>
            <a:srgbClr val="D6D0D0"/>
          </a:solidFill>
          <a:ln/>
        </p:spPr>
      </p:sp>
      <p:sp>
        <p:nvSpPr>
          <p:cNvPr id="6" name="Shape 3"/>
          <p:cNvSpPr/>
          <p:nvPr/>
        </p:nvSpPr>
        <p:spPr>
          <a:xfrm>
            <a:off x="6365200" y="2898457"/>
            <a:ext cx="510302" cy="510302"/>
          </a:xfrm>
          <a:prstGeom prst="roundRect">
            <a:avLst>
              <a:gd name="adj" fmla="val 6667"/>
            </a:avLst>
          </a:prstGeom>
          <a:solidFill>
            <a:srgbClr val="F0EAEA"/>
          </a:solidFill>
          <a:ln/>
        </p:spPr>
      </p:sp>
      <p:sp>
        <p:nvSpPr>
          <p:cNvPr id="7" name="Text 4"/>
          <p:cNvSpPr/>
          <p:nvPr/>
        </p:nvSpPr>
        <p:spPr>
          <a:xfrm>
            <a:off x="6542961" y="2983468"/>
            <a:ext cx="154781"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8" name="Text 5"/>
          <p:cNvSpPr/>
          <p:nvPr/>
        </p:nvSpPr>
        <p:spPr>
          <a:xfrm>
            <a:off x="7867888" y="2870121"/>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Completed: Literature Review, Material Selection, Sample Fabrication, Initial Mechanical Testing.</a:t>
            </a:r>
            <a:endParaRPr lang="en-US" sz="1750" dirty="0"/>
          </a:p>
        </p:txBody>
      </p:sp>
      <p:sp>
        <p:nvSpPr>
          <p:cNvPr id="9" name="Shape 6"/>
          <p:cNvSpPr/>
          <p:nvPr/>
        </p:nvSpPr>
        <p:spPr>
          <a:xfrm>
            <a:off x="6845022" y="4544616"/>
            <a:ext cx="793790" cy="30480"/>
          </a:xfrm>
          <a:prstGeom prst="roundRect">
            <a:avLst>
              <a:gd name="adj" fmla="val 111628"/>
            </a:avLst>
          </a:prstGeom>
          <a:solidFill>
            <a:srgbClr val="D6D0D0"/>
          </a:solidFill>
          <a:ln/>
        </p:spPr>
      </p:sp>
      <p:sp>
        <p:nvSpPr>
          <p:cNvPr id="10" name="Shape 7"/>
          <p:cNvSpPr/>
          <p:nvPr/>
        </p:nvSpPr>
        <p:spPr>
          <a:xfrm>
            <a:off x="6365200" y="4304705"/>
            <a:ext cx="510302" cy="510302"/>
          </a:xfrm>
          <a:prstGeom prst="roundRect">
            <a:avLst>
              <a:gd name="adj" fmla="val 6667"/>
            </a:avLst>
          </a:prstGeom>
          <a:solidFill>
            <a:srgbClr val="F0EAEA"/>
          </a:solidFill>
          <a:ln/>
        </p:spPr>
      </p:sp>
      <p:sp>
        <p:nvSpPr>
          <p:cNvPr id="11" name="Text 8"/>
          <p:cNvSpPr/>
          <p:nvPr/>
        </p:nvSpPr>
        <p:spPr>
          <a:xfrm>
            <a:off x="6506051" y="4389715"/>
            <a:ext cx="228600"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12" name="Text 9"/>
          <p:cNvSpPr/>
          <p:nvPr/>
        </p:nvSpPr>
        <p:spPr>
          <a:xfrm>
            <a:off x="7867888" y="4276368"/>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Ongoing: Environmental Stability Testing, Optimization of Composition, Comparative Testing.</a:t>
            </a:r>
            <a:endParaRPr lang="en-US" sz="1750" dirty="0"/>
          </a:p>
        </p:txBody>
      </p:sp>
      <p:sp>
        <p:nvSpPr>
          <p:cNvPr id="13" name="Shape 10"/>
          <p:cNvSpPr/>
          <p:nvPr/>
        </p:nvSpPr>
        <p:spPr>
          <a:xfrm>
            <a:off x="6845022" y="5950863"/>
            <a:ext cx="793790" cy="30480"/>
          </a:xfrm>
          <a:prstGeom prst="roundRect">
            <a:avLst>
              <a:gd name="adj" fmla="val 111628"/>
            </a:avLst>
          </a:prstGeom>
          <a:solidFill>
            <a:srgbClr val="D6D0D0"/>
          </a:solidFill>
          <a:ln/>
        </p:spPr>
      </p:sp>
      <p:sp>
        <p:nvSpPr>
          <p:cNvPr id="14" name="Shape 11"/>
          <p:cNvSpPr/>
          <p:nvPr/>
        </p:nvSpPr>
        <p:spPr>
          <a:xfrm>
            <a:off x="6365200" y="5710952"/>
            <a:ext cx="510302" cy="510302"/>
          </a:xfrm>
          <a:prstGeom prst="roundRect">
            <a:avLst>
              <a:gd name="adj" fmla="val 6667"/>
            </a:avLst>
          </a:prstGeom>
          <a:solidFill>
            <a:srgbClr val="F0EAEA"/>
          </a:solidFill>
          <a:ln/>
        </p:spPr>
      </p:sp>
      <p:sp>
        <p:nvSpPr>
          <p:cNvPr id="15" name="Text 12"/>
          <p:cNvSpPr/>
          <p:nvPr/>
        </p:nvSpPr>
        <p:spPr>
          <a:xfrm>
            <a:off x="6506647" y="5795963"/>
            <a:ext cx="227290"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3</a:t>
            </a:r>
            <a:endParaRPr lang="en-US" sz="2650" dirty="0"/>
          </a:p>
        </p:txBody>
      </p:sp>
      <p:sp>
        <p:nvSpPr>
          <p:cNvPr id="16" name="Text 13"/>
          <p:cNvSpPr/>
          <p:nvPr/>
        </p:nvSpPr>
        <p:spPr>
          <a:xfrm>
            <a:off x="7867888" y="5682615"/>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Future Work: Data Analysis, Report Writing, Presentation of Findings.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479000"/>
            <a:ext cx="6060400"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Results &amp; Discussion</a:t>
            </a:r>
            <a:endParaRPr lang="en-US" sz="4450" dirty="0"/>
          </a:p>
        </p:txBody>
      </p:sp>
      <p:sp>
        <p:nvSpPr>
          <p:cNvPr id="3" name="Text 1"/>
          <p:cNvSpPr/>
          <p:nvPr/>
        </p:nvSpPr>
        <p:spPr>
          <a:xfrm>
            <a:off x="793790" y="3732014"/>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Preliminary results indicate promising mechanical properties of PWC materials, with enhanced tensile strength and flexural strength compared to traditional wood.</a:t>
            </a:r>
            <a:endParaRPr lang="en-US" sz="1750" dirty="0"/>
          </a:p>
        </p:txBody>
      </p:sp>
      <p:sp>
        <p:nvSpPr>
          <p:cNvPr id="4" name="Text 2"/>
          <p:cNvSpPr/>
          <p:nvPr/>
        </p:nvSpPr>
        <p:spPr>
          <a:xfrm>
            <a:off x="7599521" y="3732014"/>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Further testing is underway to assess the impact resistance and environmental stability of PWCs, including their resistance to water absorption and UV degradation. These results will be discussed in detail, highlighting the potential of PWCs for various applications.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13872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Conclusions</a:t>
            </a:r>
            <a:endParaRPr lang="en-US" sz="4450" dirty="0"/>
          </a:p>
        </p:txBody>
      </p:sp>
      <p:sp>
        <p:nvSpPr>
          <p:cNvPr id="4" name="Text 1"/>
          <p:cNvSpPr/>
          <p:nvPr/>
        </p:nvSpPr>
        <p:spPr>
          <a:xfrm>
            <a:off x="793790" y="3187660"/>
            <a:ext cx="7556421" cy="290322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The research findings underscore the potential of Plastic Wood Composite materials as a durable and sustainable alternative to traditional wood products. PWCs demonstrate promising mechanical properties and environmental stability, making them suitable for various applications, particularly in construction and outdoor settings. The research contributes to a more sustainable approach in material usage, addressing the growing need for eco-friendly construction solutions.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2025-02-05T09:09:21Z</dcterms:created>
  <dcterms:modified xsi:type="dcterms:W3CDTF">2025-02-05T09:09:21Z</dcterms:modified>
</cp:coreProperties>
</file>