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1"/>
  </p:notesMasterIdLst>
  <p:sldIdLst>
    <p:sldId id="259" r:id="rId2"/>
    <p:sldId id="257" r:id="rId3"/>
    <p:sldId id="332" r:id="rId4"/>
    <p:sldId id="271" r:id="rId5"/>
    <p:sldId id="291" r:id="rId6"/>
    <p:sldId id="294" r:id="rId7"/>
    <p:sldId id="303" r:id="rId8"/>
    <p:sldId id="292" r:id="rId9"/>
    <p:sldId id="304" r:id="rId10"/>
    <p:sldId id="305" r:id="rId11"/>
    <p:sldId id="321" r:id="rId12"/>
    <p:sldId id="322" r:id="rId13"/>
    <p:sldId id="323" r:id="rId14"/>
    <p:sldId id="306" r:id="rId15"/>
    <p:sldId id="307" r:id="rId16"/>
    <p:sldId id="309" r:id="rId17"/>
    <p:sldId id="310" r:id="rId18"/>
    <p:sldId id="311" r:id="rId19"/>
    <p:sldId id="319" r:id="rId20"/>
    <p:sldId id="316" r:id="rId21"/>
    <p:sldId id="317" r:id="rId22"/>
    <p:sldId id="312" r:id="rId23"/>
    <p:sldId id="313" r:id="rId24"/>
    <p:sldId id="263" r:id="rId25"/>
    <p:sldId id="314" r:id="rId26"/>
    <p:sldId id="320" r:id="rId27"/>
    <p:sldId id="299" r:id="rId28"/>
    <p:sldId id="315" r:id="rId29"/>
    <p:sldId id="301" r:id="rId30"/>
    <p:sldId id="318" r:id="rId31"/>
    <p:sldId id="324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3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2" autoAdjust="0"/>
    <p:restoredTop sz="94629" autoAdjust="0"/>
  </p:normalViewPr>
  <p:slideViewPr>
    <p:cSldViewPr>
      <p:cViewPr varScale="1">
        <p:scale>
          <a:sx n="88" d="100"/>
          <a:sy n="88" d="100"/>
        </p:scale>
        <p:origin x="-1138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3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92771-B6AA-44F7-BA9C-DEEF7E52A62B}" type="datetimeFigureOut">
              <a:rPr lang="en-US" smtClean="0"/>
              <a:pPr/>
              <a:t>6/14/2021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A0A94-A45E-4CCB-A587-D43747455B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A0A94-A45E-4CCB-A587-D43747455BF3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8C92-F920-45E7-AD88-938192C15C7A}" type="datetime1">
              <a:rPr lang="en-US" smtClean="0"/>
              <a:pPr/>
              <a:t>6/14/2021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CA92-E862-45A5-AAE4-C242E78EE4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0EE9-CAF4-400F-A068-30BFBA5EB305}" type="datetime1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CA92-E862-45A5-AAE4-C242E78EE4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B75C7-4B4D-48E7-8798-805FAA2DB378}" type="datetime1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CA92-E862-45A5-AAE4-C242E78EE4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A0F1-20A4-48A0-8A24-7710CC1A6CC8}" type="datetime1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CA92-E862-45A5-AAE4-C242E78EE4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07CA-0687-445A-B85A-2EE31C8CFBA1}" type="datetime1">
              <a:rPr lang="en-US" smtClean="0"/>
              <a:pPr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CA92-E862-45A5-AAE4-C242E78EE4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CFEAF-D221-428B-9FB9-F1414323AAF1}" type="datetime1">
              <a:rPr lang="en-US" smtClean="0"/>
              <a:pPr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CA92-E862-45A5-AAE4-C242E78EE4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D26A-CD68-4FB5-90C2-D345DBF30B50}" type="datetime1">
              <a:rPr lang="en-US" smtClean="0"/>
              <a:pPr/>
              <a:t>6/14/2021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CA92-E862-45A5-AAE4-C242E78EE4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A8B8B-8E05-4D4F-931A-C902A7BA8109}" type="datetime1">
              <a:rPr lang="en-US" smtClean="0"/>
              <a:pPr/>
              <a:t>6/14/2021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CA92-E862-45A5-AAE4-C242E78EE4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0C25-95D1-4196-84A1-E74F5164DD77}" type="datetime1">
              <a:rPr lang="en-US" smtClean="0"/>
              <a:pPr/>
              <a:t>6/14/2021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CA92-E862-45A5-AAE4-C242E78EE4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F3799-CC87-4D41-9EAC-9C5B98807713}" type="datetime1">
              <a:rPr lang="en-US" smtClean="0"/>
              <a:pPr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CA92-E862-45A5-AAE4-C242E78EE44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A045B-393B-4D65-856E-E843A866B983}" type="datetime1">
              <a:rPr lang="en-US" smtClean="0"/>
              <a:pPr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1DFCA92-E862-45A5-AAE4-C242E78EE4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48A2A5D-6A47-4CCB-9F6B-41303FCDD2C3}" type="datetime1">
              <a:rPr lang="en-US" smtClean="0"/>
              <a:pPr/>
              <a:t>6/14/2021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1DFCA92-E862-45A5-AAE4-C242E78EE44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ontinuations.com/post/105272022635/bitcoin-clarifying" TargetMode="External"/><Relationship Id="rId2" Type="http://schemas.openxmlformats.org/officeDocument/2006/relationships/hyperlink" Target="https://hbr.org/2016/05/the-impact-of-the-blockchain-goesbeyond-financia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bitcoin.org/en/faq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68747470733a2f2f7468656d65726b6c652e636f6d2f77702d636f6e74656e742f75706c6f6164732f7368757474657273746f636b5f3535303937313330372d312e6a706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3048000"/>
            <a:ext cx="3048000" cy="18288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r>
              <a:rPr lang="en-IN" sz="2800" dirty="0" smtClean="0"/>
              <a:t>PANIMALAR ENGINEERING COLLEGE CHENNAI,600123</a:t>
            </a:r>
            <a:endParaRPr lang="en-US" sz="2800" dirty="0" smtClean="0"/>
          </a:p>
          <a:p>
            <a:r>
              <a:rPr lang="en-IN" sz="2000" dirty="0" smtClean="0"/>
              <a:t>DEPARTMENT OF COMPUTER SCIENCE AND ENGINEERING </a:t>
            </a:r>
          </a:p>
          <a:p>
            <a:r>
              <a:rPr lang="en-IN" sz="1600" b="1" dirty="0" smtClean="0"/>
              <a:t>IV CSE “F”– 2</a:t>
            </a:r>
            <a:r>
              <a:rPr lang="en-IN" sz="1600" b="1" baseline="30000" dirty="0" smtClean="0"/>
              <a:t>nd</a:t>
            </a:r>
            <a:r>
              <a:rPr lang="en-IN" sz="1600" b="1" dirty="0" smtClean="0"/>
              <a:t>  PROJECT  REVIEW  SCHEDULE  ON  29.03.2021</a:t>
            </a:r>
            <a:r>
              <a:rPr lang="en-IN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</a:t>
            </a:r>
          </a:p>
          <a:p>
            <a:endParaRPr lang="en-US" sz="2000" dirty="0" smtClean="0"/>
          </a:p>
          <a:p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TITLE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Enhanced Blockchain Technology for secure online transactions using Hashing Algorithm</a:t>
            </a:r>
          </a:p>
          <a:p>
            <a:r>
              <a:rPr lang="en-IN" sz="2800" dirty="0" smtClean="0"/>
              <a:t>TEAM MEMBERS:</a:t>
            </a:r>
          </a:p>
          <a:p>
            <a:r>
              <a:rPr lang="en-IN" sz="2800" dirty="0" smtClean="0"/>
              <a:t>YESHWANTH R(211417104310)</a:t>
            </a:r>
          </a:p>
          <a:p>
            <a:r>
              <a:rPr lang="en-IN" sz="2800" dirty="0" smtClean="0"/>
              <a:t>VALLARASU R(211417104290)</a:t>
            </a:r>
          </a:p>
          <a:p>
            <a:endParaRPr lang="en-IN" sz="2800" dirty="0" smtClean="0"/>
          </a:p>
          <a:p>
            <a:r>
              <a:rPr lang="en-IN" sz="2800" dirty="0" smtClean="0"/>
              <a:t>UNDER THE GUIDENCE OF:</a:t>
            </a:r>
          </a:p>
          <a:p>
            <a:r>
              <a:rPr lang="en-IN" sz="28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Mr. A.N.SASIKUMAR </a:t>
            </a:r>
            <a:endParaRPr lang="en-US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CA92-E862-45A5-AAE4-C242E78EE44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dirty="0" smtClean="0"/>
              <a:t>                                         </a:t>
            </a:r>
            <a:endParaRPr lang="en-US" sz="2400" dirty="0"/>
          </a:p>
        </p:txBody>
      </p:sp>
      <p:pic>
        <p:nvPicPr>
          <p:cNvPr id="4" name="Content Placeholder 3" descr="C:\Users\Zimro Marketing\Pictures\blockchain-cash-bitcoin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86000"/>
            <a:ext cx="8686800" cy="283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CA92-E862-45A5-AAE4-C242E78EE44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dirty="0" smtClean="0"/>
              <a:t>SYSTEM ARCHITECTURE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CA92-E862-45A5-AAE4-C242E78EE440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Content Placeholder 4" descr="E:\batch 2021\Review PPT\Secure Transaction Algorithm\system archi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371600"/>
            <a:ext cx="7543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dirty="0" smtClean="0"/>
              <a:t>USECASE DIAGRAM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CA92-E862-45A5-AAE4-C242E78EE44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Content Placeholder 4" descr="E:\batch 2021\Review PPT\Secure Transaction Algorithm\usecase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990600"/>
            <a:ext cx="6019800" cy="4918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ACTIVITY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CA92-E862-45A5-AAE4-C242E78EE440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Content Placeholder 6" descr="E:\batch 2021\Review PPT\Secure Transaction Algorithm\ACTIVITY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1219200"/>
            <a:ext cx="1219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Process                     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562600"/>
          </a:xfrm>
        </p:spPr>
        <p:txBody>
          <a:bodyPr>
            <a:normAutofit fontScale="25000" lnSpcReduction="20000"/>
          </a:bodyPr>
          <a:lstStyle/>
          <a:p>
            <a:pPr lvl="0" algn="just"/>
            <a:r>
              <a:rPr lang="en-US" sz="9600" dirty="0" smtClean="0"/>
              <a:t>Step 1 (one-time effort): Create a bitcoin wallet. For a person to send or receive bitcoins, she needs to create a bitcoin wallet.</a:t>
            </a:r>
          </a:p>
          <a:p>
            <a:pPr lvl="0" algn="just">
              <a:buNone/>
            </a:pPr>
            <a:r>
              <a:rPr lang="en-US" sz="9600" dirty="0" smtClean="0"/>
              <a:t> </a:t>
            </a:r>
          </a:p>
          <a:p>
            <a:pPr lvl="0" algn="just">
              <a:buNone/>
            </a:pPr>
            <a:endParaRPr lang="en-US" sz="9600" dirty="0" smtClean="0"/>
          </a:p>
          <a:p>
            <a:pPr lvl="0" algn="just"/>
            <a:r>
              <a:rPr lang="en-US" sz="9600" dirty="0" smtClean="0"/>
              <a:t>A bitcoin wallet stores 2 pieces of information: A private key and a public key. </a:t>
            </a:r>
          </a:p>
          <a:p>
            <a:pPr lvl="0" algn="just">
              <a:buNone/>
            </a:pPr>
            <a:endParaRPr lang="en-US" sz="9600" dirty="0" smtClean="0"/>
          </a:p>
          <a:p>
            <a:pPr lvl="0" algn="just">
              <a:buNone/>
            </a:pPr>
            <a:endParaRPr lang="en-US" sz="9600" dirty="0" smtClean="0"/>
          </a:p>
          <a:p>
            <a:pPr lvl="0" algn="just"/>
            <a:r>
              <a:rPr lang="en-US" sz="9600" dirty="0" smtClean="0"/>
              <a:t>The private key is a secret number that allows the owner to send bitcoin to another user, or spend bitcoins on services that accept them as payment method. </a:t>
            </a:r>
          </a:p>
          <a:p>
            <a:pPr lvl="0" algn="just">
              <a:buNone/>
            </a:pPr>
            <a:endParaRPr lang="en-US" sz="9600" dirty="0" smtClean="0"/>
          </a:p>
          <a:p>
            <a:pPr lvl="0" algn="just">
              <a:buNone/>
            </a:pPr>
            <a:endParaRPr lang="en-US" sz="9600" dirty="0" smtClean="0"/>
          </a:p>
          <a:p>
            <a:pPr lvl="0" algn="just"/>
            <a:r>
              <a:rPr lang="en-US" sz="9600" dirty="0" smtClean="0"/>
              <a:t>The public key is a number that is needed to receive bitcoins. </a:t>
            </a:r>
          </a:p>
          <a:p>
            <a:pPr lvl="0" algn="just">
              <a:buNone/>
            </a:pPr>
            <a:endParaRPr lang="en-US" sz="9600" dirty="0" smtClean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CA92-E862-45A5-AAE4-C242E78EE44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6477000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Step 2: Create a bitcoin transaction. If Alice wants to send 1 BTC to Bob, Alice needs to connect to her bitcoin wallet using her private key, and create a transaction that contains the amount of bitcoins she wants to send and the address where she wants to send them (in this case Bob’s public address).</a:t>
            </a:r>
          </a:p>
          <a:p>
            <a:pPr lvl="0">
              <a:buNone/>
            </a:pPr>
            <a:endParaRPr lang="en-US" sz="2400" dirty="0" smtClean="0"/>
          </a:p>
          <a:p>
            <a:pPr lvl="0"/>
            <a:r>
              <a:rPr lang="en-US" sz="2400" dirty="0" smtClean="0"/>
              <a:t>Step 3: Broadcast the transaction to </a:t>
            </a:r>
            <a:r>
              <a:rPr lang="en-US" sz="2400" dirty="0" err="1" smtClean="0"/>
              <a:t>Bitcoin’s</a:t>
            </a:r>
            <a:r>
              <a:rPr lang="en-US" sz="2400" dirty="0" smtClean="0"/>
              <a:t> network.</a:t>
            </a:r>
          </a:p>
          <a:p>
            <a:pPr lvl="0">
              <a:buNone/>
            </a:pPr>
            <a:endParaRPr lang="en-US" sz="2400" dirty="0" smtClean="0"/>
          </a:p>
          <a:p>
            <a:pPr lvl="0"/>
            <a:r>
              <a:rPr lang="en-US" sz="2400" dirty="0" smtClean="0"/>
              <a:t>Once Alice creates the </a:t>
            </a:r>
            <a:r>
              <a:rPr lang="en-US" sz="2400" dirty="0" err="1" smtClean="0"/>
              <a:t>bitcoin</a:t>
            </a:r>
            <a:r>
              <a:rPr lang="en-US" sz="2400" dirty="0" smtClean="0"/>
              <a:t> transaction, she needs to broadcast this transaction to the entire </a:t>
            </a:r>
            <a:r>
              <a:rPr lang="en-US" sz="2400" dirty="0" err="1" smtClean="0"/>
              <a:t>Bitcoin’s</a:t>
            </a:r>
            <a:r>
              <a:rPr lang="en-US" sz="2400" dirty="0" smtClean="0"/>
              <a:t> network</a:t>
            </a:r>
          </a:p>
          <a:p>
            <a:pPr lvl="0">
              <a:buNone/>
            </a:pPr>
            <a:endParaRPr lang="en-US" sz="2400" dirty="0" smtClean="0"/>
          </a:p>
          <a:p>
            <a:pPr lvl="0" algn="just"/>
            <a:r>
              <a:rPr lang="en-US" sz="2400" dirty="0" smtClean="0"/>
              <a:t>The public key is also referred to as </a:t>
            </a:r>
            <a:r>
              <a:rPr lang="en-US" sz="2400" dirty="0" err="1" smtClean="0"/>
              <a:t>bitcoin</a:t>
            </a:r>
            <a:r>
              <a:rPr lang="en-US" sz="2400" dirty="0" smtClean="0"/>
              <a:t> address (not entirely true, but for simplicity we will assume that the public key and the </a:t>
            </a:r>
            <a:r>
              <a:rPr lang="en-US" sz="2400" dirty="0" err="1" smtClean="0"/>
              <a:t>bitcoin</a:t>
            </a:r>
            <a:r>
              <a:rPr lang="en-US" sz="2400" dirty="0" smtClean="0"/>
              <a:t> address are the same). </a:t>
            </a:r>
          </a:p>
          <a:p>
            <a:pPr lvl="0" algn="just">
              <a:buNone/>
            </a:pPr>
            <a:endParaRPr lang="en-US" sz="24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3100" dirty="0" smtClean="0"/>
          </a:p>
          <a:p>
            <a:pPr>
              <a:buNone/>
            </a:pPr>
            <a:endParaRPr lang="en-US" sz="3100" dirty="0" smtClean="0"/>
          </a:p>
          <a:p>
            <a:endParaRPr lang="en-US" dirty="0" smtClean="0"/>
          </a:p>
          <a:p>
            <a:pPr lvl="0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CA92-E862-45A5-AAE4-C242E78EE44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            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 lnSpcReduction="10000"/>
          </a:bodyPr>
          <a:lstStyle/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Note that the wallet doesn’t store the </a:t>
            </a:r>
            <a:r>
              <a:rPr lang="en-US" sz="2400" dirty="0" err="1" smtClean="0"/>
              <a:t>bitcoins</a:t>
            </a:r>
            <a:r>
              <a:rPr lang="en-US" sz="2400" dirty="0" smtClean="0"/>
              <a:t> themselves. Information about </a:t>
            </a:r>
            <a:r>
              <a:rPr lang="en-US" sz="2400" dirty="0" err="1" smtClean="0"/>
              <a:t>bitcoins</a:t>
            </a:r>
            <a:r>
              <a:rPr lang="en-US" sz="2400" dirty="0" smtClean="0"/>
              <a:t> balances are stored on the </a:t>
            </a:r>
            <a:r>
              <a:rPr lang="en-US" sz="2400" dirty="0" err="1" smtClean="0"/>
              <a:t>Bitcoin’s</a:t>
            </a:r>
            <a:r>
              <a:rPr lang="en-US" sz="2400" dirty="0" smtClean="0"/>
              <a:t> </a:t>
            </a:r>
            <a:r>
              <a:rPr lang="en-US" sz="2400" dirty="0" err="1" smtClean="0"/>
              <a:t>blockchain</a:t>
            </a:r>
            <a:r>
              <a:rPr lang="en-US" sz="2400" dirty="0" smtClean="0"/>
              <a:t>.</a:t>
            </a:r>
          </a:p>
          <a:p>
            <a:pPr lvl="0">
              <a:buNone/>
            </a:pPr>
            <a:endParaRPr lang="en-US" sz="2400" dirty="0" smtClean="0"/>
          </a:p>
          <a:p>
            <a:pPr lvl="0"/>
            <a:r>
              <a:rPr lang="en-US" sz="2400" dirty="0" smtClean="0"/>
              <a:t>Step 4: Confirm the transaction. A miner listening to </a:t>
            </a:r>
            <a:r>
              <a:rPr lang="en-US" sz="2400" dirty="0" err="1" smtClean="0"/>
              <a:t>Bitcoin’s</a:t>
            </a:r>
            <a:r>
              <a:rPr lang="en-US" sz="2400" dirty="0" smtClean="0"/>
              <a:t> network authenticates the transaction using Alice's public key, confirms that Alice has enough </a:t>
            </a:r>
            <a:r>
              <a:rPr lang="en-US" sz="2400" dirty="0" err="1" smtClean="0"/>
              <a:t>bitcoins</a:t>
            </a:r>
            <a:r>
              <a:rPr lang="en-US" sz="2400" dirty="0" smtClean="0"/>
              <a:t> in her wallet (in this case at least 1 BTC), and adds a new record to </a:t>
            </a:r>
            <a:r>
              <a:rPr lang="en-US" sz="2400" dirty="0" err="1" smtClean="0"/>
              <a:t>Bitcoin’s</a:t>
            </a:r>
            <a:r>
              <a:rPr lang="en-US" sz="2400" dirty="0" smtClean="0"/>
              <a:t> </a:t>
            </a:r>
            <a:r>
              <a:rPr lang="en-US" sz="2400" dirty="0" err="1" smtClean="0"/>
              <a:t>Blockchain</a:t>
            </a:r>
            <a:r>
              <a:rPr lang="en-US" sz="2400" dirty="0" smtClean="0"/>
              <a:t> containing the details of the transaction.</a:t>
            </a:r>
          </a:p>
          <a:p>
            <a:pPr lvl="0">
              <a:buNone/>
            </a:pPr>
            <a:endParaRPr lang="en-US" sz="2400" dirty="0" smtClean="0"/>
          </a:p>
          <a:p>
            <a:pPr lvl="0"/>
            <a:r>
              <a:rPr lang="en-US" sz="2400" dirty="0" smtClean="0"/>
              <a:t>Step 5: Broadcast the blockchain change to all miners. </a:t>
            </a:r>
          </a:p>
          <a:p>
            <a:pPr lvl="0">
              <a:buNone/>
            </a:pPr>
            <a:endParaRPr lang="en-US" sz="2400" dirty="0" smtClean="0"/>
          </a:p>
          <a:p>
            <a:pPr lvl="0"/>
            <a:r>
              <a:rPr lang="en-US" sz="2400" dirty="0" smtClean="0"/>
              <a:t>Once the transaction is confirmed, the miner should broadcast the blockchain change to all miners to make sure that their copies of the blockchain are all in sync.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CA92-E862-45A5-AAE4-C242E78EE44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457200" y="0"/>
            <a:ext cx="82296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Attributes            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867400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400" dirty="0" smtClean="0"/>
              <a:t>transactions: List of transactions that will be added to the next block.</a:t>
            </a:r>
          </a:p>
          <a:p>
            <a:pPr lvl="0">
              <a:buNone/>
            </a:pPr>
            <a:endParaRPr lang="en-US" sz="2400" dirty="0" smtClean="0"/>
          </a:p>
          <a:p>
            <a:pPr lvl="0"/>
            <a:r>
              <a:rPr lang="en-US" sz="2400" dirty="0" smtClean="0"/>
              <a:t>chain: The actual blockchain which is an array of blocks.</a:t>
            </a:r>
          </a:p>
          <a:p>
            <a:pPr lvl="0">
              <a:buNone/>
            </a:pPr>
            <a:endParaRPr lang="en-US" sz="2400" dirty="0" smtClean="0"/>
          </a:p>
          <a:p>
            <a:pPr lvl="0"/>
            <a:r>
              <a:rPr lang="en-US" sz="2400" dirty="0" smtClean="0"/>
              <a:t>nodes: A set containing node </a:t>
            </a:r>
            <a:r>
              <a:rPr lang="en-US" sz="2400" dirty="0" err="1" smtClean="0"/>
              <a:t>urls</a:t>
            </a:r>
            <a:r>
              <a:rPr lang="en-US" sz="2400" dirty="0" smtClean="0"/>
              <a:t>. The blockchain uses these nodes to retrieve blockchain data from other nodes and updates its blockchain if they're not in sync.</a:t>
            </a:r>
          </a:p>
          <a:p>
            <a:pPr lvl="0">
              <a:buNone/>
            </a:pPr>
            <a:endParaRPr lang="en-US" sz="2400" dirty="0" smtClean="0"/>
          </a:p>
          <a:p>
            <a:pPr lvl="0"/>
            <a:r>
              <a:rPr lang="en-US" sz="2400" dirty="0" err="1" smtClean="0"/>
              <a:t>node_id</a:t>
            </a:r>
            <a:r>
              <a:rPr lang="en-US" sz="2400" dirty="0" smtClean="0"/>
              <a:t>: A random string to identify the blockchain node.</a:t>
            </a:r>
          </a:p>
          <a:p>
            <a:pPr lvl="0">
              <a:buNone/>
            </a:pPr>
            <a:endParaRPr lang="en-US" sz="2400" dirty="0" smtClean="0"/>
          </a:p>
          <a:p>
            <a:r>
              <a:rPr lang="en-US" sz="2400" dirty="0" smtClean="0"/>
              <a:t>The Blockchain class also implements the following methods:</a:t>
            </a:r>
          </a:p>
          <a:p>
            <a:pPr>
              <a:buNone/>
            </a:pPr>
            <a:endParaRPr lang="en-US" sz="2400" dirty="0" smtClean="0"/>
          </a:p>
          <a:p>
            <a:pPr lvl="0"/>
            <a:r>
              <a:rPr lang="en-US" sz="2400" dirty="0" err="1" smtClean="0"/>
              <a:t>register_node</a:t>
            </a:r>
            <a:r>
              <a:rPr lang="en-US" sz="2400" dirty="0" smtClean="0"/>
              <a:t>(</a:t>
            </a:r>
            <a:r>
              <a:rPr lang="en-US" sz="2400" dirty="0" err="1" smtClean="0"/>
              <a:t>node_url</a:t>
            </a:r>
            <a:r>
              <a:rPr lang="en-US" sz="2400" dirty="0" smtClean="0"/>
              <a:t>): Adds a new blockchain node to the list of nodes.</a:t>
            </a:r>
          </a:p>
          <a:p>
            <a:pPr lvl="0">
              <a:buNone/>
            </a:pPr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CA92-E862-45A5-AAE4-C242E78EE440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791200"/>
          </a:xfrm>
        </p:spPr>
        <p:txBody>
          <a:bodyPr>
            <a:normAutofit fontScale="92500" lnSpcReduction="20000"/>
          </a:bodyPr>
          <a:lstStyle/>
          <a:p>
            <a:pPr lvl="0"/>
            <a:endParaRPr lang="en-US" dirty="0" smtClean="0"/>
          </a:p>
          <a:p>
            <a:r>
              <a:rPr lang="en-US" dirty="0" err="1" smtClean="0"/>
              <a:t>verify_transaction_signature</a:t>
            </a:r>
            <a:r>
              <a:rPr lang="en-US" dirty="0" smtClean="0"/>
              <a:t>(</a:t>
            </a:r>
            <a:r>
              <a:rPr lang="en-US" dirty="0" err="1" smtClean="0"/>
              <a:t>sender_address</a:t>
            </a:r>
            <a:r>
              <a:rPr lang="en-US" dirty="0" smtClean="0"/>
              <a:t>, signature, transaction): Checks that the provided signature corresponds to transaction signed by the public key (</a:t>
            </a:r>
            <a:r>
              <a:rPr lang="en-US" dirty="0" err="1" smtClean="0"/>
              <a:t>sender_address</a:t>
            </a:r>
            <a:r>
              <a:rPr lang="en-US" dirty="0" smtClean="0"/>
              <a:t>).</a:t>
            </a:r>
          </a:p>
          <a:p>
            <a:pPr>
              <a:buNone/>
            </a:pPr>
            <a:endParaRPr lang="en-US" dirty="0" smtClean="0"/>
          </a:p>
          <a:p>
            <a:pPr lvl="0"/>
            <a:r>
              <a:rPr lang="en-US" dirty="0" err="1" smtClean="0"/>
              <a:t>valid_chain</a:t>
            </a:r>
            <a:r>
              <a:rPr lang="en-US" dirty="0" smtClean="0"/>
              <a:t>(chain): checks if a </a:t>
            </a:r>
            <a:r>
              <a:rPr lang="en-US" dirty="0" err="1" smtClean="0"/>
              <a:t>bockchain</a:t>
            </a:r>
            <a:r>
              <a:rPr lang="en-US" dirty="0" smtClean="0"/>
              <a:t> is valid.</a:t>
            </a:r>
          </a:p>
          <a:p>
            <a:pPr lvl="0">
              <a:buNone/>
            </a:pPr>
            <a:endParaRPr lang="en-US" dirty="0" smtClean="0"/>
          </a:p>
          <a:p>
            <a:pPr lvl="0"/>
            <a:r>
              <a:rPr lang="en-US" dirty="0" err="1" smtClean="0"/>
              <a:t>resolve_conflicts</a:t>
            </a:r>
            <a:r>
              <a:rPr lang="en-US" dirty="0" smtClean="0"/>
              <a:t>(): Resolves conflicts between </a:t>
            </a:r>
            <a:r>
              <a:rPr lang="en-US" dirty="0" err="1" smtClean="0"/>
              <a:t>blockchain's</a:t>
            </a:r>
            <a:r>
              <a:rPr lang="en-US" dirty="0" smtClean="0"/>
              <a:t> nodes by replacing a chain with the longest one in the network.</a:t>
            </a:r>
          </a:p>
          <a:p>
            <a:pPr lvl="0">
              <a:buNone/>
            </a:pPr>
            <a:endParaRPr lang="en-US" dirty="0" smtClean="0"/>
          </a:p>
          <a:p>
            <a:pPr lvl="0"/>
            <a:r>
              <a:rPr lang="en-US" dirty="0" err="1" smtClean="0"/>
              <a:t>submit_transaction</a:t>
            </a:r>
            <a:r>
              <a:rPr lang="en-US" dirty="0" smtClean="0"/>
              <a:t>(</a:t>
            </a:r>
            <a:r>
              <a:rPr lang="en-US" dirty="0" err="1" smtClean="0"/>
              <a:t>sender_address</a:t>
            </a:r>
            <a:r>
              <a:rPr lang="en-US" dirty="0" smtClean="0"/>
              <a:t>, </a:t>
            </a:r>
            <a:r>
              <a:rPr lang="en-US" dirty="0" err="1" smtClean="0"/>
              <a:t>recipient_address</a:t>
            </a:r>
            <a:r>
              <a:rPr lang="en-US" dirty="0" smtClean="0"/>
              <a:t>, value, signature): Adds a transaction to list of transactions if the signature verified.</a:t>
            </a:r>
          </a:p>
          <a:p>
            <a:pPr lvl="0">
              <a:buNone/>
            </a:pPr>
            <a:endParaRPr lang="en-US" dirty="0" smtClean="0"/>
          </a:p>
          <a:p>
            <a:pPr lvl="0"/>
            <a:r>
              <a:rPr lang="en-US" dirty="0" err="1" smtClean="0"/>
              <a:t>create_block</a:t>
            </a:r>
            <a:r>
              <a:rPr lang="en-US" dirty="0" smtClean="0"/>
              <a:t>(nonce, </a:t>
            </a:r>
            <a:r>
              <a:rPr lang="en-US" dirty="0" err="1" smtClean="0"/>
              <a:t>previous_hash</a:t>
            </a:r>
            <a:r>
              <a:rPr lang="en-US" dirty="0" smtClean="0"/>
              <a:t>): Adds a block of transactions to the </a:t>
            </a:r>
            <a:r>
              <a:rPr lang="en-US" dirty="0" err="1" smtClean="0"/>
              <a:t>blockchain</a:t>
            </a:r>
            <a:r>
              <a:rPr lang="en-US" dirty="0" smtClean="0"/>
              <a:t>.</a:t>
            </a:r>
          </a:p>
          <a:p>
            <a:pPr lvl="0"/>
            <a:endParaRPr lang="en-US" sz="2400" dirty="0" smtClean="0"/>
          </a:p>
          <a:p>
            <a:pPr lvl="0"/>
            <a:endParaRPr lang="en-US" sz="2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CA92-E862-45A5-AAE4-C242E78EE44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715000"/>
          </a:xfrm>
        </p:spPr>
        <p:txBody>
          <a:bodyPr>
            <a:normAutofit/>
          </a:bodyPr>
          <a:lstStyle/>
          <a:p>
            <a:pPr lvl="0"/>
            <a:endParaRPr lang="en-US" sz="2800" dirty="0" smtClean="0"/>
          </a:p>
          <a:p>
            <a:pPr lvl="0"/>
            <a:endParaRPr lang="en-US" sz="2800" dirty="0" smtClean="0"/>
          </a:p>
          <a:p>
            <a:pPr lvl="0"/>
            <a:r>
              <a:rPr lang="en-US" sz="2400" dirty="0" smtClean="0"/>
              <a:t>hash(block): Create a SHA-256 hash of a block.</a:t>
            </a:r>
          </a:p>
          <a:p>
            <a:pPr lvl="0"/>
            <a:endParaRPr lang="en-US" sz="2400" dirty="0" smtClean="0"/>
          </a:p>
          <a:p>
            <a:pPr lvl="0"/>
            <a:r>
              <a:rPr lang="en-US" sz="2400" dirty="0" err="1" smtClean="0"/>
              <a:t>proof_of_work</a:t>
            </a:r>
            <a:r>
              <a:rPr lang="en-US" sz="2400" dirty="0" smtClean="0"/>
              <a:t>(): Proof of work algorithm. Looks for a nonce that satisfies the mining condition.</a:t>
            </a:r>
          </a:p>
          <a:p>
            <a:pPr lvl="0"/>
            <a:endParaRPr lang="en-US" sz="2400" dirty="0" smtClean="0"/>
          </a:p>
          <a:p>
            <a:pPr lvl="0"/>
            <a:r>
              <a:rPr lang="en-US" sz="2400" dirty="0" err="1" smtClean="0"/>
              <a:t>valid_proof</a:t>
            </a:r>
            <a:r>
              <a:rPr lang="en-US" sz="2400" dirty="0" smtClean="0"/>
              <a:t>(transactions, </a:t>
            </a:r>
            <a:r>
              <a:rPr lang="en-US" sz="2400" dirty="0" err="1" smtClean="0"/>
              <a:t>last_hash</a:t>
            </a:r>
            <a:r>
              <a:rPr lang="en-US" sz="2400" dirty="0" smtClean="0"/>
              <a:t>, nonce, difficulty=MINING_DIFFICULTY): Checks if a hash value satisfies the mining conditions. This function is used within the </a:t>
            </a:r>
            <a:r>
              <a:rPr lang="en-US" sz="2400" dirty="0" err="1" smtClean="0"/>
              <a:t>proof_of_work</a:t>
            </a:r>
            <a:r>
              <a:rPr lang="en-US" sz="2400" dirty="0" smtClean="0"/>
              <a:t> function.</a:t>
            </a:r>
          </a:p>
          <a:p>
            <a:pPr lvl="0"/>
            <a:endParaRPr lang="en-US" sz="2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CA92-E862-45A5-AAE4-C242E78EE44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Abstract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7150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Blockchain is arguably one of the most significant and disruptive technologies that came into existence since the inception of the Internet. </a:t>
            </a:r>
          </a:p>
          <a:p>
            <a:pPr algn="just"/>
            <a:r>
              <a:rPr lang="en-US" sz="2400" dirty="0" smtClean="0"/>
              <a:t>It's the core technology behind Bitcoin and other crypto-currencies that drew a lot of attention in the last few years.</a:t>
            </a:r>
          </a:p>
          <a:p>
            <a:pPr algn="just"/>
            <a:r>
              <a:rPr lang="en-US" sz="2400" dirty="0" smtClean="0"/>
              <a:t>As its core, a blockchain is a distributed database that allows direct transactions between two parties without the need of a central authority. </a:t>
            </a:r>
          </a:p>
          <a:p>
            <a:pPr algn="just"/>
            <a:r>
              <a:rPr lang="en-US" sz="2400" dirty="0" smtClean="0"/>
              <a:t>This simple yet powerful concept has great implications for various institutions such as banks, governments and marketplaces, just to name a few. </a:t>
            </a:r>
          </a:p>
          <a:p>
            <a:pPr algn="just"/>
            <a:r>
              <a:rPr lang="en-US" sz="2400" dirty="0" smtClean="0"/>
              <a:t>Any business or organization that relies on a centralized database as a core competitive advantage can potentially be disrupted by block chain technology.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CA92-E862-45A5-AAE4-C242E78EE44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Hash Algorithm   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71500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2400" dirty="0" smtClean="0"/>
              <a:t>In This Project, we compared the MD5 ash algorithm with ShA256 hash algorithm for transaction and we are going to find the performance of these two hash function.</a:t>
            </a:r>
          </a:p>
          <a:p>
            <a:pPr fontAlgn="base">
              <a:buNone/>
            </a:pPr>
            <a:endParaRPr lang="en-US" sz="2400" dirty="0" smtClean="0"/>
          </a:p>
          <a:p>
            <a:pPr fontAlgn="base"/>
            <a:r>
              <a:rPr lang="en-US" sz="2400" dirty="0" smtClean="0"/>
              <a:t>This application generates two encoding cryptographic keys for viewing the private post and public posts.</a:t>
            </a:r>
          </a:p>
          <a:p>
            <a:pPr fontAlgn="base">
              <a:buNone/>
            </a:pPr>
            <a:endParaRPr lang="en-US" sz="2400" dirty="0" smtClean="0"/>
          </a:p>
          <a:p>
            <a:pPr fontAlgn="base"/>
            <a:r>
              <a:rPr lang="en-US" sz="2400" dirty="0" smtClean="0"/>
              <a:t>The key is generated by using the  cryptographic algorithm.</a:t>
            </a:r>
          </a:p>
          <a:p>
            <a:pPr fontAlgn="base">
              <a:buNone/>
            </a:pPr>
            <a:endParaRPr lang="en-US" sz="2400" dirty="0" smtClean="0"/>
          </a:p>
          <a:p>
            <a:pPr fontAlgn="base"/>
            <a:r>
              <a:rPr lang="en-US" sz="2400" dirty="0" smtClean="0"/>
              <a:t>The user post undergoes hash encryption using the md5 algorithm and sha256 algorithm hashing functions.</a:t>
            </a:r>
          </a:p>
          <a:p>
            <a:pPr fontAlgn="base">
              <a:buNone/>
            </a:pPr>
            <a:endParaRPr lang="en-US" sz="2400" dirty="0" smtClean="0"/>
          </a:p>
          <a:p>
            <a:pPr fontAlgn="base"/>
            <a:r>
              <a:rPr lang="en-US" sz="2400" dirty="0" smtClean="0"/>
              <a:t>This project shows about blockchain which is a linked list of transaction which contains data and hash pointer to the previous block in the block chain.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CA92-E862-45A5-AAE4-C242E78EE44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Hash function is used to map data in blocks. The values returned by hash function are called hash values, hash codes, etc. 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Block  chain is a growing list of records called blocks which are linked using cryptography.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 Each block contains a cryptographic hash of the previous blocks and also transaction data. 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This technology can be implemented anywhere in health care, medicine, insurance, etc Here we are implementing this technology in our daily life activity which is in social now for high-security transaction of post between users.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CA92-E862-45A5-AAE4-C242E78EE44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Advantages                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8674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Freedom of Payment – Bitcoin transactions can be done at anytime from anywhere in the world. 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Users needn’t be concerned about bank holidays.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No Transaction fee – Currently, there is no transaction fee for bitcoins. 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This gives Bitcoins an advantage over credit cards. 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Another major advantage of Bitcoin transactions is that it allows merchants to easily convert Bitcoins to fiat currency and get it deposited in their bank accounts. </a:t>
            </a:r>
          </a:p>
          <a:p>
            <a:pPr algn="just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CA92-E862-45A5-AAE4-C242E78EE44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These services are offered at a much higher fee with credit cards. 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 Low Risk for merchants - Bitcoins prevent merchants from losses caused because of fraudulent transactions. 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Merchants can safely sell their products in new markets where other modes of payment aren’t available, thus expanding their reach to larger markets. 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Secure and transparent- Unlike other payment methods, sellers cannot add unnoticed charges in Bitcoin transactions.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 Since Bitcoin is built on a secure medium like Blockchain, users can protect their money with encryption and backup.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CA92-E862-45A5-AAE4-C242E78EE44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0"/>
            <a:ext cx="83058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REQUIREMENTS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CA92-E862-45A5-AAE4-C242E78EE44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3886200"/>
            <a:ext cx="9144000" cy="2438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SOFTWARE REQUIREMENTS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3.7.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HTML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4294967295"/>
          </p:nvPr>
        </p:nvSpPr>
        <p:spPr>
          <a:xfrm>
            <a:off x="0" y="1066800"/>
            <a:ext cx="9144000" cy="2590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HARDWARE REQUIREMENTS</a:t>
            </a:r>
          </a:p>
          <a:p>
            <a:pPr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Processor - Intel Pentium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RAM - 4 GB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Hard Disk - 500 GB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Monitor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– SVGA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Crypto currencies such as Bitcoin, on the other hand, although popular, may take some time to be adopted as a primary medium of exchange, replacing fiat currencies. 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We have already seen how Bitcoin standard is seen in comparison to the Gold standard, without some of the disadvantages of the latter. 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To become the future currency of the world, it needs to get the nod of governments and policy makers. 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It also needs to make itself technologically much safer to vulnerable attacks. </a:t>
            </a:r>
          </a:p>
          <a:p>
            <a:pPr algn="just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CA92-E862-45A5-AAE4-C242E78EE44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These are as much a problem of public perception as they are about the economic soundness.</a:t>
            </a:r>
          </a:p>
          <a:p>
            <a:pPr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 In the truly exciting times ahead, we only have to wait and watch how </a:t>
            </a:r>
            <a:r>
              <a:rPr lang="en-US" sz="2400" dirty="0" err="1" smtClean="0"/>
              <a:t>Bitcoins</a:t>
            </a:r>
            <a:r>
              <a:rPr lang="en-US" sz="2400" dirty="0" smtClean="0"/>
              <a:t> and </a:t>
            </a:r>
            <a:r>
              <a:rPr lang="en-US" sz="2400" dirty="0" err="1" smtClean="0"/>
              <a:t>Blockchain</a:t>
            </a:r>
            <a:r>
              <a:rPr lang="en-US" sz="2400" dirty="0" smtClean="0"/>
              <a:t> play out and where they live up to their potential and promises.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CA92-E862-45A5-AAE4-C242E78EE44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>
            <a:noAutofit/>
          </a:bodyPr>
          <a:lstStyle/>
          <a:p>
            <a:pPr algn="just"/>
            <a:r>
              <a:rPr lang="en-US" sz="2000" dirty="0" err="1" smtClean="0"/>
              <a:t>Tapscott</a:t>
            </a:r>
            <a:r>
              <a:rPr lang="en-US" sz="2000" dirty="0" smtClean="0"/>
              <a:t>, A., </a:t>
            </a:r>
            <a:r>
              <a:rPr lang="en-US" sz="2000" dirty="0" err="1" smtClean="0"/>
              <a:t>Tapscott</a:t>
            </a:r>
            <a:r>
              <a:rPr lang="en-US" sz="2000" dirty="0" smtClean="0"/>
              <a:t>, D. Harvard Business Review. (2017). The Impact of the Blockchain Goes Beyond Financial Services. [online] Available at: </a:t>
            </a:r>
            <a:r>
              <a:rPr lang="en-US" sz="2000" dirty="0" smtClean="0">
                <a:hlinkClick r:id="rId2"/>
              </a:rPr>
              <a:t>https://hbr.org/2016/05/the-impact-of-the-blockchain-goesbeyond-financial</a:t>
            </a:r>
            <a:endParaRPr lang="en-US" sz="2000" dirty="0" smtClean="0"/>
          </a:p>
          <a:p>
            <a:pPr algn="just">
              <a:buNone/>
            </a:pPr>
            <a:endParaRPr lang="en-US" sz="2000" dirty="0" smtClean="0"/>
          </a:p>
          <a:p>
            <a:pPr algn="just"/>
            <a:r>
              <a:rPr lang="en-US" sz="2000" dirty="0" smtClean="0"/>
              <a:t>services ii Continuations by Albert Wenger. (2017). Bitcoin: Clarifying the Foundational Innovation of the Blockchain. [online] Available at: </a:t>
            </a:r>
            <a:r>
              <a:rPr lang="en-US" sz="2000" dirty="0" smtClean="0">
                <a:hlinkClick r:id="rId3"/>
              </a:rPr>
              <a:t>http://continuations.com/post/105272022635/bitcoin-clarifying</a:t>
            </a:r>
            <a:r>
              <a:rPr lang="en-US" sz="2000" dirty="0" smtClean="0"/>
              <a:t>     foundational-innovation-of iii YouTube. (2017).</a:t>
            </a:r>
          </a:p>
          <a:p>
            <a:pPr algn="just">
              <a:buNone/>
            </a:pPr>
            <a:endParaRPr lang="en-US" sz="2000" dirty="0" smtClean="0"/>
          </a:p>
          <a:p>
            <a:pPr algn="just"/>
            <a:r>
              <a:rPr lang="en-US" sz="2000" dirty="0" smtClean="0"/>
              <a:t> How Does Credit Card Processing Work? - </a:t>
            </a:r>
            <a:r>
              <a:rPr lang="en-US" sz="2000" dirty="0" err="1" smtClean="0"/>
              <a:t>Principis</a:t>
            </a:r>
            <a:r>
              <a:rPr lang="en-US" sz="2000" dirty="0" smtClean="0"/>
              <a:t> Capital. [online] Available at: https://www.youtube.com/watch?v=nRzTaWZ6ebs </a:t>
            </a:r>
          </a:p>
          <a:p>
            <a:pPr algn="just">
              <a:buNone/>
            </a:pPr>
            <a:endParaRPr lang="en-US" sz="2000" dirty="0" smtClean="0"/>
          </a:p>
          <a:p>
            <a:pPr algn="just"/>
            <a:r>
              <a:rPr lang="en-US" sz="2000" dirty="0" smtClean="0"/>
              <a:t>Rajiv, R. Bitcoin, Blockchain, and </a:t>
            </a:r>
            <a:r>
              <a:rPr lang="en-US" sz="2000" dirty="0" err="1" smtClean="0"/>
              <a:t>Spotify’s</a:t>
            </a:r>
            <a:r>
              <a:rPr lang="en-US" sz="2000" dirty="0" smtClean="0"/>
              <a:t> </a:t>
            </a:r>
            <a:r>
              <a:rPr lang="en-US" sz="2000" dirty="0" err="1" smtClean="0"/>
              <a:t>Mediachain</a:t>
            </a:r>
            <a:r>
              <a:rPr lang="en-US" sz="2000" dirty="0" smtClean="0"/>
              <a:t> acquisition, [online], https://www.linkedin.com/pulse/bitcoin-blockchain-spotifys-mediachain-acquisition-rohan-rajiv v </a:t>
            </a:r>
            <a:r>
              <a:rPr lang="en-US" sz="2000" dirty="0" err="1" smtClean="0"/>
              <a:t>Tepper</a:t>
            </a:r>
            <a:r>
              <a:rPr lang="en-US" sz="2000" dirty="0" smtClean="0"/>
              <a:t>, F. (2017).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CA92-E862-45A5-AAE4-C242E78EE44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56260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Tepper</a:t>
            </a:r>
            <a:r>
              <a:rPr lang="en-US" sz="2000" dirty="0" smtClean="0"/>
              <a:t>, F. (2017). The reward for mining Bitcoin was just cut in half. [online] </a:t>
            </a:r>
            <a:r>
              <a:rPr lang="en-US" sz="2000" dirty="0" err="1" smtClean="0"/>
              <a:t>TechCrunch</a:t>
            </a:r>
            <a:r>
              <a:rPr lang="en-US" sz="2000" dirty="0" smtClean="0"/>
              <a:t>. Available at: https://techcrunch.com/2016/07/09/the-reward-for-mining-Bitcoin-was-just-cut-in-half/ x YouTube. (2017). 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How Bitcoin Works Under the Hood. [online] Available at: https://www.youtube.com/watch?v=Lx9zgZCMqXE xi YouTube. (2017). 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How Bitcoin Works Under the Hood. [online] Available at: https://www.youtube.com/watch?v=Lx9zgZCMqXE. xii Bitcoin.org. (2017). FAQ - Bitcoin. [online] Available at: </a:t>
            </a:r>
            <a:r>
              <a:rPr lang="en-US" sz="2000" dirty="0" smtClean="0">
                <a:hlinkClick r:id="rId2"/>
              </a:rPr>
              <a:t>https://bitcoin.org/en/faq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[6] P. A. G. </a:t>
            </a:r>
            <a:r>
              <a:rPr lang="en-US" sz="2000" dirty="0" err="1" smtClean="0"/>
              <a:t>Xue</a:t>
            </a:r>
            <a:r>
              <a:rPr lang="en-US" sz="2000" dirty="0" smtClean="0"/>
              <a:t> Zhang and </a:t>
            </a:r>
            <a:r>
              <a:rPr lang="en-US" sz="2000" dirty="0" err="1" smtClean="0"/>
              <a:t>Hauke</a:t>
            </a:r>
            <a:r>
              <a:rPr lang="en-US" sz="2000" dirty="0" smtClean="0"/>
              <a:t> </a:t>
            </a:r>
            <a:r>
              <a:rPr lang="en-US" sz="2000" dirty="0" err="1" smtClean="0"/>
              <a:t>Fuehres</a:t>
            </a:r>
            <a:r>
              <a:rPr lang="en-US" sz="2000" dirty="0" smtClean="0"/>
              <a:t>, Predicting Stock Market Indicators through Twitter I Hope it is not as Bad as I Fear, </a:t>
            </a:r>
            <a:r>
              <a:rPr lang="en-US" sz="2000" dirty="0" err="1" smtClean="0"/>
              <a:t>Procedia</a:t>
            </a:r>
            <a:r>
              <a:rPr lang="en-US" sz="2000" dirty="0" smtClean="0"/>
              <a:t> – Social and behavioral Sciences, vol. 26, pp. 55–62, (2011). 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CA92-E862-45A5-AAE4-C242E78EE44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Autofit/>
          </a:bodyPr>
          <a:lstStyle/>
          <a:p>
            <a:r>
              <a:rPr lang="en-US" sz="2000" dirty="0" smtClean="0"/>
              <a:t>[7] J. </a:t>
            </a:r>
            <a:r>
              <a:rPr lang="en-US" sz="2000" dirty="0" err="1" smtClean="0"/>
              <a:t>Bollen</a:t>
            </a:r>
            <a:r>
              <a:rPr lang="en-US" sz="2000" dirty="0" smtClean="0"/>
              <a:t>, H. Mao and X. </a:t>
            </a:r>
            <a:r>
              <a:rPr lang="en-US" sz="2000" dirty="0" err="1" smtClean="0"/>
              <a:t>Zeng</a:t>
            </a:r>
            <a:r>
              <a:rPr lang="en-US" sz="2000" dirty="0" smtClean="0"/>
              <a:t>, Twitter Mood Predicts the Stock Market, Journal of Computational Science, vol. 2, no. 1, pp. 1–8, (2011). [Online]. </a:t>
            </a:r>
            <a:r>
              <a:rPr lang="en-US" sz="2000" dirty="0" err="1" smtClean="0"/>
              <a:t>Available:http</a:t>
            </a:r>
            <a:r>
              <a:rPr lang="en-US" sz="2000" dirty="0" smtClean="0"/>
              <a:t>://</a:t>
            </a:r>
            <a:r>
              <a:rPr lang="en-US" sz="2000" dirty="0" err="1" smtClean="0"/>
              <a:t>www.sciencedirect.com</a:t>
            </a:r>
            <a:r>
              <a:rPr lang="en-US" sz="2000" dirty="0" smtClean="0"/>
              <a:t>/science/article/</a:t>
            </a:r>
            <a:r>
              <a:rPr lang="en-US" sz="2000" dirty="0" err="1" smtClean="0"/>
              <a:t>pii</a:t>
            </a:r>
            <a:r>
              <a:rPr lang="en-US" sz="2000" dirty="0" smtClean="0"/>
              <a:t>/S187775031100007X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 K. </a:t>
            </a:r>
            <a:r>
              <a:rPr lang="en-US" sz="2000" dirty="0" err="1" smtClean="0"/>
              <a:t>Mizumoto</a:t>
            </a:r>
            <a:r>
              <a:rPr lang="en-US" sz="2000" dirty="0" smtClean="0"/>
              <a:t>, H. </a:t>
            </a:r>
            <a:r>
              <a:rPr lang="en-US" sz="2000" dirty="0" err="1" smtClean="0"/>
              <a:t>Yanagimoto</a:t>
            </a:r>
            <a:r>
              <a:rPr lang="en-US" sz="2000" dirty="0" smtClean="0"/>
              <a:t> and M. Yoshioka, Sentiment Analysis of Stock Market News with Semi-Supervised Learning, In 2012 IEEE/ACIS 11th International Conference on Computer and Information Science (ICIS), pp. 325–328, May (2012).</a:t>
            </a:r>
          </a:p>
          <a:p>
            <a:pPr>
              <a:buNone/>
            </a:pPr>
            <a:r>
              <a:rPr lang="en-US" sz="2000" dirty="0" smtClean="0"/>
              <a:t> 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[9] M. Z. F. Werner </a:t>
            </a:r>
            <a:r>
              <a:rPr lang="en-US" sz="2000" dirty="0" err="1" smtClean="0"/>
              <a:t>Antweiler</a:t>
            </a:r>
            <a:r>
              <a:rPr lang="en-US" sz="2000" dirty="0" smtClean="0"/>
              <a:t>, Is all that Talk Just Noise? the Information Content of Internet Stock Message Boards, The Journal of Finance, vol. 59, no. 3, pp. 1259–1294, (2004). [Online]. Available: http://www.jstor.org/stable/3694736. </a:t>
            </a:r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CA92-E862-45A5-AAE4-C242E78EE44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CA92-E862-45A5-AAE4-C242E78EE44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r>
              <a:rPr lang="en-US" sz="2000" dirty="0" smtClean="0"/>
              <a:t>[10] R. </a:t>
            </a:r>
            <a:r>
              <a:rPr lang="en-US" sz="2000" dirty="0" err="1" smtClean="0"/>
              <a:t>Ahuja</a:t>
            </a:r>
            <a:r>
              <a:rPr lang="en-US" sz="2000" dirty="0" smtClean="0"/>
              <a:t>, H. </a:t>
            </a:r>
            <a:r>
              <a:rPr lang="en-US" sz="2000" dirty="0" err="1" smtClean="0"/>
              <a:t>Rastogi</a:t>
            </a:r>
            <a:r>
              <a:rPr lang="en-US" sz="2000" dirty="0" smtClean="0"/>
              <a:t>, A. </a:t>
            </a:r>
            <a:r>
              <a:rPr lang="en-US" sz="2000" dirty="0" err="1" smtClean="0"/>
              <a:t>Choudhuri</a:t>
            </a:r>
            <a:r>
              <a:rPr lang="en-US" sz="2000" dirty="0" smtClean="0"/>
              <a:t> and B. </a:t>
            </a:r>
            <a:r>
              <a:rPr lang="en-US" sz="2000" dirty="0" err="1" smtClean="0"/>
              <a:t>Garg</a:t>
            </a:r>
            <a:r>
              <a:rPr lang="en-US" sz="2000" dirty="0" smtClean="0"/>
              <a:t>, Stock Market Forecast Using Sentiment Analysis, In 2015 2nd International Conference on Computing for Sustainable Global Development (</a:t>
            </a:r>
            <a:r>
              <a:rPr lang="en-US" sz="2000" dirty="0" err="1" smtClean="0"/>
              <a:t>INDIACom</a:t>
            </a:r>
            <a:r>
              <a:rPr lang="en-US" sz="2000" dirty="0" smtClean="0"/>
              <a:t>), pp. 1008–1010, March (2015).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 [11] N. Lin, J. Yuan, W. </a:t>
            </a:r>
            <a:r>
              <a:rPr lang="en-US" sz="2000" dirty="0" err="1" smtClean="0"/>
              <a:t>Xu</a:t>
            </a:r>
            <a:r>
              <a:rPr lang="en-US" sz="2000" dirty="0" smtClean="0"/>
              <a:t>, L. Wei and X. Wang, How web News Media Impact Futures Market Price Linkage?, In 2013 Sixth International Conference on Business Intelligence and Financial Engineering (BIFE), pp. 562–566, November (2013).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CA92-E862-45A5-AAE4-C242E78EE440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Autofit/>
          </a:bodyPr>
          <a:lstStyle/>
          <a:p>
            <a:pPr algn="ctr"/>
            <a:r>
              <a:rPr lang="en-IN" sz="3600" dirty="0" smtClean="0"/>
              <a:t>SCREENSHOTS</a:t>
            </a:r>
            <a:br>
              <a:rPr lang="en-IN" sz="3600" dirty="0" smtClean="0"/>
            </a:br>
            <a:r>
              <a:rPr lang="en-IN" sz="2800" dirty="0" smtClean="0"/>
              <a:t>HTML AND CSS FILES</a:t>
            </a:r>
            <a:endParaRPr lang="en-US" sz="2800" dirty="0"/>
          </a:p>
        </p:txBody>
      </p:sp>
      <p:pic>
        <p:nvPicPr>
          <p:cNvPr id="5" name="Content Placeholder 4" descr="Screenshot (25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990600"/>
            <a:ext cx="9144000" cy="53911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CA92-E862-45A5-AAE4-C242E78EE440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shot (25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857250"/>
            <a:ext cx="9144000" cy="60007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CA92-E862-45A5-AAE4-C242E78EE440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Screenshot (254)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0" y="762001"/>
            <a:ext cx="4648200" cy="6019800"/>
          </a:xfrm>
        </p:spPr>
      </p:pic>
      <p:pic>
        <p:nvPicPr>
          <p:cNvPr id="11" name="Content Placeholder 10" descr="Screenshot (255)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724400" y="838200"/>
            <a:ext cx="4419600" cy="594359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CA92-E862-45A5-AAE4-C242E78EE440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Screenshot (256)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0" y="533400"/>
            <a:ext cx="4800600" cy="6324599"/>
          </a:xfrm>
        </p:spPr>
      </p:pic>
      <p:pic>
        <p:nvPicPr>
          <p:cNvPr id="11" name="Content Placeholder 10" descr="Screenshot (257)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953000" y="685800"/>
            <a:ext cx="4191000" cy="6172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CA92-E862-45A5-AAE4-C242E78EE440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Screenshot (261)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0" y="838200"/>
            <a:ext cx="4724400" cy="6019800"/>
          </a:xfrm>
        </p:spPr>
      </p:pic>
      <p:pic>
        <p:nvPicPr>
          <p:cNvPr id="11" name="Content Placeholder 10" descr="Screenshot (264)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876800" y="533400"/>
            <a:ext cx="4267200" cy="6324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CA92-E862-45A5-AAE4-C242E78EE440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PYTHON FILES</a:t>
            </a:r>
            <a:endParaRPr lang="en-US" dirty="0"/>
          </a:p>
        </p:txBody>
      </p:sp>
      <p:pic>
        <p:nvPicPr>
          <p:cNvPr id="9" name="Content Placeholder 8" descr="Screenshot (265)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76200" y="2286000"/>
            <a:ext cx="4572000" cy="3276600"/>
          </a:xfrm>
        </p:spPr>
      </p:pic>
      <p:pic>
        <p:nvPicPr>
          <p:cNvPr id="10" name="Content Placeholder 9" descr="Screenshot (266)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800600" y="2286000"/>
            <a:ext cx="4343400" cy="3276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CA92-E862-45A5-AAE4-C242E78EE440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Screenshot (267)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76200" y="1981200"/>
            <a:ext cx="4421188" cy="3886200"/>
          </a:xfrm>
        </p:spPr>
      </p:pic>
      <p:pic>
        <p:nvPicPr>
          <p:cNvPr id="11" name="Content Placeholder 10" descr="Screenshot (268)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645025" y="1981200"/>
            <a:ext cx="4422775" cy="3886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CA92-E862-45A5-AAE4-C242E78EE440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Screenshot (271)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152400" y="1905000"/>
            <a:ext cx="4268788" cy="3962400"/>
          </a:xfrm>
        </p:spPr>
      </p:pic>
      <p:pic>
        <p:nvPicPr>
          <p:cNvPr id="11" name="Content Placeholder 10" descr="Screenshot (276)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645025" y="1828800"/>
            <a:ext cx="4346575" cy="403859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CA92-E862-45A5-AAE4-C242E78EE440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76200"/>
            <a:ext cx="5334000" cy="5334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/>
          </a:bodyPr>
          <a:lstStyle/>
          <a:p>
            <a:r>
              <a:rPr lang="en-IN" sz="2000" dirty="0" smtClean="0"/>
              <a:t>We express our deep gratitude to our respected secretary and Correspondent </a:t>
            </a:r>
            <a:r>
              <a:rPr lang="en-IN" sz="2000" dirty="0" err="1" smtClean="0"/>
              <a:t>Dr.P.CHINNADURAI,M.A.,Ph.D</a:t>
            </a:r>
            <a:r>
              <a:rPr lang="en-IN" sz="2000" dirty="0" smtClean="0"/>
              <a:t>. For his kind words ad </a:t>
            </a:r>
            <a:r>
              <a:rPr lang="en-IN" sz="2000" dirty="0" err="1" smtClean="0"/>
              <a:t>enthus</a:t>
            </a:r>
            <a:r>
              <a:rPr lang="en-IN" sz="2000" dirty="0" smtClean="0"/>
              <a:t> </a:t>
            </a:r>
            <a:r>
              <a:rPr lang="en-IN" sz="2000" dirty="0" err="1" smtClean="0"/>
              <a:t>iastic</a:t>
            </a:r>
            <a:r>
              <a:rPr lang="en-IN" sz="2000" dirty="0" smtClean="0"/>
              <a:t> motivation, which inspired us a lot in completing this project.</a:t>
            </a:r>
          </a:p>
          <a:p>
            <a:r>
              <a:rPr lang="en-IN" sz="2000" dirty="0" smtClean="0"/>
              <a:t>We would like to extend our heartfelt and sincere thanks to our Directors </a:t>
            </a:r>
            <a:r>
              <a:rPr lang="en-IN" sz="2000" dirty="0" err="1" smtClean="0"/>
              <a:t>Tmt.C.VIJAYARAJESWARI</a:t>
            </a:r>
            <a:r>
              <a:rPr lang="en-IN" sz="2000" dirty="0" smtClean="0"/>
              <a:t>, </a:t>
            </a:r>
            <a:r>
              <a:rPr lang="en-IN" sz="2000" dirty="0" err="1" smtClean="0"/>
              <a:t>Dr.C.SAKTHIKUMAR,M.E,Ph.D</a:t>
            </a:r>
            <a:r>
              <a:rPr lang="en-IN" sz="2000" dirty="0" smtClean="0"/>
              <a:t>. And </a:t>
            </a:r>
            <a:r>
              <a:rPr lang="en-IN" sz="2000" dirty="0" err="1" smtClean="0"/>
              <a:t>Tmt</a:t>
            </a:r>
            <a:r>
              <a:rPr lang="en-IN" sz="2000" dirty="0" smtClean="0"/>
              <a:t>. SARANYASREE SAKTHIKUMAR,B.E.,M.B.A. For providing us with the necessary facilities for completion of this project.</a:t>
            </a:r>
          </a:p>
          <a:p>
            <a:r>
              <a:rPr lang="en-IN" sz="2000" dirty="0" smtClean="0"/>
              <a:t>We also express our </a:t>
            </a:r>
            <a:r>
              <a:rPr lang="en-IN" sz="2000" dirty="0" err="1" smtClean="0"/>
              <a:t>gratutude</a:t>
            </a:r>
            <a:r>
              <a:rPr lang="en-IN" sz="2000" dirty="0" smtClean="0"/>
              <a:t> to our principle </a:t>
            </a:r>
            <a:r>
              <a:rPr lang="en-IN" sz="2000" dirty="0" err="1" smtClean="0"/>
              <a:t>Dr.K.MANI,M.E.,Ph.D</a:t>
            </a:r>
            <a:r>
              <a:rPr lang="en-IN" sz="2000" dirty="0" smtClean="0"/>
              <a:t>. For this timely concern and encouragement provided to us throughout the course.</a:t>
            </a:r>
          </a:p>
          <a:p>
            <a:r>
              <a:rPr lang="en-IN" sz="2000" dirty="0" smtClean="0"/>
              <a:t>We thank the HOD of CSE Department, </a:t>
            </a:r>
            <a:r>
              <a:rPr lang="en-IN" sz="2000" dirty="0" err="1" smtClean="0"/>
              <a:t>Dr.S.MURUGAVALLI,M.E.,Ph.D</a:t>
            </a:r>
            <a:r>
              <a:rPr lang="en-IN" sz="2000" dirty="0" smtClean="0"/>
              <a:t>. For the support extended throughout the project.</a:t>
            </a:r>
          </a:p>
          <a:p>
            <a:r>
              <a:rPr lang="en-IN" sz="2000" dirty="0" smtClean="0"/>
              <a:t>We would to thank my Project Guide, </a:t>
            </a:r>
            <a:r>
              <a:rPr lang="en-IN" sz="2000" dirty="0" err="1" smtClean="0"/>
              <a:t>Mr.A.N.SASIKUMAR</a:t>
            </a:r>
            <a:r>
              <a:rPr lang="en-IN" sz="2000" dirty="0" smtClean="0"/>
              <a:t>, and all the faculty members of the </a:t>
            </a:r>
            <a:r>
              <a:rPr lang="en-IN" sz="2000" dirty="0" err="1" smtClean="0"/>
              <a:t>Departmen</a:t>
            </a:r>
            <a:r>
              <a:rPr lang="en-IN" sz="2000" dirty="0" smtClean="0"/>
              <a:t> of CSE for their advice and suggestions for the successful completion of the project.</a:t>
            </a:r>
          </a:p>
          <a:p>
            <a:pPr>
              <a:buNone/>
            </a:pPr>
            <a:r>
              <a:rPr lang="en-IN" sz="2000" dirty="0" smtClean="0"/>
              <a:t> </a:t>
            </a:r>
            <a:r>
              <a:rPr lang="en-IN" sz="2000" dirty="0" smtClean="0"/>
              <a:t> </a:t>
            </a:r>
            <a:r>
              <a:rPr lang="en-IN" sz="2000" dirty="0" smtClean="0"/>
              <a:t>                                                                                                      </a:t>
            </a:r>
          </a:p>
          <a:p>
            <a:pPr>
              <a:buNone/>
            </a:pPr>
            <a:r>
              <a:rPr lang="en-IN" sz="2000" dirty="0" smtClean="0"/>
              <a:t> </a:t>
            </a:r>
            <a:r>
              <a:rPr lang="en-IN" sz="2000" dirty="0" smtClean="0"/>
              <a:t>                                                                                                     YESHWANTH R.  </a:t>
            </a:r>
          </a:p>
          <a:p>
            <a:pPr>
              <a:buNone/>
            </a:pPr>
            <a:r>
              <a:rPr lang="en-IN" sz="2000" dirty="0" smtClean="0"/>
              <a:t> </a:t>
            </a:r>
            <a:r>
              <a:rPr lang="en-IN" sz="2000" dirty="0" smtClean="0"/>
              <a:t>                                                                                                      VALLARASU R.                                                                                                                                                                                                         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CA92-E862-45A5-AAE4-C242E78EE440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Objectives </a:t>
            </a:r>
            <a:r>
              <a:rPr lang="en-US" dirty="0" smtClean="0"/>
              <a:t>           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Main Objective of the project </a:t>
            </a:r>
            <a:r>
              <a:rPr lang="en-US" sz="2400" dirty="0" smtClean="0"/>
              <a:t>is creating  Distributed </a:t>
            </a:r>
            <a:r>
              <a:rPr lang="en-US" sz="2400" dirty="0" err="1" smtClean="0"/>
              <a:t>Transcations</a:t>
            </a:r>
            <a:r>
              <a:rPr lang="en-US" sz="2400" dirty="0" smtClean="0"/>
              <a:t>  using </a:t>
            </a:r>
            <a:r>
              <a:rPr lang="en-US" sz="2400" dirty="0" err="1" smtClean="0"/>
              <a:t>Blockchain</a:t>
            </a:r>
            <a:r>
              <a:rPr lang="en-US" sz="2400" dirty="0" smtClean="0"/>
              <a:t> Technology.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CA92-E862-45A5-AAE4-C242E78EE44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Introduction                              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A Blockchain is a vastly distributed, global, open, shared ledger or database that run on millions of devices, recording all transactions happening between any two parties.</a:t>
            </a:r>
          </a:p>
          <a:p>
            <a:pPr algn="just">
              <a:buNone/>
            </a:pPr>
            <a:r>
              <a:rPr lang="en-US" dirty="0" smtClean="0"/>
              <a:t> 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It does this efficiently and in a verifiable manner, essentially acting as a secure storage for not just information, but anything of value. 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 In simple terms, a Blockchain is a decentralized network for value exchange much which acted as a decentralized network for information exchange.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The blockchain is considered to be a foundational technology that no single organization owns or controls.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CA92-E862-45A5-AAE4-C242E78EE44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Problem statement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410200"/>
          </a:xfrm>
        </p:spPr>
        <p:txBody>
          <a:bodyPr>
            <a:normAutofit/>
          </a:bodyPr>
          <a:lstStyle/>
          <a:p>
            <a:pPr marL="0" indent="0">
              <a:lnSpc>
                <a:spcPct val="95000"/>
              </a:lnSpc>
              <a:buSzPct val="33000"/>
              <a:buFont typeface="Wingdings" charset="2"/>
              <a:buBlip>
                <a:blip r:embed="rId2"/>
              </a:buBlip>
              <a:tabLst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</a:pPr>
            <a:endParaRPr lang="en-US" sz="2400" dirty="0" smtClean="0"/>
          </a:p>
          <a:p>
            <a:pPr marL="0" indent="0">
              <a:lnSpc>
                <a:spcPct val="95000"/>
              </a:lnSpc>
              <a:buSzPct val="33000"/>
              <a:buFont typeface="Wingdings" charset="2"/>
              <a:buBlip>
                <a:blip r:embed="rId2"/>
              </a:buBlip>
              <a:tabLst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</a:pPr>
            <a:endParaRPr lang="en-US" sz="2400" dirty="0" smtClean="0"/>
          </a:p>
          <a:p>
            <a:pPr marL="0" indent="0">
              <a:lnSpc>
                <a:spcPct val="95000"/>
              </a:lnSpc>
              <a:buSzPct val="33000"/>
              <a:buFont typeface="Wingdings" charset="2"/>
              <a:buBlip>
                <a:blip r:embed="rId2"/>
              </a:buBlip>
              <a:tabLst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</a:pPr>
            <a:r>
              <a:rPr lang="en-US" sz="2400" dirty="0" smtClean="0"/>
              <a:t>Intermediaries today are largely centralized systems This means that they are immensely vulnerable to attacks and failures. </a:t>
            </a:r>
          </a:p>
          <a:p>
            <a:pPr marL="0" indent="0">
              <a:lnSpc>
                <a:spcPct val="95000"/>
              </a:lnSpc>
              <a:buSzPct val="33000"/>
              <a:buNone/>
              <a:tabLst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</a:pPr>
            <a:endParaRPr lang="en-US" sz="2400" dirty="0" smtClean="0"/>
          </a:p>
          <a:p>
            <a:pPr marL="0" indent="0">
              <a:lnSpc>
                <a:spcPct val="95000"/>
              </a:lnSpc>
              <a:buSzPct val="33000"/>
              <a:buFont typeface="Wingdings" charset="2"/>
              <a:buBlip>
                <a:blip r:embed="rId2"/>
              </a:buBlip>
              <a:tabLst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</a:pPr>
            <a:r>
              <a:rPr lang="en-US" sz="2400" dirty="0" smtClean="0"/>
              <a:t>Centralized systems, by design, have a single point of failure.</a:t>
            </a:r>
          </a:p>
          <a:p>
            <a:pPr marL="0" indent="0">
              <a:lnSpc>
                <a:spcPct val="95000"/>
              </a:lnSpc>
              <a:buSzPct val="33000"/>
              <a:buNone/>
              <a:tabLst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</a:pPr>
            <a:endParaRPr lang="en-US" sz="2400" dirty="0" smtClean="0"/>
          </a:p>
          <a:p>
            <a:pPr marL="0" indent="0">
              <a:lnSpc>
                <a:spcPct val="95000"/>
              </a:lnSpc>
              <a:buSzPct val="33000"/>
              <a:buFont typeface="Wingdings" charset="2"/>
              <a:buBlip>
                <a:blip r:embed="rId2"/>
              </a:buBlip>
              <a:tabLst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  <a:tab pos="8983663" algn="l"/>
                <a:tab pos="9432925" algn="l"/>
                <a:tab pos="9882188" algn="l"/>
                <a:tab pos="10331450" algn="l"/>
                <a:tab pos="10780713" algn="l"/>
              </a:tabLst>
            </a:pPr>
            <a:r>
              <a:rPr lang="en-US" sz="2400" dirty="0" smtClean="0"/>
              <a:t>This presents tremendous opportunities for malicious players to stage large scale attacks.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CA92-E862-45A5-AAE4-C242E78EE44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  </a:t>
            </a:r>
            <a:r>
              <a:rPr lang="en-US" dirty="0" err="1" smtClean="0"/>
              <a:t>BlockChain</a:t>
            </a:r>
            <a:r>
              <a:rPr lang="en-US" dirty="0" smtClean="0"/>
              <a:t> </a:t>
            </a:r>
            <a:r>
              <a:rPr lang="en-US" dirty="0" err="1" smtClean="0"/>
              <a:t>Transcations</a:t>
            </a: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05000"/>
            <a:ext cx="7848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CA92-E862-45A5-AAE4-C242E78EE44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Proposed system    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6388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To solve the double-spending problem, Satoshi proposed a public ledger, i.e., Bitcoin’s blockchain to keep track of all transactions in the network. </a:t>
            </a:r>
          </a:p>
          <a:p>
            <a:endParaRPr lang="en-IN" sz="2400" dirty="0" smtClean="0"/>
          </a:p>
          <a:p>
            <a:pPr>
              <a:buNone/>
            </a:pPr>
            <a:endParaRPr lang="en-US" sz="2400" dirty="0" smtClean="0"/>
          </a:p>
          <a:p>
            <a:pPr lvl="0"/>
            <a:r>
              <a:rPr lang="en-US" sz="2400" dirty="0" smtClean="0"/>
              <a:t>Distributed: The ledger is replicated across a number of computers, rather than being stored on a central server. Any computer with an internet connection can download a full copy of the </a:t>
            </a:r>
            <a:r>
              <a:rPr lang="en-US" sz="2400" dirty="0" err="1" smtClean="0"/>
              <a:t>blockchain</a:t>
            </a:r>
            <a:r>
              <a:rPr lang="en-US" sz="2400" dirty="0" smtClean="0"/>
              <a:t>.</a:t>
            </a:r>
          </a:p>
          <a:p>
            <a:pPr lvl="0"/>
            <a:endParaRPr lang="en-IN" sz="2400" dirty="0" smtClean="0"/>
          </a:p>
          <a:p>
            <a:pPr lvl="0">
              <a:buNone/>
            </a:pPr>
            <a:endParaRPr lang="en-US" sz="2400" dirty="0" smtClean="0"/>
          </a:p>
          <a:p>
            <a:pPr lvl="0"/>
            <a:r>
              <a:rPr lang="en-US" sz="2400" dirty="0" smtClean="0"/>
              <a:t>Cryptographic: Cryptography is used to make sure that the sender owns the bitcoin that she's trying to send, and to decide how the transactions are added to the blockchain.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CA92-E862-45A5-AAE4-C242E78EE44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</p:spPr>
        <p:txBody>
          <a:bodyPr>
            <a:normAutofit/>
          </a:bodyPr>
          <a:lstStyle/>
          <a:p>
            <a:pPr lvl="0">
              <a:buNone/>
            </a:pPr>
            <a:endParaRPr lang="en-US" dirty="0" smtClean="0"/>
          </a:p>
          <a:p>
            <a:pPr lvl="0"/>
            <a:r>
              <a:rPr lang="en-US" sz="2400" dirty="0" smtClean="0"/>
              <a:t>Immutable: The blockchain can be changed in append only fashion. In other words, transactions can only be added to the blockchain but cannot be deleted or modified.</a:t>
            </a:r>
          </a:p>
          <a:p>
            <a:pPr lvl="0">
              <a:buNone/>
            </a:pPr>
            <a:endParaRPr lang="en-US" sz="2400" dirty="0" smtClean="0"/>
          </a:p>
          <a:p>
            <a:pPr lvl="0"/>
            <a:r>
              <a:rPr lang="en-US" sz="2400" dirty="0" smtClean="0"/>
              <a:t>Uses Proof of Work (</a:t>
            </a:r>
            <a:r>
              <a:rPr lang="en-US" sz="2400" dirty="0" err="1" smtClean="0"/>
              <a:t>PoW</a:t>
            </a:r>
            <a:r>
              <a:rPr lang="en-US" sz="2400" dirty="0" smtClean="0"/>
              <a:t>): A special type of participants in the network called miners compete on searching for the solution to a cryptographic puzzle that will allow them to add a block of transactions to Bitcoin’s blockchain. </a:t>
            </a:r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This process is called Proof of Work and it allows the system to be secure (more on this later).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CA92-E862-45A5-AAE4-C242E78EE44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730</TotalTime>
  <Words>2254</Words>
  <Application>Microsoft Office PowerPoint</Application>
  <PresentationFormat>On-screen Show (4:3)</PresentationFormat>
  <Paragraphs>259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Flow</vt:lpstr>
      <vt:lpstr>Slide 1</vt:lpstr>
      <vt:lpstr>Abstract         </vt:lpstr>
      <vt:lpstr>Slide 3</vt:lpstr>
      <vt:lpstr>Objectives                     </vt:lpstr>
      <vt:lpstr>Introduction                                       </vt:lpstr>
      <vt:lpstr>Problem statement       </vt:lpstr>
      <vt:lpstr>   BlockChain Transcations  </vt:lpstr>
      <vt:lpstr>Proposed system             </vt:lpstr>
      <vt:lpstr>Slide 9</vt:lpstr>
      <vt:lpstr>                                         </vt:lpstr>
      <vt:lpstr>SYSTEM ARCHITECTURE</vt:lpstr>
      <vt:lpstr>USECASE DIAGRAM</vt:lpstr>
      <vt:lpstr>ACTIVITY DIAGRAM</vt:lpstr>
      <vt:lpstr>Process                              </vt:lpstr>
      <vt:lpstr>Slide 15</vt:lpstr>
      <vt:lpstr>                                         </vt:lpstr>
      <vt:lpstr>Attributes                     </vt:lpstr>
      <vt:lpstr>Slide 18</vt:lpstr>
      <vt:lpstr>Slide 19</vt:lpstr>
      <vt:lpstr>Hash Algorithm            </vt:lpstr>
      <vt:lpstr>Slide 21</vt:lpstr>
      <vt:lpstr>Advantages                         </vt:lpstr>
      <vt:lpstr>Slide 23</vt:lpstr>
      <vt:lpstr>REQUIREMENTS</vt:lpstr>
      <vt:lpstr>Conclusion</vt:lpstr>
      <vt:lpstr>Slide 26</vt:lpstr>
      <vt:lpstr>References</vt:lpstr>
      <vt:lpstr>Slide 28</vt:lpstr>
      <vt:lpstr>Slide 29</vt:lpstr>
      <vt:lpstr>Slide 30</vt:lpstr>
      <vt:lpstr>SCREENSHOTS HTML AND CSS FILES</vt:lpstr>
      <vt:lpstr>Slide 32</vt:lpstr>
      <vt:lpstr>Slide 33</vt:lpstr>
      <vt:lpstr>Slide 34</vt:lpstr>
      <vt:lpstr>Slide 35</vt:lpstr>
      <vt:lpstr>PYTHON FILES</vt:lpstr>
      <vt:lpstr>Slide 37</vt:lpstr>
      <vt:lpstr>Slide 38</vt:lpstr>
      <vt:lpstr>ACKNOWLEDGEMENT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</dc:title>
  <dc:creator>Sys 5</dc:creator>
  <cp:lastModifiedBy>Windows User</cp:lastModifiedBy>
  <cp:revision>96</cp:revision>
  <dcterms:created xsi:type="dcterms:W3CDTF">2018-12-26T13:32:53Z</dcterms:created>
  <dcterms:modified xsi:type="dcterms:W3CDTF">2021-06-14T02:35:31Z</dcterms:modified>
</cp:coreProperties>
</file>