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4"/>
  </p:notesMasterIdLst>
  <p:handoutMasterIdLst>
    <p:handoutMasterId r:id="rId115"/>
  </p:handoutMasterIdLst>
  <p:sldIdLst>
    <p:sldId id="387" r:id="rId2"/>
    <p:sldId id="256" r:id="rId3"/>
    <p:sldId id="265" r:id="rId4"/>
    <p:sldId id="375" r:id="rId5"/>
    <p:sldId id="376" r:id="rId6"/>
    <p:sldId id="257" r:id="rId7"/>
    <p:sldId id="380" r:id="rId8"/>
    <p:sldId id="381" r:id="rId9"/>
    <p:sldId id="382" r:id="rId10"/>
    <p:sldId id="266" r:id="rId11"/>
    <p:sldId id="259" r:id="rId12"/>
    <p:sldId id="292" r:id="rId13"/>
    <p:sldId id="291" r:id="rId14"/>
    <p:sldId id="258" r:id="rId15"/>
    <p:sldId id="317" r:id="rId16"/>
    <p:sldId id="304" r:id="rId17"/>
    <p:sldId id="293" r:id="rId18"/>
    <p:sldId id="294" r:id="rId19"/>
    <p:sldId id="295" r:id="rId20"/>
    <p:sldId id="316" r:id="rId21"/>
    <p:sldId id="333" r:id="rId22"/>
    <p:sldId id="296" r:id="rId23"/>
    <p:sldId id="300" r:id="rId24"/>
    <p:sldId id="303" r:id="rId25"/>
    <p:sldId id="262" r:id="rId26"/>
    <p:sldId id="302" r:id="rId27"/>
    <p:sldId id="299" r:id="rId28"/>
    <p:sldId id="269" r:id="rId29"/>
    <p:sldId id="298" r:id="rId30"/>
    <p:sldId id="321" r:id="rId31"/>
    <p:sldId id="322" r:id="rId32"/>
    <p:sldId id="323" r:id="rId33"/>
    <p:sldId id="324" r:id="rId34"/>
    <p:sldId id="325" r:id="rId35"/>
    <p:sldId id="326" r:id="rId36"/>
    <p:sldId id="305" r:id="rId37"/>
    <p:sldId id="319" r:id="rId38"/>
    <p:sldId id="320" r:id="rId39"/>
    <p:sldId id="318" r:id="rId40"/>
    <p:sldId id="307" r:id="rId41"/>
    <p:sldId id="327" r:id="rId42"/>
    <p:sldId id="306" r:id="rId43"/>
    <p:sldId id="284" r:id="rId44"/>
    <p:sldId id="309" r:id="rId45"/>
    <p:sldId id="386" r:id="rId46"/>
    <p:sldId id="268" r:id="rId47"/>
    <p:sldId id="310" r:id="rId48"/>
    <p:sldId id="377" r:id="rId49"/>
    <p:sldId id="308" r:id="rId50"/>
    <p:sldId id="301" r:id="rId51"/>
    <p:sldId id="332" r:id="rId52"/>
    <p:sldId id="312" r:id="rId53"/>
    <p:sldId id="311" r:id="rId54"/>
    <p:sldId id="271" r:id="rId55"/>
    <p:sldId id="328" r:id="rId56"/>
    <p:sldId id="329" r:id="rId57"/>
    <p:sldId id="313" r:id="rId58"/>
    <p:sldId id="314" r:id="rId59"/>
    <p:sldId id="272" r:id="rId60"/>
    <p:sldId id="331" r:id="rId61"/>
    <p:sldId id="273" r:id="rId62"/>
    <p:sldId id="315" r:id="rId63"/>
    <p:sldId id="330" r:id="rId64"/>
    <p:sldId id="339" r:id="rId65"/>
    <p:sldId id="261" r:id="rId66"/>
    <p:sldId id="340" r:id="rId67"/>
    <p:sldId id="338" r:id="rId68"/>
    <p:sldId id="334" r:id="rId69"/>
    <p:sldId id="289" r:id="rId70"/>
    <p:sldId id="365" r:id="rId71"/>
    <p:sldId id="367" r:id="rId72"/>
    <p:sldId id="366" r:id="rId73"/>
    <p:sldId id="275" r:id="rId74"/>
    <p:sldId id="363" r:id="rId75"/>
    <p:sldId id="364" r:id="rId76"/>
    <p:sldId id="277" r:id="rId77"/>
    <p:sldId id="286" r:id="rId78"/>
    <p:sldId id="341" r:id="rId79"/>
    <p:sldId id="336" r:id="rId80"/>
    <p:sldId id="362" r:id="rId81"/>
    <p:sldId id="378" r:id="rId82"/>
    <p:sldId id="270" r:id="rId83"/>
    <p:sldId id="353" r:id="rId84"/>
    <p:sldId id="279" r:id="rId85"/>
    <p:sldId id="356" r:id="rId86"/>
    <p:sldId id="358" r:id="rId87"/>
    <p:sldId id="359" r:id="rId88"/>
    <p:sldId id="344" r:id="rId89"/>
    <p:sldId id="361" r:id="rId90"/>
    <p:sldId id="345" r:id="rId91"/>
    <p:sldId id="346" r:id="rId92"/>
    <p:sldId id="383" r:id="rId93"/>
    <p:sldId id="384" r:id="rId94"/>
    <p:sldId id="347" r:id="rId95"/>
    <p:sldId id="349" r:id="rId96"/>
    <p:sldId id="350" r:id="rId97"/>
    <p:sldId id="385" r:id="rId98"/>
    <p:sldId id="281" r:id="rId99"/>
    <p:sldId id="280" r:id="rId100"/>
    <p:sldId id="369" r:id="rId101"/>
    <p:sldId id="351" r:id="rId102"/>
    <p:sldId id="287" r:id="rId103"/>
    <p:sldId id="282" r:id="rId104"/>
    <p:sldId id="348" r:id="rId105"/>
    <p:sldId id="371" r:id="rId106"/>
    <p:sldId id="288" r:id="rId107"/>
    <p:sldId id="372" r:id="rId108"/>
    <p:sldId id="373" r:id="rId109"/>
    <p:sldId id="283" r:id="rId110"/>
    <p:sldId id="374" r:id="rId111"/>
    <p:sldId id="274" r:id="rId112"/>
    <p:sldId id="297" r:id="rId1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36" autoAdjust="0"/>
    <p:restoredTop sz="87500" autoAdjust="0"/>
  </p:normalViewPr>
  <p:slideViewPr>
    <p:cSldViewPr>
      <p:cViewPr>
        <p:scale>
          <a:sx n="110" d="100"/>
          <a:sy n="110" d="100"/>
        </p:scale>
        <p:origin x="872" y="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75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notesMaster" Target="notesMasters/notesMaster1.xml"/><Relationship Id="rId115" Type="http://schemas.openxmlformats.org/officeDocument/2006/relationships/handoutMaster" Target="handoutMasters/handoutMaster1.xml"/><Relationship Id="rId116" Type="http://schemas.openxmlformats.org/officeDocument/2006/relationships/presProps" Target="presProps.xml"/><Relationship Id="rId117" Type="http://schemas.openxmlformats.org/officeDocument/2006/relationships/viewProps" Target="viewProps.xml"/><Relationship Id="rId118" Type="http://schemas.openxmlformats.org/officeDocument/2006/relationships/theme" Target="theme/theme1.xml"/><Relationship Id="rId119" Type="http://schemas.openxmlformats.org/officeDocument/2006/relationships/tableStyles" Target="tableStyles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39FADA-0B76-4688-BB86-3B5869FEA09E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C5A779D6-D451-4D6C-B130-F4ECFEA4BE91}">
      <dgm:prSet phldrT="[Text]"/>
      <dgm:spPr/>
      <dgm:t>
        <a:bodyPr/>
        <a:lstStyle/>
        <a:p>
          <a:r>
            <a:rPr lang="en-US" dirty="0" smtClean="0"/>
            <a:t>I know nothing</a:t>
          </a:r>
          <a:endParaRPr lang="en-US" dirty="0"/>
        </a:p>
      </dgm:t>
    </dgm:pt>
    <dgm:pt modelId="{38DC52DA-ABBF-4381-85A2-BE76640BC20F}" type="parTrans" cxnId="{D7F888E0-5FEB-4AFB-8506-CA332DFAE1D9}">
      <dgm:prSet/>
      <dgm:spPr/>
      <dgm:t>
        <a:bodyPr/>
        <a:lstStyle/>
        <a:p>
          <a:endParaRPr lang="en-US"/>
        </a:p>
      </dgm:t>
    </dgm:pt>
    <dgm:pt modelId="{43C57D69-27E7-41ED-BBD8-87F295DA88A5}" type="sibTrans" cxnId="{D7F888E0-5FEB-4AFB-8506-CA332DFAE1D9}">
      <dgm:prSet/>
      <dgm:spPr/>
      <dgm:t>
        <a:bodyPr/>
        <a:lstStyle/>
        <a:p>
          <a:endParaRPr lang="en-US"/>
        </a:p>
      </dgm:t>
    </dgm:pt>
    <dgm:pt modelId="{81FEEDD5-C85E-4794-AC4F-5B9400E119E2}">
      <dgm:prSet phldrT="[Text]"/>
      <dgm:spPr/>
      <dgm:t>
        <a:bodyPr/>
        <a:lstStyle/>
        <a:p>
          <a:r>
            <a:rPr lang="en-US" dirty="0" smtClean="0"/>
            <a:t>Getting the basics</a:t>
          </a:r>
          <a:endParaRPr lang="en-US" dirty="0"/>
        </a:p>
      </dgm:t>
    </dgm:pt>
    <dgm:pt modelId="{D4553338-E20D-44D1-907B-56901181D5F0}" type="parTrans" cxnId="{BB3E084D-2743-479C-8F13-6B75CBF799C2}">
      <dgm:prSet/>
      <dgm:spPr/>
      <dgm:t>
        <a:bodyPr/>
        <a:lstStyle/>
        <a:p>
          <a:endParaRPr lang="en-US"/>
        </a:p>
      </dgm:t>
    </dgm:pt>
    <dgm:pt modelId="{E1F5CFAB-4E37-4A67-B021-2BF898305CE1}" type="sibTrans" cxnId="{BB3E084D-2743-479C-8F13-6B75CBF799C2}">
      <dgm:prSet/>
      <dgm:spPr/>
      <dgm:t>
        <a:bodyPr/>
        <a:lstStyle/>
        <a:p>
          <a:endParaRPr lang="en-US"/>
        </a:p>
      </dgm:t>
    </dgm:pt>
    <dgm:pt modelId="{902A13BE-FFEA-4E76-BF7D-367991031097}">
      <dgm:prSet phldrT="[Text]"/>
      <dgm:spPr/>
      <dgm:t>
        <a:bodyPr/>
        <a:lstStyle/>
        <a:p>
          <a:r>
            <a:rPr lang="en-US" dirty="0" err="1" smtClean="0"/>
            <a:t>PWNed</a:t>
          </a:r>
          <a:endParaRPr lang="en-US" dirty="0"/>
        </a:p>
      </dgm:t>
    </dgm:pt>
    <dgm:pt modelId="{6C99089C-A1DC-4C9D-B506-A6683DA264EC}" type="parTrans" cxnId="{FBF7D2B8-63DC-4A9E-A03D-E5AD13D2F272}">
      <dgm:prSet/>
      <dgm:spPr/>
      <dgm:t>
        <a:bodyPr/>
        <a:lstStyle/>
        <a:p>
          <a:endParaRPr lang="en-US"/>
        </a:p>
      </dgm:t>
    </dgm:pt>
    <dgm:pt modelId="{7FEFA47D-773A-4ABF-BA31-48A29E127EAA}" type="sibTrans" cxnId="{FBF7D2B8-63DC-4A9E-A03D-E5AD13D2F272}">
      <dgm:prSet/>
      <dgm:spPr/>
      <dgm:t>
        <a:bodyPr/>
        <a:lstStyle/>
        <a:p>
          <a:endParaRPr lang="en-US"/>
        </a:p>
      </dgm:t>
    </dgm:pt>
    <dgm:pt modelId="{128932AA-D3E1-4150-87D0-CCBBA223AEFB}" type="pres">
      <dgm:prSet presAssocID="{EB39FADA-0B76-4688-BB86-3B5869FEA09E}" presName="Name0" presStyleCnt="0">
        <dgm:presLayoutVars>
          <dgm:dir/>
          <dgm:resizeHandles val="exact"/>
        </dgm:presLayoutVars>
      </dgm:prSet>
      <dgm:spPr/>
    </dgm:pt>
    <dgm:pt modelId="{C7EC93AE-D3CF-4011-B93D-1C582C71E5CE}" type="pres">
      <dgm:prSet presAssocID="{EB39FADA-0B76-4688-BB86-3B5869FEA09E}" presName="arrow" presStyleLbl="bgShp" presStyleIdx="0" presStyleCnt="1" custLinFactNeighborX="-264" custLinFactNeighborY="2853"/>
      <dgm:spPr/>
    </dgm:pt>
    <dgm:pt modelId="{DB4515C8-023A-459A-8D92-0C5D5DA3183B}" type="pres">
      <dgm:prSet presAssocID="{EB39FADA-0B76-4688-BB86-3B5869FEA09E}" presName="points" presStyleCnt="0"/>
      <dgm:spPr/>
    </dgm:pt>
    <dgm:pt modelId="{DDB148A8-789D-41B5-BA8E-CD99A77F0FE1}" type="pres">
      <dgm:prSet presAssocID="{C5A779D6-D451-4D6C-B130-F4ECFEA4BE91}" presName="compositeA" presStyleCnt="0"/>
      <dgm:spPr/>
    </dgm:pt>
    <dgm:pt modelId="{9E64C4D1-C7ED-4B95-863C-FAFF16DC68D5}" type="pres">
      <dgm:prSet presAssocID="{C5A779D6-D451-4D6C-B130-F4ECFEA4BE91}" presName="text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2BD2E5-A034-4499-8086-0CE0D5B1EE09}" type="pres">
      <dgm:prSet presAssocID="{C5A779D6-D451-4D6C-B130-F4ECFEA4BE91}" presName="circleA" presStyleLbl="node1" presStyleIdx="0" presStyleCnt="3"/>
      <dgm:spPr/>
    </dgm:pt>
    <dgm:pt modelId="{942D6DC1-B314-4548-BAA2-EAF84784DFBF}" type="pres">
      <dgm:prSet presAssocID="{C5A779D6-D451-4D6C-B130-F4ECFEA4BE91}" presName="spaceA" presStyleCnt="0"/>
      <dgm:spPr/>
    </dgm:pt>
    <dgm:pt modelId="{9AB69E15-E546-439C-AD1D-4073E8D44B51}" type="pres">
      <dgm:prSet presAssocID="{43C57D69-27E7-41ED-BBD8-87F295DA88A5}" presName="space" presStyleCnt="0"/>
      <dgm:spPr/>
    </dgm:pt>
    <dgm:pt modelId="{E89FDF29-AAD5-4E7C-94AF-155AC2E00506}" type="pres">
      <dgm:prSet presAssocID="{81FEEDD5-C85E-4794-AC4F-5B9400E119E2}" presName="compositeB" presStyleCnt="0"/>
      <dgm:spPr/>
    </dgm:pt>
    <dgm:pt modelId="{4FCA8502-DA4A-4964-AA74-15B80C046760}" type="pres">
      <dgm:prSet presAssocID="{81FEEDD5-C85E-4794-AC4F-5B9400E119E2}" presName="text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360699-26B9-4E78-B119-281269E5BBBC}" type="pres">
      <dgm:prSet presAssocID="{81FEEDD5-C85E-4794-AC4F-5B9400E119E2}" presName="circleB" presStyleLbl="node1" presStyleIdx="1" presStyleCnt="3"/>
      <dgm:spPr/>
    </dgm:pt>
    <dgm:pt modelId="{A44E82D1-A87A-40E0-8C49-DF896A9A2680}" type="pres">
      <dgm:prSet presAssocID="{81FEEDD5-C85E-4794-AC4F-5B9400E119E2}" presName="spaceB" presStyleCnt="0"/>
      <dgm:spPr/>
    </dgm:pt>
    <dgm:pt modelId="{611E9FDE-65E6-4226-933F-03CC157C8005}" type="pres">
      <dgm:prSet presAssocID="{E1F5CFAB-4E37-4A67-B021-2BF898305CE1}" presName="space" presStyleCnt="0"/>
      <dgm:spPr/>
    </dgm:pt>
    <dgm:pt modelId="{ED6BFE68-B7F1-4416-A31B-A4737E65B73E}" type="pres">
      <dgm:prSet presAssocID="{902A13BE-FFEA-4E76-BF7D-367991031097}" presName="compositeA" presStyleCnt="0"/>
      <dgm:spPr/>
    </dgm:pt>
    <dgm:pt modelId="{2D54788E-0721-4D10-9DFA-F96D5F4FA173}" type="pres">
      <dgm:prSet presAssocID="{902A13BE-FFEA-4E76-BF7D-367991031097}" presName="textA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702868-0C6B-468E-9D00-6A772A62124D}" type="pres">
      <dgm:prSet presAssocID="{902A13BE-FFEA-4E76-BF7D-367991031097}" presName="circleA" presStyleLbl="node1" presStyleIdx="2" presStyleCnt="3"/>
      <dgm:spPr/>
    </dgm:pt>
    <dgm:pt modelId="{C2502E47-CE09-4FCC-891B-313191877A6E}" type="pres">
      <dgm:prSet presAssocID="{902A13BE-FFEA-4E76-BF7D-367991031097}" presName="spaceA" presStyleCnt="0"/>
      <dgm:spPr/>
    </dgm:pt>
  </dgm:ptLst>
  <dgm:cxnLst>
    <dgm:cxn modelId="{0720013E-B525-4AD7-B117-E70F839843D2}" type="presOf" srcId="{902A13BE-FFEA-4E76-BF7D-367991031097}" destId="{2D54788E-0721-4D10-9DFA-F96D5F4FA173}" srcOrd="0" destOrd="0" presId="urn:microsoft.com/office/officeart/2005/8/layout/hProcess11"/>
    <dgm:cxn modelId="{36E6F7E4-7136-45AB-B27C-595C300D4E0C}" type="presOf" srcId="{81FEEDD5-C85E-4794-AC4F-5B9400E119E2}" destId="{4FCA8502-DA4A-4964-AA74-15B80C046760}" srcOrd="0" destOrd="0" presId="urn:microsoft.com/office/officeart/2005/8/layout/hProcess11"/>
    <dgm:cxn modelId="{D0C1F233-A593-41FC-AB2E-791CF44B8637}" type="presOf" srcId="{C5A779D6-D451-4D6C-B130-F4ECFEA4BE91}" destId="{9E64C4D1-C7ED-4B95-863C-FAFF16DC68D5}" srcOrd="0" destOrd="0" presId="urn:microsoft.com/office/officeart/2005/8/layout/hProcess11"/>
    <dgm:cxn modelId="{BB3E084D-2743-479C-8F13-6B75CBF799C2}" srcId="{EB39FADA-0B76-4688-BB86-3B5869FEA09E}" destId="{81FEEDD5-C85E-4794-AC4F-5B9400E119E2}" srcOrd="1" destOrd="0" parTransId="{D4553338-E20D-44D1-907B-56901181D5F0}" sibTransId="{E1F5CFAB-4E37-4A67-B021-2BF898305CE1}"/>
    <dgm:cxn modelId="{A31984D2-DAF3-4FAF-AA57-1EA19E71EBE4}" type="presOf" srcId="{EB39FADA-0B76-4688-BB86-3B5869FEA09E}" destId="{128932AA-D3E1-4150-87D0-CCBBA223AEFB}" srcOrd="0" destOrd="0" presId="urn:microsoft.com/office/officeart/2005/8/layout/hProcess11"/>
    <dgm:cxn modelId="{FBF7D2B8-63DC-4A9E-A03D-E5AD13D2F272}" srcId="{EB39FADA-0B76-4688-BB86-3B5869FEA09E}" destId="{902A13BE-FFEA-4E76-BF7D-367991031097}" srcOrd="2" destOrd="0" parTransId="{6C99089C-A1DC-4C9D-B506-A6683DA264EC}" sibTransId="{7FEFA47D-773A-4ABF-BA31-48A29E127EAA}"/>
    <dgm:cxn modelId="{D7F888E0-5FEB-4AFB-8506-CA332DFAE1D9}" srcId="{EB39FADA-0B76-4688-BB86-3B5869FEA09E}" destId="{C5A779D6-D451-4D6C-B130-F4ECFEA4BE91}" srcOrd="0" destOrd="0" parTransId="{38DC52DA-ABBF-4381-85A2-BE76640BC20F}" sibTransId="{43C57D69-27E7-41ED-BBD8-87F295DA88A5}"/>
    <dgm:cxn modelId="{B8F877FE-E483-4133-AF4C-3FAF2474EED0}" type="presParOf" srcId="{128932AA-D3E1-4150-87D0-CCBBA223AEFB}" destId="{C7EC93AE-D3CF-4011-B93D-1C582C71E5CE}" srcOrd="0" destOrd="0" presId="urn:microsoft.com/office/officeart/2005/8/layout/hProcess11"/>
    <dgm:cxn modelId="{4C0E42B8-1FB2-4E9E-B70F-3D4D166F531F}" type="presParOf" srcId="{128932AA-D3E1-4150-87D0-CCBBA223AEFB}" destId="{DB4515C8-023A-459A-8D92-0C5D5DA3183B}" srcOrd="1" destOrd="0" presId="urn:microsoft.com/office/officeart/2005/8/layout/hProcess11"/>
    <dgm:cxn modelId="{A59DFCDE-F3AB-4B24-BF50-EED5F1A7797A}" type="presParOf" srcId="{DB4515C8-023A-459A-8D92-0C5D5DA3183B}" destId="{DDB148A8-789D-41B5-BA8E-CD99A77F0FE1}" srcOrd="0" destOrd="0" presId="urn:microsoft.com/office/officeart/2005/8/layout/hProcess11"/>
    <dgm:cxn modelId="{AACC7D6A-2040-4290-B1C8-E2CF50B79E2A}" type="presParOf" srcId="{DDB148A8-789D-41B5-BA8E-CD99A77F0FE1}" destId="{9E64C4D1-C7ED-4B95-863C-FAFF16DC68D5}" srcOrd="0" destOrd="0" presId="urn:microsoft.com/office/officeart/2005/8/layout/hProcess11"/>
    <dgm:cxn modelId="{5691F6A6-77C6-443B-9CF4-B39263631743}" type="presParOf" srcId="{DDB148A8-789D-41B5-BA8E-CD99A77F0FE1}" destId="{CB2BD2E5-A034-4499-8086-0CE0D5B1EE09}" srcOrd="1" destOrd="0" presId="urn:microsoft.com/office/officeart/2005/8/layout/hProcess11"/>
    <dgm:cxn modelId="{958214D7-A032-492D-B0C1-261459D93289}" type="presParOf" srcId="{DDB148A8-789D-41B5-BA8E-CD99A77F0FE1}" destId="{942D6DC1-B314-4548-BAA2-EAF84784DFBF}" srcOrd="2" destOrd="0" presId="urn:microsoft.com/office/officeart/2005/8/layout/hProcess11"/>
    <dgm:cxn modelId="{3FD54DFE-0BBE-4F03-B925-8FB42858761C}" type="presParOf" srcId="{DB4515C8-023A-459A-8D92-0C5D5DA3183B}" destId="{9AB69E15-E546-439C-AD1D-4073E8D44B51}" srcOrd="1" destOrd="0" presId="urn:microsoft.com/office/officeart/2005/8/layout/hProcess11"/>
    <dgm:cxn modelId="{2E9BD3F3-A837-404E-BAAF-C47D0C738932}" type="presParOf" srcId="{DB4515C8-023A-459A-8D92-0C5D5DA3183B}" destId="{E89FDF29-AAD5-4E7C-94AF-155AC2E00506}" srcOrd="2" destOrd="0" presId="urn:microsoft.com/office/officeart/2005/8/layout/hProcess11"/>
    <dgm:cxn modelId="{5DD1FB4A-F06B-4FEE-8473-CA267B8AAC9B}" type="presParOf" srcId="{E89FDF29-AAD5-4E7C-94AF-155AC2E00506}" destId="{4FCA8502-DA4A-4964-AA74-15B80C046760}" srcOrd="0" destOrd="0" presId="urn:microsoft.com/office/officeart/2005/8/layout/hProcess11"/>
    <dgm:cxn modelId="{1FB8ED03-CB9B-4EE3-81C1-9B251BCD99C4}" type="presParOf" srcId="{E89FDF29-AAD5-4E7C-94AF-155AC2E00506}" destId="{BB360699-26B9-4E78-B119-281269E5BBBC}" srcOrd="1" destOrd="0" presId="urn:microsoft.com/office/officeart/2005/8/layout/hProcess11"/>
    <dgm:cxn modelId="{D868E2E0-6FB4-464A-99C3-BA9904923D4A}" type="presParOf" srcId="{E89FDF29-AAD5-4E7C-94AF-155AC2E00506}" destId="{A44E82D1-A87A-40E0-8C49-DF896A9A2680}" srcOrd="2" destOrd="0" presId="urn:microsoft.com/office/officeart/2005/8/layout/hProcess11"/>
    <dgm:cxn modelId="{AD854FC1-DBCA-4981-95FB-6894FBF4298C}" type="presParOf" srcId="{DB4515C8-023A-459A-8D92-0C5D5DA3183B}" destId="{611E9FDE-65E6-4226-933F-03CC157C8005}" srcOrd="3" destOrd="0" presId="urn:microsoft.com/office/officeart/2005/8/layout/hProcess11"/>
    <dgm:cxn modelId="{836A363F-610C-4573-AA52-9DC9E3A3D461}" type="presParOf" srcId="{DB4515C8-023A-459A-8D92-0C5D5DA3183B}" destId="{ED6BFE68-B7F1-4416-A31B-A4737E65B73E}" srcOrd="4" destOrd="0" presId="urn:microsoft.com/office/officeart/2005/8/layout/hProcess11"/>
    <dgm:cxn modelId="{CA00D718-B174-45AC-A671-EA0A4E1B73E5}" type="presParOf" srcId="{ED6BFE68-B7F1-4416-A31B-A4737E65B73E}" destId="{2D54788E-0721-4D10-9DFA-F96D5F4FA173}" srcOrd="0" destOrd="0" presId="urn:microsoft.com/office/officeart/2005/8/layout/hProcess11"/>
    <dgm:cxn modelId="{308F9323-247C-4E17-9FF9-633F39BDF9F2}" type="presParOf" srcId="{ED6BFE68-B7F1-4416-A31B-A4737E65B73E}" destId="{DC702868-0C6B-468E-9D00-6A772A62124D}" srcOrd="1" destOrd="0" presId="urn:microsoft.com/office/officeart/2005/8/layout/hProcess11"/>
    <dgm:cxn modelId="{02F2EF5F-A095-48FE-950F-978A572026DA}" type="presParOf" srcId="{ED6BFE68-B7F1-4416-A31B-A4737E65B73E}" destId="{C2502E47-CE09-4FCC-891B-313191877A6E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EC93AE-D3CF-4011-B93D-1C582C71E5CE}">
      <dsp:nvSpPr>
        <dsp:cNvPr id="0" name=""/>
        <dsp:cNvSpPr/>
      </dsp:nvSpPr>
      <dsp:spPr>
        <a:xfrm>
          <a:off x="0" y="1265578"/>
          <a:ext cx="6096000" cy="162560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64C4D1-C7ED-4B95-863C-FAFF16DC68D5}">
      <dsp:nvSpPr>
        <dsp:cNvPr id="0" name=""/>
        <dsp:cNvSpPr/>
      </dsp:nvSpPr>
      <dsp:spPr>
        <a:xfrm>
          <a:off x="2678" y="0"/>
          <a:ext cx="1768078" cy="1625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b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I know nothing</a:t>
          </a:r>
          <a:endParaRPr lang="en-US" sz="2600" kern="1200" dirty="0"/>
        </a:p>
      </dsp:txBody>
      <dsp:txXfrm>
        <a:off x="2678" y="0"/>
        <a:ext cx="1768078" cy="1625600"/>
      </dsp:txXfrm>
    </dsp:sp>
    <dsp:sp modelId="{CB2BD2E5-A034-4499-8086-0CE0D5B1EE09}">
      <dsp:nvSpPr>
        <dsp:cNvPr id="0" name=""/>
        <dsp:cNvSpPr/>
      </dsp:nvSpPr>
      <dsp:spPr>
        <a:xfrm>
          <a:off x="683517" y="1828800"/>
          <a:ext cx="406400" cy="4064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CA8502-DA4A-4964-AA74-15B80C046760}">
      <dsp:nvSpPr>
        <dsp:cNvPr id="0" name=""/>
        <dsp:cNvSpPr/>
      </dsp:nvSpPr>
      <dsp:spPr>
        <a:xfrm>
          <a:off x="1859160" y="2438399"/>
          <a:ext cx="1768078" cy="1625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t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Getting the basics</a:t>
          </a:r>
          <a:endParaRPr lang="en-US" sz="2600" kern="1200" dirty="0"/>
        </a:p>
      </dsp:txBody>
      <dsp:txXfrm>
        <a:off x="1859160" y="2438399"/>
        <a:ext cx="1768078" cy="1625600"/>
      </dsp:txXfrm>
    </dsp:sp>
    <dsp:sp modelId="{BB360699-26B9-4E78-B119-281269E5BBBC}">
      <dsp:nvSpPr>
        <dsp:cNvPr id="0" name=""/>
        <dsp:cNvSpPr/>
      </dsp:nvSpPr>
      <dsp:spPr>
        <a:xfrm>
          <a:off x="2540000" y="1828800"/>
          <a:ext cx="406400" cy="4064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54788E-0721-4D10-9DFA-F96D5F4FA173}">
      <dsp:nvSpPr>
        <dsp:cNvPr id="0" name=""/>
        <dsp:cNvSpPr/>
      </dsp:nvSpPr>
      <dsp:spPr>
        <a:xfrm>
          <a:off x="3715642" y="0"/>
          <a:ext cx="1768078" cy="1625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b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/>
            <a:t>PWNed</a:t>
          </a:r>
          <a:endParaRPr lang="en-US" sz="2600" kern="1200" dirty="0"/>
        </a:p>
      </dsp:txBody>
      <dsp:txXfrm>
        <a:off x="3715642" y="0"/>
        <a:ext cx="1768078" cy="1625600"/>
      </dsp:txXfrm>
    </dsp:sp>
    <dsp:sp modelId="{DC702868-0C6B-468E-9D00-6A772A62124D}">
      <dsp:nvSpPr>
        <dsp:cNvPr id="0" name=""/>
        <dsp:cNvSpPr/>
      </dsp:nvSpPr>
      <dsp:spPr>
        <a:xfrm>
          <a:off x="4396482" y="1828800"/>
          <a:ext cx="406400" cy="4064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D05375-0B58-4463-B7B9-E59B8BBF305C}" type="datetimeFigureOut">
              <a:rPr lang="en-US" smtClean="0"/>
              <a:t>10/22/16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D7E561-124E-4587-B40E-F1F07E30A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1304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D19AB4-3378-49B3-935C-08281CC19A96}" type="datetimeFigureOut">
              <a:rPr lang="en-US" smtClean="0"/>
              <a:t>10/22/16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DEBD1-8EF7-454D-BF58-A0D277632E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344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DEBD1-8EF7-454D-BF58-A0D277632E2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2949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The &lt;string&gt; next to parameter dictates what type of input this qualifier accepts.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DEBD1-8EF7-454D-BF58-A0D277632E2B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4889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Get-service</a:t>
            </a:r>
          </a:p>
          <a:p>
            <a:r>
              <a:rPr lang="en-US" dirty="0" smtClean="0"/>
              <a:t>Get-service |get-member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200" dirty="0" smtClean="0"/>
              <a:t>In this example we are issuing the get-service </a:t>
            </a:r>
            <a:r>
              <a:rPr lang="en-US" sz="1200" dirty="0" err="1" smtClean="0"/>
              <a:t>commandlet</a:t>
            </a:r>
            <a:r>
              <a:rPr lang="en-US" sz="1200" dirty="0" smtClean="0"/>
              <a:t> that list all the services by:</a:t>
            </a:r>
          </a:p>
          <a:p>
            <a:pPr marL="0" indent="0">
              <a:lnSpc>
                <a:spcPct val="80000"/>
              </a:lnSpc>
              <a:buNone/>
            </a:pPr>
            <a:endParaRPr lang="en-US" sz="1200" dirty="0" smtClean="0"/>
          </a:p>
          <a:p>
            <a:pPr marL="230188" indent="-230188">
              <a:lnSpc>
                <a:spcPct val="80000"/>
              </a:lnSpc>
            </a:pPr>
            <a:r>
              <a:rPr lang="en-US" sz="1200" dirty="0" smtClean="0"/>
              <a:t>Status</a:t>
            </a:r>
          </a:p>
          <a:p>
            <a:pPr marL="230188" indent="-230188">
              <a:lnSpc>
                <a:spcPct val="80000"/>
              </a:lnSpc>
            </a:pPr>
            <a:r>
              <a:rPr lang="en-US" sz="1200" dirty="0" smtClean="0"/>
              <a:t>Name</a:t>
            </a:r>
          </a:p>
          <a:p>
            <a:pPr marL="230188" indent="-230188">
              <a:lnSpc>
                <a:spcPct val="80000"/>
              </a:lnSpc>
            </a:pPr>
            <a:r>
              <a:rPr lang="en-US" sz="1200" dirty="0" err="1" smtClean="0"/>
              <a:t>Displayname</a:t>
            </a:r>
            <a:endParaRPr lang="en-US" sz="1200" dirty="0" smtClean="0"/>
          </a:p>
          <a:p>
            <a:pPr marL="230188" indent="-230188">
              <a:lnSpc>
                <a:spcPct val="80000"/>
              </a:lnSpc>
            </a:pPr>
            <a:endParaRPr lang="en-US" sz="1200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en-US" sz="1200" dirty="0" smtClean="0"/>
              <a:t>Remember the Verb/Noun naming convention?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DEBD1-8EF7-454D-BF58-A0D277632E2B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640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Get-service</a:t>
            </a:r>
          </a:p>
          <a:p>
            <a:r>
              <a:rPr lang="en-US" dirty="0" smtClean="0"/>
              <a:t>Get-service |get-member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We now pass a “qualifier” to get more information. The get-member </a:t>
            </a:r>
            <a:r>
              <a:rPr lang="en-US" sz="1200" dirty="0" err="1" smtClean="0"/>
              <a:t>commandlet</a:t>
            </a:r>
            <a:r>
              <a:rPr lang="en-US" sz="1200" dirty="0" smtClean="0"/>
              <a:t> returns all the “properties” that are related to get-service. We will see how to use these soon.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DEBD1-8EF7-454D-BF58-A0D277632E2B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640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Get-service</a:t>
            </a:r>
          </a:p>
          <a:p>
            <a:r>
              <a:rPr lang="en-US" dirty="0" smtClean="0"/>
              <a:t>Get-service |get-member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200" dirty="0" smtClean="0"/>
              <a:t>We now pass a “qualifier” to select-object which allows us to tell get-service what we are interested in pulling. In this case it is:</a:t>
            </a:r>
          </a:p>
          <a:p>
            <a:pPr marL="346075" indent="-346075">
              <a:lnSpc>
                <a:spcPct val="80000"/>
              </a:lnSpc>
            </a:pPr>
            <a:r>
              <a:rPr lang="en-US" sz="1200" dirty="0" smtClean="0"/>
              <a:t>Name</a:t>
            </a:r>
          </a:p>
          <a:p>
            <a:pPr marL="346075" indent="-346075">
              <a:lnSpc>
                <a:spcPct val="80000"/>
              </a:lnSpc>
            </a:pPr>
            <a:r>
              <a:rPr lang="en-US" sz="1200" dirty="0" smtClean="0"/>
              <a:t>Status</a:t>
            </a:r>
          </a:p>
          <a:p>
            <a:pPr marL="346075" indent="-346075">
              <a:lnSpc>
                <a:spcPct val="80000"/>
              </a:lnSpc>
            </a:pPr>
            <a:r>
              <a:rPr lang="en-US" sz="1200" dirty="0" err="1" smtClean="0"/>
              <a:t>Starttype</a:t>
            </a:r>
            <a:endParaRPr lang="en-US" sz="1200" dirty="0" smtClean="0"/>
          </a:p>
          <a:p>
            <a:endParaRPr lang="en-US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DEBD1-8EF7-454D-BF58-A0D277632E2B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640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Get-service</a:t>
            </a:r>
          </a:p>
          <a:p>
            <a:r>
              <a:rPr lang="en-US" dirty="0" smtClean="0"/>
              <a:t>Get-service |get-member</a:t>
            </a:r>
          </a:p>
          <a:p>
            <a:r>
              <a:rPr lang="en-US" dirty="0" smtClean="0"/>
              <a:t>We now have a long “qualifier” but in essence it is the same – we are filtering/refining what we want returned. In this case we want all services that are in a ‘running’ state.</a:t>
            </a:r>
          </a:p>
          <a:p>
            <a:r>
              <a:rPr lang="en-US" dirty="0" smtClean="0"/>
              <a:t>Note the $_. this tells PowerShell of all the “properties” from get-member I am interested in the one name status.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DEBD1-8EF7-454D-BF58-A0D277632E2B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640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Get-</a:t>
            </a:r>
            <a:r>
              <a:rPr lang="en-US" dirty="0" err="1" smtClean="0"/>
              <a:t>Psprovider</a:t>
            </a:r>
            <a:r>
              <a:rPr lang="en-US" baseline="0" dirty="0" smtClean="0"/>
              <a:t> allows us to view what is available to us – in this case gives me places to search for files.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DEBD1-8EF7-454D-BF58-A0D277632E2B}" type="slidenum">
              <a:rPr lang="en-US" smtClean="0"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4745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DEBD1-8EF7-454D-BF58-A0D277632E2B}" type="slidenum">
              <a:rPr lang="en-US" smtClean="0"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4719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Notice the two parentheses after the if statement, and the –AND parameter linking the two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Statement 1:</a:t>
            </a:r>
          </a:p>
          <a:p>
            <a:pPr lvl="2"/>
            <a:r>
              <a:rPr lang="en-US" dirty="0" smtClean="0">
                <a:solidFill>
                  <a:prstClr val="black"/>
                </a:solidFill>
                <a:latin typeface="Calibri" panose="020F0502020204030204" pitchFamily="34" charset="0"/>
              </a:rPr>
              <a:t>If (</a:t>
            </a:r>
            <a:r>
              <a:rPr lang="en-US" dirty="0" smtClean="0">
                <a:solidFill>
                  <a:srgbClr val="0000FF"/>
                </a:solidFill>
                <a:latin typeface="Calibri" panose="020F0502020204030204" pitchFamily="34" charset="0"/>
              </a:rPr>
              <a:t>test-path</a:t>
            </a:r>
            <a:r>
              <a:rPr lang="en-US" dirty="0" smtClean="0">
                <a:solidFill>
                  <a:prstClr val="black"/>
                </a:solidFill>
                <a:latin typeface="Calibri" panose="020F0502020204030204" pitchFamily="34" charset="0"/>
              </a:rPr>
              <a:t> </a:t>
            </a:r>
            <a:r>
              <a:rPr lang="en-US" dirty="0" smtClean="0">
                <a:solidFill>
                  <a:srgbClr val="8A2BE2"/>
                </a:solidFill>
                <a:latin typeface="Calibri" panose="020F0502020204030204" pitchFamily="34" charset="0"/>
              </a:rPr>
              <a:t>HKLM:\SOFTWARE\Microsoft\Office\15.0</a:t>
            </a:r>
            <a:r>
              <a:rPr lang="en-US" dirty="0" smtClean="0">
                <a:solidFill>
                  <a:prstClr val="black"/>
                </a:solidFill>
                <a:latin typeface="Calibri" panose="020F0502020204030204" pitchFamily="34" charset="0"/>
              </a:rPr>
              <a:t>) { write-host “path exist” }</a:t>
            </a:r>
          </a:p>
          <a:p>
            <a:pPr lvl="3"/>
            <a:r>
              <a:rPr lang="en-US" dirty="0" err="1" smtClean="0">
                <a:solidFill>
                  <a:prstClr val="black"/>
                </a:solidFill>
                <a:latin typeface="Calibri" panose="020F0502020204030204" pitchFamily="34" charset="0"/>
              </a:rPr>
              <a:t>Powershell</a:t>
            </a:r>
            <a:r>
              <a:rPr lang="en-US" dirty="0" smtClean="0">
                <a:solidFill>
                  <a:prstClr val="black"/>
                </a:solidFill>
                <a:latin typeface="Calibri" panose="020F0502020204030204" pitchFamily="34" charset="0"/>
              </a:rPr>
              <a:t> will check to see if the above registry key exist. If the result is $True, the code within the braces {} is evaluated. 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Statement 2: </a:t>
            </a:r>
          </a:p>
          <a:p>
            <a:pPr lvl="2"/>
            <a:r>
              <a:rPr lang="en-US" dirty="0" smtClean="0"/>
              <a:t>if ((test-path HKLM:\Software\Microsoft\Office\14.0) –AND (test-path “HKCU:\software\Microsoft\Office\14.0\Word\File MRU”)) {write-host ’these two parameters both exist’} </a:t>
            </a:r>
          </a:p>
          <a:p>
            <a:endParaRPr lang="en-US" dirty="0" smtClean="0"/>
          </a:p>
          <a:p>
            <a:pPr lvl="1"/>
            <a:r>
              <a:rPr lang="en-US" dirty="0" err="1" smtClean="0"/>
              <a:t>Powershell</a:t>
            </a:r>
            <a:r>
              <a:rPr lang="en-US" dirty="0" smtClean="0"/>
              <a:t> is checking to see if two paths exist. If both paths exist then the If statement will evaluate as $True and the write-host statement will be executed. 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 lieu of many ”If” statements, you should consider using a switch statement. 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DEBD1-8EF7-454D-BF58-A0D277632E2B}" type="slidenum">
              <a:rPr lang="en-US" smtClean="0"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3996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DEBD1-8EF7-454D-BF58-A0D277632E2B}" type="slidenum">
              <a:rPr lang="en-US" smtClean="0"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39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Get-</a:t>
            </a:r>
            <a:r>
              <a:rPr lang="en-US" dirty="0" err="1" smtClean="0"/>
              <a:t>wmiobject</a:t>
            </a:r>
            <a:r>
              <a:rPr lang="en-US" dirty="0" smtClean="0"/>
              <a:t> win32_service | select –first 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DEBD1-8EF7-454D-BF58-A0D277632E2B}" type="slidenum">
              <a:rPr lang="en-US" smtClean="0"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771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r>
              <a:rPr lang="en-US" baseline="0" dirty="0" smtClean="0"/>
              <a:t> will this increase the Red/Blue team usefulness for these different environments.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DEBD1-8EF7-454D-BF58-A0D277632E2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509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https://blogs.technet.microsoft.com/ashleymcglone/2016/06/29/whos-afraid-of-powershell-security/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DEBD1-8EF7-454D-BF58-A0D277632E2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839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Remember the Verb/Noun naming convention?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DEBD1-8EF7-454D-BF58-A0D277632E2B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64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Question when we called get-help</a:t>
            </a:r>
            <a:r>
              <a:rPr lang="en-US" baseline="0" dirty="0" smtClean="0"/>
              <a:t> get-help, which line of options do we have?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DEBD1-8EF7-454D-BF58-A0D277632E2B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185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Provides examples for the cmdlet.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DEBD1-8EF7-454D-BF58-A0D277632E2B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4675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Provides examples of the cmdlet but also adds parameter descriptions and examples to the basic help display.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DEBD1-8EF7-454D-BF58-A0D277632E2B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481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Displays the entire help file for a cmdlet, including parameter descriptions and attributes, examples, input and output object types, and additional 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DEBD1-8EF7-454D-BF58-A0D277632E2B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784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In this slide</a:t>
            </a:r>
            <a:r>
              <a:rPr lang="en-US" sz="1200" baseline="0" dirty="0" smtClean="0"/>
              <a:t> </a:t>
            </a:r>
            <a:r>
              <a:rPr lang="en-US" sz="1200" dirty="0" smtClean="0"/>
              <a:t>we see that the –Name parameter for the get-process cmdlet can be populated just based on location.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DEBD1-8EF7-454D-BF58-A0D277632E2B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763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10/22/16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10/22/16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10/22/16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229600" cy="914400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10/22/16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10/22/16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10/22/16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10/22/16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10/22/16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10/22/16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10/22/16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10/22/16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git-oaktree/bsidesdc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msdn.microsoft.com/en-us/library/system.net.webclient(v=vs.110).aspx" TargetMode="External"/><Relationship Id="rId3" Type="http://schemas.openxmlformats.org/officeDocument/2006/relationships/image" Target="../media/image20.png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ubix.github.io/blog/2015/01/12/powershell-popups-plus-capture/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hyperlink" Target="https://goo.gl/HvprVA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mtf.org/standards/cim" TargetMode="Externa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j9HMjaI9qgk" TargetMode="External"/><Relationship Id="rId3" Type="http://schemas.openxmlformats.org/officeDocument/2006/relationships/image" Target="../media/image5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229600" cy="1524000"/>
          </a:xfrm>
        </p:spPr>
        <p:txBody>
          <a:bodyPr/>
          <a:lstStyle/>
          <a:p>
            <a:r>
              <a:rPr lang="en-US" dirty="0" smtClean="0"/>
              <a:t>Welcome to </a:t>
            </a:r>
            <a:r>
              <a:rPr lang="en-US" dirty="0" err="1" smtClean="0"/>
              <a:t>Ddos</a:t>
            </a:r>
            <a:r>
              <a:rPr lang="en-US" dirty="0" smtClean="0"/>
              <a:t> for criminal enterprises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a couple of files that we will be using for this class. They can be found here: 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github.com/git-oaktree/bsidesdc</a:t>
            </a:r>
            <a:endParaRPr lang="en-US" dirty="0" smtClean="0"/>
          </a:p>
          <a:p>
            <a:pPr lvl="1"/>
            <a:r>
              <a:rPr lang="en-US" dirty="0" err="1" smtClean="0"/>
              <a:t>Smbserver</a:t>
            </a:r>
            <a:r>
              <a:rPr lang="en-US" dirty="0" smtClean="0"/>
              <a:t> running on IP</a:t>
            </a:r>
          </a:p>
          <a:p>
            <a:pPr lvl="1"/>
            <a:r>
              <a:rPr lang="en-US" dirty="0" smtClean="0"/>
              <a:t>Jump Drive – Ask one of the instructors.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543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About Us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ko-KR" sz="3200" dirty="0" smtClean="0">
                <a:latin typeface="Arial" pitchFamily="34" charset="0"/>
                <a:ea typeface="굴림" charset="-127"/>
                <a:cs typeface="Arial" pitchFamily="34" charset="0"/>
              </a:rPr>
              <a:t>Raymond/@Securemaryland</a:t>
            </a:r>
          </a:p>
          <a:p>
            <a:pPr lvl="1">
              <a:lnSpc>
                <a:spcPct val="80000"/>
              </a:lnSpc>
            </a:pPr>
            <a:r>
              <a:rPr lang="en-US" altLang="ko-KR" sz="2000" dirty="0" smtClean="0">
                <a:latin typeface="Arial" pitchFamily="34" charset="0"/>
                <a:ea typeface="굴림" charset="-127"/>
                <a:cs typeface="Arial" pitchFamily="34" charset="0"/>
              </a:rPr>
              <a:t>Certs </a:t>
            </a:r>
            <a:r>
              <a:rPr lang="en-US" altLang="ko-KR" sz="2000" dirty="0">
                <a:latin typeface="Arial" pitchFamily="34" charset="0"/>
                <a:ea typeface="굴림" charset="-127"/>
                <a:cs typeface="Arial" pitchFamily="34" charset="0"/>
              </a:rPr>
              <a:t>I got them – but who cares.</a:t>
            </a:r>
          </a:p>
          <a:p>
            <a:pPr lvl="1">
              <a:lnSpc>
                <a:spcPct val="80000"/>
              </a:lnSpc>
            </a:pPr>
            <a:r>
              <a:rPr lang="en-US" altLang="ko-KR" sz="2000" dirty="0" smtClean="0">
                <a:latin typeface="Arial" pitchFamily="34" charset="0"/>
                <a:ea typeface="굴림" charset="-127"/>
                <a:cs typeface="Arial" pitchFamily="34" charset="0"/>
              </a:rPr>
              <a:t>20+ </a:t>
            </a:r>
            <a:r>
              <a:rPr lang="en-US" altLang="ko-KR" sz="2000" dirty="0">
                <a:latin typeface="Arial" pitchFamily="34" charset="0"/>
                <a:ea typeface="굴림" charset="-127"/>
                <a:cs typeface="Arial" pitchFamily="34" charset="0"/>
              </a:rPr>
              <a:t>years in infosec – man I am old</a:t>
            </a:r>
            <a:endParaRPr lang="en-US" altLang="ko-KR" sz="200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altLang="ko-KR" sz="2000" dirty="0" smtClean="0">
                <a:latin typeface="Arial" pitchFamily="34" charset="0"/>
                <a:ea typeface="굴림" charset="-127"/>
                <a:cs typeface="Arial" pitchFamily="34" charset="0"/>
              </a:rPr>
              <a:t>This </a:t>
            </a:r>
            <a:r>
              <a:rPr lang="en-US" altLang="ko-KR" sz="2000" dirty="0">
                <a:latin typeface="Arial" pitchFamily="34" charset="0"/>
                <a:ea typeface="굴림" charset="-127"/>
                <a:cs typeface="Arial" pitchFamily="34" charset="0"/>
              </a:rPr>
              <a:t>is all mine and not my </a:t>
            </a:r>
            <a:r>
              <a:rPr lang="en-US" altLang="ko-KR" sz="2000" dirty="0" smtClean="0">
                <a:latin typeface="Arial" pitchFamily="34" charset="0"/>
                <a:ea typeface="굴림" charset="-127"/>
                <a:cs typeface="Arial" pitchFamily="34" charset="0"/>
              </a:rPr>
              <a:t>employers, well kind of. (see name below)</a:t>
            </a:r>
          </a:p>
          <a:p>
            <a:pPr lvl="1">
              <a:lnSpc>
                <a:spcPct val="80000"/>
              </a:lnSpc>
            </a:pPr>
            <a:r>
              <a:rPr lang="en-US" altLang="ko-KR" sz="2000" dirty="0" smtClean="0">
                <a:latin typeface="Arial" pitchFamily="34" charset="0"/>
                <a:ea typeface="굴림" charset="-127"/>
                <a:cs typeface="Arial" pitchFamily="34" charset="0"/>
              </a:rPr>
              <a:t>I have no clue what I am doing…. Just wanted to see if you were reading this </a:t>
            </a:r>
            <a:r>
              <a:rPr lang="en-US" altLang="ko-KR" sz="2000" dirty="0" smtClean="0">
                <a:latin typeface="Arial" pitchFamily="34" charset="0"/>
                <a:ea typeface="굴림" charset="-127"/>
                <a:cs typeface="Arial" pitchFamily="34" charset="0"/>
                <a:sym typeface="Wingdings" panose="05000000000000000000" pitchFamily="2" charset="2"/>
              </a:rPr>
              <a:t></a:t>
            </a:r>
            <a:endParaRPr lang="en-US" altLang="ko-KR" sz="2000" dirty="0" smtClean="0">
              <a:latin typeface="Arial" pitchFamily="34" charset="0"/>
              <a:ea typeface="굴림" charset="-127"/>
              <a:cs typeface="Arial" pitchFamily="34" charset="0"/>
            </a:endParaRPr>
          </a:p>
          <a:p>
            <a:pPr>
              <a:lnSpc>
                <a:spcPct val="80000"/>
              </a:lnSpc>
            </a:pPr>
            <a:endParaRPr lang="en-US" altLang="ko-KR" dirty="0">
              <a:latin typeface="Arial" pitchFamily="34" charset="0"/>
              <a:ea typeface="굴림" charset="-127"/>
              <a:cs typeface="Arial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ko-KR" sz="3200" dirty="0" smtClean="0">
                <a:latin typeface="Arial" pitchFamily="34" charset="0"/>
                <a:ea typeface="굴림" charset="-127"/>
                <a:cs typeface="Arial" pitchFamily="34" charset="0"/>
              </a:rPr>
              <a:t>Octavio/@</a:t>
            </a:r>
            <a:r>
              <a:rPr lang="en-US" altLang="ko-KR" sz="3200" dirty="0" err="1" smtClean="0">
                <a:latin typeface="Arial" pitchFamily="34" charset="0"/>
                <a:ea typeface="굴림" charset="-127"/>
                <a:cs typeface="Arial" pitchFamily="34" charset="0"/>
              </a:rPr>
              <a:t>oaktree</a:t>
            </a:r>
            <a:r>
              <a:rPr lang="en-US" altLang="ko-KR" sz="3200" dirty="0" smtClean="0">
                <a:latin typeface="Arial" pitchFamily="34" charset="0"/>
                <a:ea typeface="굴림" charset="-127"/>
                <a:cs typeface="Arial" pitchFamily="34" charset="0"/>
              </a:rPr>
              <a:t>__</a:t>
            </a:r>
          </a:p>
          <a:p>
            <a:pPr lvl="1">
              <a:lnSpc>
                <a:spcPct val="80000"/>
              </a:lnSpc>
            </a:pPr>
            <a:r>
              <a:rPr lang="en-US" altLang="ko-KR" sz="2000" dirty="0" smtClean="0">
                <a:latin typeface="Arial" pitchFamily="34" charset="0"/>
                <a:ea typeface="굴림" charset="-127"/>
                <a:cs typeface="Arial" pitchFamily="34" charset="0"/>
              </a:rPr>
              <a:t>Work in IT but hopefully that is relevant without this bullet point. </a:t>
            </a:r>
          </a:p>
          <a:p>
            <a:pPr lvl="1">
              <a:lnSpc>
                <a:spcPct val="80000"/>
              </a:lnSpc>
            </a:pPr>
            <a:r>
              <a:rPr lang="en-US" altLang="ko-KR" sz="2000" dirty="0">
                <a:latin typeface="Arial" pitchFamily="34" charset="0"/>
                <a:ea typeface="굴림" charset="-127"/>
                <a:cs typeface="Arial" pitchFamily="34" charset="0"/>
              </a:rPr>
              <a:t>This is all mine and not my employers, well kind of</a:t>
            </a:r>
            <a:r>
              <a:rPr lang="en-US" altLang="ko-KR" sz="2000" dirty="0" smtClean="0">
                <a:latin typeface="Arial" pitchFamily="34" charset="0"/>
                <a:ea typeface="굴림" charset="-127"/>
                <a:cs typeface="Arial" pitchFamily="34" charset="0"/>
              </a:rPr>
              <a:t>. (see name above)</a:t>
            </a:r>
            <a:endParaRPr lang="en-US" altLang="ko-KR" sz="2000" dirty="0">
              <a:latin typeface="Arial" pitchFamily="34" charset="0"/>
              <a:ea typeface="굴림" charset="-127"/>
              <a:cs typeface="Arial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altLang="ko-KR" sz="2000" dirty="0" smtClean="0">
                <a:latin typeface="Arial" pitchFamily="34" charset="0"/>
                <a:ea typeface="굴림" charset="-127"/>
                <a:cs typeface="Arial" pitchFamily="34" charset="0"/>
              </a:rPr>
              <a:t>Very tall</a:t>
            </a:r>
          </a:p>
          <a:p>
            <a:pPr lvl="1">
              <a:lnSpc>
                <a:spcPct val="80000"/>
              </a:lnSpc>
            </a:pPr>
            <a:r>
              <a:rPr lang="en-US" altLang="ko-KR" sz="2000" dirty="0" smtClean="0">
                <a:latin typeface="Arial" pitchFamily="34" charset="0"/>
                <a:ea typeface="굴림" charset="-127"/>
                <a:cs typeface="Arial" pitchFamily="34" charset="0"/>
              </a:rPr>
              <a:t>Avid reader of handyman magazine</a:t>
            </a:r>
          </a:p>
          <a:p>
            <a:pPr>
              <a:lnSpc>
                <a:spcPct val="80000"/>
              </a:lnSpc>
            </a:pPr>
            <a:endParaRPr lang="en-US" altLang="ko-KR" b="1" dirty="0">
              <a:latin typeface="Arial" pitchFamily="34" charset="0"/>
              <a:ea typeface="굴림" charset="-127"/>
              <a:cs typeface="Arial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ko-KR" sz="2600" dirty="0">
              <a:latin typeface="Arial" pitchFamily="34" charset="0"/>
              <a:ea typeface="굴림" charset="-127"/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6960835" cy="365125"/>
          </a:xfrm>
        </p:spPr>
        <p:txBody>
          <a:bodyPr/>
          <a:lstStyle/>
          <a:p>
            <a:r>
              <a:rPr lang="en-US" dirty="0" smtClean="0"/>
              <a:t>Just two Joe’s … well actually a Ray and an Octavio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4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229600" cy="1524000"/>
          </a:xfrm>
        </p:spPr>
        <p:txBody>
          <a:bodyPr/>
          <a:lstStyle/>
          <a:p>
            <a:r>
              <a:rPr lang="en-US" dirty="0" smtClean="0"/>
              <a:t>Temporary event subscriber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$</a:t>
            </a:r>
            <a:r>
              <a:rPr lang="en-US" dirty="0"/>
              <a:t>Query ="Select * from </a:t>
            </a:r>
            <a:r>
              <a:rPr lang="en-US" dirty="0" err="1"/>
              <a:t>RegistryTreeChangeEvent</a:t>
            </a:r>
            <a:r>
              <a:rPr lang="en-US" dirty="0"/>
              <a:t> where Hive='HKEY_LOCAL_MACHINE' AND </a:t>
            </a:r>
            <a:r>
              <a:rPr lang="en-US" dirty="0" err="1"/>
              <a:t>RootPath</a:t>
            </a:r>
            <a:r>
              <a:rPr lang="en-US" dirty="0"/>
              <a:t>='Software</a:t>
            </a:r>
            <a:r>
              <a:rPr lang="en-US" dirty="0" smtClean="0"/>
              <a:t>\\”</a:t>
            </a:r>
          </a:p>
          <a:p>
            <a:endParaRPr lang="en-US" dirty="0" smtClean="0"/>
          </a:p>
          <a:p>
            <a:r>
              <a:rPr lang="en-US" dirty="0" smtClean="0"/>
              <a:t>$</a:t>
            </a:r>
            <a:r>
              <a:rPr lang="en-US" dirty="0"/>
              <a:t>Action = { $</a:t>
            </a:r>
            <a:r>
              <a:rPr lang="en-US" dirty="0" err="1"/>
              <a:t>Global:Data</a:t>
            </a:r>
            <a:r>
              <a:rPr lang="en-US" dirty="0"/>
              <a:t> = $Event ; Write-Host 'Something happened!' -</a:t>
            </a:r>
            <a:r>
              <a:rPr lang="en-US" dirty="0" err="1"/>
              <a:t>ForegroundColor</a:t>
            </a:r>
            <a:r>
              <a:rPr lang="en-US" dirty="0"/>
              <a:t> Green -</a:t>
            </a:r>
            <a:r>
              <a:rPr lang="en-US" dirty="0" err="1"/>
              <a:t>BackgroundColor</a:t>
            </a:r>
            <a:r>
              <a:rPr lang="en-US" dirty="0"/>
              <a:t> Black </a:t>
            </a:r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smtClean="0"/>
              <a:t>Register-</a:t>
            </a:r>
            <a:r>
              <a:rPr lang="en-US" dirty="0" err="1" smtClean="0"/>
              <a:t>WmiEvent</a:t>
            </a:r>
            <a:r>
              <a:rPr lang="en-US" dirty="0" smtClean="0"/>
              <a:t> </a:t>
            </a:r>
            <a:r>
              <a:rPr lang="en-US" dirty="0"/>
              <a:t>-</a:t>
            </a:r>
            <a:r>
              <a:rPr lang="en-US" dirty="0" err="1"/>
              <a:t>SourceIdentifier</a:t>
            </a:r>
            <a:r>
              <a:rPr lang="en-US" dirty="0"/>
              <a:t> "test" -Query $query -Action $action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7189435" cy="365125"/>
          </a:xfrm>
        </p:spPr>
        <p:txBody>
          <a:bodyPr/>
          <a:lstStyle/>
          <a:p>
            <a:r>
              <a:rPr lang="en-US" sz="1000" dirty="0" smtClean="0"/>
              <a:t>https</a:t>
            </a:r>
            <a:r>
              <a:rPr lang="en-US" sz="1000" dirty="0"/>
              <a:t>://learn-</a:t>
            </a:r>
            <a:r>
              <a:rPr lang="en-US" sz="1000" dirty="0" err="1"/>
              <a:t>powershell.net</a:t>
            </a:r>
            <a:r>
              <a:rPr lang="en-US" sz="1000" dirty="0"/>
              <a:t>/2013/08/02/</a:t>
            </a:r>
            <a:r>
              <a:rPr lang="en-US" sz="1000" dirty="0" err="1"/>
              <a:t>powershell</a:t>
            </a:r>
            <a:r>
              <a:rPr lang="en-US" sz="1000" dirty="0"/>
              <a:t>-and-events-</a:t>
            </a:r>
            <a:r>
              <a:rPr lang="en-US" sz="1000" dirty="0" err="1"/>
              <a:t>wmi</a:t>
            </a:r>
            <a:r>
              <a:rPr lang="en-US" sz="1000" dirty="0"/>
              <a:t>-temporary-event-subscriptions/</a:t>
            </a:r>
            <a:r>
              <a:rPr lang="en-US" sz="1000" dirty="0" err="1"/>
              <a:t>er</a:t>
            </a:r>
            <a:r>
              <a:rPr lang="en-US" sz="1000" dirty="0"/>
              <a:t>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7225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Lets analyze our code!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400" dirty="0" smtClean="0"/>
              <a:t>Open </a:t>
            </a:r>
            <a:r>
              <a:rPr lang="en-US" sz="2400" dirty="0" err="1" smtClean="0"/>
              <a:t>wmi</a:t>
            </a:r>
            <a:r>
              <a:rPr lang="en-US" sz="2400" dirty="0" smtClean="0"/>
              <a:t> explorer and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400" dirty="0" err="1" smtClean="0"/>
              <a:t>cim_datafile</a:t>
            </a:r>
            <a:r>
              <a:rPr lang="en-US" sz="2400" dirty="0" smtClean="0"/>
              <a:t> class. It is located under root/cimv2	</a:t>
            </a:r>
            <a:endParaRPr lang="en-US" sz="2400" dirty="0"/>
          </a:p>
          <a:p>
            <a:pPr marL="857250" lvl="1" indent="-457200">
              <a:buFont typeface="+mj-lt"/>
              <a:buAutoNum type="arabicPeriod"/>
            </a:pPr>
            <a:r>
              <a:rPr lang="en-US" sz="2400" dirty="0" smtClean="0"/>
              <a:t>What Properties can we filter on.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400" dirty="0" smtClean="0"/>
              <a:t>Lets do work!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6808435" cy="365125"/>
          </a:xfrm>
        </p:spPr>
        <p:txBody>
          <a:bodyPr/>
          <a:lstStyle/>
          <a:p>
            <a:r>
              <a:rPr lang="en-US" dirty="0" smtClean="0"/>
              <a:t>Work it!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101</a:t>
            </a:fld>
            <a:endParaRPr lang="en-US" dirty="0"/>
          </a:p>
        </p:txBody>
      </p:sp>
      <p:pic>
        <p:nvPicPr>
          <p:cNvPr id="7" name="Picture 2" descr="Image result for Dem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038600"/>
            <a:ext cx="4651988" cy="1935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40847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229600" cy="914400"/>
          </a:xfrm>
        </p:spPr>
        <p:txBody>
          <a:bodyPr/>
          <a:lstStyle/>
          <a:p>
            <a:r>
              <a:rPr lang="en-US" dirty="0" smtClean="0"/>
              <a:t>Our code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7037035" cy="365125"/>
          </a:xfrm>
        </p:spPr>
        <p:txBody>
          <a:bodyPr/>
          <a:lstStyle/>
          <a:p>
            <a:r>
              <a:rPr lang="en-US" dirty="0" smtClean="0"/>
              <a:t>Looks like SQL did I fall asleep and wake up in a DB lecture?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066800"/>
            <a:ext cx="824023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</a:t>
            </a:r>
            <a:r>
              <a:rPr lang="en-US" sz="2800" dirty="0">
                <a:solidFill>
                  <a:srgbClr val="FF4500"/>
                </a:solidFill>
                <a:latin typeface="Lucida Console"/>
              </a:rPr>
              <a:t>$query</a:t>
            </a:r>
            <a:r>
              <a:rPr lang="en-US" sz="2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sz="2800" dirty="0">
                <a:solidFill>
                  <a:srgbClr val="A9A9A9"/>
                </a:solidFill>
                <a:latin typeface="Lucida Console"/>
              </a:rPr>
              <a:t>=</a:t>
            </a:r>
            <a:r>
              <a:rPr lang="en-US" sz="2800" dirty="0">
                <a:solidFill>
                  <a:prstClr val="black"/>
                </a:solidFill>
                <a:latin typeface="Lucida Console"/>
              </a:rPr>
              <a:t>(</a:t>
            </a:r>
            <a:r>
              <a:rPr lang="en-US" sz="2800" dirty="0">
                <a:solidFill>
                  <a:srgbClr val="8B0000"/>
                </a:solidFill>
                <a:latin typeface="Lucida Console"/>
              </a:rPr>
              <a:t>"Select * from _instanceCreationEvent within 10 where targetinstance isa 'cim_datafile' and targetInstance.drive='</a:t>
            </a:r>
            <a:r>
              <a:rPr lang="en-US" sz="2800" dirty="0">
                <a:solidFill>
                  <a:srgbClr val="FF4500"/>
                </a:solidFill>
                <a:latin typeface="Lucida Console"/>
              </a:rPr>
              <a:t>$</a:t>
            </a:r>
            <a:r>
              <a:rPr lang="en-US" sz="2800" dirty="0" err="1">
                <a:solidFill>
                  <a:srgbClr val="FF4500"/>
                </a:solidFill>
                <a:latin typeface="Lucida Console"/>
              </a:rPr>
              <a:t>pathToMonitorDriveLetter</a:t>
            </a:r>
            <a:r>
              <a:rPr lang="en-US" sz="2800" dirty="0" smtClean="0">
                <a:solidFill>
                  <a:srgbClr val="8B0000"/>
                </a:solidFill>
                <a:latin typeface="Lucida Console"/>
              </a:rPr>
              <a:t>')</a:t>
            </a:r>
          </a:p>
          <a:p>
            <a:endParaRPr lang="en-US" sz="2800" dirty="0" smtClean="0">
              <a:solidFill>
                <a:prstClr val="black"/>
              </a:solidFill>
              <a:latin typeface="Lucida Console"/>
            </a:endParaRPr>
          </a:p>
          <a:p>
            <a:endParaRPr lang="en-US" sz="2800" dirty="0">
              <a:solidFill>
                <a:prstClr val="black"/>
              </a:solidFill>
              <a:latin typeface="Lucida Console"/>
            </a:endParaRPr>
          </a:p>
          <a:p>
            <a:r>
              <a:rPr lang="en-US" sz="2800" dirty="0" smtClean="0">
                <a:solidFill>
                  <a:prstClr val="black"/>
                </a:solidFill>
                <a:latin typeface="Lucida Console"/>
              </a:rPr>
              <a:t>*Consolidated filter</a:t>
            </a:r>
            <a:endParaRPr lang="en-US" sz="2800" dirty="0">
              <a:solidFill>
                <a:prstClr val="black"/>
              </a:solidFill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91514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WMI subscriber code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Debug is </a:t>
            </a:r>
            <a:r>
              <a:rPr lang="en-US" dirty="0" err="1" smtClean="0"/>
              <a:t>debomb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1371600"/>
            <a:ext cx="8458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3200" dirty="0">
                <a:solidFill>
                  <a:srgbClr val="0000FF"/>
                </a:solidFill>
                <a:latin typeface="Lucida Console"/>
              </a:rPr>
              <a:t>Register-WmiEvent</a:t>
            </a:r>
            <a:r>
              <a:rPr lang="en-US" sz="32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sz="3200" dirty="0">
                <a:solidFill>
                  <a:srgbClr val="000080"/>
                </a:solidFill>
                <a:latin typeface="Lucida Console"/>
              </a:rPr>
              <a:t>-Query</a:t>
            </a:r>
            <a:r>
              <a:rPr lang="en-US" sz="32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sz="3200" dirty="0">
                <a:solidFill>
                  <a:srgbClr val="FF4500"/>
                </a:solidFill>
                <a:latin typeface="Lucida Console"/>
              </a:rPr>
              <a:t>$query</a:t>
            </a:r>
            <a:r>
              <a:rPr lang="en-US" sz="32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sz="3200" dirty="0">
                <a:solidFill>
                  <a:srgbClr val="000080"/>
                </a:solidFill>
                <a:latin typeface="Lucida Console"/>
              </a:rPr>
              <a:t>-SourceIdentifier</a:t>
            </a:r>
            <a:r>
              <a:rPr lang="en-US" sz="32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sz="3200" dirty="0">
                <a:solidFill>
                  <a:srgbClr val="8B0000"/>
                </a:solidFill>
                <a:latin typeface="Lucida Console"/>
              </a:rPr>
              <a:t>"MonitorFiles3"</a:t>
            </a:r>
            <a:r>
              <a:rPr lang="en-US" sz="32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sz="3200" dirty="0">
                <a:solidFill>
                  <a:srgbClr val="000080"/>
                </a:solidFill>
                <a:latin typeface="Lucida Console"/>
              </a:rPr>
              <a:t>-Debug</a:t>
            </a:r>
            <a:r>
              <a:rPr lang="en-US" sz="32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sz="3200" dirty="0">
                <a:solidFill>
                  <a:srgbClr val="000080"/>
                </a:solidFill>
                <a:latin typeface="Lucida Console"/>
              </a:rPr>
              <a:t>-Action</a:t>
            </a:r>
            <a:r>
              <a:rPr lang="en-US" sz="32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sz="3200" dirty="0" smtClean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sz="3200" dirty="0" smtClean="0">
                <a:solidFill>
                  <a:srgbClr val="FF4500"/>
                </a:solidFill>
                <a:latin typeface="Lucida Console"/>
              </a:rPr>
              <a:t>$</a:t>
            </a:r>
            <a:r>
              <a:rPr lang="en-US" sz="3200" dirty="0">
                <a:solidFill>
                  <a:srgbClr val="FF4500"/>
                </a:solidFill>
                <a:latin typeface="Lucida Console"/>
              </a:rPr>
              <a:t>Global:MyEVT</a:t>
            </a:r>
            <a:r>
              <a:rPr lang="en-US" sz="3200" dirty="0">
                <a:solidFill>
                  <a:srgbClr val="A9A9A9"/>
                </a:solidFill>
                <a:latin typeface="Lucida Console"/>
              </a:rPr>
              <a:t>=</a:t>
            </a:r>
            <a:r>
              <a:rPr lang="en-US" sz="3200" dirty="0">
                <a:solidFill>
                  <a:srgbClr val="FF4500"/>
                </a:solidFill>
                <a:latin typeface="Lucida Console"/>
              </a:rPr>
              <a:t>$event</a:t>
            </a:r>
            <a:r>
              <a:rPr lang="en-US" sz="32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sz="3200" dirty="0">
                <a:solidFill>
                  <a:srgbClr val="FF4500"/>
                </a:solidFill>
                <a:latin typeface="Lucida Console"/>
              </a:rPr>
              <a:t>$modFilename</a:t>
            </a:r>
            <a:r>
              <a:rPr lang="en-US" sz="3200" dirty="0">
                <a:solidFill>
                  <a:srgbClr val="A9A9A9"/>
                </a:solidFill>
                <a:latin typeface="Lucida Console"/>
              </a:rPr>
              <a:t>=</a:t>
            </a:r>
            <a:r>
              <a:rPr lang="en-US" sz="3200" dirty="0">
                <a:solidFill>
                  <a:srgbClr val="FF4500"/>
                </a:solidFill>
                <a:latin typeface="Lucida Console"/>
              </a:rPr>
              <a:t>$</a:t>
            </a:r>
            <a:r>
              <a:rPr lang="en-US" sz="3200" dirty="0" smtClean="0">
                <a:solidFill>
                  <a:srgbClr val="FF4500"/>
                </a:solidFill>
                <a:latin typeface="Lucida Console"/>
              </a:rPr>
              <a:t>event</a:t>
            </a:r>
            <a:r>
              <a:rPr lang="en-US" sz="3200" dirty="0" smtClean="0">
                <a:solidFill>
                  <a:srgbClr val="A9A9A9"/>
                </a:solidFill>
                <a:latin typeface="Lucida Console"/>
              </a:rPr>
              <a:t>.</a:t>
            </a:r>
            <a:r>
              <a:rPr lang="en-US" sz="3200" dirty="0" smtClean="0">
                <a:solidFill>
                  <a:prstClr val="black"/>
                </a:solidFill>
                <a:latin typeface="Lucida Console"/>
              </a:rPr>
              <a:t>SourceEventArgs</a:t>
            </a:r>
            <a:r>
              <a:rPr lang="en-US" sz="3200" dirty="0" smtClean="0">
                <a:solidFill>
                  <a:srgbClr val="A9A9A9"/>
                </a:solidFill>
                <a:latin typeface="Lucida Console"/>
              </a:rPr>
              <a:t>.</a:t>
            </a:r>
            <a:r>
              <a:rPr lang="en-US" sz="3200" dirty="0" smtClean="0">
                <a:solidFill>
                  <a:prstClr val="black"/>
                </a:solidFill>
                <a:latin typeface="Lucida Console"/>
              </a:rPr>
              <a:t>newevent</a:t>
            </a:r>
            <a:r>
              <a:rPr lang="en-US" sz="3200" dirty="0" smtClean="0">
                <a:solidFill>
                  <a:srgbClr val="A9A9A9"/>
                </a:solidFill>
                <a:latin typeface="Lucida Console"/>
              </a:rPr>
              <a:t>.</a:t>
            </a:r>
            <a:r>
              <a:rPr lang="en-US" sz="3200" dirty="0" smtClean="0">
                <a:solidFill>
                  <a:prstClr val="black"/>
                </a:solidFill>
                <a:latin typeface="Lucida Console"/>
              </a:rPr>
              <a:t>TargetInstance</a:t>
            </a:r>
            <a:r>
              <a:rPr lang="en-US" sz="3200" dirty="0" smtClean="0">
                <a:solidFill>
                  <a:srgbClr val="A9A9A9"/>
                </a:solidFill>
                <a:latin typeface="Lucida Console"/>
              </a:rPr>
              <a:t>.</a:t>
            </a:r>
            <a:r>
              <a:rPr lang="en-US" sz="3200" dirty="0" smtClean="0">
                <a:solidFill>
                  <a:prstClr val="black"/>
                </a:solidFill>
                <a:latin typeface="Lucida Console"/>
              </a:rPr>
              <a:t>filename</a:t>
            </a:r>
          </a:p>
          <a:p>
            <a:r>
              <a:rPr lang="en-US" sz="3200" dirty="0" smtClean="0">
                <a:solidFill>
                  <a:srgbClr val="FF4500"/>
                </a:solidFill>
                <a:latin typeface="Lucida Console"/>
              </a:rPr>
              <a:t>$</a:t>
            </a:r>
            <a:r>
              <a:rPr lang="en-US" sz="3200" dirty="0">
                <a:solidFill>
                  <a:srgbClr val="FF4500"/>
                </a:solidFill>
                <a:latin typeface="Lucida Console"/>
              </a:rPr>
              <a:t>modExtension</a:t>
            </a:r>
            <a:r>
              <a:rPr lang="en-US" sz="3200" dirty="0" smtClean="0">
                <a:solidFill>
                  <a:srgbClr val="A9A9A9"/>
                </a:solidFill>
                <a:latin typeface="Lucida Console"/>
              </a:rPr>
              <a:t>=</a:t>
            </a:r>
            <a:r>
              <a:rPr lang="en-US" sz="3200" dirty="0" smtClean="0">
                <a:solidFill>
                  <a:srgbClr val="FF4500"/>
                </a:solidFill>
                <a:latin typeface="Lucida Console"/>
              </a:rPr>
              <a:t>$</a:t>
            </a:r>
            <a:r>
              <a:rPr lang="en-US" sz="3200" dirty="0">
                <a:solidFill>
                  <a:srgbClr val="FF4500"/>
                </a:solidFill>
                <a:latin typeface="Lucida Console"/>
              </a:rPr>
              <a:t>event</a:t>
            </a:r>
            <a:r>
              <a:rPr lang="en-US" sz="3200" dirty="0">
                <a:solidFill>
                  <a:srgbClr val="A9A9A9"/>
                </a:solidFill>
                <a:latin typeface="Lucida Console"/>
              </a:rPr>
              <a:t>.</a:t>
            </a:r>
            <a:r>
              <a:rPr lang="en-US" sz="3200" dirty="0">
                <a:solidFill>
                  <a:prstClr val="black"/>
                </a:solidFill>
                <a:latin typeface="Lucida Console"/>
              </a:rPr>
              <a:t>SourceEventAgs</a:t>
            </a:r>
            <a:r>
              <a:rPr lang="en-US" sz="3200" dirty="0">
                <a:solidFill>
                  <a:srgbClr val="A9A9A9"/>
                </a:solidFill>
                <a:latin typeface="Lucida Console"/>
              </a:rPr>
              <a:t>.</a:t>
            </a:r>
            <a:r>
              <a:rPr lang="en-US" sz="3200" dirty="0">
                <a:solidFill>
                  <a:prstClr val="black"/>
                </a:solidFill>
                <a:latin typeface="Lucida Console"/>
              </a:rPr>
              <a:t>newevent</a:t>
            </a:r>
            <a:r>
              <a:rPr lang="en-US" sz="3200" dirty="0">
                <a:solidFill>
                  <a:srgbClr val="A9A9A9"/>
                </a:solidFill>
                <a:latin typeface="Lucida Console"/>
              </a:rPr>
              <a:t>.</a:t>
            </a:r>
            <a:r>
              <a:rPr lang="en-US" sz="3200" dirty="0">
                <a:solidFill>
                  <a:prstClr val="black"/>
                </a:solidFill>
                <a:latin typeface="Lucida Console"/>
              </a:rPr>
              <a:t>TargetInstance</a:t>
            </a:r>
            <a:r>
              <a:rPr lang="en-US" sz="3200" dirty="0">
                <a:solidFill>
                  <a:srgbClr val="A9A9A9"/>
                </a:solidFill>
                <a:latin typeface="Lucida Console"/>
              </a:rPr>
              <a:t>.</a:t>
            </a:r>
            <a:r>
              <a:rPr lang="en-US" sz="3200" dirty="0">
                <a:solidFill>
                  <a:prstClr val="black"/>
                </a:solidFill>
                <a:latin typeface="Lucida Console"/>
              </a:rPr>
              <a:t>extension</a:t>
            </a:r>
            <a:r>
              <a:rPr lang="en-US" sz="3200" dirty="0">
                <a:solidFill>
                  <a:srgbClr val="A9A9A9"/>
                </a:solidFill>
                <a:latin typeface="Lucida Console"/>
              </a:rPr>
              <a:t>... </a:t>
            </a:r>
          </a:p>
        </p:txBody>
      </p:sp>
    </p:spTree>
    <p:extLst>
      <p:ext uri="{BB962C8B-B14F-4D97-AF65-F5344CB8AC3E}">
        <p14:creationId xmlns:p14="http://schemas.microsoft.com/office/powerpoint/2010/main" val="114073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8</a:t>
            </a:r>
            <a:endParaRPr lang="en-US" sz="9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6884635" cy="365125"/>
          </a:xfrm>
        </p:spPr>
        <p:txBody>
          <a:bodyPr/>
          <a:lstStyle/>
          <a:p>
            <a:r>
              <a:rPr lang="en-US" dirty="0" smtClean="0"/>
              <a:t>Just a plain lab like this plain slide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69845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229600" cy="1524000"/>
          </a:xfrm>
        </p:spPr>
        <p:txBody>
          <a:bodyPr/>
          <a:lstStyle/>
          <a:p>
            <a:r>
              <a:rPr lang="en-US" dirty="0" smtClean="0"/>
              <a:t>Combining .NET and </a:t>
            </a:r>
            <a:r>
              <a:rPr lang="en-US" dirty="0" err="1" smtClean="0"/>
              <a:t>Powershell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.net</a:t>
            </a:r>
            <a:r>
              <a:rPr lang="en-US" sz="3200" dirty="0" smtClean="0"/>
              <a:t> framework consist of code that other developers can utilize to obtain repeatable and consistent output. </a:t>
            </a:r>
          </a:p>
          <a:p>
            <a:endParaRPr lang="en-US" sz="3200" dirty="0"/>
          </a:p>
          <a:p>
            <a:r>
              <a:rPr lang="en-US" sz="3200" dirty="0" err="1" smtClean="0"/>
              <a:t>.Net</a:t>
            </a:r>
            <a:r>
              <a:rPr lang="en-US" sz="3200" dirty="0" smtClean="0"/>
              <a:t> classes are used when we must provide additional functionality to </a:t>
            </a:r>
            <a:r>
              <a:rPr lang="en-US" sz="3200" dirty="0" err="1" smtClean="0"/>
              <a:t>powershell</a:t>
            </a:r>
            <a:r>
              <a:rPr lang="en-US" sz="3200" dirty="0" smtClean="0"/>
              <a:t>. 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6960835" cy="365125"/>
          </a:xfrm>
        </p:spPr>
        <p:txBody>
          <a:bodyPr/>
          <a:lstStyle/>
          <a:p>
            <a:r>
              <a:rPr lang="en-US" dirty="0" smtClean="0"/>
              <a:t>Nothing but Net.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00073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.net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993"/>
            <a:ext cx="8229600" cy="4906963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Words, hand gestures and stuff –two demos in one</a:t>
            </a:r>
          </a:p>
          <a:p>
            <a:r>
              <a:rPr lang="en-US" dirty="0" smtClean="0"/>
              <a:t>Demo : </a:t>
            </a:r>
            <a:r>
              <a:rPr lang="en-US" sz="2800" dirty="0" smtClean="0">
                <a:solidFill>
                  <a:srgbClr val="A9A9A9"/>
                </a:solidFill>
                <a:latin typeface="Lucida Console"/>
              </a:rPr>
              <a:t>[</a:t>
            </a:r>
            <a:r>
              <a:rPr lang="en-US" sz="2800" dirty="0">
                <a:solidFill>
                  <a:srgbClr val="008080"/>
                </a:solidFill>
                <a:latin typeface="Lucida Console"/>
              </a:rPr>
              <a:t>Microsoft.VisualBasic.Interaction</a:t>
            </a:r>
            <a:r>
              <a:rPr lang="en-US" sz="2800" dirty="0">
                <a:solidFill>
                  <a:srgbClr val="A9A9A9"/>
                </a:solidFill>
                <a:latin typeface="Lucida Console"/>
              </a:rPr>
              <a:t>]::</a:t>
            </a:r>
            <a:r>
              <a:rPr lang="en-US" sz="2800" dirty="0">
                <a:solidFill>
                  <a:prstClr val="black"/>
                </a:solidFill>
                <a:latin typeface="Lucida Console"/>
              </a:rPr>
              <a:t>MsgBox(</a:t>
            </a:r>
            <a:r>
              <a:rPr lang="en-US" sz="2800" dirty="0">
                <a:solidFill>
                  <a:srgbClr val="8B0000"/>
                </a:solidFill>
                <a:latin typeface="Lucida Console"/>
              </a:rPr>
              <a:t>"Unable to reach </a:t>
            </a:r>
            <a:r>
              <a:rPr lang="en-US" sz="2800" dirty="0">
                <a:solidFill>
                  <a:srgbClr val="FF4500"/>
                </a:solidFill>
                <a:latin typeface="Lucida Console"/>
              </a:rPr>
              <a:t>$modDriveLetter</a:t>
            </a:r>
            <a:r>
              <a:rPr lang="en-US" sz="2800" dirty="0">
                <a:solidFill>
                  <a:srgbClr val="8B0000"/>
                </a:solidFill>
                <a:latin typeface="Lucida Console"/>
              </a:rPr>
              <a:t> Drive. File </a:t>
            </a:r>
            <a:r>
              <a:rPr lang="en-US" sz="2800" dirty="0">
                <a:solidFill>
                  <a:srgbClr val="FF4500"/>
                </a:solidFill>
                <a:latin typeface="Lucida Console"/>
              </a:rPr>
              <a:t>$modFileNameExtension</a:t>
            </a:r>
            <a:r>
              <a:rPr lang="en-US" sz="2800" dirty="0">
                <a:solidFill>
                  <a:srgbClr val="8B0000"/>
                </a:solidFill>
                <a:latin typeface="Lucida Console"/>
              </a:rPr>
              <a:t> was not saved"</a:t>
            </a:r>
            <a:r>
              <a:rPr lang="en-US" sz="2800" dirty="0">
                <a:solidFill>
                  <a:srgbClr val="A9A9A9"/>
                </a:solidFill>
                <a:latin typeface="Lucida Console"/>
              </a:rPr>
              <a:t>,</a:t>
            </a:r>
            <a:r>
              <a:rPr lang="en-US" sz="2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sz="2800" dirty="0">
                <a:solidFill>
                  <a:srgbClr val="8B0000"/>
                </a:solidFill>
                <a:latin typeface="Lucida Console"/>
              </a:rPr>
              <a:t>'okonly,SystemModal,Information'</a:t>
            </a:r>
            <a:r>
              <a:rPr lang="en-US" sz="2800" dirty="0">
                <a:solidFill>
                  <a:srgbClr val="A9A9A9"/>
                </a:solidFill>
                <a:latin typeface="Lucida Console"/>
              </a:rPr>
              <a:t>,</a:t>
            </a:r>
            <a:r>
              <a:rPr lang="en-US" sz="2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sz="2800" dirty="0">
                <a:solidFill>
                  <a:srgbClr val="8B0000"/>
                </a:solidFill>
                <a:latin typeface="Lucida Console"/>
              </a:rPr>
              <a:t>"Error saving file"</a:t>
            </a:r>
            <a:r>
              <a:rPr lang="en-US" sz="2800" dirty="0">
                <a:solidFill>
                  <a:prstClr val="black"/>
                </a:solidFill>
                <a:latin typeface="Lucida Console"/>
              </a:rPr>
              <a:t>)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800" dirty="0">
                <a:solidFill>
                  <a:srgbClr val="0000FF"/>
                </a:solidFill>
                <a:latin typeface="Lucida Console"/>
              </a:rPr>
              <a:t>Calling</a:t>
            </a:r>
            <a:r>
              <a:rPr lang="en-US" sz="2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sz="2800" dirty="0">
                <a:solidFill>
                  <a:srgbClr val="8A2BE2"/>
                </a:solidFill>
                <a:latin typeface="Lucida Console"/>
              </a:rPr>
              <a:t>VB.interaction</a:t>
            </a:r>
            <a:r>
              <a:rPr lang="en-US" sz="2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sz="2800" dirty="0">
                <a:solidFill>
                  <a:srgbClr val="8A2BE2"/>
                </a:solidFill>
                <a:latin typeface="Lucida Console"/>
              </a:rPr>
              <a:t>library </a:t>
            </a:r>
          </a:p>
          <a:p>
            <a:pPr marL="0" indent="0">
              <a:buNone/>
            </a:pPr>
            <a:r>
              <a:rPr lang="en-US" dirty="0" smtClean="0">
                <a:solidFill>
                  <a:prstClr val="black"/>
                </a:solidFill>
                <a:latin typeface="Lucida Console"/>
              </a:rPr>
              <a:t> </a:t>
            </a:r>
            <a:endParaRPr lang="en-US" dirty="0">
              <a:solidFill>
                <a:prstClr val="black"/>
              </a:solidFill>
              <a:latin typeface="Lucida Console"/>
            </a:endParaRP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6960835" cy="365125"/>
          </a:xfrm>
        </p:spPr>
        <p:txBody>
          <a:bodyPr/>
          <a:lstStyle/>
          <a:p>
            <a:r>
              <a:rPr lang="en-US" dirty="0" smtClean="0"/>
              <a:t>Who you going to call?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68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947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Goal is to download a file using the </a:t>
            </a:r>
            <a:r>
              <a:rPr lang="en-US" sz="2800" dirty="0" err="1" smtClean="0"/>
              <a:t>system.net.webclient</a:t>
            </a:r>
            <a:r>
              <a:rPr lang="en-US" sz="2800" dirty="0" smtClean="0"/>
              <a:t>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 We must first determine if this class is appropriate for our task.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800" dirty="0" smtClean="0"/>
              <a:t>Can check MSDN:</a:t>
            </a:r>
          </a:p>
          <a:p>
            <a:pPr marL="800100" lvl="2" indent="0">
              <a:buNone/>
            </a:pPr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</a:t>
            </a:r>
            <a:r>
              <a:rPr lang="en-US" sz="1800" dirty="0" smtClean="0">
                <a:hlinkClick r:id="rId2"/>
              </a:rPr>
              <a:t>msdn.microsoft.com/en-us/library/system.net.webclient(v=vs.110</a:t>
            </a:r>
            <a:r>
              <a:rPr lang="en-US" sz="1800" dirty="0">
                <a:hlinkClick r:id="rId2"/>
              </a:rPr>
              <a:t>).</a:t>
            </a:r>
            <a:r>
              <a:rPr lang="en-US" sz="1800" dirty="0" smtClean="0">
                <a:hlinkClick r:id="rId2"/>
              </a:rPr>
              <a:t>aspx</a:t>
            </a:r>
            <a:endParaRPr lang="en-US" sz="1800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sz="1800" dirty="0" smtClean="0"/>
              <a:t>Assign a variable within </a:t>
            </a:r>
            <a:r>
              <a:rPr lang="en-US" sz="1800" dirty="0" err="1" smtClean="0"/>
              <a:t>Powershell</a:t>
            </a:r>
            <a:r>
              <a:rPr lang="en-US" sz="1800" dirty="0" smtClean="0"/>
              <a:t> and then run get-member</a:t>
            </a:r>
          </a:p>
          <a:p>
            <a:pPr marL="800100" lvl="2" indent="0">
              <a:buNone/>
            </a:pPr>
            <a:r>
              <a:rPr lang="en-US" sz="1800" dirty="0" smtClean="0"/>
              <a:t>$</a:t>
            </a:r>
            <a:r>
              <a:rPr lang="en-US" sz="1800" dirty="0" err="1" smtClean="0"/>
              <a:t>classdemo</a:t>
            </a:r>
            <a:r>
              <a:rPr lang="en-US" sz="1800" dirty="0" smtClean="0"/>
              <a:t>=(new-object </a:t>
            </a:r>
            <a:r>
              <a:rPr lang="en-US" sz="1800" dirty="0" err="1" smtClean="0"/>
              <a:t>system.net.webclient</a:t>
            </a:r>
            <a:r>
              <a:rPr lang="en-US" sz="1800" dirty="0" smtClean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243029"/>
            <a:ext cx="8686800" cy="147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1556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sz="4000" dirty="0" smtClean="0"/>
              <a:t>We are going to use the </a:t>
            </a:r>
            <a:r>
              <a:rPr lang="en-US" sz="4000" dirty="0" err="1" smtClean="0"/>
              <a:t>Downloadfile</a:t>
            </a:r>
            <a:r>
              <a:rPr lang="en-US" sz="4000" dirty="0" smtClean="0"/>
              <a:t> method.</a:t>
            </a:r>
          </a:p>
          <a:p>
            <a:pPr marL="857250" lvl="1" indent="-457200">
              <a:buFont typeface="+mj-lt"/>
              <a:buAutoNum type="arabicPeriod" startAt="2"/>
            </a:pPr>
            <a:r>
              <a:rPr lang="en-US" sz="2800" dirty="0" smtClean="0"/>
              <a:t>$</a:t>
            </a:r>
            <a:r>
              <a:rPr lang="en-US" sz="2800" dirty="0" err="1" smtClean="0"/>
              <a:t>classdemo.downloadfile</a:t>
            </a:r>
            <a:r>
              <a:rPr lang="en-US" sz="2800" dirty="0" smtClean="0"/>
              <a:t>(&lt;URL&gt;,&lt;full path of destination&gt;</a:t>
            </a:r>
          </a:p>
          <a:p>
            <a:pPr marL="857250" lvl="1" indent="-457200">
              <a:buFont typeface="+mj-lt"/>
              <a:buAutoNum type="arabicPeriod" startAt="2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6808435" cy="365125"/>
          </a:xfrm>
        </p:spPr>
        <p:txBody>
          <a:bodyPr/>
          <a:lstStyle/>
          <a:p>
            <a:r>
              <a:rPr lang="en-US" dirty="0" smtClean="0"/>
              <a:t>I too think there are too many twos to got to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6695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in our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4906963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 smtClean="0"/>
              <a:t>[</a:t>
            </a:r>
            <a:r>
              <a:rPr lang="en-US" sz="3600" dirty="0" err="1"/>
              <a:t>Microsoft.VisualBasic.Interaction</a:t>
            </a:r>
            <a:r>
              <a:rPr lang="en-US" sz="3600" dirty="0"/>
              <a:t>]::</a:t>
            </a:r>
            <a:r>
              <a:rPr lang="en-US" sz="3600" dirty="0" err="1"/>
              <a:t>MsgBox</a:t>
            </a:r>
            <a:r>
              <a:rPr lang="en-US" sz="3600" dirty="0" smtClean="0"/>
              <a:t>()</a:t>
            </a:r>
          </a:p>
          <a:p>
            <a:pPr lvl="1"/>
            <a:r>
              <a:rPr lang="en-US" sz="1800" dirty="0">
                <a:solidFill>
                  <a:prstClr val="black"/>
                </a:solidFill>
                <a:latin typeface="Lucida Console"/>
              </a:rPr>
              <a:t>Purpose: </a:t>
            </a:r>
            <a:r>
              <a:rPr lang="en-US" sz="1800" dirty="0" smtClean="0">
                <a:solidFill>
                  <a:prstClr val="black"/>
                </a:solidFill>
                <a:latin typeface="Lucida Console"/>
              </a:rPr>
              <a:t>Present the first error box to the user</a:t>
            </a:r>
            <a:endParaRPr lang="en-US" sz="1800" dirty="0">
              <a:solidFill>
                <a:prstClr val="black"/>
              </a:solidFill>
              <a:latin typeface="Lucida Console"/>
            </a:endParaRP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sz="3200" dirty="0">
              <a:solidFill>
                <a:srgbClr val="8B0000"/>
              </a:solidFill>
              <a:latin typeface="Lucida Console"/>
            </a:endParaRPr>
          </a:p>
          <a:p>
            <a:r>
              <a:rPr lang="en-US" sz="3600" dirty="0" smtClean="0">
                <a:solidFill>
                  <a:srgbClr val="008080"/>
                </a:solidFill>
                <a:latin typeface="Lucida Console"/>
              </a:rPr>
              <a:t>[Environment</a:t>
            </a:r>
            <a:r>
              <a:rPr lang="en-US" sz="3600" dirty="0" smtClean="0">
                <a:solidFill>
                  <a:srgbClr val="A9A9A9"/>
                </a:solidFill>
                <a:latin typeface="Lucida Console"/>
              </a:rPr>
              <a:t>]::</a:t>
            </a:r>
            <a:r>
              <a:rPr lang="en-US" sz="3600" dirty="0" err="1" smtClean="0">
                <a:solidFill>
                  <a:prstClr val="black"/>
                </a:solidFill>
                <a:latin typeface="Lucida Console"/>
              </a:rPr>
              <a:t>UserDomainName</a:t>
            </a:r>
            <a:endParaRPr lang="en-US" sz="3600" dirty="0" smtClean="0">
              <a:solidFill>
                <a:prstClr val="black"/>
              </a:solidFill>
              <a:latin typeface="Lucida Console"/>
            </a:endParaRPr>
          </a:p>
          <a:p>
            <a:pPr lvl="1"/>
            <a:r>
              <a:rPr lang="en-US" sz="1800" dirty="0" smtClean="0">
                <a:solidFill>
                  <a:prstClr val="black"/>
                </a:solidFill>
                <a:latin typeface="Lucida Console"/>
              </a:rPr>
              <a:t>Purpose: Populate Domain name into credentials box </a:t>
            </a:r>
          </a:p>
          <a:p>
            <a:endParaRPr lang="en-US" sz="3600" dirty="0" smtClean="0">
              <a:solidFill>
                <a:srgbClr val="A9A9A9"/>
              </a:solidFill>
              <a:latin typeface="Lucida Console"/>
            </a:endParaRPr>
          </a:p>
          <a:p>
            <a:r>
              <a:rPr lang="en-US" sz="3600" dirty="0" smtClean="0">
                <a:solidFill>
                  <a:srgbClr val="A9A9A9"/>
                </a:solidFill>
                <a:latin typeface="Lucida Console"/>
              </a:rPr>
              <a:t>[</a:t>
            </a:r>
            <a:r>
              <a:rPr lang="en-US" sz="3600" dirty="0" smtClean="0">
                <a:solidFill>
                  <a:srgbClr val="008080"/>
                </a:solidFill>
                <a:latin typeface="Lucida Console"/>
              </a:rPr>
              <a:t>Environment</a:t>
            </a:r>
            <a:r>
              <a:rPr lang="en-US" sz="3600" dirty="0" smtClean="0">
                <a:solidFill>
                  <a:srgbClr val="A9A9A9"/>
                </a:solidFill>
                <a:latin typeface="Lucida Console"/>
              </a:rPr>
              <a:t>]::</a:t>
            </a:r>
            <a:r>
              <a:rPr lang="en-US" sz="3600" dirty="0" err="1" smtClean="0">
                <a:solidFill>
                  <a:prstClr val="black"/>
                </a:solidFill>
                <a:latin typeface="Lucida Console"/>
              </a:rPr>
              <a:t>UserName</a:t>
            </a:r>
            <a:endParaRPr lang="en-US" sz="3600" dirty="0" smtClean="0">
              <a:solidFill>
                <a:prstClr val="black"/>
              </a:solidFill>
              <a:latin typeface="Lucida Console"/>
            </a:endParaRPr>
          </a:p>
          <a:p>
            <a:pPr lvl="1"/>
            <a:r>
              <a:rPr lang="en-US" sz="1800" dirty="0" err="1" smtClean="0">
                <a:solidFill>
                  <a:prstClr val="black"/>
                </a:solidFill>
                <a:latin typeface="Lucida Console"/>
              </a:rPr>
              <a:t>Purpse</a:t>
            </a:r>
            <a:r>
              <a:rPr lang="en-US" sz="1800" dirty="0" smtClean="0">
                <a:solidFill>
                  <a:prstClr val="black"/>
                </a:solidFill>
                <a:latin typeface="Lucida Console"/>
              </a:rPr>
              <a:t>: </a:t>
            </a:r>
            <a:r>
              <a:rPr lang="en-US" sz="1800" dirty="0" err="1" smtClean="0">
                <a:solidFill>
                  <a:prstClr val="black"/>
                </a:solidFill>
                <a:latin typeface="Lucida Console"/>
              </a:rPr>
              <a:t>Poplute</a:t>
            </a:r>
            <a:r>
              <a:rPr lang="en-US" sz="1800" dirty="0" smtClean="0">
                <a:solidFill>
                  <a:prstClr val="black"/>
                </a:solidFill>
                <a:latin typeface="Lucida Console"/>
              </a:rPr>
              <a:t> username into credentials box</a:t>
            </a:r>
          </a:p>
          <a:p>
            <a:pPr marL="0" indent="0">
              <a:buNone/>
            </a:pPr>
            <a:r>
              <a:rPr lang="en-US" dirty="0" smtClean="0">
                <a:solidFill>
                  <a:prstClr val="black"/>
                </a:solidFill>
                <a:latin typeface="Lucida Console"/>
              </a:rPr>
              <a:t> 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6960835" cy="365125"/>
          </a:xfrm>
        </p:spPr>
        <p:txBody>
          <a:bodyPr/>
          <a:lstStyle/>
          <a:p>
            <a:r>
              <a:rPr lang="en-US" dirty="0" smtClean="0"/>
              <a:t>Ghostbusters 1 &amp;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4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What is PowerShell?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33400" y="1905000"/>
            <a:ext cx="8229600" cy="3886200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3600" dirty="0" smtClean="0"/>
              <a:t>“Windows</a:t>
            </a:r>
            <a:r>
              <a:rPr lang="en-US" sz="3600" dirty="0"/>
              <a:t> </a:t>
            </a:r>
            <a:r>
              <a:rPr lang="en-US" sz="3600" b="1" dirty="0"/>
              <a:t>PowerShell</a:t>
            </a:r>
            <a:r>
              <a:rPr lang="en-US" sz="3600" dirty="0"/>
              <a:t> is a shell developed by Microsoft for purposes of task automation and configuration management. This powerful shell is based on the .NET framework and it includes a command-line shell and a scripting language</a:t>
            </a:r>
            <a:r>
              <a:rPr lang="en-US" sz="3600" dirty="0" smtClean="0"/>
              <a:t>.”</a:t>
            </a:r>
          </a:p>
          <a:p>
            <a:pPr marL="0" indent="0">
              <a:lnSpc>
                <a:spcPct val="80000"/>
              </a:lnSpc>
              <a:buNone/>
            </a:pPr>
            <a:endParaRPr lang="en-US" sz="19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7189435" cy="365125"/>
          </a:xfrm>
        </p:spPr>
        <p:txBody>
          <a:bodyPr/>
          <a:lstStyle/>
          <a:p>
            <a:r>
              <a:rPr lang="en-US" dirty="0"/>
              <a:t>http://www.digitalcitizen.life/simple-questions-what-powershell-what-can-you-do-it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391400" y="12954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IRONIC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>
            <a:stCxn id="3" idx="1"/>
          </p:cNvCxnSpPr>
          <p:nvPr/>
        </p:nvCxnSpPr>
        <p:spPr>
          <a:xfrm flipH="1">
            <a:off x="7086600" y="1480066"/>
            <a:ext cx="304800" cy="42493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09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About Damn Time already….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24029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Where to go from here?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6960835" cy="365125"/>
          </a:xfrm>
        </p:spPr>
        <p:txBody>
          <a:bodyPr/>
          <a:lstStyle/>
          <a:p>
            <a:r>
              <a:rPr lang="en-US" dirty="0" smtClean="0"/>
              <a:t>The world is your playground – go play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111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 fontScale="85000" lnSpcReduction="10000"/>
          </a:bodyPr>
          <a:lstStyle/>
          <a:p>
            <a:pPr marL="285750" lvl="0" indent="-285750">
              <a:spcBef>
                <a:spcPts val="0"/>
              </a:spcBef>
              <a:buClr>
                <a:srgbClr val="1186C3"/>
              </a:buClr>
              <a:buSzPct val="145000"/>
              <a:buNone/>
            </a:pPr>
            <a:r>
              <a:rPr lang="en-US" dirty="0" smtClean="0"/>
              <a:t>We built this script to highlight some PowerShell basics and how they could be used pretty simply to attack a system. It’s up to you to improve on this and make it better… don’t worry I will take credit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pPr marL="285750" lvl="0" indent="-285750">
              <a:spcBef>
                <a:spcPts val="0"/>
              </a:spcBef>
              <a:buClr>
                <a:srgbClr val="1186C3"/>
              </a:buClr>
              <a:buSzPct val="145000"/>
              <a:buNone/>
            </a:pPr>
            <a:endParaRPr lang="en-US" dirty="0"/>
          </a:p>
          <a:p>
            <a:pPr marL="457200" lvl="0" indent="-228600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Demo tool is “red” team focused – how can you use what you learn for “blue” team? Monitoring a directory may be a good thing?</a:t>
            </a:r>
          </a:p>
          <a:p>
            <a:pPr marL="457200" lvl="0" indent="-228600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Make this into a module that can run on it’s own or as a module for other PS tools</a:t>
            </a:r>
          </a:p>
          <a:p>
            <a:pPr marL="457200" lvl="0" indent="-228600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Improve where it looks to monitor</a:t>
            </a:r>
          </a:p>
          <a:p>
            <a:pPr marL="857250" lvl="1" indent="-228600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Why choose one when you can have them all</a:t>
            </a:r>
            <a:endParaRPr lang="en-US" dirty="0"/>
          </a:p>
          <a:p>
            <a:pPr marL="457200" lvl="0" indent="-228600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Validate the creds you get</a:t>
            </a:r>
          </a:p>
          <a:p>
            <a:pPr marL="857250" lvl="1" indent="-228600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Multiple pop-ups, back-end validation</a:t>
            </a:r>
          </a:p>
          <a:p>
            <a:pPr marL="857250" lvl="1" indent="-228600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Got real creds? Good then get the data</a:t>
            </a:r>
            <a:endParaRPr lang="en-US" dirty="0"/>
          </a:p>
          <a:p>
            <a:pPr marL="457200" lvl="0" indent="-228600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Build your own that has nothing to do with this – hopefully we inspired you and given you the basics to get started. </a:t>
            </a:r>
            <a:endParaRPr lang="en-US" dirty="0"/>
          </a:p>
          <a:p>
            <a:pPr marL="285750" lvl="0" indent="-285750">
              <a:spcBef>
                <a:spcPts val="0"/>
              </a:spcBef>
              <a:buClr>
                <a:srgbClr val="1186C3"/>
              </a:buClr>
              <a:buSzPct val="145000"/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7259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709"/>
            <a:ext cx="8229600" cy="1524000"/>
          </a:xfrm>
        </p:spPr>
        <p:txBody>
          <a:bodyPr/>
          <a:lstStyle/>
          <a:p>
            <a:r>
              <a:rPr lang="en-US" dirty="0" smtClean="0"/>
              <a:t>Further PowerShell Goodness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ko-KR" dirty="0" smtClean="0">
                <a:latin typeface="Arial" pitchFamily="34" charset="0"/>
                <a:ea typeface="굴림" charset="-127"/>
                <a:cs typeface="Arial" pitchFamily="34" charset="0"/>
              </a:rPr>
              <a:t>https</a:t>
            </a:r>
            <a:r>
              <a:rPr lang="en-US" altLang="ko-KR" dirty="0">
                <a:latin typeface="Arial" pitchFamily="34" charset="0"/>
                <a:ea typeface="굴림" charset="-127"/>
                <a:cs typeface="Arial" pitchFamily="34" charset="0"/>
              </a:rPr>
              <a:t>://www.youtube.com/watch?v=3vJvkANKVWA</a:t>
            </a:r>
          </a:p>
          <a:p>
            <a:pPr>
              <a:lnSpc>
                <a:spcPct val="80000"/>
              </a:lnSpc>
            </a:pPr>
            <a:r>
              <a:rPr lang="en-US" altLang="ko-KR" dirty="0" smtClean="0">
                <a:latin typeface="Arial" pitchFamily="34" charset="0"/>
                <a:ea typeface="굴림" charset="-127"/>
                <a:cs typeface="Arial" pitchFamily="34" charset="0"/>
              </a:rPr>
              <a:t>https</a:t>
            </a:r>
            <a:r>
              <a:rPr lang="en-US" altLang="ko-KR" dirty="0">
                <a:latin typeface="Arial" pitchFamily="34" charset="0"/>
                <a:ea typeface="굴림" charset="-127"/>
                <a:cs typeface="Arial" pitchFamily="34" charset="0"/>
              </a:rPr>
              <a:t>://www.youtube.com/watch?v=893NGtZlod8 - Gray Hat Powershell </a:t>
            </a:r>
            <a:endParaRPr lang="en-US" altLang="ko-KR" dirty="0" smtClean="0">
              <a:latin typeface="Arial" pitchFamily="34" charset="0"/>
              <a:ea typeface="굴림" charset="-127"/>
              <a:cs typeface="Arial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ko-KR" dirty="0" smtClean="0">
                <a:latin typeface="Arial" pitchFamily="34" charset="0"/>
                <a:ea typeface="굴림" charset="-127"/>
                <a:cs typeface="Arial" pitchFamily="34" charset="0"/>
              </a:rPr>
              <a:t>https</a:t>
            </a:r>
            <a:r>
              <a:rPr lang="en-US" altLang="ko-KR" dirty="0">
                <a:latin typeface="Arial" pitchFamily="34" charset="0"/>
                <a:ea typeface="굴림" charset="-127"/>
                <a:cs typeface="Arial" pitchFamily="34" charset="0"/>
              </a:rPr>
              <a:t>://www.youtube.com/watch?v=4X_uBL2YpmA - Practical Powershell programming for Practical Programmers</a:t>
            </a:r>
          </a:p>
          <a:p>
            <a:pPr>
              <a:lnSpc>
                <a:spcPct val="80000"/>
              </a:lnSpc>
            </a:pPr>
            <a:r>
              <a:rPr lang="en-US" altLang="ko-KR" dirty="0" smtClean="0">
                <a:latin typeface="Arial" pitchFamily="34" charset="0"/>
                <a:ea typeface="굴림" charset="-127"/>
                <a:cs typeface="Arial" pitchFamily="34" charset="0"/>
              </a:rPr>
              <a:t>https</a:t>
            </a:r>
            <a:r>
              <a:rPr lang="en-US" altLang="ko-KR" dirty="0">
                <a:latin typeface="Arial" pitchFamily="34" charset="0"/>
                <a:ea typeface="굴림" charset="-127"/>
                <a:cs typeface="Arial" pitchFamily="34" charset="0"/>
              </a:rPr>
              <a:t>://dl.mandiant.com/EE/library/MIRcon2014/MIRcon_2014_IR_Track_Investigating_Powershell_Attacks.pdf</a:t>
            </a:r>
          </a:p>
          <a:p>
            <a:pPr>
              <a:lnSpc>
                <a:spcPct val="80000"/>
              </a:lnSpc>
            </a:pPr>
            <a:r>
              <a:rPr lang="en-US" altLang="ko-KR" dirty="0" smtClean="0">
                <a:latin typeface="Arial" pitchFamily="34" charset="0"/>
                <a:ea typeface="굴림" charset="-127"/>
                <a:cs typeface="Arial" pitchFamily="34" charset="0"/>
              </a:rPr>
              <a:t>https</a:t>
            </a:r>
            <a:r>
              <a:rPr lang="en-US" altLang="ko-KR" dirty="0">
                <a:latin typeface="Arial" pitchFamily="34" charset="0"/>
                <a:ea typeface="굴림" charset="-127"/>
                <a:cs typeface="Arial" pitchFamily="34" charset="0"/>
              </a:rPr>
              <a:t>://www.youtube.com/watch?v=cXWtu-qalSs</a:t>
            </a:r>
          </a:p>
          <a:p>
            <a:pPr>
              <a:lnSpc>
                <a:spcPct val="80000"/>
              </a:lnSpc>
            </a:pPr>
            <a:r>
              <a:rPr lang="en-US" altLang="ko-KR" dirty="0" smtClean="0">
                <a:latin typeface="Arial" pitchFamily="34" charset="0"/>
                <a:ea typeface="굴림" charset="-127"/>
                <a:cs typeface="Arial" pitchFamily="34" charset="0"/>
              </a:rPr>
              <a:t>https</a:t>
            </a:r>
            <a:r>
              <a:rPr lang="en-US" altLang="ko-KR" dirty="0">
                <a:latin typeface="Arial" pitchFamily="34" charset="0"/>
                <a:ea typeface="굴림" charset="-127"/>
                <a:cs typeface="Arial" pitchFamily="34" charset="0"/>
              </a:rPr>
              <a:t>://adsecurity.org/?p=2843</a:t>
            </a:r>
          </a:p>
          <a:p>
            <a:pPr>
              <a:lnSpc>
                <a:spcPct val="80000"/>
              </a:lnSpc>
            </a:pPr>
            <a:r>
              <a:rPr lang="en-US" altLang="ko-KR" dirty="0" smtClean="0">
                <a:latin typeface="Arial" pitchFamily="34" charset="0"/>
                <a:ea typeface="굴림" charset="-127"/>
                <a:cs typeface="Arial" pitchFamily="34" charset="0"/>
              </a:rPr>
              <a:t>https</a:t>
            </a:r>
            <a:r>
              <a:rPr lang="en-US" altLang="ko-KR" dirty="0">
                <a:latin typeface="Arial" pitchFamily="34" charset="0"/>
                <a:ea typeface="굴림" charset="-127"/>
                <a:cs typeface="Arial" pitchFamily="34" charset="0"/>
              </a:rPr>
              <a:t>://www.youtube.com/watch?v=j9HMjaI9qgk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6884635" cy="365125"/>
          </a:xfrm>
        </p:spPr>
        <p:txBody>
          <a:bodyPr/>
          <a:lstStyle/>
          <a:p>
            <a:r>
              <a:rPr lang="en-US" smtClean="0"/>
              <a:t>Great reads or videos </a:t>
            </a:r>
            <a:r>
              <a:rPr lang="en-US" dirty="0" smtClean="0"/>
              <a:t>from the folks that inspired us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40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What is PowerShell?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33400" y="1905000"/>
            <a:ext cx="8229600" cy="388620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80000"/>
              </a:lnSpc>
              <a:buNone/>
            </a:pPr>
            <a:r>
              <a:rPr lang="en-US" sz="6000" dirty="0" smtClean="0"/>
              <a:t>command-line </a:t>
            </a:r>
            <a:r>
              <a:rPr lang="en-US" sz="6000" dirty="0"/>
              <a:t>shell </a:t>
            </a:r>
            <a:endParaRPr lang="en-US" sz="6000" dirty="0" smtClean="0"/>
          </a:p>
          <a:p>
            <a:pPr marL="0" indent="0" algn="ctr">
              <a:lnSpc>
                <a:spcPct val="80000"/>
              </a:lnSpc>
              <a:buNone/>
            </a:pPr>
            <a:r>
              <a:rPr lang="en-US" sz="6000" dirty="0" smtClean="0"/>
              <a:t>and </a:t>
            </a:r>
          </a:p>
          <a:p>
            <a:pPr marL="0" indent="0" algn="ctr">
              <a:lnSpc>
                <a:spcPct val="80000"/>
              </a:lnSpc>
              <a:buNone/>
            </a:pPr>
            <a:r>
              <a:rPr lang="en-US" sz="6000" dirty="0" smtClean="0"/>
              <a:t>a </a:t>
            </a:r>
            <a:r>
              <a:rPr lang="en-US" sz="6000" dirty="0"/>
              <a:t>scripting </a:t>
            </a:r>
            <a:r>
              <a:rPr lang="en-US" sz="6000" dirty="0" smtClean="0"/>
              <a:t>language</a:t>
            </a:r>
          </a:p>
          <a:p>
            <a:pPr marL="0" indent="0" algn="ctr">
              <a:lnSpc>
                <a:spcPct val="80000"/>
              </a:lnSpc>
              <a:buNone/>
            </a:pPr>
            <a:endParaRPr lang="en-US" sz="6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7189435" cy="365125"/>
          </a:xfrm>
        </p:spPr>
        <p:txBody>
          <a:bodyPr/>
          <a:lstStyle/>
          <a:p>
            <a:r>
              <a:rPr lang="en-US" dirty="0" smtClean="0"/>
              <a:t>You don’t have to be a scripter to enjoy PowerShell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66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WMF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4724400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endParaRPr lang="en-US" sz="1900" dirty="0" smtClean="0"/>
          </a:p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dirty="0" smtClean="0"/>
              <a:t>Window Management Framework – is the core that provides PowerShell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7189435" cy="365125"/>
          </a:xfrm>
        </p:spPr>
        <p:txBody>
          <a:bodyPr/>
          <a:lstStyle/>
          <a:p>
            <a:r>
              <a:rPr lang="en-US" dirty="0"/>
              <a:t>https://support.microsoft.com/en-us/kb/968930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914400" y="2514600"/>
            <a:ext cx="75438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The Windows Management Framework Core package provides updated management functionality for IT Professionals. This package includes the following components: Windows PowerShell 2.0 and Windows Remote Management (</a:t>
            </a:r>
            <a:r>
              <a:rPr lang="en-US" sz="3200" dirty="0" err="1"/>
              <a:t>WinRM</a:t>
            </a:r>
            <a:r>
              <a:rPr lang="en-US" sz="3200" dirty="0"/>
              <a:t>) 2.0. </a:t>
            </a:r>
          </a:p>
        </p:txBody>
      </p:sp>
    </p:spTree>
    <p:extLst>
      <p:ext uri="{BB962C8B-B14F-4D97-AF65-F5344CB8AC3E}">
        <p14:creationId xmlns:p14="http://schemas.microsoft.com/office/powerpoint/2010/main" val="273658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sz="3200" dirty="0" smtClean="0"/>
              <a:t>PowerShell runs on pretty much any Windows system to include Windows XP</a:t>
            </a:r>
          </a:p>
          <a:p>
            <a:pPr lvl="1">
              <a:lnSpc>
                <a:spcPct val="80000"/>
              </a:lnSpc>
              <a:spcAft>
                <a:spcPts val="600"/>
              </a:spcAft>
            </a:pPr>
            <a:r>
              <a:rPr lang="en-US" sz="2400" dirty="0" smtClean="0"/>
              <a:t>Installed by default on everything Windows 7 and later</a:t>
            </a: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3200" dirty="0" smtClean="0"/>
              <a:t>PowerShell v2 is the most common as it was installed on most systems (e.g. Win 7)</a:t>
            </a:r>
          </a:p>
          <a:p>
            <a:pPr>
              <a:lnSpc>
                <a:spcPct val="80000"/>
              </a:lnSpc>
            </a:pPr>
            <a:r>
              <a:rPr lang="en-US" sz="3200" dirty="0" smtClean="0"/>
              <a:t>The latest current version is PowerShell v5 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With each new release comes added functionality and add logging/security controls.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7037035" cy="365125"/>
          </a:xfrm>
        </p:spPr>
        <p:txBody>
          <a:bodyPr/>
          <a:lstStyle/>
          <a:p>
            <a:r>
              <a:rPr lang="en-US" dirty="0" smtClean="0"/>
              <a:t>XP just won’t die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65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PowerShell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529" y="1219200"/>
            <a:ext cx="8229600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4000" dirty="0" smtClean="0"/>
              <a:t>The base PowerShell console can be extended to include modules (collection of cmdlets and code). Modules allow easier access to:</a:t>
            </a:r>
          </a:p>
          <a:p>
            <a:r>
              <a:rPr lang="en-US" sz="3600" dirty="0" smtClean="0"/>
              <a:t>Active Directory</a:t>
            </a:r>
          </a:p>
          <a:p>
            <a:r>
              <a:rPr lang="en-US" sz="3600" dirty="0" smtClean="0"/>
              <a:t>Exchange </a:t>
            </a:r>
          </a:p>
          <a:p>
            <a:r>
              <a:rPr lang="en-US" sz="3600" dirty="0" smtClean="0"/>
              <a:t>Does it vary?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6808435" cy="365125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But wait there’s more!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300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4000" dirty="0" smtClean="0"/>
              <a:t>The latest current version is PowerShell v5 </a:t>
            </a:r>
          </a:p>
          <a:p>
            <a:pPr lvl="1">
              <a:lnSpc>
                <a:spcPct val="80000"/>
              </a:lnSpc>
            </a:pPr>
            <a:r>
              <a:rPr lang="en-US" sz="2800" dirty="0" smtClean="0"/>
              <a:t>With each new release comes added functionality and add logging/security controls.</a:t>
            </a:r>
          </a:p>
          <a:p>
            <a:pPr>
              <a:lnSpc>
                <a:spcPct val="80000"/>
              </a:lnSpc>
            </a:pPr>
            <a:r>
              <a:rPr lang="en-US" sz="3600" dirty="0" smtClean="0"/>
              <a:t>Not just for Windows anymore…. WHAT?</a:t>
            </a:r>
          </a:p>
          <a:p>
            <a:pPr lvl="1">
              <a:lnSpc>
                <a:spcPct val="80000"/>
              </a:lnSpc>
            </a:pPr>
            <a:r>
              <a:rPr lang="en-US" sz="2800" dirty="0" smtClean="0"/>
              <a:t>Windows has made versions for Linux, MAC OSX, Docker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7037035" cy="365125"/>
          </a:xfrm>
        </p:spPr>
        <p:txBody>
          <a:bodyPr/>
          <a:lstStyle/>
          <a:p>
            <a:r>
              <a:rPr lang="en-US" dirty="0" smtClean="0"/>
              <a:t>Hmm how is this going to change things?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79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PowerShell &gt; Security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sz="2800" dirty="0" smtClean="0"/>
              <a:t>Possible </a:t>
            </a:r>
            <a:r>
              <a:rPr lang="en-US" sz="2800" dirty="0"/>
              <a:t>uses: Administration of the system, </a:t>
            </a:r>
            <a:r>
              <a:rPr lang="en-US" sz="2800" dirty="0" smtClean="0"/>
              <a:t>troubleshooting</a:t>
            </a:r>
            <a:endParaRPr lang="en-US" sz="2800" dirty="0"/>
          </a:p>
          <a:p>
            <a:pPr lvl="1">
              <a:lnSpc>
                <a:spcPct val="80000"/>
              </a:lnSpc>
              <a:spcAft>
                <a:spcPts val="600"/>
              </a:spcAft>
            </a:pPr>
            <a:r>
              <a:rPr lang="en-US" sz="2800" dirty="0" smtClean="0"/>
              <a:t>Office 365</a:t>
            </a:r>
            <a:endParaRPr lang="en-US" sz="2800" dirty="0"/>
          </a:p>
          <a:p>
            <a:pPr lvl="1">
              <a:lnSpc>
                <a:spcPct val="80000"/>
              </a:lnSpc>
              <a:spcAft>
                <a:spcPts val="600"/>
              </a:spcAft>
            </a:pPr>
            <a:r>
              <a:rPr lang="en-US" sz="2800" dirty="0" smtClean="0"/>
              <a:t>Management </a:t>
            </a:r>
            <a:r>
              <a:rPr lang="en-US" sz="2800" dirty="0"/>
              <a:t>of remote </a:t>
            </a:r>
            <a:r>
              <a:rPr lang="en-US" sz="2800" dirty="0" smtClean="0"/>
              <a:t>systems</a:t>
            </a:r>
            <a:endParaRPr lang="en-US" sz="2800" dirty="0"/>
          </a:p>
          <a:p>
            <a:pPr lvl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Desired State configuration</a:t>
            </a:r>
          </a:p>
          <a:p>
            <a:pPr lvl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Active Directory</a:t>
            </a:r>
          </a:p>
          <a:p>
            <a:pPr lvl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Azure automation</a:t>
            </a:r>
          </a:p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This list goes on and </a:t>
            </a:r>
            <a:r>
              <a:rPr lang="en-US" sz="2800" dirty="0" smtClean="0"/>
              <a:t>on and on and on…</a:t>
            </a:r>
            <a:endParaRPr lang="en-US" sz="2800" dirty="0"/>
          </a:p>
          <a:p>
            <a:pPr>
              <a:lnSpc>
                <a:spcPct val="80000"/>
              </a:lnSpc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7037035" cy="365125"/>
          </a:xfrm>
        </p:spPr>
        <p:txBody>
          <a:bodyPr/>
          <a:lstStyle/>
          <a:p>
            <a:r>
              <a:rPr lang="en-US" dirty="0" smtClean="0"/>
              <a:t>Not used for Security only… much more than that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55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80000"/>
              </a:lnSpc>
              <a:spcAft>
                <a:spcPts val="600"/>
              </a:spcAft>
              <a:buNone/>
            </a:pPr>
            <a:r>
              <a:rPr lang="en-US" sz="2800" dirty="0" smtClean="0"/>
              <a:t>Some basic terms:</a:t>
            </a:r>
            <a:endParaRPr lang="en-US" sz="2800" dirty="0"/>
          </a:p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sz="2800" b="1" dirty="0" smtClean="0"/>
              <a:t>Parameter</a:t>
            </a:r>
            <a:r>
              <a:rPr lang="en-US" sz="2800" dirty="0" smtClean="0"/>
              <a:t> – data that can be passed to a command. May be mandatory. “qualifier”</a:t>
            </a:r>
          </a:p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sz="2800" b="1" dirty="0" smtClean="0"/>
              <a:t>Variable</a:t>
            </a:r>
            <a:r>
              <a:rPr lang="en-US" sz="2800" dirty="0" smtClean="0"/>
              <a:t> -  Storage container for data (strings, </a:t>
            </a:r>
            <a:r>
              <a:rPr lang="en-US" sz="2800" dirty="0" err="1" smtClean="0"/>
              <a:t>int</a:t>
            </a:r>
            <a:r>
              <a:rPr lang="en-US" sz="2800" dirty="0" smtClean="0"/>
              <a:t>, etc.)</a:t>
            </a:r>
          </a:p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sz="2800" b="1" dirty="0" smtClean="0"/>
              <a:t>Function</a:t>
            </a:r>
            <a:r>
              <a:rPr lang="en-US" sz="2800" dirty="0" smtClean="0"/>
              <a:t> – a grouping of similarly functioning code</a:t>
            </a:r>
          </a:p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sz="2800" b="1" dirty="0" smtClean="0"/>
              <a:t>|</a:t>
            </a:r>
            <a:r>
              <a:rPr lang="en-US" sz="2800" dirty="0" smtClean="0"/>
              <a:t> “pipe” – the ability to pass one command/component to another.</a:t>
            </a:r>
          </a:p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sz="2800" b="1" dirty="0" smtClean="0"/>
              <a:t>&gt;</a:t>
            </a:r>
            <a:r>
              <a:rPr lang="en-US" sz="2800" dirty="0" smtClean="0"/>
              <a:t> “redirect” – redirects the output of a command to a file.</a:t>
            </a:r>
          </a:p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sz="2800" b="1" dirty="0" smtClean="0"/>
              <a:t>Alias</a:t>
            </a:r>
            <a:r>
              <a:rPr lang="en-US" sz="2800" dirty="0" smtClean="0"/>
              <a:t> – duplicate name for same function</a:t>
            </a:r>
            <a:endParaRPr lang="en-US" sz="2800" dirty="0"/>
          </a:p>
          <a:p>
            <a:pPr>
              <a:lnSpc>
                <a:spcPct val="80000"/>
              </a:lnSpc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7037035" cy="365125"/>
          </a:xfrm>
        </p:spPr>
        <p:txBody>
          <a:bodyPr/>
          <a:lstStyle/>
          <a:p>
            <a:r>
              <a:rPr lang="en-US" dirty="0" smtClean="0"/>
              <a:t>We have to get this out of the way …. Sorry we don’t like it either.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17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PowerShell Interface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spcAft>
                <a:spcPts val="600"/>
              </a:spcAft>
              <a:buNone/>
            </a:pPr>
            <a:r>
              <a:rPr lang="en-US" sz="3200" dirty="0" smtClean="0"/>
              <a:t>PowerShell comes with two primary interfaces:</a:t>
            </a:r>
            <a:endParaRPr lang="en-US" sz="3200" dirty="0"/>
          </a:p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sz="3200" dirty="0" smtClean="0"/>
              <a:t>Console – allows for the direct interaction with commands/scripts</a:t>
            </a:r>
          </a:p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sz="3200" dirty="0" smtClean="0"/>
              <a:t>ISE-  The Integrated Scripting Environment (ISE) provides more of a graphical interface and allows you to build scripts before running them</a:t>
            </a:r>
          </a:p>
          <a:p>
            <a:pPr lvl="1">
              <a:lnSpc>
                <a:spcPct val="80000"/>
              </a:lnSpc>
              <a:spcAft>
                <a:spcPts val="600"/>
              </a:spcAft>
            </a:pPr>
            <a:r>
              <a:rPr lang="en-US" sz="2400" dirty="0" smtClean="0"/>
              <a:t>The ISE is not installed by default on Server versions.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7037035" cy="365125"/>
          </a:xfrm>
        </p:spPr>
        <p:txBody>
          <a:bodyPr/>
          <a:lstStyle/>
          <a:p>
            <a:r>
              <a:rPr lang="en-US" dirty="0" smtClean="0"/>
              <a:t>3, 2, 1 Launch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35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10/22/16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4293835" cy="365125"/>
          </a:xfrm>
        </p:spPr>
        <p:txBody>
          <a:bodyPr/>
          <a:lstStyle/>
          <a:p>
            <a:r>
              <a:rPr lang="en-US" dirty="0" smtClean="0"/>
              <a:t>@_oaktree &amp; @Securemaryland – </a:t>
            </a:r>
            <a:r>
              <a:rPr lang="en-US" dirty="0" err="1"/>
              <a:t>B</a:t>
            </a:r>
            <a:r>
              <a:rPr lang="en-US" dirty="0" err="1" smtClean="0"/>
              <a:t>SidesDE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1066800"/>
            <a:ext cx="3429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You have the Shell…</a:t>
            </a:r>
            <a:endParaRPr lang="en-US" sz="3200" b="1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144018"/>
            <a:ext cx="3328271" cy="661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http://connect.greenbeacon.com/wp-content/uploads/2015/01/pow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613992"/>
            <a:ext cx="3990975" cy="3643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219200" y="4267200"/>
            <a:ext cx="342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Now where’s the </a:t>
            </a:r>
            <a:endParaRPr lang="en-US" sz="3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229600" y="3651129"/>
            <a:ext cx="45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 smtClean="0"/>
              <a:t>?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14647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 in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 smtClean="0"/>
              <a:t>PowerShell comes with some “automatic” built-in variables.</a:t>
            </a:r>
          </a:p>
          <a:p>
            <a:r>
              <a:rPr lang="en-US" sz="2800" b="1" dirty="0" smtClean="0"/>
              <a:t>$Profile </a:t>
            </a:r>
            <a:r>
              <a:rPr lang="en-US" sz="2800" dirty="0" smtClean="0"/>
              <a:t>–full path of PS profile</a:t>
            </a:r>
          </a:p>
          <a:p>
            <a:r>
              <a:rPr lang="en-US" sz="2800" b="1" dirty="0" smtClean="0"/>
              <a:t>$</a:t>
            </a:r>
            <a:r>
              <a:rPr lang="en-US" sz="2800" b="1" dirty="0" err="1" smtClean="0"/>
              <a:t>PSHome</a:t>
            </a:r>
            <a:r>
              <a:rPr lang="en-US" sz="2800" b="1" dirty="0" smtClean="0"/>
              <a:t> </a:t>
            </a:r>
            <a:r>
              <a:rPr lang="en-US" sz="2800" dirty="0" smtClean="0"/>
              <a:t>– full path of PS installation directory</a:t>
            </a:r>
          </a:p>
          <a:p>
            <a:r>
              <a:rPr lang="en-US" sz="2800" b="1" dirty="0" smtClean="0"/>
              <a:t>$</a:t>
            </a:r>
            <a:r>
              <a:rPr lang="en-US" sz="2800" b="1" dirty="0" err="1" smtClean="0"/>
              <a:t>PSModule</a:t>
            </a:r>
            <a:r>
              <a:rPr lang="en-US" sz="2800" b="1" dirty="0" smtClean="0"/>
              <a:t> </a:t>
            </a:r>
            <a:r>
              <a:rPr lang="en-US" sz="2800" dirty="0" smtClean="0"/>
              <a:t>path</a:t>
            </a:r>
          </a:p>
          <a:p>
            <a:r>
              <a:rPr lang="en-US" sz="2800" b="1" dirty="0" smtClean="0"/>
              <a:t>$PWD </a:t>
            </a:r>
            <a:r>
              <a:rPr lang="en-US" sz="2800" dirty="0" smtClean="0"/>
              <a:t>– full path of current directory</a:t>
            </a:r>
          </a:p>
          <a:p>
            <a:r>
              <a:rPr lang="en-US" sz="2800" b="1" dirty="0" smtClean="0"/>
              <a:t>$_</a:t>
            </a:r>
            <a:r>
              <a:rPr lang="en-US" sz="2800" dirty="0" smtClean="0"/>
              <a:t> - Contains the current object in pipeline object (we will cover this one a lot)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5365" y="6280150"/>
            <a:ext cx="6351235" cy="501650"/>
          </a:xfrm>
        </p:spPr>
        <p:txBody>
          <a:bodyPr/>
          <a:lstStyle/>
          <a:p>
            <a:r>
              <a:rPr lang="en-US" dirty="0" smtClean="0"/>
              <a:t>If they are variable how are they built in?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2194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229600" cy="914400"/>
          </a:xfrm>
        </p:spPr>
        <p:txBody>
          <a:bodyPr/>
          <a:lstStyle/>
          <a:p>
            <a:r>
              <a:rPr lang="en-US" dirty="0" smtClean="0"/>
              <a:t>Create your own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 smtClean="0"/>
              <a:t>Creating your own variable is easy</a:t>
            </a:r>
          </a:p>
          <a:p>
            <a:pPr marL="0" indent="0">
              <a:buNone/>
            </a:pPr>
            <a:endParaRPr lang="en-US" sz="3600" dirty="0"/>
          </a:p>
          <a:p>
            <a:r>
              <a:rPr lang="en-US" b="1" dirty="0" smtClean="0"/>
              <a:t>$ </a:t>
            </a:r>
            <a:r>
              <a:rPr lang="en-US" dirty="0" smtClean="0"/>
              <a:t>(show me the money)</a:t>
            </a:r>
          </a:p>
          <a:p>
            <a:r>
              <a:rPr lang="en-US" b="1" dirty="0" err="1" smtClean="0"/>
              <a:t>VariableName</a:t>
            </a:r>
            <a:r>
              <a:rPr lang="en-US" b="1" dirty="0" smtClean="0"/>
              <a:t> </a:t>
            </a:r>
            <a:r>
              <a:rPr lang="en-US" dirty="0" smtClean="0"/>
              <a:t> - anything you want</a:t>
            </a:r>
          </a:p>
          <a:p>
            <a:r>
              <a:rPr lang="en-US" b="1" dirty="0" smtClean="0"/>
              <a:t>= </a:t>
            </a:r>
            <a:r>
              <a:rPr lang="en-US" dirty="0" smtClean="0"/>
              <a:t>assigning the cmdlet (anything) to the variable</a:t>
            </a:r>
          </a:p>
          <a:p>
            <a:r>
              <a:rPr lang="en-US" dirty="0" smtClean="0"/>
              <a:t>Remove-Variable – incase you didn’t really want it.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More on variables later…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6960835" cy="365125"/>
          </a:xfrm>
        </p:spPr>
        <p:txBody>
          <a:bodyPr/>
          <a:lstStyle/>
          <a:p>
            <a:r>
              <a:rPr lang="en-US" dirty="0" smtClean="0"/>
              <a:t>I want my own …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659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Labs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4000" dirty="0" smtClean="0"/>
              <a:t>We will give you a few minutes to start the first 2 labs and then we will demo them in class.</a:t>
            </a:r>
          </a:p>
          <a:p>
            <a:pPr marL="0" indent="0">
              <a:lnSpc>
                <a:spcPct val="80000"/>
              </a:lnSpc>
              <a:buNone/>
            </a:pPr>
            <a:endParaRPr lang="en-US" sz="4000" dirty="0" smtClean="0"/>
          </a:p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chemeClr val="tx2"/>
                </a:solidFill>
              </a:rPr>
              <a:t>LAB 0</a:t>
            </a:r>
            <a:r>
              <a:rPr lang="en-US" sz="4000" dirty="0" smtClean="0"/>
              <a:t> – Getting Started… had to start somewhere.</a:t>
            </a:r>
          </a:p>
          <a:p>
            <a:pPr lvl="1">
              <a:lnSpc>
                <a:spcPct val="80000"/>
              </a:lnSpc>
            </a:pPr>
            <a:r>
              <a:rPr lang="en-US" sz="2800" dirty="0" smtClean="0"/>
              <a:t>Launching PowerShell</a:t>
            </a:r>
          </a:p>
          <a:p>
            <a:pPr>
              <a:lnSpc>
                <a:spcPct val="80000"/>
              </a:lnSpc>
            </a:pPr>
            <a:r>
              <a:rPr lang="en-US" sz="4000" dirty="0">
                <a:solidFill>
                  <a:schemeClr val="tx2"/>
                </a:solidFill>
              </a:rPr>
              <a:t>LAB </a:t>
            </a:r>
            <a:r>
              <a:rPr lang="en-US" sz="4000" dirty="0" smtClean="0">
                <a:solidFill>
                  <a:schemeClr val="tx2"/>
                </a:solidFill>
              </a:rPr>
              <a:t>1</a:t>
            </a:r>
            <a:r>
              <a:rPr lang="en-US" sz="4000" dirty="0" smtClean="0"/>
              <a:t> – Some commands.</a:t>
            </a:r>
            <a:endParaRPr lang="en-US" sz="4000" dirty="0"/>
          </a:p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7037035" cy="365125"/>
          </a:xfrm>
        </p:spPr>
        <p:txBody>
          <a:bodyPr/>
          <a:lstStyle/>
          <a:p>
            <a:r>
              <a:rPr lang="en-US" dirty="0" smtClean="0"/>
              <a:t>Finally I get to make use of this laptop I am hauling around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85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PowerShell Lies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4000" dirty="0" smtClean="0"/>
              <a:t>Isn’t convenient that PowerShell allows us to run common commands like cd and </a:t>
            </a:r>
            <a:r>
              <a:rPr lang="en-US" sz="4000" dirty="0" err="1" smtClean="0"/>
              <a:t>dir</a:t>
            </a:r>
            <a:r>
              <a:rPr lang="en-US" sz="4000" dirty="0" smtClean="0"/>
              <a:t>?</a:t>
            </a:r>
          </a:p>
          <a:p>
            <a:pPr marL="0" indent="0">
              <a:lnSpc>
                <a:spcPct val="80000"/>
              </a:lnSpc>
              <a:buNone/>
            </a:pPr>
            <a:endParaRPr lang="en-US" sz="4000" dirty="0"/>
          </a:p>
          <a:p>
            <a:pPr marL="0" indent="0" algn="ctr">
              <a:lnSpc>
                <a:spcPct val="80000"/>
              </a:lnSpc>
              <a:buNone/>
            </a:pPr>
            <a:r>
              <a:rPr lang="en-US" sz="4300" dirty="0" smtClean="0">
                <a:solidFill>
                  <a:schemeClr val="tx2"/>
                </a:solidFill>
              </a:rPr>
              <a:t>It is… but PowerShell lies.</a:t>
            </a:r>
          </a:p>
          <a:p>
            <a:pPr marL="0" indent="0">
              <a:lnSpc>
                <a:spcPct val="80000"/>
              </a:lnSpc>
              <a:buNone/>
            </a:pPr>
            <a:endParaRPr lang="en-US" sz="4000" dirty="0"/>
          </a:p>
          <a:p>
            <a:pPr marL="0" indent="0">
              <a:lnSpc>
                <a:spcPct val="80000"/>
              </a:lnSpc>
              <a:buNone/>
            </a:pPr>
            <a:r>
              <a:rPr lang="en-US" sz="4000" dirty="0" smtClean="0"/>
              <a:t>Instead of calling the command itself PowerShell aliases the commands to PowerShell cmdlets.</a:t>
            </a:r>
          </a:p>
          <a:p>
            <a:pPr marL="0" indent="0">
              <a:lnSpc>
                <a:spcPct val="80000"/>
              </a:lnSpc>
              <a:buNone/>
            </a:pPr>
            <a:endParaRPr lang="en-US" sz="4000" dirty="0" smtClean="0"/>
          </a:p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7037035" cy="365125"/>
          </a:xfrm>
        </p:spPr>
        <p:txBody>
          <a:bodyPr/>
          <a:lstStyle/>
          <a:p>
            <a:r>
              <a:rPr lang="en-US" dirty="0" smtClean="0"/>
              <a:t>Lier, </a:t>
            </a:r>
            <a:r>
              <a:rPr lang="en-US" dirty="0" err="1" smtClean="0"/>
              <a:t>lier</a:t>
            </a:r>
            <a:r>
              <a:rPr lang="en-US" dirty="0" smtClean="0"/>
              <a:t> pants on fire!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07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Broke it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4000" dirty="0" smtClean="0"/>
              <a:t>Because the commands are really aliases to cmdlets they can break. </a:t>
            </a:r>
          </a:p>
          <a:p>
            <a:pPr marL="0" indent="0">
              <a:lnSpc>
                <a:spcPct val="80000"/>
              </a:lnSpc>
              <a:buNone/>
            </a:pPr>
            <a:endParaRPr lang="en-US" sz="4000" dirty="0"/>
          </a:p>
          <a:p>
            <a:pPr marL="0" indent="0">
              <a:lnSpc>
                <a:spcPct val="80000"/>
              </a:lnSpc>
              <a:buNone/>
            </a:pPr>
            <a:r>
              <a:rPr lang="en-US" sz="4000" dirty="0" smtClean="0"/>
              <a:t>Let’s look at the </a:t>
            </a:r>
            <a:r>
              <a:rPr lang="en-US" sz="4000" dirty="0" err="1" smtClean="0"/>
              <a:t>dir</a:t>
            </a:r>
            <a:r>
              <a:rPr lang="en-US" sz="4000" dirty="0" smtClean="0"/>
              <a:t> command.</a:t>
            </a:r>
          </a:p>
          <a:p>
            <a:pPr marL="0" indent="0">
              <a:lnSpc>
                <a:spcPct val="80000"/>
              </a:lnSpc>
              <a:buNone/>
            </a:pPr>
            <a:endParaRPr lang="en-US" sz="4000" dirty="0" smtClean="0"/>
          </a:p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7037035" cy="365125"/>
          </a:xfrm>
        </p:spPr>
        <p:txBody>
          <a:bodyPr/>
          <a:lstStyle/>
          <a:p>
            <a:r>
              <a:rPr lang="en-US" dirty="0" smtClean="0"/>
              <a:t>You break it you bought it.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1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8600" y="0"/>
            <a:ext cx="8763000" cy="914400"/>
          </a:xfrm>
        </p:spPr>
        <p:txBody>
          <a:bodyPr/>
          <a:lstStyle/>
          <a:p>
            <a:r>
              <a:rPr lang="en-US" dirty="0" smtClean="0"/>
              <a:t>Did you say Cmdlets?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7113235" cy="365125"/>
          </a:xfrm>
        </p:spPr>
        <p:txBody>
          <a:bodyPr/>
          <a:lstStyle/>
          <a:p>
            <a:r>
              <a:rPr lang="en-US" dirty="0" smtClean="0"/>
              <a:t>Little commands = cmdlets.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3393" y="1036637"/>
            <a:ext cx="8229600" cy="5059363"/>
          </a:xfrm>
        </p:spPr>
        <p:txBody>
          <a:bodyPr>
            <a:noAutofit/>
          </a:bodyPr>
          <a:lstStyle/>
          <a:p>
            <a:pPr marL="0" lvl="0" indent="0">
              <a:spcBef>
                <a:spcPts val="1080"/>
              </a:spcBef>
              <a:buSzPct val="149090"/>
              <a:buNone/>
            </a:pPr>
            <a:r>
              <a:rPr lang="en-US" sz="2800" dirty="0" smtClean="0"/>
              <a:t>Predefined “commands” in PowerShell are called cmdlets</a:t>
            </a:r>
          </a:p>
          <a:p>
            <a:pPr lvl="0">
              <a:spcBef>
                <a:spcPts val="1080"/>
              </a:spcBef>
              <a:buSzPct val="149090"/>
            </a:pPr>
            <a:r>
              <a:rPr lang="en-US" sz="2800" dirty="0" smtClean="0"/>
              <a:t>Cmdlets </a:t>
            </a:r>
            <a:r>
              <a:rPr lang="en-US" sz="2800" dirty="0"/>
              <a:t>follow </a:t>
            </a:r>
            <a:r>
              <a:rPr lang="en-US" sz="2800" dirty="0" smtClean="0"/>
              <a:t>a verb-noun </a:t>
            </a:r>
            <a:r>
              <a:rPr lang="en-US" sz="2800" dirty="0"/>
              <a:t>naming </a:t>
            </a:r>
            <a:r>
              <a:rPr lang="en-US" sz="2800" dirty="0" smtClean="0"/>
              <a:t>convention</a:t>
            </a:r>
          </a:p>
          <a:p>
            <a:pPr>
              <a:spcBef>
                <a:spcPts val="1080"/>
              </a:spcBef>
              <a:buSzPct val="149090"/>
            </a:pPr>
            <a:r>
              <a:rPr lang="en-US" sz="2800" dirty="0" smtClean="0"/>
              <a:t>Each command can be passed “qualifiers” and further parameters to narrow down what you are looking for</a:t>
            </a:r>
          </a:p>
          <a:p>
            <a:pPr lvl="0">
              <a:spcBef>
                <a:spcPts val="1080"/>
              </a:spcBef>
              <a:buSzPct val="149090"/>
            </a:pPr>
            <a:r>
              <a:rPr lang="en-US" sz="2800" dirty="0"/>
              <a:t>cmdlets available on a machine vary based on role of system, and version of PowerShell installs</a:t>
            </a:r>
          </a:p>
          <a:p>
            <a:pPr lvl="1">
              <a:spcBef>
                <a:spcPts val="1080"/>
              </a:spcBef>
              <a:buSzPct val="149090"/>
            </a:pPr>
            <a:r>
              <a:rPr lang="en-US" sz="2400" dirty="0" smtClean="0"/>
              <a:t> $</a:t>
            </a:r>
            <a:r>
              <a:rPr lang="en-US" sz="2400" dirty="0" err="1" smtClean="0"/>
              <a:t>PSVersionTable.PSVersion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28819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8600" y="0"/>
            <a:ext cx="8763000" cy="914400"/>
          </a:xfrm>
        </p:spPr>
        <p:txBody>
          <a:bodyPr/>
          <a:lstStyle/>
          <a:p>
            <a:r>
              <a:rPr lang="en-US" dirty="0" smtClean="0"/>
              <a:t>How are Cmdlets Written?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z="1400" smtClean="0"/>
              <a:t>10/22/16</a:t>
            </a:fld>
            <a:endParaRPr lang="en-US" sz="14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7418035" cy="365125"/>
          </a:xfrm>
        </p:spPr>
        <p:txBody>
          <a:bodyPr/>
          <a:lstStyle/>
          <a:p>
            <a:r>
              <a:rPr lang="en-US" dirty="0"/>
              <a:t>https://msdn.microsoft.com/en-us/library/ms714395(v=vs.85).aspx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59363"/>
          </a:xfrm>
        </p:spPr>
        <p:txBody>
          <a:bodyPr>
            <a:noAutofit/>
          </a:bodyPr>
          <a:lstStyle/>
          <a:p>
            <a:pPr marL="0" lvl="0" indent="0">
              <a:spcBef>
                <a:spcPts val="1080"/>
              </a:spcBef>
              <a:buSzPct val="149090"/>
              <a:buNone/>
            </a:pPr>
            <a:r>
              <a:rPr lang="en-US" sz="3600" dirty="0" smtClean="0"/>
              <a:t>“Cmdlets are instances of the .NET framework classes; they are not stand alone executables” </a:t>
            </a:r>
          </a:p>
          <a:p>
            <a:pPr lvl="0">
              <a:spcBef>
                <a:spcPts val="1080"/>
              </a:spcBef>
              <a:buSzPct val="149090"/>
            </a:pPr>
            <a:r>
              <a:rPr lang="en-US" sz="4000" dirty="0" smtClean="0"/>
              <a:t>Two primary classes used: </a:t>
            </a:r>
          </a:p>
          <a:p>
            <a:pPr lvl="1">
              <a:spcBef>
                <a:spcPts val="1080"/>
              </a:spcBef>
              <a:buSzPct val="149090"/>
            </a:pPr>
            <a:r>
              <a:rPr lang="en-US" sz="2400" dirty="0" smtClean="0"/>
              <a:t>Cmdlet base class</a:t>
            </a:r>
          </a:p>
          <a:p>
            <a:pPr lvl="1">
              <a:spcBef>
                <a:spcPts val="1080"/>
              </a:spcBef>
              <a:buSzPct val="149090"/>
            </a:pPr>
            <a:r>
              <a:rPr lang="en-US" sz="2400" dirty="0" err="1" smtClean="0"/>
              <a:t>Pscmdlet</a:t>
            </a:r>
            <a:r>
              <a:rPr lang="en-US" sz="2400" dirty="0" smtClean="0"/>
              <a:t> base class – for more complex cmdlets</a:t>
            </a:r>
          </a:p>
          <a:p>
            <a:pPr>
              <a:spcBef>
                <a:spcPts val="1080"/>
              </a:spcBef>
              <a:buSzPct val="149090"/>
            </a:pPr>
            <a:r>
              <a:rPr lang="en-US" sz="3600" dirty="0" smtClean="0"/>
              <a:t>Programmers can write their own.</a:t>
            </a:r>
          </a:p>
        </p:txBody>
      </p:sp>
    </p:spTree>
    <p:extLst>
      <p:ext uri="{BB962C8B-B14F-4D97-AF65-F5344CB8AC3E}">
        <p14:creationId xmlns:p14="http://schemas.microsoft.com/office/powerpoint/2010/main" val="17623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8600" y="0"/>
            <a:ext cx="8763000" cy="914400"/>
          </a:xfrm>
        </p:spPr>
        <p:txBody>
          <a:bodyPr/>
          <a:lstStyle/>
          <a:p>
            <a:r>
              <a:rPr lang="en-US" dirty="0" smtClean="0"/>
              <a:t>The 1</a:t>
            </a:r>
            <a:r>
              <a:rPr lang="en-US" baseline="30000" dirty="0" smtClean="0"/>
              <a:t>st</a:t>
            </a:r>
            <a:r>
              <a:rPr lang="en-US" dirty="0" smtClean="0"/>
              <a:t> Cmdlet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7113235" cy="365125"/>
          </a:xfrm>
        </p:spPr>
        <p:txBody>
          <a:bodyPr/>
          <a:lstStyle/>
          <a:p>
            <a:r>
              <a:rPr lang="en-US" dirty="0"/>
              <a:t>Thou shalt have no other gods before 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3393" y="2404056"/>
            <a:ext cx="8229600" cy="792163"/>
          </a:xfrm>
        </p:spPr>
        <p:txBody>
          <a:bodyPr>
            <a:noAutofit/>
          </a:bodyPr>
          <a:lstStyle/>
          <a:p>
            <a:pPr marL="0" lvl="0" indent="0" algn="ctr">
              <a:spcBef>
                <a:spcPts val="1080"/>
              </a:spcBef>
              <a:buSzPct val="149090"/>
              <a:buNone/>
            </a:pPr>
            <a:r>
              <a:rPr lang="en-US" sz="6000" dirty="0" smtClean="0"/>
              <a:t>Get-Command</a:t>
            </a:r>
            <a:endParaRPr lang="en-US" sz="4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914400" y="4074531"/>
            <a:ext cx="1981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VERB</a:t>
            </a:r>
            <a:r>
              <a:rPr lang="en-US" sz="4400" dirty="0" smtClean="0"/>
              <a:t> 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91934" y="4071048"/>
            <a:ext cx="18288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Noun</a:t>
            </a:r>
            <a:r>
              <a:rPr lang="en-US" sz="2800" dirty="0" smtClean="0"/>
              <a:t>	</a:t>
            </a:r>
            <a:endParaRPr lang="en-US" sz="2800" dirty="0"/>
          </a:p>
        </p:txBody>
      </p:sp>
      <p:cxnSp>
        <p:nvCxnSpPr>
          <p:cNvPr id="10" name="Straight Arrow Connector 9"/>
          <p:cNvCxnSpPr>
            <a:stCxn id="3" idx="0"/>
          </p:cNvCxnSpPr>
          <p:nvPr/>
        </p:nvCxnSpPr>
        <p:spPr>
          <a:xfrm flipV="1">
            <a:off x="1905000" y="3312531"/>
            <a:ext cx="838200" cy="7620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6248400" y="3327147"/>
            <a:ext cx="1295400" cy="77189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45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1"/>
            <a:ext cx="8915400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Just an example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04800" y="608549"/>
            <a:ext cx="8382000" cy="54271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2"/>
              </a:buClr>
            </a:pPr>
            <a:r>
              <a:rPr lang="en-US" sz="1400" dirty="0" smtClean="0">
                <a:solidFill>
                  <a:srgbClr val="E5E5E5"/>
                </a:solidFill>
                <a:latin typeface="Lucida Console" panose="020B0609040504020204" pitchFamily="49" charset="0"/>
              </a:rPr>
              <a:t>Windows </a:t>
            </a:r>
            <a:r>
              <a:rPr lang="en-US" sz="1400" dirty="0">
                <a:solidFill>
                  <a:srgbClr val="E5E5E5"/>
                </a:solidFill>
                <a:latin typeface="Lucida Console" panose="020B0609040504020204" pitchFamily="49" charset="0"/>
              </a:rPr>
              <a:t>PowerShell</a:t>
            </a:r>
          </a:p>
          <a:p>
            <a:pPr>
              <a:spcAft>
                <a:spcPts val="1000"/>
              </a:spcAft>
              <a:buClr>
                <a:schemeClr val="accent2"/>
              </a:buClr>
            </a:pPr>
            <a:r>
              <a:rPr lang="en-US" sz="1400" dirty="0">
                <a:solidFill>
                  <a:srgbClr val="E5E5E5"/>
                </a:solidFill>
                <a:latin typeface="Lucida Console" panose="020B0609040504020204" pitchFamily="49" charset="0"/>
              </a:rPr>
              <a:t>Copyright (C) 2015 Microsoft Corporation. All rights reserved.</a:t>
            </a:r>
          </a:p>
          <a:p>
            <a:pPr>
              <a:spcAft>
                <a:spcPts val="1000"/>
              </a:spcAft>
              <a:buClr>
                <a:schemeClr val="accent2"/>
              </a:buClr>
            </a:pPr>
            <a:r>
              <a:rPr lang="en-US" sz="4400" dirty="0" smtClean="0">
                <a:solidFill>
                  <a:srgbClr val="E5E5E5"/>
                </a:solidFill>
                <a:latin typeface="Lucida Console" panose="020B0609040504020204" pitchFamily="49" charset="0"/>
              </a:rPr>
              <a:t>PS </a:t>
            </a:r>
            <a:r>
              <a:rPr lang="en-US" sz="4400" dirty="0">
                <a:solidFill>
                  <a:srgbClr val="E5E5E5"/>
                </a:solidFill>
                <a:latin typeface="Lucida Console" panose="020B0609040504020204" pitchFamily="49" charset="0"/>
              </a:rPr>
              <a:t>C</a:t>
            </a:r>
            <a:r>
              <a:rPr lang="en-US" sz="4400" dirty="0" smtClean="0">
                <a:solidFill>
                  <a:srgbClr val="E5E5E5"/>
                </a:solidFill>
                <a:latin typeface="Lucida Console" panose="020B0609040504020204" pitchFamily="49" charset="0"/>
              </a:rPr>
              <a:t>:\&gt; Get-command</a:t>
            </a:r>
          </a:p>
          <a:p>
            <a:r>
              <a:rPr lang="en-US" sz="2400" dirty="0">
                <a:solidFill>
                  <a:srgbClr val="EAEAEA"/>
                </a:solidFill>
              </a:rPr>
              <a:t>  </a:t>
            </a:r>
            <a:r>
              <a:rPr lang="en-US" sz="2400" dirty="0" err="1">
                <a:solidFill>
                  <a:srgbClr val="EAEAEA"/>
                </a:solidFill>
              </a:rPr>
              <a:t>CommandType</a:t>
            </a:r>
            <a:r>
              <a:rPr lang="en-US" sz="2400" dirty="0">
                <a:solidFill>
                  <a:srgbClr val="EAEAEA"/>
                </a:solidFill>
              </a:rPr>
              <a:t>     Name                                               </a:t>
            </a:r>
            <a:r>
              <a:rPr lang="en-US" sz="2400" dirty="0" smtClean="0">
                <a:solidFill>
                  <a:srgbClr val="EAEAEA"/>
                </a:solidFill>
              </a:rPr>
              <a:t>Version    	-----------     </a:t>
            </a:r>
            <a:r>
              <a:rPr lang="en-US" sz="2400" dirty="0">
                <a:solidFill>
                  <a:srgbClr val="EAEAEA"/>
                </a:solidFill>
              </a:rPr>
              <a:t>----                                               -------    -</a:t>
            </a:r>
          </a:p>
          <a:p>
            <a:pPr defTabSz="166688"/>
            <a:r>
              <a:rPr lang="en-US" sz="2400" dirty="0">
                <a:solidFill>
                  <a:srgbClr val="EAEAEA"/>
                </a:solidFill>
              </a:rPr>
              <a:t>Alias           Add-</a:t>
            </a:r>
            <a:r>
              <a:rPr lang="en-US" sz="2400" dirty="0" err="1">
                <a:solidFill>
                  <a:srgbClr val="EAEAEA"/>
                </a:solidFill>
              </a:rPr>
              <a:t>ProvisionedAppxPackage</a:t>
            </a:r>
            <a:r>
              <a:rPr lang="en-US" sz="2400" dirty="0">
                <a:solidFill>
                  <a:srgbClr val="EAEAEA"/>
                </a:solidFill>
              </a:rPr>
              <a:t>                     </a:t>
            </a:r>
            <a:r>
              <a:rPr lang="en-US" sz="2400" dirty="0" smtClean="0">
                <a:solidFill>
                  <a:srgbClr val="EAEAEA"/>
                </a:solidFill>
              </a:rPr>
              <a:t>3.0        </a:t>
            </a:r>
            <a:endParaRPr lang="en-US" sz="2400" dirty="0">
              <a:solidFill>
                <a:srgbClr val="EAEAEA"/>
              </a:solidFill>
            </a:endParaRPr>
          </a:p>
          <a:p>
            <a:pPr defTabSz="285750">
              <a:tabLst>
                <a:tab pos="7315200" algn="l"/>
              </a:tabLst>
            </a:pPr>
            <a:r>
              <a:rPr lang="en-US" sz="2400" dirty="0">
                <a:solidFill>
                  <a:srgbClr val="EAEAEA"/>
                </a:solidFill>
              </a:rPr>
              <a:t>Alias           Add-</a:t>
            </a:r>
            <a:r>
              <a:rPr lang="en-US" sz="2400" dirty="0" err="1">
                <a:solidFill>
                  <a:srgbClr val="EAEAEA"/>
                </a:solidFill>
              </a:rPr>
              <a:t>VMToCluster</a:t>
            </a:r>
            <a:r>
              <a:rPr lang="en-US" sz="2400" dirty="0">
                <a:solidFill>
                  <a:srgbClr val="EAEAEA"/>
                </a:solidFill>
              </a:rPr>
              <a:t>   </a:t>
            </a:r>
            <a:r>
              <a:rPr lang="en-US" sz="2400" dirty="0" smtClean="0">
                <a:solidFill>
                  <a:srgbClr val="EAEAEA"/>
                </a:solidFill>
              </a:rPr>
              <a:t>	2.0.0.0    </a:t>
            </a:r>
            <a:endParaRPr lang="en-US" sz="2400" dirty="0">
              <a:solidFill>
                <a:srgbClr val="EAEAEA"/>
              </a:solidFill>
            </a:endParaRPr>
          </a:p>
          <a:p>
            <a:pPr>
              <a:tabLst>
                <a:tab pos="7196138" algn="l"/>
              </a:tabLst>
            </a:pPr>
            <a:r>
              <a:rPr lang="en-US" sz="2400" dirty="0">
                <a:solidFill>
                  <a:srgbClr val="EAEAEA"/>
                </a:solidFill>
              </a:rPr>
              <a:t>Alias           Add-</a:t>
            </a:r>
            <a:r>
              <a:rPr lang="en-US" sz="2400" dirty="0" err="1">
                <a:solidFill>
                  <a:srgbClr val="EAEAEA"/>
                </a:solidFill>
              </a:rPr>
              <a:t>WindowsFeature</a:t>
            </a:r>
            <a:r>
              <a:rPr lang="en-US" sz="2400" dirty="0">
                <a:solidFill>
                  <a:srgbClr val="EAEAEA"/>
                </a:solidFill>
              </a:rPr>
              <a:t>  </a:t>
            </a:r>
            <a:r>
              <a:rPr lang="en-US" sz="2400" dirty="0" smtClean="0">
                <a:solidFill>
                  <a:srgbClr val="EAEAEA"/>
                </a:solidFill>
              </a:rPr>
              <a:t>		2.0.0.0    </a:t>
            </a:r>
            <a:endParaRPr lang="en-US" sz="2400" dirty="0">
              <a:solidFill>
                <a:srgbClr val="EAEAEA"/>
              </a:solidFill>
            </a:endParaRPr>
          </a:p>
          <a:p>
            <a:pPr>
              <a:buClr>
                <a:schemeClr val="accent2"/>
              </a:buClr>
            </a:pPr>
            <a:r>
              <a:rPr lang="en-US" sz="3600" dirty="0" smtClean="0">
                <a:solidFill>
                  <a:srgbClr val="E5E5E5"/>
                </a:solidFill>
                <a:latin typeface="Lucida Console" panose="020B0609040504020204" pitchFamily="49" charset="0"/>
              </a:rPr>
              <a:t>.</a:t>
            </a:r>
          </a:p>
          <a:p>
            <a:pPr>
              <a:buClr>
                <a:schemeClr val="accent2"/>
              </a:buClr>
            </a:pPr>
            <a:r>
              <a:rPr lang="en-US" sz="3600" dirty="0">
                <a:solidFill>
                  <a:srgbClr val="E5E5E5"/>
                </a:solidFill>
                <a:latin typeface="Lucida Console" panose="020B0609040504020204" pitchFamily="49" charset="0"/>
              </a:rPr>
              <a:t>.</a:t>
            </a:r>
          </a:p>
          <a:p>
            <a:pPr>
              <a:buClr>
                <a:schemeClr val="accent2"/>
              </a:buClr>
            </a:pPr>
            <a:r>
              <a:rPr lang="en-US" sz="3600" dirty="0">
                <a:solidFill>
                  <a:srgbClr val="E5E5E5"/>
                </a:solidFill>
                <a:latin typeface="Lucida Console" panose="020B0609040504020204" pitchFamily="49" charset="0"/>
              </a:rPr>
              <a:t>.</a:t>
            </a:r>
          </a:p>
          <a:p>
            <a:pPr>
              <a:buClr>
                <a:schemeClr val="accent2"/>
              </a:buClr>
            </a:pPr>
            <a:endParaRPr lang="en-US" sz="3600" dirty="0">
              <a:solidFill>
                <a:srgbClr val="E5E5E5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89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Labs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4000" dirty="0" smtClean="0"/>
              <a:t>Using Get-Command find some help.</a:t>
            </a:r>
          </a:p>
          <a:p>
            <a:pPr marL="0" indent="0">
              <a:lnSpc>
                <a:spcPct val="80000"/>
              </a:lnSpc>
              <a:buNone/>
            </a:pPr>
            <a:endParaRPr lang="en-US" sz="4000" dirty="0" smtClean="0"/>
          </a:p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chemeClr val="tx2"/>
                </a:solidFill>
              </a:rPr>
              <a:t>LAB 2 That help was helpful</a:t>
            </a:r>
            <a:r>
              <a:rPr lang="en-US" sz="4000" dirty="0" smtClean="0"/>
              <a:t>.</a:t>
            </a:r>
            <a:endParaRPr lang="en-US" sz="4000" dirty="0"/>
          </a:p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7037035" cy="365125"/>
          </a:xfrm>
        </p:spPr>
        <p:txBody>
          <a:bodyPr/>
          <a:lstStyle/>
          <a:p>
            <a:r>
              <a:rPr lang="en-US" dirty="0" smtClean="0"/>
              <a:t>More labs… &lt;insert evil science laugh here&gt;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40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210" y="2286000"/>
            <a:ext cx="2655764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About This Class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ko-KR" sz="3200" dirty="0">
                <a:latin typeface="Arial" pitchFamily="34" charset="0"/>
                <a:ea typeface="굴림" charset="-127"/>
                <a:cs typeface="Arial" pitchFamily="34" charset="0"/>
              </a:rPr>
              <a:t>We are going to discuss how to go from 0-PWNed by dissecting our tool (script</a:t>
            </a:r>
            <a:r>
              <a:rPr lang="en-US" altLang="ko-KR" sz="3200" dirty="0" smtClean="0">
                <a:latin typeface="Arial" pitchFamily="34" charset="0"/>
                <a:ea typeface="굴림" charset="-127"/>
                <a:cs typeface="Arial" pitchFamily="34" charset="0"/>
              </a:rPr>
              <a:t>)</a:t>
            </a:r>
            <a:endParaRPr lang="en-US" altLang="ko-KR" sz="3200" dirty="0">
              <a:latin typeface="Arial" pitchFamily="34" charset="0"/>
              <a:ea typeface="굴림" charset="-127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6960835" cy="365125"/>
          </a:xfrm>
        </p:spPr>
        <p:txBody>
          <a:bodyPr/>
          <a:lstStyle/>
          <a:p>
            <a:r>
              <a:rPr lang="en-US" dirty="0" err="1" smtClean="0"/>
              <a:t>Oooh</a:t>
            </a:r>
            <a:r>
              <a:rPr lang="en-US" dirty="0" smtClean="0"/>
              <a:t> gross a dead frog… whose hungry?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926233907"/>
              </p:ext>
            </p:extLst>
          </p:nvPr>
        </p:nvGraphicFramePr>
        <p:xfrm>
          <a:off x="228600" y="24384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5422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get help?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 smtClean="0"/>
              <a:t>Lab 2 Walkthrough:</a:t>
            </a:r>
          </a:p>
          <a:p>
            <a:r>
              <a:rPr lang="en-US" sz="4400" dirty="0" smtClean="0"/>
              <a:t>Get-help is a cmdlet…..</a:t>
            </a:r>
          </a:p>
          <a:p>
            <a:r>
              <a:rPr lang="en-US" sz="4400" dirty="0" smtClean="0"/>
              <a:t>Category types include: </a:t>
            </a:r>
          </a:p>
          <a:p>
            <a:pPr lvl="1"/>
            <a:r>
              <a:rPr lang="en-US" sz="3200" dirty="0" smtClean="0"/>
              <a:t>Cmdlets</a:t>
            </a:r>
          </a:p>
          <a:p>
            <a:pPr lvl="1"/>
            <a:r>
              <a:rPr lang="en-US" sz="3200" dirty="0" smtClean="0"/>
              <a:t>Aliases</a:t>
            </a:r>
          </a:p>
          <a:p>
            <a:pPr lvl="1"/>
            <a:r>
              <a:rPr lang="en-US" sz="3200" dirty="0" err="1" smtClean="0"/>
              <a:t>Help_files</a:t>
            </a:r>
            <a:endParaRPr lang="en-US" sz="3200" dirty="0" smtClean="0"/>
          </a:p>
          <a:p>
            <a:pPr lvl="1"/>
            <a:r>
              <a:rPr lang="en-US" sz="3200" dirty="0" smtClean="0"/>
              <a:t>Providers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6884635" cy="365125"/>
          </a:xfrm>
        </p:spPr>
        <p:txBody>
          <a:bodyPr/>
          <a:lstStyle/>
          <a:p>
            <a:r>
              <a:rPr lang="en-US" dirty="0" smtClean="0"/>
              <a:t>Help me … they are watching us.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2292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help file?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Autofit/>
          </a:bodyPr>
          <a:lstStyle/>
          <a:p>
            <a:r>
              <a:rPr lang="en-US" sz="3600" dirty="0" smtClean="0"/>
              <a:t>Help file explains a concept such as:</a:t>
            </a:r>
          </a:p>
          <a:p>
            <a:pPr lvl="1"/>
            <a:r>
              <a:rPr lang="en-US" sz="2800" dirty="0" smtClean="0"/>
              <a:t> how to write a for loop, remoting, regex</a:t>
            </a:r>
          </a:p>
          <a:p>
            <a:r>
              <a:rPr lang="en-US" sz="3600" dirty="0" smtClean="0"/>
              <a:t>Great reference when you do not have internet access </a:t>
            </a:r>
          </a:p>
          <a:p>
            <a:r>
              <a:rPr lang="en-US" sz="3600" dirty="0" smtClean="0"/>
              <a:t>To view available help files:</a:t>
            </a:r>
          </a:p>
          <a:p>
            <a:pPr lvl="1"/>
            <a:r>
              <a:rPr lang="en-US" sz="2400" dirty="0" smtClean="0"/>
              <a:t>Get-help about*</a:t>
            </a:r>
          </a:p>
          <a:p>
            <a:pPr lvl="1"/>
            <a:r>
              <a:rPr lang="en-US" sz="2400" dirty="0" smtClean="0"/>
              <a:t>Get-help –category </a:t>
            </a:r>
            <a:r>
              <a:rPr lang="en-US" sz="2400" dirty="0" err="1" smtClean="0"/>
              <a:t>helpfile</a:t>
            </a:r>
            <a:endParaRPr lang="en-US" sz="2400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6884635" cy="365125"/>
          </a:xfrm>
        </p:spPr>
        <p:txBody>
          <a:bodyPr/>
          <a:lstStyle/>
          <a:p>
            <a:r>
              <a:rPr lang="en-US" dirty="0" smtClean="0"/>
              <a:t>A file that helps … duh.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4331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Get-help Get-Help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1" y="1219200"/>
            <a:ext cx="9012809" cy="47244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6884635" cy="501650"/>
          </a:xfrm>
        </p:spPr>
        <p:txBody>
          <a:bodyPr/>
          <a:lstStyle/>
          <a:p>
            <a:r>
              <a:rPr lang="en-US" dirty="0" smtClean="0"/>
              <a:t>For when you need double help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350076" y="3288507"/>
            <a:ext cx="838200" cy="304800"/>
          </a:xfrm>
          <a:prstGeom prst="ellipse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314450" y="3930253"/>
            <a:ext cx="1219200" cy="381000"/>
          </a:xfrm>
          <a:prstGeom prst="ellipse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350076" y="4517447"/>
            <a:ext cx="1219200" cy="381000"/>
          </a:xfrm>
          <a:prstGeom prst="ellipse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350076" y="5191866"/>
            <a:ext cx="1219200" cy="381000"/>
          </a:xfrm>
          <a:prstGeom prst="ellipse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3063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Get-help get-help -examples</a:t>
            </a:r>
            <a:endParaRPr lang="en-US" sz="4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6960835" cy="365125"/>
          </a:xfrm>
        </p:spPr>
        <p:txBody>
          <a:bodyPr/>
          <a:lstStyle/>
          <a:p>
            <a:r>
              <a:rPr lang="en-US" dirty="0" smtClean="0"/>
              <a:t>Can you give me an example?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219200"/>
            <a:ext cx="83058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8552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Get-help </a:t>
            </a:r>
            <a:r>
              <a:rPr lang="en-US" sz="4800" dirty="0" err="1" smtClean="0"/>
              <a:t>Get-help</a:t>
            </a:r>
            <a:r>
              <a:rPr lang="en-US" sz="4800" dirty="0" smtClean="0"/>
              <a:t> -Detailed</a:t>
            </a:r>
            <a:endParaRPr lang="en-US" sz="4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10/22/16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295400"/>
            <a:ext cx="91440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8650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Get-help </a:t>
            </a:r>
            <a:r>
              <a:rPr lang="en-US" dirty="0" err="1" smtClean="0"/>
              <a:t>get-help</a:t>
            </a:r>
            <a:r>
              <a:rPr lang="en-US" dirty="0" smtClean="0"/>
              <a:t> -Full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6732235" cy="501650"/>
          </a:xfrm>
        </p:spPr>
        <p:txBody>
          <a:bodyPr/>
          <a:lstStyle/>
          <a:p>
            <a:r>
              <a:rPr lang="en-US" dirty="0" smtClean="0"/>
              <a:t>I ate too much I am full… see what I did there?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53" y="1219200"/>
            <a:ext cx="8353425" cy="514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8489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8600" y="0"/>
            <a:ext cx="8763000" cy="914400"/>
          </a:xfrm>
        </p:spPr>
        <p:txBody>
          <a:bodyPr/>
          <a:lstStyle/>
          <a:p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z="1400" smtClean="0"/>
              <a:t>10/22/16</a:t>
            </a:fld>
            <a:endParaRPr lang="en-US" sz="14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7418035" cy="365125"/>
          </a:xfrm>
        </p:spPr>
        <p:txBody>
          <a:bodyPr/>
          <a:lstStyle/>
          <a:p>
            <a:r>
              <a:rPr lang="en-US" dirty="0" smtClean="0"/>
              <a:t>Parameter is it bigger or smaller than a centimeter?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59363"/>
          </a:xfrm>
        </p:spPr>
        <p:txBody>
          <a:bodyPr>
            <a:noAutofit/>
          </a:bodyPr>
          <a:lstStyle/>
          <a:p>
            <a:pPr marL="0" lvl="0" indent="0">
              <a:spcBef>
                <a:spcPts val="1080"/>
              </a:spcBef>
              <a:buSzPct val="149090"/>
              <a:buNone/>
            </a:pPr>
            <a:r>
              <a:rPr lang="en-US" sz="3600" dirty="0" smtClean="0"/>
              <a:t>“Qualifiers”/Arguments that can be past to the cmdlet to further define what/how it is run. Command line customization.</a:t>
            </a:r>
          </a:p>
          <a:p>
            <a:pPr lvl="0">
              <a:spcBef>
                <a:spcPts val="1080"/>
              </a:spcBef>
              <a:buSzPct val="149090"/>
            </a:pPr>
            <a:r>
              <a:rPr lang="en-US" sz="3200" b="1" dirty="0" smtClean="0"/>
              <a:t>Named</a:t>
            </a:r>
            <a:r>
              <a:rPr lang="en-US" sz="3200" dirty="0" smtClean="0"/>
              <a:t> – specifically defined parameters (e.g. online)</a:t>
            </a:r>
          </a:p>
          <a:p>
            <a:pPr>
              <a:spcBef>
                <a:spcPts val="1080"/>
              </a:spcBef>
              <a:buSzPct val="149090"/>
            </a:pPr>
            <a:r>
              <a:rPr lang="en-US" sz="3200" b="1" dirty="0" smtClean="0"/>
              <a:t>Positional</a:t>
            </a:r>
            <a:r>
              <a:rPr lang="en-US" sz="3200" dirty="0" smtClean="0"/>
              <a:t> – first non-named parameter is assigned to first positional parameter. </a:t>
            </a:r>
            <a:r>
              <a:rPr lang="en-US" sz="3200" dirty="0" err="1" smtClean="0"/>
              <a:t>Args</a:t>
            </a:r>
            <a:r>
              <a:rPr lang="en-US" sz="3200" dirty="0" smtClean="0"/>
              <a:t> array.</a:t>
            </a:r>
          </a:p>
        </p:txBody>
      </p:sp>
    </p:spTree>
    <p:extLst>
      <p:ext uri="{BB962C8B-B14F-4D97-AF65-F5344CB8AC3E}">
        <p14:creationId xmlns:p14="http://schemas.microsoft.com/office/powerpoint/2010/main" val="262375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breakout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6960835" cy="365125"/>
          </a:xfrm>
        </p:spPr>
        <p:txBody>
          <a:bodyPr/>
          <a:lstStyle/>
          <a:p>
            <a:r>
              <a:rPr lang="en-US" dirty="0" smtClean="0"/>
              <a:t>Breakout -  a teenage worse nightmare.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00"/>
          <a:stretch/>
        </p:blipFill>
        <p:spPr>
          <a:xfrm>
            <a:off x="-1" y="1371600"/>
            <a:ext cx="9145749" cy="464820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304800" y="4038600"/>
            <a:ext cx="4267200" cy="609600"/>
          </a:xfrm>
          <a:prstGeom prst="ellipse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1235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breakout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7037035" cy="365125"/>
          </a:xfrm>
        </p:spPr>
        <p:txBody>
          <a:bodyPr/>
          <a:lstStyle/>
          <a:p>
            <a:r>
              <a:rPr lang="en-US" dirty="0"/>
              <a:t>Why haven’t we broken out yet?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005980"/>
            <a:ext cx="8839200" cy="5211763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304800" y="3810000"/>
            <a:ext cx="4594761" cy="609600"/>
          </a:xfrm>
          <a:prstGeom prst="ellipse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8013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Input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6952947" cy="501650"/>
          </a:xfrm>
        </p:spPr>
        <p:txBody>
          <a:bodyPr/>
          <a:lstStyle/>
          <a:p>
            <a:r>
              <a:rPr lang="en-US" dirty="0" smtClean="0"/>
              <a:t>Why didn’t we start with input?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1"/>
            <a:ext cx="9144000" cy="5057184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0" y="1524000"/>
            <a:ext cx="2133600" cy="533400"/>
          </a:xfrm>
          <a:prstGeom prst="ellipse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229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More on the Class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altLang="ko-KR" sz="3200" dirty="0" smtClean="0">
                <a:latin typeface="Arial" pitchFamily="34" charset="0"/>
                <a:ea typeface="굴림" charset="-127"/>
                <a:cs typeface="Arial" pitchFamily="34" charset="0"/>
              </a:rPr>
              <a:t>Some </a:t>
            </a:r>
            <a:r>
              <a:rPr lang="en-US" altLang="ko-KR" sz="3200" dirty="0">
                <a:latin typeface="Arial" pitchFamily="34" charset="0"/>
                <a:ea typeface="굴림" charset="-127"/>
                <a:cs typeface="Arial" pitchFamily="34" charset="0"/>
              </a:rPr>
              <a:t>code &amp; concept for script comes from Metasploit Minute video. </a:t>
            </a:r>
          </a:p>
          <a:p>
            <a:pPr lvl="1">
              <a:lnSpc>
                <a:spcPct val="80000"/>
              </a:lnSpc>
              <a:spcAft>
                <a:spcPts val="600"/>
              </a:spcAft>
            </a:pPr>
            <a:r>
              <a:rPr lang="en-US" altLang="ko-KR" sz="3200" dirty="0">
                <a:latin typeface="Arial" pitchFamily="34" charset="0"/>
                <a:ea typeface="굴림" charset="-127"/>
                <a:cs typeface="Arial" pitchFamily="34" charset="0"/>
                <a:hlinkClick r:id="rId2"/>
              </a:rPr>
              <a:t>http://mubix.github.io/blog/2015/01/12/powershell-popups-plus-capture</a:t>
            </a:r>
            <a:r>
              <a:rPr lang="en-US" altLang="ko-KR" sz="3200" dirty="0" smtClean="0">
                <a:latin typeface="Arial" pitchFamily="34" charset="0"/>
                <a:ea typeface="굴림" charset="-127"/>
                <a:cs typeface="Arial" pitchFamily="34" charset="0"/>
                <a:hlinkClick r:id="rId2"/>
              </a:rPr>
              <a:t>/</a:t>
            </a:r>
            <a:endParaRPr lang="en-US" altLang="ko-KR" sz="3200" dirty="0" smtClean="0">
              <a:latin typeface="Arial" pitchFamily="34" charset="0"/>
              <a:ea typeface="굴림" charset="-127"/>
              <a:cs typeface="Arial" pitchFamily="34" charset="0"/>
            </a:endParaRPr>
          </a:p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altLang="ko-KR" sz="3200" dirty="0" smtClean="0">
                <a:latin typeface="Arial" pitchFamily="34" charset="0"/>
                <a:ea typeface="굴림" charset="-127"/>
                <a:cs typeface="Arial" pitchFamily="34" charset="0"/>
              </a:rPr>
              <a:t> </a:t>
            </a:r>
            <a:r>
              <a:rPr lang="en-US" altLang="ko-KR" sz="3200" dirty="0">
                <a:latin typeface="Arial" pitchFamily="34" charset="0"/>
                <a:ea typeface="굴림" charset="-127"/>
                <a:cs typeface="Arial" pitchFamily="34" charset="0"/>
              </a:rPr>
              <a:t>Reference attack </a:t>
            </a:r>
            <a:r>
              <a:rPr lang="en-US" altLang="ko-KR" sz="3200" dirty="0" smtClean="0">
                <a:latin typeface="Arial" pitchFamily="34" charset="0"/>
                <a:ea typeface="굴림" charset="-127"/>
                <a:cs typeface="Arial" pitchFamily="34" charset="0"/>
              </a:rPr>
              <a:t>environment</a:t>
            </a:r>
          </a:p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altLang="ko-KR" sz="3200" dirty="0" smtClean="0">
                <a:latin typeface="Arial" pitchFamily="34" charset="0"/>
                <a:ea typeface="굴림" charset="-127"/>
                <a:cs typeface="Arial" pitchFamily="34" charset="0"/>
              </a:rPr>
              <a:t> </a:t>
            </a:r>
            <a:r>
              <a:rPr lang="en-US" altLang="ko-KR" sz="3200" dirty="0">
                <a:latin typeface="Arial" pitchFamily="34" charset="0"/>
                <a:ea typeface="굴림" charset="-127"/>
                <a:cs typeface="Arial" pitchFamily="34" charset="0"/>
              </a:rPr>
              <a:t>Code can be found at:</a:t>
            </a:r>
          </a:p>
          <a:p>
            <a:pPr lvl="1">
              <a:lnSpc>
                <a:spcPct val="80000"/>
              </a:lnSpc>
              <a:spcAft>
                <a:spcPts val="600"/>
              </a:spcAft>
            </a:pPr>
            <a:r>
              <a:rPr lang="en-US" altLang="ko-KR" sz="3200" dirty="0" err="1">
                <a:latin typeface="Arial" pitchFamily="34" charset="0"/>
                <a:ea typeface="굴림" charset="-127"/>
                <a:cs typeface="Arial" pitchFamily="34" charset="0"/>
              </a:rPr>
              <a:t>git-oaktree</a:t>
            </a:r>
            <a:r>
              <a:rPr lang="en-US" altLang="ko-KR" sz="3200" dirty="0">
                <a:latin typeface="Arial" pitchFamily="34" charset="0"/>
                <a:ea typeface="굴림" charset="-127"/>
                <a:cs typeface="Arial" pitchFamily="34" charset="0"/>
              </a:rPr>
              <a:t> </a:t>
            </a:r>
            <a:endParaRPr lang="en-US" altLang="ko-KR" sz="3200" dirty="0" smtClean="0">
              <a:latin typeface="Arial" pitchFamily="34" charset="0"/>
              <a:ea typeface="굴림" charset="-127"/>
              <a:cs typeface="Arial" pitchFamily="34" charset="0"/>
            </a:endParaRPr>
          </a:p>
          <a:p>
            <a:pPr lvl="1"/>
            <a:r>
              <a:rPr lang="en-US" sz="3200" dirty="0" err="1">
                <a:latin typeface="Arial" charset="0"/>
                <a:ea typeface="Arial" charset="0"/>
                <a:cs typeface="Arial" charset="0"/>
              </a:rPr>
              <a:t>goo.gl</a:t>
            </a:r>
            <a:r>
              <a:rPr lang="en-US" sz="3200" dirty="0">
                <a:latin typeface="Arial" charset="0"/>
                <a:ea typeface="Arial" charset="0"/>
                <a:cs typeface="Arial" charset="0"/>
              </a:rPr>
              <a:t>/</a:t>
            </a:r>
            <a:r>
              <a:rPr lang="en-US" sz="3200" dirty="0" err="1">
                <a:latin typeface="Arial" charset="0"/>
                <a:ea typeface="Arial" charset="0"/>
                <a:cs typeface="Arial" charset="0"/>
              </a:rPr>
              <a:t>nzLTbA</a:t>
            </a:r>
            <a:endParaRPr lang="en-US" sz="3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6960835" cy="365125"/>
          </a:xfrm>
        </p:spPr>
        <p:txBody>
          <a:bodyPr/>
          <a:lstStyle/>
          <a:p>
            <a:r>
              <a:rPr lang="en-US" dirty="0" smtClean="0"/>
              <a:t>Wow this looks like a cool class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09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8600" y="0"/>
            <a:ext cx="8763000" cy="914400"/>
          </a:xfrm>
        </p:spPr>
        <p:txBody>
          <a:bodyPr/>
          <a:lstStyle/>
          <a:p>
            <a:r>
              <a:rPr lang="en-US" dirty="0" smtClean="0"/>
              <a:t>Parameters cont.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z="1400" smtClean="0"/>
              <a:t>10/22/16</a:t>
            </a:fld>
            <a:endParaRPr lang="en-US" sz="14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7418035" cy="365125"/>
          </a:xfrm>
        </p:spPr>
        <p:txBody>
          <a:bodyPr/>
          <a:lstStyle/>
          <a:p>
            <a:r>
              <a:rPr lang="en-US" dirty="0" smtClean="0"/>
              <a:t>Required marked by true… duh.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59363"/>
          </a:xfrm>
        </p:spPr>
        <p:txBody>
          <a:bodyPr>
            <a:noAutofit/>
          </a:bodyPr>
          <a:lstStyle/>
          <a:p>
            <a:pPr marL="0" lvl="0" indent="0">
              <a:spcBef>
                <a:spcPts val="1080"/>
              </a:spcBef>
              <a:buSzPct val="149090"/>
              <a:buNone/>
            </a:pPr>
            <a:r>
              <a:rPr lang="en-US" sz="4000" dirty="0" smtClean="0"/>
              <a:t>Almost all cmdlets have/accept parameters.</a:t>
            </a:r>
          </a:p>
          <a:p>
            <a:pPr>
              <a:spcBef>
                <a:spcPts val="1080"/>
              </a:spcBef>
              <a:buSzPct val="149090"/>
            </a:pPr>
            <a:r>
              <a:rPr lang="en-US" sz="3600" dirty="0" smtClean="0"/>
              <a:t>Optional (most) vs. Required</a:t>
            </a:r>
          </a:p>
          <a:p>
            <a:pPr>
              <a:spcBef>
                <a:spcPts val="1080"/>
              </a:spcBef>
              <a:buSzPct val="149090"/>
            </a:pPr>
            <a:r>
              <a:rPr lang="en-US" sz="3600" dirty="0" smtClean="0"/>
              <a:t>Required parameters will be marked by required=true.</a:t>
            </a:r>
          </a:p>
          <a:p>
            <a:pPr>
              <a:spcBef>
                <a:spcPts val="1080"/>
              </a:spcBef>
              <a:buSzPct val="149090"/>
            </a:pPr>
            <a:r>
              <a:rPr lang="en-US" sz="3600" dirty="0" smtClean="0"/>
              <a:t>Required Parameters throw errors when omitted.</a:t>
            </a:r>
          </a:p>
        </p:txBody>
      </p:sp>
    </p:spTree>
    <p:extLst>
      <p:ext uri="{BB962C8B-B14F-4D97-AF65-F5344CB8AC3E}">
        <p14:creationId xmlns:p14="http://schemas.microsoft.com/office/powerpoint/2010/main" val="93866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breakout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2000" y="6180942"/>
            <a:ext cx="6808435" cy="715939"/>
          </a:xfrm>
        </p:spPr>
        <p:txBody>
          <a:bodyPr/>
          <a:lstStyle/>
          <a:p>
            <a:r>
              <a:rPr lang="en-US" dirty="0"/>
              <a:t>Splat … the last noise a fly hears</a:t>
            </a:r>
            <a:r>
              <a:rPr lang="en-US" dirty="0" smtClean="0"/>
              <a:t>. Funnier when you read next slide.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31092"/>
          <a:stretch/>
        </p:blipFill>
        <p:spPr>
          <a:xfrm>
            <a:off x="-1" y="1265261"/>
            <a:ext cx="9105254" cy="4602139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-1" y="3505200"/>
            <a:ext cx="5715001" cy="609600"/>
          </a:xfrm>
          <a:prstGeom prst="ellipse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5052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8600" y="0"/>
            <a:ext cx="8763000" cy="914400"/>
          </a:xfrm>
        </p:spPr>
        <p:txBody>
          <a:bodyPr/>
          <a:lstStyle/>
          <a:p>
            <a:r>
              <a:rPr lang="en-US" dirty="0" smtClean="0"/>
              <a:t>Parameters Syntax.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z="1400" smtClean="0"/>
              <a:t>10/22/16</a:t>
            </a:fld>
            <a:endParaRPr lang="en-US" sz="14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7418035" cy="365125"/>
          </a:xfrm>
        </p:spPr>
        <p:txBody>
          <a:bodyPr/>
          <a:lstStyle/>
          <a:p>
            <a:r>
              <a:rPr lang="en-US" dirty="0" smtClean="0"/>
              <a:t>Better than a sin tax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59363"/>
          </a:xfrm>
        </p:spPr>
        <p:txBody>
          <a:bodyPr>
            <a:noAutofit/>
          </a:bodyPr>
          <a:lstStyle/>
          <a:p>
            <a:pPr marL="0" indent="0">
              <a:spcBef>
                <a:spcPts val="1080"/>
              </a:spcBef>
              <a:buSzPct val="149090"/>
              <a:buNone/>
            </a:pPr>
            <a:r>
              <a:rPr lang="en-US" sz="4400" dirty="0" smtClean="0"/>
              <a:t> </a:t>
            </a:r>
            <a:r>
              <a:rPr lang="en-US" sz="4400" i="1" dirty="0" smtClean="0"/>
              <a:t>-</a:t>
            </a:r>
            <a:r>
              <a:rPr lang="en-US" sz="4400" i="1" dirty="0" err="1" smtClean="0"/>
              <a:t>ParamName</a:t>
            </a:r>
            <a:r>
              <a:rPr lang="en-US" sz="4400" i="1" dirty="0" smtClean="0"/>
              <a:t> </a:t>
            </a:r>
            <a:r>
              <a:rPr lang="en-US" sz="4400" i="1" dirty="0" err="1" smtClean="0"/>
              <a:t>ParamValue</a:t>
            </a:r>
            <a:endParaRPr lang="en-US" sz="4400" i="1" dirty="0" smtClean="0"/>
          </a:p>
          <a:p>
            <a:pPr>
              <a:spcBef>
                <a:spcPts val="1080"/>
              </a:spcBef>
              <a:buSzPct val="149090"/>
            </a:pPr>
            <a:r>
              <a:rPr lang="en-US" sz="4000" i="1" dirty="0" smtClean="0"/>
              <a:t> </a:t>
            </a:r>
            <a:r>
              <a:rPr lang="en-US" sz="4400" dirty="0" smtClean="0"/>
              <a:t>Passing more than one</a:t>
            </a:r>
          </a:p>
          <a:p>
            <a:pPr lvl="1">
              <a:spcBef>
                <a:spcPts val="1080"/>
              </a:spcBef>
              <a:buSzPct val="149090"/>
            </a:pPr>
            <a:r>
              <a:rPr lang="en-US" sz="3600" i="1" dirty="0"/>
              <a:t> </a:t>
            </a:r>
            <a:r>
              <a:rPr lang="en-US" sz="3600" dirty="0" smtClean="0"/>
              <a:t>Space between each</a:t>
            </a:r>
          </a:p>
          <a:p>
            <a:pPr lvl="1">
              <a:spcBef>
                <a:spcPts val="1080"/>
              </a:spcBef>
              <a:buSzPct val="149090"/>
            </a:pPr>
            <a:r>
              <a:rPr lang="en-US" sz="3600" i="1" dirty="0"/>
              <a:t> </a:t>
            </a:r>
            <a:r>
              <a:rPr lang="en-US" sz="3600" dirty="0" smtClean="0"/>
              <a:t>Splat format;</a:t>
            </a:r>
          </a:p>
          <a:p>
            <a:pPr lvl="2">
              <a:spcBef>
                <a:spcPts val="1080"/>
              </a:spcBef>
              <a:buSzPct val="149090"/>
            </a:pPr>
            <a:r>
              <a:rPr lang="en-US" sz="3600" i="1" dirty="0" smtClean="0"/>
              <a:t>     $</a:t>
            </a:r>
            <a:r>
              <a:rPr lang="en-US" sz="3600" i="1" dirty="0" err="1" smtClean="0"/>
              <a:t>myargs</a:t>
            </a:r>
            <a:r>
              <a:rPr lang="en-US" sz="3600" i="1" dirty="0" smtClean="0"/>
              <a:t> = @{ path = $</a:t>
            </a:r>
            <a:r>
              <a:rPr lang="en-US" sz="3600" i="1" smtClean="0"/>
              <a:t>env:windir </a:t>
            </a:r>
            <a:r>
              <a:rPr lang="en-US" sz="3600" i="1" dirty="0" smtClean="0"/>
              <a:t>}</a:t>
            </a:r>
            <a:endParaRPr lang="en-US" sz="3600" i="1" dirty="0" smtClean="0"/>
          </a:p>
          <a:p>
            <a:pPr lvl="2">
              <a:spcBef>
                <a:spcPts val="1080"/>
              </a:spcBef>
              <a:buSzPct val="149090"/>
            </a:pPr>
            <a:r>
              <a:rPr lang="en-US" sz="3600" i="1" dirty="0" smtClean="0"/>
              <a:t>Get-</a:t>
            </a:r>
            <a:r>
              <a:rPr lang="en-US" sz="3600" i="1" dirty="0" err="1" smtClean="0"/>
              <a:t>childitem</a:t>
            </a:r>
            <a:r>
              <a:rPr lang="en-US" sz="3600" i="1" dirty="0" smtClean="0"/>
              <a:t> $</a:t>
            </a:r>
            <a:r>
              <a:rPr lang="en-US" sz="3600" i="1" dirty="0" err="1" smtClean="0"/>
              <a:t>myargs</a:t>
            </a:r>
            <a:endParaRPr lang="en-US" sz="3600" i="1" dirty="0" smtClean="0"/>
          </a:p>
        </p:txBody>
      </p:sp>
    </p:spTree>
    <p:extLst>
      <p:ext uri="{BB962C8B-B14F-4D97-AF65-F5344CB8AC3E}">
        <p14:creationId xmlns:p14="http://schemas.microsoft.com/office/powerpoint/2010/main" val="100538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Let’s Get Started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Play along kiddies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2438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/>
              <a:t>In order to run the tool we first need to download it. </a:t>
            </a:r>
          </a:p>
          <a:p>
            <a:r>
              <a:rPr lang="en-US" sz="3200" dirty="0" smtClean="0"/>
              <a:t>How to download our tool in PowerShell</a:t>
            </a:r>
          </a:p>
          <a:p>
            <a:r>
              <a:rPr lang="en-US" sz="3200" dirty="0" smtClean="0"/>
              <a:t>Use invoke-webrequest commandlet (damn verb/noun again)</a:t>
            </a:r>
          </a:p>
          <a:p>
            <a:r>
              <a:rPr lang="en-US" sz="3200" dirty="0" smtClean="0"/>
              <a:t>Down load file by passing URL and saved file destination.</a:t>
            </a:r>
          </a:p>
        </p:txBody>
      </p:sp>
    </p:spTree>
    <p:extLst>
      <p:ext uri="{BB962C8B-B14F-4D97-AF65-F5344CB8AC3E}">
        <p14:creationId xmlns:p14="http://schemas.microsoft.com/office/powerpoint/2010/main" val="245275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8600" y="0"/>
            <a:ext cx="8763000" cy="914400"/>
          </a:xfrm>
        </p:spPr>
        <p:txBody>
          <a:bodyPr/>
          <a:lstStyle/>
          <a:p>
            <a:r>
              <a:rPr lang="en-US" dirty="0" smtClean="0"/>
              <a:t>Downloading…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z="1400" smtClean="0"/>
              <a:t>10/22/16</a:t>
            </a:fld>
            <a:endParaRPr lang="en-US" sz="14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7418035" cy="365125"/>
          </a:xfrm>
        </p:spPr>
        <p:txBody>
          <a:bodyPr/>
          <a:lstStyle/>
          <a:p>
            <a:r>
              <a:rPr lang="en-US" dirty="0" smtClean="0"/>
              <a:t>Time to start looking at the script… about damn time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59363"/>
          </a:xfrm>
        </p:spPr>
        <p:txBody>
          <a:bodyPr>
            <a:noAutofit/>
          </a:bodyPr>
          <a:lstStyle/>
          <a:p>
            <a:pPr>
              <a:spcBef>
                <a:spcPts val="1080"/>
              </a:spcBef>
              <a:buSzPct val="149090"/>
            </a:pPr>
            <a:r>
              <a:rPr lang="en-US" sz="5400" dirty="0" err="1" smtClean="0"/>
              <a:t>Powershell</a:t>
            </a:r>
            <a:r>
              <a:rPr lang="en-US" sz="5400" dirty="0" smtClean="0"/>
              <a:t> 3+</a:t>
            </a:r>
          </a:p>
          <a:p>
            <a:pPr marL="457200" lvl="1" indent="0">
              <a:spcBef>
                <a:spcPts val="1080"/>
              </a:spcBef>
              <a:buSzPct val="149090"/>
              <a:buNone/>
            </a:pPr>
            <a:r>
              <a:rPr lang="en-US" sz="3200" i="1" dirty="0" smtClean="0"/>
              <a:t>invoke-</a:t>
            </a:r>
            <a:r>
              <a:rPr lang="en-US" sz="3200" i="1" dirty="0" err="1" smtClean="0"/>
              <a:t>webrequest</a:t>
            </a:r>
            <a:r>
              <a:rPr lang="en-US" sz="3200" i="1" dirty="0" smtClean="0"/>
              <a:t> –</a:t>
            </a:r>
            <a:r>
              <a:rPr lang="en-US" sz="3200" i="1" dirty="0" err="1" smtClean="0"/>
              <a:t>uri</a:t>
            </a:r>
            <a:r>
              <a:rPr lang="en-US" sz="3200" i="1" dirty="0"/>
              <a:t> </a:t>
            </a:r>
            <a:r>
              <a:rPr lang="en-US" sz="3200" i="1" dirty="0" smtClean="0"/>
              <a:t>“http://link -</a:t>
            </a:r>
            <a:r>
              <a:rPr lang="en-US" sz="3200" i="1" dirty="0" err="1" smtClean="0"/>
              <a:t>outfile</a:t>
            </a:r>
            <a:r>
              <a:rPr lang="en-US" sz="3200" i="1" dirty="0" smtClean="0"/>
              <a:t> “c:\path\to\file”</a:t>
            </a:r>
          </a:p>
          <a:p>
            <a:pPr>
              <a:spcBef>
                <a:spcPts val="1080"/>
              </a:spcBef>
              <a:buSzPct val="149090"/>
            </a:pPr>
            <a:r>
              <a:rPr lang="en-US" sz="4000" i="1" dirty="0" err="1" smtClean="0"/>
              <a:t>Powershell</a:t>
            </a:r>
            <a:r>
              <a:rPr lang="en-US" sz="4000" i="1" dirty="0" smtClean="0"/>
              <a:t> 2</a:t>
            </a:r>
          </a:p>
          <a:p>
            <a:pPr marL="457200" lvl="1" indent="0">
              <a:spcBef>
                <a:spcPts val="1080"/>
              </a:spcBef>
              <a:buSzPct val="149090"/>
              <a:buNone/>
            </a:pPr>
            <a:r>
              <a:rPr lang="en-US" sz="3200" i="1" dirty="0" smtClean="0"/>
              <a:t>(new-object </a:t>
            </a:r>
            <a:r>
              <a:rPr lang="en-US" sz="3200" i="1" dirty="0" err="1" smtClean="0"/>
              <a:t>net.webclient</a:t>
            </a:r>
            <a:r>
              <a:rPr lang="en-US" sz="3200" i="1" dirty="0" smtClean="0"/>
              <a:t>).</a:t>
            </a:r>
            <a:r>
              <a:rPr lang="en-US" sz="3200" i="1" dirty="0" err="1" smtClean="0"/>
              <a:t>downloadfile</a:t>
            </a:r>
            <a:r>
              <a:rPr lang="en-US" sz="3200" i="1" dirty="0" smtClean="0"/>
              <a:t>(“URL”,”$</a:t>
            </a:r>
            <a:r>
              <a:rPr lang="en-US" sz="3200" i="1" dirty="0" err="1" smtClean="0"/>
              <a:t>fullpathofDestination</a:t>
            </a:r>
            <a:r>
              <a:rPr lang="en-US" sz="3200" i="1" dirty="0" smtClean="0"/>
              <a:t>”</a:t>
            </a:r>
          </a:p>
          <a:p>
            <a:pPr marL="0" indent="0">
              <a:spcBef>
                <a:spcPts val="1080"/>
              </a:spcBef>
              <a:buSzPct val="149090"/>
              <a:buNone/>
            </a:pPr>
            <a:endParaRPr lang="en-US" sz="4400" i="1" dirty="0" smtClean="0"/>
          </a:p>
        </p:txBody>
      </p:sp>
    </p:spTree>
    <p:extLst>
      <p:ext uri="{BB962C8B-B14F-4D97-AF65-F5344CB8AC3E}">
        <p14:creationId xmlns:p14="http://schemas.microsoft.com/office/powerpoint/2010/main" val="278897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229600" cy="1371600"/>
          </a:xfrm>
        </p:spPr>
        <p:txBody>
          <a:bodyPr/>
          <a:lstStyle/>
          <a:p>
            <a:r>
              <a:rPr lang="en-US" dirty="0" smtClean="0"/>
              <a:t>Now forget what you saw </a:t>
            </a:r>
            <a:r>
              <a:rPr lang="en-US" smtClean="0"/>
              <a:t>in the previous slide. </a:t>
            </a:r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6884635" cy="365125"/>
          </a:xfrm>
        </p:spPr>
        <p:txBody>
          <a:bodyPr/>
          <a:lstStyle/>
          <a:p>
            <a:r>
              <a:rPr lang="en-US" dirty="0" smtClean="0"/>
              <a:t>You sexy beast!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5930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Let’s Get Started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Play along kiddies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112"/>
          <a:stretch/>
        </p:blipFill>
        <p:spPr bwMode="auto">
          <a:xfrm>
            <a:off x="304800" y="838199"/>
            <a:ext cx="8686800" cy="5398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381000" y="1295400"/>
            <a:ext cx="8305800" cy="30469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2"/>
              </a:buClr>
            </a:pPr>
            <a:r>
              <a:rPr lang="en-US" sz="1600" dirty="0" smtClean="0">
                <a:solidFill>
                  <a:srgbClr val="E5E5E5"/>
                </a:solidFill>
                <a:latin typeface="Lucida Console" panose="020B0609040504020204" pitchFamily="49" charset="0"/>
              </a:rPr>
              <a:t>Windows </a:t>
            </a:r>
            <a:r>
              <a:rPr lang="en-US" sz="1600" dirty="0">
                <a:solidFill>
                  <a:srgbClr val="E5E5E5"/>
                </a:solidFill>
                <a:latin typeface="Lucida Console" panose="020B0609040504020204" pitchFamily="49" charset="0"/>
              </a:rPr>
              <a:t>PowerShell</a:t>
            </a:r>
          </a:p>
          <a:p>
            <a:pPr>
              <a:spcAft>
                <a:spcPts val="1000"/>
              </a:spcAft>
              <a:buClr>
                <a:schemeClr val="accent2"/>
              </a:buClr>
            </a:pPr>
            <a:r>
              <a:rPr lang="en-US" sz="1600" dirty="0">
                <a:solidFill>
                  <a:srgbClr val="E5E5E5"/>
                </a:solidFill>
                <a:latin typeface="Lucida Console" panose="020B0609040504020204" pitchFamily="49" charset="0"/>
              </a:rPr>
              <a:t>Copyright (C) 2015 Microsoft Corporation. All rights reserved.</a:t>
            </a:r>
          </a:p>
          <a:p>
            <a:pPr>
              <a:spcAft>
                <a:spcPts val="1000"/>
              </a:spcAft>
              <a:buClr>
                <a:schemeClr val="accent2"/>
              </a:buClr>
            </a:pPr>
            <a:r>
              <a:rPr lang="en-US" sz="4000" dirty="0" smtClean="0">
                <a:solidFill>
                  <a:srgbClr val="E5E5E5"/>
                </a:solidFill>
                <a:latin typeface="Lucida Console" panose="020B0609040504020204" pitchFamily="49" charset="0"/>
              </a:rPr>
              <a:t>PS </a:t>
            </a:r>
            <a:r>
              <a:rPr lang="en-US" sz="4000" dirty="0">
                <a:solidFill>
                  <a:srgbClr val="E5E5E5"/>
                </a:solidFill>
                <a:latin typeface="Lucida Console" panose="020B0609040504020204" pitchFamily="49" charset="0"/>
              </a:rPr>
              <a:t>C</a:t>
            </a:r>
            <a:r>
              <a:rPr lang="en-US" sz="4000" dirty="0" smtClean="0">
                <a:solidFill>
                  <a:srgbClr val="E5E5E5"/>
                </a:solidFill>
                <a:latin typeface="Lucida Console" panose="020B0609040504020204" pitchFamily="49" charset="0"/>
              </a:rPr>
              <a:t>:</a:t>
            </a:r>
            <a:r>
              <a:rPr lang="en-US" sz="4000" b="1" dirty="0" smtClean="0">
                <a:solidFill>
                  <a:srgbClr val="E5E5E5"/>
                </a:solidFill>
                <a:latin typeface="Lucida Console" panose="020B0609040504020204" pitchFamily="49" charset="0"/>
              </a:rPr>
              <a:t>\&gt;  </a:t>
            </a:r>
            <a:r>
              <a:rPr lang="en-US" sz="4000" dirty="0" smtClean="0">
                <a:solidFill>
                  <a:srgbClr val="E5E5E5"/>
                </a:solidFill>
                <a:latin typeface="Lucida Console" panose="020B0609040504020204" pitchFamily="49" charset="0"/>
              </a:rPr>
              <a:t>invoke-webrequest –uri</a:t>
            </a:r>
            <a:r>
              <a:rPr lang="en-US" sz="4000" dirty="0">
                <a:solidFill>
                  <a:srgbClr val="E5E5E5"/>
                </a:solidFill>
                <a:latin typeface="Lucida Console" panose="020B0609040504020204" pitchFamily="49" charset="0"/>
              </a:rPr>
              <a:t> </a:t>
            </a:r>
            <a:r>
              <a:rPr lang="en-US" sz="4000" dirty="0">
                <a:solidFill>
                  <a:srgbClr val="E5E5E5"/>
                </a:solidFill>
                <a:latin typeface="Lucida Console" panose="020B0609040504020204" pitchFamily="49" charset="0"/>
                <a:hlinkClick r:id="rId3"/>
              </a:rPr>
              <a:t>https://</a:t>
            </a:r>
            <a:r>
              <a:rPr lang="en-US" sz="4000" dirty="0" smtClean="0">
                <a:solidFill>
                  <a:srgbClr val="E5E5E5"/>
                </a:solidFill>
                <a:latin typeface="Lucida Console" panose="020B0609040504020204" pitchFamily="49" charset="0"/>
                <a:hlinkClick r:id="rId3"/>
              </a:rPr>
              <a:t>goo.gl/HvprVA</a:t>
            </a:r>
            <a:r>
              <a:rPr lang="en-US" sz="4000" dirty="0" smtClean="0">
                <a:solidFill>
                  <a:srgbClr val="E5E5E5"/>
                </a:solidFill>
                <a:latin typeface="Lucida Console" panose="020B0609040504020204" pitchFamily="49" charset="0"/>
              </a:rPr>
              <a:t> -</a:t>
            </a:r>
            <a:r>
              <a:rPr lang="en-US" sz="4000" dirty="0" err="1" smtClean="0">
                <a:solidFill>
                  <a:srgbClr val="E5E5E5"/>
                </a:solidFill>
                <a:latin typeface="Lucida Console" panose="020B0609040504020204" pitchFamily="49" charset="0"/>
              </a:rPr>
              <a:t>outfile</a:t>
            </a:r>
            <a:r>
              <a:rPr lang="en-US" sz="4000" dirty="0" smtClean="0">
                <a:solidFill>
                  <a:srgbClr val="E5E5E5"/>
                </a:solidFill>
                <a:latin typeface="Lucida Console" panose="020B0609040504020204" pitchFamily="49" charset="0"/>
              </a:rPr>
              <a:t> class.ps1</a:t>
            </a:r>
            <a:endParaRPr lang="en-US" sz="4000" b="1" dirty="0" smtClean="0">
              <a:solidFill>
                <a:srgbClr val="E5E5E5"/>
              </a:solidFill>
              <a:latin typeface="Lucida Console" panose="020B0609040504020204" pitchFamily="49" charset="0"/>
            </a:endParaRPr>
          </a:p>
          <a:p>
            <a:pPr>
              <a:spcAft>
                <a:spcPts val="1000"/>
              </a:spcAft>
              <a:buClr>
                <a:schemeClr val="accent2"/>
              </a:buClr>
            </a:pPr>
            <a:endParaRPr lang="en-US" sz="1050" b="1" dirty="0">
              <a:solidFill>
                <a:srgbClr val="E5E5E5"/>
              </a:solidFill>
              <a:latin typeface="Lucida Console" panose="020B0609040504020204" pitchFamily="49" charset="0"/>
            </a:endParaRPr>
          </a:p>
          <a:p>
            <a:pPr>
              <a:spcAft>
                <a:spcPts val="1000"/>
              </a:spcAft>
              <a:buClr>
                <a:schemeClr val="accent2"/>
              </a:buClr>
            </a:pPr>
            <a:endParaRPr lang="en-US" sz="1050" b="1" dirty="0" smtClean="0">
              <a:solidFill>
                <a:srgbClr val="E5E5E5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0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8600" y="0"/>
            <a:ext cx="8763000" cy="914400"/>
          </a:xfrm>
        </p:spPr>
        <p:txBody>
          <a:bodyPr/>
          <a:lstStyle/>
          <a:p>
            <a:r>
              <a:rPr lang="en-US" dirty="0" smtClean="0"/>
              <a:t>Script </a:t>
            </a:r>
            <a:r>
              <a:rPr lang="en-US" dirty="0" err="1" smtClean="0"/>
              <a:t>Params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z="1400" smtClean="0"/>
              <a:t>10/22/16</a:t>
            </a:fld>
            <a:endParaRPr lang="en-US" sz="14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7418035" cy="365125"/>
          </a:xfrm>
        </p:spPr>
        <p:txBody>
          <a:bodyPr/>
          <a:lstStyle/>
          <a:p>
            <a:r>
              <a:rPr lang="en-US" dirty="0" smtClean="0"/>
              <a:t>Time to start looking at the script… wait did I already say that?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59363"/>
          </a:xfrm>
        </p:spPr>
        <p:txBody>
          <a:bodyPr>
            <a:noAutofit/>
          </a:bodyPr>
          <a:lstStyle/>
          <a:p>
            <a:pPr marL="0" indent="0">
              <a:spcBef>
                <a:spcPts val="1080"/>
              </a:spcBef>
              <a:buSzPct val="149090"/>
              <a:buNone/>
            </a:pPr>
            <a:r>
              <a:rPr lang="en-US" sz="4400" dirty="0" smtClean="0"/>
              <a:t>Class Activity – looking at the script we just downloaded what parameters are </a:t>
            </a:r>
            <a:r>
              <a:rPr lang="en-US" sz="4400" dirty="0" smtClean="0"/>
              <a:t>required?</a:t>
            </a:r>
          </a:p>
          <a:p>
            <a:pPr marL="0" indent="0">
              <a:spcBef>
                <a:spcPts val="1080"/>
              </a:spcBef>
              <a:buSzPct val="149090"/>
              <a:buNone/>
            </a:pPr>
            <a:r>
              <a:rPr lang="en-US" sz="4400" dirty="0" smtClean="0"/>
              <a:t> Look only at the invoke-</a:t>
            </a:r>
            <a:r>
              <a:rPr lang="en-US" sz="4400" dirty="0" err="1" smtClean="0"/>
              <a:t>gimme</a:t>
            </a:r>
            <a:r>
              <a:rPr lang="en-US" sz="4400" dirty="0" err="1" smtClean="0"/>
              <a:t>yourpassword</a:t>
            </a:r>
            <a:r>
              <a:rPr lang="en-US" sz="4400" dirty="0" smtClean="0"/>
              <a:t> function.</a:t>
            </a:r>
            <a:endParaRPr lang="en-US" sz="4400" i="1" dirty="0" smtClean="0"/>
          </a:p>
        </p:txBody>
      </p:sp>
    </p:spTree>
    <p:extLst>
      <p:ext uri="{BB962C8B-B14F-4D97-AF65-F5344CB8AC3E}">
        <p14:creationId xmlns:p14="http://schemas.microsoft.com/office/powerpoint/2010/main" val="228413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971800"/>
            <a:ext cx="3581400" cy="99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6600" dirty="0" smtClean="0"/>
              <a:t>&lt;break&gt;</a:t>
            </a:r>
          </a:p>
          <a:p>
            <a:pPr marL="0" indent="0">
              <a:buNone/>
            </a:pPr>
            <a:endParaRPr lang="en-US" sz="6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6808435" cy="365125"/>
          </a:xfrm>
        </p:spPr>
        <p:txBody>
          <a:bodyPr/>
          <a:lstStyle/>
          <a:p>
            <a:r>
              <a:rPr lang="en-US" dirty="0" smtClean="0"/>
              <a:t>Little break … now back to work.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0715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8600" y="0"/>
            <a:ext cx="8763000" cy="914400"/>
          </a:xfrm>
        </p:spPr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z="1400" smtClean="0"/>
              <a:t>10/22/16</a:t>
            </a:fld>
            <a:endParaRPr lang="en-US" sz="14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7418035" cy="365125"/>
          </a:xfrm>
        </p:spPr>
        <p:txBody>
          <a:bodyPr/>
          <a:lstStyle/>
          <a:p>
            <a:r>
              <a:rPr lang="en-US" dirty="0" smtClean="0"/>
              <a:t>I OBJECT!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59363"/>
          </a:xfrm>
        </p:spPr>
        <p:txBody>
          <a:bodyPr>
            <a:noAutofit/>
          </a:bodyPr>
          <a:lstStyle/>
          <a:p>
            <a:pPr marL="0" indent="0">
              <a:spcBef>
                <a:spcPts val="1080"/>
              </a:spcBef>
              <a:buSzPct val="149090"/>
              <a:buNone/>
            </a:pPr>
            <a:r>
              <a:rPr lang="en-US" sz="4400" dirty="0" smtClean="0"/>
              <a:t> Some cmdlets contain multiple attributes/properties – these are defined by Objects</a:t>
            </a:r>
          </a:p>
          <a:p>
            <a:pPr>
              <a:spcBef>
                <a:spcPts val="1080"/>
              </a:spcBef>
              <a:buSzPct val="149090"/>
            </a:pPr>
            <a:r>
              <a:rPr lang="en-US" sz="4400" i="1" dirty="0"/>
              <a:t> </a:t>
            </a:r>
            <a:r>
              <a:rPr lang="en-US" sz="4400" i="1" dirty="0" smtClean="0"/>
              <a:t>Sample – get-service.</a:t>
            </a:r>
            <a:endParaRPr lang="en-US" sz="3600" i="1" dirty="0" smtClean="0"/>
          </a:p>
        </p:txBody>
      </p:sp>
    </p:spTree>
    <p:extLst>
      <p:ext uri="{BB962C8B-B14F-4D97-AF65-F5344CB8AC3E}">
        <p14:creationId xmlns:p14="http://schemas.microsoft.com/office/powerpoint/2010/main" val="342382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Our Goal…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altLang="ko-KR" sz="4000" dirty="0">
                <a:latin typeface="Arial" pitchFamily="34" charset="0"/>
                <a:ea typeface="굴림" charset="-127"/>
                <a:cs typeface="Arial" pitchFamily="34" charset="0"/>
              </a:rPr>
              <a:t>Introduce you to PowerShell with plenty of </a:t>
            </a:r>
            <a:r>
              <a:rPr lang="en-US" altLang="ko-KR" sz="4000" dirty="0" smtClean="0">
                <a:latin typeface="Arial" pitchFamily="34" charset="0"/>
                <a:ea typeface="굴림" charset="-127"/>
                <a:cs typeface="Arial" pitchFamily="34" charset="0"/>
              </a:rPr>
              <a:t>demos/labs to understand the logic behind our reference script and how to go from 0 – code (</a:t>
            </a:r>
            <a:r>
              <a:rPr lang="en-US" altLang="ko-KR" sz="4000" dirty="0" err="1" smtClean="0">
                <a:latin typeface="Arial" pitchFamily="34" charset="0"/>
                <a:ea typeface="굴림" charset="-127"/>
                <a:cs typeface="Arial" pitchFamily="34" charset="0"/>
              </a:rPr>
              <a:t>pwn</a:t>
            </a:r>
            <a:r>
              <a:rPr lang="en-US" altLang="ko-KR" sz="4000" dirty="0" smtClean="0">
                <a:latin typeface="Arial" pitchFamily="34" charset="0"/>
                <a:ea typeface="굴림" charset="-127"/>
                <a:cs typeface="Arial" pitchFamily="34" charset="0"/>
              </a:rPr>
              <a:t>).</a:t>
            </a:r>
          </a:p>
          <a:p>
            <a:pPr lvl="1"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altLang="ko-KR" sz="3200" dirty="0" smtClean="0">
                <a:latin typeface="Arial" pitchFamily="34" charset="0"/>
                <a:ea typeface="굴림" charset="-127"/>
                <a:cs typeface="Arial" pitchFamily="34" charset="0"/>
              </a:rPr>
              <a:t>We assume you know nothing.</a:t>
            </a:r>
          </a:p>
          <a:p>
            <a:pPr lvl="1"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altLang="ko-KR" sz="3200" dirty="0">
                <a:latin typeface="Arial" pitchFamily="34" charset="0"/>
                <a:ea typeface="굴림" charset="-127"/>
                <a:cs typeface="Arial" pitchFamily="34" charset="0"/>
              </a:rPr>
              <a:t> </a:t>
            </a:r>
            <a:r>
              <a:rPr lang="en-US" altLang="ko-KR" sz="3200" dirty="0" smtClean="0">
                <a:latin typeface="Arial" pitchFamily="34" charset="0"/>
                <a:ea typeface="굴림" charset="-127"/>
                <a:cs typeface="Arial" pitchFamily="34" charset="0"/>
              </a:rPr>
              <a:t>Other classes start w/ the precursor that you have the basics.</a:t>
            </a:r>
            <a:endParaRPr lang="en-US" altLang="ko-KR" sz="3200" dirty="0">
              <a:latin typeface="Arial" pitchFamily="34" charset="0"/>
              <a:ea typeface="굴림" charset="-127"/>
              <a:cs typeface="Arial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6960835" cy="365125"/>
          </a:xfrm>
        </p:spPr>
        <p:txBody>
          <a:bodyPr/>
          <a:lstStyle/>
          <a:p>
            <a:r>
              <a:rPr lang="en-US" dirty="0" smtClean="0"/>
              <a:t>A class for beginners -finally?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79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24121"/>
            <a:ext cx="8915400" cy="5876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Just an example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8600" y="971498"/>
            <a:ext cx="8382000" cy="45191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2"/>
              </a:buClr>
            </a:pPr>
            <a:r>
              <a:rPr lang="en-US" sz="1400" dirty="0" smtClean="0">
                <a:solidFill>
                  <a:srgbClr val="E5E5E5"/>
                </a:solidFill>
                <a:latin typeface="Lucida Console" panose="020B0609040504020204" pitchFamily="49" charset="0"/>
              </a:rPr>
              <a:t>Windows </a:t>
            </a:r>
            <a:r>
              <a:rPr lang="en-US" sz="1400" dirty="0">
                <a:solidFill>
                  <a:srgbClr val="E5E5E5"/>
                </a:solidFill>
                <a:latin typeface="Lucida Console" panose="020B0609040504020204" pitchFamily="49" charset="0"/>
              </a:rPr>
              <a:t>PowerShell</a:t>
            </a:r>
          </a:p>
          <a:p>
            <a:pPr>
              <a:spcAft>
                <a:spcPts val="1000"/>
              </a:spcAft>
              <a:buClr>
                <a:schemeClr val="accent2"/>
              </a:buClr>
            </a:pPr>
            <a:r>
              <a:rPr lang="en-US" sz="1400" dirty="0">
                <a:solidFill>
                  <a:srgbClr val="E5E5E5"/>
                </a:solidFill>
                <a:latin typeface="Lucida Console" panose="020B0609040504020204" pitchFamily="49" charset="0"/>
              </a:rPr>
              <a:t>Copyright (C) 2015 Microsoft Corporation. All rights reserved.</a:t>
            </a:r>
          </a:p>
          <a:p>
            <a:pPr>
              <a:spcAft>
                <a:spcPts val="1000"/>
              </a:spcAft>
              <a:buClr>
                <a:schemeClr val="accent2"/>
              </a:buClr>
            </a:pPr>
            <a:r>
              <a:rPr lang="en-US" sz="3600" dirty="0" smtClean="0">
                <a:solidFill>
                  <a:srgbClr val="E5E5E5"/>
                </a:solidFill>
                <a:latin typeface="Lucida Console" panose="020B0609040504020204" pitchFamily="49" charset="0"/>
              </a:rPr>
              <a:t>PS </a:t>
            </a:r>
            <a:r>
              <a:rPr lang="en-US" sz="3600" dirty="0">
                <a:solidFill>
                  <a:srgbClr val="E5E5E5"/>
                </a:solidFill>
                <a:latin typeface="Lucida Console" panose="020B0609040504020204" pitchFamily="49" charset="0"/>
              </a:rPr>
              <a:t>C</a:t>
            </a:r>
            <a:r>
              <a:rPr lang="en-US" sz="3600" dirty="0" smtClean="0">
                <a:solidFill>
                  <a:srgbClr val="E5E5E5"/>
                </a:solidFill>
                <a:latin typeface="Lucida Console" panose="020B0609040504020204" pitchFamily="49" charset="0"/>
              </a:rPr>
              <a:t>:\&gt; get-service</a:t>
            </a:r>
          </a:p>
          <a:p>
            <a:pPr>
              <a:spcAft>
                <a:spcPts val="1000"/>
              </a:spcAft>
              <a:buClr>
                <a:schemeClr val="accent2"/>
              </a:buClr>
            </a:pPr>
            <a:endParaRPr lang="en-US" sz="3600" dirty="0" smtClean="0">
              <a:solidFill>
                <a:srgbClr val="E5E5E5"/>
              </a:solidFill>
              <a:latin typeface="Lucida Console" panose="020B0609040504020204" pitchFamily="49" charset="0"/>
            </a:endParaRPr>
          </a:p>
          <a:p>
            <a:pPr>
              <a:spcAft>
                <a:spcPts val="1000"/>
              </a:spcAft>
              <a:buClr>
                <a:schemeClr val="accent2"/>
              </a:buClr>
            </a:pPr>
            <a:r>
              <a:rPr lang="en-US" sz="2200" dirty="0">
                <a:solidFill>
                  <a:srgbClr val="E5E5E5"/>
                </a:solidFill>
                <a:latin typeface="Lucida Console" panose="020B0609040504020204" pitchFamily="49" charset="0"/>
              </a:rPr>
              <a:t>Status   Name               DisplayName</a:t>
            </a:r>
          </a:p>
          <a:p>
            <a:pPr>
              <a:spcAft>
                <a:spcPts val="1000"/>
              </a:spcAft>
              <a:buClr>
                <a:schemeClr val="accent2"/>
              </a:buClr>
            </a:pPr>
            <a:r>
              <a:rPr lang="en-US" sz="2200" dirty="0">
                <a:solidFill>
                  <a:srgbClr val="E5E5E5"/>
                </a:solidFill>
                <a:latin typeface="Lucida Console" panose="020B0609040504020204" pitchFamily="49" charset="0"/>
              </a:rPr>
              <a:t>------   ----               -----------</a:t>
            </a:r>
          </a:p>
          <a:p>
            <a:pPr>
              <a:buClr>
                <a:schemeClr val="accent2"/>
              </a:buClr>
            </a:pPr>
            <a:r>
              <a:rPr lang="en-US" sz="2200" dirty="0">
                <a:solidFill>
                  <a:srgbClr val="E5E5E5"/>
                </a:solidFill>
                <a:latin typeface="Lucida Console" panose="020B0609040504020204" pitchFamily="49" charset="0"/>
              </a:rPr>
              <a:t>Running  AdobeARMservice    Adobe Acrobat </a:t>
            </a:r>
          </a:p>
          <a:p>
            <a:pPr>
              <a:buClr>
                <a:schemeClr val="accent2"/>
              </a:buClr>
            </a:pPr>
            <a:r>
              <a:rPr lang="en-US" sz="2200" dirty="0">
                <a:solidFill>
                  <a:srgbClr val="E5E5E5"/>
                </a:solidFill>
                <a:latin typeface="Lucida Console" panose="020B0609040504020204" pitchFamily="49" charset="0"/>
              </a:rPr>
              <a:t>Stopped  AdobeFlashPlaye... Adobe Flash Player </a:t>
            </a:r>
            <a:endParaRPr lang="en-US" sz="2200" dirty="0" smtClean="0">
              <a:solidFill>
                <a:srgbClr val="E5E5E5"/>
              </a:solidFill>
              <a:latin typeface="Lucida Console" panose="020B0609040504020204" pitchFamily="49" charset="0"/>
            </a:endParaRPr>
          </a:p>
          <a:p>
            <a:pPr>
              <a:buClr>
                <a:schemeClr val="accent2"/>
              </a:buClr>
            </a:pPr>
            <a:r>
              <a:rPr lang="en-US" sz="2200" dirty="0" smtClean="0">
                <a:solidFill>
                  <a:srgbClr val="E5E5E5"/>
                </a:solidFill>
                <a:latin typeface="Lucida Console" panose="020B0609040504020204" pitchFamily="49" charset="0"/>
              </a:rPr>
              <a:t>Stopped  </a:t>
            </a:r>
            <a:r>
              <a:rPr lang="en-US" sz="2200" dirty="0">
                <a:solidFill>
                  <a:srgbClr val="E5E5E5"/>
                </a:solidFill>
                <a:latin typeface="Lucida Console" panose="020B0609040504020204" pitchFamily="49" charset="0"/>
              </a:rPr>
              <a:t>AJRouter           AllJoyn Router </a:t>
            </a:r>
            <a:r>
              <a:rPr lang="en-US" sz="2200" dirty="0" err="1" smtClean="0">
                <a:solidFill>
                  <a:srgbClr val="E5E5E5"/>
                </a:solidFill>
                <a:latin typeface="Lucida Console" panose="020B0609040504020204" pitchFamily="49" charset="0"/>
              </a:rPr>
              <a:t>Servic</a:t>
            </a:r>
            <a:endParaRPr lang="en-US" sz="2200" dirty="0">
              <a:solidFill>
                <a:srgbClr val="E5E5E5"/>
              </a:solidFill>
              <a:latin typeface="Lucida Console" panose="020B0609040504020204" pitchFamily="49" charset="0"/>
            </a:endParaRPr>
          </a:p>
          <a:p>
            <a:pPr>
              <a:buClr>
                <a:schemeClr val="accent2"/>
              </a:buClr>
            </a:pPr>
            <a:r>
              <a:rPr lang="en-US" sz="2200" dirty="0">
                <a:solidFill>
                  <a:srgbClr val="E5E5E5"/>
                </a:solidFill>
                <a:latin typeface="Lucida Console" panose="020B0609040504020204" pitchFamily="49" charset="0"/>
              </a:rPr>
              <a:t>Stopped  ALG                Application Layer </a:t>
            </a:r>
          </a:p>
          <a:p>
            <a:pPr>
              <a:buClr>
                <a:schemeClr val="accent2"/>
              </a:buClr>
            </a:pPr>
            <a:r>
              <a:rPr lang="en-US" sz="2000" dirty="0" smtClean="0">
                <a:solidFill>
                  <a:srgbClr val="E5E5E5"/>
                </a:solidFill>
                <a:latin typeface="Lucida Console" panose="020B0609040504020204" pitchFamily="49" charset="0"/>
              </a:rPr>
              <a:t>...</a:t>
            </a:r>
            <a:endParaRPr lang="en-US" sz="2000" dirty="0">
              <a:solidFill>
                <a:srgbClr val="E5E5E5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53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8600" y="0"/>
            <a:ext cx="8763000" cy="914400"/>
          </a:xfrm>
        </p:spPr>
        <p:txBody>
          <a:bodyPr/>
          <a:lstStyle/>
          <a:p>
            <a:r>
              <a:rPr lang="en-US" dirty="0" smtClean="0"/>
              <a:t>More on Objects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z="1400" smtClean="0"/>
              <a:t>10/22/16</a:t>
            </a:fld>
            <a:endParaRPr lang="en-US" sz="14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7418035" cy="365125"/>
          </a:xfrm>
        </p:spPr>
        <p:txBody>
          <a:bodyPr/>
          <a:lstStyle/>
          <a:p>
            <a:r>
              <a:rPr lang="en-US" dirty="0" smtClean="0"/>
              <a:t>I OBJECT…Again!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59363"/>
          </a:xfrm>
        </p:spPr>
        <p:txBody>
          <a:bodyPr>
            <a:noAutofit/>
          </a:bodyPr>
          <a:lstStyle/>
          <a:p>
            <a:pPr marL="0" indent="0">
              <a:spcBef>
                <a:spcPts val="1080"/>
              </a:spcBef>
              <a:buSzPct val="149090"/>
              <a:buNone/>
            </a:pPr>
            <a:r>
              <a:rPr lang="en-US" sz="4400" dirty="0" smtClean="0"/>
              <a:t>When you type get-service the object returned is an array. </a:t>
            </a:r>
          </a:p>
          <a:p>
            <a:pPr marL="0" indent="0">
              <a:spcBef>
                <a:spcPts val="1080"/>
              </a:spcBef>
              <a:buSzPct val="149090"/>
              <a:buNone/>
            </a:pPr>
            <a:endParaRPr lang="en-US" sz="4400" dirty="0"/>
          </a:p>
          <a:p>
            <a:pPr>
              <a:spcBef>
                <a:spcPts val="1080"/>
              </a:spcBef>
              <a:buSzPct val="149090"/>
            </a:pPr>
            <a:r>
              <a:rPr lang="en-US" sz="4400" dirty="0" smtClean="0">
                <a:solidFill>
                  <a:schemeClr val="tx2"/>
                </a:solidFill>
              </a:rPr>
              <a:t>LAB 3 Playing w/ Objects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08245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8600" y="0"/>
            <a:ext cx="8763000" cy="914400"/>
          </a:xfrm>
        </p:spPr>
        <p:txBody>
          <a:bodyPr/>
          <a:lstStyle/>
          <a:p>
            <a:r>
              <a:rPr lang="en-US" dirty="0" smtClean="0"/>
              <a:t>Get-Member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z="1400" smtClean="0"/>
              <a:t>10/22/16</a:t>
            </a:fld>
            <a:endParaRPr lang="en-US" sz="14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7418035" cy="365125"/>
          </a:xfrm>
        </p:spPr>
        <p:txBody>
          <a:bodyPr/>
          <a:lstStyle/>
          <a:p>
            <a:r>
              <a:rPr lang="en-US" dirty="0" smtClean="0"/>
              <a:t>Members Only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59363"/>
          </a:xfrm>
        </p:spPr>
        <p:txBody>
          <a:bodyPr>
            <a:noAutofit/>
          </a:bodyPr>
          <a:lstStyle/>
          <a:p>
            <a:pPr marL="0" indent="0">
              <a:spcBef>
                <a:spcPts val="1080"/>
              </a:spcBef>
              <a:buSzPct val="149090"/>
              <a:buNone/>
            </a:pPr>
            <a:r>
              <a:rPr lang="en-US" sz="4400" dirty="0" smtClean="0"/>
              <a:t>The get-member cmdlet lists ALL available objects and their properties.</a:t>
            </a:r>
          </a:p>
          <a:p>
            <a:pPr>
              <a:spcBef>
                <a:spcPts val="1080"/>
              </a:spcBef>
              <a:buSzPct val="149090"/>
            </a:pPr>
            <a:r>
              <a:rPr lang="en-US" sz="4400" dirty="0" smtClean="0"/>
              <a:t>Prints all available properties associated w/ cmdlets </a:t>
            </a:r>
          </a:p>
          <a:p>
            <a:pPr>
              <a:spcBef>
                <a:spcPts val="1080"/>
              </a:spcBef>
              <a:buSzPct val="149090"/>
            </a:pPr>
            <a:r>
              <a:rPr lang="en-US" sz="4400" dirty="0" smtClean="0"/>
              <a:t>Useful in customizing queries 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65069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8600" y="0"/>
            <a:ext cx="8763000" cy="914400"/>
          </a:xfrm>
        </p:spPr>
        <p:txBody>
          <a:bodyPr/>
          <a:lstStyle/>
          <a:p>
            <a:r>
              <a:rPr lang="en-US" dirty="0" smtClean="0"/>
              <a:t>Pipes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z="1400" smtClean="0"/>
              <a:t>10/22/16</a:t>
            </a:fld>
            <a:endParaRPr lang="en-US" sz="14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7418035" cy="365125"/>
          </a:xfrm>
        </p:spPr>
        <p:txBody>
          <a:bodyPr/>
          <a:lstStyle/>
          <a:p>
            <a:r>
              <a:rPr lang="en-US" dirty="0" smtClean="0"/>
              <a:t>What you smoking in that pipe?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59363"/>
          </a:xfrm>
        </p:spPr>
        <p:txBody>
          <a:bodyPr>
            <a:noAutofit/>
          </a:bodyPr>
          <a:lstStyle/>
          <a:p>
            <a:pPr marL="0" indent="0">
              <a:spcBef>
                <a:spcPts val="1080"/>
              </a:spcBef>
              <a:buSzPct val="149090"/>
              <a:buNone/>
            </a:pPr>
            <a:r>
              <a:rPr lang="en-US" sz="4400" dirty="0" smtClean="0"/>
              <a:t>Piping allows you to pass/chain commands together. Technically it allows to perform further actions.</a:t>
            </a:r>
          </a:p>
          <a:p>
            <a:pPr>
              <a:spcBef>
                <a:spcPts val="1080"/>
              </a:spcBef>
              <a:buSzPct val="149090"/>
            </a:pPr>
            <a:r>
              <a:rPr lang="en-US" sz="4400" dirty="0" smtClean="0"/>
              <a:t>Linux example: ls –al |more</a:t>
            </a:r>
          </a:p>
          <a:p>
            <a:pPr>
              <a:spcBef>
                <a:spcPts val="1080"/>
              </a:spcBef>
              <a:buSzPct val="149090"/>
            </a:pPr>
            <a:r>
              <a:rPr lang="en-US" sz="4400" dirty="0" smtClean="0"/>
              <a:t>PowerShell: </a:t>
            </a:r>
            <a:r>
              <a:rPr lang="en-US" sz="4400" dirty="0" err="1" smtClean="0"/>
              <a:t>get-service|get-member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284587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z="2000" smtClean="0"/>
              <a:t>10/22/16</a:t>
            </a:fld>
            <a:endParaRPr lang="en-US" sz="2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 smtClean="0"/>
              <a:t>Just an example 2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z="2000" smtClean="0"/>
              <a:pPr/>
              <a:t>54</a:t>
            </a:fld>
            <a:endParaRPr lang="en-US" sz="2000" dirty="0"/>
          </a:p>
        </p:txBody>
      </p:sp>
      <p:grpSp>
        <p:nvGrpSpPr>
          <p:cNvPr id="7" name="Group 6"/>
          <p:cNvGrpSpPr/>
          <p:nvPr/>
        </p:nvGrpSpPr>
        <p:grpSpPr>
          <a:xfrm>
            <a:off x="381000" y="304801"/>
            <a:ext cx="8581409" cy="6095999"/>
            <a:chOff x="447674" y="962025"/>
            <a:chExt cx="8514735" cy="5621222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674" y="962025"/>
              <a:ext cx="8514735" cy="5621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447675" y="1223230"/>
              <a:ext cx="8021076" cy="3910746"/>
            </a:xfrm>
            <a:prstGeom prst="rect">
              <a:avLst/>
            </a:prstGeom>
            <a:solidFill>
              <a:srgbClr val="0124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>
              <a:noAutofit/>
            </a:bodyPr>
            <a:lstStyle/>
            <a:p>
              <a:pPr algn="ctr"/>
              <a:endParaRPr lang="en-US" dirty="0" smtClean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14352" y="1250293"/>
              <a:ext cx="8071486" cy="498079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buClr>
                  <a:schemeClr val="accent2"/>
                </a:buClr>
              </a:pPr>
              <a:r>
                <a:rPr lang="en-US" sz="1200" dirty="0" smtClean="0">
                  <a:solidFill>
                    <a:srgbClr val="E5E5E5"/>
                  </a:solidFill>
                  <a:latin typeface="Lucida Console" panose="020B0609040504020204" pitchFamily="49" charset="0"/>
                </a:rPr>
                <a:t>Windows </a:t>
              </a:r>
              <a:r>
                <a:rPr lang="en-US" sz="1200" dirty="0">
                  <a:solidFill>
                    <a:srgbClr val="E5E5E5"/>
                  </a:solidFill>
                  <a:latin typeface="Lucida Console" panose="020B0609040504020204" pitchFamily="49" charset="0"/>
                </a:rPr>
                <a:t>PowerShell</a:t>
              </a:r>
            </a:p>
            <a:p>
              <a:pPr>
                <a:spcAft>
                  <a:spcPts val="1000"/>
                </a:spcAft>
                <a:buClr>
                  <a:schemeClr val="accent2"/>
                </a:buClr>
              </a:pPr>
              <a:r>
                <a:rPr lang="en-US" sz="1200" dirty="0">
                  <a:solidFill>
                    <a:srgbClr val="E5E5E5"/>
                  </a:solidFill>
                  <a:latin typeface="Lucida Console" panose="020B0609040504020204" pitchFamily="49" charset="0"/>
                </a:rPr>
                <a:t>Copyright (C) 2015 Microsoft Corporation. All rights reserved.</a:t>
              </a:r>
            </a:p>
            <a:p>
              <a:pPr>
                <a:spcAft>
                  <a:spcPts val="1000"/>
                </a:spcAft>
                <a:buClr>
                  <a:schemeClr val="accent2"/>
                </a:buClr>
              </a:pPr>
              <a:r>
                <a:rPr lang="en-US" sz="3200" dirty="0" smtClean="0">
                  <a:solidFill>
                    <a:srgbClr val="E5E5E5"/>
                  </a:solidFill>
                  <a:latin typeface="Lucida Console" panose="020B0609040504020204" pitchFamily="49" charset="0"/>
                </a:rPr>
                <a:t>PS </a:t>
              </a:r>
              <a:r>
                <a:rPr lang="en-US" sz="3200" dirty="0">
                  <a:solidFill>
                    <a:srgbClr val="E5E5E5"/>
                  </a:solidFill>
                  <a:latin typeface="Lucida Console" panose="020B0609040504020204" pitchFamily="49" charset="0"/>
                </a:rPr>
                <a:t>C</a:t>
              </a:r>
              <a:r>
                <a:rPr lang="en-US" sz="3200" dirty="0" smtClean="0">
                  <a:solidFill>
                    <a:srgbClr val="E5E5E5"/>
                  </a:solidFill>
                  <a:latin typeface="Lucida Console" panose="020B0609040504020204" pitchFamily="49" charset="0"/>
                </a:rPr>
                <a:t>:</a:t>
              </a:r>
              <a:r>
                <a:rPr lang="en-US" sz="3200" b="1" dirty="0" smtClean="0">
                  <a:solidFill>
                    <a:srgbClr val="E5E5E5"/>
                  </a:solidFill>
                  <a:latin typeface="Lucida Console" panose="020B0609040504020204" pitchFamily="49" charset="0"/>
                </a:rPr>
                <a:t>\&gt;  get-service | get-member</a:t>
              </a:r>
            </a:p>
            <a:p>
              <a:pPr>
                <a:spcAft>
                  <a:spcPts val="1000"/>
                </a:spcAft>
                <a:buClr>
                  <a:schemeClr val="accent2"/>
                </a:buClr>
              </a:pPr>
              <a:r>
                <a:rPr lang="en-US" dirty="0" smtClean="0">
                  <a:solidFill>
                    <a:srgbClr val="E5E5E5"/>
                  </a:solidFill>
                  <a:latin typeface="Lucida Console" panose="020B0609040504020204" pitchFamily="49" charset="0"/>
                </a:rPr>
                <a:t>TypeName</a:t>
              </a:r>
              <a:r>
                <a:rPr lang="en-US" dirty="0">
                  <a:solidFill>
                    <a:srgbClr val="E5E5E5"/>
                  </a:solidFill>
                  <a:latin typeface="Lucida Console" panose="020B0609040504020204" pitchFamily="49" charset="0"/>
                </a:rPr>
                <a:t>: System.ServiceProcess.ServiceController</a:t>
              </a:r>
            </a:p>
            <a:p>
              <a:pPr>
                <a:buClr>
                  <a:schemeClr val="accent2"/>
                </a:buClr>
              </a:pPr>
              <a:endParaRPr lang="en-US" dirty="0">
                <a:solidFill>
                  <a:srgbClr val="E5E5E5"/>
                </a:solidFill>
                <a:latin typeface="Lucida Console" panose="020B0609040504020204" pitchFamily="49" charset="0"/>
              </a:endParaRPr>
            </a:p>
            <a:p>
              <a:pPr>
                <a:buClr>
                  <a:schemeClr val="accent2"/>
                </a:buClr>
              </a:pPr>
              <a:r>
                <a:rPr lang="en-US" dirty="0">
                  <a:solidFill>
                    <a:srgbClr val="E5E5E5"/>
                  </a:solidFill>
                  <a:latin typeface="Lucida Console" panose="020B0609040504020204" pitchFamily="49" charset="0"/>
                </a:rPr>
                <a:t>Name                      MemberType    Definition</a:t>
              </a:r>
            </a:p>
            <a:p>
              <a:pPr>
                <a:buClr>
                  <a:schemeClr val="accent2"/>
                </a:buClr>
              </a:pPr>
              <a:r>
                <a:rPr lang="en-US" dirty="0">
                  <a:solidFill>
                    <a:srgbClr val="E5E5E5"/>
                  </a:solidFill>
                  <a:latin typeface="Lucida Console" panose="020B0609040504020204" pitchFamily="49" charset="0"/>
                </a:rPr>
                <a:t>----                      ----------    ----------</a:t>
              </a:r>
            </a:p>
            <a:p>
              <a:pPr>
                <a:buClr>
                  <a:schemeClr val="accent2"/>
                </a:buClr>
              </a:pPr>
              <a:r>
                <a:rPr lang="en-US" dirty="0">
                  <a:solidFill>
                    <a:srgbClr val="E5E5E5"/>
                  </a:solidFill>
                  <a:latin typeface="Lucida Console" panose="020B0609040504020204" pitchFamily="49" charset="0"/>
                </a:rPr>
                <a:t>Name                      AliasProperty Name = ServiceName</a:t>
              </a:r>
            </a:p>
            <a:p>
              <a:pPr>
                <a:buClr>
                  <a:schemeClr val="accent2"/>
                </a:buClr>
              </a:pPr>
              <a:r>
                <a:rPr lang="en-US" dirty="0">
                  <a:solidFill>
                    <a:srgbClr val="E5E5E5"/>
                  </a:solidFill>
                  <a:latin typeface="Lucida Console" panose="020B0609040504020204" pitchFamily="49" charset="0"/>
                </a:rPr>
                <a:t>RequiredServices          AliasProperty RequiredServices = ServicesDependedOn</a:t>
              </a:r>
            </a:p>
            <a:p>
              <a:pPr>
                <a:buClr>
                  <a:schemeClr val="accent2"/>
                </a:buClr>
              </a:pPr>
              <a:r>
                <a:rPr lang="en-US" dirty="0">
                  <a:solidFill>
                    <a:srgbClr val="E5E5E5"/>
                  </a:solidFill>
                  <a:latin typeface="Lucida Console" panose="020B0609040504020204" pitchFamily="49" charset="0"/>
                </a:rPr>
                <a:t>Disposed                  Event         System.EventHandler Disposed(System.Object, System.EventArgs)</a:t>
              </a:r>
            </a:p>
            <a:p>
              <a:pPr>
                <a:buClr>
                  <a:schemeClr val="accent2"/>
                </a:buClr>
              </a:pPr>
              <a:r>
                <a:rPr lang="en-US" dirty="0" smtClean="0">
                  <a:solidFill>
                    <a:srgbClr val="E5E5E5"/>
                  </a:solidFill>
                  <a:latin typeface="Lucida Console" panose="020B0609040504020204" pitchFamily="49" charset="0"/>
                </a:rPr>
                <a:t>.</a:t>
              </a:r>
            </a:p>
            <a:p>
              <a:pPr>
                <a:buClr>
                  <a:schemeClr val="accent2"/>
                </a:buClr>
              </a:pPr>
              <a:r>
                <a:rPr lang="en-US" dirty="0" smtClean="0">
                  <a:solidFill>
                    <a:srgbClr val="E5E5E5"/>
                  </a:solidFill>
                  <a:latin typeface="Lucida Console" panose="020B0609040504020204" pitchFamily="49" charset="0"/>
                </a:rPr>
                <a:t>.</a:t>
              </a:r>
            </a:p>
            <a:p>
              <a:pPr>
                <a:buClr>
                  <a:schemeClr val="accent2"/>
                </a:buClr>
              </a:pPr>
              <a:r>
                <a:rPr lang="en-US" dirty="0" smtClean="0">
                  <a:solidFill>
                    <a:srgbClr val="E5E5E5"/>
                  </a:solidFill>
                  <a:latin typeface="Lucida Console" panose="020B0609040504020204" pitchFamily="49" charset="0"/>
                </a:rPr>
                <a:t>.</a:t>
              </a:r>
            </a:p>
            <a:p>
              <a:pPr>
                <a:buClr>
                  <a:schemeClr val="accent2"/>
                </a:buClr>
              </a:pPr>
              <a:r>
                <a:rPr lang="en-US" dirty="0" err="1" smtClean="0">
                  <a:solidFill>
                    <a:srgbClr val="E5E5E5"/>
                  </a:solidFill>
                  <a:latin typeface="Lucida Console" panose="020B0609040504020204" pitchFamily="49" charset="0"/>
                </a:rPr>
                <a:t>StartType</a:t>
              </a:r>
              <a:r>
                <a:rPr lang="en-US" dirty="0" smtClean="0">
                  <a:solidFill>
                    <a:srgbClr val="E5E5E5"/>
                  </a:solidFill>
                  <a:latin typeface="Lucida Console" panose="020B0609040504020204" pitchFamily="49" charset="0"/>
                </a:rPr>
                <a:t>                 </a:t>
              </a:r>
              <a:r>
                <a:rPr lang="en-US" dirty="0">
                  <a:solidFill>
                    <a:srgbClr val="E5E5E5"/>
                  </a:solidFill>
                  <a:latin typeface="Lucida Console" panose="020B0609040504020204" pitchFamily="49" charset="0"/>
                </a:rPr>
                <a:t>Property      System.ServiceProcess.ServiceStartMode StartType {get;}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173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8600" y="0"/>
            <a:ext cx="8763000" cy="914400"/>
          </a:xfrm>
        </p:spPr>
        <p:txBody>
          <a:bodyPr/>
          <a:lstStyle/>
          <a:p>
            <a:r>
              <a:rPr lang="en-US" dirty="0" smtClean="0"/>
              <a:t>Pipe Example Details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z="1400" smtClean="0"/>
              <a:t>10/22/16</a:t>
            </a:fld>
            <a:endParaRPr lang="en-US" sz="14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7418035" cy="365125"/>
          </a:xfrm>
        </p:spPr>
        <p:txBody>
          <a:bodyPr/>
          <a:lstStyle/>
          <a:p>
            <a:r>
              <a:rPr lang="en-US" dirty="0" smtClean="0"/>
              <a:t>Fun fact meerschaum pipes are cool.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95300" y="1105693"/>
            <a:ext cx="8229600" cy="5059363"/>
          </a:xfrm>
        </p:spPr>
        <p:txBody>
          <a:bodyPr>
            <a:noAutofit/>
          </a:bodyPr>
          <a:lstStyle/>
          <a:p>
            <a:pPr marL="0" indent="0">
              <a:spcBef>
                <a:spcPts val="1080"/>
              </a:spcBef>
              <a:buSzPct val="149090"/>
              <a:buNone/>
            </a:pPr>
            <a:r>
              <a:rPr lang="en-US" sz="4800" dirty="0" smtClean="0"/>
              <a:t>Get-Member returns the members, properties and methods for objects. It can get it 2 ways:</a:t>
            </a:r>
          </a:p>
          <a:p>
            <a:pPr>
              <a:spcBef>
                <a:spcPts val="1080"/>
              </a:spcBef>
              <a:buSzPct val="149090"/>
            </a:pPr>
            <a:r>
              <a:rPr lang="en-US" sz="4400" dirty="0"/>
              <a:t> </a:t>
            </a:r>
            <a:r>
              <a:rPr lang="en-US" sz="4400" dirty="0" smtClean="0"/>
              <a:t>Parameter – </a:t>
            </a:r>
            <a:r>
              <a:rPr lang="en-US" sz="4400" dirty="0" err="1" smtClean="0"/>
              <a:t>InputObject</a:t>
            </a:r>
            <a:endParaRPr lang="en-US" sz="4400" dirty="0" smtClean="0"/>
          </a:p>
          <a:p>
            <a:pPr>
              <a:spcBef>
                <a:spcPts val="1080"/>
              </a:spcBef>
              <a:buSzPct val="149090"/>
            </a:pPr>
            <a:r>
              <a:rPr lang="en-US" sz="4400" dirty="0" smtClean="0"/>
              <a:t> Pipe – via Pipe command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93697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8600" y="0"/>
            <a:ext cx="8763000" cy="914400"/>
          </a:xfrm>
        </p:spPr>
        <p:txBody>
          <a:bodyPr/>
          <a:lstStyle/>
          <a:p>
            <a:r>
              <a:rPr lang="en-US" dirty="0" smtClean="0"/>
              <a:t>Pipe Example Details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z="1400" smtClean="0"/>
              <a:t>10/22/16</a:t>
            </a:fld>
            <a:endParaRPr lang="en-US" sz="14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7418035" cy="365125"/>
          </a:xfrm>
        </p:spPr>
        <p:txBody>
          <a:bodyPr/>
          <a:lstStyle/>
          <a:p>
            <a:r>
              <a:rPr lang="en-US" dirty="0" smtClean="0"/>
              <a:t>And good smoking too.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5059363"/>
          </a:xfrm>
        </p:spPr>
        <p:txBody>
          <a:bodyPr>
            <a:noAutofit/>
          </a:bodyPr>
          <a:lstStyle/>
          <a:p>
            <a:pPr marL="0" indent="0">
              <a:spcBef>
                <a:spcPts val="1080"/>
              </a:spcBef>
              <a:buSzPct val="149090"/>
              <a:buNone/>
            </a:pPr>
            <a:r>
              <a:rPr lang="en-US" sz="4400" dirty="0" smtClean="0"/>
              <a:t>The get-service cmdlet pulls information(objects) for all services and passes it to get-member.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92605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8600" y="0"/>
            <a:ext cx="8763000" cy="914400"/>
          </a:xfrm>
        </p:spPr>
        <p:txBody>
          <a:bodyPr/>
          <a:lstStyle/>
          <a:p>
            <a:r>
              <a:rPr lang="en-US" dirty="0" smtClean="0"/>
              <a:t>Filtering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z="1400" smtClean="0"/>
              <a:t>10/22/16</a:t>
            </a:fld>
            <a:endParaRPr lang="en-US" sz="14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7418035" cy="365125"/>
          </a:xfrm>
        </p:spPr>
        <p:txBody>
          <a:bodyPr/>
          <a:lstStyle/>
          <a:p>
            <a:r>
              <a:rPr lang="en-US" dirty="0" smtClean="0"/>
              <a:t>Too much crap please filter it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59363"/>
          </a:xfrm>
        </p:spPr>
        <p:txBody>
          <a:bodyPr>
            <a:noAutofit/>
          </a:bodyPr>
          <a:lstStyle/>
          <a:p>
            <a:pPr marL="0" indent="0">
              <a:spcBef>
                <a:spcPts val="1080"/>
              </a:spcBef>
              <a:buSzPct val="149090"/>
              <a:buNone/>
            </a:pPr>
            <a:r>
              <a:rPr lang="en-US" sz="4800" dirty="0" smtClean="0"/>
              <a:t>Allows us to manipulate the output/data returned to our specific needs.</a:t>
            </a:r>
          </a:p>
          <a:p>
            <a:pPr>
              <a:spcBef>
                <a:spcPts val="1080"/>
              </a:spcBef>
              <a:buSzPct val="149090"/>
            </a:pPr>
            <a:r>
              <a:rPr lang="en-US" sz="4000" dirty="0" smtClean="0"/>
              <a:t>Good to run get-member first so we know what to look for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70042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8600" y="0"/>
            <a:ext cx="8763000" cy="914400"/>
          </a:xfrm>
        </p:spPr>
        <p:txBody>
          <a:bodyPr/>
          <a:lstStyle/>
          <a:p>
            <a:r>
              <a:rPr lang="en-US" dirty="0" smtClean="0"/>
              <a:t>Common Filters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z="1400" smtClean="0"/>
              <a:t>10/22/16</a:t>
            </a:fld>
            <a:endParaRPr lang="en-US" sz="14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7418035" cy="365125"/>
          </a:xfrm>
        </p:spPr>
        <p:txBody>
          <a:bodyPr/>
          <a:lstStyle/>
          <a:p>
            <a:r>
              <a:rPr lang="en-US" dirty="0" smtClean="0"/>
              <a:t>Common – a good rapper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59363"/>
          </a:xfrm>
        </p:spPr>
        <p:txBody>
          <a:bodyPr>
            <a:noAutofit/>
          </a:bodyPr>
          <a:lstStyle/>
          <a:p>
            <a:pPr>
              <a:spcBef>
                <a:spcPts val="1080"/>
              </a:spcBef>
              <a:buSzPct val="149090"/>
            </a:pPr>
            <a:r>
              <a:rPr lang="en-US" sz="3600" dirty="0" smtClean="0"/>
              <a:t>Sort-object – returns a list sorted on your input</a:t>
            </a:r>
          </a:p>
          <a:p>
            <a:pPr>
              <a:spcBef>
                <a:spcPts val="1080"/>
              </a:spcBef>
              <a:buSzPct val="149090"/>
            </a:pPr>
            <a:r>
              <a:rPr lang="en-US" sz="3600" dirty="0" smtClean="0"/>
              <a:t>Select-object – allows us to select cmdlet objects we are interested in</a:t>
            </a:r>
          </a:p>
          <a:p>
            <a:pPr>
              <a:spcBef>
                <a:spcPts val="1080"/>
              </a:spcBef>
              <a:buSzPct val="149090"/>
            </a:pPr>
            <a:r>
              <a:rPr lang="en-US" sz="3600" dirty="0" smtClean="0"/>
              <a:t>Where-object – allows for pattern matching</a:t>
            </a:r>
          </a:p>
          <a:p>
            <a:pPr>
              <a:spcBef>
                <a:spcPts val="1080"/>
              </a:spcBef>
              <a:buSzPct val="149090"/>
            </a:pPr>
            <a:r>
              <a:rPr lang="en-US" sz="3600" dirty="0" err="1" smtClean="0"/>
              <a:t>ForEach</a:t>
            </a:r>
            <a:r>
              <a:rPr lang="en-US" sz="3600" dirty="0" smtClean="0"/>
              <a:t>-object –performs action on each object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00162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7037035" cy="365125"/>
          </a:xfrm>
        </p:spPr>
        <p:txBody>
          <a:bodyPr/>
          <a:lstStyle/>
          <a:p>
            <a:r>
              <a:rPr lang="en-US" dirty="0" smtClean="0"/>
              <a:t>Just a demo.. Ha you thought I was going to say example 3 didn’t you?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59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04801" y="369332"/>
            <a:ext cx="8657608" cy="5879068"/>
            <a:chOff x="447673" y="1027236"/>
            <a:chExt cx="8514735" cy="5621222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673" y="1027236"/>
              <a:ext cx="8514735" cy="5621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447675" y="1223230"/>
              <a:ext cx="8021076" cy="3910746"/>
            </a:xfrm>
            <a:prstGeom prst="rect">
              <a:avLst/>
            </a:prstGeom>
            <a:solidFill>
              <a:srgbClr val="0124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>
              <a:noAutofit/>
            </a:bodyPr>
            <a:lstStyle/>
            <a:p>
              <a:pPr algn="ctr"/>
              <a:endParaRPr lang="en-US" dirty="0" smtClean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14352" y="1250293"/>
              <a:ext cx="8071486" cy="519400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buClr>
                  <a:schemeClr val="accent2"/>
                </a:buClr>
              </a:pPr>
              <a:r>
                <a:rPr lang="en-US" sz="1200" dirty="0" smtClean="0">
                  <a:solidFill>
                    <a:srgbClr val="E5E5E5"/>
                  </a:solidFill>
                  <a:latin typeface="Lucida Console" panose="020B0609040504020204" pitchFamily="49" charset="0"/>
                </a:rPr>
                <a:t>Windows </a:t>
              </a:r>
              <a:r>
                <a:rPr lang="en-US" sz="1200" dirty="0">
                  <a:solidFill>
                    <a:srgbClr val="E5E5E5"/>
                  </a:solidFill>
                  <a:latin typeface="Lucida Console" panose="020B0609040504020204" pitchFamily="49" charset="0"/>
                </a:rPr>
                <a:t>PowerShell</a:t>
              </a:r>
            </a:p>
            <a:p>
              <a:pPr>
                <a:spcAft>
                  <a:spcPts val="1000"/>
                </a:spcAft>
                <a:buClr>
                  <a:schemeClr val="accent2"/>
                </a:buClr>
              </a:pPr>
              <a:r>
                <a:rPr lang="en-US" sz="1200" dirty="0">
                  <a:solidFill>
                    <a:srgbClr val="E5E5E5"/>
                  </a:solidFill>
                  <a:latin typeface="Lucida Console" panose="020B0609040504020204" pitchFamily="49" charset="0"/>
                </a:rPr>
                <a:t>Copyright (C) 2015 Microsoft Corporation. All rights reserved.</a:t>
              </a:r>
            </a:p>
            <a:p>
              <a:pPr>
                <a:spcAft>
                  <a:spcPts val="1000"/>
                </a:spcAft>
                <a:buClr>
                  <a:schemeClr val="accent2"/>
                </a:buClr>
              </a:pPr>
              <a:r>
                <a:rPr lang="en-US" sz="3200" b="1" dirty="0" smtClean="0">
                  <a:solidFill>
                    <a:srgbClr val="E5E5E5"/>
                  </a:solidFill>
                  <a:latin typeface="Lucida Console" panose="020B0609040504020204" pitchFamily="49" charset="0"/>
                </a:rPr>
                <a:t>PS </a:t>
              </a:r>
              <a:r>
                <a:rPr lang="en-US" sz="3200" b="1" dirty="0">
                  <a:solidFill>
                    <a:srgbClr val="E5E5E5"/>
                  </a:solidFill>
                  <a:latin typeface="Lucida Console" panose="020B0609040504020204" pitchFamily="49" charset="0"/>
                </a:rPr>
                <a:t>C</a:t>
              </a:r>
              <a:r>
                <a:rPr lang="en-US" sz="3200" b="1" dirty="0" smtClean="0">
                  <a:solidFill>
                    <a:srgbClr val="E5E5E5"/>
                  </a:solidFill>
                  <a:latin typeface="Lucida Console" panose="020B0609040504020204" pitchFamily="49" charset="0"/>
                </a:rPr>
                <a:t>:\&gt;  get-service | select-object Name, Status, Starttype</a:t>
              </a:r>
            </a:p>
            <a:p>
              <a:pPr>
                <a:spcAft>
                  <a:spcPts val="1000"/>
                </a:spcAft>
                <a:buClr>
                  <a:schemeClr val="accent2"/>
                </a:buClr>
              </a:pPr>
              <a:r>
                <a:rPr lang="en-US" sz="2000" dirty="0">
                  <a:solidFill>
                    <a:srgbClr val="E5E5E5"/>
                  </a:solidFill>
                  <a:latin typeface="Lucida Console" panose="020B0609040504020204" pitchFamily="49" charset="0"/>
                </a:rPr>
                <a:t>Name                            </a:t>
              </a:r>
              <a:r>
                <a:rPr lang="en-US" sz="2000" dirty="0" smtClean="0">
                  <a:solidFill>
                    <a:srgbClr val="E5E5E5"/>
                  </a:solidFill>
                  <a:latin typeface="Lucida Console" panose="020B0609040504020204" pitchFamily="49" charset="0"/>
                </a:rPr>
                <a:t>Status </a:t>
              </a:r>
              <a:r>
                <a:rPr lang="en-US" sz="2000" dirty="0">
                  <a:solidFill>
                    <a:srgbClr val="E5E5E5"/>
                  </a:solidFill>
                  <a:latin typeface="Lucida Console" panose="020B0609040504020204" pitchFamily="49" charset="0"/>
                </a:rPr>
                <a:t>StartType</a:t>
              </a:r>
            </a:p>
            <a:p>
              <a:pPr>
                <a:buClr>
                  <a:schemeClr val="accent2"/>
                </a:buClr>
              </a:pPr>
              <a:r>
                <a:rPr lang="en-US" sz="2000" dirty="0">
                  <a:solidFill>
                    <a:srgbClr val="E5E5E5"/>
                  </a:solidFill>
                  <a:latin typeface="Lucida Console" panose="020B0609040504020204" pitchFamily="49" charset="0"/>
                </a:rPr>
                <a:t>----                            </a:t>
              </a:r>
              <a:r>
                <a:rPr lang="en-US" sz="2000" dirty="0" smtClean="0">
                  <a:solidFill>
                    <a:srgbClr val="E5E5E5"/>
                  </a:solidFill>
                  <a:latin typeface="Lucida Console" panose="020B0609040504020204" pitchFamily="49" charset="0"/>
                </a:rPr>
                <a:t>------ </a:t>
              </a:r>
              <a:r>
                <a:rPr lang="en-US" sz="2000" dirty="0">
                  <a:solidFill>
                    <a:srgbClr val="E5E5E5"/>
                  </a:solidFill>
                  <a:latin typeface="Lucida Console" panose="020B0609040504020204" pitchFamily="49" charset="0"/>
                </a:rPr>
                <a:t>---------</a:t>
              </a:r>
            </a:p>
            <a:p>
              <a:pPr>
                <a:buClr>
                  <a:schemeClr val="accent2"/>
                </a:buClr>
              </a:pPr>
              <a:r>
                <a:rPr lang="en-US" sz="2000" dirty="0" err="1">
                  <a:solidFill>
                    <a:srgbClr val="E5E5E5"/>
                  </a:solidFill>
                  <a:latin typeface="Lucida Console" panose="020B0609040504020204" pitchFamily="49" charset="0"/>
                </a:rPr>
                <a:t>AdobeARMservice</a:t>
              </a:r>
              <a:r>
                <a:rPr lang="en-US" sz="2000" dirty="0">
                  <a:solidFill>
                    <a:srgbClr val="E5E5E5"/>
                  </a:solidFill>
                  <a:latin typeface="Lucida Console" panose="020B0609040504020204" pitchFamily="49" charset="0"/>
                </a:rPr>
                <a:t>                 </a:t>
              </a:r>
              <a:r>
                <a:rPr lang="en-US" sz="2000" dirty="0" smtClean="0">
                  <a:solidFill>
                    <a:srgbClr val="E5E5E5"/>
                  </a:solidFill>
                  <a:latin typeface="Lucida Console" panose="020B0609040504020204" pitchFamily="49" charset="0"/>
                </a:rPr>
                <a:t>Running </a:t>
              </a:r>
              <a:r>
                <a:rPr lang="en-US" sz="2000" dirty="0">
                  <a:solidFill>
                    <a:srgbClr val="E5E5E5"/>
                  </a:solidFill>
                  <a:latin typeface="Lucida Console" panose="020B0609040504020204" pitchFamily="49" charset="0"/>
                </a:rPr>
                <a:t>Automatic</a:t>
              </a:r>
            </a:p>
            <a:p>
              <a:pPr>
                <a:buClr>
                  <a:schemeClr val="accent2"/>
                </a:buClr>
              </a:pPr>
              <a:r>
                <a:rPr lang="en-US" sz="2000" dirty="0" err="1">
                  <a:solidFill>
                    <a:srgbClr val="E5E5E5"/>
                  </a:solidFill>
                  <a:latin typeface="Lucida Console" panose="020B0609040504020204" pitchFamily="49" charset="0"/>
                </a:rPr>
                <a:t>AdobeFlashPlayerUpdateSvc</a:t>
              </a:r>
              <a:r>
                <a:rPr lang="en-US" sz="2000" dirty="0">
                  <a:solidFill>
                    <a:srgbClr val="E5E5E5"/>
                  </a:solidFill>
                  <a:latin typeface="Lucida Console" panose="020B0609040504020204" pitchFamily="49" charset="0"/>
                </a:rPr>
                <a:t>       </a:t>
              </a:r>
              <a:r>
                <a:rPr lang="en-US" sz="2000" dirty="0" smtClean="0">
                  <a:solidFill>
                    <a:srgbClr val="E5E5E5"/>
                  </a:solidFill>
                  <a:latin typeface="Lucida Console" panose="020B0609040504020204" pitchFamily="49" charset="0"/>
                </a:rPr>
                <a:t>Stopped    </a:t>
              </a:r>
              <a:r>
                <a:rPr lang="en-US" sz="2000" dirty="0">
                  <a:solidFill>
                    <a:srgbClr val="E5E5E5"/>
                  </a:solidFill>
                  <a:latin typeface="Lucida Console" panose="020B0609040504020204" pitchFamily="49" charset="0"/>
                </a:rPr>
                <a:t>Manual</a:t>
              </a:r>
            </a:p>
            <a:p>
              <a:pPr>
                <a:buClr>
                  <a:schemeClr val="accent2"/>
                </a:buClr>
              </a:pPr>
              <a:r>
                <a:rPr lang="en-US" sz="2000" dirty="0" err="1">
                  <a:solidFill>
                    <a:srgbClr val="E5E5E5"/>
                  </a:solidFill>
                  <a:latin typeface="Lucida Console" panose="020B0609040504020204" pitchFamily="49" charset="0"/>
                </a:rPr>
                <a:t>AJRouter</a:t>
              </a:r>
              <a:r>
                <a:rPr lang="en-US" sz="2000" dirty="0">
                  <a:solidFill>
                    <a:srgbClr val="E5E5E5"/>
                  </a:solidFill>
                  <a:latin typeface="Lucida Console" panose="020B0609040504020204" pitchFamily="49" charset="0"/>
                </a:rPr>
                <a:t>                        </a:t>
              </a:r>
              <a:r>
                <a:rPr lang="en-US" sz="2000" dirty="0" smtClean="0">
                  <a:solidFill>
                    <a:srgbClr val="E5E5E5"/>
                  </a:solidFill>
                  <a:latin typeface="Lucida Console" panose="020B0609040504020204" pitchFamily="49" charset="0"/>
                </a:rPr>
                <a:t>Stopped    </a:t>
              </a:r>
              <a:r>
                <a:rPr lang="en-US" sz="2000" dirty="0">
                  <a:solidFill>
                    <a:srgbClr val="E5E5E5"/>
                  </a:solidFill>
                  <a:latin typeface="Lucida Console" panose="020B0609040504020204" pitchFamily="49" charset="0"/>
                </a:rPr>
                <a:t>Manual</a:t>
              </a:r>
            </a:p>
            <a:p>
              <a:pPr>
                <a:buClr>
                  <a:schemeClr val="accent2"/>
                </a:buClr>
              </a:pPr>
              <a:r>
                <a:rPr lang="en-US" sz="2000" dirty="0">
                  <a:solidFill>
                    <a:srgbClr val="E5E5E5"/>
                  </a:solidFill>
                  <a:latin typeface="Lucida Console" panose="020B0609040504020204" pitchFamily="49" charset="0"/>
                </a:rPr>
                <a:t>ALG                             </a:t>
              </a:r>
              <a:r>
                <a:rPr lang="en-US" sz="2000" dirty="0" smtClean="0">
                  <a:solidFill>
                    <a:srgbClr val="E5E5E5"/>
                  </a:solidFill>
                  <a:latin typeface="Lucida Console" panose="020B0609040504020204" pitchFamily="49" charset="0"/>
                </a:rPr>
                <a:t>Stopped    </a:t>
              </a:r>
              <a:r>
                <a:rPr lang="en-US" sz="2000" dirty="0">
                  <a:solidFill>
                    <a:srgbClr val="E5E5E5"/>
                  </a:solidFill>
                  <a:latin typeface="Lucida Console" panose="020B0609040504020204" pitchFamily="49" charset="0"/>
                </a:rPr>
                <a:t>Manual</a:t>
              </a:r>
            </a:p>
            <a:p>
              <a:pPr>
                <a:buClr>
                  <a:schemeClr val="accent2"/>
                </a:buClr>
              </a:pPr>
              <a:r>
                <a:rPr lang="en-US" sz="2000" dirty="0" err="1">
                  <a:solidFill>
                    <a:srgbClr val="E5E5E5"/>
                  </a:solidFill>
                  <a:latin typeface="Lucida Console" panose="020B0609040504020204" pitchFamily="49" charset="0"/>
                </a:rPr>
                <a:t>AppHostSvc</a:t>
              </a:r>
              <a:r>
                <a:rPr lang="en-US" sz="2000" dirty="0">
                  <a:solidFill>
                    <a:srgbClr val="E5E5E5"/>
                  </a:solidFill>
                  <a:latin typeface="Lucida Console" panose="020B0609040504020204" pitchFamily="49" charset="0"/>
                </a:rPr>
                <a:t>                      </a:t>
              </a:r>
              <a:r>
                <a:rPr lang="en-US" sz="2000" dirty="0" smtClean="0">
                  <a:solidFill>
                    <a:srgbClr val="E5E5E5"/>
                  </a:solidFill>
                  <a:latin typeface="Lucida Console" panose="020B0609040504020204" pitchFamily="49" charset="0"/>
                </a:rPr>
                <a:t>Running </a:t>
              </a:r>
              <a:r>
                <a:rPr lang="en-US" sz="2000" dirty="0">
                  <a:solidFill>
                    <a:srgbClr val="E5E5E5"/>
                  </a:solidFill>
                  <a:latin typeface="Lucida Console" panose="020B0609040504020204" pitchFamily="49" charset="0"/>
                </a:rPr>
                <a:t>Automatic</a:t>
              </a:r>
            </a:p>
            <a:p>
              <a:pPr>
                <a:buClr>
                  <a:schemeClr val="accent2"/>
                </a:buClr>
              </a:pPr>
              <a:r>
                <a:rPr lang="en-US" sz="2000" dirty="0" err="1">
                  <a:solidFill>
                    <a:srgbClr val="E5E5E5"/>
                  </a:solidFill>
                  <a:latin typeface="Lucida Console" panose="020B0609040504020204" pitchFamily="49" charset="0"/>
                </a:rPr>
                <a:t>AppIDSvc</a:t>
              </a:r>
              <a:r>
                <a:rPr lang="en-US" sz="2000" dirty="0">
                  <a:solidFill>
                    <a:srgbClr val="E5E5E5"/>
                  </a:solidFill>
                  <a:latin typeface="Lucida Console" panose="020B0609040504020204" pitchFamily="49" charset="0"/>
                </a:rPr>
                <a:t>                        </a:t>
              </a:r>
              <a:r>
                <a:rPr lang="en-US" sz="2000" dirty="0" smtClean="0">
                  <a:solidFill>
                    <a:srgbClr val="E5E5E5"/>
                  </a:solidFill>
                  <a:latin typeface="Lucida Console" panose="020B0609040504020204" pitchFamily="49" charset="0"/>
                </a:rPr>
                <a:t>Stopped    </a:t>
              </a:r>
              <a:r>
                <a:rPr lang="en-US" sz="2000" dirty="0">
                  <a:solidFill>
                    <a:srgbClr val="E5E5E5"/>
                  </a:solidFill>
                  <a:latin typeface="Lucida Console" panose="020B0609040504020204" pitchFamily="49" charset="0"/>
                </a:rPr>
                <a:t>Manual</a:t>
              </a:r>
            </a:p>
            <a:p>
              <a:pPr>
                <a:buClr>
                  <a:schemeClr val="accent2"/>
                </a:buClr>
              </a:pPr>
              <a:r>
                <a:rPr lang="en-US" sz="2000" dirty="0" err="1">
                  <a:solidFill>
                    <a:srgbClr val="E5E5E5"/>
                  </a:solidFill>
                  <a:latin typeface="Lucida Console" panose="020B0609040504020204" pitchFamily="49" charset="0"/>
                </a:rPr>
                <a:t>Appinfo</a:t>
              </a:r>
              <a:r>
                <a:rPr lang="en-US" sz="2000" dirty="0">
                  <a:solidFill>
                    <a:srgbClr val="E5E5E5"/>
                  </a:solidFill>
                  <a:latin typeface="Lucida Console" panose="020B0609040504020204" pitchFamily="49" charset="0"/>
                </a:rPr>
                <a:t>                         </a:t>
              </a:r>
              <a:r>
                <a:rPr lang="en-US" sz="2000" dirty="0" smtClean="0">
                  <a:solidFill>
                    <a:srgbClr val="E5E5E5"/>
                  </a:solidFill>
                  <a:latin typeface="Lucida Console" panose="020B0609040504020204" pitchFamily="49" charset="0"/>
                </a:rPr>
                <a:t>Running    </a:t>
              </a:r>
              <a:r>
                <a:rPr lang="en-US" sz="2000" dirty="0">
                  <a:solidFill>
                    <a:srgbClr val="E5E5E5"/>
                  </a:solidFill>
                  <a:latin typeface="Lucida Console" panose="020B0609040504020204" pitchFamily="49" charset="0"/>
                </a:rPr>
                <a:t>Manual</a:t>
              </a:r>
            </a:p>
            <a:p>
              <a:pPr>
                <a:buClr>
                  <a:schemeClr val="accent2"/>
                </a:buClr>
              </a:pPr>
              <a:r>
                <a:rPr lang="en-US" sz="2000" dirty="0">
                  <a:solidFill>
                    <a:srgbClr val="E5E5E5"/>
                  </a:solidFill>
                  <a:latin typeface="Lucida Console" panose="020B0609040504020204" pitchFamily="49" charset="0"/>
                </a:rPr>
                <a:t>Apple Mobile Device Service     </a:t>
              </a:r>
              <a:r>
                <a:rPr lang="en-US" sz="2000" dirty="0" smtClean="0">
                  <a:solidFill>
                    <a:srgbClr val="E5E5E5"/>
                  </a:solidFill>
                  <a:latin typeface="Lucida Console" panose="020B0609040504020204" pitchFamily="49" charset="0"/>
                </a:rPr>
                <a:t>Running </a:t>
              </a:r>
              <a:r>
                <a:rPr lang="en-US" sz="2000" dirty="0">
                  <a:solidFill>
                    <a:srgbClr val="E5E5E5"/>
                  </a:solidFill>
                  <a:latin typeface="Lucida Console" panose="020B0609040504020204" pitchFamily="49" charset="0"/>
                </a:rPr>
                <a:t>Automatic</a:t>
              </a:r>
            </a:p>
            <a:p>
              <a:pPr>
                <a:buClr>
                  <a:schemeClr val="accent2"/>
                </a:buClr>
              </a:pPr>
              <a:r>
                <a:rPr lang="en-US" sz="2000" dirty="0" err="1">
                  <a:solidFill>
                    <a:srgbClr val="E5E5E5"/>
                  </a:solidFill>
                  <a:latin typeface="Lucida Console" panose="020B0609040504020204" pitchFamily="49" charset="0"/>
                </a:rPr>
                <a:t>AppMgmt</a:t>
              </a:r>
              <a:r>
                <a:rPr lang="en-US" sz="2000" dirty="0">
                  <a:solidFill>
                    <a:srgbClr val="E5E5E5"/>
                  </a:solidFill>
                  <a:latin typeface="Lucida Console" panose="020B0609040504020204" pitchFamily="49" charset="0"/>
                </a:rPr>
                <a:t>                         </a:t>
              </a:r>
              <a:r>
                <a:rPr lang="en-US" sz="2000" dirty="0" smtClean="0">
                  <a:solidFill>
                    <a:srgbClr val="E5E5E5"/>
                  </a:solidFill>
                  <a:latin typeface="Lucida Console" panose="020B0609040504020204" pitchFamily="49" charset="0"/>
                </a:rPr>
                <a:t>Stopped    </a:t>
              </a:r>
              <a:r>
                <a:rPr lang="en-US" sz="2000" dirty="0">
                  <a:solidFill>
                    <a:srgbClr val="E5E5E5"/>
                  </a:solidFill>
                  <a:latin typeface="Lucida Console" panose="020B0609040504020204" pitchFamily="49" charset="0"/>
                </a:rPr>
                <a:t>Manual</a:t>
              </a:r>
            </a:p>
            <a:p>
              <a:pPr>
                <a:buClr>
                  <a:schemeClr val="accent2"/>
                </a:buClr>
              </a:pPr>
              <a:r>
                <a:rPr lang="en-US" sz="2000" dirty="0" err="1">
                  <a:solidFill>
                    <a:srgbClr val="E5E5E5"/>
                  </a:solidFill>
                  <a:latin typeface="Lucida Console" panose="020B0609040504020204" pitchFamily="49" charset="0"/>
                </a:rPr>
                <a:t>AppReadiness</a:t>
              </a:r>
              <a:r>
                <a:rPr lang="en-US" sz="2000" dirty="0">
                  <a:solidFill>
                    <a:srgbClr val="E5E5E5"/>
                  </a:solidFill>
                  <a:latin typeface="Lucida Console" panose="020B0609040504020204" pitchFamily="49" charset="0"/>
                </a:rPr>
                <a:t>                    </a:t>
              </a:r>
              <a:r>
                <a:rPr lang="en-US" sz="2000" dirty="0" smtClean="0">
                  <a:solidFill>
                    <a:srgbClr val="E5E5E5"/>
                  </a:solidFill>
                  <a:latin typeface="Lucida Console" panose="020B0609040504020204" pitchFamily="49" charset="0"/>
                </a:rPr>
                <a:t>Stopped    Manual</a:t>
              </a:r>
              <a:endParaRPr lang="en-US" sz="2000" dirty="0">
                <a:solidFill>
                  <a:srgbClr val="E5E5E5"/>
                </a:solidFill>
                <a:latin typeface="Lucida Console" panose="020B0609040504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801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Our Goal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altLang="ko-KR" sz="3200" dirty="0" smtClean="0">
                <a:latin typeface="Arial" pitchFamily="34" charset="0"/>
                <a:ea typeface="굴림" charset="-127"/>
                <a:cs typeface="Arial" pitchFamily="34" charset="0"/>
              </a:rPr>
              <a:t>Show </a:t>
            </a:r>
            <a:r>
              <a:rPr lang="en-US" altLang="ko-KR" sz="3200" dirty="0">
                <a:latin typeface="Arial" pitchFamily="34" charset="0"/>
                <a:ea typeface="굴림" charset="-127"/>
                <a:cs typeface="Arial" pitchFamily="34" charset="0"/>
              </a:rPr>
              <a:t>what PowerShell can do (</a:t>
            </a:r>
            <a:r>
              <a:rPr lang="en-US" altLang="ko-KR" sz="3200" dirty="0" smtClean="0">
                <a:latin typeface="Arial" pitchFamily="34" charset="0"/>
                <a:ea typeface="굴림" charset="-127"/>
                <a:cs typeface="Arial" pitchFamily="34" charset="0"/>
              </a:rPr>
              <a:t>Red &amp; Blue </a:t>
            </a:r>
            <a:r>
              <a:rPr lang="en-US" altLang="ko-KR" sz="3200" dirty="0">
                <a:latin typeface="Arial" pitchFamily="34" charset="0"/>
                <a:ea typeface="굴림" charset="-127"/>
                <a:cs typeface="Arial" pitchFamily="34" charset="0"/>
              </a:rPr>
              <a:t>Team) without importing modules. </a:t>
            </a:r>
          </a:p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altLang="ko-KR" sz="3200" dirty="0" smtClean="0">
                <a:latin typeface="Arial" pitchFamily="34" charset="0"/>
                <a:ea typeface="굴림" charset="-127"/>
                <a:cs typeface="Arial" pitchFamily="34" charset="0"/>
              </a:rPr>
              <a:t>Excite you… </a:t>
            </a:r>
            <a:r>
              <a:rPr lang="en-US" altLang="ko-KR" sz="3200" dirty="0">
                <a:latin typeface="Arial" pitchFamily="34" charset="0"/>
                <a:ea typeface="굴림" charset="-127"/>
                <a:cs typeface="Arial" pitchFamily="34" charset="0"/>
              </a:rPr>
              <a:t>Hopefully, to learn more about PowerShell and provide references to resources we have found valuable. </a:t>
            </a:r>
            <a:endParaRPr lang="en-US" altLang="ko-KR" sz="3200" dirty="0" smtClean="0">
              <a:latin typeface="Arial" pitchFamily="34" charset="0"/>
              <a:ea typeface="굴림" charset="-127"/>
              <a:cs typeface="Arial" pitchFamily="34" charset="0"/>
            </a:endParaRPr>
          </a:p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altLang="ko-KR" sz="3200" dirty="0" smtClean="0">
                <a:latin typeface="Arial" pitchFamily="34" charset="0"/>
                <a:ea typeface="굴림" charset="-127"/>
                <a:cs typeface="Arial" pitchFamily="34" charset="0"/>
              </a:rPr>
              <a:t>Give you a program and the skills to build off it… go make it better.</a:t>
            </a:r>
            <a:endParaRPr lang="en-US" altLang="ko-KR" sz="3200" dirty="0">
              <a:latin typeface="Arial" pitchFamily="34" charset="0"/>
              <a:ea typeface="굴림" charset="-127"/>
              <a:cs typeface="Arial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Are you still awake?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53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04800" y="-34506"/>
            <a:ext cx="8763000" cy="914400"/>
          </a:xfrm>
        </p:spPr>
        <p:txBody>
          <a:bodyPr/>
          <a:lstStyle/>
          <a:p>
            <a:r>
              <a:rPr lang="en-US" dirty="0" smtClean="0"/>
              <a:t>Select-Object Details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z="1400" smtClean="0"/>
              <a:t>10/22/16</a:t>
            </a:fld>
            <a:endParaRPr lang="en-US" sz="14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7418035" cy="365125"/>
          </a:xfrm>
        </p:spPr>
        <p:txBody>
          <a:bodyPr/>
          <a:lstStyle/>
          <a:p>
            <a:r>
              <a:rPr lang="en-US" dirty="0" smtClean="0"/>
              <a:t>Just the facts (details).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59363"/>
          </a:xfrm>
        </p:spPr>
        <p:txBody>
          <a:bodyPr>
            <a:noAutofit/>
          </a:bodyPr>
          <a:lstStyle/>
          <a:p>
            <a:pPr marL="0" indent="0">
              <a:spcBef>
                <a:spcPts val="1080"/>
              </a:spcBef>
              <a:buSzPct val="149090"/>
              <a:buNone/>
            </a:pPr>
            <a:r>
              <a:rPr lang="en-US" sz="3600" dirty="0" smtClean="0"/>
              <a:t>Allows us to select (duh) which objects we are interested in. We can pull from pretty much anything that comes back from get-member (properties)</a:t>
            </a:r>
          </a:p>
          <a:p>
            <a:pPr marL="0" indent="0">
              <a:spcBef>
                <a:spcPts val="1080"/>
              </a:spcBef>
              <a:buSzPct val="149090"/>
              <a:buNone/>
            </a:pP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288176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7079544" cy="365125"/>
          </a:xfrm>
        </p:spPr>
        <p:txBody>
          <a:bodyPr/>
          <a:lstStyle/>
          <a:p>
            <a:r>
              <a:rPr lang="en-US" dirty="0"/>
              <a:t>For the lazy out there PS has tab completion …WOOT!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61</a:t>
            </a:fld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304801" y="369332"/>
            <a:ext cx="8839200" cy="5879068"/>
            <a:chOff x="1967882" y="457200"/>
            <a:chExt cx="6981209" cy="5562599"/>
          </a:xfrm>
        </p:grpSpPr>
        <p:grpSp>
          <p:nvGrpSpPr>
            <p:cNvPr id="14" name="Group 13"/>
            <p:cNvGrpSpPr/>
            <p:nvPr/>
          </p:nvGrpSpPr>
          <p:grpSpPr>
            <a:xfrm>
              <a:off x="1967882" y="457200"/>
              <a:ext cx="6981209" cy="5562599"/>
              <a:chOff x="1967882" y="457200"/>
              <a:chExt cx="6981209" cy="5562599"/>
            </a:xfrm>
          </p:grpSpPr>
          <p:pic>
            <p:nvPicPr>
              <p:cNvPr id="8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67882" y="457200"/>
                <a:ext cx="6981209" cy="55625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" name="Rectangle 8"/>
              <p:cNvSpPr/>
              <p:nvPr/>
            </p:nvSpPr>
            <p:spPr>
              <a:xfrm>
                <a:off x="1981201" y="723900"/>
                <a:ext cx="5562599" cy="4000500"/>
              </a:xfrm>
              <a:prstGeom prst="rect">
                <a:avLst/>
              </a:prstGeom>
              <a:solidFill>
                <a:srgbClr val="0124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t">
                <a:noAutofit/>
              </a:bodyPr>
              <a:lstStyle/>
              <a:p>
                <a:pPr algn="ctr"/>
                <a:endParaRPr lang="en-US" dirty="0" smtClean="0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2043487" y="737217"/>
              <a:ext cx="6617790" cy="52393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buClr>
                  <a:schemeClr val="accent2"/>
                </a:buClr>
              </a:pPr>
              <a:r>
                <a:rPr lang="en-US" sz="1200" dirty="0" smtClean="0">
                  <a:solidFill>
                    <a:srgbClr val="E5E5E5"/>
                  </a:solidFill>
                  <a:latin typeface="Lucida Console" panose="020B0609040504020204" pitchFamily="49" charset="0"/>
                </a:rPr>
                <a:t>Windows </a:t>
              </a:r>
              <a:r>
                <a:rPr lang="en-US" sz="1200" dirty="0">
                  <a:solidFill>
                    <a:srgbClr val="E5E5E5"/>
                  </a:solidFill>
                  <a:latin typeface="Lucida Console" panose="020B0609040504020204" pitchFamily="49" charset="0"/>
                </a:rPr>
                <a:t>PowerShell</a:t>
              </a:r>
            </a:p>
            <a:p>
              <a:pPr>
                <a:spcAft>
                  <a:spcPts val="1000"/>
                </a:spcAft>
                <a:buClr>
                  <a:schemeClr val="accent2"/>
                </a:buClr>
              </a:pPr>
              <a:r>
                <a:rPr lang="en-US" sz="1200" dirty="0">
                  <a:solidFill>
                    <a:srgbClr val="E5E5E5"/>
                  </a:solidFill>
                  <a:latin typeface="Lucida Console" panose="020B0609040504020204" pitchFamily="49" charset="0"/>
                </a:rPr>
                <a:t>Copyright (C) 2015 Microsoft Corporation. All rights reserved.</a:t>
              </a:r>
            </a:p>
            <a:p>
              <a:pPr>
                <a:spcAft>
                  <a:spcPts val="1000"/>
                </a:spcAft>
                <a:buClr>
                  <a:schemeClr val="accent2"/>
                </a:buClr>
              </a:pPr>
              <a:r>
                <a:rPr lang="en-US" sz="2400" b="1" dirty="0" smtClean="0">
                  <a:solidFill>
                    <a:srgbClr val="E5E5E5"/>
                  </a:solidFill>
                  <a:latin typeface="Lucida Console" panose="020B0609040504020204" pitchFamily="49" charset="0"/>
                </a:rPr>
                <a:t>PS </a:t>
              </a:r>
              <a:r>
                <a:rPr lang="en-US" sz="2400" b="1" dirty="0">
                  <a:solidFill>
                    <a:srgbClr val="E5E5E5"/>
                  </a:solidFill>
                  <a:latin typeface="Lucida Console" panose="020B0609040504020204" pitchFamily="49" charset="0"/>
                </a:rPr>
                <a:t>C</a:t>
              </a:r>
              <a:r>
                <a:rPr lang="en-US" sz="2400" b="1" dirty="0" smtClean="0">
                  <a:solidFill>
                    <a:srgbClr val="E5E5E5"/>
                  </a:solidFill>
                  <a:latin typeface="Lucida Console" panose="020B0609040504020204" pitchFamily="49" charset="0"/>
                </a:rPr>
                <a:t>:\&gt;  get-service | select-object Name, Status, Starttype |where-object {$_.status –eq “running”}</a:t>
              </a:r>
            </a:p>
            <a:p>
              <a:pPr>
                <a:spcAft>
                  <a:spcPts val="1000"/>
                </a:spcAft>
                <a:buClr>
                  <a:schemeClr val="accent2"/>
                </a:buClr>
              </a:pPr>
              <a:endParaRPr lang="en-US" sz="1050" b="1" dirty="0">
                <a:solidFill>
                  <a:srgbClr val="E5E5E5"/>
                </a:solidFill>
                <a:latin typeface="Lucida Console" panose="020B0609040504020204" pitchFamily="49" charset="0"/>
              </a:endParaRPr>
            </a:p>
            <a:p>
              <a:pPr>
                <a:spcAft>
                  <a:spcPts val="1000"/>
                </a:spcAft>
                <a:buClr>
                  <a:schemeClr val="accent2"/>
                </a:buClr>
              </a:pPr>
              <a:r>
                <a:rPr lang="en-US" sz="2000" dirty="0">
                  <a:solidFill>
                    <a:srgbClr val="E5E5E5"/>
                  </a:solidFill>
                  <a:latin typeface="Lucida Console" panose="020B0609040504020204" pitchFamily="49" charset="0"/>
                </a:rPr>
                <a:t>Name                             Status StartType</a:t>
              </a:r>
            </a:p>
            <a:p>
              <a:pPr>
                <a:buClr>
                  <a:schemeClr val="accent2"/>
                </a:buClr>
              </a:pPr>
              <a:r>
                <a:rPr lang="en-US" sz="2000" dirty="0">
                  <a:solidFill>
                    <a:srgbClr val="E5E5E5"/>
                  </a:solidFill>
                  <a:latin typeface="Lucida Console" panose="020B0609040504020204" pitchFamily="49" charset="0"/>
                </a:rPr>
                <a:t>----                             ------ ---------</a:t>
              </a:r>
            </a:p>
            <a:p>
              <a:pPr>
                <a:buClr>
                  <a:schemeClr val="accent2"/>
                </a:buClr>
              </a:pPr>
              <a:r>
                <a:rPr lang="en-US" sz="2000" dirty="0">
                  <a:solidFill>
                    <a:srgbClr val="E5E5E5"/>
                  </a:solidFill>
                  <a:latin typeface="Lucida Console" panose="020B0609040504020204" pitchFamily="49" charset="0"/>
                </a:rPr>
                <a:t>AdobeARMservice                 Running Automatic</a:t>
              </a:r>
            </a:p>
            <a:p>
              <a:pPr>
                <a:buClr>
                  <a:schemeClr val="accent2"/>
                </a:buClr>
              </a:pPr>
              <a:r>
                <a:rPr lang="en-US" sz="2000" dirty="0">
                  <a:solidFill>
                    <a:srgbClr val="E5E5E5"/>
                  </a:solidFill>
                  <a:latin typeface="Lucida Console" panose="020B0609040504020204" pitchFamily="49" charset="0"/>
                </a:rPr>
                <a:t>AppHostSvc                      Running Automatic</a:t>
              </a:r>
            </a:p>
            <a:p>
              <a:pPr>
                <a:buClr>
                  <a:schemeClr val="accent2"/>
                </a:buClr>
              </a:pPr>
              <a:r>
                <a:rPr lang="en-US" sz="2000" dirty="0">
                  <a:solidFill>
                    <a:srgbClr val="E5E5E5"/>
                  </a:solidFill>
                  <a:latin typeface="Lucida Console" panose="020B0609040504020204" pitchFamily="49" charset="0"/>
                </a:rPr>
                <a:t>Appinfo                         Running    Manual</a:t>
              </a:r>
            </a:p>
            <a:p>
              <a:pPr>
                <a:buClr>
                  <a:schemeClr val="accent2"/>
                </a:buClr>
              </a:pPr>
              <a:r>
                <a:rPr lang="en-US" sz="2000" dirty="0">
                  <a:solidFill>
                    <a:srgbClr val="E5E5E5"/>
                  </a:solidFill>
                  <a:latin typeface="Lucida Console" panose="020B0609040504020204" pitchFamily="49" charset="0"/>
                </a:rPr>
                <a:t>Apple Mobile Device Service     Running Automatic</a:t>
              </a:r>
            </a:p>
            <a:p>
              <a:pPr>
                <a:buClr>
                  <a:schemeClr val="accent2"/>
                </a:buClr>
              </a:pPr>
              <a:r>
                <a:rPr lang="en-US" sz="2000" dirty="0">
                  <a:solidFill>
                    <a:srgbClr val="E5E5E5"/>
                  </a:solidFill>
                  <a:latin typeface="Lucida Console" panose="020B0609040504020204" pitchFamily="49" charset="0"/>
                </a:rPr>
                <a:t>atashost                        Running Automatic</a:t>
              </a:r>
            </a:p>
            <a:p>
              <a:pPr>
                <a:buClr>
                  <a:schemeClr val="accent2"/>
                </a:buClr>
              </a:pPr>
              <a:r>
                <a:rPr lang="en-US" sz="2000" dirty="0">
                  <a:solidFill>
                    <a:srgbClr val="E5E5E5"/>
                  </a:solidFill>
                  <a:latin typeface="Lucida Console" panose="020B0609040504020204" pitchFamily="49" charset="0"/>
                </a:rPr>
                <a:t>AudioEndpointBuilder            Running Automatic</a:t>
              </a:r>
            </a:p>
            <a:p>
              <a:pPr>
                <a:buClr>
                  <a:schemeClr val="accent2"/>
                </a:buClr>
              </a:pPr>
              <a:r>
                <a:rPr lang="en-US" sz="2000" dirty="0">
                  <a:solidFill>
                    <a:srgbClr val="E5E5E5"/>
                  </a:solidFill>
                  <a:latin typeface="Lucida Console" panose="020B0609040504020204" pitchFamily="49" charset="0"/>
                </a:rPr>
                <a:t>Audiosrv                        Running Automatic</a:t>
              </a:r>
            </a:p>
            <a:p>
              <a:pPr>
                <a:buClr>
                  <a:schemeClr val="accent2"/>
                </a:buClr>
              </a:pPr>
              <a:r>
                <a:rPr lang="en-US" sz="2000" dirty="0">
                  <a:solidFill>
                    <a:srgbClr val="E5E5E5"/>
                  </a:solidFill>
                  <a:latin typeface="Lucida Console" panose="020B0609040504020204" pitchFamily="49" charset="0"/>
                </a:rPr>
                <a:t>BBUpdate                        Running    Manual</a:t>
              </a:r>
            </a:p>
            <a:p>
              <a:pPr>
                <a:buClr>
                  <a:schemeClr val="accent2"/>
                </a:buClr>
              </a:pPr>
              <a:r>
                <a:rPr lang="en-US" sz="2000" dirty="0">
                  <a:solidFill>
                    <a:srgbClr val="E5E5E5"/>
                  </a:solidFill>
                  <a:latin typeface="Lucida Console" panose="020B0609040504020204" pitchFamily="49" charset="0"/>
                </a:rPr>
                <a:t>BFE                             Running </a:t>
              </a:r>
              <a:r>
                <a:rPr lang="en-US" sz="2000" dirty="0" smtClean="0">
                  <a:solidFill>
                    <a:srgbClr val="E5E5E5"/>
                  </a:solidFill>
                  <a:latin typeface="Lucida Console" panose="020B0609040504020204" pitchFamily="49" charset="0"/>
                </a:rPr>
                <a:t>Automatic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185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8600" y="0"/>
            <a:ext cx="8763000" cy="914400"/>
          </a:xfrm>
        </p:spPr>
        <p:txBody>
          <a:bodyPr/>
          <a:lstStyle/>
          <a:p>
            <a:r>
              <a:rPr lang="en-US" dirty="0" smtClean="0"/>
              <a:t>Where-object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z="1400" smtClean="0"/>
              <a:t>10/22/16</a:t>
            </a:fld>
            <a:endParaRPr lang="en-US" sz="14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7418035" cy="365125"/>
          </a:xfrm>
        </p:spPr>
        <p:txBody>
          <a:bodyPr/>
          <a:lstStyle/>
          <a:p>
            <a:r>
              <a:rPr lang="en-US" dirty="0" smtClean="0"/>
              <a:t>Where’s Waldo?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59363"/>
          </a:xfrm>
        </p:spPr>
        <p:txBody>
          <a:bodyPr>
            <a:noAutofit/>
          </a:bodyPr>
          <a:lstStyle/>
          <a:p>
            <a:pPr marL="0" indent="0">
              <a:spcBef>
                <a:spcPts val="1080"/>
              </a:spcBef>
              <a:buSzPct val="149090"/>
              <a:buNone/>
            </a:pPr>
            <a:r>
              <a:rPr lang="en-US" sz="4400" dirty="0" smtClean="0"/>
              <a:t>Where-object {$_.status –</a:t>
            </a:r>
            <a:r>
              <a:rPr lang="en-US" sz="4400" dirty="0" err="1" smtClean="0"/>
              <a:t>eq</a:t>
            </a:r>
            <a:r>
              <a:rPr lang="en-US" sz="4400" dirty="0" smtClean="0"/>
              <a:t> “running”}</a:t>
            </a:r>
          </a:p>
          <a:p>
            <a:pPr>
              <a:spcBef>
                <a:spcPts val="1080"/>
              </a:spcBef>
              <a:buSzPct val="149090"/>
            </a:pPr>
            <a:r>
              <a:rPr lang="en-US" sz="4400" dirty="0"/>
              <a:t> </a:t>
            </a:r>
            <a:r>
              <a:rPr lang="en-US" sz="2800" b="1" dirty="0" smtClean="0"/>
              <a:t>{</a:t>
            </a:r>
            <a:r>
              <a:rPr lang="en-US" sz="2800" dirty="0" smtClean="0"/>
              <a:t> - indicates that the a code snippet applied to an object</a:t>
            </a:r>
          </a:p>
          <a:p>
            <a:pPr>
              <a:spcBef>
                <a:spcPts val="1080"/>
              </a:spcBef>
              <a:buSzPct val="149090"/>
            </a:pPr>
            <a:r>
              <a:rPr lang="en-US" sz="2800" b="1" dirty="0" smtClean="0"/>
              <a:t>$_</a:t>
            </a:r>
            <a:r>
              <a:rPr lang="en-US" sz="2800" dirty="0" smtClean="0"/>
              <a:t> - default variable indicating the current instance of the object being evaluated</a:t>
            </a:r>
          </a:p>
          <a:p>
            <a:pPr>
              <a:spcBef>
                <a:spcPts val="1080"/>
              </a:spcBef>
              <a:buSzPct val="149090"/>
            </a:pPr>
            <a:r>
              <a:rPr lang="en-US" sz="2800" dirty="0"/>
              <a:t> </a:t>
            </a:r>
            <a:r>
              <a:rPr lang="en-US" sz="2800" b="1" dirty="0" smtClean="0"/>
              <a:t>-</a:t>
            </a:r>
            <a:r>
              <a:rPr lang="en-US" sz="2800" b="1" dirty="0" err="1" smtClean="0"/>
              <a:t>eq</a:t>
            </a:r>
            <a:r>
              <a:rPr lang="en-US" sz="2800" b="1" dirty="0" smtClean="0"/>
              <a:t> </a:t>
            </a:r>
            <a:r>
              <a:rPr lang="en-US" sz="2800" dirty="0" smtClean="0"/>
              <a:t>– conditional operator in this case equals</a:t>
            </a:r>
          </a:p>
          <a:p>
            <a:pPr>
              <a:spcBef>
                <a:spcPts val="1080"/>
              </a:spcBef>
              <a:buSzPct val="149090"/>
            </a:pPr>
            <a:r>
              <a:rPr lang="en-US" sz="2800" b="1" dirty="0" smtClean="0"/>
              <a:t>“running” </a:t>
            </a:r>
            <a:r>
              <a:rPr lang="en-US" sz="2800" dirty="0" smtClean="0"/>
              <a:t>– condition check.</a:t>
            </a:r>
          </a:p>
        </p:txBody>
      </p:sp>
    </p:spTree>
    <p:extLst>
      <p:ext uri="{BB962C8B-B14F-4D97-AF65-F5344CB8AC3E}">
        <p14:creationId xmlns:p14="http://schemas.microsoft.com/office/powerpoint/2010/main" val="409488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Labs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6600" dirty="0" smtClean="0"/>
              <a:t>Filters &amp; Pipes</a:t>
            </a:r>
          </a:p>
          <a:p>
            <a:pPr marL="0" indent="0">
              <a:lnSpc>
                <a:spcPct val="80000"/>
              </a:lnSpc>
              <a:buNone/>
            </a:pPr>
            <a:endParaRPr lang="en-US" sz="4000" dirty="0" smtClean="0"/>
          </a:p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chemeClr val="tx2"/>
                </a:solidFill>
              </a:rPr>
              <a:t>LAB </a:t>
            </a:r>
            <a:r>
              <a:rPr lang="en-US" sz="4000" dirty="0">
                <a:solidFill>
                  <a:schemeClr val="tx2"/>
                </a:solidFill>
              </a:rPr>
              <a:t>4</a:t>
            </a:r>
            <a:r>
              <a:rPr lang="en-US" sz="4000" dirty="0" smtClean="0">
                <a:solidFill>
                  <a:schemeClr val="tx2"/>
                </a:solidFill>
              </a:rPr>
              <a:t> Try on your own.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7037035" cy="365125"/>
          </a:xfrm>
        </p:spPr>
        <p:txBody>
          <a:bodyPr/>
          <a:lstStyle/>
          <a:p>
            <a:r>
              <a:rPr lang="en-US" dirty="0" smtClean="0"/>
              <a:t>Wouldn’t it be easier to say </a:t>
            </a:r>
            <a:r>
              <a:rPr lang="en-US" dirty="0" err="1" smtClean="0"/>
              <a:t>pipefilter</a:t>
            </a:r>
            <a:r>
              <a:rPr lang="en-US" dirty="0" smtClean="0"/>
              <a:t>?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1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H="1">
            <a:off x="685800" y="1295400"/>
            <a:ext cx="61722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If</a:t>
            </a:r>
          </a:p>
          <a:p>
            <a:pPr lvl="1"/>
            <a:r>
              <a:rPr lang="en-US" dirty="0" smtClean="0"/>
              <a:t>If this then that (IFTT)</a:t>
            </a:r>
          </a:p>
          <a:p>
            <a:r>
              <a:rPr lang="en-US" dirty="0" smtClean="0"/>
              <a:t>Function </a:t>
            </a:r>
            <a:endParaRPr lang="en-US" dirty="0"/>
          </a:p>
          <a:p>
            <a:pPr lvl="1"/>
            <a:r>
              <a:rPr lang="en-US" dirty="0" smtClean="0"/>
              <a:t>Separate code piece that can be called</a:t>
            </a:r>
          </a:p>
          <a:p>
            <a:r>
              <a:rPr lang="en-US" dirty="0" smtClean="0"/>
              <a:t>While</a:t>
            </a:r>
          </a:p>
          <a:p>
            <a:pPr lvl="1"/>
            <a:r>
              <a:rPr lang="en-US" dirty="0" smtClean="0"/>
              <a:t>While I sleep nothing gets done</a:t>
            </a:r>
          </a:p>
          <a:p>
            <a:r>
              <a:rPr lang="en-US" dirty="0" smtClean="0"/>
              <a:t>For</a:t>
            </a:r>
          </a:p>
          <a:p>
            <a:pPr lvl="1"/>
            <a:r>
              <a:rPr lang="en-US" dirty="0" smtClean="0"/>
              <a:t>While x is less then 10, do something.</a:t>
            </a:r>
            <a:endParaRPr lang="en-US" dirty="0" smtClean="0"/>
          </a:p>
          <a:p>
            <a:r>
              <a:rPr lang="en-US" dirty="0" err="1" smtClean="0"/>
              <a:t>Foreach</a:t>
            </a:r>
            <a:endParaRPr lang="en-US" dirty="0" smtClean="0"/>
          </a:p>
          <a:p>
            <a:pPr lvl="1"/>
            <a:r>
              <a:rPr lang="en-US" dirty="0" err="1" smtClean="0"/>
              <a:t>Foreach</a:t>
            </a:r>
            <a:r>
              <a:rPr lang="en-US" dirty="0" smtClean="0"/>
              <a:t> child = school debt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6960835" cy="365125"/>
          </a:xfrm>
        </p:spPr>
        <p:txBody>
          <a:bodyPr/>
          <a:lstStyle/>
          <a:p>
            <a:r>
              <a:rPr lang="en-US" dirty="0" smtClean="0"/>
              <a:t>Now you’re a developer….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1223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Background of the Tool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7037035" cy="365125"/>
          </a:xfrm>
        </p:spPr>
        <p:txBody>
          <a:bodyPr/>
          <a:lstStyle/>
          <a:p>
            <a:r>
              <a:rPr lang="en-US" dirty="0"/>
              <a:t>https://room362.com/post/2015/powershell-popups-and-capture/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285750" lvl="0" indent="-285750">
              <a:spcBef>
                <a:spcPts val="0"/>
              </a:spcBef>
              <a:buClr>
                <a:srgbClr val="1186C3"/>
              </a:buClr>
              <a:buSzPct val="145000"/>
              <a:buNone/>
            </a:pPr>
            <a:r>
              <a:rPr lang="en-US" sz="2800" dirty="0"/>
              <a:t>Scenario: </a:t>
            </a:r>
          </a:p>
          <a:p>
            <a:pPr marL="457200" lvl="0" indent="-228600">
              <a:spcBef>
                <a:spcPts val="0"/>
              </a:spcBef>
              <a:spcAft>
                <a:spcPts val="600"/>
              </a:spcAft>
            </a:pPr>
            <a:r>
              <a:rPr lang="en-US" sz="2800" dirty="0"/>
              <a:t>Have access to a system, and want to obtain </a:t>
            </a:r>
            <a:r>
              <a:rPr lang="en-US" sz="2800" dirty="0" smtClean="0"/>
              <a:t>a user’s credentials</a:t>
            </a:r>
          </a:p>
          <a:p>
            <a:pPr marL="457200" lvl="0" indent="-228600">
              <a:spcBef>
                <a:spcPts val="0"/>
              </a:spcBef>
              <a:spcAft>
                <a:spcPts val="600"/>
              </a:spcAft>
            </a:pPr>
            <a:r>
              <a:rPr lang="en-US" sz="2800" dirty="0" smtClean="0"/>
              <a:t>When </a:t>
            </a:r>
            <a:r>
              <a:rPr lang="en-US" sz="2800" dirty="0"/>
              <a:t>a user saves a file to particular network share we want to </a:t>
            </a:r>
            <a:r>
              <a:rPr lang="en-US" sz="2800" dirty="0" smtClean="0"/>
              <a:t>prompt the </a:t>
            </a:r>
            <a:r>
              <a:rPr lang="en-US" sz="2800" dirty="0"/>
              <a:t>user with a password prompt</a:t>
            </a:r>
          </a:p>
          <a:p>
            <a:pPr marL="457200" lvl="0" indent="-228600">
              <a:spcBef>
                <a:spcPts val="0"/>
              </a:spcBef>
              <a:spcAft>
                <a:spcPts val="600"/>
              </a:spcAft>
            </a:pPr>
            <a:r>
              <a:rPr lang="en-US" sz="2800" dirty="0" smtClean="0"/>
              <a:t>Credentials </a:t>
            </a:r>
            <a:r>
              <a:rPr lang="en-US" sz="2800" dirty="0"/>
              <a:t>obtained are sent to a M</a:t>
            </a:r>
            <a:r>
              <a:rPr lang="en-US" sz="2800" dirty="0" smtClean="0"/>
              <a:t>etasploit </a:t>
            </a:r>
            <a:r>
              <a:rPr lang="en-US" sz="2800" dirty="0"/>
              <a:t>web listener</a:t>
            </a:r>
            <a:r>
              <a:rPr lang="en-US" sz="2800" dirty="0" smtClean="0"/>
              <a:t>.</a:t>
            </a:r>
          </a:p>
          <a:p>
            <a:pPr marL="457200" lvl="0" indent="-228600">
              <a:spcBef>
                <a:spcPts val="0"/>
              </a:spcBef>
              <a:spcAft>
                <a:spcPts val="600"/>
              </a:spcAft>
            </a:pPr>
            <a:r>
              <a:rPr lang="en-US" sz="2800" dirty="0" smtClean="0"/>
              <a:t>Idea came from a Metasploit minute video by Rob Fuller (Mubix) </a:t>
            </a:r>
            <a:endParaRPr lang="en-US" sz="2800" dirty="0"/>
          </a:p>
          <a:p>
            <a:pPr marL="285750" lvl="0" indent="-285750">
              <a:spcBef>
                <a:spcPts val="0"/>
              </a:spcBef>
              <a:buClr>
                <a:srgbClr val="1186C3"/>
              </a:buClr>
              <a:buSzPct val="145000"/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997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of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&lt;break&gt;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6808435" cy="365125"/>
          </a:xfrm>
        </p:spPr>
        <p:txBody>
          <a:bodyPr/>
          <a:lstStyle/>
          <a:p>
            <a:r>
              <a:rPr lang="en-US" dirty="0" smtClean="0"/>
              <a:t>Please work …pretty please.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1773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Demos demos demos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6579835" cy="365125"/>
          </a:xfrm>
        </p:spPr>
        <p:txBody>
          <a:bodyPr/>
          <a:lstStyle/>
          <a:p>
            <a:r>
              <a:rPr lang="en-US" dirty="0" smtClean="0"/>
              <a:t>Did you just repeat </a:t>
            </a:r>
            <a:r>
              <a:rPr lang="en-US" dirty="0" err="1" smtClean="0"/>
              <a:t>repeat</a:t>
            </a:r>
            <a:r>
              <a:rPr lang="en-US" dirty="0" smtClean="0"/>
              <a:t> the word demo?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8746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else can we look?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Providers shows various kinds of data storage as a disk drive. </a:t>
            </a:r>
          </a:p>
          <a:p>
            <a:endParaRPr lang="en-US" dirty="0"/>
          </a:p>
          <a:p>
            <a:r>
              <a:rPr lang="en-US" dirty="0" err="1"/>
              <a:t>Powershell</a:t>
            </a:r>
            <a:r>
              <a:rPr lang="en-US" dirty="0"/>
              <a:t> supports the ability to browse the registry, certificate store, and </a:t>
            </a:r>
          </a:p>
          <a:p>
            <a:endParaRPr lang="en-US" dirty="0" smtClean="0"/>
          </a:p>
          <a:p>
            <a:r>
              <a:rPr lang="en-US" dirty="0" smtClean="0"/>
              <a:t>Get-</a:t>
            </a:r>
            <a:r>
              <a:rPr lang="en-US" dirty="0" err="1" smtClean="0"/>
              <a:t>psprovider</a:t>
            </a:r>
            <a:r>
              <a:rPr lang="en-US" dirty="0" smtClean="0"/>
              <a:t> </a:t>
            </a:r>
            <a:r>
              <a:rPr lang="en-US" dirty="0"/>
              <a:t>will list available what PS has access to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4446235" cy="365125"/>
          </a:xfrm>
        </p:spPr>
        <p:txBody>
          <a:bodyPr/>
          <a:lstStyle/>
          <a:p>
            <a:r>
              <a:rPr lang="en-US"/>
              <a:t>Don’t forget to look behind you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52698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 smtClean="0"/>
              <a:t>Sample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6873025" cy="365125"/>
          </a:xfrm>
        </p:spPr>
        <p:txBody>
          <a:bodyPr/>
          <a:lstStyle/>
          <a:p>
            <a:r>
              <a:rPr lang="en-US" dirty="0" err="1" smtClean="0"/>
              <a:t>Psprovider</a:t>
            </a:r>
            <a:r>
              <a:rPr lang="en-US" dirty="0" smtClean="0"/>
              <a:t> – not what you see on the end of a letter.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69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634"/>
          <a:stretch/>
        </p:blipFill>
        <p:spPr bwMode="auto">
          <a:xfrm>
            <a:off x="381000" y="1295400"/>
            <a:ext cx="8610599" cy="509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15636" y="1752600"/>
            <a:ext cx="8229600" cy="38266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2"/>
              </a:buClr>
            </a:pPr>
            <a:r>
              <a:rPr lang="en-US" sz="1200" dirty="0" smtClean="0">
                <a:solidFill>
                  <a:srgbClr val="E5E5E5"/>
                </a:solidFill>
                <a:latin typeface="Lucida Console" panose="020B0609040504020204" pitchFamily="49" charset="0"/>
              </a:rPr>
              <a:t>Windows </a:t>
            </a:r>
            <a:r>
              <a:rPr lang="en-US" sz="1200" dirty="0">
                <a:solidFill>
                  <a:srgbClr val="E5E5E5"/>
                </a:solidFill>
                <a:latin typeface="Lucida Console" panose="020B0609040504020204" pitchFamily="49" charset="0"/>
              </a:rPr>
              <a:t>PowerShell</a:t>
            </a:r>
          </a:p>
          <a:p>
            <a:pPr>
              <a:spcAft>
                <a:spcPts val="1000"/>
              </a:spcAft>
              <a:buClr>
                <a:schemeClr val="accent2"/>
              </a:buClr>
            </a:pPr>
            <a:r>
              <a:rPr lang="en-US" sz="1200" dirty="0">
                <a:solidFill>
                  <a:srgbClr val="E5E5E5"/>
                </a:solidFill>
                <a:latin typeface="Lucida Console" panose="020B0609040504020204" pitchFamily="49" charset="0"/>
              </a:rPr>
              <a:t>Copyright (C) 2015 Microsoft Corporation. All rights reserved.</a:t>
            </a:r>
          </a:p>
          <a:p>
            <a:pPr>
              <a:spcAft>
                <a:spcPts val="1000"/>
              </a:spcAft>
              <a:buClr>
                <a:schemeClr val="accent2"/>
              </a:buClr>
            </a:pPr>
            <a:r>
              <a:rPr lang="en-US" sz="3200" dirty="0" smtClean="0">
                <a:solidFill>
                  <a:srgbClr val="E5E5E5"/>
                </a:solidFill>
                <a:latin typeface="Lucida Console" panose="020B0609040504020204" pitchFamily="49" charset="0"/>
              </a:rPr>
              <a:t>PS </a:t>
            </a:r>
            <a:r>
              <a:rPr lang="en-US" sz="3200" dirty="0">
                <a:solidFill>
                  <a:srgbClr val="E5E5E5"/>
                </a:solidFill>
                <a:latin typeface="Lucida Console" panose="020B0609040504020204" pitchFamily="49" charset="0"/>
              </a:rPr>
              <a:t>C</a:t>
            </a:r>
            <a:r>
              <a:rPr lang="en-US" sz="3200" dirty="0" smtClean="0">
                <a:solidFill>
                  <a:srgbClr val="E5E5E5"/>
                </a:solidFill>
                <a:latin typeface="Lucida Console" panose="020B0609040504020204" pitchFamily="49" charset="0"/>
              </a:rPr>
              <a:t>:\&gt;  get-psprovider |select </a:t>
            </a:r>
            <a:r>
              <a:rPr lang="en-US" sz="3200" dirty="0" err="1" smtClean="0">
                <a:solidFill>
                  <a:srgbClr val="E5E5E5"/>
                </a:solidFill>
                <a:latin typeface="Lucida Console" panose="020B0609040504020204" pitchFamily="49" charset="0"/>
              </a:rPr>
              <a:t>Name,capabilities,Drives</a:t>
            </a:r>
            <a:endParaRPr lang="en-US" sz="3200" dirty="0" smtClean="0">
              <a:solidFill>
                <a:srgbClr val="E5E5E5"/>
              </a:solidFill>
              <a:latin typeface="Lucida Console" panose="020B0609040504020204" pitchFamily="49" charset="0"/>
            </a:endParaRPr>
          </a:p>
          <a:p>
            <a:pPr>
              <a:buClr>
                <a:schemeClr val="accent2"/>
              </a:buClr>
            </a:pPr>
            <a:r>
              <a:rPr lang="en-US" dirty="0">
                <a:solidFill>
                  <a:srgbClr val="E5E5E5"/>
                </a:solidFill>
                <a:latin typeface="Lucida Console" panose="020B0609040504020204" pitchFamily="49" charset="0"/>
              </a:rPr>
              <a:t>Name            </a:t>
            </a:r>
            <a:r>
              <a:rPr lang="en-US" dirty="0" smtClean="0">
                <a:solidFill>
                  <a:srgbClr val="E5E5E5"/>
                </a:solidFill>
                <a:latin typeface="Lucida Console" panose="020B0609040504020204" pitchFamily="49" charset="0"/>
              </a:rPr>
              <a:t>Capabilities 		</a:t>
            </a:r>
            <a:r>
              <a:rPr lang="en-US" dirty="0">
                <a:solidFill>
                  <a:srgbClr val="E5E5E5"/>
                </a:solidFill>
                <a:latin typeface="Lucida Console" panose="020B0609040504020204" pitchFamily="49" charset="0"/>
              </a:rPr>
              <a:t>	</a:t>
            </a:r>
            <a:r>
              <a:rPr lang="en-US" dirty="0" smtClean="0">
                <a:solidFill>
                  <a:srgbClr val="E5E5E5"/>
                </a:solidFill>
                <a:latin typeface="Lucida Console" panose="020B0609040504020204" pitchFamily="49" charset="0"/>
              </a:rPr>
              <a:t>Drives</a:t>
            </a:r>
            <a:endParaRPr lang="en-US" dirty="0">
              <a:solidFill>
                <a:srgbClr val="E5E5E5"/>
              </a:solidFill>
              <a:latin typeface="Lucida Console" panose="020B0609040504020204" pitchFamily="49" charset="0"/>
            </a:endParaRPr>
          </a:p>
          <a:p>
            <a:pPr>
              <a:buClr>
                <a:schemeClr val="accent2"/>
              </a:buClr>
            </a:pPr>
            <a:r>
              <a:rPr lang="en-US" dirty="0">
                <a:solidFill>
                  <a:srgbClr val="E5E5E5"/>
                </a:solidFill>
                <a:latin typeface="Lucida Console" panose="020B0609040504020204" pitchFamily="49" charset="0"/>
              </a:rPr>
              <a:t>----            </a:t>
            </a:r>
            <a:r>
              <a:rPr lang="en-US" dirty="0" smtClean="0">
                <a:solidFill>
                  <a:srgbClr val="E5E5E5"/>
                </a:solidFill>
                <a:latin typeface="Lucida Console" panose="020B0609040504020204" pitchFamily="49" charset="0"/>
              </a:rPr>
              <a:t>------------ 			------</a:t>
            </a:r>
            <a:endParaRPr lang="en-US" dirty="0">
              <a:solidFill>
                <a:srgbClr val="E5E5E5"/>
              </a:solidFill>
              <a:latin typeface="Lucida Console" panose="020B0609040504020204" pitchFamily="49" charset="0"/>
            </a:endParaRPr>
          </a:p>
          <a:p>
            <a:pPr>
              <a:buClr>
                <a:schemeClr val="accent2"/>
              </a:buClr>
            </a:pPr>
            <a:r>
              <a:rPr lang="en-US" dirty="0">
                <a:solidFill>
                  <a:srgbClr val="E5E5E5"/>
                </a:solidFill>
                <a:latin typeface="Lucida Console" panose="020B0609040504020204" pitchFamily="49" charset="0"/>
              </a:rPr>
              <a:t>Registry        </a:t>
            </a:r>
            <a:r>
              <a:rPr lang="en-US" dirty="0" err="1" smtClean="0">
                <a:solidFill>
                  <a:srgbClr val="E5E5E5"/>
                </a:solidFill>
                <a:latin typeface="Lucida Console" panose="020B0609040504020204" pitchFamily="49" charset="0"/>
              </a:rPr>
              <a:t>ShouldProcess</a:t>
            </a:r>
            <a:r>
              <a:rPr lang="en-US" dirty="0">
                <a:solidFill>
                  <a:srgbClr val="E5E5E5"/>
                </a:solidFill>
                <a:latin typeface="Lucida Console" panose="020B0609040504020204" pitchFamily="49" charset="0"/>
              </a:rPr>
              <a:t>, Transactions </a:t>
            </a:r>
            <a:r>
              <a:rPr lang="en-US" dirty="0" smtClean="0">
                <a:solidFill>
                  <a:srgbClr val="E5E5E5"/>
                </a:solidFill>
                <a:latin typeface="Lucida Console" panose="020B0609040504020204" pitchFamily="49" charset="0"/>
              </a:rPr>
              <a:t>	{</a:t>
            </a:r>
            <a:r>
              <a:rPr lang="en-US" dirty="0">
                <a:solidFill>
                  <a:srgbClr val="E5E5E5"/>
                </a:solidFill>
                <a:latin typeface="Lucida Console" panose="020B0609040504020204" pitchFamily="49" charset="0"/>
              </a:rPr>
              <a:t>HKLM, HKCU}</a:t>
            </a:r>
          </a:p>
          <a:p>
            <a:pPr>
              <a:buClr>
                <a:schemeClr val="accent2"/>
              </a:buClr>
            </a:pPr>
            <a:r>
              <a:rPr lang="en-US" dirty="0">
                <a:solidFill>
                  <a:srgbClr val="E5E5E5"/>
                </a:solidFill>
                <a:latin typeface="Lucida Console" panose="020B0609040504020204" pitchFamily="49" charset="0"/>
              </a:rPr>
              <a:t>Alias           </a:t>
            </a:r>
            <a:r>
              <a:rPr lang="en-US" dirty="0" err="1" smtClean="0">
                <a:solidFill>
                  <a:srgbClr val="E5E5E5"/>
                </a:solidFill>
                <a:latin typeface="Lucida Console" panose="020B0609040504020204" pitchFamily="49" charset="0"/>
              </a:rPr>
              <a:t>ShouldProcess</a:t>
            </a:r>
            <a:r>
              <a:rPr lang="en-US" dirty="0" smtClean="0">
                <a:solidFill>
                  <a:srgbClr val="E5E5E5"/>
                </a:solidFill>
                <a:latin typeface="Lucida Console" panose="020B0609040504020204" pitchFamily="49" charset="0"/>
              </a:rPr>
              <a:t> 			{</a:t>
            </a:r>
            <a:r>
              <a:rPr lang="en-US" dirty="0">
                <a:solidFill>
                  <a:srgbClr val="E5E5E5"/>
                </a:solidFill>
                <a:latin typeface="Lucida Console" panose="020B0609040504020204" pitchFamily="49" charset="0"/>
              </a:rPr>
              <a:t>Alias}</a:t>
            </a:r>
          </a:p>
          <a:p>
            <a:pPr>
              <a:buClr>
                <a:schemeClr val="accent2"/>
              </a:buClr>
            </a:pPr>
            <a:r>
              <a:rPr lang="en-US" dirty="0">
                <a:solidFill>
                  <a:srgbClr val="E5E5E5"/>
                </a:solidFill>
                <a:latin typeface="Lucida Console" panose="020B0609040504020204" pitchFamily="49" charset="0"/>
              </a:rPr>
              <a:t>Environment     </a:t>
            </a:r>
            <a:r>
              <a:rPr lang="en-US" dirty="0" err="1" smtClean="0">
                <a:solidFill>
                  <a:srgbClr val="E5E5E5"/>
                </a:solidFill>
                <a:latin typeface="Lucida Console" panose="020B0609040504020204" pitchFamily="49" charset="0"/>
              </a:rPr>
              <a:t>ShouldProcess</a:t>
            </a:r>
            <a:r>
              <a:rPr lang="en-US" dirty="0" smtClean="0">
                <a:solidFill>
                  <a:srgbClr val="E5E5E5"/>
                </a:solidFill>
                <a:latin typeface="Lucida Console" panose="020B0609040504020204" pitchFamily="49" charset="0"/>
              </a:rPr>
              <a:t> 			{</a:t>
            </a:r>
            <a:r>
              <a:rPr lang="en-US" dirty="0" err="1">
                <a:solidFill>
                  <a:srgbClr val="E5E5E5"/>
                </a:solidFill>
                <a:latin typeface="Lucida Console" panose="020B0609040504020204" pitchFamily="49" charset="0"/>
              </a:rPr>
              <a:t>Env</a:t>
            </a:r>
            <a:r>
              <a:rPr lang="en-US" dirty="0">
                <a:solidFill>
                  <a:srgbClr val="E5E5E5"/>
                </a:solidFill>
                <a:latin typeface="Lucida Console" panose="020B0609040504020204" pitchFamily="49" charset="0"/>
              </a:rPr>
              <a:t>}</a:t>
            </a:r>
          </a:p>
          <a:p>
            <a:pPr>
              <a:buClr>
                <a:schemeClr val="accent2"/>
              </a:buClr>
            </a:pPr>
            <a:r>
              <a:rPr lang="en-US" dirty="0" err="1">
                <a:solidFill>
                  <a:srgbClr val="E5E5E5"/>
                </a:solidFill>
                <a:latin typeface="Lucida Console" panose="020B0609040504020204" pitchFamily="49" charset="0"/>
              </a:rPr>
              <a:t>FileSystem</a:t>
            </a:r>
            <a:r>
              <a:rPr lang="en-US" dirty="0">
                <a:solidFill>
                  <a:srgbClr val="E5E5E5"/>
                </a:solidFill>
                <a:latin typeface="Lucida Console" panose="020B0609040504020204" pitchFamily="49" charset="0"/>
              </a:rPr>
              <a:t>  </a:t>
            </a:r>
            <a:r>
              <a:rPr lang="en-US" dirty="0" smtClean="0">
                <a:solidFill>
                  <a:srgbClr val="E5E5E5"/>
                </a:solidFill>
                <a:latin typeface="Lucida Console" panose="020B0609040504020204" pitchFamily="49" charset="0"/>
              </a:rPr>
              <a:t>    Filter</a:t>
            </a:r>
            <a:r>
              <a:rPr lang="en-US" dirty="0">
                <a:solidFill>
                  <a:srgbClr val="E5E5E5"/>
                </a:solidFill>
                <a:latin typeface="Lucida Console" panose="020B0609040504020204" pitchFamily="49" charset="0"/>
              </a:rPr>
              <a:t>, </a:t>
            </a:r>
            <a:r>
              <a:rPr lang="en-US" dirty="0" err="1" smtClean="0">
                <a:solidFill>
                  <a:srgbClr val="E5E5E5"/>
                </a:solidFill>
                <a:latin typeface="Lucida Console" panose="020B0609040504020204" pitchFamily="49" charset="0"/>
              </a:rPr>
              <a:t>ShouldProcess</a:t>
            </a:r>
            <a:r>
              <a:rPr lang="en-US" dirty="0" smtClean="0">
                <a:solidFill>
                  <a:srgbClr val="E5E5E5"/>
                </a:solidFill>
                <a:latin typeface="Lucida Console" panose="020B0609040504020204" pitchFamily="49" charset="0"/>
              </a:rPr>
              <a:t>, Creds.	{C</a:t>
            </a:r>
            <a:r>
              <a:rPr lang="en-US" dirty="0">
                <a:solidFill>
                  <a:srgbClr val="E5E5E5"/>
                </a:solidFill>
                <a:latin typeface="Lucida Console" panose="020B0609040504020204" pitchFamily="49" charset="0"/>
              </a:rPr>
              <a:t>, F, D}</a:t>
            </a:r>
          </a:p>
          <a:p>
            <a:pPr>
              <a:buClr>
                <a:schemeClr val="accent2"/>
              </a:buClr>
            </a:pPr>
            <a:r>
              <a:rPr lang="en-US" dirty="0">
                <a:solidFill>
                  <a:srgbClr val="E5E5E5"/>
                </a:solidFill>
                <a:latin typeface="Lucida Console" panose="020B0609040504020204" pitchFamily="49" charset="0"/>
              </a:rPr>
              <a:t>Function        </a:t>
            </a:r>
            <a:r>
              <a:rPr lang="en-US" dirty="0" err="1" smtClean="0">
                <a:solidFill>
                  <a:srgbClr val="E5E5E5"/>
                </a:solidFill>
                <a:latin typeface="Lucida Console" panose="020B0609040504020204" pitchFamily="49" charset="0"/>
              </a:rPr>
              <a:t>ShouldProcess</a:t>
            </a:r>
            <a:r>
              <a:rPr lang="en-US" dirty="0" smtClean="0">
                <a:solidFill>
                  <a:srgbClr val="E5E5E5"/>
                </a:solidFill>
                <a:latin typeface="Lucida Console" panose="020B0609040504020204" pitchFamily="49" charset="0"/>
              </a:rPr>
              <a:t> 			{</a:t>
            </a:r>
            <a:r>
              <a:rPr lang="en-US" dirty="0">
                <a:solidFill>
                  <a:srgbClr val="E5E5E5"/>
                </a:solidFill>
                <a:latin typeface="Lucida Console" panose="020B0609040504020204" pitchFamily="49" charset="0"/>
              </a:rPr>
              <a:t>Function}</a:t>
            </a:r>
          </a:p>
          <a:p>
            <a:pPr>
              <a:buClr>
                <a:schemeClr val="accent2"/>
              </a:buClr>
            </a:pPr>
            <a:r>
              <a:rPr lang="en-US" dirty="0">
                <a:solidFill>
                  <a:srgbClr val="E5E5E5"/>
                </a:solidFill>
                <a:latin typeface="Lucida Console" panose="020B0609040504020204" pitchFamily="49" charset="0"/>
              </a:rPr>
              <a:t>Variable        </a:t>
            </a:r>
            <a:r>
              <a:rPr lang="en-US" dirty="0" err="1" smtClean="0">
                <a:solidFill>
                  <a:srgbClr val="E5E5E5"/>
                </a:solidFill>
                <a:latin typeface="Lucida Console" panose="020B0609040504020204" pitchFamily="49" charset="0"/>
              </a:rPr>
              <a:t>ShouldProcess</a:t>
            </a:r>
            <a:r>
              <a:rPr lang="en-US" dirty="0" smtClean="0">
                <a:solidFill>
                  <a:srgbClr val="E5E5E5"/>
                </a:solidFill>
                <a:latin typeface="Lucida Console" panose="020B0609040504020204" pitchFamily="49" charset="0"/>
              </a:rPr>
              <a:t> 			{</a:t>
            </a:r>
            <a:r>
              <a:rPr lang="en-US" dirty="0">
                <a:solidFill>
                  <a:srgbClr val="E5E5E5"/>
                </a:solidFill>
                <a:latin typeface="Lucida Console" panose="020B0609040504020204" pitchFamily="49" charset="0"/>
              </a:rPr>
              <a:t>Variable}</a:t>
            </a:r>
            <a:endParaRPr lang="en-US" dirty="0" smtClean="0">
              <a:solidFill>
                <a:srgbClr val="E5E5E5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73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On the Shoulder of Giants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ko-KR" dirty="0" smtClean="0">
                <a:latin typeface="Arial" pitchFamily="34" charset="0"/>
                <a:ea typeface="굴림" charset="-127"/>
                <a:cs typeface="Arial" pitchFamily="34" charset="0"/>
              </a:rPr>
              <a:t>Windows PowerShell 2.0 for Beginners Training &amp; Overview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latin typeface="Arial" pitchFamily="34" charset="0"/>
                <a:ea typeface="굴림" charset="-127"/>
                <a:cs typeface="Arial" pitchFamily="34" charset="0"/>
              </a:rPr>
              <a:t>https://</a:t>
            </a:r>
            <a:r>
              <a:rPr lang="en-US" altLang="ko-KR" dirty="0" err="1" smtClean="0">
                <a:latin typeface="Arial" pitchFamily="34" charset="0"/>
                <a:ea typeface="굴림" charset="-127"/>
                <a:cs typeface="Arial" pitchFamily="34" charset="0"/>
              </a:rPr>
              <a:t>www.youtube.com</a:t>
            </a:r>
            <a:r>
              <a:rPr lang="en-US" altLang="ko-KR" dirty="0" smtClean="0">
                <a:latin typeface="Arial" pitchFamily="34" charset="0"/>
                <a:ea typeface="굴림" charset="-127"/>
                <a:cs typeface="Arial" pitchFamily="34" charset="0"/>
              </a:rPr>
              <a:t>/</a:t>
            </a:r>
            <a:r>
              <a:rPr lang="en-US" altLang="ko-KR" dirty="0" err="1" smtClean="0">
                <a:latin typeface="Arial" pitchFamily="34" charset="0"/>
                <a:ea typeface="굴림" charset="-127"/>
                <a:cs typeface="Arial" pitchFamily="34" charset="0"/>
              </a:rPr>
              <a:t>watch?v</a:t>
            </a:r>
            <a:r>
              <a:rPr lang="en-US" altLang="ko-KR" dirty="0" smtClean="0">
                <a:latin typeface="Arial" pitchFamily="34" charset="0"/>
                <a:ea typeface="굴림" charset="-127"/>
                <a:cs typeface="Arial" pitchFamily="34" charset="0"/>
              </a:rPr>
              <a:t>=3vJvkANKVWA</a:t>
            </a:r>
          </a:p>
          <a:p>
            <a:pPr>
              <a:lnSpc>
                <a:spcPct val="80000"/>
              </a:lnSpc>
            </a:pPr>
            <a:r>
              <a:rPr lang="en-US" altLang="ko-KR" dirty="0" smtClean="0">
                <a:latin typeface="Arial" pitchFamily="34" charset="0"/>
                <a:ea typeface="굴림" charset="-127"/>
                <a:cs typeface="Arial" pitchFamily="34" charset="0"/>
              </a:rPr>
              <a:t>Ben0xA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latin typeface="Arial" pitchFamily="34" charset="0"/>
                <a:ea typeface="굴림" charset="-127"/>
                <a:cs typeface="Arial" pitchFamily="34" charset="0"/>
              </a:rPr>
              <a:t>https://</a:t>
            </a:r>
            <a:r>
              <a:rPr lang="en-US" altLang="ko-KR" dirty="0" err="1" smtClean="0">
                <a:latin typeface="Arial" pitchFamily="34" charset="0"/>
                <a:ea typeface="굴림" charset="-127"/>
                <a:cs typeface="Arial" pitchFamily="34" charset="0"/>
              </a:rPr>
              <a:t>www.youtube.com</a:t>
            </a:r>
            <a:r>
              <a:rPr lang="en-US" altLang="ko-KR" dirty="0" smtClean="0">
                <a:latin typeface="Arial" pitchFamily="34" charset="0"/>
                <a:ea typeface="굴림" charset="-127"/>
                <a:cs typeface="Arial" pitchFamily="34" charset="0"/>
              </a:rPr>
              <a:t>/</a:t>
            </a:r>
            <a:r>
              <a:rPr lang="en-US" altLang="ko-KR" dirty="0" err="1" smtClean="0">
                <a:latin typeface="Arial" pitchFamily="34" charset="0"/>
                <a:ea typeface="굴림" charset="-127"/>
                <a:cs typeface="Arial" pitchFamily="34" charset="0"/>
              </a:rPr>
              <a:t>watch?v</a:t>
            </a:r>
            <a:r>
              <a:rPr lang="en-US" altLang="ko-KR" dirty="0" smtClean="0">
                <a:latin typeface="Arial" pitchFamily="34" charset="0"/>
                <a:ea typeface="굴림" charset="-127"/>
                <a:cs typeface="Arial" pitchFamily="34" charset="0"/>
              </a:rPr>
              <a:t>=893NGtZlod8 - Gray Hat PowerShell 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latin typeface="Arial" pitchFamily="34" charset="0"/>
                <a:ea typeface="굴림" charset="-127"/>
                <a:cs typeface="Arial" pitchFamily="34" charset="0"/>
              </a:rPr>
              <a:t>https://</a:t>
            </a:r>
            <a:r>
              <a:rPr lang="en-US" altLang="ko-KR" dirty="0" err="1" smtClean="0">
                <a:latin typeface="Arial" pitchFamily="34" charset="0"/>
                <a:ea typeface="굴림" charset="-127"/>
                <a:cs typeface="Arial" pitchFamily="34" charset="0"/>
              </a:rPr>
              <a:t>www.youtube.com</a:t>
            </a:r>
            <a:r>
              <a:rPr lang="en-US" altLang="ko-KR" dirty="0" smtClean="0">
                <a:latin typeface="Arial" pitchFamily="34" charset="0"/>
                <a:ea typeface="굴림" charset="-127"/>
                <a:cs typeface="Arial" pitchFamily="34" charset="0"/>
              </a:rPr>
              <a:t>/</a:t>
            </a:r>
            <a:r>
              <a:rPr lang="en-US" altLang="ko-KR" dirty="0" err="1" smtClean="0">
                <a:latin typeface="Arial" pitchFamily="34" charset="0"/>
                <a:ea typeface="굴림" charset="-127"/>
                <a:cs typeface="Arial" pitchFamily="34" charset="0"/>
              </a:rPr>
              <a:t>watch?v</a:t>
            </a:r>
            <a:r>
              <a:rPr lang="en-US" altLang="ko-KR" dirty="0" smtClean="0">
                <a:latin typeface="Arial" pitchFamily="34" charset="0"/>
                <a:ea typeface="굴림" charset="-127"/>
                <a:cs typeface="Arial" pitchFamily="34" charset="0"/>
              </a:rPr>
              <a:t>=4X_uBL2YpmA - Practical PowerShell programming for Practical Programmers</a:t>
            </a:r>
          </a:p>
          <a:p>
            <a:pPr>
              <a:lnSpc>
                <a:spcPct val="80000"/>
              </a:lnSpc>
            </a:pPr>
            <a:endParaRPr lang="en-US" altLang="ko-KR" dirty="0">
              <a:latin typeface="Arial" pitchFamily="34" charset="0"/>
              <a:ea typeface="굴림" charset="-127"/>
              <a:cs typeface="Arial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4370035" cy="365125"/>
          </a:xfrm>
        </p:spPr>
        <p:txBody>
          <a:bodyPr/>
          <a:lstStyle/>
          <a:p>
            <a:r>
              <a:rPr lang="en-US" dirty="0" smtClean="0"/>
              <a:t>Thanks to everyone that inspired us to get started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326607"/>
            <a:ext cx="3352800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42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66800"/>
            <a:ext cx="8229600" cy="48768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608035" cy="365125"/>
          </a:xfrm>
        </p:spPr>
        <p:txBody>
          <a:bodyPr/>
          <a:lstStyle/>
          <a:p>
            <a:r>
              <a:rPr lang="en-US" dirty="0"/>
              <a:t>Look ma, we have </a:t>
            </a:r>
            <a:r>
              <a:rPr lang="en-US" dirty="0" smtClean="0"/>
              <a:t>drives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486400" y="3581400"/>
            <a:ext cx="1981201" cy="304800"/>
          </a:xfrm>
          <a:prstGeom prst="ellipse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04800" y="3581400"/>
            <a:ext cx="1981201" cy="304800"/>
          </a:xfrm>
          <a:prstGeom prst="ellipse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24803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66800"/>
            <a:ext cx="8229600" cy="53340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608035" cy="365125"/>
          </a:xfrm>
        </p:spPr>
        <p:txBody>
          <a:bodyPr/>
          <a:lstStyle/>
          <a:p>
            <a:r>
              <a:rPr lang="en-US"/>
              <a:t>Look ma, we have registry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638800" y="4572000"/>
            <a:ext cx="1981201" cy="304800"/>
          </a:xfrm>
          <a:prstGeom prst="ellipse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52399" y="4572000"/>
            <a:ext cx="1981201" cy="304800"/>
          </a:xfrm>
          <a:prstGeom prst="ellipse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668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Navigating providers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Cmdlets with the noun item, or items are usually used for this purpose. </a:t>
            </a:r>
          </a:p>
          <a:p>
            <a:endParaRPr lang="en-US" dirty="0" smtClean="0"/>
          </a:p>
          <a:p>
            <a:r>
              <a:rPr lang="en-US" dirty="0" smtClean="0"/>
              <a:t>The noun items is used to retrieve a folder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get-</a:t>
            </a:r>
            <a:r>
              <a:rPr lang="en-US" dirty="0" err="1" smtClean="0"/>
              <a:t>childitem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noun </a:t>
            </a:r>
            <a:r>
              <a:rPr lang="en-US" dirty="0" err="1" smtClean="0"/>
              <a:t>itemproperty</a:t>
            </a:r>
            <a:r>
              <a:rPr lang="en-US" dirty="0" smtClean="0"/>
              <a:t> returns data on a single object/file.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7037035" cy="365125"/>
          </a:xfrm>
        </p:spPr>
        <p:txBody>
          <a:bodyPr/>
          <a:lstStyle/>
          <a:p>
            <a:r>
              <a:rPr lang="en-US" dirty="0" smtClean="0"/>
              <a:t>Easier than navigating the 7 seas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02679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monitor?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dirty="0" smtClean="0"/>
              <a:t>GOAL: When </a:t>
            </a:r>
            <a:r>
              <a:rPr lang="en-US" sz="2800" dirty="0"/>
              <a:t>a user saves a file to particular network share we want to prompt the user with a password </a:t>
            </a:r>
            <a:r>
              <a:rPr lang="en-US" sz="2800" dirty="0" smtClean="0"/>
              <a:t>prompt.</a:t>
            </a:r>
          </a:p>
          <a:p>
            <a:pPr marL="0" lv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dirty="0" smtClean="0"/>
              <a:t>DECISION: Where/what do we monitor?</a:t>
            </a:r>
            <a:endParaRPr lang="en-US" sz="2800" dirty="0"/>
          </a:p>
          <a:p>
            <a:r>
              <a:rPr lang="en-US" dirty="0" smtClean="0"/>
              <a:t>We can ask the user (person running script not the victim)</a:t>
            </a:r>
          </a:p>
          <a:p>
            <a:r>
              <a:rPr lang="en-US" dirty="0" smtClean="0"/>
              <a:t>We can look at the registry</a:t>
            </a:r>
          </a:p>
          <a:p>
            <a:r>
              <a:rPr lang="en-US" dirty="0" smtClean="0"/>
              <a:t>We can “hard code” it </a:t>
            </a:r>
          </a:p>
          <a:p>
            <a:r>
              <a:rPr lang="en-US" dirty="0" smtClean="0"/>
              <a:t>We can look at drive letters….. And on and on and on…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6808435" cy="365125"/>
          </a:xfrm>
        </p:spPr>
        <p:txBody>
          <a:bodyPr/>
          <a:lstStyle/>
          <a:p>
            <a:r>
              <a:rPr lang="en-US" dirty="0" smtClean="0"/>
              <a:t>No this isn’t a test…. Or is it?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Navigating the registry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HKEY_Local_Machine</a:t>
            </a:r>
            <a:r>
              <a:rPr lang="en-US" dirty="0" smtClean="0"/>
              <a:t> (HKLM) &amp; </a:t>
            </a:r>
            <a:r>
              <a:rPr lang="en-US" dirty="0" err="1" smtClean="0"/>
              <a:t>HKEY_Current_User</a:t>
            </a:r>
            <a:r>
              <a:rPr lang="en-US" dirty="0" smtClean="0"/>
              <a:t> (HKCU) registry keys can be browsed directly through PowerShell. </a:t>
            </a:r>
          </a:p>
          <a:p>
            <a:endParaRPr lang="en-US" dirty="0"/>
          </a:p>
          <a:p>
            <a:r>
              <a:rPr lang="en-US" dirty="0" smtClean="0"/>
              <a:t>To </a:t>
            </a:r>
            <a:r>
              <a:rPr lang="en-US" dirty="0" smtClean="0"/>
              <a:t>navigate </a:t>
            </a:r>
            <a:r>
              <a:rPr lang="en-US" dirty="0" smtClean="0"/>
              <a:t>into these keys use the set-location or its alias ;) </a:t>
            </a:r>
          </a:p>
          <a:p>
            <a:endParaRPr lang="en-US" dirty="0" smtClean="0"/>
          </a:p>
          <a:p>
            <a:r>
              <a:rPr lang="en-US" dirty="0" smtClean="0"/>
              <a:t>Use get-item to query registry keys</a:t>
            </a:r>
          </a:p>
          <a:p>
            <a:endParaRPr lang="en-US" dirty="0" smtClean="0"/>
          </a:p>
          <a:p>
            <a:r>
              <a:rPr lang="en-US" dirty="0" smtClean="0"/>
              <a:t>Use get-</a:t>
            </a:r>
            <a:r>
              <a:rPr lang="en-US" dirty="0" err="1" smtClean="0"/>
              <a:t>itemproperty</a:t>
            </a:r>
            <a:r>
              <a:rPr lang="en-US" dirty="0" smtClean="0"/>
              <a:t> to read the contents of a value.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6960835" cy="365125"/>
          </a:xfrm>
        </p:spPr>
        <p:txBody>
          <a:bodyPr/>
          <a:lstStyle/>
          <a:p>
            <a:r>
              <a:rPr lang="en-US" dirty="0" smtClean="0"/>
              <a:t>PS allows for easy manipulation of registry – no that’s not a joke.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6268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Registry 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6808435" cy="365125"/>
          </a:xfrm>
        </p:spPr>
        <p:txBody>
          <a:bodyPr/>
          <a:lstStyle/>
          <a:p>
            <a:r>
              <a:rPr lang="en-US" dirty="0" smtClean="0"/>
              <a:t>Footer Text – too lazy to write anything funny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Set-location ”HKCU:\software\</a:t>
            </a:r>
            <a:r>
              <a:rPr lang="en-US" dirty="0" err="1" smtClean="0"/>
              <a:t>microsoft</a:t>
            </a:r>
            <a:r>
              <a:rPr lang="en-US" dirty="0" smtClean="0"/>
              <a:t>\Internet Explorer”</a:t>
            </a:r>
          </a:p>
          <a:p>
            <a:endParaRPr lang="en-US" sz="2000" dirty="0" smtClean="0"/>
          </a:p>
          <a:p>
            <a:r>
              <a:rPr lang="en-US" sz="2000" dirty="0" smtClean="0"/>
              <a:t>Get-item –path </a:t>
            </a:r>
            <a:r>
              <a:rPr lang="en-US" sz="2000" dirty="0"/>
              <a:t>”HKCU:\software\</a:t>
            </a:r>
            <a:r>
              <a:rPr lang="en-US" sz="2000" dirty="0" err="1"/>
              <a:t>microsoft</a:t>
            </a:r>
            <a:r>
              <a:rPr lang="en-US" sz="2000" dirty="0"/>
              <a:t>\Internet Explorer</a:t>
            </a:r>
            <a:r>
              <a:rPr lang="en-US" sz="2000" dirty="0" smtClean="0"/>
              <a:t>”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sz="2000" dirty="0" smtClean="0"/>
              <a:t>Get-</a:t>
            </a:r>
            <a:r>
              <a:rPr lang="en-US" sz="2000" dirty="0" err="1" smtClean="0"/>
              <a:t>itemproperty</a:t>
            </a:r>
            <a:r>
              <a:rPr lang="en-US" sz="2000" dirty="0" smtClean="0"/>
              <a:t> –path </a:t>
            </a:r>
            <a:r>
              <a:rPr lang="en-US" sz="2000" dirty="0"/>
              <a:t>”HKCU:\software\</a:t>
            </a:r>
            <a:r>
              <a:rPr lang="en-US" sz="2000" dirty="0" err="1"/>
              <a:t>microsoft</a:t>
            </a:r>
            <a:r>
              <a:rPr lang="en-US" sz="2000" dirty="0"/>
              <a:t>\Internet Explorer</a:t>
            </a:r>
            <a:r>
              <a:rPr lang="en-US" sz="2000" dirty="0" smtClean="0"/>
              <a:t>” –name “Download Directory”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7289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229600" cy="1371600"/>
          </a:xfrm>
        </p:spPr>
        <p:txBody>
          <a:bodyPr/>
          <a:lstStyle/>
          <a:p>
            <a:r>
              <a:rPr lang="en-US" dirty="0" smtClean="0"/>
              <a:t>Lets review the registry code from Invoke-</a:t>
            </a:r>
            <a:r>
              <a:rPr lang="en-US" dirty="0" err="1" smtClean="0"/>
              <a:t>Gimme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Finally the cool stuff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09423" y="1676400"/>
            <a:ext cx="8229600" cy="1828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en-US" sz="3200" dirty="0" smtClean="0"/>
              <a:t>GOAL: Grab a file path form the most recently used list (e.g. recent files</a:t>
            </a:r>
            <a:r>
              <a:rPr lang="en-US" sz="3200" dirty="0" smtClean="0"/>
              <a:t>)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93912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Registry Demo cont.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62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Let’s look at the code.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Finally the cool stuff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77</a:t>
            </a:fld>
            <a:endParaRPr lang="en-US" dirty="0"/>
          </a:p>
        </p:txBody>
      </p:sp>
      <p:pic>
        <p:nvPicPr>
          <p:cNvPr id="1026" name="Picture 2" descr="Image result for Dem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362200"/>
            <a:ext cx="8131939" cy="3383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16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dirty="0" smtClean="0"/>
              <a:t>Time to mess around with the registry… you may need admin.</a:t>
            </a:r>
          </a:p>
          <a:p>
            <a:pPr marL="0" indent="0">
              <a:buNone/>
            </a:pPr>
            <a:r>
              <a:rPr lang="en-US" sz="4000" dirty="0" smtClean="0"/>
              <a:t>BE CAREFUL.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4000" dirty="0">
                <a:solidFill>
                  <a:srgbClr val="2F5897"/>
                </a:solidFill>
              </a:rPr>
              <a:t>LAB </a:t>
            </a:r>
            <a:r>
              <a:rPr lang="en-US" sz="4000" dirty="0" smtClean="0">
                <a:solidFill>
                  <a:srgbClr val="2F5897"/>
                </a:solidFill>
              </a:rPr>
              <a:t>5 Registry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7037035" cy="365125"/>
          </a:xfrm>
        </p:spPr>
        <p:txBody>
          <a:bodyPr/>
          <a:lstStyle/>
          <a:p>
            <a:r>
              <a:rPr lang="en-US" dirty="0" smtClean="0"/>
              <a:t>Registry manipulation … cool.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2667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 Closer Look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5638800" cy="4830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If statements are used to determine an action based on the result of statement.</a:t>
            </a:r>
          </a:p>
          <a:p>
            <a:r>
              <a:rPr lang="en-US" dirty="0" smtClean="0"/>
              <a:t>If statement is $TRUE everything in { …} gets executed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Switch statement could be used in lieu of several if’s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6960835" cy="365125"/>
          </a:xfrm>
        </p:spPr>
        <p:txBody>
          <a:bodyPr/>
          <a:lstStyle/>
          <a:p>
            <a:r>
              <a:rPr lang="en-US" dirty="0" smtClean="0"/>
              <a:t>Red light …. Green light…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79</a:t>
            </a:fld>
            <a:endParaRPr lang="en-US" dirty="0"/>
          </a:p>
        </p:txBody>
      </p:sp>
      <p:pic>
        <p:nvPicPr>
          <p:cNvPr id="7" name="Picture 2" descr="C:\Users\prickleypaw7\AppData\Local\Microsoft\Windows\INetCache\IE\QPSC9VHV\609729dc2c708c96acd621c0498a5b55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096000" y="1143000"/>
            <a:ext cx="2895600" cy="4973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5624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On the Shoulder of Giants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ko-KR" dirty="0" smtClean="0">
                <a:latin typeface="Arial" pitchFamily="34" charset="0"/>
                <a:ea typeface="굴림" charset="-127"/>
                <a:cs typeface="Arial" pitchFamily="34" charset="0"/>
              </a:rPr>
              <a:t>Jared </a:t>
            </a:r>
            <a:r>
              <a:rPr lang="en-US" altLang="ko-KR" dirty="0">
                <a:latin typeface="Arial" pitchFamily="34" charset="0"/>
                <a:ea typeface="굴림" charset="-127"/>
                <a:cs typeface="Arial" pitchFamily="34" charset="0"/>
              </a:rPr>
              <a:t>Atkinson @</a:t>
            </a:r>
            <a:r>
              <a:rPr lang="en-US" altLang="ko-KR" dirty="0" err="1" smtClean="0">
                <a:latin typeface="Arial" pitchFamily="34" charset="0"/>
                <a:ea typeface="굴림" charset="-127"/>
                <a:cs typeface="Arial" pitchFamily="34" charset="0"/>
              </a:rPr>
              <a:t>jaredcatkinson</a:t>
            </a:r>
            <a:endParaRPr lang="en-US" altLang="ko-KR" dirty="0">
              <a:latin typeface="Arial" pitchFamily="34" charset="0"/>
              <a:ea typeface="굴림" charset="-127"/>
              <a:cs typeface="Arial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altLang="ko-KR" dirty="0" err="1" smtClean="0">
                <a:latin typeface="Arial" pitchFamily="34" charset="0"/>
                <a:ea typeface="굴림" charset="-127"/>
                <a:cs typeface="Arial" pitchFamily="34" charset="0"/>
              </a:rPr>
              <a:t>PowerForensics</a:t>
            </a:r>
            <a:endParaRPr lang="en-US" altLang="ko-KR" dirty="0" smtClean="0">
              <a:latin typeface="Arial" pitchFamily="34" charset="0"/>
              <a:ea typeface="굴림" charset="-127"/>
              <a:cs typeface="Arial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ko-KR" dirty="0" smtClean="0">
                <a:latin typeface="Arial" pitchFamily="34" charset="0"/>
                <a:ea typeface="굴림" charset="-127"/>
                <a:cs typeface="Arial" pitchFamily="34" charset="0"/>
              </a:rPr>
              <a:t>Matt </a:t>
            </a:r>
            <a:r>
              <a:rPr lang="en-US" altLang="ko-KR" dirty="0">
                <a:latin typeface="Arial" pitchFamily="34" charset="0"/>
                <a:ea typeface="굴림" charset="-127"/>
                <a:cs typeface="Arial" pitchFamily="34" charset="0"/>
              </a:rPr>
              <a:t>Graber/ @</a:t>
            </a:r>
            <a:r>
              <a:rPr lang="en-US" altLang="ko-KR" dirty="0" err="1" smtClean="0">
                <a:latin typeface="Arial" pitchFamily="34" charset="0"/>
                <a:ea typeface="굴림" charset="-127"/>
                <a:cs typeface="Arial" pitchFamily="34" charset="0"/>
              </a:rPr>
              <a:t>mattifestation</a:t>
            </a:r>
            <a:endParaRPr lang="en-US" altLang="ko-KR" dirty="0" smtClean="0">
              <a:latin typeface="Arial" pitchFamily="34" charset="0"/>
              <a:ea typeface="굴림" charset="-127"/>
              <a:cs typeface="Arial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latin typeface="Arial" pitchFamily="34" charset="0"/>
                <a:ea typeface="굴림" charset="-127"/>
                <a:cs typeface="Arial" pitchFamily="34" charset="0"/>
              </a:rPr>
              <a:t>Partial list: </a:t>
            </a:r>
          </a:p>
          <a:p>
            <a:pPr lvl="2">
              <a:lnSpc>
                <a:spcPct val="80000"/>
              </a:lnSpc>
            </a:pPr>
            <a:r>
              <a:rPr lang="en-US" altLang="ko-KR" dirty="0" err="1" smtClean="0">
                <a:latin typeface="Arial" pitchFamily="34" charset="0"/>
                <a:ea typeface="굴림" charset="-127"/>
                <a:cs typeface="Arial" pitchFamily="34" charset="0"/>
              </a:rPr>
              <a:t>Powersploit</a:t>
            </a:r>
            <a:endParaRPr lang="en-US" altLang="ko-KR" dirty="0" smtClean="0">
              <a:latin typeface="Arial" pitchFamily="34" charset="0"/>
              <a:ea typeface="굴림" charset="-127"/>
              <a:cs typeface="Arial" pitchFamily="34" charset="0"/>
            </a:endParaRPr>
          </a:p>
          <a:p>
            <a:pPr lvl="2">
              <a:lnSpc>
                <a:spcPct val="80000"/>
              </a:lnSpc>
            </a:pPr>
            <a:r>
              <a:rPr lang="en-US" altLang="ko-KR" dirty="0" err="1" smtClean="0">
                <a:latin typeface="Arial" pitchFamily="34" charset="0"/>
                <a:ea typeface="굴림" charset="-127"/>
                <a:cs typeface="Arial" pitchFamily="34" charset="0"/>
              </a:rPr>
              <a:t>Exploitmonday.com</a:t>
            </a:r>
            <a:r>
              <a:rPr lang="en-US" altLang="ko-KR" dirty="0" smtClean="0">
                <a:latin typeface="Arial" pitchFamily="34" charset="0"/>
                <a:ea typeface="굴림" charset="-127"/>
                <a:cs typeface="Arial" pitchFamily="34" charset="0"/>
              </a:rPr>
              <a:t> </a:t>
            </a:r>
            <a:r>
              <a:rPr lang="en-US" altLang="ko-KR" dirty="0" smtClean="0">
                <a:latin typeface="Arial" pitchFamily="34" charset="0"/>
                <a:ea typeface="굴림" charset="-127"/>
                <a:cs typeface="Arial" pitchFamily="34" charset="0"/>
                <a:sym typeface="Wingdings"/>
              </a:rPr>
              <a:t> blog</a:t>
            </a:r>
            <a:r>
              <a:rPr lang="en-US" altLang="ko-KR" dirty="0" smtClean="0">
                <a:latin typeface="Arial" pitchFamily="34" charset="0"/>
                <a:ea typeface="굴림" charset="-127"/>
                <a:cs typeface="Arial" pitchFamily="34" charset="0"/>
              </a:rPr>
              <a:t> </a:t>
            </a:r>
            <a:endParaRPr lang="en-US" altLang="ko-KR" dirty="0">
              <a:latin typeface="Arial" pitchFamily="34" charset="0"/>
              <a:ea typeface="굴림" charset="-127"/>
              <a:cs typeface="Arial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ko-KR" dirty="0" smtClean="0">
                <a:latin typeface="Arial" pitchFamily="34" charset="0"/>
                <a:ea typeface="굴림" charset="-127"/>
                <a:cs typeface="Arial" pitchFamily="34" charset="0"/>
              </a:rPr>
              <a:t>Will </a:t>
            </a:r>
            <a:r>
              <a:rPr lang="en-US" altLang="ko-KR" dirty="0">
                <a:latin typeface="Arial" pitchFamily="34" charset="0"/>
                <a:ea typeface="굴림" charset="-127"/>
                <a:cs typeface="Arial" pitchFamily="34" charset="0"/>
              </a:rPr>
              <a:t>Shroeder/ @</a:t>
            </a:r>
            <a:r>
              <a:rPr lang="en-US" altLang="ko-KR" dirty="0" err="1" smtClean="0">
                <a:latin typeface="Arial" pitchFamily="34" charset="0"/>
                <a:ea typeface="굴림" charset="-127"/>
                <a:cs typeface="Arial" pitchFamily="34" charset="0"/>
              </a:rPr>
              <a:t>harmJoy</a:t>
            </a:r>
            <a:endParaRPr lang="en-US" altLang="ko-KR" dirty="0" smtClean="0">
              <a:latin typeface="Arial" pitchFamily="34" charset="0"/>
              <a:ea typeface="굴림" charset="-127"/>
              <a:cs typeface="Arial" pitchFamily="34" charset="0"/>
            </a:endParaRPr>
          </a:p>
          <a:p>
            <a:pPr marL="742950" lvl="2" indent="-342900">
              <a:lnSpc>
                <a:spcPct val="80000"/>
              </a:lnSpc>
            </a:pPr>
            <a:r>
              <a:rPr lang="en-US" altLang="ko-KR" dirty="0">
                <a:latin typeface="Arial" pitchFamily="34" charset="0"/>
                <a:ea typeface="굴림" charset="-127"/>
                <a:cs typeface="Arial" pitchFamily="34" charset="0"/>
              </a:rPr>
              <a:t>Partial </a:t>
            </a:r>
            <a:r>
              <a:rPr lang="en-US" altLang="ko-KR" dirty="0" smtClean="0">
                <a:latin typeface="Arial" pitchFamily="34" charset="0"/>
                <a:ea typeface="굴림" charset="-127"/>
                <a:cs typeface="Arial" pitchFamily="34" charset="0"/>
              </a:rPr>
              <a:t>list of projects: </a:t>
            </a:r>
          </a:p>
          <a:p>
            <a:pPr marL="1200150" lvl="3" indent="-342900">
              <a:lnSpc>
                <a:spcPct val="80000"/>
              </a:lnSpc>
            </a:pPr>
            <a:r>
              <a:rPr lang="en-US" altLang="ko-KR" dirty="0" smtClean="0">
                <a:latin typeface="Arial" pitchFamily="34" charset="0"/>
                <a:ea typeface="굴림" charset="-127"/>
                <a:cs typeface="Arial" pitchFamily="34" charset="0"/>
              </a:rPr>
              <a:t>Bloodhound</a:t>
            </a:r>
          </a:p>
          <a:p>
            <a:pPr marL="1200150" lvl="3" indent="-342900">
              <a:lnSpc>
                <a:spcPct val="80000"/>
              </a:lnSpc>
            </a:pPr>
            <a:r>
              <a:rPr lang="en-US" altLang="ko-KR" dirty="0" err="1" smtClean="0">
                <a:latin typeface="Arial" pitchFamily="34" charset="0"/>
                <a:ea typeface="굴림" charset="-127"/>
                <a:cs typeface="Arial" pitchFamily="34" charset="0"/>
              </a:rPr>
              <a:t>powerview</a:t>
            </a:r>
            <a:endParaRPr lang="en-US" altLang="ko-KR" dirty="0" smtClean="0">
              <a:latin typeface="Arial" pitchFamily="34" charset="0"/>
              <a:ea typeface="굴림" charset="-127"/>
              <a:cs typeface="Arial" pitchFamily="34" charset="0"/>
            </a:endParaRPr>
          </a:p>
          <a:p>
            <a:pPr lvl="3">
              <a:lnSpc>
                <a:spcPct val="80000"/>
              </a:lnSpc>
            </a:pPr>
            <a:r>
              <a:rPr lang="en-US" altLang="ko-KR" sz="1100" dirty="0" smtClean="0">
                <a:latin typeface="Arial" pitchFamily="34" charset="0"/>
                <a:ea typeface="굴림" charset="-127"/>
                <a:cs typeface="Arial" pitchFamily="34" charset="0"/>
              </a:rPr>
              <a:t>https</a:t>
            </a:r>
            <a:r>
              <a:rPr lang="en-US" altLang="ko-KR" sz="1100" dirty="0">
                <a:latin typeface="Arial" pitchFamily="34" charset="0"/>
                <a:ea typeface="굴림" charset="-127"/>
                <a:cs typeface="Arial" pitchFamily="34" charset="0"/>
              </a:rPr>
              <a:t>://</a:t>
            </a:r>
            <a:r>
              <a:rPr lang="en-US" altLang="ko-KR" sz="1100" dirty="0" err="1" smtClean="0">
                <a:latin typeface="Arial" pitchFamily="34" charset="0"/>
                <a:ea typeface="굴림" charset="-127"/>
                <a:cs typeface="Arial" pitchFamily="34" charset="0"/>
              </a:rPr>
              <a:t>www.youtube.com</a:t>
            </a:r>
            <a:r>
              <a:rPr lang="en-US" altLang="ko-KR" sz="1100" dirty="0" smtClean="0">
                <a:latin typeface="Arial" pitchFamily="34" charset="0"/>
                <a:ea typeface="굴림" charset="-127"/>
                <a:cs typeface="Arial" pitchFamily="34" charset="0"/>
              </a:rPr>
              <a:t>/</a:t>
            </a:r>
            <a:r>
              <a:rPr lang="en-US" altLang="ko-KR" sz="1100" dirty="0" err="1" smtClean="0">
                <a:latin typeface="Arial" pitchFamily="34" charset="0"/>
                <a:ea typeface="굴림" charset="-127"/>
                <a:cs typeface="Arial" pitchFamily="34" charset="0"/>
              </a:rPr>
              <a:t>watch?v</a:t>
            </a:r>
            <a:r>
              <a:rPr lang="en-US" altLang="ko-KR" sz="1100" dirty="0" smtClean="0">
                <a:latin typeface="Arial" pitchFamily="34" charset="0"/>
                <a:ea typeface="굴림" charset="-127"/>
                <a:cs typeface="Arial" pitchFamily="34" charset="0"/>
              </a:rPr>
              <a:t>=</a:t>
            </a:r>
            <a:r>
              <a:rPr lang="en-US" altLang="ko-KR" sz="1100" dirty="0" err="1" smtClean="0">
                <a:latin typeface="Arial" pitchFamily="34" charset="0"/>
                <a:ea typeface="굴림" charset="-127"/>
                <a:cs typeface="Arial" pitchFamily="34" charset="0"/>
              </a:rPr>
              <a:t>cXWtu-qalSs</a:t>
            </a:r>
            <a:endParaRPr lang="en-US" altLang="ko-KR" dirty="0">
              <a:latin typeface="Arial" pitchFamily="34" charset="0"/>
              <a:ea typeface="굴림" charset="-127"/>
              <a:cs typeface="Arial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ko-KR" dirty="0" smtClean="0">
                <a:latin typeface="Arial" pitchFamily="34" charset="0"/>
                <a:ea typeface="굴림" charset="-127"/>
                <a:cs typeface="Arial" pitchFamily="34" charset="0"/>
              </a:rPr>
              <a:t>Carlos </a:t>
            </a:r>
            <a:r>
              <a:rPr lang="en-US" altLang="ko-KR" dirty="0">
                <a:latin typeface="Arial" pitchFamily="34" charset="0"/>
                <a:ea typeface="굴림" charset="-127"/>
                <a:cs typeface="Arial" pitchFamily="34" charset="0"/>
              </a:rPr>
              <a:t>Perez </a:t>
            </a:r>
            <a:r>
              <a:rPr lang="en-US" altLang="ko-KR" dirty="0" smtClean="0">
                <a:latin typeface="Arial" pitchFamily="34" charset="0"/>
                <a:ea typeface="굴림" charset="-127"/>
                <a:cs typeface="Arial" pitchFamily="34" charset="0"/>
              </a:rPr>
              <a:t>@</a:t>
            </a:r>
            <a:r>
              <a:rPr lang="en-US" altLang="ko-KR" dirty="0" err="1" smtClean="0">
                <a:latin typeface="Arial" pitchFamily="34" charset="0"/>
                <a:ea typeface="굴림" charset="-127"/>
                <a:cs typeface="Arial" pitchFamily="34" charset="0"/>
              </a:rPr>
              <a:t>darkoperator</a:t>
            </a:r>
            <a:endParaRPr lang="en-US" altLang="ko-KR" dirty="0">
              <a:latin typeface="Arial" pitchFamily="34" charset="0"/>
              <a:ea typeface="굴림" charset="-127"/>
              <a:cs typeface="Arial" pitchFamily="34" charset="0"/>
            </a:endParaRPr>
          </a:p>
          <a:p>
            <a:pPr>
              <a:lnSpc>
                <a:spcPct val="80000"/>
              </a:lnSpc>
            </a:pPr>
            <a:endParaRPr lang="en-US" altLang="ko-KR" dirty="0">
              <a:latin typeface="Arial" pitchFamily="34" charset="0"/>
              <a:ea typeface="굴림" charset="-127"/>
              <a:cs typeface="Arial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4370035" cy="365125"/>
          </a:xfrm>
        </p:spPr>
        <p:txBody>
          <a:bodyPr/>
          <a:lstStyle/>
          <a:p>
            <a:r>
              <a:rPr lang="en-US" dirty="0" smtClean="0"/>
              <a:t>Thanks to everyone that inspired us to get started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048000"/>
            <a:ext cx="3352800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356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 continuation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look at the code.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7037035" cy="365125"/>
          </a:xfrm>
        </p:spPr>
        <p:txBody>
          <a:bodyPr/>
          <a:lstStyle/>
          <a:p>
            <a:r>
              <a:rPr lang="en-US" dirty="0" smtClean="0"/>
              <a:t>If ( $class -</a:t>
            </a:r>
            <a:r>
              <a:rPr lang="en-US" dirty="0" err="1" smtClean="0"/>
              <a:t>eq</a:t>
            </a:r>
            <a:r>
              <a:rPr lang="en-US" dirty="0" smtClean="0"/>
              <a:t> good ) {don’t fall asleep.}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80</a:t>
            </a:fld>
            <a:endParaRPr lang="en-US" dirty="0"/>
          </a:p>
        </p:txBody>
      </p:sp>
      <p:pic>
        <p:nvPicPr>
          <p:cNvPr id="7" name="Picture 2" descr="Image result for Dem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438400"/>
            <a:ext cx="8131939" cy="3383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816772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Please make sure you have download and save </a:t>
            </a:r>
            <a:r>
              <a:rPr lang="en-US" sz="4000" dirty="0" err="1" smtClean="0"/>
              <a:t>WMIExplorer</a:t>
            </a:r>
            <a:r>
              <a:rPr lang="en-US" sz="4000" dirty="0" smtClean="0"/>
              <a:t> onto your systems before we begin the next section. 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6808435" cy="365125"/>
          </a:xfrm>
        </p:spPr>
        <p:txBody>
          <a:bodyPr/>
          <a:lstStyle/>
          <a:p>
            <a:r>
              <a:rPr lang="en-US" dirty="0"/>
              <a:t>https://wmie.codeplex.com/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81</a:t>
            </a:fld>
            <a:endParaRPr lang="en-US" dirty="0"/>
          </a:p>
        </p:txBody>
      </p:sp>
      <p:pic>
        <p:nvPicPr>
          <p:cNvPr id="2050" name="Picture 2" descr="Image result for Downlo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5372100"/>
            <a:ext cx="3705225" cy="144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02239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WMI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6096000"/>
            <a:ext cx="6275035" cy="549275"/>
          </a:xfrm>
        </p:spPr>
        <p:txBody>
          <a:bodyPr/>
          <a:lstStyle/>
          <a:p>
            <a:r>
              <a:rPr lang="en-US" dirty="0"/>
              <a:t>http://www.darkoperator.com/blog/2013/1/31/introduction-to-wmi-basics-with-powershell-part-1-what-it-is.html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82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243138" y="22288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80340" y="1066800"/>
            <a:ext cx="82296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WMI </a:t>
            </a:r>
            <a:r>
              <a:rPr lang="en-US" sz="3600" dirty="0" smtClean="0"/>
              <a:t>– Windows Management Instrumentation </a:t>
            </a:r>
            <a:endParaRPr lang="en-US" sz="3600" dirty="0"/>
          </a:p>
          <a:p>
            <a:pPr>
              <a:spcAft>
                <a:spcPts val="600"/>
              </a:spcAft>
            </a:pPr>
            <a:r>
              <a:rPr lang="en-US" sz="2800" dirty="0" smtClean="0"/>
              <a:t>We </a:t>
            </a:r>
            <a:r>
              <a:rPr lang="en-US" sz="2800" dirty="0"/>
              <a:t>can look at WMI as a collection of objects that provide access to different parts of the operating </a:t>
            </a:r>
            <a:r>
              <a:rPr lang="en-US" sz="2800" dirty="0" smtClean="0"/>
              <a:t>system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WMI can be used both locally or remotely to obtain information or start process.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46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WMI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WMI is organized into namespaces. Think of a namespace as </a:t>
            </a:r>
            <a:r>
              <a:rPr lang="en-US" dirty="0" smtClean="0"/>
              <a:t>sort of like a folder </a:t>
            </a:r>
            <a:r>
              <a:rPr lang="en-US" dirty="0"/>
              <a:t>that ties to a specific product or technology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WMI is divided into a series of classes. A class </a:t>
            </a:r>
            <a:r>
              <a:rPr lang="en-US" dirty="0" smtClean="0"/>
              <a:t>represents a management </a:t>
            </a:r>
            <a:r>
              <a:rPr lang="en-US" dirty="0"/>
              <a:t>component that WMI knows how to query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7037035" cy="365125"/>
          </a:xfrm>
        </p:spPr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72868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WMI Sample	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7081337" cy="365125"/>
          </a:xfrm>
        </p:spPr>
        <p:txBody>
          <a:bodyPr/>
          <a:lstStyle/>
          <a:p>
            <a:r>
              <a:rPr lang="en-US" dirty="0" smtClean="0"/>
              <a:t>Get-Service – the “hello world” of PowerShell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84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88" y="1066800"/>
            <a:ext cx="8263712" cy="5200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57200" y="1447800"/>
            <a:ext cx="7772400" cy="46089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2"/>
              </a:buClr>
            </a:pPr>
            <a:r>
              <a:rPr lang="en-US" sz="1400" dirty="0" smtClean="0">
                <a:solidFill>
                  <a:srgbClr val="E5E5E5"/>
                </a:solidFill>
                <a:latin typeface="Lucida Console" panose="020B0609040504020204" pitchFamily="49" charset="0"/>
              </a:rPr>
              <a:t>Windows </a:t>
            </a:r>
            <a:r>
              <a:rPr lang="en-US" sz="1400" dirty="0">
                <a:solidFill>
                  <a:srgbClr val="E5E5E5"/>
                </a:solidFill>
                <a:latin typeface="Lucida Console" panose="020B0609040504020204" pitchFamily="49" charset="0"/>
              </a:rPr>
              <a:t>PowerShell</a:t>
            </a:r>
          </a:p>
          <a:p>
            <a:pPr>
              <a:spcAft>
                <a:spcPts val="1000"/>
              </a:spcAft>
              <a:buClr>
                <a:schemeClr val="accent2"/>
              </a:buClr>
            </a:pPr>
            <a:r>
              <a:rPr lang="en-US" sz="1400" dirty="0">
                <a:solidFill>
                  <a:srgbClr val="E5E5E5"/>
                </a:solidFill>
                <a:latin typeface="Lucida Console" panose="020B0609040504020204" pitchFamily="49" charset="0"/>
              </a:rPr>
              <a:t>Copyright (C) 2015 Microsoft Corporation. All rights reserved.</a:t>
            </a:r>
          </a:p>
          <a:p>
            <a:pPr>
              <a:spcAft>
                <a:spcPts val="1000"/>
              </a:spcAft>
              <a:buClr>
                <a:schemeClr val="accent2"/>
              </a:buClr>
            </a:pPr>
            <a:r>
              <a:rPr lang="en-US" sz="3200" dirty="0" smtClean="0">
                <a:solidFill>
                  <a:srgbClr val="E5E5E5"/>
                </a:solidFill>
                <a:latin typeface="Lucida Console" panose="020B0609040504020204" pitchFamily="49" charset="0"/>
              </a:rPr>
              <a:t>PS </a:t>
            </a:r>
            <a:r>
              <a:rPr lang="en-US" sz="3200" dirty="0">
                <a:solidFill>
                  <a:srgbClr val="E5E5E5"/>
                </a:solidFill>
                <a:latin typeface="Lucida Console" panose="020B0609040504020204" pitchFamily="49" charset="0"/>
              </a:rPr>
              <a:t>C</a:t>
            </a:r>
            <a:r>
              <a:rPr lang="en-US" sz="3200" dirty="0" smtClean="0">
                <a:solidFill>
                  <a:srgbClr val="E5E5E5"/>
                </a:solidFill>
                <a:latin typeface="Lucida Console" panose="020B0609040504020204" pitchFamily="49" charset="0"/>
              </a:rPr>
              <a:t>:\&gt; get-</a:t>
            </a:r>
            <a:r>
              <a:rPr lang="en-US" sz="3200" dirty="0" err="1" smtClean="0">
                <a:solidFill>
                  <a:srgbClr val="E5E5E5"/>
                </a:solidFill>
                <a:latin typeface="Lucida Console" panose="020B0609040504020204" pitchFamily="49" charset="0"/>
              </a:rPr>
              <a:t>wmiobject</a:t>
            </a:r>
            <a:r>
              <a:rPr lang="en-US" sz="3200" dirty="0" smtClean="0">
                <a:solidFill>
                  <a:srgbClr val="E5E5E5"/>
                </a:solidFill>
                <a:latin typeface="Lucida Console" panose="020B0609040504020204" pitchFamily="49" charset="0"/>
              </a:rPr>
              <a:t> win32_service |select –first 1</a:t>
            </a:r>
          </a:p>
          <a:p>
            <a:pPr>
              <a:spcAft>
                <a:spcPts val="1000"/>
              </a:spcAft>
              <a:buClr>
                <a:schemeClr val="accent2"/>
              </a:buClr>
            </a:pPr>
            <a:endParaRPr lang="en-US" sz="2800" dirty="0" smtClean="0">
              <a:solidFill>
                <a:srgbClr val="E5E5E5"/>
              </a:solidFill>
              <a:latin typeface="Lucida Console" panose="020B0609040504020204" pitchFamily="49" charset="0"/>
            </a:endParaRPr>
          </a:p>
          <a:p>
            <a:pPr>
              <a:buClr>
                <a:schemeClr val="accent2"/>
              </a:buClr>
            </a:pPr>
            <a:r>
              <a:rPr lang="en-US" sz="2400" dirty="0">
                <a:solidFill>
                  <a:srgbClr val="E5E5E5"/>
                </a:solidFill>
                <a:latin typeface="Lucida Console" panose="020B0609040504020204" pitchFamily="49" charset="0"/>
              </a:rPr>
              <a:t>ExitCode  : 0</a:t>
            </a:r>
          </a:p>
          <a:p>
            <a:pPr>
              <a:buClr>
                <a:schemeClr val="accent2"/>
              </a:buClr>
            </a:pPr>
            <a:r>
              <a:rPr lang="en-US" sz="2400" dirty="0">
                <a:solidFill>
                  <a:srgbClr val="E5E5E5"/>
                </a:solidFill>
                <a:latin typeface="Lucida Console" panose="020B0609040504020204" pitchFamily="49" charset="0"/>
              </a:rPr>
              <a:t>Name      : AdobeARMservice</a:t>
            </a:r>
          </a:p>
          <a:p>
            <a:pPr>
              <a:buClr>
                <a:schemeClr val="accent2"/>
              </a:buClr>
            </a:pPr>
            <a:r>
              <a:rPr lang="en-US" sz="2400" dirty="0">
                <a:solidFill>
                  <a:srgbClr val="E5E5E5"/>
                </a:solidFill>
                <a:latin typeface="Lucida Console" panose="020B0609040504020204" pitchFamily="49" charset="0"/>
              </a:rPr>
              <a:t>ProcessId : 2664</a:t>
            </a:r>
          </a:p>
          <a:p>
            <a:pPr>
              <a:buClr>
                <a:schemeClr val="accent2"/>
              </a:buClr>
            </a:pPr>
            <a:r>
              <a:rPr lang="en-US" sz="2400" dirty="0">
                <a:solidFill>
                  <a:srgbClr val="E5E5E5"/>
                </a:solidFill>
                <a:latin typeface="Lucida Console" panose="020B0609040504020204" pitchFamily="49" charset="0"/>
              </a:rPr>
              <a:t>StartMode : Auto</a:t>
            </a:r>
          </a:p>
          <a:p>
            <a:pPr>
              <a:buClr>
                <a:schemeClr val="accent2"/>
              </a:buClr>
            </a:pPr>
            <a:r>
              <a:rPr lang="en-US" sz="2400" dirty="0">
                <a:solidFill>
                  <a:srgbClr val="E5E5E5"/>
                </a:solidFill>
                <a:latin typeface="Lucida Console" panose="020B0609040504020204" pitchFamily="49" charset="0"/>
              </a:rPr>
              <a:t>State     : Running</a:t>
            </a:r>
          </a:p>
          <a:p>
            <a:pPr>
              <a:buClr>
                <a:schemeClr val="accent2"/>
              </a:buClr>
            </a:pPr>
            <a:r>
              <a:rPr lang="en-US" sz="2400" dirty="0">
                <a:solidFill>
                  <a:srgbClr val="E5E5E5"/>
                </a:solidFill>
                <a:latin typeface="Lucida Console" panose="020B0609040504020204" pitchFamily="49" charset="0"/>
              </a:rPr>
              <a:t>Status    : OK</a:t>
            </a:r>
          </a:p>
          <a:p>
            <a:pPr>
              <a:spcAft>
                <a:spcPts val="1000"/>
              </a:spcAft>
              <a:buClr>
                <a:schemeClr val="accent2"/>
              </a:buClr>
            </a:pPr>
            <a:endParaRPr lang="en-US" sz="1050" dirty="0" smtClean="0">
              <a:solidFill>
                <a:srgbClr val="E5E5E5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96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explanation of CIM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</a:t>
            </a:r>
            <a:r>
              <a:rPr lang="en-US" dirty="0"/>
              <a:t>, you have to remember that CIM = WMI = CIM. CIM is an open standard from the </a:t>
            </a:r>
            <a:r>
              <a:rPr lang="en-US" dirty="0">
                <a:hlinkClick r:id="rId2"/>
              </a:rPr>
              <a:t>Distributed Management Task Force</a:t>
            </a:r>
            <a:r>
              <a:rPr lang="en-US" dirty="0"/>
              <a:t> (DMTF), with the latest version introduced in January 2016. CIM provides a common definition of management information for systems, networks, applications, and services, and it allows for vendor extensions. WMI is the Microsoft implementation of CIM for the Windows platform.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5943600"/>
            <a:ext cx="7189435" cy="777875"/>
          </a:xfrm>
        </p:spPr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blogs.technet.microsoft.com</a:t>
            </a:r>
            <a:r>
              <a:rPr lang="en-US" dirty="0"/>
              <a:t>/</a:t>
            </a:r>
            <a:r>
              <a:rPr lang="en-US" dirty="0" err="1"/>
              <a:t>heyscriptingguy</a:t>
            </a:r>
            <a:r>
              <a:rPr lang="en-US" dirty="0"/>
              <a:t>/2016/02/08/should-</a:t>
            </a:r>
            <a:r>
              <a:rPr lang="en-US" dirty="0" err="1"/>
              <a:t>i</a:t>
            </a:r>
            <a:r>
              <a:rPr lang="en-US" dirty="0"/>
              <a:t>-use-</a:t>
            </a:r>
            <a:r>
              <a:rPr lang="en-US" dirty="0" err="1"/>
              <a:t>cim</a:t>
            </a:r>
            <a:r>
              <a:rPr lang="en-US" dirty="0"/>
              <a:t>-or-</a:t>
            </a:r>
            <a:r>
              <a:rPr lang="en-US" dirty="0" err="1"/>
              <a:t>wmi</a:t>
            </a:r>
            <a:r>
              <a:rPr lang="en-US" dirty="0"/>
              <a:t>-with-windows-</a:t>
            </a:r>
            <a:r>
              <a:rPr lang="en-US" dirty="0" err="1"/>
              <a:t>powershell</a:t>
            </a:r>
            <a:r>
              <a:rPr lang="en-US" dirty="0"/>
              <a:t>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6184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notes about CIM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dirty="0"/>
              <a:t>new “CIM cmdlets,” such as Get-</a:t>
            </a:r>
            <a:r>
              <a:rPr lang="en-US" dirty="0" err="1"/>
              <a:t>CimInstance</a:t>
            </a:r>
            <a:r>
              <a:rPr lang="en-US" dirty="0"/>
              <a:t> and </a:t>
            </a:r>
            <a:r>
              <a:rPr lang="en-US" dirty="0" smtClean="0"/>
              <a:t>Invoke-</a:t>
            </a:r>
            <a:r>
              <a:rPr lang="en-US" dirty="0" err="1" smtClean="0"/>
              <a:t>CimMethod</a:t>
            </a:r>
            <a:r>
              <a:rPr lang="en-US" dirty="0" smtClean="0"/>
              <a:t>—These are </a:t>
            </a:r>
            <a:r>
              <a:rPr lang="en-US" dirty="0"/>
              <a:t>more or less equivalent to the old “WMI cmdlets,” although they </a:t>
            </a:r>
            <a:r>
              <a:rPr lang="en-US" dirty="0" smtClean="0"/>
              <a:t>communicate over </a:t>
            </a:r>
            <a:r>
              <a:rPr lang="en-US" dirty="0"/>
              <a:t>WS-MAN (implemented by the Windows Remote Management service)instead of using RPCs. This is Microsoft’s way forward, and </a:t>
            </a:r>
            <a:r>
              <a:rPr lang="en-US" dirty="0" smtClean="0"/>
              <a:t>running Get-Command </a:t>
            </a:r>
            <a:r>
              <a:rPr lang="en-US" dirty="0"/>
              <a:t>-noun CIM* reveals that Microsoft offers a lot more </a:t>
            </a:r>
            <a:r>
              <a:rPr lang="en-US" dirty="0" smtClean="0"/>
              <a:t>functionality through </a:t>
            </a:r>
            <a:r>
              <a:rPr lang="en-US" dirty="0"/>
              <a:t>these commands.</a:t>
            </a:r>
          </a:p>
          <a:p>
            <a:pPr>
              <a:spcBef>
                <a:spcPts val="0"/>
              </a:spcBef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7037035" cy="365125"/>
          </a:xfrm>
        </p:spPr>
        <p:txBody>
          <a:bodyPr/>
          <a:lstStyle/>
          <a:p>
            <a:r>
              <a:rPr lang="en-US" dirty="0" smtClean="0"/>
              <a:t>Not sure where I plagiarized this from but its definitely not my words.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38572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Queries same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smtClean="0"/>
              <a:t>Goal is to locate and identify the win32_service class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WMIExplorer</a:t>
            </a:r>
            <a:r>
              <a:rPr lang="en-US" dirty="0" smtClean="0"/>
              <a:t>- Great for helping </a:t>
            </a:r>
            <a:r>
              <a:rPr lang="en-US" dirty="0" smtClean="0"/>
              <a:t>to construct </a:t>
            </a:r>
            <a:r>
              <a:rPr lang="en-US" dirty="0" smtClean="0"/>
              <a:t>a query for use with </a:t>
            </a:r>
            <a:r>
              <a:rPr lang="en-US" dirty="0" err="1" smtClean="0"/>
              <a:t>Powershell</a:t>
            </a:r>
            <a:r>
              <a:rPr lang="en-US" dirty="0" smtClean="0"/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Get-</a:t>
            </a:r>
            <a:r>
              <a:rPr lang="en-US" dirty="0" err="1" smtClean="0"/>
              <a:t>wmiobject</a:t>
            </a:r>
            <a:r>
              <a:rPr lang="en-US" dirty="0" smtClean="0"/>
              <a:t> –namespace root\CIMV2 –class win32_service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$</a:t>
            </a:r>
            <a:r>
              <a:rPr lang="en-US" dirty="0" err="1" smtClean="0"/>
              <a:t>query_service</a:t>
            </a:r>
            <a:r>
              <a:rPr lang="en-US" dirty="0" smtClean="0"/>
              <a:t> = “select * from win32_service”</a:t>
            </a:r>
            <a:endParaRPr lang="en-US" dirty="0"/>
          </a:p>
          <a:p>
            <a:pPr lvl="1"/>
            <a:r>
              <a:rPr lang="en-US" dirty="0" smtClean="0"/>
              <a:t>Get-</a:t>
            </a:r>
            <a:r>
              <a:rPr lang="en-US" dirty="0" err="1" smtClean="0"/>
              <a:t>wmiobject</a:t>
            </a:r>
            <a:r>
              <a:rPr lang="en-US" dirty="0" smtClean="0"/>
              <a:t> –query $</a:t>
            </a:r>
            <a:r>
              <a:rPr lang="en-US" dirty="0" err="1" smtClean="0"/>
              <a:t>query_service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6960835" cy="365125"/>
          </a:xfrm>
        </p:spPr>
        <p:txBody>
          <a:bodyPr/>
          <a:lstStyle/>
          <a:p>
            <a:r>
              <a:rPr lang="en-US" dirty="0" smtClean="0"/>
              <a:t>Three ways to do the same thing.. redundant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33628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229600" cy="1524000"/>
          </a:xfrm>
        </p:spPr>
        <p:txBody>
          <a:bodyPr/>
          <a:lstStyle/>
          <a:p>
            <a:r>
              <a:rPr lang="en-US" dirty="0" smtClean="0"/>
              <a:t>So why is example three </a:t>
            </a:r>
            <a:r>
              <a:rPr lang="en-US" dirty="0" smtClean="0"/>
              <a:t>over </a:t>
            </a:r>
            <a:r>
              <a:rPr lang="en-US" dirty="0" smtClean="0"/>
              <a:t>complicated?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3 </a:t>
            </a:r>
          </a:p>
          <a:p>
            <a:pPr lvl="1"/>
            <a:r>
              <a:rPr lang="en-US" dirty="0" smtClean="0"/>
              <a:t>($</a:t>
            </a:r>
            <a:r>
              <a:rPr lang="en-US" dirty="0" err="1" smtClean="0"/>
              <a:t>query_service</a:t>
            </a:r>
            <a:r>
              <a:rPr lang="en-US" dirty="0" smtClean="0"/>
              <a:t> </a:t>
            </a:r>
            <a:r>
              <a:rPr lang="en-US" dirty="0"/>
              <a:t>= “select * from win32_service</a:t>
            </a:r>
            <a:r>
              <a:rPr lang="en-US" dirty="0" smtClean="0"/>
              <a:t>”)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Example three uses a language referred to as WQL which is SQL for WMI</a:t>
            </a:r>
          </a:p>
          <a:p>
            <a:endParaRPr lang="en-US" dirty="0" smtClean="0"/>
          </a:p>
          <a:p>
            <a:r>
              <a:rPr lang="en-US" dirty="0"/>
              <a:t>In order to configure the event monitoring with WMI, you must know how to use WQL to setup </a:t>
            </a:r>
            <a:r>
              <a:rPr lang="en-US" dirty="0" smtClean="0"/>
              <a:t>the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7037035" cy="365125"/>
          </a:xfrm>
        </p:spPr>
        <p:txBody>
          <a:bodyPr/>
          <a:lstStyle/>
          <a:p>
            <a:r>
              <a:rPr lang="en-US" dirty="0" smtClean="0"/>
              <a:t>*hint we are going to use event subscribers soon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95598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WMI Explorer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7" y="2257509"/>
            <a:ext cx="8559253" cy="3762291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6884635" cy="365125"/>
          </a:xfrm>
        </p:spPr>
        <p:txBody>
          <a:bodyPr/>
          <a:lstStyle/>
          <a:p>
            <a:r>
              <a:rPr lang="en-US" dirty="0" smtClean="0"/>
              <a:t>I have heard of Internet Explorer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89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4787" y="1057180"/>
            <a:ext cx="30716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Screenshot below path: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Connect to localhost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Root\CIMv2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Win32_service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832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On the Shoulder of Giants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ko-KR" dirty="0" smtClean="0">
                <a:latin typeface="Arial" pitchFamily="34" charset="0"/>
                <a:ea typeface="굴림" charset="-127"/>
                <a:cs typeface="Arial" pitchFamily="34" charset="0"/>
              </a:rPr>
              <a:t>Lee Holmes @</a:t>
            </a:r>
            <a:r>
              <a:rPr lang="en-US" altLang="ko-KR" dirty="0" err="1" smtClean="0">
                <a:latin typeface="Arial" pitchFamily="34" charset="0"/>
                <a:ea typeface="굴림" charset="-127"/>
                <a:cs typeface="Arial" pitchFamily="34" charset="0"/>
              </a:rPr>
              <a:t>lee_holmes</a:t>
            </a:r>
            <a:endParaRPr lang="en-US" altLang="ko-KR" dirty="0">
              <a:latin typeface="Arial" pitchFamily="34" charset="0"/>
              <a:ea typeface="굴림" charset="-127"/>
              <a:cs typeface="Arial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ko-KR" dirty="0">
                <a:latin typeface="Arial" pitchFamily="34" charset="0"/>
                <a:ea typeface="굴림" charset="-127"/>
                <a:cs typeface="Arial" pitchFamily="34" charset="0"/>
              </a:rPr>
              <a:t>Jessica </a:t>
            </a:r>
            <a:r>
              <a:rPr lang="en-US" altLang="ko-KR" dirty="0" smtClean="0">
                <a:latin typeface="Arial" pitchFamily="34" charset="0"/>
                <a:ea typeface="굴림" charset="-127"/>
                <a:cs typeface="Arial" pitchFamily="34" charset="0"/>
              </a:rPr>
              <a:t>Payne @</a:t>
            </a:r>
            <a:r>
              <a:rPr lang="en-US" altLang="ko-KR" dirty="0" err="1" smtClean="0">
                <a:latin typeface="Arial" pitchFamily="34" charset="0"/>
                <a:ea typeface="굴림" charset="-127"/>
                <a:cs typeface="Arial" pitchFamily="34" charset="0"/>
              </a:rPr>
              <a:t>jepayneMSFT</a:t>
            </a:r>
            <a:endParaRPr lang="en-US" altLang="ko-KR" dirty="0">
              <a:latin typeface="Arial" pitchFamily="34" charset="0"/>
              <a:ea typeface="굴림" charset="-127"/>
              <a:cs typeface="Arial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ko-KR" dirty="0">
                <a:latin typeface="Arial" pitchFamily="34" charset="0"/>
                <a:ea typeface="굴림" charset="-127"/>
                <a:cs typeface="Arial" pitchFamily="34" charset="0"/>
              </a:rPr>
              <a:t>Sean Metcalf  / @</a:t>
            </a:r>
            <a:r>
              <a:rPr lang="en-US" altLang="ko-KR" dirty="0" smtClean="0">
                <a:latin typeface="Arial" pitchFamily="34" charset="0"/>
                <a:ea typeface="굴림" charset="-127"/>
                <a:cs typeface="Arial" pitchFamily="34" charset="0"/>
              </a:rPr>
              <a:t>pyrotek3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latin typeface="Arial" pitchFamily="34" charset="0"/>
                <a:ea typeface="굴림" charset="-127"/>
                <a:cs typeface="Arial" pitchFamily="34" charset="0"/>
              </a:rPr>
              <a:t>https</a:t>
            </a:r>
            <a:r>
              <a:rPr lang="en-US" altLang="ko-KR" dirty="0">
                <a:latin typeface="Arial" pitchFamily="34" charset="0"/>
                <a:ea typeface="굴림" charset="-127"/>
                <a:cs typeface="Arial" pitchFamily="34" charset="0"/>
              </a:rPr>
              <a:t>://adsecurity.org/?p=2843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latin typeface="Arial" pitchFamily="34" charset="0"/>
                <a:ea typeface="굴림" charset="-127"/>
                <a:cs typeface="Arial" pitchFamily="34" charset="0"/>
              </a:rPr>
              <a:t>@enigma0x3</a:t>
            </a:r>
          </a:p>
          <a:p>
            <a:pPr>
              <a:lnSpc>
                <a:spcPct val="80000"/>
              </a:lnSpc>
            </a:pPr>
            <a:r>
              <a:rPr lang="en-US" altLang="ko-KR" dirty="0" smtClean="0">
                <a:latin typeface="Arial" pitchFamily="34" charset="0"/>
                <a:ea typeface="굴림" charset="-127"/>
                <a:cs typeface="Arial" pitchFamily="34" charset="0"/>
              </a:rPr>
              <a:t>Casey Smith @</a:t>
            </a:r>
            <a:r>
              <a:rPr lang="en-US" altLang="ko-KR" dirty="0" err="1" smtClean="0">
                <a:latin typeface="Arial" pitchFamily="34" charset="0"/>
                <a:ea typeface="굴림" charset="-127"/>
                <a:cs typeface="Arial" pitchFamily="34" charset="0"/>
              </a:rPr>
              <a:t>subtee</a:t>
            </a:r>
            <a:endParaRPr lang="en-US" altLang="ko-KR" dirty="0">
              <a:latin typeface="Arial" pitchFamily="34" charset="0"/>
              <a:ea typeface="굴림" charset="-127"/>
              <a:cs typeface="Arial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ko-KR" dirty="0" smtClean="0">
                <a:latin typeface="Arial" pitchFamily="34" charset="0"/>
                <a:ea typeface="굴림" charset="-127"/>
                <a:cs typeface="Arial" pitchFamily="34" charset="0"/>
              </a:rPr>
              <a:t>Chris </a:t>
            </a:r>
            <a:r>
              <a:rPr lang="en-US" altLang="ko-KR" dirty="0" err="1" smtClean="0">
                <a:latin typeface="Arial" pitchFamily="34" charset="0"/>
                <a:ea typeface="굴림" charset="-127"/>
                <a:cs typeface="Arial" pitchFamily="34" charset="0"/>
              </a:rPr>
              <a:t>Cambell</a:t>
            </a:r>
            <a:r>
              <a:rPr lang="en-US" altLang="ko-KR" dirty="0" smtClean="0">
                <a:latin typeface="Arial" pitchFamily="34" charset="0"/>
                <a:ea typeface="굴림" charset="-127"/>
                <a:cs typeface="Arial" pitchFamily="34" charset="0"/>
              </a:rPr>
              <a:t> @</a:t>
            </a:r>
            <a:r>
              <a:rPr lang="en-US" altLang="ko-KR" dirty="0" err="1" smtClean="0">
                <a:latin typeface="Arial" pitchFamily="34" charset="0"/>
                <a:ea typeface="굴림" charset="-127"/>
                <a:cs typeface="Arial" pitchFamily="34" charset="0"/>
              </a:rPr>
              <a:t>obscuresec</a:t>
            </a:r>
            <a:endParaRPr lang="en-US" altLang="ko-KR" dirty="0">
              <a:latin typeface="Arial" pitchFamily="34" charset="0"/>
              <a:ea typeface="굴림" charset="-127"/>
              <a:cs typeface="Arial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latin typeface="Arial" pitchFamily="34" charset="0"/>
                <a:ea typeface="굴림" charset="-127"/>
                <a:cs typeface="Arial" pitchFamily="34" charset="0"/>
                <a:hlinkClick r:id="rId2"/>
              </a:rPr>
              <a:t>https</a:t>
            </a:r>
            <a:r>
              <a:rPr lang="en-US" altLang="ko-KR" dirty="0">
                <a:latin typeface="Arial" pitchFamily="34" charset="0"/>
                <a:ea typeface="굴림" charset="-127"/>
                <a:cs typeface="Arial" pitchFamily="34" charset="0"/>
                <a:hlinkClick r:id="rId2"/>
              </a:rPr>
              <a:t>://</a:t>
            </a:r>
            <a:r>
              <a:rPr lang="en-US" altLang="ko-KR" dirty="0" smtClean="0">
                <a:latin typeface="Arial" pitchFamily="34" charset="0"/>
                <a:ea typeface="굴림" charset="-127"/>
                <a:cs typeface="Arial" pitchFamily="34" charset="0"/>
                <a:hlinkClick r:id="rId2"/>
              </a:rPr>
              <a:t>www.youtube.com/watch?v=j9HMjaI9qgk</a:t>
            </a:r>
            <a:endParaRPr lang="en-US" altLang="ko-KR" dirty="0" smtClean="0">
              <a:latin typeface="Arial" pitchFamily="34" charset="0"/>
              <a:ea typeface="굴림" charset="-127"/>
              <a:cs typeface="Arial" pitchFamily="34" charset="0"/>
            </a:endParaRPr>
          </a:p>
          <a:p>
            <a:pPr>
              <a:lnSpc>
                <a:spcPct val="80000"/>
              </a:lnSpc>
            </a:pPr>
            <a:endParaRPr lang="en-US" altLang="ko-KR" dirty="0">
              <a:latin typeface="Arial" pitchFamily="34" charset="0"/>
              <a:ea typeface="굴림" charset="-127"/>
              <a:cs typeface="Arial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4370035" cy="365125"/>
          </a:xfrm>
        </p:spPr>
        <p:txBody>
          <a:bodyPr/>
          <a:lstStyle/>
          <a:p>
            <a:r>
              <a:rPr lang="en-US" dirty="0" smtClean="0"/>
              <a:t>Thanks to everyone that inspired us to get started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276600"/>
            <a:ext cx="3352800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171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Lab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&lt;Insert lab number here&gt;</a:t>
            </a:r>
          </a:p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6 if you couldn’t count.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/>
          </a:p>
          <a:p>
            <a:r>
              <a:rPr lang="en-US" sz="3200" dirty="0"/>
              <a:t>Antivirus query or local group administration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6960835" cy="365125"/>
          </a:xfrm>
        </p:spPr>
        <p:txBody>
          <a:bodyPr/>
          <a:lstStyle/>
          <a:p>
            <a:r>
              <a:rPr lang="en-US" dirty="0" smtClean="0"/>
              <a:t>I am secure, I have antivirus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74302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manipulation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What if we have to manipulate input/output, take only a portion, escape characters, et. Al.?</a:t>
            </a:r>
            <a:r>
              <a:rPr lang="en-US" sz="3200" dirty="0"/>
              <a:t> </a:t>
            </a:r>
            <a:r>
              <a:rPr lang="en-US" sz="3200" dirty="0" smtClean="0"/>
              <a:t>Strings to the rescue.</a:t>
            </a:r>
          </a:p>
          <a:p>
            <a:r>
              <a:rPr lang="en-US" sz="3200" dirty="0" smtClean="0"/>
              <a:t>Upper/Lower</a:t>
            </a:r>
          </a:p>
          <a:p>
            <a:r>
              <a:rPr lang="en-US" sz="3200" dirty="0" smtClean="0"/>
              <a:t>Split/Join</a:t>
            </a:r>
          </a:p>
          <a:p>
            <a:r>
              <a:rPr lang="en-US" sz="3200" dirty="0" smtClean="0"/>
              <a:t>Replace/Remove</a:t>
            </a:r>
            <a:endParaRPr lang="en-US" sz="2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6960835" cy="365125"/>
          </a:xfrm>
        </p:spPr>
        <p:txBody>
          <a:bodyPr/>
          <a:lstStyle/>
          <a:p>
            <a:r>
              <a:rPr lang="en-US" dirty="0" smtClean="0"/>
              <a:t>No this isn’t string theory.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56090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$a = ‘The quick brown fox’</a:t>
            </a:r>
          </a:p>
          <a:p>
            <a:endParaRPr lang="en-US" dirty="0" smtClean="0"/>
          </a:p>
          <a:p>
            <a:r>
              <a:rPr lang="en-US" dirty="0" smtClean="0"/>
              <a:t>[string]$a=‘The </a:t>
            </a:r>
            <a:r>
              <a:rPr lang="en-US" dirty="0"/>
              <a:t>quick brown </a:t>
            </a:r>
            <a:r>
              <a:rPr lang="en-US" dirty="0" smtClean="0"/>
              <a:t>fox’</a:t>
            </a:r>
          </a:p>
          <a:p>
            <a:endParaRPr lang="en-US" dirty="0" smtClean="0"/>
          </a:p>
          <a:p>
            <a:r>
              <a:rPr lang="en-US" dirty="0"/>
              <a:t>The options available to us can be seen by running get-member against a string. </a:t>
            </a:r>
          </a:p>
          <a:p>
            <a:endParaRPr lang="en-US" dirty="0"/>
          </a:p>
          <a:p>
            <a:r>
              <a:rPr lang="en-US" dirty="0"/>
              <a:t>$a | get-member –</a:t>
            </a:r>
            <a:r>
              <a:rPr lang="en-US" dirty="0" err="1"/>
              <a:t>membertype</a:t>
            </a:r>
            <a:r>
              <a:rPr lang="en-US" dirty="0"/>
              <a:t> method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6884635" cy="365125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Fonze’s</a:t>
            </a:r>
            <a:r>
              <a:rPr lang="en-US" dirty="0" smtClean="0"/>
              <a:t> favorite variable - AAAAAAAAAA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40646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$</a:t>
            </a:r>
            <a:r>
              <a:rPr lang="en-US" sz="2800" dirty="0" err="1" smtClean="0"/>
              <a:t>a.split</a:t>
            </a:r>
            <a:r>
              <a:rPr lang="en-US" sz="2800" dirty="0" smtClean="0"/>
              <a:t>() &amp; $</a:t>
            </a:r>
            <a:r>
              <a:rPr lang="en-US" sz="2800" dirty="0" err="1" smtClean="0"/>
              <a:t>a.split</a:t>
            </a:r>
            <a:r>
              <a:rPr lang="en-US" sz="2800" dirty="0" smtClean="0"/>
              <a:t>(’q’)</a:t>
            </a:r>
          </a:p>
          <a:p>
            <a:endParaRPr lang="en-US" sz="2800" dirty="0"/>
          </a:p>
          <a:p>
            <a:r>
              <a:rPr lang="en-US" sz="2800" dirty="0" smtClean="0"/>
              <a:t>$</a:t>
            </a:r>
            <a:r>
              <a:rPr lang="en-US" sz="2800" dirty="0" err="1" smtClean="0"/>
              <a:t>a.ToUpper</a:t>
            </a:r>
            <a:r>
              <a:rPr lang="en-US" sz="2800" dirty="0" smtClean="0"/>
              <a:t>()</a:t>
            </a:r>
          </a:p>
          <a:p>
            <a:pPr lvl="1"/>
            <a:r>
              <a:rPr lang="en-US" sz="1800" dirty="0" smtClean="0"/>
              <a:t>THE QUICK BROWN FOX</a:t>
            </a:r>
          </a:p>
          <a:p>
            <a:pPr lvl="1"/>
            <a:endParaRPr lang="en-US" sz="1800" dirty="0"/>
          </a:p>
          <a:p>
            <a:r>
              <a:rPr lang="en-US" sz="2800" dirty="0" smtClean="0"/>
              <a:t>$</a:t>
            </a:r>
            <a:r>
              <a:rPr lang="en-US" sz="2800" dirty="0" err="1" smtClean="0"/>
              <a:t>a.replace</a:t>
            </a:r>
            <a:r>
              <a:rPr lang="en-US" sz="2800" dirty="0" smtClean="0"/>
              <a:t>(’</a:t>
            </a:r>
            <a:r>
              <a:rPr lang="en-US" sz="2800" dirty="0" err="1" smtClean="0"/>
              <a:t>Fox’,’Lion</a:t>
            </a:r>
            <a:r>
              <a:rPr lang="en-US" sz="2800" dirty="0" smtClean="0"/>
              <a:t>’)</a:t>
            </a:r>
          </a:p>
          <a:p>
            <a:pPr lvl="1"/>
            <a:r>
              <a:rPr lang="en-US" sz="1800" dirty="0" smtClean="0"/>
              <a:t>the quick brown fox</a:t>
            </a:r>
          </a:p>
          <a:p>
            <a:pPr lvl="1"/>
            <a:endParaRPr lang="en-US" sz="1800" dirty="0"/>
          </a:p>
          <a:p>
            <a:r>
              <a:rPr lang="en-US" sz="2800" dirty="0" smtClean="0"/>
              <a:t>What is $a equal to after running the above commands? </a:t>
            </a:r>
          </a:p>
          <a:p>
            <a:pPr lvl="1"/>
            <a:endParaRPr lang="en-US" sz="1800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6884635" cy="365125"/>
          </a:xfrm>
        </p:spPr>
        <p:txBody>
          <a:bodyPr/>
          <a:lstStyle/>
          <a:p>
            <a:r>
              <a:rPr lang="en-US" dirty="0" smtClean="0"/>
              <a:t>Is it a Fox or Lion?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30508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Lab 7 Similar to our sample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6960835" cy="365125"/>
          </a:xfrm>
        </p:spPr>
        <p:txBody>
          <a:bodyPr/>
          <a:lstStyle/>
          <a:p>
            <a:r>
              <a:rPr lang="en-US" dirty="0" smtClean="0"/>
              <a:t>String Cheese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29328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WMI Subscriber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/>
              <a:t>Explain concept behind event driven </a:t>
            </a:r>
            <a:r>
              <a:rPr lang="en-US" sz="4000" dirty="0" err="1" smtClean="0"/>
              <a:t>wmi</a:t>
            </a:r>
            <a:endParaRPr lang="en-US" sz="4000" dirty="0" smtClean="0"/>
          </a:p>
          <a:p>
            <a:r>
              <a:rPr lang="en-US" sz="4000" dirty="0" smtClean="0"/>
              <a:t>What are the three components: </a:t>
            </a:r>
          </a:p>
          <a:p>
            <a:pPr lvl="1"/>
            <a:r>
              <a:rPr lang="en-US" sz="2800" dirty="0" smtClean="0"/>
              <a:t>Query</a:t>
            </a:r>
          </a:p>
          <a:p>
            <a:pPr lvl="1"/>
            <a:r>
              <a:rPr lang="en-US" sz="2800" dirty="0" smtClean="0"/>
              <a:t>Action</a:t>
            </a:r>
          </a:p>
          <a:p>
            <a:pPr lvl="1"/>
            <a:r>
              <a:rPr lang="en-US" sz="2800" dirty="0" smtClean="0"/>
              <a:t>Name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6884635" cy="365125"/>
          </a:xfrm>
        </p:spPr>
        <p:txBody>
          <a:bodyPr/>
          <a:lstStyle/>
          <a:p>
            <a:r>
              <a:rPr lang="en-US" dirty="0" smtClean="0"/>
              <a:t>Subscribe Now and Save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39113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a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Query is written using WQL </a:t>
            </a:r>
          </a:p>
          <a:p>
            <a:endParaRPr lang="en-US" sz="2800" dirty="0"/>
          </a:p>
          <a:p>
            <a:r>
              <a:rPr lang="en-US" sz="2800" dirty="0" smtClean="0"/>
              <a:t>Backslashes must be commented out. So if we want to capture at path C:\windows, we must use C:\\windows</a:t>
            </a:r>
          </a:p>
          <a:p>
            <a:endParaRPr lang="en-US" sz="2800" dirty="0"/>
          </a:p>
          <a:p>
            <a:r>
              <a:rPr lang="en-US" sz="2800" dirty="0" smtClean="0"/>
              <a:t>The query is comprised of the class to query and then any other components. 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6960835" cy="365125"/>
          </a:xfrm>
        </p:spPr>
        <p:txBody>
          <a:bodyPr/>
          <a:lstStyle/>
          <a:p>
            <a:r>
              <a:rPr lang="en-US" dirty="0" smtClean="0"/>
              <a:t>WQL – who says SQL should get all the fun?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22411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and 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Action is what we want to occur after the query is met. </a:t>
            </a:r>
          </a:p>
          <a:p>
            <a:pPr lvl="1"/>
            <a:r>
              <a:rPr lang="en-US" sz="2400" dirty="0" smtClean="0"/>
              <a:t>Command(s) are surrounded by hashes (</a:t>
            </a:r>
            <a:r>
              <a:rPr lang="en-US" sz="2400" dirty="0" err="1" smtClean="0"/>
              <a:t>eg</a:t>
            </a:r>
            <a:r>
              <a:rPr lang="en-US" sz="2400" dirty="0" smtClean="0"/>
              <a:t>, { } )</a:t>
            </a:r>
          </a:p>
          <a:p>
            <a:endParaRPr lang="en-US" sz="3600" dirty="0"/>
          </a:p>
          <a:p>
            <a:r>
              <a:rPr lang="en-US" sz="3600" dirty="0" smtClean="0"/>
              <a:t>The ID is the name that will uniquely identify this subscriber. 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6884635" cy="365125"/>
          </a:xfrm>
        </p:spPr>
        <p:txBody>
          <a:bodyPr/>
          <a:lstStyle/>
          <a:p>
            <a:r>
              <a:rPr lang="en-US" dirty="0" smtClean="0"/>
              <a:t>Show me your ID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69619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WMI Subscribers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Autofit/>
          </a:bodyPr>
          <a:lstStyle/>
          <a:p>
            <a:r>
              <a:rPr lang="en-US" sz="3200" dirty="0" smtClean="0"/>
              <a:t>Temporary</a:t>
            </a:r>
          </a:p>
          <a:p>
            <a:pPr lvl="1"/>
            <a:r>
              <a:rPr lang="en-US" sz="3200" dirty="0" smtClean="0"/>
              <a:t>Runs as long as the </a:t>
            </a:r>
            <a:r>
              <a:rPr lang="en-US" sz="3200" dirty="0"/>
              <a:t>P</a:t>
            </a:r>
            <a:r>
              <a:rPr lang="en-US" sz="3200" dirty="0" smtClean="0"/>
              <a:t>owerShell window is open. </a:t>
            </a:r>
          </a:p>
          <a:p>
            <a:r>
              <a:rPr lang="en-US" sz="3200" dirty="0" smtClean="0"/>
              <a:t>Permanent ---- W00T!!!!!!</a:t>
            </a:r>
          </a:p>
          <a:p>
            <a:pPr lvl="1"/>
            <a:r>
              <a:rPr lang="en-US" sz="3200" dirty="0" smtClean="0"/>
              <a:t>Run as system</a:t>
            </a:r>
          </a:p>
          <a:p>
            <a:pPr lvl="1"/>
            <a:r>
              <a:rPr lang="en-US" sz="3200" dirty="0" smtClean="0"/>
              <a:t>Great way to maintain persistence as it survives a reboot</a:t>
            </a:r>
          </a:p>
          <a:p>
            <a:pPr lvl="1"/>
            <a:r>
              <a:rPr lang="en-US" sz="3200" dirty="0" smtClean="0"/>
              <a:t>or use it as a HID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7113235" cy="365125"/>
          </a:xfrm>
        </p:spPr>
        <p:txBody>
          <a:bodyPr/>
          <a:lstStyle/>
          <a:p>
            <a:r>
              <a:rPr lang="en-US" dirty="0" smtClean="0"/>
              <a:t>Subscribe now for only three easy payments of $19.95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34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229600" cy="914400"/>
          </a:xfrm>
        </p:spPr>
        <p:txBody>
          <a:bodyPr/>
          <a:lstStyle/>
          <a:p>
            <a:r>
              <a:rPr lang="en-US" dirty="0" smtClean="0"/>
              <a:t>WMI events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7037035" cy="365125"/>
          </a:xfrm>
        </p:spPr>
        <p:txBody>
          <a:bodyPr/>
          <a:lstStyle/>
          <a:p>
            <a:r>
              <a:rPr lang="en-US" dirty="0" smtClean="0"/>
              <a:t>Welcome to the main event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99</a:t>
            </a:fld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33400" y="1066800"/>
            <a:ext cx="8229600" cy="4800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Classes of interest:</a:t>
            </a:r>
          </a:p>
          <a:p>
            <a:pPr lvl="1"/>
            <a:r>
              <a:rPr lang="en-US" sz="2400" dirty="0" smtClean="0"/>
              <a:t>__instanceCreationEvent</a:t>
            </a:r>
          </a:p>
          <a:p>
            <a:pPr lvl="1"/>
            <a:r>
              <a:rPr lang="en-US" sz="2400" dirty="0" smtClean="0"/>
              <a:t>__instanceDeletionEvent</a:t>
            </a:r>
          </a:p>
          <a:p>
            <a:pPr lvl="1"/>
            <a:r>
              <a:rPr lang="en-US" sz="2400" dirty="0" smtClean="0"/>
              <a:t>__InstanceModificationEvent</a:t>
            </a:r>
          </a:p>
          <a:p>
            <a:pPr lvl="1"/>
            <a:r>
              <a:rPr lang="en-US" sz="2400" dirty="0" smtClean="0"/>
              <a:t>registryKeyChangeEvent</a:t>
            </a:r>
          </a:p>
          <a:p>
            <a:pPr lvl="1"/>
            <a:r>
              <a:rPr lang="en-US" sz="2400" dirty="0" smtClean="0"/>
              <a:t>RegistryTreeChangeEvent</a:t>
            </a:r>
          </a:p>
          <a:p>
            <a:pPr lvl="1"/>
            <a:r>
              <a:rPr lang="en-US" sz="2400" dirty="0" smtClean="0"/>
              <a:t>RegistryValueChangeEvent</a:t>
            </a:r>
          </a:p>
          <a:p>
            <a:r>
              <a:rPr lang="en-US" sz="2800" dirty="0" smtClean="0"/>
              <a:t>Permanent ---- W00T!!!!!!</a:t>
            </a:r>
          </a:p>
          <a:p>
            <a:pPr lvl="1"/>
            <a:r>
              <a:rPr lang="en-US" sz="2400" dirty="0" smtClean="0"/>
              <a:t>Run as system</a:t>
            </a:r>
          </a:p>
          <a:p>
            <a:pPr lvl="1"/>
            <a:r>
              <a:rPr lang="en-US" sz="2400" dirty="0" smtClean="0"/>
              <a:t>Great way to maintain persistence or use it as a HID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3375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13983</TotalTime>
  <Words>5245</Words>
  <Application>Microsoft Macintosh PowerPoint</Application>
  <PresentationFormat>On-screen Show (4:3)</PresentationFormat>
  <Paragraphs>1005</Paragraphs>
  <Slides>112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112</vt:i4>
      </vt:variant>
    </vt:vector>
  </HeadingPairs>
  <TitlesOfParts>
    <vt:vector size="122" baseType="lpstr">
      <vt:lpstr>Calibri</vt:lpstr>
      <vt:lpstr>Century Gothic</vt:lpstr>
      <vt:lpstr>Courier New</vt:lpstr>
      <vt:lpstr>Lucida Console</vt:lpstr>
      <vt:lpstr>Palatino Linotype</vt:lpstr>
      <vt:lpstr>Wingdings</vt:lpstr>
      <vt:lpstr>굴림</vt:lpstr>
      <vt:lpstr>맑은 고딕</vt:lpstr>
      <vt:lpstr>Arial</vt:lpstr>
      <vt:lpstr>Executive</vt:lpstr>
      <vt:lpstr>Welcome to Ddos for criminal enterprises</vt:lpstr>
      <vt:lpstr>PowerPoint Presentation</vt:lpstr>
      <vt:lpstr>About This Class</vt:lpstr>
      <vt:lpstr>More on the Class</vt:lpstr>
      <vt:lpstr>Our Goal…</vt:lpstr>
      <vt:lpstr>Our Goal</vt:lpstr>
      <vt:lpstr>On the Shoulder of Giants</vt:lpstr>
      <vt:lpstr>On the Shoulder of Giants</vt:lpstr>
      <vt:lpstr>On the Shoulder of Giants</vt:lpstr>
      <vt:lpstr>About Us</vt:lpstr>
      <vt:lpstr>What is PowerShell?</vt:lpstr>
      <vt:lpstr>What is PowerShell?</vt:lpstr>
      <vt:lpstr>WMF</vt:lpstr>
      <vt:lpstr>History</vt:lpstr>
      <vt:lpstr>Extending PowerShell</vt:lpstr>
      <vt:lpstr>Today</vt:lpstr>
      <vt:lpstr>PowerShell &gt; Security</vt:lpstr>
      <vt:lpstr>Terminology</vt:lpstr>
      <vt:lpstr>PowerShell Interface</vt:lpstr>
      <vt:lpstr>Built in Variables</vt:lpstr>
      <vt:lpstr>Create your own variables</vt:lpstr>
      <vt:lpstr>Labs</vt:lpstr>
      <vt:lpstr>PowerShell Lies</vt:lpstr>
      <vt:lpstr>Broke it</vt:lpstr>
      <vt:lpstr>Did you say Cmdlets?</vt:lpstr>
      <vt:lpstr>How are Cmdlets Written?</vt:lpstr>
      <vt:lpstr>The 1st Cmdlet</vt:lpstr>
      <vt:lpstr>PowerPoint Presentation</vt:lpstr>
      <vt:lpstr>Labs</vt:lpstr>
      <vt:lpstr>How do I get help?</vt:lpstr>
      <vt:lpstr>What is a help file? </vt:lpstr>
      <vt:lpstr>Get-help Get-Help</vt:lpstr>
      <vt:lpstr>Get-help get-help -examples</vt:lpstr>
      <vt:lpstr>Get-help Get-help -Detailed</vt:lpstr>
      <vt:lpstr>Get-help get-help -Full</vt:lpstr>
      <vt:lpstr>Parameters</vt:lpstr>
      <vt:lpstr>Parameter breakout</vt:lpstr>
      <vt:lpstr>Parameter breakout</vt:lpstr>
      <vt:lpstr>Parameter Input</vt:lpstr>
      <vt:lpstr>Parameters cont.</vt:lpstr>
      <vt:lpstr>Parameter breakout</vt:lpstr>
      <vt:lpstr>Parameters Syntax.</vt:lpstr>
      <vt:lpstr>Let’s Get Started</vt:lpstr>
      <vt:lpstr>Downloading…</vt:lpstr>
      <vt:lpstr>Now forget what you saw in the previous slide. </vt:lpstr>
      <vt:lpstr>Let’s Get Started</vt:lpstr>
      <vt:lpstr>Script Params</vt:lpstr>
      <vt:lpstr>Stretch</vt:lpstr>
      <vt:lpstr>Objects</vt:lpstr>
      <vt:lpstr>PowerPoint Presentation</vt:lpstr>
      <vt:lpstr>More on Objects</vt:lpstr>
      <vt:lpstr>Get-Member</vt:lpstr>
      <vt:lpstr>Pipes</vt:lpstr>
      <vt:lpstr>PowerPoint Presentation</vt:lpstr>
      <vt:lpstr>Pipe Example Details</vt:lpstr>
      <vt:lpstr>Pipe Example Details</vt:lpstr>
      <vt:lpstr>Filtering</vt:lpstr>
      <vt:lpstr>Common Filters</vt:lpstr>
      <vt:lpstr>PowerPoint Presentation</vt:lpstr>
      <vt:lpstr>Select-Object Details</vt:lpstr>
      <vt:lpstr>PowerPoint Presentation</vt:lpstr>
      <vt:lpstr>Where-object</vt:lpstr>
      <vt:lpstr>Labs</vt:lpstr>
      <vt:lpstr>Coding practices</vt:lpstr>
      <vt:lpstr>Background of the Tool</vt:lpstr>
      <vt:lpstr>Demo of tool</vt:lpstr>
      <vt:lpstr>Code review</vt:lpstr>
      <vt:lpstr>Where else can we look? </vt:lpstr>
      <vt:lpstr>Sample </vt:lpstr>
      <vt:lpstr>Sample</vt:lpstr>
      <vt:lpstr>Sample</vt:lpstr>
      <vt:lpstr>Navigating providers</vt:lpstr>
      <vt:lpstr>Where to monitor? </vt:lpstr>
      <vt:lpstr>Navigating the registry</vt:lpstr>
      <vt:lpstr>Registry example</vt:lpstr>
      <vt:lpstr>Lets review the registry code from Invoke-Gimme</vt:lpstr>
      <vt:lpstr>Registry Demo cont.</vt:lpstr>
      <vt:lpstr>Lab 5</vt:lpstr>
      <vt:lpstr>IF Statement Closer Look </vt:lpstr>
      <vt:lpstr>If statement continuation</vt:lpstr>
      <vt:lpstr>Break</vt:lpstr>
      <vt:lpstr>WMI </vt:lpstr>
      <vt:lpstr>More WMI</vt:lpstr>
      <vt:lpstr>WMI Sample </vt:lpstr>
      <vt:lpstr>Brief explanation of CIM</vt:lpstr>
      <vt:lpstr>Some notes about CIM</vt:lpstr>
      <vt:lpstr>Three Queries same result</vt:lpstr>
      <vt:lpstr>So why is example three over complicated? </vt:lpstr>
      <vt:lpstr>WMI Explorer</vt:lpstr>
      <vt:lpstr>LAB</vt:lpstr>
      <vt:lpstr>String manipulation </vt:lpstr>
      <vt:lpstr>Create a variable</vt:lpstr>
      <vt:lpstr>Manipulating text</vt:lpstr>
      <vt:lpstr>String Lab</vt:lpstr>
      <vt:lpstr>WMI Subscriber</vt:lpstr>
      <vt:lpstr>Writing a query</vt:lpstr>
      <vt:lpstr>Action and ID</vt:lpstr>
      <vt:lpstr>WMI Subscribers</vt:lpstr>
      <vt:lpstr>WMI events</vt:lpstr>
      <vt:lpstr>Temporary event subscriber</vt:lpstr>
      <vt:lpstr>DEMO </vt:lpstr>
      <vt:lpstr>Our code</vt:lpstr>
      <vt:lpstr>WMI subscriber code</vt:lpstr>
      <vt:lpstr>Lab</vt:lpstr>
      <vt:lpstr>Combining .NET and Powershell</vt:lpstr>
      <vt:lpstr>Calling .net libraries</vt:lpstr>
      <vt:lpstr>Example 1</vt:lpstr>
      <vt:lpstr>Example 2</vt:lpstr>
      <vt:lpstr>Examples in our script</vt:lpstr>
      <vt:lpstr>FIN</vt:lpstr>
      <vt:lpstr>Where to go from here?</vt:lpstr>
      <vt:lpstr>Further PowerShell Goodness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prickleypaw7</dc:creator>
  <cp:lastModifiedBy>Microsoft Office User</cp:lastModifiedBy>
  <cp:revision>169</cp:revision>
  <dcterms:created xsi:type="dcterms:W3CDTF">2016-05-14T00:57:21Z</dcterms:created>
  <dcterms:modified xsi:type="dcterms:W3CDTF">2016-10-22T11:11:26Z</dcterms:modified>
</cp:coreProperties>
</file>