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23" d="100"/>
          <a:sy n="23" d="100"/>
        </p:scale>
        <p:origin x="102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ONEY Yeswanth" userId="4f0e5a0b380810a3" providerId="LiveId" clId="{AB8EC3D4-92B9-4BF4-BDA8-492D454C5039}"/>
    <pc:docChg chg="modSld">
      <pc:chgData name="NOONEY Yeswanth" userId="4f0e5a0b380810a3" providerId="LiveId" clId="{AB8EC3D4-92B9-4BF4-BDA8-492D454C5039}" dt="2025-02-15T03:51:13.063" v="2" actId="20577"/>
      <pc:docMkLst>
        <pc:docMk/>
      </pc:docMkLst>
      <pc:sldChg chg="modSp mod">
        <pc:chgData name="NOONEY Yeswanth" userId="4f0e5a0b380810a3" providerId="LiveId" clId="{AB8EC3D4-92B9-4BF4-BDA8-492D454C5039}" dt="2025-02-15T03:51:13.063" v="2" actId="20577"/>
        <pc:sldMkLst>
          <pc:docMk/>
          <pc:sldMk cId="3788039625" sldId="259"/>
        </pc:sldMkLst>
        <pc:graphicFrameChg chg="modGraphic">
          <ac:chgData name="NOONEY Yeswanth" userId="4f0e5a0b380810a3" providerId="LiveId" clId="{AB8EC3D4-92B9-4BF4-BDA8-492D454C5039}" dt="2025-02-15T03:51:13.063" v="2" actId="20577"/>
          <ac:graphicFrameMkLst>
            <pc:docMk/>
            <pc:sldMk cId="3788039625" sldId="259"/>
            <ac:graphicFrameMk id="2" creationId="{2A4BAA07-2AA1-0A2E-B403-03B3741F621C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CA0555-247E-41E3-B455-12633E885D3E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7DB1FCE-D6B3-48AE-B690-3D840098D7B9}">
      <dgm:prSet/>
      <dgm:spPr/>
      <dgm:t>
        <a:bodyPr/>
        <a:lstStyle/>
        <a:p>
          <a:r>
            <a:rPr lang="en-US"/>
            <a:t>"I expected much better, but it's not the worst.“</a:t>
          </a:r>
        </a:p>
      </dgm:t>
    </dgm:pt>
    <dgm:pt modelId="{4103A98E-792B-4CE2-A6D4-51D176E4E07B}" type="parTrans" cxnId="{4BE63A2C-0133-45BC-BD10-BA7C0F8BFDE1}">
      <dgm:prSet/>
      <dgm:spPr/>
      <dgm:t>
        <a:bodyPr/>
        <a:lstStyle/>
        <a:p>
          <a:endParaRPr lang="en-US"/>
        </a:p>
      </dgm:t>
    </dgm:pt>
    <dgm:pt modelId="{F9028FE7-F256-4A68-A43C-177132F5D63E}" type="sibTrans" cxnId="{4BE63A2C-0133-45BC-BD10-BA7C0F8BFDE1}">
      <dgm:prSet/>
      <dgm:spPr/>
      <dgm:t>
        <a:bodyPr/>
        <a:lstStyle/>
        <a:p>
          <a:endParaRPr lang="en-US"/>
        </a:p>
      </dgm:t>
    </dgm:pt>
    <dgm:pt modelId="{06B2AC77-E541-4726-A510-8B364579DC4A}">
      <dgm:prSet/>
      <dgm:spPr/>
      <dgm:t>
        <a:bodyPr/>
        <a:lstStyle/>
        <a:p>
          <a:r>
            <a:rPr lang="en-US"/>
            <a:t>"For a cheap product, it does its job well.“</a:t>
          </a:r>
        </a:p>
      </dgm:t>
    </dgm:pt>
    <dgm:pt modelId="{E2EC9D67-53B3-499E-B2BA-4D384EAFC162}" type="parTrans" cxnId="{1BEA53C2-1265-4F60-9527-F0F719090698}">
      <dgm:prSet/>
      <dgm:spPr/>
      <dgm:t>
        <a:bodyPr/>
        <a:lstStyle/>
        <a:p>
          <a:endParaRPr lang="en-US"/>
        </a:p>
      </dgm:t>
    </dgm:pt>
    <dgm:pt modelId="{459020CF-4871-46BD-83F4-3BA10A07FC14}" type="sibTrans" cxnId="{1BEA53C2-1265-4F60-9527-F0F719090698}">
      <dgm:prSet/>
      <dgm:spPr/>
      <dgm:t>
        <a:bodyPr/>
        <a:lstStyle/>
        <a:p>
          <a:endParaRPr lang="en-US"/>
        </a:p>
      </dgm:t>
    </dgm:pt>
    <dgm:pt modelId="{2957CDE5-6A25-45E2-AA64-9820E00B684E}">
      <dgm:prSet/>
      <dgm:spPr/>
      <dgm:t>
        <a:bodyPr/>
        <a:lstStyle/>
        <a:p>
          <a:r>
            <a:rPr lang="en-US"/>
            <a:t>"If you're into mediocrity, this is perfect for you!"</a:t>
          </a:r>
        </a:p>
      </dgm:t>
    </dgm:pt>
    <dgm:pt modelId="{4327E364-B5E1-4957-835F-6111184D3A8D}" type="parTrans" cxnId="{0DC611C3-8D33-419B-B16E-1A0F5B61D4B5}">
      <dgm:prSet/>
      <dgm:spPr/>
      <dgm:t>
        <a:bodyPr/>
        <a:lstStyle/>
        <a:p>
          <a:endParaRPr lang="en-US"/>
        </a:p>
      </dgm:t>
    </dgm:pt>
    <dgm:pt modelId="{C1E8974C-5505-4113-AA6D-D5BAA1A2A9B1}" type="sibTrans" cxnId="{0DC611C3-8D33-419B-B16E-1A0F5B61D4B5}">
      <dgm:prSet/>
      <dgm:spPr/>
      <dgm:t>
        <a:bodyPr/>
        <a:lstStyle/>
        <a:p>
          <a:endParaRPr lang="en-US"/>
        </a:p>
      </dgm:t>
    </dgm:pt>
    <dgm:pt modelId="{17092118-3902-46F7-B708-DE4304E0F8B8}" type="pres">
      <dgm:prSet presAssocID="{84CA0555-247E-41E3-B455-12633E885D3E}" presName="outerComposite" presStyleCnt="0">
        <dgm:presLayoutVars>
          <dgm:chMax val="5"/>
          <dgm:dir/>
          <dgm:resizeHandles val="exact"/>
        </dgm:presLayoutVars>
      </dgm:prSet>
      <dgm:spPr/>
    </dgm:pt>
    <dgm:pt modelId="{095F8BD9-98FF-479E-8152-6BCA833B3998}" type="pres">
      <dgm:prSet presAssocID="{84CA0555-247E-41E3-B455-12633E885D3E}" presName="dummyMaxCanvas" presStyleCnt="0">
        <dgm:presLayoutVars/>
      </dgm:prSet>
      <dgm:spPr/>
    </dgm:pt>
    <dgm:pt modelId="{209F53F8-C983-4FFF-B5A7-A3B750178A7B}" type="pres">
      <dgm:prSet presAssocID="{84CA0555-247E-41E3-B455-12633E885D3E}" presName="ThreeNodes_1" presStyleLbl="node1" presStyleIdx="0" presStyleCnt="3">
        <dgm:presLayoutVars>
          <dgm:bulletEnabled val="1"/>
        </dgm:presLayoutVars>
      </dgm:prSet>
      <dgm:spPr/>
    </dgm:pt>
    <dgm:pt modelId="{1514D1A6-2E02-4896-9886-B60036F2374F}" type="pres">
      <dgm:prSet presAssocID="{84CA0555-247E-41E3-B455-12633E885D3E}" presName="ThreeNodes_2" presStyleLbl="node1" presStyleIdx="1" presStyleCnt="3">
        <dgm:presLayoutVars>
          <dgm:bulletEnabled val="1"/>
        </dgm:presLayoutVars>
      </dgm:prSet>
      <dgm:spPr/>
    </dgm:pt>
    <dgm:pt modelId="{9511B68C-887A-44E0-B495-5DCE074A8189}" type="pres">
      <dgm:prSet presAssocID="{84CA0555-247E-41E3-B455-12633E885D3E}" presName="ThreeNodes_3" presStyleLbl="node1" presStyleIdx="2" presStyleCnt="3">
        <dgm:presLayoutVars>
          <dgm:bulletEnabled val="1"/>
        </dgm:presLayoutVars>
      </dgm:prSet>
      <dgm:spPr/>
    </dgm:pt>
    <dgm:pt modelId="{9B9229FC-D936-44D6-ABB8-5B870CB26E63}" type="pres">
      <dgm:prSet presAssocID="{84CA0555-247E-41E3-B455-12633E885D3E}" presName="ThreeConn_1-2" presStyleLbl="fgAccFollowNode1" presStyleIdx="0" presStyleCnt="2">
        <dgm:presLayoutVars>
          <dgm:bulletEnabled val="1"/>
        </dgm:presLayoutVars>
      </dgm:prSet>
      <dgm:spPr/>
    </dgm:pt>
    <dgm:pt modelId="{7DB6A96F-0AD0-43E7-B21F-29B8DDB670DC}" type="pres">
      <dgm:prSet presAssocID="{84CA0555-247E-41E3-B455-12633E885D3E}" presName="ThreeConn_2-3" presStyleLbl="fgAccFollowNode1" presStyleIdx="1" presStyleCnt="2">
        <dgm:presLayoutVars>
          <dgm:bulletEnabled val="1"/>
        </dgm:presLayoutVars>
      </dgm:prSet>
      <dgm:spPr/>
    </dgm:pt>
    <dgm:pt modelId="{D5F485A6-4DEF-46C2-9082-AF00266C9C48}" type="pres">
      <dgm:prSet presAssocID="{84CA0555-247E-41E3-B455-12633E885D3E}" presName="ThreeNodes_1_text" presStyleLbl="node1" presStyleIdx="2" presStyleCnt="3">
        <dgm:presLayoutVars>
          <dgm:bulletEnabled val="1"/>
        </dgm:presLayoutVars>
      </dgm:prSet>
      <dgm:spPr/>
    </dgm:pt>
    <dgm:pt modelId="{E88596D5-F62B-48AE-9BD9-E5EE1B4C8DEC}" type="pres">
      <dgm:prSet presAssocID="{84CA0555-247E-41E3-B455-12633E885D3E}" presName="ThreeNodes_2_text" presStyleLbl="node1" presStyleIdx="2" presStyleCnt="3">
        <dgm:presLayoutVars>
          <dgm:bulletEnabled val="1"/>
        </dgm:presLayoutVars>
      </dgm:prSet>
      <dgm:spPr/>
    </dgm:pt>
    <dgm:pt modelId="{503B85F9-D446-439E-8880-5A61F62BD90C}" type="pres">
      <dgm:prSet presAssocID="{84CA0555-247E-41E3-B455-12633E885D3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BE63A2C-0133-45BC-BD10-BA7C0F8BFDE1}" srcId="{84CA0555-247E-41E3-B455-12633E885D3E}" destId="{77DB1FCE-D6B3-48AE-B690-3D840098D7B9}" srcOrd="0" destOrd="0" parTransId="{4103A98E-792B-4CE2-A6D4-51D176E4E07B}" sibTransId="{F9028FE7-F256-4A68-A43C-177132F5D63E}"/>
    <dgm:cxn modelId="{6C92963C-B3C3-4F0D-B0E9-3536E3740FEC}" type="presOf" srcId="{77DB1FCE-D6B3-48AE-B690-3D840098D7B9}" destId="{209F53F8-C983-4FFF-B5A7-A3B750178A7B}" srcOrd="0" destOrd="0" presId="urn:microsoft.com/office/officeart/2005/8/layout/vProcess5"/>
    <dgm:cxn modelId="{B4611C67-4C2D-44B7-8AEB-AF0B07119DD2}" type="presOf" srcId="{2957CDE5-6A25-45E2-AA64-9820E00B684E}" destId="{503B85F9-D446-439E-8880-5A61F62BD90C}" srcOrd="1" destOrd="0" presId="urn:microsoft.com/office/officeart/2005/8/layout/vProcess5"/>
    <dgm:cxn modelId="{1E0F3F54-EC15-4474-BE6B-FDF2E345D336}" type="presOf" srcId="{06B2AC77-E541-4726-A510-8B364579DC4A}" destId="{1514D1A6-2E02-4896-9886-B60036F2374F}" srcOrd="0" destOrd="0" presId="urn:microsoft.com/office/officeart/2005/8/layout/vProcess5"/>
    <dgm:cxn modelId="{4060D18D-4F29-4609-9CA6-88443F028570}" type="presOf" srcId="{77DB1FCE-D6B3-48AE-B690-3D840098D7B9}" destId="{D5F485A6-4DEF-46C2-9082-AF00266C9C48}" srcOrd="1" destOrd="0" presId="urn:microsoft.com/office/officeart/2005/8/layout/vProcess5"/>
    <dgm:cxn modelId="{4C51A490-8EF4-4350-9C16-FA2B4BFD72E9}" type="presOf" srcId="{459020CF-4871-46BD-83F4-3BA10A07FC14}" destId="{7DB6A96F-0AD0-43E7-B21F-29B8DDB670DC}" srcOrd="0" destOrd="0" presId="urn:microsoft.com/office/officeart/2005/8/layout/vProcess5"/>
    <dgm:cxn modelId="{EBF714B4-2EEA-4C44-9E02-0B25A18C5144}" type="presOf" srcId="{84CA0555-247E-41E3-B455-12633E885D3E}" destId="{17092118-3902-46F7-B708-DE4304E0F8B8}" srcOrd="0" destOrd="0" presId="urn:microsoft.com/office/officeart/2005/8/layout/vProcess5"/>
    <dgm:cxn modelId="{B2EE5BBF-D1F6-4944-8F4D-6FEB8A8A3B19}" type="presOf" srcId="{2957CDE5-6A25-45E2-AA64-9820E00B684E}" destId="{9511B68C-887A-44E0-B495-5DCE074A8189}" srcOrd="0" destOrd="0" presId="urn:microsoft.com/office/officeart/2005/8/layout/vProcess5"/>
    <dgm:cxn modelId="{1BEA53C2-1265-4F60-9527-F0F719090698}" srcId="{84CA0555-247E-41E3-B455-12633E885D3E}" destId="{06B2AC77-E541-4726-A510-8B364579DC4A}" srcOrd="1" destOrd="0" parTransId="{E2EC9D67-53B3-499E-B2BA-4D384EAFC162}" sibTransId="{459020CF-4871-46BD-83F4-3BA10A07FC14}"/>
    <dgm:cxn modelId="{0DC611C3-8D33-419B-B16E-1A0F5B61D4B5}" srcId="{84CA0555-247E-41E3-B455-12633E885D3E}" destId="{2957CDE5-6A25-45E2-AA64-9820E00B684E}" srcOrd="2" destOrd="0" parTransId="{4327E364-B5E1-4957-835F-6111184D3A8D}" sibTransId="{C1E8974C-5505-4113-AA6D-D5BAA1A2A9B1}"/>
    <dgm:cxn modelId="{EC4F1DDD-91E8-4FEF-8A9B-C2858D753149}" type="presOf" srcId="{F9028FE7-F256-4A68-A43C-177132F5D63E}" destId="{9B9229FC-D936-44D6-ABB8-5B870CB26E63}" srcOrd="0" destOrd="0" presId="urn:microsoft.com/office/officeart/2005/8/layout/vProcess5"/>
    <dgm:cxn modelId="{53A17BFB-6AB9-4C34-BD04-548E15430CA9}" type="presOf" srcId="{06B2AC77-E541-4726-A510-8B364579DC4A}" destId="{E88596D5-F62B-48AE-9BD9-E5EE1B4C8DEC}" srcOrd="1" destOrd="0" presId="urn:microsoft.com/office/officeart/2005/8/layout/vProcess5"/>
    <dgm:cxn modelId="{5C53404A-CCB6-4AFC-8D50-9139ED73FCBF}" type="presParOf" srcId="{17092118-3902-46F7-B708-DE4304E0F8B8}" destId="{095F8BD9-98FF-479E-8152-6BCA833B3998}" srcOrd="0" destOrd="0" presId="urn:microsoft.com/office/officeart/2005/8/layout/vProcess5"/>
    <dgm:cxn modelId="{EBB0A76D-DA58-4318-8109-D90B2CDBC272}" type="presParOf" srcId="{17092118-3902-46F7-B708-DE4304E0F8B8}" destId="{209F53F8-C983-4FFF-B5A7-A3B750178A7B}" srcOrd="1" destOrd="0" presId="urn:microsoft.com/office/officeart/2005/8/layout/vProcess5"/>
    <dgm:cxn modelId="{6B9264D7-4379-4AD2-818A-BFCC631182E9}" type="presParOf" srcId="{17092118-3902-46F7-B708-DE4304E0F8B8}" destId="{1514D1A6-2E02-4896-9886-B60036F2374F}" srcOrd="2" destOrd="0" presId="urn:microsoft.com/office/officeart/2005/8/layout/vProcess5"/>
    <dgm:cxn modelId="{D94F94FF-35E8-4D16-A7AF-8F410B87F597}" type="presParOf" srcId="{17092118-3902-46F7-B708-DE4304E0F8B8}" destId="{9511B68C-887A-44E0-B495-5DCE074A8189}" srcOrd="3" destOrd="0" presId="urn:microsoft.com/office/officeart/2005/8/layout/vProcess5"/>
    <dgm:cxn modelId="{458B1F7E-8519-4DE6-9F79-5EB87F5A9C1A}" type="presParOf" srcId="{17092118-3902-46F7-B708-DE4304E0F8B8}" destId="{9B9229FC-D936-44D6-ABB8-5B870CB26E63}" srcOrd="4" destOrd="0" presId="urn:microsoft.com/office/officeart/2005/8/layout/vProcess5"/>
    <dgm:cxn modelId="{EC018DA5-16B3-4BC1-A914-9CE83694987B}" type="presParOf" srcId="{17092118-3902-46F7-B708-DE4304E0F8B8}" destId="{7DB6A96F-0AD0-43E7-B21F-29B8DDB670DC}" srcOrd="5" destOrd="0" presId="urn:microsoft.com/office/officeart/2005/8/layout/vProcess5"/>
    <dgm:cxn modelId="{46EF50AD-DC08-4578-8E43-35ED38DA4C2B}" type="presParOf" srcId="{17092118-3902-46F7-B708-DE4304E0F8B8}" destId="{D5F485A6-4DEF-46C2-9082-AF00266C9C48}" srcOrd="6" destOrd="0" presId="urn:microsoft.com/office/officeart/2005/8/layout/vProcess5"/>
    <dgm:cxn modelId="{1CB224EA-73CB-45F5-A424-1C8FB00BF204}" type="presParOf" srcId="{17092118-3902-46F7-B708-DE4304E0F8B8}" destId="{E88596D5-F62B-48AE-9BD9-E5EE1B4C8DEC}" srcOrd="7" destOrd="0" presId="urn:microsoft.com/office/officeart/2005/8/layout/vProcess5"/>
    <dgm:cxn modelId="{B1E585CE-3D43-47E5-A1BA-0F2DCFB6886D}" type="presParOf" srcId="{17092118-3902-46F7-B708-DE4304E0F8B8}" destId="{503B85F9-D446-439E-8880-5A61F62BD90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9F53F8-C983-4FFF-B5A7-A3B750178A7B}">
      <dsp:nvSpPr>
        <dsp:cNvPr id="0" name=""/>
        <dsp:cNvSpPr/>
      </dsp:nvSpPr>
      <dsp:spPr>
        <a:xfrm>
          <a:off x="0" y="0"/>
          <a:ext cx="7065867" cy="10234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"I expected much better, but it's not the worst.“</a:t>
          </a:r>
        </a:p>
      </dsp:txBody>
      <dsp:txXfrm>
        <a:off x="29976" y="29976"/>
        <a:ext cx="5961473" cy="963509"/>
      </dsp:txXfrm>
    </dsp:sp>
    <dsp:sp modelId="{1514D1A6-2E02-4896-9886-B60036F2374F}">
      <dsp:nvSpPr>
        <dsp:cNvPr id="0" name=""/>
        <dsp:cNvSpPr/>
      </dsp:nvSpPr>
      <dsp:spPr>
        <a:xfrm>
          <a:off x="623458" y="1194037"/>
          <a:ext cx="7065867" cy="1023461"/>
        </a:xfrm>
        <a:prstGeom prst="roundRect">
          <a:avLst>
            <a:gd name="adj" fmla="val 10000"/>
          </a:avLst>
        </a:prstGeom>
        <a:solidFill>
          <a:schemeClr val="accent2">
            <a:hueOff val="-398442"/>
            <a:satOff val="6385"/>
            <a:lumOff val="5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"For a cheap product, it does its job well.“</a:t>
          </a:r>
        </a:p>
      </dsp:txBody>
      <dsp:txXfrm>
        <a:off x="653434" y="1224013"/>
        <a:ext cx="5717206" cy="963509"/>
      </dsp:txXfrm>
    </dsp:sp>
    <dsp:sp modelId="{9511B68C-887A-44E0-B495-5DCE074A8189}">
      <dsp:nvSpPr>
        <dsp:cNvPr id="0" name=""/>
        <dsp:cNvSpPr/>
      </dsp:nvSpPr>
      <dsp:spPr>
        <a:xfrm>
          <a:off x="1246917" y="2388075"/>
          <a:ext cx="7065867" cy="1023461"/>
        </a:xfrm>
        <a:prstGeom prst="roundRect">
          <a:avLst>
            <a:gd name="adj" fmla="val 10000"/>
          </a:avLst>
        </a:prstGeom>
        <a:solidFill>
          <a:schemeClr val="accent2">
            <a:hueOff val="-796883"/>
            <a:satOff val="12770"/>
            <a:lumOff val="1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"If you're into mediocrity, this is perfect for you!"</a:t>
          </a:r>
        </a:p>
      </dsp:txBody>
      <dsp:txXfrm>
        <a:off x="1276893" y="2418051"/>
        <a:ext cx="5717206" cy="963509"/>
      </dsp:txXfrm>
    </dsp:sp>
    <dsp:sp modelId="{9B9229FC-D936-44D6-ABB8-5B870CB26E63}">
      <dsp:nvSpPr>
        <dsp:cNvPr id="0" name=""/>
        <dsp:cNvSpPr/>
      </dsp:nvSpPr>
      <dsp:spPr>
        <a:xfrm>
          <a:off x="6400617" y="776124"/>
          <a:ext cx="665249" cy="66524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550298" y="776124"/>
        <a:ext cx="365887" cy="500600"/>
      </dsp:txXfrm>
    </dsp:sp>
    <dsp:sp modelId="{7DB6A96F-0AD0-43E7-B21F-29B8DDB670DC}">
      <dsp:nvSpPr>
        <dsp:cNvPr id="0" name=""/>
        <dsp:cNvSpPr/>
      </dsp:nvSpPr>
      <dsp:spPr>
        <a:xfrm>
          <a:off x="7024076" y="1963339"/>
          <a:ext cx="665249" cy="66524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7117"/>
            <a:satOff val="16588"/>
            <a:lumOff val="272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7117"/>
              <a:satOff val="16588"/>
              <a:lumOff val="27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173757" y="1963339"/>
        <a:ext cx="365887" cy="500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581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84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9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2/14/2025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83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5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735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6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74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6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68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BCC0A-F672-BFAE-CFCA-F9F6C582E5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764" r="1922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B8CE58F-407C-497E-B723-21FD8C6D3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E70332-ECAF-47BB-8C7B-BD049452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16D9361-A35A-4DC8-AAB9-04FD2D6FE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7FC31AD-FBB3-4219-A758-D6F7594A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41DC91-4869-744A-76CA-08ACBE419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171" y="2272847"/>
            <a:ext cx="4181444" cy="2362673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SENTIMENTAL ANALYSIS USING PYTHON</a:t>
            </a:r>
            <a:endParaRPr lang="en-IN" sz="3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AB9BC-EEF6-BB63-1E15-047498E52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68678" y="5843142"/>
            <a:ext cx="3877232" cy="891180"/>
          </a:xfrm>
        </p:spPr>
        <p:txBody>
          <a:bodyPr anchor="t">
            <a:normAutofit fontScale="92500"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P03EH23M015101</a:t>
            </a:r>
          </a:p>
          <a:p>
            <a:pPr algn="ctr">
              <a:lnSpc>
                <a:spcPct val="120000"/>
              </a:lnSpc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N. V. N. B. YESWANTH</a:t>
            </a:r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59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A3789C-C4D5-C61A-8C77-1B073F882405}"/>
              </a:ext>
            </a:extLst>
          </p:cNvPr>
          <p:cNvSpPr txBox="1"/>
          <p:nvPr/>
        </p:nvSpPr>
        <p:spPr>
          <a:xfrm>
            <a:off x="992519" y="2312988"/>
            <a:ext cx="5271804" cy="3651250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700" spc="150">
                <a:solidFill>
                  <a:schemeClr val="tx1">
                    <a:lumMod val="75000"/>
                    <a:lumOff val="25000"/>
                  </a:schemeClr>
                </a:solidFill>
              </a:rPr>
              <a:t>Sentiment Analysis, also known as </a:t>
            </a:r>
            <a:r>
              <a:rPr lang="en-US" sz="1700" b="1" spc="150">
                <a:solidFill>
                  <a:schemeClr val="tx1">
                    <a:lumMod val="75000"/>
                    <a:lumOff val="25000"/>
                  </a:schemeClr>
                </a:solidFill>
              </a:rPr>
              <a:t>Opinion Mining</a:t>
            </a:r>
            <a:r>
              <a:rPr lang="en-US" sz="1700" spc="150">
                <a:solidFill>
                  <a:schemeClr val="tx1">
                    <a:lumMod val="75000"/>
                    <a:lumOff val="25000"/>
                  </a:schemeClr>
                </a:solidFill>
              </a:rPr>
              <a:t>, is a </a:t>
            </a:r>
            <a:r>
              <a:rPr lang="en-US" sz="1700" b="1" spc="150">
                <a:solidFill>
                  <a:schemeClr val="tx1">
                    <a:lumMod val="75000"/>
                    <a:lumOff val="25000"/>
                  </a:schemeClr>
                </a:solidFill>
              </a:rPr>
              <a:t>Natural Language Processing (NLP)</a:t>
            </a:r>
            <a:r>
              <a:rPr lang="en-US" sz="1700" spc="150">
                <a:solidFill>
                  <a:schemeClr val="tx1">
                    <a:lumMod val="75000"/>
                    <a:lumOff val="25000"/>
                  </a:schemeClr>
                </a:solidFill>
              </a:rPr>
              <a:t> technique that determines the emotional tone expressed in a piece of text. It classifies text as </a:t>
            </a:r>
            <a:r>
              <a:rPr lang="en-US" sz="1700" b="1" spc="150">
                <a:solidFill>
                  <a:schemeClr val="tx1">
                    <a:lumMod val="75000"/>
                    <a:lumOff val="25000"/>
                  </a:schemeClr>
                </a:solidFill>
              </a:rPr>
              <a:t>positive, negative, or neutral</a:t>
            </a:r>
            <a:r>
              <a:rPr lang="en-US" sz="1700" spc="150">
                <a:solidFill>
                  <a:schemeClr val="tx1">
                    <a:lumMod val="75000"/>
                    <a:lumOff val="25000"/>
                  </a:schemeClr>
                </a:solidFill>
              </a:rPr>
              <a:t>, helping businesses and researchers analyze opinions in customer reviews, social media, and surveys.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Picture 6" descr="Green dialogue boxes">
            <a:extLst>
              <a:ext uri="{FF2B5EF4-FFF2-40B4-BE49-F238E27FC236}">
                <a16:creationId xmlns:a16="http://schemas.microsoft.com/office/drawing/2014/main" id="{E7B6331B-8A2A-00B8-DFE4-2934790F75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810" r="22640" b="2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A1BED0-4278-C6EF-ED6D-020B08C12DDC}"/>
              </a:ext>
            </a:extLst>
          </p:cNvPr>
          <p:cNvSpPr txBox="1"/>
          <p:nvPr/>
        </p:nvSpPr>
        <p:spPr>
          <a:xfrm>
            <a:off x="998966" y="12345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What is Sentiment Analysis?</a:t>
            </a:r>
          </a:p>
        </p:txBody>
      </p:sp>
    </p:spTree>
    <p:extLst>
      <p:ext uri="{BB962C8B-B14F-4D97-AF65-F5344CB8AC3E}">
        <p14:creationId xmlns:p14="http://schemas.microsoft.com/office/powerpoint/2010/main" val="320346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A4BAA07-2AA1-0A2E-B403-03B3741F6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257971"/>
              </p:ext>
            </p:extLst>
          </p:nvPr>
        </p:nvGraphicFramePr>
        <p:xfrm>
          <a:off x="572756" y="847639"/>
          <a:ext cx="11133573" cy="5643596"/>
        </p:xfrm>
        <a:graphic>
          <a:graphicData uri="http://schemas.openxmlformats.org/drawingml/2006/table">
            <a:tbl>
              <a:tblPr>
                <a:solidFill>
                  <a:srgbClr val="F2F2F2">
                    <a:alpha val="30196"/>
                  </a:srgbClr>
                </a:solidFill>
              </a:tblPr>
              <a:tblGrid>
                <a:gridCol w="1697855">
                  <a:extLst>
                    <a:ext uri="{9D8B030D-6E8A-4147-A177-3AD203B41FA5}">
                      <a16:colId xmlns:a16="http://schemas.microsoft.com/office/drawing/2014/main" val="2371495560"/>
                    </a:ext>
                  </a:extLst>
                </a:gridCol>
                <a:gridCol w="2731622">
                  <a:extLst>
                    <a:ext uri="{9D8B030D-6E8A-4147-A177-3AD203B41FA5}">
                      <a16:colId xmlns:a16="http://schemas.microsoft.com/office/drawing/2014/main" val="3619481408"/>
                    </a:ext>
                  </a:extLst>
                </a:gridCol>
                <a:gridCol w="2712712">
                  <a:extLst>
                    <a:ext uri="{9D8B030D-6E8A-4147-A177-3AD203B41FA5}">
                      <a16:colId xmlns:a16="http://schemas.microsoft.com/office/drawing/2014/main" val="3102369445"/>
                    </a:ext>
                  </a:extLst>
                </a:gridCol>
                <a:gridCol w="2235224">
                  <a:extLst>
                    <a:ext uri="{9D8B030D-6E8A-4147-A177-3AD203B41FA5}">
                      <a16:colId xmlns:a16="http://schemas.microsoft.com/office/drawing/2014/main" val="335593672"/>
                    </a:ext>
                  </a:extLst>
                </a:gridCol>
                <a:gridCol w="1756160">
                  <a:extLst>
                    <a:ext uri="{9D8B030D-6E8A-4147-A177-3AD203B41FA5}">
                      <a16:colId xmlns:a16="http://schemas.microsoft.com/office/drawing/2014/main" val="3732209850"/>
                    </a:ext>
                  </a:extLst>
                </a:gridCol>
              </a:tblGrid>
              <a:tr h="515711">
                <a:tc>
                  <a:txBody>
                    <a:bodyPr/>
                    <a:lstStyle/>
                    <a:p>
                      <a:r>
                        <a:rPr lang="en-IN" sz="1400" b="1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IN" sz="1400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219" marR="26904" marT="69399" marB="6939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4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219" marR="26904" marT="69399" marB="6939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</a:t>
                      </a:r>
                      <a:endParaRPr lang="en-IN" sz="14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219" marR="26904" marT="69399" marB="6939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</a:t>
                      </a:r>
                      <a:endParaRPr lang="en-IN" sz="14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219" marR="26904" marT="69399" marB="6939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Use Cases</a:t>
                      </a:r>
                      <a:endParaRPr lang="en-IN" sz="14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219" marR="26904" marT="69399" marB="6939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924494"/>
                  </a:ext>
                </a:extLst>
              </a:tr>
              <a:tr h="1797024">
                <a:tc>
                  <a:txBody>
                    <a:bodyPr/>
                    <a:lstStyle/>
                    <a:p>
                      <a:r>
                        <a:rPr lang="en-IN" sz="1400" b="1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Lexicon-Based (Rule-Based)</a:t>
                      </a:r>
                      <a:endParaRPr lang="en-IN" sz="1400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219" marR="26904" marT="69399" marB="6939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 predefined </a:t>
                      </a:r>
                      <a:r>
                        <a:rPr lang="en-US" sz="1400" b="1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dictionaries/word lists</a:t>
                      </a:r>
                      <a:r>
                        <a:rPr lang="en-US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determine sentiment. Example: "good" → Positive, "bad" → Negative.</a:t>
                      </a:r>
                    </a:p>
                  </a:txBody>
                  <a:tcPr marL="90219" marR="26904" marT="69399" marB="6939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✅ Simple and easy to implement </a:t>
                      </a:r>
                      <a:br>
                        <a:rPr lang="en-US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✅ Works well for short texts </a:t>
                      </a:r>
                      <a:br>
                        <a:rPr lang="en-US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✅ No need for large training data</a:t>
                      </a:r>
                    </a:p>
                  </a:txBody>
                  <a:tcPr marL="90219" marR="26904" marT="69399" marB="6939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Cannot understand </a:t>
                      </a:r>
                      <a:r>
                        <a:rPr lang="en-US" sz="1400" b="1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context, sarcasm, or negations</a:t>
                      </a:r>
                      <a:r>
                        <a:rPr lang="en-US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en-US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Limited to the words in the lexicon</a:t>
                      </a:r>
                    </a:p>
                  </a:txBody>
                  <a:tcPr marL="90219" marR="26904" marT="69399" marB="6939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Social media </a:t>
                      </a:r>
                      <a:r>
                        <a:rPr lang="it-IT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monitoring,.</a:t>
                      </a:r>
                      <a:endParaRPr lang="it-IT" sz="1400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219" marR="26904" marT="69399" marB="6939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744161"/>
                  </a:ext>
                </a:extLst>
              </a:tr>
              <a:tr h="1797024">
                <a:tc>
                  <a:txBody>
                    <a:bodyPr/>
                    <a:lstStyle/>
                    <a:p>
                      <a:r>
                        <a:rPr lang="en-IN" sz="1400" b="1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Learning-Based</a:t>
                      </a:r>
                      <a:endParaRPr lang="en-IN" sz="14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219" marR="26904" marT="69399" marB="6939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 </a:t>
                      </a:r>
                      <a:r>
                        <a:rPr lang="en-US" sz="1400" b="1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supervised ML algorithms</a:t>
                      </a:r>
                      <a:r>
                        <a:rPr lang="en-US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(Naïve Bayes, SVM, Deep Learning) to learn sentiment from labeled data.</a:t>
                      </a:r>
                    </a:p>
                  </a:txBody>
                  <a:tcPr marL="90219" marR="26904" marT="69399" marB="6939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✅ More </a:t>
                      </a:r>
                      <a:r>
                        <a:rPr lang="en-US" sz="1400" b="1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accurate</a:t>
                      </a:r>
                      <a:r>
                        <a:rPr lang="en-US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adaptable </a:t>
                      </a:r>
                      <a:br>
                        <a:rPr lang="en-US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✅ Can analyze </a:t>
                      </a:r>
                      <a:r>
                        <a:rPr lang="en-US" sz="1400" b="1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context and complex language</a:t>
                      </a:r>
                      <a:r>
                        <a:rPr lang="en-US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en-US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✅ Works for different domains</a:t>
                      </a:r>
                    </a:p>
                  </a:txBody>
                  <a:tcPr marL="90219" marR="26904" marT="69399" marB="6939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Requires </a:t>
                      </a:r>
                      <a:r>
                        <a:rPr lang="en-US" sz="1400" b="1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 labeled datasets</a:t>
                      </a:r>
                      <a:r>
                        <a:rPr lang="en-US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en-US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Computationally expensive</a:t>
                      </a:r>
                    </a:p>
                  </a:txBody>
                  <a:tcPr marL="90219" marR="26904" marT="69399" marB="6939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reviews, chatbot responses, financial news analysis</a:t>
                      </a:r>
                    </a:p>
                  </a:txBody>
                  <a:tcPr marL="90219" marR="26904" marT="69399" marB="6939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847546"/>
                  </a:ext>
                </a:extLst>
              </a:tr>
              <a:tr h="1533837">
                <a:tc>
                  <a:txBody>
                    <a:bodyPr/>
                    <a:lstStyle/>
                    <a:p>
                      <a:r>
                        <a:rPr lang="en-IN" sz="1400" b="1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Hybrid Approach</a:t>
                      </a:r>
                      <a:endParaRPr lang="en-IN" sz="14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219" marR="26904" marT="69399" marB="6939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Combines </a:t>
                      </a:r>
                      <a:r>
                        <a:rPr lang="en-US" sz="1400" b="1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lexicon-based &amp; ML-based</a:t>
                      </a:r>
                      <a:r>
                        <a:rPr lang="en-US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models for improved accuracy.</a:t>
                      </a:r>
                    </a:p>
                  </a:txBody>
                  <a:tcPr marL="90219" marR="26904" marT="69399" marB="6939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✅ Balances </a:t>
                      </a:r>
                      <a:r>
                        <a:rPr lang="en-US" sz="1400" b="1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efficiency and accuracy</a:t>
                      </a:r>
                      <a:r>
                        <a:rPr lang="en-US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en-US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✅ Handles </a:t>
                      </a:r>
                      <a:r>
                        <a:rPr lang="en-US" sz="1400" b="1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context and domain-specific words better</a:t>
                      </a:r>
                      <a:endParaRPr lang="en-US" sz="14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219" marR="26904" marT="69399" marB="6939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More </a:t>
                      </a:r>
                      <a:r>
                        <a:rPr lang="en-US" sz="1400" b="1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 to implement</a:t>
                      </a:r>
                      <a:r>
                        <a:rPr lang="en-US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en-US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May still struggle with sarcasm</a:t>
                      </a:r>
                    </a:p>
                  </a:txBody>
                  <a:tcPr marL="90219" marR="26904" marT="69399" marB="6939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service chatbots, brand monitoring, market research</a:t>
                      </a:r>
                    </a:p>
                  </a:txBody>
                  <a:tcPr marL="90219" marR="26904" marT="69399" marB="6939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1904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30CDE8F-7186-3F33-8C08-A40721BBE82F}"/>
              </a:ext>
            </a:extLst>
          </p:cNvPr>
          <p:cNvSpPr txBox="1"/>
          <p:nvPr/>
        </p:nvSpPr>
        <p:spPr>
          <a:xfrm>
            <a:off x="2018459" y="35380"/>
            <a:ext cx="8154771" cy="77687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How Sentiment Analysis Works?</a:t>
            </a:r>
          </a:p>
        </p:txBody>
      </p:sp>
    </p:spTree>
    <p:extLst>
      <p:ext uri="{BB962C8B-B14F-4D97-AF65-F5344CB8AC3E}">
        <p14:creationId xmlns:p14="http://schemas.microsoft.com/office/powerpoint/2010/main" val="3788039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38E987-E705-A4FF-18E5-F3A4748E5A1B}"/>
              </a:ext>
            </a:extLst>
          </p:cNvPr>
          <p:cNvSpPr txBox="1"/>
          <p:nvPr/>
        </p:nvSpPr>
        <p:spPr>
          <a:xfrm>
            <a:off x="743578" y="1497203"/>
            <a:ext cx="6011347" cy="5034225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🚫 </a:t>
            </a:r>
            <a:r>
              <a:rPr lang="en-US" sz="20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Sarcasm &amp; Irony</a:t>
            </a:r>
            <a:r>
              <a:rPr 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"Oh great, another delay!" (Actually negative, but word "great" suggests positive)</a:t>
            </a:r>
            <a:br>
              <a:rPr 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🚫 </a:t>
            </a:r>
            <a:r>
              <a:rPr lang="en-US" sz="20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 Dependency</a:t>
            </a:r>
            <a:r>
              <a:rPr 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"The movie was so bad, I loved it!" (Sentiment is unclear)</a:t>
            </a:r>
            <a:br>
              <a:rPr 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🚫 </a:t>
            </a:r>
            <a:r>
              <a:rPr lang="en-US" sz="20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Negations &amp; Intensifiers</a:t>
            </a:r>
            <a:r>
              <a:rPr 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"Not bad" (means good) vs. "Very bad" (worse than "bad")</a:t>
            </a:r>
            <a:br>
              <a:rPr 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🚫 </a:t>
            </a:r>
            <a:r>
              <a:rPr lang="en-US" sz="20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Domain-Specific Issues</a:t>
            </a:r>
            <a:r>
              <a:rPr 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Words may have different meanings across industries. Example: "Killer" in gaming (positive) vs. in real life (negative).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Picture 6" descr="Wood human figure">
            <a:extLst>
              <a:ext uri="{FF2B5EF4-FFF2-40B4-BE49-F238E27FC236}">
                <a16:creationId xmlns:a16="http://schemas.microsoft.com/office/drawing/2014/main" id="{701C56D1-C8D6-B6FC-1B30-415EFBB71F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8" r="51011" b="-1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BF9119-7C8C-22C5-0A7B-0DD50F5A2FC5}"/>
              </a:ext>
            </a:extLst>
          </p:cNvPr>
          <p:cNvSpPr txBox="1"/>
          <p:nvPr/>
        </p:nvSpPr>
        <p:spPr>
          <a:xfrm>
            <a:off x="543363" y="63458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Sentiment Analysis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598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AF626B3-E69D-9969-85BD-750AFC205612}"/>
              </a:ext>
            </a:extLst>
          </p:cNvPr>
          <p:cNvSpPr txBox="1"/>
          <p:nvPr/>
        </p:nvSpPr>
        <p:spPr>
          <a:xfrm>
            <a:off x="894735" y="1919235"/>
            <a:ext cx="9133520" cy="4045003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20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VADER (Lexicon-based, best for short texts like social media)</a:t>
            </a:r>
            <a:br>
              <a:rPr 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b="1" spc="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TextBlob</a:t>
            </a:r>
            <a:r>
              <a:rPr lang="en-US" sz="20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(Simple NLP tool for sentiment classification)</a:t>
            </a:r>
            <a:br>
              <a:rPr 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NLTK (Used with machine learning models)</a:t>
            </a:r>
            <a:br>
              <a:rPr 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0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Scikit-Learn (ML algorithms like Naïve Bayes, SVM)</a:t>
            </a:r>
            <a:br>
              <a:rPr 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0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 / </a:t>
            </a:r>
            <a:r>
              <a:rPr lang="en-US" sz="2000" b="1" spc="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0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(Deep learning models like LSTMs, Transformers)</a:t>
            </a:r>
            <a:endParaRPr lang="en-US" sz="2000" spc="15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7978A2-179B-4D8E-8288-9ADA3A6652D5}"/>
              </a:ext>
            </a:extLst>
          </p:cNvPr>
          <p:cNvSpPr txBox="1"/>
          <p:nvPr/>
        </p:nvSpPr>
        <p:spPr>
          <a:xfrm>
            <a:off x="894735" y="76386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for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2529243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4B944-9087-33C7-1487-00DC9B853203}"/>
              </a:ext>
            </a:extLst>
          </p:cNvPr>
          <p:cNvSpPr txBox="1"/>
          <p:nvPr/>
        </p:nvSpPr>
        <p:spPr>
          <a:xfrm>
            <a:off x="2377440" y="442220"/>
            <a:ext cx="8397987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EXAMPLES</a:t>
            </a:r>
          </a:p>
        </p:txBody>
      </p:sp>
      <p:graphicFrame>
        <p:nvGraphicFramePr>
          <p:cNvPr id="10" name="TextBox 2">
            <a:extLst>
              <a:ext uri="{FF2B5EF4-FFF2-40B4-BE49-F238E27FC236}">
                <a16:creationId xmlns:a16="http://schemas.microsoft.com/office/drawing/2014/main" id="{397844E8-0B5F-A582-B754-DCADC0104F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2696479"/>
              </p:ext>
            </p:extLst>
          </p:nvPr>
        </p:nvGraphicFramePr>
        <p:xfrm>
          <a:off x="2377439" y="2312988"/>
          <a:ext cx="8312785" cy="341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812509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475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Meiryo</vt:lpstr>
      <vt:lpstr>Arial</vt:lpstr>
      <vt:lpstr>Corbel</vt:lpstr>
      <vt:lpstr>Times New Roman</vt:lpstr>
      <vt:lpstr>SketchLinesVTI</vt:lpstr>
      <vt:lpstr>SENTIMENTAL ANALYSIS USING PYTHON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NOONEY Yeswanth</dc:creator>
  <cp:lastModifiedBy>NOONEY Yeswanth</cp:lastModifiedBy>
  <cp:revision>1</cp:revision>
  <dcterms:created xsi:type="dcterms:W3CDTF">2025-02-14T11:48:01Z</dcterms:created>
  <dcterms:modified xsi:type="dcterms:W3CDTF">2025-02-15T03:51:20Z</dcterms:modified>
</cp:coreProperties>
</file>