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7575" r:id="rId5"/>
    <p:sldId id="7110" r:id="rId6"/>
    <p:sldId id="7269" r:id="rId7"/>
    <p:sldId id="7589" r:id="rId8"/>
    <p:sldId id="7590" r:id="rId9"/>
    <p:sldId id="7591" r:id="rId10"/>
    <p:sldId id="7592" r:id="rId11"/>
    <p:sldId id="7593" r:id="rId12"/>
    <p:sldId id="7576" r:id="rId13"/>
    <p:sldId id="7446" r:id="rId14"/>
    <p:sldId id="7577" r:id="rId15"/>
    <p:sldId id="7599" r:id="rId16"/>
    <p:sldId id="7594" r:id="rId17"/>
    <p:sldId id="7602" r:id="rId18"/>
    <p:sldId id="34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P" initials="X" lastIdx="0" clrIdx="0"/>
  <p:cmAuthor id="2" name="YA-1950" initials="Y" lastIdx="1" clrIdx="1"/>
  <p:cmAuthor id="0" name="Marisely De Jesus Vega" initials="MDJV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0084E0"/>
    <a:srgbClr val="007FD8"/>
    <a:srgbClr val="4E0185"/>
    <a:srgbClr val="D0807E"/>
    <a:srgbClr val="C96C69"/>
    <a:srgbClr val="410073"/>
    <a:srgbClr val="F2DCDB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8711" autoAdjust="0"/>
  </p:normalViewPr>
  <p:slideViewPr>
    <p:cSldViewPr snapToGrid="0">
      <p:cViewPr varScale="1">
        <p:scale>
          <a:sx n="70" d="100"/>
          <a:sy n="70" d="100"/>
        </p:scale>
        <p:origin x="-966" y="-102"/>
      </p:cViewPr>
      <p:guideLst>
        <p:guide orient="horz" pos="2222"/>
        <p:guide pos="33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7C93C-3451-442E-9EA3-81558D7F9762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3F312-964C-437F-B1E9-2C404F2301F0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文本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文本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文本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文本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文本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文本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文本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文本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文本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文本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文本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文本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3489" y="2840416"/>
            <a:ext cx="7570688" cy="769441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1815" y="3623097"/>
            <a:ext cx="9433249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-1" y="6634065"/>
            <a:ext cx="2752531" cy="223934"/>
          </a:xfrm>
        </p:spPr>
        <p:txBody>
          <a:bodyPr/>
          <a:lstStyle/>
          <a:p>
            <a:fld id="{0F7AC463-F952-4F42-89F7-5C0B79D38567}" type="datetime1">
              <a:rPr lang="en-US" smtClean="0"/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599" y="6634066"/>
            <a:ext cx="4128797" cy="223934"/>
          </a:xfrm>
        </p:spPr>
        <p:txBody>
          <a:bodyPr/>
          <a:lstStyle/>
          <a:p>
            <a:r>
              <a:rPr lang="en-US" dirty="0" smtClean="0"/>
              <a:t>Genius Proprietary &amp; Confidential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799" y="6634064"/>
            <a:ext cx="2752531" cy="223934"/>
          </a:xfrm>
        </p:spPr>
        <p:txBody>
          <a:bodyPr/>
          <a:lstStyle/>
          <a:p>
            <a:fld id="{7450095A-BDAD-4C1D-80A1-F7422AF8885C}" type="slidenum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408922" y="2827176"/>
            <a:ext cx="2049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1"/>
                </a:solidFill>
              </a:rPr>
              <a:t>Genius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|</a:t>
            </a:r>
            <a:endParaRPr 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897" y="0"/>
            <a:ext cx="10318103" cy="79310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-1" y="6634065"/>
            <a:ext cx="2752531" cy="223934"/>
          </a:xfrm>
        </p:spPr>
        <p:txBody>
          <a:bodyPr/>
          <a:lstStyle/>
          <a:p>
            <a:fld id="{0F7AC463-F952-4F42-89F7-5C0B79D38567}" type="datetime1">
              <a:rPr lang="en-US" smtClean="0"/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599" y="6634066"/>
            <a:ext cx="4128797" cy="223934"/>
          </a:xfrm>
        </p:spPr>
        <p:txBody>
          <a:bodyPr/>
          <a:lstStyle/>
          <a:p>
            <a:r>
              <a:rPr lang="en-US" dirty="0" smtClean="0"/>
              <a:t>Genius Proprietary &amp; Confidential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799" y="6634064"/>
            <a:ext cx="2752531" cy="223934"/>
          </a:xfrm>
        </p:spPr>
        <p:txBody>
          <a:bodyPr/>
          <a:lstStyle/>
          <a:p>
            <a:fld id="{7450095A-BDAD-4C1D-80A1-F7422AF8885C}" type="slidenum">
              <a:rPr lang="en-US" smtClean="0"/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88925" y="885825"/>
            <a:ext cx="11626850" cy="5618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897" y="0"/>
            <a:ext cx="10318103" cy="79310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-1" y="6634065"/>
            <a:ext cx="2752531" cy="223934"/>
          </a:xfrm>
        </p:spPr>
        <p:txBody>
          <a:bodyPr/>
          <a:lstStyle/>
          <a:p>
            <a:fld id="{0F7AC463-F952-4F42-89F7-5C0B79D38567}" type="datetime1">
              <a:rPr lang="en-US" smtClean="0"/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599" y="6634066"/>
            <a:ext cx="4128797" cy="223934"/>
          </a:xfrm>
        </p:spPr>
        <p:txBody>
          <a:bodyPr/>
          <a:lstStyle/>
          <a:p>
            <a:r>
              <a:rPr lang="en-US" dirty="0" smtClean="0"/>
              <a:t>Genius Proprietary &amp; Confidential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799" y="6634064"/>
            <a:ext cx="2752531" cy="223934"/>
          </a:xfrm>
        </p:spPr>
        <p:txBody>
          <a:bodyPr/>
          <a:lstStyle/>
          <a:p>
            <a:fld id="{7450095A-BDAD-4C1D-80A1-F7422AF8885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233" y="1156996"/>
            <a:ext cx="5674567" cy="501996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C463-F952-4F42-89F7-5C0B79D38567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Genius Proprietary &amp;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095A-BDAD-4C1D-80A1-F7422AF8885C}" type="slidenum">
              <a:rPr lang="en-US" smtClean="0"/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73897" y="0"/>
            <a:ext cx="10318103" cy="79310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140321" y="1156996"/>
            <a:ext cx="5674567" cy="501996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B7FD-3707-401D-82DE-A6D0F957A866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Genius Proprietary &amp;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095A-BDAD-4C1D-80A1-F7422AF8885C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73897" y="0"/>
            <a:ext cx="10318103" cy="79310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Punch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1538-7D72-4CD8-B0E0-A8961FA26FF3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Genius Proprietary &amp;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095A-BDAD-4C1D-80A1-F7422AF8885C}" type="slidenum">
              <a:rPr lang="en-US" smtClean="0"/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73897" y="0"/>
            <a:ext cx="10318103" cy="79310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40327" y="6002338"/>
            <a:ext cx="10632498" cy="631825"/>
          </a:xfrm>
        </p:spPr>
        <p:txBody>
          <a:bodyPr>
            <a:normAutofit/>
          </a:bodyPr>
          <a:lstStyle>
            <a:lvl1pPr marL="0" indent="0" algn="ctr">
              <a:buNone/>
              <a:defRPr sz="2400" b="1" i="1" baseline="0">
                <a:solidFill>
                  <a:srgbClr val="FF0000"/>
                </a:solidFill>
              </a:defRPr>
            </a:lvl1pPr>
            <a:lvl2pPr algn="ctr">
              <a:defRPr b="1" i="1">
                <a:solidFill>
                  <a:srgbClr val="FF0000"/>
                </a:solidFill>
              </a:defRPr>
            </a:lvl2pPr>
            <a:lvl3pPr algn="ctr">
              <a:defRPr b="1" i="1">
                <a:solidFill>
                  <a:srgbClr val="FF0000"/>
                </a:solidFill>
              </a:defRPr>
            </a:lvl3pPr>
            <a:lvl4pPr algn="ctr">
              <a:defRPr b="1" i="1">
                <a:solidFill>
                  <a:srgbClr val="FF0000"/>
                </a:solidFill>
              </a:defRPr>
            </a:lvl4pPr>
            <a:lvl5pPr algn="ctr">
              <a:defRPr b="1" i="1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 smtClean="0"/>
              <a:t>Click to edit Punchline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unch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1538-7D72-4CD8-B0E0-A8961FA26FF3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Genius Proprietary &amp;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095A-BDAD-4C1D-80A1-F7422AF8885C}" type="slidenum">
              <a:rPr lang="en-US" smtClean="0"/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73897" y="0"/>
            <a:ext cx="10318103" cy="79310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40327" y="6002338"/>
            <a:ext cx="10632498" cy="631825"/>
          </a:xfrm>
        </p:spPr>
        <p:txBody>
          <a:bodyPr>
            <a:normAutofit/>
          </a:bodyPr>
          <a:lstStyle>
            <a:lvl1pPr marL="0" indent="0" algn="ctr">
              <a:buNone/>
              <a:defRPr sz="2400" b="1" i="1" baseline="0">
                <a:solidFill>
                  <a:srgbClr val="FF0000"/>
                </a:solidFill>
              </a:defRPr>
            </a:lvl1pPr>
            <a:lvl2pPr algn="ctr">
              <a:defRPr b="1" i="1">
                <a:solidFill>
                  <a:srgbClr val="FF0000"/>
                </a:solidFill>
              </a:defRPr>
            </a:lvl2pPr>
            <a:lvl3pPr algn="ctr">
              <a:defRPr b="1" i="1">
                <a:solidFill>
                  <a:srgbClr val="FF0000"/>
                </a:solidFill>
              </a:defRPr>
            </a:lvl3pPr>
            <a:lvl4pPr algn="ctr">
              <a:defRPr b="1" i="1">
                <a:solidFill>
                  <a:srgbClr val="FF0000"/>
                </a:solidFill>
              </a:defRPr>
            </a:lvl4pPr>
            <a:lvl5pPr algn="ctr">
              <a:defRPr b="1" i="1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 smtClean="0"/>
              <a:t>Click to edit Punchline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15913" y="865188"/>
            <a:ext cx="11587162" cy="50625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557" y="0"/>
            <a:ext cx="10821956" cy="522514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noProof="1"/>
              <a:t>Click to edit Master title style</a:t>
            </a:r>
            <a:endParaRPr lang="en-US" noProof="1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57941" y="680552"/>
            <a:ext cx="11859887" cy="5813554"/>
          </a:xfrm>
        </p:spPr>
        <p:txBody>
          <a:bodyPr/>
          <a:lstStyle>
            <a:lvl2pPr marL="6286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C6123-AC97-4057-AB43-F2EE526040A6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6792" y="0"/>
            <a:ext cx="10335208" cy="765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684" y="929886"/>
            <a:ext cx="11534193" cy="5508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1" y="6634065"/>
            <a:ext cx="2752531" cy="2239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55DCA-9507-4632-BAA4-4E04DFCD573B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599" y="6634066"/>
            <a:ext cx="4128797" cy="2239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Genius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799" y="6634064"/>
            <a:ext cx="2752531" cy="2239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0095A-BDAD-4C1D-80A1-F7422AF8885C}" type="slidenum">
              <a:rPr lang="en-US" smtClean="0"/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332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93" y="-35499"/>
            <a:ext cx="2049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1"/>
                </a:solidFill>
              </a:rPr>
              <a:t>Genius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|</a:t>
            </a:r>
            <a:endParaRPr 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770" y="2879725"/>
            <a:ext cx="6470015" cy="769620"/>
          </a:xfrm>
        </p:spPr>
        <p:txBody>
          <a:bodyPr anchor="ctr"/>
          <a:lstStyle/>
          <a:p>
            <a:r>
              <a:rPr lang="en-US" altLang="zh-CN" sz="36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on Yield </a:t>
            </a:r>
            <a:r>
              <a:rPr lang="en-US" altLang="zh-CN" sz="36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altLang="zh-CN" sz="3600" b="1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Genius Proprietary &amp; Confidential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567295" y="4679950"/>
            <a:ext cx="3418205" cy="14636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ysClr val="window" lastClr="FFFFFF">
                    <a:lumMod val="65000"/>
                  </a:sysClr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algn="r">
              <a:defRPr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AI/Data R&amp;D Dept.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r">
              <a:defRPr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Yangqing Ye &amp; Ziling W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ang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r">
              <a:defRPr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August.2025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92890" y="19615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770" y="2879725"/>
            <a:ext cx="4064635" cy="769620"/>
          </a:xfrm>
        </p:spPr>
        <p:txBody>
          <a:bodyPr anchor="ctr"/>
          <a:lstStyle/>
          <a:p>
            <a:r>
              <a:rPr lang="en-US" altLang="zh-CN" sz="36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&amp; B</a:t>
            </a:r>
            <a:endParaRPr lang="en-US" altLang="zh-CN" sz="3600" b="1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Genius Proprietary &amp; Confidential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692890" y="19615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 noChangeArrowheads="1"/>
          </p:cNvSpPr>
          <p:nvPr/>
        </p:nvSpPr>
        <p:spPr>
          <a:xfrm>
            <a:off x="1929130" y="161925"/>
            <a:ext cx="3405505" cy="522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Cont.</a:t>
            </a:r>
            <a:endParaRPr lang="en-US" altLang="zh-CN" sz="2800" b="1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6285" y="803275"/>
            <a:ext cx="10043795" cy="2168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&gt;&gt;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基于</a:t>
            </a:r>
            <a:r>
              <a:rPr lang="en-US" altLang="zh-CN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</a:t>
            </a:r>
            <a:r>
              <a:rPr lang="en-US" altLang="zh-CN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C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的分析，对</a:t>
            </a:r>
            <a:r>
              <a:rPr lang="en-US" altLang="zh-CN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L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组和</a:t>
            </a:r>
            <a:r>
              <a:rPr lang="en-US" altLang="zh-CN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B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组进行了同样的分析</a:t>
            </a:r>
            <a:r>
              <a:rPr lang="zh-CN" altLang="en-US"/>
              <a:t>。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在进行分析前，认为</a:t>
            </a:r>
            <a:r>
              <a:rPr lang="en-US" altLang="zh-CN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L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组的缺失值和异常值与正常数值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差距太大，如果考虑进计算，会影响整体效果，故将</a:t>
            </a:r>
            <a:r>
              <a:rPr lang="en-US" altLang="zh-CN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L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组前一半数据直接去除，仅利用后一半进行分析。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经过分析后，发现仍然两组服从正态分布，且满足方差齐性的假设，进行独立样本的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t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检验后仍然显示两组没有显著差异，故传统的假设检验方法认为，</a:t>
            </a:r>
            <a:r>
              <a:rPr lang="en-US" altLang="zh-CN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L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组和</a:t>
            </a:r>
            <a:r>
              <a:rPr lang="en-US" altLang="zh-CN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B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组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两条产线没有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好坏之分。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42645" y="3090545"/>
            <a:ext cx="10312400" cy="873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&gt;&gt;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线性关系判定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en-US" altLang="zh-CN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两组的生产和产出数不满足线性，但经过检验，</a:t>
            </a:r>
            <a:r>
              <a:rPr lang="en-US" altLang="zh-CN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组和</a:t>
            </a:r>
            <a:r>
              <a:rPr lang="en-US" altLang="zh-CN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组满足线性相关，并且是强正相关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性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5560" y="4639310"/>
            <a:ext cx="2428875" cy="4381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700" y="3698240"/>
            <a:ext cx="3223895" cy="246761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235" y="3697605"/>
            <a:ext cx="3223260" cy="246824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903595" y="6257290"/>
            <a:ext cx="5276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1600"/>
              <a:t>组</a:t>
            </a:r>
            <a:endParaRPr lang="zh-CN" altLang="en-US" sz="1600"/>
          </a:p>
        </p:txBody>
      </p:sp>
      <p:sp>
        <p:nvSpPr>
          <p:cNvPr id="21" name="文本框 20"/>
          <p:cNvSpPr txBox="1"/>
          <p:nvPr/>
        </p:nvSpPr>
        <p:spPr>
          <a:xfrm>
            <a:off x="9471025" y="6257290"/>
            <a:ext cx="5949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600"/>
              <a:t>组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 noChangeArrowheads="1"/>
          </p:cNvSpPr>
          <p:nvPr/>
        </p:nvSpPr>
        <p:spPr>
          <a:xfrm>
            <a:off x="1957705" y="151765"/>
            <a:ext cx="3405505" cy="522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Cont.</a:t>
            </a:r>
            <a:endParaRPr lang="en-US" altLang="zh-CN" sz="2800" b="1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875" y="1123950"/>
            <a:ext cx="5004435" cy="35185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67105" y="7556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最小二乘法线性回归分析结果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655" y="1123950"/>
            <a:ext cx="4900295" cy="35191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904875" y="4912995"/>
                <a:ext cx="475107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𝑜𝑢𝑡𝑜𝑢𝑡𝑙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432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7082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𝑖𝑛𝑝𝑢𝑡𝑙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𝜀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75" y="4912995"/>
                <a:ext cx="4751070" cy="368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6313170" y="4912995"/>
                <a:ext cx="475107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𝑜𝑢𝑡𝑜𝑢𝑡𝑏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70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9891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7916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𝑖𝑛𝑝𝑢𝑡𝑏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𝜀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170" y="4912995"/>
                <a:ext cx="4751070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1226185" y="5509895"/>
            <a:ext cx="9987280" cy="9080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no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根据边际效益对比两组，由于两组截距项的</a:t>
            </a:r>
            <a:r>
              <a:rPr lang="en-US" altLang="zh-CN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p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值均大于</a:t>
            </a:r>
            <a:r>
              <a:rPr lang="en-US" altLang="zh-CN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0.05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，所以认为截距项在统计学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意义上不显著，故对比产出的系数，</a:t>
            </a:r>
            <a:r>
              <a:rPr lang="en-US" altLang="zh-CN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B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组的系数大于</a:t>
            </a:r>
            <a:r>
              <a:rPr lang="en-US" altLang="zh-CN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L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组，即当每增加</a:t>
            </a:r>
            <a:r>
              <a:rPr lang="en-US" altLang="zh-CN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单位生产数量，将增加</a:t>
            </a:r>
            <a:r>
              <a:rPr lang="en-US" altLang="zh-CN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0.7917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单位的产出，比</a:t>
            </a:r>
            <a:r>
              <a:rPr lang="en-US" altLang="zh-CN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L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组的</a:t>
            </a:r>
            <a:r>
              <a:rPr lang="en-US" altLang="zh-CN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0.7082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单位大，故认为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B</a:t>
            </a:r>
            <a:r>
              <a:rPr lang="zh-CN" altLang="en-US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组较优于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L</a:t>
            </a:r>
            <a:r>
              <a:rPr lang="zh-CN" altLang="en-US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组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 noChangeArrowheads="1"/>
          </p:cNvSpPr>
          <p:nvPr/>
        </p:nvSpPr>
        <p:spPr>
          <a:xfrm>
            <a:off x="1957705" y="151765"/>
            <a:ext cx="3405505" cy="522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Cont.</a:t>
            </a:r>
            <a:endParaRPr lang="en-US" altLang="zh-CN" sz="2800" b="1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4215" y="82296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&gt;&gt;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先进行</a:t>
            </a:r>
            <a:r>
              <a:rPr lang="en-US" altLang="zh-CN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L&amp;B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参数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对比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3079115" y="1339850"/>
          <a:ext cx="942087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40"/>
                <a:gridCol w="1040130"/>
                <a:gridCol w="1261755"/>
                <a:gridCol w="1398905"/>
                <a:gridCol w="144145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分组</a:t>
                      </a:r>
                      <a:endParaRPr lang="zh-CN" altLang="en-US" b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总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良率</a:t>
                      </a:r>
                      <a:endParaRPr lang="zh-CN" altLang="en-US" b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合格总数</a:t>
                      </a:r>
                      <a:endParaRPr lang="zh-CN" altLang="en-US" b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白班总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良率</a:t>
                      </a:r>
                      <a:endParaRPr lang="zh-CN" altLang="en-US" b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夜班总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良率</a:t>
                      </a:r>
                      <a:endParaRPr lang="zh-CN" altLang="en-US" b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zh-CN" altLang="en-US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组</a:t>
                      </a:r>
                      <a:endParaRPr lang="zh-CN" altLang="en-US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0.7607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94382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0.7873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0.7732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altLang="en-US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组</a:t>
                      </a:r>
                      <a:endParaRPr lang="zh-CN" altLang="en-US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0.7825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183167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0.7772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0.7454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05" y="2743200"/>
            <a:ext cx="4560570" cy="22377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280" y="2743200"/>
            <a:ext cx="4483100" cy="22059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957705" y="5294630"/>
            <a:ext cx="7977505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</a:rPr>
              <a:t>绘制两组总良率及滚动累积良率随时间变化的曲线，可以看到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</a:rPr>
              <a:t>组前半段数值属于极端异常值，所以考虑只针对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</a:rPr>
              <a:t>组后半段数据进行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</a:rPr>
              <a:t>分析。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 noChangeArrowheads="1"/>
          </p:cNvSpPr>
          <p:nvPr/>
        </p:nvSpPr>
        <p:spPr>
          <a:xfrm>
            <a:off x="1957705" y="151765"/>
            <a:ext cx="3405505" cy="522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Cont.</a:t>
            </a:r>
            <a:endParaRPr lang="en-US" altLang="zh-CN" sz="2800" b="1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184275" y="1426210"/>
          <a:ext cx="893762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995"/>
                <a:gridCol w="1142365"/>
                <a:gridCol w="1216025"/>
                <a:gridCol w="1286510"/>
                <a:gridCol w="1560830"/>
                <a:gridCol w="26289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分组</a:t>
                      </a:r>
                      <a:endParaRPr lang="zh-CN" altLang="en-US" b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均值</a:t>
                      </a:r>
                      <a:endParaRPr lang="zh-CN" altLang="en-US" b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方差</a:t>
                      </a:r>
                      <a:endParaRPr lang="zh-CN" altLang="en-US" b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总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良率</a:t>
                      </a:r>
                      <a:endParaRPr lang="zh-CN" altLang="en-US" b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合格总数</a:t>
                      </a:r>
                      <a:endParaRPr lang="zh-CN" altLang="en-US" b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最后一周高于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85%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个数</a:t>
                      </a:r>
                      <a:endParaRPr lang="zh-CN" altLang="en-US" b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zh-CN" altLang="en-US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组</a:t>
                      </a:r>
                      <a:endParaRPr lang="zh-CN" altLang="en-US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0.7715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0.0025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0.7609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93532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altLang="en-US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组</a:t>
                      </a:r>
                      <a:endParaRPr lang="zh-CN" altLang="en-US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0.7874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0.0015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0.7847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107832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86130" y="830580"/>
            <a:ext cx="60960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&gt;&gt;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对</a:t>
            </a:r>
            <a:r>
              <a:rPr lang="en-US" altLang="zh-CN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组和</a:t>
            </a:r>
            <a:r>
              <a:rPr lang="en-US" altLang="zh-CN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组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后半段的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良率进行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分析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9073"/>
          <a:stretch>
            <a:fillRect/>
          </a:stretch>
        </p:blipFill>
        <p:spPr>
          <a:xfrm>
            <a:off x="2433320" y="2935605"/>
            <a:ext cx="7134225" cy="208724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3729990" y="5050790"/>
            <a:ext cx="485775" cy="54737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740025" y="5626100"/>
            <a:ext cx="6520815" cy="645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根据累计良率图的后半段，以及后半段的总量率。同时</a:t>
            </a:r>
            <a:r>
              <a:rPr lang="zh-CN" altLang="en-US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B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的白班夜班良率稳定性优于</a:t>
            </a:r>
            <a:r>
              <a:rPr lang="zh-CN" altLang="en-US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L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。所以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B</a:t>
            </a:r>
            <a:r>
              <a:rPr lang="zh-CN" altLang="en-US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相对于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L</a:t>
            </a:r>
            <a:r>
              <a:rPr lang="zh-CN" altLang="en-US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略胜一筹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 noChangeArrowheads="1"/>
          </p:cNvSpPr>
          <p:nvPr/>
        </p:nvSpPr>
        <p:spPr>
          <a:xfrm>
            <a:off x="1957705" y="151765"/>
            <a:ext cx="3405505" cy="522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Summary</a:t>
            </a:r>
            <a:endParaRPr lang="en-US" altLang="zh-CN" sz="2800" b="1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3480" y="2560320"/>
            <a:ext cx="9844405" cy="9829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no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根据所有的分析结果，得到以下的结论：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如果仅从良率进行分析，两组没有所谓的好坏之分，但是考虑到产出稳定性和效益回报问题，认为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相对于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组更优，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组</a:t>
            </a:r>
            <a:r>
              <a:rPr lang="zh-CN" altLang="en-US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相对于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组</a:t>
            </a:r>
            <a:r>
              <a:rPr lang="zh-CN" altLang="en-US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更差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。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3489" y="2960914"/>
            <a:ext cx="7570688" cy="634429"/>
          </a:xfrm>
        </p:spPr>
        <p:txBody>
          <a:bodyPr/>
          <a:lstStyle/>
          <a:p>
            <a:pPr eaLnBrk="0" hangingPunct="0"/>
            <a:r>
              <a:rPr lang="en-US" altLang="zh-CN" sz="4000" b="1" i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TW" sz="4000" b="1" i="1" dirty="0" smtClean="0">
                <a:solidFill>
                  <a:srgbClr val="CC0000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Thank</a:t>
            </a:r>
            <a:r>
              <a:rPr lang="en-US" altLang="zh-CN" sz="4000" b="1" i="1" dirty="0" smtClean="0">
                <a:solidFill>
                  <a:srgbClr val="CC0000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you</a:t>
            </a:r>
            <a:endParaRPr lang="zh-CN" altLang="zh-TW" sz="4000" b="1" i="1" dirty="0">
              <a:solidFill>
                <a:srgbClr val="CC0000"/>
              </a:solidFill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Genius Proprietary &amp;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770" y="2879725"/>
            <a:ext cx="4064635" cy="769620"/>
          </a:xfrm>
        </p:spPr>
        <p:txBody>
          <a:bodyPr anchor="ctr"/>
          <a:lstStyle/>
          <a:p>
            <a:r>
              <a:rPr lang="en-US" altLang="zh-CN" sz="36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&amp; C</a:t>
            </a:r>
            <a:endParaRPr lang="en-US" altLang="zh-CN" sz="3600" b="1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Genius Proprietary &amp; Confidential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692890" y="19615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itle 1"/>
          <p:cNvSpPr>
            <a:spLocks noGrp="1" noChangeArrowheads="1"/>
          </p:cNvSpPr>
          <p:nvPr>
            <p:ph type="title"/>
          </p:nvPr>
        </p:nvSpPr>
        <p:spPr>
          <a:xfrm>
            <a:off x="1849755" y="189865"/>
            <a:ext cx="3778885" cy="522605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Focus only on Yield</a:t>
            </a:r>
            <a:endParaRPr lang="en-US" altLang="zh-CN" sz="2800" b="1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650" y="88646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&gt;&gt;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正态性检验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4895" y="1352550"/>
            <a:ext cx="10061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进行假设检验之前必须明确是参数检验还是非参数检验，故针对良率进行正态性检验。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4895" y="1818640"/>
            <a:ext cx="10539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Shapiro-Wilk</a:t>
            </a:r>
            <a:r>
              <a:rPr lang="zh-CN" altLang="en-US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检验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是一种广泛使用的正态性检验方法，适用于小样本（</a:t>
            </a:r>
            <a:r>
              <a:rPr lang="zh-CN" altLang="en-US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n &lt; 5000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）。它直接检验数据是否来自正态分布。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8640" y="3002915"/>
            <a:ext cx="3048000" cy="695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40" y="3698240"/>
            <a:ext cx="3048000" cy="66103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80745" y="5197475"/>
            <a:ext cx="49244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&gt;&gt;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认为</a:t>
            </a:r>
            <a:r>
              <a:rPr lang="en-US" altLang="zh-CN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两组的良率均</a:t>
            </a:r>
            <a:r>
              <a:rPr lang="zh-CN" altLang="en-US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服从正态分布</a:t>
            </a:r>
            <a:endParaRPr lang="zh-CN" altLang="en-US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710" y="2513330"/>
            <a:ext cx="3759200" cy="3052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 noChangeArrowheads="1"/>
          </p:cNvSpPr>
          <p:nvPr/>
        </p:nvSpPr>
        <p:spPr>
          <a:xfrm>
            <a:off x="1957705" y="151765"/>
            <a:ext cx="3405505" cy="522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Cont.</a:t>
            </a:r>
            <a:endParaRPr lang="en-US" altLang="zh-CN" sz="2800" b="1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6435" y="82232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&gt;&gt;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方差齐性检验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65530" y="1235075"/>
            <a:ext cx="10061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进行两组均值差异性检验之前需要满足方差齐性假定，故需要再进行方差齐性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检验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76960" y="1647825"/>
            <a:ext cx="8389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</a:rPr>
              <a:t>分别使用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Levene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</a:rPr>
              <a:t>和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Bartlett</a:t>
            </a:r>
            <a:r>
              <a:rPr lang="zh-CN" altLang="en-US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</a:rPr>
              <a:t>检验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</a:rPr>
              <a:t>进行方差齐性检验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8140" y="3432175"/>
            <a:ext cx="3686175" cy="12954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158875" y="2016125"/>
            <a:ext cx="9124315" cy="1243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Bartlett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检验是一种参数检验，用于检验两个或多个样本的方差是否相等。它假设数据来</a:t>
            </a:r>
            <a:r>
              <a:rPr lang="zh-CN" altLang="en-US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自正态分布。</a:t>
            </a:r>
            <a:endParaRPr lang="zh-CN" altLang="en-US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Levene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检验是一种非参数检验，用于检验两个或多个样本的方差是否相等。与</a:t>
            </a:r>
            <a:r>
              <a:rPr lang="zh-CN" altLang="en-US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Bartlett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检验不同，</a:t>
            </a:r>
            <a:r>
              <a:rPr lang="zh-CN" altLang="en-US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Levene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检验不要求数据必须来自正态分布。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75335" y="5073015"/>
            <a:ext cx="7493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&gt;&gt;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认为</a:t>
            </a:r>
            <a:r>
              <a:rPr lang="en-US" altLang="zh-CN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两组</a:t>
            </a:r>
            <a:r>
              <a:rPr lang="zh-CN" altLang="en-US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满足方差齐性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，可以进行后续独立样本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均值检验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 noChangeArrowheads="1"/>
          </p:cNvSpPr>
          <p:nvPr/>
        </p:nvSpPr>
        <p:spPr>
          <a:xfrm>
            <a:off x="1957705" y="151765"/>
            <a:ext cx="3405505" cy="522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Cont.</a:t>
            </a:r>
            <a:endParaRPr lang="en-US" altLang="zh-CN" sz="2800" b="1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6435" y="82232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&gt;&gt;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独立样本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检验（方差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相等）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86435" y="4488180"/>
            <a:ext cx="7493000" cy="3403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&gt;&gt;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认为</a:t>
            </a:r>
            <a:r>
              <a:rPr lang="en-US" altLang="zh-CN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两组的</a:t>
            </a:r>
            <a:r>
              <a:rPr lang="zh-CN" altLang="en-US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均值没有显著差异。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4845" y="1190625"/>
            <a:ext cx="5361305" cy="30835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42845" y="5042535"/>
            <a:ext cx="7486650" cy="3683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进行到现在，认为两组的良率不存在显著的差异，也就没有好坏之分。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 noChangeArrowheads="1"/>
          </p:cNvSpPr>
          <p:nvPr/>
        </p:nvSpPr>
        <p:spPr>
          <a:xfrm>
            <a:off x="1957705" y="151765"/>
            <a:ext cx="5901055" cy="5226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Consider the input and output</a:t>
            </a:r>
            <a:endParaRPr lang="en-US" altLang="zh-CN" sz="2800" b="1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6435" y="82232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&gt;&gt;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针对样本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进行计算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25855" y="13385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绘制两组的生产和产出时间序列图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5255" y="1639570"/>
            <a:ext cx="3656965" cy="2755900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>
            <a:off x="7717155" y="2949575"/>
            <a:ext cx="1368425" cy="63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200515" y="2627630"/>
            <a:ext cx="2223770" cy="645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似乎</a:t>
            </a:r>
            <a:r>
              <a:rPr lang="en-US" altLang="zh-CN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C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组生产和产出的曲线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差异更小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299210" y="4531995"/>
            <a:ext cx="168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计算平均差异：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260" y="4468495"/>
            <a:ext cx="2672715" cy="2072005"/>
          </a:xfrm>
          <a:prstGeom prst="rect">
            <a:avLst/>
          </a:prstGeom>
        </p:spPr>
      </p:pic>
      <p:cxnSp>
        <p:nvCxnSpPr>
          <p:cNvPr id="26" name="直接箭头连接符 25"/>
          <p:cNvCxnSpPr>
            <a:stCxn id="25" idx="3"/>
          </p:cNvCxnSpPr>
          <p:nvPr/>
        </p:nvCxnSpPr>
        <p:spPr>
          <a:xfrm>
            <a:off x="5641975" y="5504815"/>
            <a:ext cx="2199640" cy="63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925435" y="5320030"/>
            <a:ext cx="3009900" cy="645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计算平均差异，发现</a:t>
            </a:r>
            <a:r>
              <a:rPr lang="en-US" altLang="zh-CN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C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组差异确实更小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 noChangeArrowheads="1"/>
          </p:cNvSpPr>
          <p:nvPr/>
        </p:nvSpPr>
        <p:spPr>
          <a:xfrm>
            <a:off x="1957705" y="151765"/>
            <a:ext cx="3405505" cy="522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Cont.</a:t>
            </a:r>
            <a:endParaRPr lang="en-US" altLang="zh-CN" sz="2800" b="1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86435" y="2987040"/>
            <a:ext cx="7493000" cy="3403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绘制</a:t>
            </a:r>
            <a:r>
              <a:rPr lang="en-US" altLang="zh-CN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两组良率随时间的变化曲线以及滚动累计良率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曲线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61110" y="5935345"/>
            <a:ext cx="9860280" cy="583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sz="1600">
                <a:latin typeface="楷体" panose="02010609060101010101" charset="-122"/>
                <a:ea typeface="楷体" panose="02010609060101010101" charset="-122"/>
              </a:rPr>
              <a:t>仅从简单的数值和波动曲线上看，仍然认为</a:t>
            </a:r>
            <a:r>
              <a:rPr lang="en-US" altLang="zh-CN" sz="16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16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、</a:t>
            </a:r>
            <a:r>
              <a:rPr lang="en-US" altLang="zh-CN" sz="16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C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</a:rPr>
              <a:t>两组没有明显的差异，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</a:rPr>
              <a:t>也就没有好坏之分，但在相同时间内合格总数却有明显差异，并且在生产基数更大的情况下</a:t>
            </a:r>
            <a:r>
              <a:rPr lang="en-US" altLang="zh-CN" sz="16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C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</a:rPr>
              <a:t>组良率低于</a:t>
            </a:r>
            <a:r>
              <a:rPr lang="en-US" altLang="zh-CN" sz="16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85%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</a:rPr>
              <a:t>的个数也仅有</a:t>
            </a:r>
            <a:r>
              <a:rPr lang="en-US" altLang="zh-CN" sz="16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8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</a:rPr>
              <a:t>，提示也许</a:t>
            </a:r>
            <a:r>
              <a:rPr lang="en-US" altLang="zh-CN" sz="16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C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</a:rPr>
              <a:t>组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</a:rPr>
              <a:t>更优。</a:t>
            </a:r>
            <a:endParaRPr lang="zh-CN" altLang="en-US" sz="16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2795" y="956310"/>
            <a:ext cx="94881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&gt;&gt;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接下来，我们先计算这段时间</a:t>
            </a:r>
            <a:r>
              <a:rPr lang="zh-CN" altLang="en-US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</a:t>
            </a:r>
            <a:r>
              <a:rPr lang="zh-CN" altLang="en-US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C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的平均良率和总良率，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再计算</a:t>
            </a:r>
            <a:r>
              <a:rPr lang="zh-CN" altLang="en-US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</a:t>
            </a:r>
            <a:r>
              <a:rPr lang="zh-CN" altLang="en-US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C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分别的总合格产品以及白班和夜班分别的良率。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11" name="表格 10"/>
          <p:cNvGraphicFramePr/>
          <p:nvPr>
            <p:custDataLst>
              <p:tags r:id="rId1"/>
            </p:custDataLst>
          </p:nvPr>
        </p:nvGraphicFramePr>
        <p:xfrm>
          <a:off x="1510030" y="1722755"/>
          <a:ext cx="942087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40"/>
                <a:gridCol w="923290"/>
                <a:gridCol w="982980"/>
                <a:gridCol w="1040130"/>
                <a:gridCol w="1261755"/>
                <a:gridCol w="1398905"/>
                <a:gridCol w="1441450"/>
                <a:gridCol w="148082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分组</a:t>
                      </a:r>
                      <a:endParaRPr lang="zh-CN" altLang="en-US" b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均值</a:t>
                      </a:r>
                      <a:endParaRPr lang="zh-CN" altLang="en-US" b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方差</a:t>
                      </a:r>
                      <a:endParaRPr lang="zh-CN" altLang="en-US" b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总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良率</a:t>
                      </a:r>
                      <a:endParaRPr lang="zh-CN" altLang="en-US" b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合格总数</a:t>
                      </a:r>
                      <a:endParaRPr lang="zh-CN" altLang="en-US" b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白班总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良率</a:t>
                      </a:r>
                      <a:endParaRPr lang="zh-CN" altLang="en-US" b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夜班总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良率</a:t>
                      </a:r>
                      <a:endParaRPr lang="zh-CN" altLang="en-US" b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低于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85%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个数</a:t>
                      </a:r>
                      <a:endParaRPr lang="zh-CN" altLang="en-US" b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组</a:t>
                      </a:r>
                      <a:endParaRPr lang="zh-CN" altLang="en-US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0.8851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0.0028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0.8871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133401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0.8935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0.8795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CN" altLang="en-US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组</a:t>
                      </a:r>
                      <a:endParaRPr lang="zh-CN" altLang="en-US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0.8813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0.0019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0.8823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306531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0.8862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0.8788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25" y="3448685"/>
            <a:ext cx="4822190" cy="23653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275" y="3449955"/>
            <a:ext cx="4793615" cy="2363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 noChangeArrowheads="1"/>
          </p:cNvSpPr>
          <p:nvPr/>
        </p:nvSpPr>
        <p:spPr>
          <a:xfrm>
            <a:off x="1957705" y="151765"/>
            <a:ext cx="3405505" cy="522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Cont.</a:t>
            </a:r>
            <a:endParaRPr lang="en-US" altLang="zh-CN" sz="2800" b="1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3145" y="278447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假设良率和合格品数量都是一样重要的，来计算评分。</a:t>
            </a:r>
            <a:endParaRPr lang="zh-CN" altLang="en-US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7035" y="3256915"/>
            <a:ext cx="5423535" cy="121539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4788535" y="4472305"/>
            <a:ext cx="469265" cy="243205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191000" y="4781550"/>
            <a:ext cx="3585210" cy="5835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600">
                <a:latin typeface="楷体" panose="02010609060101010101" charset="-122"/>
                <a:ea typeface="楷体" panose="02010609060101010101" charset="-122"/>
              </a:rPr>
              <a:t>得到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</a:rPr>
              <a:t>的评分高于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</a:rPr>
              <a:t>故认为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</a:rPr>
              <a:t>组的表现优于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</a:rPr>
              <a:t>组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04215" y="1210945"/>
            <a:ext cx="9422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&gt;&gt;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接下来尝试建立一个粗略的</a:t>
            </a:r>
            <a:r>
              <a:rPr lang="zh-CN" altLang="en-US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评分函数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，将</a:t>
            </a:r>
            <a:r>
              <a:rPr lang="zh-CN" altLang="en-US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</a:t>
            </a:r>
            <a:r>
              <a:rPr lang="zh-CN" altLang="en-US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C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总的良率做归一化，合格产品数做归一化。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4588446" y="1683639"/>
                <a:ext cx="165417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446" y="1683639"/>
                <a:ext cx="1654175" cy="368300"/>
              </a:xfrm>
              <a:prstGeom prst="rect">
                <a:avLst/>
              </a:prstGeom>
              <a:blipFill rotWithShape="1">
                <a:blip r:embed="rId2"/>
                <a:stretch>
                  <a:fillRect l="-35" t="-69" r="3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972185" y="2233930"/>
                <a:ext cx="93726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分别是良率和合格产品数的权重，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分别是归一化后的良率和合格产品数。</a:t>
                </a:r>
                <a:endParaRPr lang="zh-CN" altLang="en-US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185" y="2233930"/>
                <a:ext cx="9372600" cy="368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 noChangeArrowheads="1"/>
          </p:cNvSpPr>
          <p:nvPr/>
        </p:nvSpPr>
        <p:spPr>
          <a:xfrm>
            <a:off x="1957705" y="151765"/>
            <a:ext cx="3405505" cy="522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Cont.</a:t>
            </a:r>
            <a:endParaRPr lang="en-US" altLang="zh-CN" sz="2800" b="1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9955" y="3282315"/>
            <a:ext cx="2537460" cy="19062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560" y="3282315"/>
            <a:ext cx="2669540" cy="20434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892165" y="5325745"/>
            <a:ext cx="5911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</a:rPr>
              <a:t>组</a:t>
            </a:r>
            <a:endParaRPr lang="zh-CN" altLang="en-US" sz="16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875395" y="5325745"/>
            <a:ext cx="5734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6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C组</a:t>
            </a:r>
            <a:endParaRPr lang="en-US" altLang="zh-CN" sz="160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5955" y="10134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&gt;&gt;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失败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方案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821690" y="1612265"/>
                <a:ext cx="10175240" cy="132715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zh-CN" altLang="en-US" sz="1600">
                    <a:latin typeface="楷体" panose="02010609060101010101" charset="-122"/>
                    <a:ea typeface="楷体" panose="02010609060101010101" charset="-122"/>
                  </a:rPr>
                  <a:t>经济学：边际效益分析（</a:t>
                </a:r>
                <a:r>
                  <a:rPr lang="zh-CN" altLang="en-US" sz="1600">
                    <a:latin typeface="楷体" panose="02010609060101010101" charset="-122"/>
                    <a:ea typeface="楷体" panose="02010609060101010101" charset="-122"/>
                  </a:rPr>
                  <a:t>线性回归）</a:t>
                </a:r>
                <a:endParaRPr lang="zh-CN" altLang="en-US" sz="1600">
                  <a:latin typeface="楷体" panose="02010609060101010101" charset="-122"/>
                  <a:ea typeface="楷体" panose="02010609060101010101" charset="-122"/>
                </a:endParaRPr>
              </a:p>
              <a:p>
                <a:r>
                  <a:rPr lang="en-US" altLang="zh-CN" sz="1600">
                    <a:latin typeface="楷体" panose="02010609060101010101" charset="-122"/>
                    <a:ea typeface="楷体" panose="02010609060101010101" charset="-122"/>
                  </a:rPr>
                  <a:t>    </a:t>
                </a:r>
                <a:r>
                  <a:rPr lang="zh-CN" altLang="en-US" sz="1600">
                    <a:latin typeface="楷体" panose="02010609060101010101" charset="-122"/>
                    <a:ea typeface="楷体" panose="02010609060101010101" charset="-122"/>
                  </a:rPr>
                  <a:t>对生产总数和产出进行线性回归模型的</a:t>
                </a:r>
                <a:r>
                  <a:rPr lang="zh-CN" altLang="en-US" sz="1600">
                    <a:latin typeface="楷体" panose="02010609060101010101" charset="-122"/>
                    <a:ea typeface="楷体" panose="02010609060101010101" charset="-122"/>
                  </a:rPr>
                  <a:t>拟合：</a:t>
                </a:r>
                <a:endParaRPr lang="zh-CN" altLang="en-US" sz="1600">
                  <a:latin typeface="楷体" panose="02010609060101010101" charset="-122"/>
                  <a:ea typeface="楷体" panose="02010609060101010101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charset="0"/>
                          <a:ea typeface="楷体" panose="02010609060101010101" charset="-122"/>
                          <a:cs typeface="Cambria Math" panose="02040503050406030204" charset="0"/>
                        </a:rPr>
                        <m:t>𝑜𝑢𝑡𝑝𝑢𝑡</m:t>
                      </m:r>
                      <m:r>
                        <a:rPr lang="en-US" altLang="zh-CN" sz="1600" i="1">
                          <a:latin typeface="Cambria Math" panose="02040503050406030204" charset="0"/>
                          <a:ea typeface="楷体" panose="02010609060101010101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1600" i="1">
                          <a:latin typeface="Cambria Math" panose="02040503050406030204" charset="0"/>
                          <a:ea typeface="楷体" panose="02010609060101010101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1600" i="1">
                          <a:latin typeface="Cambria Math" panose="02040503050406030204" charset="0"/>
                          <a:ea typeface="楷体" panose="02010609060101010101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1600" i="1">
                          <a:latin typeface="Cambria Math" panose="02040503050406030204" charset="0"/>
                          <a:ea typeface="楷体" panose="02010609060101010101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1600" i="1">
                          <a:latin typeface="Cambria Math" panose="02040503050406030204" charset="0"/>
                          <a:ea typeface="楷体" panose="02010609060101010101" charset="-122"/>
                          <a:cs typeface="Cambria Math" panose="02040503050406030204" charset="0"/>
                        </a:rPr>
                        <m:t>·</m:t>
                      </m:r>
                      <m:r>
                        <a:rPr lang="en-US" altLang="zh-CN" sz="1600" i="1">
                          <a:latin typeface="Cambria Math" panose="02040503050406030204" charset="0"/>
                          <a:ea typeface="楷体" panose="02010609060101010101" charset="-122"/>
                          <a:cs typeface="Cambria Math" panose="02040503050406030204" charset="0"/>
                        </a:rPr>
                        <m:t>𝑖𝑛𝑝𝑢𝑡</m:t>
                      </m:r>
                      <m:r>
                        <a:rPr lang="en-US" altLang="zh-CN" sz="1600" i="1">
                          <a:latin typeface="Cambria Math" panose="02040503050406030204" charset="0"/>
                          <a:ea typeface="楷体" panose="02010609060101010101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1600" i="1">
                          <a:latin typeface="Cambria Math" panose="02040503050406030204" charset="0"/>
                          <a:ea typeface="楷体" panose="02010609060101010101" charset="-122"/>
                          <a:cs typeface="Cambria Math" panose="02040503050406030204" charset="0"/>
                        </a:rPr>
                        <m:t>𝜀</m:t>
                      </m:r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ea typeface="楷体" panose="02010609060101010101" charset="-122"/>
                  <a:cs typeface="Cambria Math" panose="02040503050406030204" charset="0"/>
                </a:endParaRPr>
              </a:p>
              <a:p>
                <a:r>
                  <a:rPr lang="zh-CN" altLang="en-US" sz="1600">
                    <a:latin typeface="楷体" panose="02010609060101010101" charset="-122"/>
                    <a:ea typeface="楷体" panose="02010609060101010101" charset="-122"/>
                  </a:rPr>
                  <a:t>思路：如果两组的生产和产出均满足线性关系，则拟合线性回归模型后，可以通过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𝛽</m:t>
                    </m:r>
                  </m:oMath>
                </a14:m>
                <a:r>
                  <a:rPr lang="zh-CN" altLang="en-US" sz="1600"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</a:rPr>
                  <a:t>和误差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𝜀</m:t>
                    </m:r>
                  </m:oMath>
                </a14:m>
                <a:r>
                  <a:rPr lang="zh-CN" altLang="en-US" sz="1600"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</a:rPr>
                  <a:t>来区分两组的优劣（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𝛽</m:t>
                    </m:r>
                  </m:oMath>
                </a14:m>
                <a:r>
                  <a:rPr lang="zh-CN" altLang="en-US" sz="1600"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</a:rPr>
                  <a:t>为边际效益：每增加</a:t>
                </a:r>
                <a:r>
                  <a:rPr lang="en-US" altLang="zh-CN" sz="1600"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</a:rPr>
                  <a:t>1</a:t>
                </a:r>
                <a:r>
                  <a:rPr lang="zh-CN" altLang="en-US" sz="1600"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</a:rPr>
                  <a:t>单位输入，产出增加多少）。但经过验证后发现两组的输入和输出均不满足</a:t>
                </a:r>
                <a:r>
                  <a:rPr lang="zh-CN" altLang="en-US" sz="1600"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</a:rPr>
                  <a:t>线性关系。</a:t>
                </a:r>
                <a:endParaRPr lang="zh-CN" altLang="en-US" sz="1600">
                  <a:latin typeface="Cambria Math" panose="02040503050406030204" charset="0"/>
                  <a:ea typeface="楷体" panose="02010609060101010101" charset="-122"/>
                  <a:cs typeface="Cambria Math" panose="02040503050406030204" charset="0"/>
                </a:endParaRPr>
              </a:p>
              <a:p>
                <a:endParaRPr lang="zh-CN" altLang="en-US" sz="1600">
                  <a:latin typeface="Cambria Math" panose="02040503050406030204" charset="0"/>
                  <a:ea typeface="楷体" panose="02010609060101010101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90" y="1612265"/>
                <a:ext cx="10175240" cy="1327150"/>
              </a:xfrm>
              <a:prstGeom prst="rect">
                <a:avLst/>
              </a:prstGeom>
              <a:blipFill rotWithShape="1">
                <a:blip r:embed="rId3"/>
                <a:stretch>
                  <a:fillRect b="-1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55" y="3452495"/>
            <a:ext cx="3596640" cy="1565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ABLE_ENDDRAG_ORIGIN_RECT" val="685*90"/>
  <p:tag name="TABLE_ENDDRAG_RECT" val="144*158*685*90"/>
</p:tagLst>
</file>

<file path=ppt/tags/tag2.xml><?xml version="1.0" encoding="utf-8"?>
<p:tagLst xmlns:p="http://schemas.openxmlformats.org/presentationml/2006/main">
  <p:tag name="TABLE_ENDDRAG_ORIGIN_RECT" val="685*90"/>
  <p:tag name="TABLE_ENDDRAG_RECT" val="144*158*685*90"/>
</p:tagLst>
</file>

<file path=ppt/tags/tag3.xml><?xml version="1.0" encoding="utf-8"?>
<p:tagLst xmlns:p="http://schemas.openxmlformats.org/presentationml/2006/main">
  <p:tag name="TABLE_ENDDRAG_ORIGIN_RECT" val="641*110"/>
  <p:tag name="TABLE_ENDDRAG_RECT" val="93*112*641*110"/>
</p:tagLst>
</file>

<file path=ppt/theme/theme1.xml><?xml version="1.0" encoding="utf-8"?>
<a:theme xmlns:a="http://schemas.openxmlformats.org/drawingml/2006/main" name="Blank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Blank1</Template>
  <TotalTime>0</TotalTime>
  <Words>2292</Words>
  <Application>WPS 演示</Application>
  <PresentationFormat>自定义</PresentationFormat>
  <Paragraphs>252</Paragraphs>
  <Slides>16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Times New Roman</vt:lpstr>
      <vt:lpstr>Calibri</vt:lpstr>
      <vt:lpstr>楷体</vt:lpstr>
      <vt:lpstr>Cambria Math</vt:lpstr>
      <vt:lpstr>DFKai-SB</vt:lpstr>
      <vt:lpstr>MingLiU-ExtB</vt:lpstr>
      <vt:lpstr>微软雅黑</vt:lpstr>
      <vt:lpstr>Arial Unicode MS</vt:lpstr>
      <vt:lpstr>Blank1</vt:lpstr>
      <vt:lpstr>Report on Yield Analysis</vt:lpstr>
      <vt:lpstr>A &amp; C</vt:lpstr>
      <vt:lpstr>Focus only on Yield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 &amp; B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毛城华</dc:creator>
  <cp:lastModifiedBy>YM-2711</cp:lastModifiedBy>
  <cp:revision>19304</cp:revision>
  <dcterms:created xsi:type="dcterms:W3CDTF">2016-04-07T03:20:00Z</dcterms:created>
  <dcterms:modified xsi:type="dcterms:W3CDTF">2025-08-13T00:10:52Z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2052-11.8.2.12085</vt:lpwstr>
  </property>
  <property fmtid="{D5CDD505-2E9C-101B-9397-08002B2CF9AE}" pid="3" name="ICV">
    <vt:lpwstr>2B0F2CD45F9D4233A76E514ED53AEEB1</vt:lpwstr>
  </property>
</Properties>
</file>