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3" r:id="rId4"/>
    <p:sldId id="258" r:id="rId5"/>
    <p:sldId id="264" r:id="rId6"/>
    <p:sldId id="265" r:id="rId7"/>
    <p:sldId id="259" r:id="rId8"/>
    <p:sldId id="266" r:id="rId9"/>
    <p:sldId id="260" r:id="rId10"/>
    <p:sldId id="270" r:id="rId11"/>
    <p:sldId id="261" r:id="rId12"/>
    <p:sldId id="271" r:id="rId13"/>
    <p:sldId id="272" r:id="rId14"/>
    <p:sldId id="262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Açık Sti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Açık Stil 1 - Vurgu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Açık Stil 3 - Vurgu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7820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0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2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2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65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0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1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2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9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1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8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105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7F83A5A-1C88-71F9-3E6C-0F80B703F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AU" kern="2400">
                <a:effectLst/>
                <a:latin typeface="Times" panose="02020603050405020304" pitchFamily="18" charset="0"/>
                <a:ea typeface="PMingLiU" panose="02020500000000000000" pitchFamily="18" charset="-120"/>
              </a:rPr>
              <a:t>Data Augmentation with LLMs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397C246-4AAC-04F5-540D-97D9476AE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602163"/>
            <a:ext cx="4451347" cy="1720850"/>
          </a:xfrm>
        </p:spPr>
        <p:txBody>
          <a:bodyPr anchor="ctr">
            <a:normAutofit/>
          </a:bodyPr>
          <a:lstStyle/>
          <a:p>
            <a:r>
              <a:rPr lang="tr-TR" dirty="0"/>
              <a:t>Yusuf Enes Kurt</a:t>
            </a:r>
          </a:p>
          <a:p>
            <a:r>
              <a:rPr lang="tr-TR" dirty="0"/>
              <a:t>24501097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3B204-A87C-7135-28FC-7D3AE91D18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048" b="21053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922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7389F3-5A25-8007-353B-9CE5AEF2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MLP </a:t>
            </a:r>
            <a:r>
              <a:rPr lang="tr-TR" dirty="0" err="1"/>
              <a:t>classıfıer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674A86-DC2E-15D7-B731-4EFB75D80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Model eğitimi için MLP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Classifier</a:t>
            </a:r>
            <a:r>
              <a:rPr lang="tr-TR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ML algoritması kullanılmıştır.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MLPClassifier</a:t>
            </a:r>
            <a:r>
              <a:rPr lang="tr-TR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, bir Yapay Sinir Ağı modeli olan Çok Katmanlı Algılayıcı (Multi-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Layer</a:t>
            </a:r>
            <a:r>
              <a:rPr lang="tr-TR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Perceptron</a:t>
            </a:r>
            <a:r>
              <a:rPr lang="tr-TR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) yaklaşımını uygular. Özellikle sınıflandırma ve regresyon gibi gözetimli öğrenme problemlerinde sıklıkla kullanılır. </a:t>
            </a:r>
          </a:p>
          <a:p>
            <a:r>
              <a:rPr lang="tr-TR" sz="1800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Hidden</a:t>
            </a:r>
            <a:r>
              <a:rPr lang="tr-TR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Layer</a:t>
            </a:r>
            <a:r>
              <a:rPr lang="tr-TR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r>
              <a:rPr lang="tr-TR" sz="1800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Sizes</a:t>
            </a:r>
            <a:r>
              <a:rPr lang="tr-TR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: 512, 256, 128</a:t>
            </a:r>
          </a:p>
          <a:p>
            <a:r>
              <a:rPr lang="tr-TR" sz="1800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Activation</a:t>
            </a:r>
            <a:r>
              <a:rPr lang="tr-TR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 Fonksiyonu: </a:t>
            </a:r>
            <a:r>
              <a:rPr lang="tr-TR" sz="1800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ReLU</a:t>
            </a:r>
            <a:endParaRPr lang="tr-TR" sz="1800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tr-TR" sz="1800" dirty="0" err="1">
                <a:latin typeface="Times New Roman" panose="02020603050405020304" pitchFamily="18" charset="0"/>
                <a:ea typeface="PMingLiU" panose="02020500000000000000" pitchFamily="18" charset="-120"/>
              </a:rPr>
              <a:t>Epoch</a:t>
            </a:r>
            <a:r>
              <a:rPr lang="tr-TR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 Sayısı: 20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174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28E46B-FA3A-1467-5270-D341CDAA3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4B15B4-6429-33CA-69CD-8AB43831E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8581E6B7-8E66-0ADF-0803-C84726A6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034F878-B158-7142-1AC2-105ACA7C8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24D6A2D-8656-632B-076D-B32681F44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3F87BB2-57A4-383E-B131-782A4FB6F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494080F8-0108-37C4-DEB0-ADA1F5B6BA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0F724F-E307-6212-8E94-2CF7B4680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B734DB4-D391-3578-B3B1-760B9F146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976" y="1079500"/>
            <a:ext cx="4456328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tr-TR" dirty="0"/>
              <a:t>Data </a:t>
            </a:r>
            <a:r>
              <a:rPr lang="tr-TR" dirty="0" err="1"/>
              <a:t>augmentatıon</a:t>
            </a:r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2EB1D9C-C4E5-6CB5-7DF0-FACA60BE0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1058433" y="184491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F557E49-661D-714D-691F-B1002730C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388193" y="3690094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8D9F65C-BC56-CBF4-7916-9B261076A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854399" y="71786"/>
            <a:ext cx="2287608" cy="3673900"/>
            <a:chOff x="-6080955" y="3437416"/>
            <a:chExt cx="2287608" cy="36739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B8A7E95-8EAC-8CF6-CFB5-A2BBC26EF8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4937151" y="4754133"/>
              <a:ext cx="0" cy="2357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510500B-25F4-F4E5-BFC3-8A2AC19BF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5226554" y="3437416"/>
              <a:ext cx="571820" cy="1316717"/>
            </a:xfrm>
            <a:custGeom>
              <a:avLst/>
              <a:gdLst>
                <a:gd name="connsiteX0" fmla="*/ 282417 w 571820"/>
                <a:gd name="connsiteY0" fmla="*/ 1316717 h 1316717"/>
                <a:gd name="connsiteX1" fmla="*/ 285910 w 571820"/>
                <a:gd name="connsiteY1" fmla="*/ 1313542 h 1316717"/>
                <a:gd name="connsiteX2" fmla="*/ 289403 w 571820"/>
                <a:gd name="connsiteY2" fmla="*/ 1316717 h 1316717"/>
                <a:gd name="connsiteX3" fmla="*/ 289403 w 571820"/>
                <a:gd name="connsiteY3" fmla="*/ 1310368 h 1316717"/>
                <a:gd name="connsiteX4" fmla="*/ 309203 w 571820"/>
                <a:gd name="connsiteY4" fmla="*/ 1292372 h 1316717"/>
                <a:gd name="connsiteX5" fmla="*/ 571820 w 571820"/>
                <a:gd name="connsiteY5" fmla="*/ 658358 h 1316717"/>
                <a:gd name="connsiteX6" fmla="*/ 309203 w 571820"/>
                <a:gd name="connsiteY6" fmla="*/ 24345 h 1316717"/>
                <a:gd name="connsiteX7" fmla="*/ 289403 w 571820"/>
                <a:gd name="connsiteY7" fmla="*/ 6349 h 1316717"/>
                <a:gd name="connsiteX8" fmla="*/ 289403 w 571820"/>
                <a:gd name="connsiteY8" fmla="*/ 0 h 1316717"/>
                <a:gd name="connsiteX9" fmla="*/ 285910 w 571820"/>
                <a:gd name="connsiteY9" fmla="*/ 3175 h 1316717"/>
                <a:gd name="connsiteX10" fmla="*/ 282417 w 571820"/>
                <a:gd name="connsiteY10" fmla="*/ 0 h 1316717"/>
                <a:gd name="connsiteX11" fmla="*/ 282417 w 571820"/>
                <a:gd name="connsiteY11" fmla="*/ 6350 h 1316717"/>
                <a:gd name="connsiteX12" fmla="*/ 262617 w 571820"/>
                <a:gd name="connsiteY12" fmla="*/ 24345 h 1316717"/>
                <a:gd name="connsiteX13" fmla="*/ 0 w 571820"/>
                <a:gd name="connsiteY13" fmla="*/ 658359 h 1316717"/>
                <a:gd name="connsiteX14" fmla="*/ 262617 w 571820"/>
                <a:gd name="connsiteY14" fmla="*/ 1292372 h 1316717"/>
                <a:gd name="connsiteX15" fmla="*/ 282417 w 571820"/>
                <a:gd name="connsiteY15" fmla="*/ 1310368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820" h="1316717">
                  <a:moveTo>
                    <a:pt x="282417" y="1316717"/>
                  </a:moveTo>
                  <a:lnTo>
                    <a:pt x="285910" y="1313542"/>
                  </a:lnTo>
                  <a:lnTo>
                    <a:pt x="289403" y="1316717"/>
                  </a:lnTo>
                  <a:lnTo>
                    <a:pt x="289403" y="1310368"/>
                  </a:lnTo>
                  <a:lnTo>
                    <a:pt x="309203" y="1292372"/>
                  </a:lnTo>
                  <a:cubicBezTo>
                    <a:pt x="471461" y="1130114"/>
                    <a:pt x="571820" y="905956"/>
                    <a:pt x="571820" y="658358"/>
                  </a:cubicBezTo>
                  <a:cubicBezTo>
                    <a:pt x="571820" y="410761"/>
                    <a:pt x="471461" y="186603"/>
                    <a:pt x="309203" y="24345"/>
                  </a:cubicBezTo>
                  <a:lnTo>
                    <a:pt x="289403" y="6349"/>
                  </a:lnTo>
                  <a:lnTo>
                    <a:pt x="289403" y="0"/>
                  </a:lnTo>
                  <a:lnTo>
                    <a:pt x="285910" y="3175"/>
                  </a:lnTo>
                  <a:lnTo>
                    <a:pt x="282417" y="0"/>
                  </a:lnTo>
                  <a:lnTo>
                    <a:pt x="282417" y="6350"/>
                  </a:lnTo>
                  <a:lnTo>
                    <a:pt x="262617" y="24345"/>
                  </a:lnTo>
                  <a:cubicBezTo>
                    <a:pt x="100359" y="186604"/>
                    <a:pt x="0" y="410761"/>
                    <a:pt x="0" y="658359"/>
                  </a:cubicBezTo>
                  <a:cubicBezTo>
                    <a:pt x="0" y="905956"/>
                    <a:pt x="100359" y="1130114"/>
                    <a:pt x="262617" y="1292372"/>
                  </a:cubicBezTo>
                  <a:lnTo>
                    <a:pt x="282417" y="131036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F42E856-E43D-066C-EB9F-17BBE74BB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444FEB3-ABBC-D012-982E-14A4F214C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1B0F4E-7B00-68B6-1266-51A7403BE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FACCBEC-BACC-77AD-F4A6-4054EC5AD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0EE36E4-CF2E-2520-7524-CC117BAB4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159E6E8-065C-AF2C-F013-9CF3F3753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6B94821-8BEC-1EF4-2436-891D5F1C7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EAF7D91-B9BA-9C60-E624-05A476721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V="1">
            <a:off x="8942212" y="184491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7FEE1AD-F357-D62C-BE80-E7D2EC40A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521489" y="5639014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30136B6-B093-0561-C1FE-9B4193883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AD3C162-9B4D-EF30-51FD-F4B8332AD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D89C3F6-6C06-FFCD-130C-B0D3A6AF1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486523" y="3291143"/>
            <a:ext cx="1785983" cy="2208479"/>
            <a:chOff x="2725201" y="4453039"/>
            <a:chExt cx="1785983" cy="220847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236AD51-2590-A94B-7219-CE62EC465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0" flipH="1">
              <a:off x="3618192" y="4453039"/>
              <a:ext cx="0" cy="22084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9DAC97C-88BE-FFF7-2A9A-CA8A3D41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738439" y="5243393"/>
              <a:ext cx="17609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AB7FA4A-7F58-10E4-A325-66A1628B7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725201" y="4861779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  <a:gd name="connsiteX0" fmla="*/ 440819 w 1785983"/>
                <a:gd name="connsiteY0" fmla="*/ 59 h 1849891"/>
                <a:gd name="connsiteX1" fmla="*/ 845918 w 1785983"/>
                <a:gd name="connsiteY1" fmla="*/ 261596 h 1849891"/>
                <a:gd name="connsiteX2" fmla="*/ 892992 w 1785983"/>
                <a:gd name="connsiteY2" fmla="*/ 360758 h 1849891"/>
                <a:gd name="connsiteX3" fmla="*/ 892992 w 1785983"/>
                <a:gd name="connsiteY3" fmla="*/ 365372 h 1849891"/>
                <a:gd name="connsiteX4" fmla="*/ 940065 w 1785983"/>
                <a:gd name="connsiteY4" fmla="*/ 266212 h 1849891"/>
                <a:gd name="connsiteX5" fmla="*/ 1406106 w 1785983"/>
                <a:gd name="connsiteY5" fmla="*/ 8338 h 1849891"/>
                <a:gd name="connsiteX6" fmla="*/ 1022901 w 1785983"/>
                <a:gd name="connsiteY6" fmla="*/ 1699451 h 1849891"/>
                <a:gd name="connsiteX7" fmla="*/ 892991 w 1785983"/>
                <a:gd name="connsiteY7" fmla="*/ 1799739 h 1849891"/>
                <a:gd name="connsiteX8" fmla="*/ 838223 w 1785983"/>
                <a:gd name="connsiteY8" fmla="*/ 1849891 h 1849891"/>
                <a:gd name="connsiteX9" fmla="*/ 763082 w 1785983"/>
                <a:gd name="connsiteY9" fmla="*/ 1694835 h 1849891"/>
                <a:gd name="connsiteX10" fmla="*/ 379877 w 1785983"/>
                <a:gd name="connsiteY10" fmla="*/ 3722 h 1849891"/>
                <a:gd name="connsiteX11" fmla="*/ 440819 w 1785983"/>
                <a:gd name="connsiteY11" fmla="*/ 59 h 1849891"/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763082 w 1785983"/>
                <a:gd name="connsiteY8" fmla="*/ 1694835 h 1799739"/>
                <a:gd name="connsiteX9" fmla="*/ 379877 w 1785983"/>
                <a:gd name="connsiteY9" fmla="*/ 3722 h 1799739"/>
                <a:gd name="connsiteX10" fmla="*/ 440819 w 1785983"/>
                <a:gd name="connsiteY10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43" name="Rectangle 30">
              <a:extLst>
                <a:ext uri="{FF2B5EF4-FFF2-40B4-BE49-F238E27FC236}">
                  <a16:creationId xmlns:a16="http://schemas.microsoft.com/office/drawing/2014/main" id="{D65887BD-356F-B1C0-C685-24FBA21E6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24232" y="5447997"/>
              <a:ext cx="987915" cy="987915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30">
              <a:extLst>
                <a:ext uri="{FF2B5EF4-FFF2-40B4-BE49-F238E27FC236}">
                  <a16:creationId xmlns:a16="http://schemas.microsoft.com/office/drawing/2014/main" id="{1DB394E5-4E71-8833-2608-DA2AC3A1C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15029" y="5983110"/>
              <a:ext cx="606323" cy="606323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82F3E4A-90C2-808C-5BFD-82DCE45D8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 flipV="1">
            <a:off x="473803" y="5280732"/>
            <a:ext cx="864005" cy="1032464"/>
            <a:chOff x="2207971" y="2384401"/>
            <a:chExt cx="864005" cy="1032464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AE700E9-007C-7F94-DCC4-682EE4638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2207971" y="285630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907E01D-E034-7C0C-816D-67386406F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07238" y="2688467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77D1A19-EE3B-E1B9-768F-D2234246C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40769" y="2384401"/>
              <a:ext cx="313009" cy="1032464"/>
              <a:chOff x="2440769" y="2384401"/>
              <a:chExt cx="313009" cy="1032464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4FDFE7C0-47D5-C2F3-177A-67EA77F7C3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2440769" y="2516865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1E3ACB3-6F53-3EEF-5EC3-465B87D26C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100000" flipH="1">
                <a:off x="2753778" y="2384401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4CF6B73-4014-203C-1E25-E868F3A34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0114077" y="3690094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477BADA-5A77-489D-7010-9BB2A3C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9049994" y="71786"/>
            <a:ext cx="2287608" cy="3673900"/>
            <a:chOff x="-6080955" y="3437416"/>
            <a:chExt cx="2287608" cy="36739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6FBADF0-5B70-294F-CC04-70F0D6B5D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4937151" y="4754133"/>
              <a:ext cx="0" cy="2357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821E47E-4464-7288-6F51-11FAA9A40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5226554" y="3437416"/>
              <a:ext cx="571820" cy="1316717"/>
            </a:xfrm>
            <a:custGeom>
              <a:avLst/>
              <a:gdLst>
                <a:gd name="connsiteX0" fmla="*/ 282417 w 571820"/>
                <a:gd name="connsiteY0" fmla="*/ 1316717 h 1316717"/>
                <a:gd name="connsiteX1" fmla="*/ 285910 w 571820"/>
                <a:gd name="connsiteY1" fmla="*/ 1313542 h 1316717"/>
                <a:gd name="connsiteX2" fmla="*/ 289403 w 571820"/>
                <a:gd name="connsiteY2" fmla="*/ 1316717 h 1316717"/>
                <a:gd name="connsiteX3" fmla="*/ 289403 w 571820"/>
                <a:gd name="connsiteY3" fmla="*/ 1310368 h 1316717"/>
                <a:gd name="connsiteX4" fmla="*/ 309203 w 571820"/>
                <a:gd name="connsiteY4" fmla="*/ 1292372 h 1316717"/>
                <a:gd name="connsiteX5" fmla="*/ 571820 w 571820"/>
                <a:gd name="connsiteY5" fmla="*/ 658358 h 1316717"/>
                <a:gd name="connsiteX6" fmla="*/ 309203 w 571820"/>
                <a:gd name="connsiteY6" fmla="*/ 24345 h 1316717"/>
                <a:gd name="connsiteX7" fmla="*/ 289403 w 571820"/>
                <a:gd name="connsiteY7" fmla="*/ 6349 h 1316717"/>
                <a:gd name="connsiteX8" fmla="*/ 289403 w 571820"/>
                <a:gd name="connsiteY8" fmla="*/ 0 h 1316717"/>
                <a:gd name="connsiteX9" fmla="*/ 285910 w 571820"/>
                <a:gd name="connsiteY9" fmla="*/ 3175 h 1316717"/>
                <a:gd name="connsiteX10" fmla="*/ 282417 w 571820"/>
                <a:gd name="connsiteY10" fmla="*/ 0 h 1316717"/>
                <a:gd name="connsiteX11" fmla="*/ 282417 w 571820"/>
                <a:gd name="connsiteY11" fmla="*/ 6350 h 1316717"/>
                <a:gd name="connsiteX12" fmla="*/ 262617 w 571820"/>
                <a:gd name="connsiteY12" fmla="*/ 24345 h 1316717"/>
                <a:gd name="connsiteX13" fmla="*/ 0 w 571820"/>
                <a:gd name="connsiteY13" fmla="*/ 658359 h 1316717"/>
                <a:gd name="connsiteX14" fmla="*/ 262617 w 571820"/>
                <a:gd name="connsiteY14" fmla="*/ 1292372 h 1316717"/>
                <a:gd name="connsiteX15" fmla="*/ 282417 w 571820"/>
                <a:gd name="connsiteY15" fmla="*/ 1310368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820" h="1316717">
                  <a:moveTo>
                    <a:pt x="282417" y="1316717"/>
                  </a:moveTo>
                  <a:lnTo>
                    <a:pt x="285910" y="1313542"/>
                  </a:lnTo>
                  <a:lnTo>
                    <a:pt x="289403" y="1316717"/>
                  </a:lnTo>
                  <a:lnTo>
                    <a:pt x="289403" y="1310368"/>
                  </a:lnTo>
                  <a:lnTo>
                    <a:pt x="309203" y="1292372"/>
                  </a:lnTo>
                  <a:cubicBezTo>
                    <a:pt x="471461" y="1130114"/>
                    <a:pt x="571820" y="905956"/>
                    <a:pt x="571820" y="658358"/>
                  </a:cubicBezTo>
                  <a:cubicBezTo>
                    <a:pt x="571820" y="410761"/>
                    <a:pt x="471461" y="186603"/>
                    <a:pt x="309203" y="24345"/>
                  </a:cubicBezTo>
                  <a:lnTo>
                    <a:pt x="289403" y="6349"/>
                  </a:lnTo>
                  <a:lnTo>
                    <a:pt x="289403" y="0"/>
                  </a:lnTo>
                  <a:lnTo>
                    <a:pt x="285910" y="3175"/>
                  </a:lnTo>
                  <a:lnTo>
                    <a:pt x="282417" y="0"/>
                  </a:lnTo>
                  <a:lnTo>
                    <a:pt x="282417" y="6350"/>
                  </a:lnTo>
                  <a:lnTo>
                    <a:pt x="262617" y="24345"/>
                  </a:lnTo>
                  <a:cubicBezTo>
                    <a:pt x="100359" y="186604"/>
                    <a:pt x="0" y="410761"/>
                    <a:pt x="0" y="658359"/>
                  </a:cubicBezTo>
                  <a:cubicBezTo>
                    <a:pt x="0" y="905956"/>
                    <a:pt x="100359" y="1130114"/>
                    <a:pt x="262617" y="1292372"/>
                  </a:cubicBezTo>
                  <a:lnTo>
                    <a:pt x="282417" y="131036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8EC522C-152A-6F91-8A26-4C5C5E90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8FEA808-C551-17D5-2BDF-230372865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2AE7213-A0AE-5C4E-8A19-EB4C93156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BF11D37-CF28-875B-1BD9-2CF79E026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CD20208-54C6-527B-F0BD-C39DD874E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E746D57-2112-40EC-20E3-67C8AE6A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FA753FD-9740-F98E-58B4-D52C99BFB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10901022" y="5639014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E3C5863-CB0D-56D8-F8B8-6E882B906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C07D234-DEF2-3412-A7DF-20CCBE2F7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71A8E11-507C-569B-F46E-EC958BE7F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H="1">
            <a:off x="9919495" y="3291143"/>
            <a:ext cx="1785983" cy="2208479"/>
            <a:chOff x="2725201" y="4453039"/>
            <a:chExt cx="1785983" cy="2208479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4225C6F-0558-F01A-576A-CEA546D5E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0" flipH="1">
              <a:off x="3618192" y="4453039"/>
              <a:ext cx="0" cy="22084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C9C5555-9C78-1EED-D8F2-A18A5EBC0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738439" y="5243393"/>
              <a:ext cx="17609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CFE6F79-9165-6C61-AA84-B2B773FE4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725201" y="4861779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  <a:gd name="connsiteX0" fmla="*/ 440819 w 1785983"/>
                <a:gd name="connsiteY0" fmla="*/ 59 h 1849891"/>
                <a:gd name="connsiteX1" fmla="*/ 845918 w 1785983"/>
                <a:gd name="connsiteY1" fmla="*/ 261596 h 1849891"/>
                <a:gd name="connsiteX2" fmla="*/ 892992 w 1785983"/>
                <a:gd name="connsiteY2" fmla="*/ 360758 h 1849891"/>
                <a:gd name="connsiteX3" fmla="*/ 892992 w 1785983"/>
                <a:gd name="connsiteY3" fmla="*/ 365372 h 1849891"/>
                <a:gd name="connsiteX4" fmla="*/ 940065 w 1785983"/>
                <a:gd name="connsiteY4" fmla="*/ 266212 h 1849891"/>
                <a:gd name="connsiteX5" fmla="*/ 1406106 w 1785983"/>
                <a:gd name="connsiteY5" fmla="*/ 8338 h 1849891"/>
                <a:gd name="connsiteX6" fmla="*/ 1022901 w 1785983"/>
                <a:gd name="connsiteY6" fmla="*/ 1699451 h 1849891"/>
                <a:gd name="connsiteX7" fmla="*/ 892991 w 1785983"/>
                <a:gd name="connsiteY7" fmla="*/ 1799739 h 1849891"/>
                <a:gd name="connsiteX8" fmla="*/ 838223 w 1785983"/>
                <a:gd name="connsiteY8" fmla="*/ 1849891 h 1849891"/>
                <a:gd name="connsiteX9" fmla="*/ 763082 w 1785983"/>
                <a:gd name="connsiteY9" fmla="*/ 1694835 h 1849891"/>
                <a:gd name="connsiteX10" fmla="*/ 379877 w 1785983"/>
                <a:gd name="connsiteY10" fmla="*/ 3722 h 1849891"/>
                <a:gd name="connsiteX11" fmla="*/ 440819 w 1785983"/>
                <a:gd name="connsiteY11" fmla="*/ 59 h 1849891"/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763082 w 1785983"/>
                <a:gd name="connsiteY8" fmla="*/ 1694835 h 1799739"/>
                <a:gd name="connsiteX9" fmla="*/ 379877 w 1785983"/>
                <a:gd name="connsiteY9" fmla="*/ 3722 h 1799739"/>
                <a:gd name="connsiteX10" fmla="*/ 440819 w 1785983"/>
                <a:gd name="connsiteY10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73" name="Rectangle 30">
              <a:extLst>
                <a:ext uri="{FF2B5EF4-FFF2-40B4-BE49-F238E27FC236}">
                  <a16:creationId xmlns:a16="http://schemas.microsoft.com/office/drawing/2014/main" id="{15AF1003-4BA1-3024-8A17-1B2242225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24232" y="5447997"/>
              <a:ext cx="987915" cy="987915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30">
              <a:extLst>
                <a:ext uri="{FF2B5EF4-FFF2-40B4-BE49-F238E27FC236}">
                  <a16:creationId xmlns:a16="http://schemas.microsoft.com/office/drawing/2014/main" id="{55ADC7DE-8ED4-08EA-3C1F-2B099D81B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15029" y="5983110"/>
              <a:ext cx="606323" cy="606323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E495104-03F2-05DB-906B-15105897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V="1">
            <a:off x="10854193" y="5280732"/>
            <a:ext cx="864005" cy="1032464"/>
            <a:chOff x="2207971" y="2384401"/>
            <a:chExt cx="864005" cy="1032464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34A409B-AC8F-441E-D65A-7CDD2F84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2207971" y="285630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AF1746E-9069-B09B-7A95-CA4A6EC37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07238" y="2688467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6A0A04B-579F-B776-C580-48E4845E8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40769" y="2384401"/>
              <a:ext cx="313009" cy="1032464"/>
              <a:chOff x="2440769" y="2384401"/>
              <a:chExt cx="313009" cy="1032464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4211FB2-F3A4-C7E7-EDAC-499B28FFF3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2440769" y="2516865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F780570-148D-6035-D19B-1377A0CF1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100000" flipH="1">
                <a:off x="2753778" y="2384401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717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9D2EAD-8137-B538-5C62-4D272772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augmentatıon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3B08BF-31EE-9A21-CBB1-F4CD7EBA0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Test verileri 4 ve 6 katına çıkarılmıştır.</a:t>
            </a:r>
          </a:p>
          <a:p>
            <a:r>
              <a:rPr lang="tr-TR" dirty="0"/>
              <a:t>Eğitim verileri 2, 3 ve 5 katına çıkarılmıştır.</a:t>
            </a:r>
          </a:p>
        </p:txBody>
      </p:sp>
    </p:spTree>
    <p:extLst>
      <p:ext uri="{BB962C8B-B14F-4D97-AF65-F5344CB8AC3E}">
        <p14:creationId xmlns:p14="http://schemas.microsoft.com/office/powerpoint/2010/main" val="3032449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074817-28FF-9F98-0C71-4754F50D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Augmentatıon</a:t>
            </a:r>
            <a:r>
              <a:rPr lang="tr-TR" dirty="0"/>
              <a:t> </a:t>
            </a:r>
            <a:r>
              <a:rPr lang="tr-TR" dirty="0" err="1"/>
              <a:t>llms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5A635C-19D6-7CB7-8BC8-CBC6AEAC0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0" y="1790700"/>
            <a:ext cx="10026650" cy="4826916"/>
          </a:xfrm>
        </p:spPr>
        <p:txBody>
          <a:bodyPr/>
          <a:lstStyle/>
          <a:p>
            <a:r>
              <a:rPr lang="tr-TR" dirty="0"/>
              <a:t>tuner007/</a:t>
            </a:r>
            <a:r>
              <a:rPr lang="tr-TR" dirty="0" err="1"/>
              <a:t>pegasus_paraphrase</a:t>
            </a:r>
            <a:r>
              <a:rPr lang="tr-TR" dirty="0"/>
              <a:t>, PEGASUS tabanlı bir model olup, metinleri </a:t>
            </a:r>
            <a:r>
              <a:rPr lang="tr-TR" dirty="0" err="1"/>
              <a:t>paraphrase</a:t>
            </a:r>
            <a:r>
              <a:rPr lang="tr-TR" dirty="0"/>
              <a:t> (yeniden ifade) etme amacıyla ince ayar (</a:t>
            </a:r>
            <a:r>
              <a:rPr lang="tr-TR" dirty="0" err="1"/>
              <a:t>fine-tuning</a:t>
            </a:r>
            <a:r>
              <a:rPr lang="tr-TR" dirty="0"/>
              <a:t>) işleminden geçirilmiştir. PEGASUS mimarisi genel olarak metin özetlemesi ve benzeri dil işleme görevlerinde kullanılırken, </a:t>
            </a:r>
            <a:r>
              <a:rPr lang="tr-TR" dirty="0" err="1"/>
              <a:t>fine-tuned</a:t>
            </a:r>
            <a:r>
              <a:rPr lang="tr-TR" dirty="0"/>
              <a:t> modeli özellikle anlam bütünlüğünü koruyarak alternatif cümle yapıları üretmeye odaklanmıştır.</a:t>
            </a:r>
          </a:p>
          <a:p>
            <a:r>
              <a:rPr lang="tr-TR" dirty="0" err="1"/>
              <a:t>humarin</a:t>
            </a:r>
            <a:r>
              <a:rPr lang="tr-TR" dirty="0"/>
              <a:t>/chatgpt_paraphraser_on_T5_base, T5-base modeline dayanan bir </a:t>
            </a:r>
            <a:r>
              <a:rPr lang="tr-TR" dirty="0" err="1"/>
              <a:t>paraphrase</a:t>
            </a:r>
            <a:r>
              <a:rPr lang="tr-TR" dirty="0"/>
              <a:t> oluşturma modelidir. </a:t>
            </a:r>
            <a:r>
              <a:rPr lang="tr-TR" dirty="0" err="1"/>
              <a:t>ChatGPT</a:t>
            </a:r>
            <a:r>
              <a:rPr lang="tr-TR" dirty="0"/>
              <a:t> benzeri üslupla </a:t>
            </a:r>
            <a:r>
              <a:rPr lang="tr-TR" dirty="0" err="1"/>
              <a:t>paraphrase</a:t>
            </a:r>
            <a:r>
              <a:rPr lang="tr-TR" dirty="0"/>
              <a:t> üretmek üzere </a:t>
            </a:r>
            <a:r>
              <a:rPr lang="tr-TR" dirty="0" err="1"/>
              <a:t>Quora</a:t>
            </a:r>
            <a:r>
              <a:rPr lang="tr-TR" dirty="0"/>
              <a:t> </a:t>
            </a:r>
            <a:r>
              <a:rPr lang="tr-TR" dirty="0" err="1"/>
              <a:t>paraphrase</a:t>
            </a:r>
            <a:r>
              <a:rPr lang="tr-TR" dirty="0"/>
              <a:t> veri seti, SQUAD 2.0 ve CNN haber verileri gibi çeşitli kaynaklarla eğitilmiştir.</a:t>
            </a:r>
          </a:p>
          <a:p>
            <a:r>
              <a:rPr lang="tr-TR" dirty="0"/>
              <a:t>mrm8488/t5-small-finetuned-quora-for-paraphrasing, T5-small mimarisi temel alınarak </a:t>
            </a:r>
            <a:r>
              <a:rPr lang="tr-TR" dirty="0" err="1"/>
              <a:t>Quora</a:t>
            </a:r>
            <a:r>
              <a:rPr lang="tr-TR" dirty="0"/>
              <a:t> soru eşleştirme veri setiyle soru eş anlamlılığı (</a:t>
            </a:r>
            <a:r>
              <a:rPr lang="tr-TR" dirty="0" err="1"/>
              <a:t>paraphrasing</a:t>
            </a:r>
            <a:r>
              <a:rPr lang="tr-TR" dirty="0"/>
              <a:t>) üzerine ince ayar yapılmış bir modeldir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777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5E865B-3287-E76A-408F-EA253B415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01AF05-9EF7-F5E7-7379-D3EDEE88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845D6B7B-1F81-6128-CB46-E3743EFB5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50465A-20C9-480B-58FE-A51545E0D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BA16777-EA03-D959-99F2-A36ECA9D3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087DAD9-114C-3B71-7360-D2817E42A2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4A98278A-4967-6226-E2C0-BC5B74499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75275F-8670-156C-592D-B44EB5480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569A774-BB7F-A552-A0DF-F27B8A3E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976" y="1079500"/>
            <a:ext cx="4456328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tr-TR" dirty="0"/>
              <a:t>sonuçlar</a:t>
            </a:r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6C0C33F-F043-22D4-AE58-F74290530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1058433" y="184491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1DA746-BF80-1F53-92B8-01C52BC87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388193" y="3690094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D995F3-DCF1-7C8B-EE84-30E0B206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854399" y="71786"/>
            <a:ext cx="2287608" cy="3673900"/>
            <a:chOff x="-6080955" y="3437416"/>
            <a:chExt cx="2287608" cy="36739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6B06FB-1FD9-4EAA-3279-AD9C37A90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4937151" y="4754133"/>
              <a:ext cx="0" cy="2357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6748640-FB5F-E3AF-92E0-8C1C7EA1A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5226554" y="3437416"/>
              <a:ext cx="571820" cy="1316717"/>
            </a:xfrm>
            <a:custGeom>
              <a:avLst/>
              <a:gdLst>
                <a:gd name="connsiteX0" fmla="*/ 282417 w 571820"/>
                <a:gd name="connsiteY0" fmla="*/ 1316717 h 1316717"/>
                <a:gd name="connsiteX1" fmla="*/ 285910 w 571820"/>
                <a:gd name="connsiteY1" fmla="*/ 1313542 h 1316717"/>
                <a:gd name="connsiteX2" fmla="*/ 289403 w 571820"/>
                <a:gd name="connsiteY2" fmla="*/ 1316717 h 1316717"/>
                <a:gd name="connsiteX3" fmla="*/ 289403 w 571820"/>
                <a:gd name="connsiteY3" fmla="*/ 1310368 h 1316717"/>
                <a:gd name="connsiteX4" fmla="*/ 309203 w 571820"/>
                <a:gd name="connsiteY4" fmla="*/ 1292372 h 1316717"/>
                <a:gd name="connsiteX5" fmla="*/ 571820 w 571820"/>
                <a:gd name="connsiteY5" fmla="*/ 658358 h 1316717"/>
                <a:gd name="connsiteX6" fmla="*/ 309203 w 571820"/>
                <a:gd name="connsiteY6" fmla="*/ 24345 h 1316717"/>
                <a:gd name="connsiteX7" fmla="*/ 289403 w 571820"/>
                <a:gd name="connsiteY7" fmla="*/ 6349 h 1316717"/>
                <a:gd name="connsiteX8" fmla="*/ 289403 w 571820"/>
                <a:gd name="connsiteY8" fmla="*/ 0 h 1316717"/>
                <a:gd name="connsiteX9" fmla="*/ 285910 w 571820"/>
                <a:gd name="connsiteY9" fmla="*/ 3175 h 1316717"/>
                <a:gd name="connsiteX10" fmla="*/ 282417 w 571820"/>
                <a:gd name="connsiteY10" fmla="*/ 0 h 1316717"/>
                <a:gd name="connsiteX11" fmla="*/ 282417 w 571820"/>
                <a:gd name="connsiteY11" fmla="*/ 6350 h 1316717"/>
                <a:gd name="connsiteX12" fmla="*/ 262617 w 571820"/>
                <a:gd name="connsiteY12" fmla="*/ 24345 h 1316717"/>
                <a:gd name="connsiteX13" fmla="*/ 0 w 571820"/>
                <a:gd name="connsiteY13" fmla="*/ 658359 h 1316717"/>
                <a:gd name="connsiteX14" fmla="*/ 262617 w 571820"/>
                <a:gd name="connsiteY14" fmla="*/ 1292372 h 1316717"/>
                <a:gd name="connsiteX15" fmla="*/ 282417 w 571820"/>
                <a:gd name="connsiteY15" fmla="*/ 1310368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820" h="1316717">
                  <a:moveTo>
                    <a:pt x="282417" y="1316717"/>
                  </a:moveTo>
                  <a:lnTo>
                    <a:pt x="285910" y="1313542"/>
                  </a:lnTo>
                  <a:lnTo>
                    <a:pt x="289403" y="1316717"/>
                  </a:lnTo>
                  <a:lnTo>
                    <a:pt x="289403" y="1310368"/>
                  </a:lnTo>
                  <a:lnTo>
                    <a:pt x="309203" y="1292372"/>
                  </a:lnTo>
                  <a:cubicBezTo>
                    <a:pt x="471461" y="1130114"/>
                    <a:pt x="571820" y="905956"/>
                    <a:pt x="571820" y="658358"/>
                  </a:cubicBezTo>
                  <a:cubicBezTo>
                    <a:pt x="571820" y="410761"/>
                    <a:pt x="471461" y="186603"/>
                    <a:pt x="309203" y="24345"/>
                  </a:cubicBezTo>
                  <a:lnTo>
                    <a:pt x="289403" y="6349"/>
                  </a:lnTo>
                  <a:lnTo>
                    <a:pt x="289403" y="0"/>
                  </a:lnTo>
                  <a:lnTo>
                    <a:pt x="285910" y="3175"/>
                  </a:lnTo>
                  <a:lnTo>
                    <a:pt x="282417" y="0"/>
                  </a:lnTo>
                  <a:lnTo>
                    <a:pt x="282417" y="6350"/>
                  </a:lnTo>
                  <a:lnTo>
                    <a:pt x="262617" y="24345"/>
                  </a:lnTo>
                  <a:cubicBezTo>
                    <a:pt x="100359" y="186604"/>
                    <a:pt x="0" y="410761"/>
                    <a:pt x="0" y="658359"/>
                  </a:cubicBezTo>
                  <a:cubicBezTo>
                    <a:pt x="0" y="905956"/>
                    <a:pt x="100359" y="1130114"/>
                    <a:pt x="262617" y="1292372"/>
                  </a:cubicBezTo>
                  <a:lnTo>
                    <a:pt x="282417" y="131036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86429A-C7D0-6C9C-D0D8-9614AE5C9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C219A26-AD35-99B1-A2C1-7081E39C4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F5ED570-F298-05D2-236E-26C71A92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0BDA949-54BD-D72A-0C74-6A87D2E35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922154E-6E91-F272-9BEC-D3FFD2DC9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05E07ED-00B0-850D-0648-F8A51E70A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C6E9BE4-C98C-799A-9C4C-4FB4CC27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80A6BC-CB8C-E580-14E9-915D48251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V="1">
            <a:off x="8942212" y="184491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B69F871-C1CD-6071-89BF-ADA44A696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521489" y="5639014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8B1A5D2-1A62-78D1-06B4-B18CA4863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765117-42BF-6754-C6B1-18A7E378D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8887B0-69E8-C58D-7B52-0EC6D2212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486523" y="3291143"/>
            <a:ext cx="1785983" cy="2208479"/>
            <a:chOff x="2725201" y="4453039"/>
            <a:chExt cx="1785983" cy="220847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3795779-F522-E1F4-05A0-6AC304F37E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0" flipH="1">
              <a:off x="3618192" y="4453039"/>
              <a:ext cx="0" cy="22084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5575C38-1554-F177-D2BE-DBB281097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738439" y="5243393"/>
              <a:ext cx="17609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0E620B-BF6C-3230-169F-2CB437A21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725201" y="4861779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  <a:gd name="connsiteX0" fmla="*/ 440819 w 1785983"/>
                <a:gd name="connsiteY0" fmla="*/ 59 h 1849891"/>
                <a:gd name="connsiteX1" fmla="*/ 845918 w 1785983"/>
                <a:gd name="connsiteY1" fmla="*/ 261596 h 1849891"/>
                <a:gd name="connsiteX2" fmla="*/ 892992 w 1785983"/>
                <a:gd name="connsiteY2" fmla="*/ 360758 h 1849891"/>
                <a:gd name="connsiteX3" fmla="*/ 892992 w 1785983"/>
                <a:gd name="connsiteY3" fmla="*/ 365372 h 1849891"/>
                <a:gd name="connsiteX4" fmla="*/ 940065 w 1785983"/>
                <a:gd name="connsiteY4" fmla="*/ 266212 h 1849891"/>
                <a:gd name="connsiteX5" fmla="*/ 1406106 w 1785983"/>
                <a:gd name="connsiteY5" fmla="*/ 8338 h 1849891"/>
                <a:gd name="connsiteX6" fmla="*/ 1022901 w 1785983"/>
                <a:gd name="connsiteY6" fmla="*/ 1699451 h 1849891"/>
                <a:gd name="connsiteX7" fmla="*/ 892991 w 1785983"/>
                <a:gd name="connsiteY7" fmla="*/ 1799739 h 1849891"/>
                <a:gd name="connsiteX8" fmla="*/ 838223 w 1785983"/>
                <a:gd name="connsiteY8" fmla="*/ 1849891 h 1849891"/>
                <a:gd name="connsiteX9" fmla="*/ 763082 w 1785983"/>
                <a:gd name="connsiteY9" fmla="*/ 1694835 h 1849891"/>
                <a:gd name="connsiteX10" fmla="*/ 379877 w 1785983"/>
                <a:gd name="connsiteY10" fmla="*/ 3722 h 1849891"/>
                <a:gd name="connsiteX11" fmla="*/ 440819 w 1785983"/>
                <a:gd name="connsiteY11" fmla="*/ 59 h 1849891"/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763082 w 1785983"/>
                <a:gd name="connsiteY8" fmla="*/ 1694835 h 1799739"/>
                <a:gd name="connsiteX9" fmla="*/ 379877 w 1785983"/>
                <a:gd name="connsiteY9" fmla="*/ 3722 h 1799739"/>
                <a:gd name="connsiteX10" fmla="*/ 440819 w 1785983"/>
                <a:gd name="connsiteY10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43" name="Rectangle 30">
              <a:extLst>
                <a:ext uri="{FF2B5EF4-FFF2-40B4-BE49-F238E27FC236}">
                  <a16:creationId xmlns:a16="http://schemas.microsoft.com/office/drawing/2014/main" id="{59360951-CB15-4F1E-4DDD-1E522F8FA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24232" y="5447997"/>
              <a:ext cx="987915" cy="987915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30">
              <a:extLst>
                <a:ext uri="{FF2B5EF4-FFF2-40B4-BE49-F238E27FC236}">
                  <a16:creationId xmlns:a16="http://schemas.microsoft.com/office/drawing/2014/main" id="{928C889F-0F6B-C1A8-4D22-DD368E203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15029" y="5983110"/>
              <a:ext cx="606323" cy="606323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FD9D855-2A3D-87AB-AB09-0A3E78A4B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 flipV="1">
            <a:off x="473803" y="5280732"/>
            <a:ext cx="864005" cy="1032464"/>
            <a:chOff x="2207971" y="2384401"/>
            <a:chExt cx="864005" cy="1032464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7A67C4D-0909-9CF1-3E58-AF7EB96C6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2207971" y="285630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292F77E-3490-B971-ED9F-5CA536FB9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07238" y="2688467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60DC77B-9BFF-BFD4-9696-76383F9A0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40769" y="2384401"/>
              <a:ext cx="313009" cy="1032464"/>
              <a:chOff x="2440769" y="2384401"/>
              <a:chExt cx="313009" cy="1032464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2EC6047-ADB5-57E7-F7A4-9617ED8083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2440769" y="2516865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F391B78-8A31-AE0A-2ABB-A995B4A8D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100000" flipH="1">
                <a:off x="2753778" y="2384401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73A7E6D-311A-E63D-B7AB-EEEE1EF0A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0114077" y="3690094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D3A7AC6-B18B-819C-1A0C-54ED0DD78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9049994" y="71786"/>
            <a:ext cx="2287608" cy="3673900"/>
            <a:chOff x="-6080955" y="3437416"/>
            <a:chExt cx="2287608" cy="36739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DB30981-590C-14E0-0D4C-E705F7E56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4937151" y="4754133"/>
              <a:ext cx="0" cy="2357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7BE57AC-CFD9-0073-22CE-D09DC4F2B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5226554" y="3437416"/>
              <a:ext cx="571820" cy="1316717"/>
            </a:xfrm>
            <a:custGeom>
              <a:avLst/>
              <a:gdLst>
                <a:gd name="connsiteX0" fmla="*/ 282417 w 571820"/>
                <a:gd name="connsiteY0" fmla="*/ 1316717 h 1316717"/>
                <a:gd name="connsiteX1" fmla="*/ 285910 w 571820"/>
                <a:gd name="connsiteY1" fmla="*/ 1313542 h 1316717"/>
                <a:gd name="connsiteX2" fmla="*/ 289403 w 571820"/>
                <a:gd name="connsiteY2" fmla="*/ 1316717 h 1316717"/>
                <a:gd name="connsiteX3" fmla="*/ 289403 w 571820"/>
                <a:gd name="connsiteY3" fmla="*/ 1310368 h 1316717"/>
                <a:gd name="connsiteX4" fmla="*/ 309203 w 571820"/>
                <a:gd name="connsiteY4" fmla="*/ 1292372 h 1316717"/>
                <a:gd name="connsiteX5" fmla="*/ 571820 w 571820"/>
                <a:gd name="connsiteY5" fmla="*/ 658358 h 1316717"/>
                <a:gd name="connsiteX6" fmla="*/ 309203 w 571820"/>
                <a:gd name="connsiteY6" fmla="*/ 24345 h 1316717"/>
                <a:gd name="connsiteX7" fmla="*/ 289403 w 571820"/>
                <a:gd name="connsiteY7" fmla="*/ 6349 h 1316717"/>
                <a:gd name="connsiteX8" fmla="*/ 289403 w 571820"/>
                <a:gd name="connsiteY8" fmla="*/ 0 h 1316717"/>
                <a:gd name="connsiteX9" fmla="*/ 285910 w 571820"/>
                <a:gd name="connsiteY9" fmla="*/ 3175 h 1316717"/>
                <a:gd name="connsiteX10" fmla="*/ 282417 w 571820"/>
                <a:gd name="connsiteY10" fmla="*/ 0 h 1316717"/>
                <a:gd name="connsiteX11" fmla="*/ 282417 w 571820"/>
                <a:gd name="connsiteY11" fmla="*/ 6350 h 1316717"/>
                <a:gd name="connsiteX12" fmla="*/ 262617 w 571820"/>
                <a:gd name="connsiteY12" fmla="*/ 24345 h 1316717"/>
                <a:gd name="connsiteX13" fmla="*/ 0 w 571820"/>
                <a:gd name="connsiteY13" fmla="*/ 658359 h 1316717"/>
                <a:gd name="connsiteX14" fmla="*/ 262617 w 571820"/>
                <a:gd name="connsiteY14" fmla="*/ 1292372 h 1316717"/>
                <a:gd name="connsiteX15" fmla="*/ 282417 w 571820"/>
                <a:gd name="connsiteY15" fmla="*/ 1310368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820" h="1316717">
                  <a:moveTo>
                    <a:pt x="282417" y="1316717"/>
                  </a:moveTo>
                  <a:lnTo>
                    <a:pt x="285910" y="1313542"/>
                  </a:lnTo>
                  <a:lnTo>
                    <a:pt x="289403" y="1316717"/>
                  </a:lnTo>
                  <a:lnTo>
                    <a:pt x="289403" y="1310368"/>
                  </a:lnTo>
                  <a:lnTo>
                    <a:pt x="309203" y="1292372"/>
                  </a:lnTo>
                  <a:cubicBezTo>
                    <a:pt x="471461" y="1130114"/>
                    <a:pt x="571820" y="905956"/>
                    <a:pt x="571820" y="658358"/>
                  </a:cubicBezTo>
                  <a:cubicBezTo>
                    <a:pt x="571820" y="410761"/>
                    <a:pt x="471461" y="186603"/>
                    <a:pt x="309203" y="24345"/>
                  </a:cubicBezTo>
                  <a:lnTo>
                    <a:pt x="289403" y="6349"/>
                  </a:lnTo>
                  <a:lnTo>
                    <a:pt x="289403" y="0"/>
                  </a:lnTo>
                  <a:lnTo>
                    <a:pt x="285910" y="3175"/>
                  </a:lnTo>
                  <a:lnTo>
                    <a:pt x="282417" y="0"/>
                  </a:lnTo>
                  <a:lnTo>
                    <a:pt x="282417" y="6350"/>
                  </a:lnTo>
                  <a:lnTo>
                    <a:pt x="262617" y="24345"/>
                  </a:lnTo>
                  <a:cubicBezTo>
                    <a:pt x="100359" y="186604"/>
                    <a:pt x="0" y="410761"/>
                    <a:pt x="0" y="658359"/>
                  </a:cubicBezTo>
                  <a:cubicBezTo>
                    <a:pt x="0" y="905956"/>
                    <a:pt x="100359" y="1130114"/>
                    <a:pt x="262617" y="1292372"/>
                  </a:cubicBezTo>
                  <a:lnTo>
                    <a:pt x="282417" y="131036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A2B0CB0-1B02-A913-BF5D-38C71F006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44FBF70-6745-AF3C-3FE0-42F8CCE69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23AD3C8-2A3D-0435-EEFB-DA2EB0487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A8870A2-A6CC-3C65-A2D0-CFCFFB6444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C165C32-8D0C-C2B9-C773-1C12BE0EE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47388F5-06A1-D184-5F49-287EA855FC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5671BEC-4B64-0769-3B2E-996900153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10901022" y="5639014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669EC6B-AA28-7568-25DA-448097795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43DD9EF-0DC8-4D34-F2CE-07CA5F424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F4964AD-A60A-6DB5-1BFD-9F2D8C788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H="1">
            <a:off x="9919495" y="3291143"/>
            <a:ext cx="1785983" cy="2208479"/>
            <a:chOff x="2725201" y="4453039"/>
            <a:chExt cx="1785983" cy="2208479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DF3558B-1ACF-69DA-AAFF-F3757ADC1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0" flipH="1">
              <a:off x="3618192" y="4453039"/>
              <a:ext cx="0" cy="22084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D8D5162-4514-C00E-1D2A-814394868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738439" y="5243393"/>
              <a:ext cx="17609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5D3D13C-3766-6B59-6DC0-D75565BEE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725201" y="4861779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  <a:gd name="connsiteX0" fmla="*/ 440819 w 1785983"/>
                <a:gd name="connsiteY0" fmla="*/ 59 h 1849891"/>
                <a:gd name="connsiteX1" fmla="*/ 845918 w 1785983"/>
                <a:gd name="connsiteY1" fmla="*/ 261596 h 1849891"/>
                <a:gd name="connsiteX2" fmla="*/ 892992 w 1785983"/>
                <a:gd name="connsiteY2" fmla="*/ 360758 h 1849891"/>
                <a:gd name="connsiteX3" fmla="*/ 892992 w 1785983"/>
                <a:gd name="connsiteY3" fmla="*/ 365372 h 1849891"/>
                <a:gd name="connsiteX4" fmla="*/ 940065 w 1785983"/>
                <a:gd name="connsiteY4" fmla="*/ 266212 h 1849891"/>
                <a:gd name="connsiteX5" fmla="*/ 1406106 w 1785983"/>
                <a:gd name="connsiteY5" fmla="*/ 8338 h 1849891"/>
                <a:gd name="connsiteX6" fmla="*/ 1022901 w 1785983"/>
                <a:gd name="connsiteY6" fmla="*/ 1699451 h 1849891"/>
                <a:gd name="connsiteX7" fmla="*/ 892991 w 1785983"/>
                <a:gd name="connsiteY7" fmla="*/ 1799739 h 1849891"/>
                <a:gd name="connsiteX8" fmla="*/ 838223 w 1785983"/>
                <a:gd name="connsiteY8" fmla="*/ 1849891 h 1849891"/>
                <a:gd name="connsiteX9" fmla="*/ 763082 w 1785983"/>
                <a:gd name="connsiteY9" fmla="*/ 1694835 h 1849891"/>
                <a:gd name="connsiteX10" fmla="*/ 379877 w 1785983"/>
                <a:gd name="connsiteY10" fmla="*/ 3722 h 1849891"/>
                <a:gd name="connsiteX11" fmla="*/ 440819 w 1785983"/>
                <a:gd name="connsiteY11" fmla="*/ 59 h 1849891"/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763082 w 1785983"/>
                <a:gd name="connsiteY8" fmla="*/ 1694835 h 1799739"/>
                <a:gd name="connsiteX9" fmla="*/ 379877 w 1785983"/>
                <a:gd name="connsiteY9" fmla="*/ 3722 h 1799739"/>
                <a:gd name="connsiteX10" fmla="*/ 440819 w 1785983"/>
                <a:gd name="connsiteY10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73" name="Rectangle 30">
              <a:extLst>
                <a:ext uri="{FF2B5EF4-FFF2-40B4-BE49-F238E27FC236}">
                  <a16:creationId xmlns:a16="http://schemas.microsoft.com/office/drawing/2014/main" id="{54F48C9C-6F6E-80CD-9B17-C789DCB6D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24232" y="5447997"/>
              <a:ext cx="987915" cy="987915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30">
              <a:extLst>
                <a:ext uri="{FF2B5EF4-FFF2-40B4-BE49-F238E27FC236}">
                  <a16:creationId xmlns:a16="http://schemas.microsoft.com/office/drawing/2014/main" id="{6CC3A18A-02BB-87FE-F167-E10B146F3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15029" y="5983110"/>
              <a:ext cx="606323" cy="606323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AF36F64-6D8F-7368-C9A4-30BA5476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V="1">
            <a:off x="10854193" y="5280732"/>
            <a:ext cx="864005" cy="1032464"/>
            <a:chOff x="2207971" y="2384401"/>
            <a:chExt cx="864005" cy="1032464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7855128-2865-35FA-AC90-49411822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2207971" y="285630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A47824-D539-92AB-DBC2-8EB954A3E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07238" y="2688467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14497A7-3219-2F92-B230-8C8A3BDF0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40769" y="2384401"/>
              <a:ext cx="313009" cy="1032464"/>
              <a:chOff x="2440769" y="2384401"/>
              <a:chExt cx="313009" cy="1032464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F4CE9E10-4022-011E-BB59-793DF35B47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2440769" y="2516865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2DBFFB7-199A-2F1A-735D-50E26B97EB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100000" flipH="1">
                <a:off x="2753778" y="2384401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9399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2E1A0CA-58CA-84D0-1C44-B301B80E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tr-TR" dirty="0" err="1"/>
              <a:t>Wıthout</a:t>
            </a:r>
            <a:r>
              <a:rPr lang="tr-TR" dirty="0"/>
              <a:t> </a:t>
            </a:r>
            <a:r>
              <a:rPr lang="tr-TR" dirty="0" err="1"/>
              <a:t>augmentatıon</a:t>
            </a:r>
            <a:endParaRPr lang="tr-TR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C7D03141-CDD0-B1CC-6145-11CE62238E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512841"/>
              </p:ext>
            </p:extLst>
          </p:nvPr>
        </p:nvGraphicFramePr>
        <p:xfrm>
          <a:off x="541338" y="2983084"/>
          <a:ext cx="11109676" cy="3192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731">
                  <a:extLst>
                    <a:ext uri="{9D8B030D-6E8A-4147-A177-3AD203B41FA5}">
                      <a16:colId xmlns:a16="http://schemas.microsoft.com/office/drawing/2014/main" val="1713459659"/>
                    </a:ext>
                  </a:extLst>
                </a:gridCol>
                <a:gridCol w="2481198">
                  <a:extLst>
                    <a:ext uri="{9D8B030D-6E8A-4147-A177-3AD203B41FA5}">
                      <a16:colId xmlns:a16="http://schemas.microsoft.com/office/drawing/2014/main" val="2340580884"/>
                    </a:ext>
                  </a:extLst>
                </a:gridCol>
                <a:gridCol w="1308817">
                  <a:extLst>
                    <a:ext uri="{9D8B030D-6E8A-4147-A177-3AD203B41FA5}">
                      <a16:colId xmlns:a16="http://schemas.microsoft.com/office/drawing/2014/main" val="3241732878"/>
                    </a:ext>
                  </a:extLst>
                </a:gridCol>
                <a:gridCol w="2436732">
                  <a:extLst>
                    <a:ext uri="{9D8B030D-6E8A-4147-A177-3AD203B41FA5}">
                      <a16:colId xmlns:a16="http://schemas.microsoft.com/office/drawing/2014/main" val="338601173"/>
                    </a:ext>
                  </a:extLst>
                </a:gridCol>
                <a:gridCol w="2481198">
                  <a:extLst>
                    <a:ext uri="{9D8B030D-6E8A-4147-A177-3AD203B41FA5}">
                      <a16:colId xmlns:a16="http://schemas.microsoft.com/office/drawing/2014/main" val="4275855957"/>
                    </a:ext>
                  </a:extLst>
                </a:gridCol>
              </a:tblGrid>
              <a:tr h="638475">
                <a:tc>
                  <a:txBody>
                    <a:bodyPr/>
                    <a:lstStyle/>
                    <a:p>
                      <a:pPr algn="l" fontAlgn="b"/>
                      <a:r>
                        <a:rPr lang="tr-TR" sz="3300" u="none" strike="noStrike">
                          <a:effectLst/>
                        </a:rPr>
                        <a:t>imdb train</a:t>
                      </a:r>
                      <a:endParaRPr lang="tr-TR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453" marR="28453" marT="28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3300" u="none" strike="noStrike">
                          <a:effectLst/>
                        </a:rPr>
                        <a:t>accuracy</a:t>
                      </a:r>
                      <a:endParaRPr lang="tr-TR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453" marR="28453" marT="284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453" marR="28453" marT="28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3300" u="none" strike="noStrike">
                          <a:effectLst/>
                        </a:rPr>
                        <a:t>news train</a:t>
                      </a:r>
                      <a:endParaRPr lang="tr-TR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453" marR="28453" marT="28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3300" u="none" strike="noStrike">
                          <a:effectLst/>
                        </a:rPr>
                        <a:t>accuracy</a:t>
                      </a:r>
                      <a:endParaRPr lang="tr-TR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453" marR="28453" marT="28453" marB="0" anchor="b"/>
                </a:tc>
                <a:extLst>
                  <a:ext uri="{0D108BD9-81ED-4DB2-BD59-A6C34878D82A}">
                    <a16:rowId xmlns:a16="http://schemas.microsoft.com/office/drawing/2014/main" val="1996371201"/>
                  </a:ext>
                </a:extLst>
              </a:tr>
              <a:tr h="638475">
                <a:tc>
                  <a:txBody>
                    <a:bodyPr/>
                    <a:lstStyle/>
                    <a:p>
                      <a:pPr algn="l" fontAlgn="b"/>
                      <a:r>
                        <a:rPr lang="tr-TR" sz="3300" u="none" strike="noStrike">
                          <a:effectLst/>
                        </a:rPr>
                        <a:t>40k</a:t>
                      </a:r>
                      <a:endParaRPr lang="tr-TR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453" marR="28453" marT="28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3300" u="none" strike="noStrike">
                          <a:effectLst/>
                        </a:rPr>
                        <a:t>83.4</a:t>
                      </a:r>
                      <a:endParaRPr lang="tr-TR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453" marR="28453" marT="284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453" marR="28453" marT="28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3300" u="none" strike="noStrike">
                          <a:effectLst/>
                        </a:rPr>
                        <a:t>102k</a:t>
                      </a:r>
                      <a:endParaRPr lang="tr-TR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453" marR="28453" marT="28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3300" u="none" strike="noStrike">
                          <a:effectLst/>
                        </a:rPr>
                        <a:t>91.2</a:t>
                      </a:r>
                      <a:endParaRPr lang="tr-TR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453" marR="28453" marT="28453" marB="0" anchor="b"/>
                </a:tc>
                <a:extLst>
                  <a:ext uri="{0D108BD9-81ED-4DB2-BD59-A6C34878D82A}">
                    <a16:rowId xmlns:a16="http://schemas.microsoft.com/office/drawing/2014/main" val="2945753633"/>
                  </a:ext>
                </a:extLst>
              </a:tr>
              <a:tr h="638475">
                <a:tc>
                  <a:txBody>
                    <a:bodyPr/>
                    <a:lstStyle/>
                    <a:p>
                      <a:pPr algn="l" fontAlgn="b"/>
                      <a:r>
                        <a:rPr lang="tr-TR" sz="3300" u="none" strike="noStrike">
                          <a:effectLst/>
                        </a:rPr>
                        <a:t>8k</a:t>
                      </a:r>
                      <a:endParaRPr lang="tr-TR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453" marR="28453" marT="28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3300" u="none" strike="noStrike">
                          <a:effectLst/>
                        </a:rPr>
                        <a:t>81.7</a:t>
                      </a:r>
                      <a:endParaRPr lang="tr-TR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453" marR="28453" marT="284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453" marR="28453" marT="28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3300" u="none" strike="noStrike">
                          <a:effectLst/>
                        </a:rPr>
                        <a:t>8k</a:t>
                      </a:r>
                      <a:endParaRPr lang="tr-TR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453" marR="28453" marT="28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3300" u="none" strike="noStrike">
                          <a:effectLst/>
                        </a:rPr>
                        <a:t>89.5</a:t>
                      </a:r>
                      <a:endParaRPr lang="tr-TR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453" marR="28453" marT="28453" marB="0" anchor="b"/>
                </a:tc>
                <a:extLst>
                  <a:ext uri="{0D108BD9-81ED-4DB2-BD59-A6C34878D82A}">
                    <a16:rowId xmlns:a16="http://schemas.microsoft.com/office/drawing/2014/main" val="1726042369"/>
                  </a:ext>
                </a:extLst>
              </a:tr>
              <a:tr h="638475">
                <a:tc>
                  <a:txBody>
                    <a:bodyPr/>
                    <a:lstStyle/>
                    <a:p>
                      <a:pPr algn="l" fontAlgn="b"/>
                      <a:r>
                        <a:rPr lang="tr-TR" sz="3300" u="none" strike="noStrike">
                          <a:effectLst/>
                        </a:rPr>
                        <a:t>4k</a:t>
                      </a:r>
                      <a:endParaRPr lang="tr-TR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453" marR="28453" marT="28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3300" u="none" strike="noStrike">
                          <a:effectLst/>
                        </a:rPr>
                        <a:t>79.2</a:t>
                      </a:r>
                      <a:endParaRPr lang="tr-TR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453" marR="28453" marT="284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453" marR="28453" marT="28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3300" u="none" strike="noStrike">
                          <a:effectLst/>
                        </a:rPr>
                        <a:t>4k</a:t>
                      </a:r>
                      <a:endParaRPr lang="tr-TR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453" marR="28453" marT="28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3300" u="none" strike="noStrike">
                          <a:effectLst/>
                        </a:rPr>
                        <a:t>89.5</a:t>
                      </a:r>
                      <a:endParaRPr lang="tr-TR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453" marR="28453" marT="28453" marB="0" anchor="b"/>
                </a:tc>
                <a:extLst>
                  <a:ext uri="{0D108BD9-81ED-4DB2-BD59-A6C34878D82A}">
                    <a16:rowId xmlns:a16="http://schemas.microsoft.com/office/drawing/2014/main" val="1900589403"/>
                  </a:ext>
                </a:extLst>
              </a:tr>
              <a:tr h="638475">
                <a:tc>
                  <a:txBody>
                    <a:bodyPr/>
                    <a:lstStyle/>
                    <a:p>
                      <a:pPr algn="l" fontAlgn="b"/>
                      <a:r>
                        <a:rPr lang="tr-TR" sz="3300" u="none" strike="noStrike">
                          <a:effectLst/>
                        </a:rPr>
                        <a:t>2k</a:t>
                      </a:r>
                      <a:endParaRPr lang="tr-TR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453" marR="28453" marT="28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3300" u="none" strike="noStrike">
                          <a:effectLst/>
                        </a:rPr>
                        <a:t>77.2</a:t>
                      </a:r>
                      <a:endParaRPr lang="tr-TR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453" marR="28453" marT="284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453" marR="28453" marT="28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3300" u="none" strike="noStrike">
                          <a:effectLst/>
                        </a:rPr>
                        <a:t>2k</a:t>
                      </a:r>
                      <a:endParaRPr lang="tr-TR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453" marR="28453" marT="284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3300" u="none" strike="noStrike">
                          <a:effectLst/>
                        </a:rPr>
                        <a:t>86.6</a:t>
                      </a:r>
                      <a:endParaRPr lang="tr-TR" sz="3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453" marR="28453" marT="28453" marB="0" anchor="b"/>
                </a:tc>
                <a:extLst>
                  <a:ext uri="{0D108BD9-81ED-4DB2-BD59-A6C34878D82A}">
                    <a16:rowId xmlns:a16="http://schemas.microsoft.com/office/drawing/2014/main" val="1986032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884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734F67F-8F60-03D8-780B-200F01DC0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tr-TR" dirty="0"/>
              <a:t>Test </a:t>
            </a:r>
            <a:r>
              <a:rPr lang="tr-TR" dirty="0" err="1"/>
              <a:t>augmentatıon</a:t>
            </a:r>
            <a:endParaRPr lang="tr-TR"/>
          </a:p>
        </p:txBody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32" name="İçerik Yer Tutucusu 31">
            <a:extLst>
              <a:ext uri="{FF2B5EF4-FFF2-40B4-BE49-F238E27FC236}">
                <a16:creationId xmlns:a16="http://schemas.microsoft.com/office/drawing/2014/main" id="{4863F907-D883-0571-C7F3-D7D77EABBA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544018"/>
              </p:ext>
            </p:extLst>
          </p:nvPr>
        </p:nvGraphicFramePr>
        <p:xfrm>
          <a:off x="937694" y="2843212"/>
          <a:ext cx="10316970" cy="3472121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217251">
                  <a:extLst>
                    <a:ext uri="{9D8B030D-6E8A-4147-A177-3AD203B41FA5}">
                      <a16:colId xmlns:a16="http://schemas.microsoft.com/office/drawing/2014/main" val="2718608708"/>
                    </a:ext>
                  </a:extLst>
                </a:gridCol>
                <a:gridCol w="381125">
                  <a:extLst>
                    <a:ext uri="{9D8B030D-6E8A-4147-A177-3AD203B41FA5}">
                      <a16:colId xmlns:a16="http://schemas.microsoft.com/office/drawing/2014/main" val="4065845690"/>
                    </a:ext>
                  </a:extLst>
                </a:gridCol>
                <a:gridCol w="1115930">
                  <a:extLst>
                    <a:ext uri="{9D8B030D-6E8A-4147-A177-3AD203B41FA5}">
                      <a16:colId xmlns:a16="http://schemas.microsoft.com/office/drawing/2014/main" val="1425449100"/>
                    </a:ext>
                  </a:extLst>
                </a:gridCol>
                <a:gridCol w="381125">
                  <a:extLst>
                    <a:ext uri="{9D8B030D-6E8A-4147-A177-3AD203B41FA5}">
                      <a16:colId xmlns:a16="http://schemas.microsoft.com/office/drawing/2014/main" val="1267133296"/>
                    </a:ext>
                  </a:extLst>
                </a:gridCol>
                <a:gridCol w="1115930">
                  <a:extLst>
                    <a:ext uri="{9D8B030D-6E8A-4147-A177-3AD203B41FA5}">
                      <a16:colId xmlns:a16="http://schemas.microsoft.com/office/drawing/2014/main" val="1640298116"/>
                    </a:ext>
                  </a:extLst>
                </a:gridCol>
                <a:gridCol w="381125">
                  <a:extLst>
                    <a:ext uri="{9D8B030D-6E8A-4147-A177-3AD203B41FA5}">
                      <a16:colId xmlns:a16="http://schemas.microsoft.com/office/drawing/2014/main" val="3477869692"/>
                    </a:ext>
                  </a:extLst>
                </a:gridCol>
                <a:gridCol w="1115930">
                  <a:extLst>
                    <a:ext uri="{9D8B030D-6E8A-4147-A177-3AD203B41FA5}">
                      <a16:colId xmlns:a16="http://schemas.microsoft.com/office/drawing/2014/main" val="3185099205"/>
                    </a:ext>
                  </a:extLst>
                </a:gridCol>
                <a:gridCol w="381125">
                  <a:extLst>
                    <a:ext uri="{9D8B030D-6E8A-4147-A177-3AD203B41FA5}">
                      <a16:colId xmlns:a16="http://schemas.microsoft.com/office/drawing/2014/main" val="3201288532"/>
                    </a:ext>
                  </a:extLst>
                </a:gridCol>
                <a:gridCol w="1945923">
                  <a:extLst>
                    <a:ext uri="{9D8B030D-6E8A-4147-A177-3AD203B41FA5}">
                      <a16:colId xmlns:a16="http://schemas.microsoft.com/office/drawing/2014/main" val="898363146"/>
                    </a:ext>
                  </a:extLst>
                </a:gridCol>
                <a:gridCol w="381125">
                  <a:extLst>
                    <a:ext uri="{9D8B030D-6E8A-4147-A177-3AD203B41FA5}">
                      <a16:colId xmlns:a16="http://schemas.microsoft.com/office/drawing/2014/main" val="1157441472"/>
                    </a:ext>
                  </a:extLst>
                </a:gridCol>
                <a:gridCol w="1900381">
                  <a:extLst>
                    <a:ext uri="{9D8B030D-6E8A-4147-A177-3AD203B41FA5}">
                      <a16:colId xmlns:a16="http://schemas.microsoft.com/office/drawing/2014/main" val="2163386502"/>
                    </a:ext>
                  </a:extLst>
                </a:gridCol>
              </a:tblGrid>
              <a:tr h="189097"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test 0.5k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test 2k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test 3k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2k test ensemble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3k test ensemble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extLst>
                  <a:ext uri="{0D108BD9-81ED-4DB2-BD59-A6C34878D82A}">
                    <a16:rowId xmlns:a16="http://schemas.microsoft.com/office/drawing/2014/main" val="1505989551"/>
                  </a:ext>
                </a:extLst>
              </a:tr>
              <a:tr h="18909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imdb llm1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accuracy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accuracy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accuracy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accuracy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accuracy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extLst>
                  <a:ext uri="{0D108BD9-81ED-4DB2-BD59-A6C34878D82A}">
                    <a16:rowId xmlns:a16="http://schemas.microsoft.com/office/drawing/2014/main" val="2378503823"/>
                  </a:ext>
                </a:extLst>
              </a:tr>
              <a:tr h="18909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train 2k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77.2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69.1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68.5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70.2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69.6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extLst>
                  <a:ext uri="{0D108BD9-81ED-4DB2-BD59-A6C34878D82A}">
                    <a16:rowId xmlns:a16="http://schemas.microsoft.com/office/drawing/2014/main" val="3133669402"/>
                  </a:ext>
                </a:extLst>
              </a:tr>
              <a:tr h="202772"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extLst>
                  <a:ext uri="{0D108BD9-81ED-4DB2-BD59-A6C34878D82A}">
                    <a16:rowId xmlns:a16="http://schemas.microsoft.com/office/drawing/2014/main" val="1078337802"/>
                  </a:ext>
                </a:extLst>
              </a:tr>
              <a:tr h="18909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news llm1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extLst>
                  <a:ext uri="{0D108BD9-81ED-4DB2-BD59-A6C34878D82A}">
                    <a16:rowId xmlns:a16="http://schemas.microsoft.com/office/drawing/2014/main" val="2946510595"/>
                  </a:ext>
                </a:extLst>
              </a:tr>
              <a:tr h="18909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train 2k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86.6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86.0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85.9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87.6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87.4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extLst>
                  <a:ext uri="{0D108BD9-81ED-4DB2-BD59-A6C34878D82A}">
                    <a16:rowId xmlns:a16="http://schemas.microsoft.com/office/drawing/2014/main" val="701057288"/>
                  </a:ext>
                </a:extLst>
              </a:tr>
              <a:tr h="202772"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extLst>
                  <a:ext uri="{0D108BD9-81ED-4DB2-BD59-A6C34878D82A}">
                    <a16:rowId xmlns:a16="http://schemas.microsoft.com/office/drawing/2014/main" val="1369482714"/>
                  </a:ext>
                </a:extLst>
              </a:tr>
              <a:tr h="18909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imdb llm2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extLst>
                  <a:ext uri="{0D108BD9-81ED-4DB2-BD59-A6C34878D82A}">
                    <a16:rowId xmlns:a16="http://schemas.microsoft.com/office/drawing/2014/main" val="3878618392"/>
                  </a:ext>
                </a:extLst>
              </a:tr>
              <a:tr h="18909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train 2k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77.2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72.7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72.5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78.2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76.6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extLst>
                  <a:ext uri="{0D108BD9-81ED-4DB2-BD59-A6C34878D82A}">
                    <a16:rowId xmlns:a16="http://schemas.microsoft.com/office/drawing/2014/main" val="1449779251"/>
                  </a:ext>
                </a:extLst>
              </a:tr>
              <a:tr h="202772"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extLst>
                  <a:ext uri="{0D108BD9-81ED-4DB2-BD59-A6C34878D82A}">
                    <a16:rowId xmlns:a16="http://schemas.microsoft.com/office/drawing/2014/main" val="2828593696"/>
                  </a:ext>
                </a:extLst>
              </a:tr>
              <a:tr h="18909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news llm2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extLst>
                  <a:ext uri="{0D108BD9-81ED-4DB2-BD59-A6C34878D82A}">
                    <a16:rowId xmlns:a16="http://schemas.microsoft.com/office/drawing/2014/main" val="1652974033"/>
                  </a:ext>
                </a:extLst>
              </a:tr>
              <a:tr h="18909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train 2k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86.6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86.3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86.4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86.2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87.4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extLst>
                  <a:ext uri="{0D108BD9-81ED-4DB2-BD59-A6C34878D82A}">
                    <a16:rowId xmlns:a16="http://schemas.microsoft.com/office/drawing/2014/main" val="161660322"/>
                  </a:ext>
                </a:extLst>
              </a:tr>
              <a:tr h="202772"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extLst>
                  <a:ext uri="{0D108BD9-81ED-4DB2-BD59-A6C34878D82A}">
                    <a16:rowId xmlns:a16="http://schemas.microsoft.com/office/drawing/2014/main" val="6056435"/>
                  </a:ext>
                </a:extLst>
              </a:tr>
              <a:tr h="18909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imdb llm3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extLst>
                  <a:ext uri="{0D108BD9-81ED-4DB2-BD59-A6C34878D82A}">
                    <a16:rowId xmlns:a16="http://schemas.microsoft.com/office/drawing/2014/main" val="373939466"/>
                  </a:ext>
                </a:extLst>
              </a:tr>
              <a:tr h="18909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train 2k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77.2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73.5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73.3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74.6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74.6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extLst>
                  <a:ext uri="{0D108BD9-81ED-4DB2-BD59-A6C34878D82A}">
                    <a16:rowId xmlns:a16="http://schemas.microsoft.com/office/drawing/2014/main" val="2346386761"/>
                  </a:ext>
                </a:extLst>
              </a:tr>
              <a:tr h="202772"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extLst>
                  <a:ext uri="{0D108BD9-81ED-4DB2-BD59-A6C34878D82A}">
                    <a16:rowId xmlns:a16="http://schemas.microsoft.com/office/drawing/2014/main" val="1988354245"/>
                  </a:ext>
                </a:extLst>
              </a:tr>
              <a:tr h="18909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news llm3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extLst>
                  <a:ext uri="{0D108BD9-81ED-4DB2-BD59-A6C34878D82A}">
                    <a16:rowId xmlns:a16="http://schemas.microsoft.com/office/drawing/2014/main" val="3531382397"/>
                  </a:ext>
                </a:extLst>
              </a:tr>
              <a:tr h="189097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train 2k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86.6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87.9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87.5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88.0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 dirty="0">
                          <a:effectLst/>
                        </a:rPr>
                        <a:t>87.6</a:t>
                      </a:r>
                      <a:endParaRPr lang="tr-T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14" marR="7414" marT="7414" marB="0" anchor="b"/>
                </a:tc>
                <a:extLst>
                  <a:ext uri="{0D108BD9-81ED-4DB2-BD59-A6C34878D82A}">
                    <a16:rowId xmlns:a16="http://schemas.microsoft.com/office/drawing/2014/main" val="1134793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813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F0BEDEF-62F6-0AB9-529D-145062C8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tr-TR" dirty="0" err="1"/>
              <a:t>Traın</a:t>
            </a:r>
            <a:r>
              <a:rPr lang="tr-TR" dirty="0"/>
              <a:t> </a:t>
            </a:r>
            <a:r>
              <a:rPr lang="tr-TR" dirty="0" err="1"/>
              <a:t>augmentatıon</a:t>
            </a:r>
            <a:endParaRPr lang="tr-TR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45841751-16B0-1B02-CE82-190B5DADF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991447"/>
              </p:ext>
            </p:extLst>
          </p:nvPr>
        </p:nvGraphicFramePr>
        <p:xfrm>
          <a:off x="1832929" y="2843212"/>
          <a:ext cx="8526496" cy="347212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536820">
                  <a:extLst>
                    <a:ext uri="{9D8B030D-6E8A-4147-A177-3AD203B41FA5}">
                      <a16:colId xmlns:a16="http://schemas.microsoft.com/office/drawing/2014/main" val="3369352292"/>
                    </a:ext>
                  </a:extLst>
                </a:gridCol>
                <a:gridCol w="381140">
                  <a:extLst>
                    <a:ext uri="{9D8B030D-6E8A-4147-A177-3AD203B41FA5}">
                      <a16:colId xmlns:a16="http://schemas.microsoft.com/office/drawing/2014/main" val="1719555183"/>
                    </a:ext>
                  </a:extLst>
                </a:gridCol>
                <a:gridCol w="1366279">
                  <a:extLst>
                    <a:ext uri="{9D8B030D-6E8A-4147-A177-3AD203B41FA5}">
                      <a16:colId xmlns:a16="http://schemas.microsoft.com/office/drawing/2014/main" val="3583358290"/>
                    </a:ext>
                  </a:extLst>
                </a:gridCol>
                <a:gridCol w="381140">
                  <a:extLst>
                    <a:ext uri="{9D8B030D-6E8A-4147-A177-3AD203B41FA5}">
                      <a16:colId xmlns:a16="http://schemas.microsoft.com/office/drawing/2014/main" val="3577766129"/>
                    </a:ext>
                  </a:extLst>
                </a:gridCol>
                <a:gridCol w="1366279">
                  <a:extLst>
                    <a:ext uri="{9D8B030D-6E8A-4147-A177-3AD203B41FA5}">
                      <a16:colId xmlns:a16="http://schemas.microsoft.com/office/drawing/2014/main" val="954768552"/>
                    </a:ext>
                  </a:extLst>
                </a:gridCol>
                <a:gridCol w="381140">
                  <a:extLst>
                    <a:ext uri="{9D8B030D-6E8A-4147-A177-3AD203B41FA5}">
                      <a16:colId xmlns:a16="http://schemas.microsoft.com/office/drawing/2014/main" val="3844984242"/>
                    </a:ext>
                  </a:extLst>
                </a:gridCol>
                <a:gridCol w="1366279">
                  <a:extLst>
                    <a:ext uri="{9D8B030D-6E8A-4147-A177-3AD203B41FA5}">
                      <a16:colId xmlns:a16="http://schemas.microsoft.com/office/drawing/2014/main" val="1674338282"/>
                    </a:ext>
                  </a:extLst>
                </a:gridCol>
                <a:gridCol w="381140">
                  <a:extLst>
                    <a:ext uri="{9D8B030D-6E8A-4147-A177-3AD203B41FA5}">
                      <a16:colId xmlns:a16="http://schemas.microsoft.com/office/drawing/2014/main" val="2236768140"/>
                    </a:ext>
                  </a:extLst>
                </a:gridCol>
                <a:gridCol w="1366279">
                  <a:extLst>
                    <a:ext uri="{9D8B030D-6E8A-4147-A177-3AD203B41FA5}">
                      <a16:colId xmlns:a16="http://schemas.microsoft.com/office/drawing/2014/main" val="3997657796"/>
                    </a:ext>
                  </a:extLst>
                </a:gridCol>
              </a:tblGrid>
              <a:tr h="189110"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train 2k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train 4k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train 6k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train 10k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extLst>
                  <a:ext uri="{0D108BD9-81ED-4DB2-BD59-A6C34878D82A}">
                    <a16:rowId xmlns:a16="http://schemas.microsoft.com/office/drawing/2014/main" val="3811949004"/>
                  </a:ext>
                </a:extLst>
              </a:tr>
              <a:tr h="189110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imdb llm1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accuracy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accuracy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accuracy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accuracy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extLst>
                  <a:ext uri="{0D108BD9-81ED-4DB2-BD59-A6C34878D82A}">
                    <a16:rowId xmlns:a16="http://schemas.microsoft.com/office/drawing/2014/main" val="3472532977"/>
                  </a:ext>
                </a:extLst>
              </a:tr>
              <a:tr h="189110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test 0.5k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77.2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75.0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77.0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77.4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extLst>
                  <a:ext uri="{0D108BD9-81ED-4DB2-BD59-A6C34878D82A}">
                    <a16:rowId xmlns:a16="http://schemas.microsoft.com/office/drawing/2014/main" val="3563465579"/>
                  </a:ext>
                </a:extLst>
              </a:tr>
              <a:tr h="202739"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extLst>
                  <a:ext uri="{0D108BD9-81ED-4DB2-BD59-A6C34878D82A}">
                    <a16:rowId xmlns:a16="http://schemas.microsoft.com/office/drawing/2014/main" val="3874648468"/>
                  </a:ext>
                </a:extLst>
              </a:tr>
              <a:tr h="189110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news llm1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extLst>
                  <a:ext uri="{0D108BD9-81ED-4DB2-BD59-A6C34878D82A}">
                    <a16:rowId xmlns:a16="http://schemas.microsoft.com/office/drawing/2014/main" val="2247547076"/>
                  </a:ext>
                </a:extLst>
              </a:tr>
              <a:tr h="189110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test 0.5k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86.6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88.0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88.0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89.2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extLst>
                  <a:ext uri="{0D108BD9-81ED-4DB2-BD59-A6C34878D82A}">
                    <a16:rowId xmlns:a16="http://schemas.microsoft.com/office/drawing/2014/main" val="2484390702"/>
                  </a:ext>
                </a:extLst>
              </a:tr>
              <a:tr h="202739"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extLst>
                  <a:ext uri="{0D108BD9-81ED-4DB2-BD59-A6C34878D82A}">
                    <a16:rowId xmlns:a16="http://schemas.microsoft.com/office/drawing/2014/main" val="3472403203"/>
                  </a:ext>
                </a:extLst>
              </a:tr>
              <a:tr h="189110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imdb llm2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extLst>
                  <a:ext uri="{0D108BD9-81ED-4DB2-BD59-A6C34878D82A}">
                    <a16:rowId xmlns:a16="http://schemas.microsoft.com/office/drawing/2014/main" val="3179763165"/>
                  </a:ext>
                </a:extLst>
              </a:tr>
              <a:tr h="189110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test 0.5k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77.2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76.8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76.6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76.0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extLst>
                  <a:ext uri="{0D108BD9-81ED-4DB2-BD59-A6C34878D82A}">
                    <a16:rowId xmlns:a16="http://schemas.microsoft.com/office/drawing/2014/main" val="3209986098"/>
                  </a:ext>
                </a:extLst>
              </a:tr>
              <a:tr h="202739"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extLst>
                  <a:ext uri="{0D108BD9-81ED-4DB2-BD59-A6C34878D82A}">
                    <a16:rowId xmlns:a16="http://schemas.microsoft.com/office/drawing/2014/main" val="623925376"/>
                  </a:ext>
                </a:extLst>
              </a:tr>
              <a:tr h="189110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news llm2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extLst>
                  <a:ext uri="{0D108BD9-81ED-4DB2-BD59-A6C34878D82A}">
                    <a16:rowId xmlns:a16="http://schemas.microsoft.com/office/drawing/2014/main" val="3527530941"/>
                  </a:ext>
                </a:extLst>
              </a:tr>
              <a:tr h="189110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test 0.5k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86.6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87.0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87.4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88.0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extLst>
                  <a:ext uri="{0D108BD9-81ED-4DB2-BD59-A6C34878D82A}">
                    <a16:rowId xmlns:a16="http://schemas.microsoft.com/office/drawing/2014/main" val="4162979081"/>
                  </a:ext>
                </a:extLst>
              </a:tr>
              <a:tr h="202739"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extLst>
                  <a:ext uri="{0D108BD9-81ED-4DB2-BD59-A6C34878D82A}">
                    <a16:rowId xmlns:a16="http://schemas.microsoft.com/office/drawing/2014/main" val="46663332"/>
                  </a:ext>
                </a:extLst>
              </a:tr>
              <a:tr h="189110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imdb llm3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extLst>
                  <a:ext uri="{0D108BD9-81ED-4DB2-BD59-A6C34878D82A}">
                    <a16:rowId xmlns:a16="http://schemas.microsoft.com/office/drawing/2014/main" val="1096016034"/>
                  </a:ext>
                </a:extLst>
              </a:tr>
              <a:tr h="189110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test 0.5k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77.2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78.0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78.2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77.6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extLst>
                  <a:ext uri="{0D108BD9-81ED-4DB2-BD59-A6C34878D82A}">
                    <a16:rowId xmlns:a16="http://schemas.microsoft.com/office/drawing/2014/main" val="202871737"/>
                  </a:ext>
                </a:extLst>
              </a:tr>
              <a:tr h="202739"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extLst>
                  <a:ext uri="{0D108BD9-81ED-4DB2-BD59-A6C34878D82A}">
                    <a16:rowId xmlns:a16="http://schemas.microsoft.com/office/drawing/2014/main" val="1753385007"/>
                  </a:ext>
                </a:extLst>
              </a:tr>
              <a:tr h="189110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news llm3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extLst>
                  <a:ext uri="{0D108BD9-81ED-4DB2-BD59-A6C34878D82A}">
                    <a16:rowId xmlns:a16="http://schemas.microsoft.com/office/drawing/2014/main" val="353511776"/>
                  </a:ext>
                </a:extLst>
              </a:tr>
              <a:tr h="189110"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test 0.5k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86.6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86.8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>
                          <a:effectLst/>
                        </a:rPr>
                        <a:t>87.6</a:t>
                      </a:r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000" u="none" strike="noStrike" dirty="0">
                          <a:effectLst/>
                        </a:rPr>
                        <a:t>87.2</a:t>
                      </a:r>
                      <a:endParaRPr lang="tr-T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035" marR="8035" marT="8035" marB="0" anchor="b"/>
                </a:tc>
                <a:extLst>
                  <a:ext uri="{0D108BD9-81ED-4DB2-BD59-A6C34878D82A}">
                    <a16:rowId xmlns:a16="http://schemas.microsoft.com/office/drawing/2014/main" val="2165438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40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3BF242C-4705-C69D-AC81-7C2BF98BE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976" y="1079500"/>
            <a:ext cx="4456328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GİRİŞ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C81EAC2-A219-4AF7-884B-B9292FF9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1058433" y="184491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3CB92D7-8EE8-4690-BD3D-150988D4F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388193" y="3690094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62ACCB-9A97-41C7-8114-309BF7098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854399" y="71786"/>
            <a:ext cx="2287608" cy="3673900"/>
            <a:chOff x="-6080955" y="3437416"/>
            <a:chExt cx="2287608" cy="36739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FE4860-594E-416D-AD19-BD17BF1076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4937151" y="4754133"/>
              <a:ext cx="0" cy="2357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B450267-91DE-47A0-B5A9-1082E8E6D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5226554" y="3437416"/>
              <a:ext cx="571820" cy="1316717"/>
            </a:xfrm>
            <a:custGeom>
              <a:avLst/>
              <a:gdLst>
                <a:gd name="connsiteX0" fmla="*/ 282417 w 571820"/>
                <a:gd name="connsiteY0" fmla="*/ 1316717 h 1316717"/>
                <a:gd name="connsiteX1" fmla="*/ 285910 w 571820"/>
                <a:gd name="connsiteY1" fmla="*/ 1313542 h 1316717"/>
                <a:gd name="connsiteX2" fmla="*/ 289403 w 571820"/>
                <a:gd name="connsiteY2" fmla="*/ 1316717 h 1316717"/>
                <a:gd name="connsiteX3" fmla="*/ 289403 w 571820"/>
                <a:gd name="connsiteY3" fmla="*/ 1310368 h 1316717"/>
                <a:gd name="connsiteX4" fmla="*/ 309203 w 571820"/>
                <a:gd name="connsiteY4" fmla="*/ 1292372 h 1316717"/>
                <a:gd name="connsiteX5" fmla="*/ 571820 w 571820"/>
                <a:gd name="connsiteY5" fmla="*/ 658358 h 1316717"/>
                <a:gd name="connsiteX6" fmla="*/ 309203 w 571820"/>
                <a:gd name="connsiteY6" fmla="*/ 24345 h 1316717"/>
                <a:gd name="connsiteX7" fmla="*/ 289403 w 571820"/>
                <a:gd name="connsiteY7" fmla="*/ 6349 h 1316717"/>
                <a:gd name="connsiteX8" fmla="*/ 289403 w 571820"/>
                <a:gd name="connsiteY8" fmla="*/ 0 h 1316717"/>
                <a:gd name="connsiteX9" fmla="*/ 285910 w 571820"/>
                <a:gd name="connsiteY9" fmla="*/ 3175 h 1316717"/>
                <a:gd name="connsiteX10" fmla="*/ 282417 w 571820"/>
                <a:gd name="connsiteY10" fmla="*/ 0 h 1316717"/>
                <a:gd name="connsiteX11" fmla="*/ 282417 w 571820"/>
                <a:gd name="connsiteY11" fmla="*/ 6350 h 1316717"/>
                <a:gd name="connsiteX12" fmla="*/ 262617 w 571820"/>
                <a:gd name="connsiteY12" fmla="*/ 24345 h 1316717"/>
                <a:gd name="connsiteX13" fmla="*/ 0 w 571820"/>
                <a:gd name="connsiteY13" fmla="*/ 658359 h 1316717"/>
                <a:gd name="connsiteX14" fmla="*/ 262617 w 571820"/>
                <a:gd name="connsiteY14" fmla="*/ 1292372 h 1316717"/>
                <a:gd name="connsiteX15" fmla="*/ 282417 w 571820"/>
                <a:gd name="connsiteY15" fmla="*/ 1310368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820" h="1316717">
                  <a:moveTo>
                    <a:pt x="282417" y="1316717"/>
                  </a:moveTo>
                  <a:lnTo>
                    <a:pt x="285910" y="1313542"/>
                  </a:lnTo>
                  <a:lnTo>
                    <a:pt x="289403" y="1316717"/>
                  </a:lnTo>
                  <a:lnTo>
                    <a:pt x="289403" y="1310368"/>
                  </a:lnTo>
                  <a:lnTo>
                    <a:pt x="309203" y="1292372"/>
                  </a:lnTo>
                  <a:cubicBezTo>
                    <a:pt x="471461" y="1130114"/>
                    <a:pt x="571820" y="905956"/>
                    <a:pt x="571820" y="658358"/>
                  </a:cubicBezTo>
                  <a:cubicBezTo>
                    <a:pt x="571820" y="410761"/>
                    <a:pt x="471461" y="186603"/>
                    <a:pt x="309203" y="24345"/>
                  </a:cubicBezTo>
                  <a:lnTo>
                    <a:pt x="289403" y="6349"/>
                  </a:lnTo>
                  <a:lnTo>
                    <a:pt x="289403" y="0"/>
                  </a:lnTo>
                  <a:lnTo>
                    <a:pt x="285910" y="3175"/>
                  </a:lnTo>
                  <a:lnTo>
                    <a:pt x="282417" y="0"/>
                  </a:lnTo>
                  <a:lnTo>
                    <a:pt x="282417" y="6350"/>
                  </a:lnTo>
                  <a:lnTo>
                    <a:pt x="262617" y="24345"/>
                  </a:lnTo>
                  <a:cubicBezTo>
                    <a:pt x="100359" y="186604"/>
                    <a:pt x="0" y="410761"/>
                    <a:pt x="0" y="658359"/>
                  </a:cubicBezTo>
                  <a:cubicBezTo>
                    <a:pt x="0" y="905956"/>
                    <a:pt x="100359" y="1130114"/>
                    <a:pt x="262617" y="1292372"/>
                  </a:cubicBezTo>
                  <a:lnTo>
                    <a:pt x="282417" y="131036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D7C85C0-B91A-414B-AFA9-1A7E2AB0E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3DAB4A9-0A6B-483A-94B9-9269F0A7A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A3FE842-311A-4ED0-8FB6-C27629659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A4F8234-51D5-4E6B-8BC0-189BDE6A4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86BBEB-EBEC-46C1-AF41-ACD34FE8B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CE92474-D2FD-424D-BCFF-EF383386F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3465154-C513-4D8E-AAE7-0008FE766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V="1">
            <a:off x="8942212" y="184491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840A968-B9F1-4307-8A13-48F4453A3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521489" y="5639014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BD285FD-B74A-41D4-9B6A-D05634455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0178F9D-D2DC-4F3C-AD80-6AAA24F0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FECCAAE-5C44-4266-9D17-6B62D10D7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486523" y="3291143"/>
            <a:ext cx="1785983" cy="2208479"/>
            <a:chOff x="2725201" y="4453039"/>
            <a:chExt cx="1785983" cy="220847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6E30C7C-C5A4-47C6-B415-DFD338E59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0" flipH="1">
              <a:off x="3618192" y="4453039"/>
              <a:ext cx="0" cy="22084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CAEC3F3-279F-40A2-9333-E07B49F18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738439" y="5243393"/>
              <a:ext cx="17609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6245B99-8922-43D7-9E21-DF16E5B69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725201" y="4861779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  <a:gd name="connsiteX0" fmla="*/ 440819 w 1785983"/>
                <a:gd name="connsiteY0" fmla="*/ 59 h 1849891"/>
                <a:gd name="connsiteX1" fmla="*/ 845918 w 1785983"/>
                <a:gd name="connsiteY1" fmla="*/ 261596 h 1849891"/>
                <a:gd name="connsiteX2" fmla="*/ 892992 w 1785983"/>
                <a:gd name="connsiteY2" fmla="*/ 360758 h 1849891"/>
                <a:gd name="connsiteX3" fmla="*/ 892992 w 1785983"/>
                <a:gd name="connsiteY3" fmla="*/ 365372 h 1849891"/>
                <a:gd name="connsiteX4" fmla="*/ 940065 w 1785983"/>
                <a:gd name="connsiteY4" fmla="*/ 266212 h 1849891"/>
                <a:gd name="connsiteX5" fmla="*/ 1406106 w 1785983"/>
                <a:gd name="connsiteY5" fmla="*/ 8338 h 1849891"/>
                <a:gd name="connsiteX6" fmla="*/ 1022901 w 1785983"/>
                <a:gd name="connsiteY6" fmla="*/ 1699451 h 1849891"/>
                <a:gd name="connsiteX7" fmla="*/ 892991 w 1785983"/>
                <a:gd name="connsiteY7" fmla="*/ 1799739 h 1849891"/>
                <a:gd name="connsiteX8" fmla="*/ 838223 w 1785983"/>
                <a:gd name="connsiteY8" fmla="*/ 1849891 h 1849891"/>
                <a:gd name="connsiteX9" fmla="*/ 763082 w 1785983"/>
                <a:gd name="connsiteY9" fmla="*/ 1694835 h 1849891"/>
                <a:gd name="connsiteX10" fmla="*/ 379877 w 1785983"/>
                <a:gd name="connsiteY10" fmla="*/ 3722 h 1849891"/>
                <a:gd name="connsiteX11" fmla="*/ 440819 w 1785983"/>
                <a:gd name="connsiteY11" fmla="*/ 59 h 1849891"/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763082 w 1785983"/>
                <a:gd name="connsiteY8" fmla="*/ 1694835 h 1799739"/>
                <a:gd name="connsiteX9" fmla="*/ 379877 w 1785983"/>
                <a:gd name="connsiteY9" fmla="*/ 3722 h 1799739"/>
                <a:gd name="connsiteX10" fmla="*/ 440819 w 1785983"/>
                <a:gd name="connsiteY10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43" name="Rectangle 30">
              <a:extLst>
                <a:ext uri="{FF2B5EF4-FFF2-40B4-BE49-F238E27FC236}">
                  <a16:creationId xmlns:a16="http://schemas.microsoft.com/office/drawing/2014/main" id="{6CA156F3-AD4C-4C54-84ED-98DF6CBF1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24232" y="5447997"/>
              <a:ext cx="987915" cy="987915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30">
              <a:extLst>
                <a:ext uri="{FF2B5EF4-FFF2-40B4-BE49-F238E27FC236}">
                  <a16:creationId xmlns:a16="http://schemas.microsoft.com/office/drawing/2014/main" id="{E62C7150-4D9E-4540-9750-5C0CD0092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15029" y="5983110"/>
              <a:ext cx="606323" cy="606323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913CEF2-6E97-400A-931E-FF4A7D799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 flipV="1">
            <a:off x="473803" y="5280732"/>
            <a:ext cx="864005" cy="1032464"/>
            <a:chOff x="2207971" y="2384401"/>
            <a:chExt cx="864005" cy="1032464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A5CEF0B-B8FB-4FF1-A747-651347489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2207971" y="285630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0ED6C4E-D62E-40F7-B422-4E52B9FB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07238" y="2688467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EA5F570-510A-4713-81B9-594326F21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40769" y="2384401"/>
              <a:ext cx="313009" cy="1032464"/>
              <a:chOff x="2440769" y="2384401"/>
              <a:chExt cx="313009" cy="1032464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9D1CFD5-F024-44A6-A161-FB99CFE04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2440769" y="2516865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ADD8AE1-9060-4EF5-91AF-6A7200F6ED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100000" flipH="1">
                <a:off x="2753778" y="2384401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0A3D83F-F025-4B9A-B82C-F73BE6BD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0114077" y="3690094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54B4D41-E775-46AC-95B8-F9B645FE3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9049994" y="71786"/>
            <a:ext cx="2287608" cy="3673900"/>
            <a:chOff x="-6080955" y="3437416"/>
            <a:chExt cx="2287608" cy="36739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8F5B43-0EA5-41CD-A381-432464009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4937151" y="4754133"/>
              <a:ext cx="0" cy="2357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F202990-7BBC-4E1F-A4A7-8F1AD0E15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5226554" y="3437416"/>
              <a:ext cx="571820" cy="1316717"/>
            </a:xfrm>
            <a:custGeom>
              <a:avLst/>
              <a:gdLst>
                <a:gd name="connsiteX0" fmla="*/ 282417 w 571820"/>
                <a:gd name="connsiteY0" fmla="*/ 1316717 h 1316717"/>
                <a:gd name="connsiteX1" fmla="*/ 285910 w 571820"/>
                <a:gd name="connsiteY1" fmla="*/ 1313542 h 1316717"/>
                <a:gd name="connsiteX2" fmla="*/ 289403 w 571820"/>
                <a:gd name="connsiteY2" fmla="*/ 1316717 h 1316717"/>
                <a:gd name="connsiteX3" fmla="*/ 289403 w 571820"/>
                <a:gd name="connsiteY3" fmla="*/ 1310368 h 1316717"/>
                <a:gd name="connsiteX4" fmla="*/ 309203 w 571820"/>
                <a:gd name="connsiteY4" fmla="*/ 1292372 h 1316717"/>
                <a:gd name="connsiteX5" fmla="*/ 571820 w 571820"/>
                <a:gd name="connsiteY5" fmla="*/ 658358 h 1316717"/>
                <a:gd name="connsiteX6" fmla="*/ 309203 w 571820"/>
                <a:gd name="connsiteY6" fmla="*/ 24345 h 1316717"/>
                <a:gd name="connsiteX7" fmla="*/ 289403 w 571820"/>
                <a:gd name="connsiteY7" fmla="*/ 6349 h 1316717"/>
                <a:gd name="connsiteX8" fmla="*/ 289403 w 571820"/>
                <a:gd name="connsiteY8" fmla="*/ 0 h 1316717"/>
                <a:gd name="connsiteX9" fmla="*/ 285910 w 571820"/>
                <a:gd name="connsiteY9" fmla="*/ 3175 h 1316717"/>
                <a:gd name="connsiteX10" fmla="*/ 282417 w 571820"/>
                <a:gd name="connsiteY10" fmla="*/ 0 h 1316717"/>
                <a:gd name="connsiteX11" fmla="*/ 282417 w 571820"/>
                <a:gd name="connsiteY11" fmla="*/ 6350 h 1316717"/>
                <a:gd name="connsiteX12" fmla="*/ 262617 w 571820"/>
                <a:gd name="connsiteY12" fmla="*/ 24345 h 1316717"/>
                <a:gd name="connsiteX13" fmla="*/ 0 w 571820"/>
                <a:gd name="connsiteY13" fmla="*/ 658359 h 1316717"/>
                <a:gd name="connsiteX14" fmla="*/ 262617 w 571820"/>
                <a:gd name="connsiteY14" fmla="*/ 1292372 h 1316717"/>
                <a:gd name="connsiteX15" fmla="*/ 282417 w 571820"/>
                <a:gd name="connsiteY15" fmla="*/ 1310368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820" h="1316717">
                  <a:moveTo>
                    <a:pt x="282417" y="1316717"/>
                  </a:moveTo>
                  <a:lnTo>
                    <a:pt x="285910" y="1313542"/>
                  </a:lnTo>
                  <a:lnTo>
                    <a:pt x="289403" y="1316717"/>
                  </a:lnTo>
                  <a:lnTo>
                    <a:pt x="289403" y="1310368"/>
                  </a:lnTo>
                  <a:lnTo>
                    <a:pt x="309203" y="1292372"/>
                  </a:lnTo>
                  <a:cubicBezTo>
                    <a:pt x="471461" y="1130114"/>
                    <a:pt x="571820" y="905956"/>
                    <a:pt x="571820" y="658358"/>
                  </a:cubicBezTo>
                  <a:cubicBezTo>
                    <a:pt x="571820" y="410761"/>
                    <a:pt x="471461" y="186603"/>
                    <a:pt x="309203" y="24345"/>
                  </a:cubicBezTo>
                  <a:lnTo>
                    <a:pt x="289403" y="6349"/>
                  </a:lnTo>
                  <a:lnTo>
                    <a:pt x="289403" y="0"/>
                  </a:lnTo>
                  <a:lnTo>
                    <a:pt x="285910" y="3175"/>
                  </a:lnTo>
                  <a:lnTo>
                    <a:pt x="282417" y="0"/>
                  </a:lnTo>
                  <a:lnTo>
                    <a:pt x="282417" y="6350"/>
                  </a:lnTo>
                  <a:lnTo>
                    <a:pt x="262617" y="24345"/>
                  </a:lnTo>
                  <a:cubicBezTo>
                    <a:pt x="100359" y="186604"/>
                    <a:pt x="0" y="410761"/>
                    <a:pt x="0" y="658359"/>
                  </a:cubicBezTo>
                  <a:cubicBezTo>
                    <a:pt x="0" y="905956"/>
                    <a:pt x="100359" y="1130114"/>
                    <a:pt x="262617" y="1292372"/>
                  </a:cubicBezTo>
                  <a:lnTo>
                    <a:pt x="282417" y="131036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C12A815-0620-4705-A270-C49FB990F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4ECD499-405D-4AA0-93E7-B8B88484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2D5C1EF-8757-44A2-A8D2-D5D2B4A97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0692571-D5CA-4E07-A3C4-DC5354B68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DE5F6B4-789C-4C6E-850B-1211580843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D8D4A79-4148-4E89-8457-4A9462610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7422AC4-A069-4D59-8C02-45C5A0DB2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10901022" y="5639014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0C3DCD7-9B17-4941-BC2D-ADA7388A9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4BFE42E-647B-4A33-9981-3B88CCBE2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B9806FC-A649-4974-9361-F9AA940D9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H="1">
            <a:off x="9919495" y="3291143"/>
            <a:ext cx="1785983" cy="2208479"/>
            <a:chOff x="2725201" y="4453039"/>
            <a:chExt cx="1785983" cy="2208479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0B3B2CB-0609-4D40-8792-08D6B8E25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0" flipH="1">
              <a:off x="3618192" y="4453039"/>
              <a:ext cx="0" cy="22084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4AF0C5E-035D-49F8-9004-5ABEB0C52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738439" y="5243393"/>
              <a:ext cx="17609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E2B5D29-AE36-47FA-AE5B-F464FCFFE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725201" y="4861779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  <a:gd name="connsiteX0" fmla="*/ 440819 w 1785983"/>
                <a:gd name="connsiteY0" fmla="*/ 59 h 1849891"/>
                <a:gd name="connsiteX1" fmla="*/ 845918 w 1785983"/>
                <a:gd name="connsiteY1" fmla="*/ 261596 h 1849891"/>
                <a:gd name="connsiteX2" fmla="*/ 892992 w 1785983"/>
                <a:gd name="connsiteY2" fmla="*/ 360758 h 1849891"/>
                <a:gd name="connsiteX3" fmla="*/ 892992 w 1785983"/>
                <a:gd name="connsiteY3" fmla="*/ 365372 h 1849891"/>
                <a:gd name="connsiteX4" fmla="*/ 940065 w 1785983"/>
                <a:gd name="connsiteY4" fmla="*/ 266212 h 1849891"/>
                <a:gd name="connsiteX5" fmla="*/ 1406106 w 1785983"/>
                <a:gd name="connsiteY5" fmla="*/ 8338 h 1849891"/>
                <a:gd name="connsiteX6" fmla="*/ 1022901 w 1785983"/>
                <a:gd name="connsiteY6" fmla="*/ 1699451 h 1849891"/>
                <a:gd name="connsiteX7" fmla="*/ 892991 w 1785983"/>
                <a:gd name="connsiteY7" fmla="*/ 1799739 h 1849891"/>
                <a:gd name="connsiteX8" fmla="*/ 838223 w 1785983"/>
                <a:gd name="connsiteY8" fmla="*/ 1849891 h 1849891"/>
                <a:gd name="connsiteX9" fmla="*/ 763082 w 1785983"/>
                <a:gd name="connsiteY9" fmla="*/ 1694835 h 1849891"/>
                <a:gd name="connsiteX10" fmla="*/ 379877 w 1785983"/>
                <a:gd name="connsiteY10" fmla="*/ 3722 h 1849891"/>
                <a:gd name="connsiteX11" fmla="*/ 440819 w 1785983"/>
                <a:gd name="connsiteY11" fmla="*/ 59 h 1849891"/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763082 w 1785983"/>
                <a:gd name="connsiteY8" fmla="*/ 1694835 h 1799739"/>
                <a:gd name="connsiteX9" fmla="*/ 379877 w 1785983"/>
                <a:gd name="connsiteY9" fmla="*/ 3722 h 1799739"/>
                <a:gd name="connsiteX10" fmla="*/ 440819 w 1785983"/>
                <a:gd name="connsiteY10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73" name="Rectangle 30">
              <a:extLst>
                <a:ext uri="{FF2B5EF4-FFF2-40B4-BE49-F238E27FC236}">
                  <a16:creationId xmlns:a16="http://schemas.microsoft.com/office/drawing/2014/main" id="{60A9C670-7B0D-487E-BBAA-D6F1997DA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24232" y="5447997"/>
              <a:ext cx="987915" cy="987915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30">
              <a:extLst>
                <a:ext uri="{FF2B5EF4-FFF2-40B4-BE49-F238E27FC236}">
                  <a16:creationId xmlns:a16="http://schemas.microsoft.com/office/drawing/2014/main" id="{E69D3986-2DC8-4324-8A32-44DC47A98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15029" y="5983110"/>
              <a:ext cx="606323" cy="606323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1739B0E-E50E-4961-A4B8-474F1B0C2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V="1">
            <a:off x="10854193" y="5280732"/>
            <a:ext cx="864005" cy="1032464"/>
            <a:chOff x="2207971" y="2384401"/>
            <a:chExt cx="864005" cy="1032464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4FB077A-6675-4D30-852E-FB5878163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2207971" y="285630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31D496F-00F8-4317-A7C1-6624DDEDA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07238" y="2688467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990DB87-8766-4434-BEED-D1642A851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40769" y="2384401"/>
              <a:ext cx="313009" cy="1032464"/>
              <a:chOff x="2440769" y="2384401"/>
              <a:chExt cx="313009" cy="1032464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249FF8E-206A-4C40-8EDD-818D1FED9F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2440769" y="2516865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AB168D5-436A-4F2E-B0B5-064764F99A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100000" flipH="1">
                <a:off x="2753778" y="2384401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9834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2F7FBA-EF5D-7CFD-CAB9-C17CE687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Data </a:t>
            </a:r>
            <a:r>
              <a:rPr lang="tr-TR" dirty="0" err="1"/>
              <a:t>augmentatıon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EF5C9E8-9D5F-7A7E-C05E-0CC00CC88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Veri arttırma (data </a:t>
            </a:r>
            <a:r>
              <a:rPr lang="tr-TR" dirty="0" err="1"/>
              <a:t>augmentation</a:t>
            </a:r>
            <a:r>
              <a:rPr lang="tr-TR" dirty="0"/>
              <a:t>) yöntemleri, eldeki veriyi yapay olarak zenginleştirerek modelin daha iyi genelleme yapmasını sağlar. Görüntü verileri için döndürme, çevirme veya parlaklık değiştirme gibi teknikler sıklıkla kullanılırken, metin tabanlı projelerde de “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augmentation</a:t>
            </a:r>
            <a:r>
              <a:rPr lang="tr-TR" dirty="0"/>
              <a:t>” yöntemleri öne çıkmaktadır. Metin için veri arttırma, cümlelerin anlam bütünlüğünü korumakla birlikte çeşitli ekleme, silme veya dönüştürme işlemleriyle veriyi çeşitlendirir.</a:t>
            </a:r>
          </a:p>
        </p:txBody>
      </p:sp>
    </p:spTree>
    <p:extLst>
      <p:ext uri="{BB962C8B-B14F-4D97-AF65-F5344CB8AC3E}">
        <p14:creationId xmlns:p14="http://schemas.microsoft.com/office/powerpoint/2010/main" val="129977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E7031CE-28E6-733C-6E3C-968BDBFCE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976" y="1079500"/>
            <a:ext cx="4456328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C81EAC2-A219-4AF7-884B-B9292FF9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1058433" y="184491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3CB92D7-8EE8-4690-BD3D-150988D4F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388193" y="3690094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62ACCB-9A97-41C7-8114-309BF7098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854399" y="71786"/>
            <a:ext cx="2287608" cy="3673900"/>
            <a:chOff x="-6080955" y="3437416"/>
            <a:chExt cx="2287608" cy="36739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FE4860-594E-416D-AD19-BD17BF1076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4937151" y="4754133"/>
              <a:ext cx="0" cy="2357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B450267-91DE-47A0-B5A9-1082E8E6D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5226554" y="3437416"/>
              <a:ext cx="571820" cy="1316717"/>
            </a:xfrm>
            <a:custGeom>
              <a:avLst/>
              <a:gdLst>
                <a:gd name="connsiteX0" fmla="*/ 282417 w 571820"/>
                <a:gd name="connsiteY0" fmla="*/ 1316717 h 1316717"/>
                <a:gd name="connsiteX1" fmla="*/ 285910 w 571820"/>
                <a:gd name="connsiteY1" fmla="*/ 1313542 h 1316717"/>
                <a:gd name="connsiteX2" fmla="*/ 289403 w 571820"/>
                <a:gd name="connsiteY2" fmla="*/ 1316717 h 1316717"/>
                <a:gd name="connsiteX3" fmla="*/ 289403 w 571820"/>
                <a:gd name="connsiteY3" fmla="*/ 1310368 h 1316717"/>
                <a:gd name="connsiteX4" fmla="*/ 309203 w 571820"/>
                <a:gd name="connsiteY4" fmla="*/ 1292372 h 1316717"/>
                <a:gd name="connsiteX5" fmla="*/ 571820 w 571820"/>
                <a:gd name="connsiteY5" fmla="*/ 658358 h 1316717"/>
                <a:gd name="connsiteX6" fmla="*/ 309203 w 571820"/>
                <a:gd name="connsiteY6" fmla="*/ 24345 h 1316717"/>
                <a:gd name="connsiteX7" fmla="*/ 289403 w 571820"/>
                <a:gd name="connsiteY7" fmla="*/ 6349 h 1316717"/>
                <a:gd name="connsiteX8" fmla="*/ 289403 w 571820"/>
                <a:gd name="connsiteY8" fmla="*/ 0 h 1316717"/>
                <a:gd name="connsiteX9" fmla="*/ 285910 w 571820"/>
                <a:gd name="connsiteY9" fmla="*/ 3175 h 1316717"/>
                <a:gd name="connsiteX10" fmla="*/ 282417 w 571820"/>
                <a:gd name="connsiteY10" fmla="*/ 0 h 1316717"/>
                <a:gd name="connsiteX11" fmla="*/ 282417 w 571820"/>
                <a:gd name="connsiteY11" fmla="*/ 6350 h 1316717"/>
                <a:gd name="connsiteX12" fmla="*/ 262617 w 571820"/>
                <a:gd name="connsiteY12" fmla="*/ 24345 h 1316717"/>
                <a:gd name="connsiteX13" fmla="*/ 0 w 571820"/>
                <a:gd name="connsiteY13" fmla="*/ 658359 h 1316717"/>
                <a:gd name="connsiteX14" fmla="*/ 262617 w 571820"/>
                <a:gd name="connsiteY14" fmla="*/ 1292372 h 1316717"/>
                <a:gd name="connsiteX15" fmla="*/ 282417 w 571820"/>
                <a:gd name="connsiteY15" fmla="*/ 1310368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820" h="1316717">
                  <a:moveTo>
                    <a:pt x="282417" y="1316717"/>
                  </a:moveTo>
                  <a:lnTo>
                    <a:pt x="285910" y="1313542"/>
                  </a:lnTo>
                  <a:lnTo>
                    <a:pt x="289403" y="1316717"/>
                  </a:lnTo>
                  <a:lnTo>
                    <a:pt x="289403" y="1310368"/>
                  </a:lnTo>
                  <a:lnTo>
                    <a:pt x="309203" y="1292372"/>
                  </a:lnTo>
                  <a:cubicBezTo>
                    <a:pt x="471461" y="1130114"/>
                    <a:pt x="571820" y="905956"/>
                    <a:pt x="571820" y="658358"/>
                  </a:cubicBezTo>
                  <a:cubicBezTo>
                    <a:pt x="571820" y="410761"/>
                    <a:pt x="471461" y="186603"/>
                    <a:pt x="309203" y="24345"/>
                  </a:cubicBezTo>
                  <a:lnTo>
                    <a:pt x="289403" y="6349"/>
                  </a:lnTo>
                  <a:lnTo>
                    <a:pt x="289403" y="0"/>
                  </a:lnTo>
                  <a:lnTo>
                    <a:pt x="285910" y="3175"/>
                  </a:lnTo>
                  <a:lnTo>
                    <a:pt x="282417" y="0"/>
                  </a:lnTo>
                  <a:lnTo>
                    <a:pt x="282417" y="6350"/>
                  </a:lnTo>
                  <a:lnTo>
                    <a:pt x="262617" y="24345"/>
                  </a:lnTo>
                  <a:cubicBezTo>
                    <a:pt x="100359" y="186604"/>
                    <a:pt x="0" y="410761"/>
                    <a:pt x="0" y="658359"/>
                  </a:cubicBezTo>
                  <a:cubicBezTo>
                    <a:pt x="0" y="905956"/>
                    <a:pt x="100359" y="1130114"/>
                    <a:pt x="262617" y="1292372"/>
                  </a:cubicBezTo>
                  <a:lnTo>
                    <a:pt x="282417" y="131036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D7C85C0-B91A-414B-AFA9-1A7E2AB0E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3DAB4A9-0A6B-483A-94B9-9269F0A7A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A3FE842-311A-4ED0-8FB6-C27629659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A4F8234-51D5-4E6B-8BC0-189BDE6A4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86BBEB-EBEC-46C1-AF41-ACD34FE8B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CE92474-D2FD-424D-BCFF-EF383386F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3465154-C513-4D8E-AAE7-0008FE766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V="1">
            <a:off x="8942212" y="184491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840A968-B9F1-4307-8A13-48F4453A3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521489" y="5639014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BD285FD-B74A-41D4-9B6A-D05634455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0178F9D-D2DC-4F3C-AD80-6AAA24F0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FECCAAE-5C44-4266-9D17-6B62D10D7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486523" y="3291143"/>
            <a:ext cx="1785983" cy="2208479"/>
            <a:chOff x="2725201" y="4453039"/>
            <a:chExt cx="1785983" cy="220847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6E30C7C-C5A4-47C6-B415-DFD338E59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0" flipH="1">
              <a:off x="3618192" y="4453039"/>
              <a:ext cx="0" cy="22084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CAEC3F3-279F-40A2-9333-E07B49F18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738439" y="5243393"/>
              <a:ext cx="17609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6245B99-8922-43D7-9E21-DF16E5B69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725201" y="4861779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  <a:gd name="connsiteX0" fmla="*/ 440819 w 1785983"/>
                <a:gd name="connsiteY0" fmla="*/ 59 h 1849891"/>
                <a:gd name="connsiteX1" fmla="*/ 845918 w 1785983"/>
                <a:gd name="connsiteY1" fmla="*/ 261596 h 1849891"/>
                <a:gd name="connsiteX2" fmla="*/ 892992 w 1785983"/>
                <a:gd name="connsiteY2" fmla="*/ 360758 h 1849891"/>
                <a:gd name="connsiteX3" fmla="*/ 892992 w 1785983"/>
                <a:gd name="connsiteY3" fmla="*/ 365372 h 1849891"/>
                <a:gd name="connsiteX4" fmla="*/ 940065 w 1785983"/>
                <a:gd name="connsiteY4" fmla="*/ 266212 h 1849891"/>
                <a:gd name="connsiteX5" fmla="*/ 1406106 w 1785983"/>
                <a:gd name="connsiteY5" fmla="*/ 8338 h 1849891"/>
                <a:gd name="connsiteX6" fmla="*/ 1022901 w 1785983"/>
                <a:gd name="connsiteY6" fmla="*/ 1699451 h 1849891"/>
                <a:gd name="connsiteX7" fmla="*/ 892991 w 1785983"/>
                <a:gd name="connsiteY7" fmla="*/ 1799739 h 1849891"/>
                <a:gd name="connsiteX8" fmla="*/ 838223 w 1785983"/>
                <a:gd name="connsiteY8" fmla="*/ 1849891 h 1849891"/>
                <a:gd name="connsiteX9" fmla="*/ 763082 w 1785983"/>
                <a:gd name="connsiteY9" fmla="*/ 1694835 h 1849891"/>
                <a:gd name="connsiteX10" fmla="*/ 379877 w 1785983"/>
                <a:gd name="connsiteY10" fmla="*/ 3722 h 1849891"/>
                <a:gd name="connsiteX11" fmla="*/ 440819 w 1785983"/>
                <a:gd name="connsiteY11" fmla="*/ 59 h 1849891"/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763082 w 1785983"/>
                <a:gd name="connsiteY8" fmla="*/ 1694835 h 1799739"/>
                <a:gd name="connsiteX9" fmla="*/ 379877 w 1785983"/>
                <a:gd name="connsiteY9" fmla="*/ 3722 h 1799739"/>
                <a:gd name="connsiteX10" fmla="*/ 440819 w 1785983"/>
                <a:gd name="connsiteY10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43" name="Rectangle 30">
              <a:extLst>
                <a:ext uri="{FF2B5EF4-FFF2-40B4-BE49-F238E27FC236}">
                  <a16:creationId xmlns:a16="http://schemas.microsoft.com/office/drawing/2014/main" id="{6CA156F3-AD4C-4C54-84ED-98DF6CBF1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24232" y="5447997"/>
              <a:ext cx="987915" cy="987915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30">
              <a:extLst>
                <a:ext uri="{FF2B5EF4-FFF2-40B4-BE49-F238E27FC236}">
                  <a16:creationId xmlns:a16="http://schemas.microsoft.com/office/drawing/2014/main" id="{E62C7150-4D9E-4540-9750-5C0CD0092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15029" y="5983110"/>
              <a:ext cx="606323" cy="606323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913CEF2-6E97-400A-931E-FF4A7D799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 flipV="1">
            <a:off x="473803" y="5280732"/>
            <a:ext cx="864005" cy="1032464"/>
            <a:chOff x="2207971" y="2384401"/>
            <a:chExt cx="864005" cy="1032464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A5CEF0B-B8FB-4FF1-A747-651347489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2207971" y="285630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0ED6C4E-D62E-40F7-B422-4E52B9FB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07238" y="2688467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EA5F570-510A-4713-81B9-594326F21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40769" y="2384401"/>
              <a:ext cx="313009" cy="1032464"/>
              <a:chOff x="2440769" y="2384401"/>
              <a:chExt cx="313009" cy="1032464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9D1CFD5-F024-44A6-A161-FB99CFE04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2440769" y="2516865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ADD8AE1-9060-4EF5-91AF-6A7200F6ED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100000" flipH="1">
                <a:off x="2753778" y="2384401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0A3D83F-F025-4B9A-B82C-F73BE6BD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0114077" y="3690094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54B4D41-E775-46AC-95B8-F9B645FE3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9049994" y="71786"/>
            <a:ext cx="2287608" cy="3673900"/>
            <a:chOff x="-6080955" y="3437416"/>
            <a:chExt cx="2287608" cy="36739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8F5B43-0EA5-41CD-A381-432464009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4937151" y="4754133"/>
              <a:ext cx="0" cy="2357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F202990-7BBC-4E1F-A4A7-8F1AD0E15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5226554" y="3437416"/>
              <a:ext cx="571820" cy="1316717"/>
            </a:xfrm>
            <a:custGeom>
              <a:avLst/>
              <a:gdLst>
                <a:gd name="connsiteX0" fmla="*/ 282417 w 571820"/>
                <a:gd name="connsiteY0" fmla="*/ 1316717 h 1316717"/>
                <a:gd name="connsiteX1" fmla="*/ 285910 w 571820"/>
                <a:gd name="connsiteY1" fmla="*/ 1313542 h 1316717"/>
                <a:gd name="connsiteX2" fmla="*/ 289403 w 571820"/>
                <a:gd name="connsiteY2" fmla="*/ 1316717 h 1316717"/>
                <a:gd name="connsiteX3" fmla="*/ 289403 w 571820"/>
                <a:gd name="connsiteY3" fmla="*/ 1310368 h 1316717"/>
                <a:gd name="connsiteX4" fmla="*/ 309203 w 571820"/>
                <a:gd name="connsiteY4" fmla="*/ 1292372 h 1316717"/>
                <a:gd name="connsiteX5" fmla="*/ 571820 w 571820"/>
                <a:gd name="connsiteY5" fmla="*/ 658358 h 1316717"/>
                <a:gd name="connsiteX6" fmla="*/ 309203 w 571820"/>
                <a:gd name="connsiteY6" fmla="*/ 24345 h 1316717"/>
                <a:gd name="connsiteX7" fmla="*/ 289403 w 571820"/>
                <a:gd name="connsiteY7" fmla="*/ 6349 h 1316717"/>
                <a:gd name="connsiteX8" fmla="*/ 289403 w 571820"/>
                <a:gd name="connsiteY8" fmla="*/ 0 h 1316717"/>
                <a:gd name="connsiteX9" fmla="*/ 285910 w 571820"/>
                <a:gd name="connsiteY9" fmla="*/ 3175 h 1316717"/>
                <a:gd name="connsiteX10" fmla="*/ 282417 w 571820"/>
                <a:gd name="connsiteY10" fmla="*/ 0 h 1316717"/>
                <a:gd name="connsiteX11" fmla="*/ 282417 w 571820"/>
                <a:gd name="connsiteY11" fmla="*/ 6350 h 1316717"/>
                <a:gd name="connsiteX12" fmla="*/ 262617 w 571820"/>
                <a:gd name="connsiteY12" fmla="*/ 24345 h 1316717"/>
                <a:gd name="connsiteX13" fmla="*/ 0 w 571820"/>
                <a:gd name="connsiteY13" fmla="*/ 658359 h 1316717"/>
                <a:gd name="connsiteX14" fmla="*/ 262617 w 571820"/>
                <a:gd name="connsiteY14" fmla="*/ 1292372 h 1316717"/>
                <a:gd name="connsiteX15" fmla="*/ 282417 w 571820"/>
                <a:gd name="connsiteY15" fmla="*/ 1310368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820" h="1316717">
                  <a:moveTo>
                    <a:pt x="282417" y="1316717"/>
                  </a:moveTo>
                  <a:lnTo>
                    <a:pt x="285910" y="1313542"/>
                  </a:lnTo>
                  <a:lnTo>
                    <a:pt x="289403" y="1316717"/>
                  </a:lnTo>
                  <a:lnTo>
                    <a:pt x="289403" y="1310368"/>
                  </a:lnTo>
                  <a:lnTo>
                    <a:pt x="309203" y="1292372"/>
                  </a:lnTo>
                  <a:cubicBezTo>
                    <a:pt x="471461" y="1130114"/>
                    <a:pt x="571820" y="905956"/>
                    <a:pt x="571820" y="658358"/>
                  </a:cubicBezTo>
                  <a:cubicBezTo>
                    <a:pt x="571820" y="410761"/>
                    <a:pt x="471461" y="186603"/>
                    <a:pt x="309203" y="24345"/>
                  </a:cubicBezTo>
                  <a:lnTo>
                    <a:pt x="289403" y="6349"/>
                  </a:lnTo>
                  <a:lnTo>
                    <a:pt x="289403" y="0"/>
                  </a:lnTo>
                  <a:lnTo>
                    <a:pt x="285910" y="3175"/>
                  </a:lnTo>
                  <a:lnTo>
                    <a:pt x="282417" y="0"/>
                  </a:lnTo>
                  <a:lnTo>
                    <a:pt x="282417" y="6350"/>
                  </a:lnTo>
                  <a:lnTo>
                    <a:pt x="262617" y="24345"/>
                  </a:lnTo>
                  <a:cubicBezTo>
                    <a:pt x="100359" y="186604"/>
                    <a:pt x="0" y="410761"/>
                    <a:pt x="0" y="658359"/>
                  </a:cubicBezTo>
                  <a:cubicBezTo>
                    <a:pt x="0" y="905956"/>
                    <a:pt x="100359" y="1130114"/>
                    <a:pt x="262617" y="1292372"/>
                  </a:cubicBezTo>
                  <a:lnTo>
                    <a:pt x="282417" y="131036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C12A815-0620-4705-A270-C49FB990F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4ECD499-405D-4AA0-93E7-B8B88484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2D5C1EF-8757-44A2-A8D2-D5D2B4A97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0692571-D5CA-4E07-A3C4-DC5354B68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DE5F6B4-789C-4C6E-850B-1211580843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D8D4A79-4148-4E89-8457-4A9462610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7422AC4-A069-4D59-8C02-45C5A0DB2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10901022" y="5639014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0C3DCD7-9B17-4941-BC2D-ADA7388A9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4BFE42E-647B-4A33-9981-3B88CCBE2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B9806FC-A649-4974-9361-F9AA940D9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H="1">
            <a:off x="9919495" y="3291143"/>
            <a:ext cx="1785983" cy="2208479"/>
            <a:chOff x="2725201" y="4453039"/>
            <a:chExt cx="1785983" cy="2208479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0B3B2CB-0609-4D40-8792-08D6B8E25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0" flipH="1">
              <a:off x="3618192" y="4453039"/>
              <a:ext cx="0" cy="22084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4AF0C5E-035D-49F8-9004-5ABEB0C52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738439" y="5243393"/>
              <a:ext cx="17609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E2B5D29-AE36-47FA-AE5B-F464FCFFE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725201" y="4861779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  <a:gd name="connsiteX0" fmla="*/ 440819 w 1785983"/>
                <a:gd name="connsiteY0" fmla="*/ 59 h 1849891"/>
                <a:gd name="connsiteX1" fmla="*/ 845918 w 1785983"/>
                <a:gd name="connsiteY1" fmla="*/ 261596 h 1849891"/>
                <a:gd name="connsiteX2" fmla="*/ 892992 w 1785983"/>
                <a:gd name="connsiteY2" fmla="*/ 360758 h 1849891"/>
                <a:gd name="connsiteX3" fmla="*/ 892992 w 1785983"/>
                <a:gd name="connsiteY3" fmla="*/ 365372 h 1849891"/>
                <a:gd name="connsiteX4" fmla="*/ 940065 w 1785983"/>
                <a:gd name="connsiteY4" fmla="*/ 266212 h 1849891"/>
                <a:gd name="connsiteX5" fmla="*/ 1406106 w 1785983"/>
                <a:gd name="connsiteY5" fmla="*/ 8338 h 1849891"/>
                <a:gd name="connsiteX6" fmla="*/ 1022901 w 1785983"/>
                <a:gd name="connsiteY6" fmla="*/ 1699451 h 1849891"/>
                <a:gd name="connsiteX7" fmla="*/ 892991 w 1785983"/>
                <a:gd name="connsiteY7" fmla="*/ 1799739 h 1849891"/>
                <a:gd name="connsiteX8" fmla="*/ 838223 w 1785983"/>
                <a:gd name="connsiteY8" fmla="*/ 1849891 h 1849891"/>
                <a:gd name="connsiteX9" fmla="*/ 763082 w 1785983"/>
                <a:gd name="connsiteY9" fmla="*/ 1694835 h 1849891"/>
                <a:gd name="connsiteX10" fmla="*/ 379877 w 1785983"/>
                <a:gd name="connsiteY10" fmla="*/ 3722 h 1849891"/>
                <a:gd name="connsiteX11" fmla="*/ 440819 w 1785983"/>
                <a:gd name="connsiteY11" fmla="*/ 59 h 1849891"/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763082 w 1785983"/>
                <a:gd name="connsiteY8" fmla="*/ 1694835 h 1799739"/>
                <a:gd name="connsiteX9" fmla="*/ 379877 w 1785983"/>
                <a:gd name="connsiteY9" fmla="*/ 3722 h 1799739"/>
                <a:gd name="connsiteX10" fmla="*/ 440819 w 1785983"/>
                <a:gd name="connsiteY10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73" name="Rectangle 30">
              <a:extLst>
                <a:ext uri="{FF2B5EF4-FFF2-40B4-BE49-F238E27FC236}">
                  <a16:creationId xmlns:a16="http://schemas.microsoft.com/office/drawing/2014/main" id="{60A9C670-7B0D-487E-BBAA-D6F1997DA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24232" y="5447997"/>
              <a:ext cx="987915" cy="987915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30">
              <a:extLst>
                <a:ext uri="{FF2B5EF4-FFF2-40B4-BE49-F238E27FC236}">
                  <a16:creationId xmlns:a16="http://schemas.microsoft.com/office/drawing/2014/main" id="{E69D3986-2DC8-4324-8A32-44DC47A98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15029" y="5983110"/>
              <a:ext cx="606323" cy="606323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1739B0E-E50E-4961-A4B8-474F1B0C2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V="1">
            <a:off x="10854193" y="5280732"/>
            <a:ext cx="864005" cy="1032464"/>
            <a:chOff x="2207971" y="2384401"/>
            <a:chExt cx="864005" cy="1032464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4FB077A-6675-4D30-852E-FB5878163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2207971" y="285630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31D496F-00F8-4317-A7C1-6624DDEDA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07238" y="2688467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990DB87-8766-4434-BEED-D1642A851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40769" y="2384401"/>
              <a:ext cx="313009" cy="1032464"/>
              <a:chOff x="2440769" y="2384401"/>
              <a:chExt cx="313009" cy="1032464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249FF8E-206A-4C40-8EDD-818D1FED9F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2440769" y="2516865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AB168D5-436A-4F2E-B0B5-064764F99A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100000" flipH="1">
                <a:off x="2753778" y="2384401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1213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9BADD1-589A-C1BC-97FD-6E4702DB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IMDb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12702F-A7EA-E626-0AE8-CF50D735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IMDB “</a:t>
            </a:r>
            <a:r>
              <a:rPr lang="tr-TR" dirty="0" err="1"/>
              <a:t>Large</a:t>
            </a:r>
            <a:r>
              <a:rPr lang="tr-TR" dirty="0"/>
              <a:t> Movie </a:t>
            </a:r>
            <a:r>
              <a:rPr lang="tr-TR" dirty="0" err="1"/>
              <a:t>Review</a:t>
            </a:r>
            <a:r>
              <a:rPr lang="tr-TR" dirty="0"/>
              <a:t>” veri kümesi, film yorumlarında pozitif veya negatif duygu durumunu belirlemeye odaklanan bir ikili (</a:t>
            </a:r>
            <a:r>
              <a:rPr lang="tr-TR" dirty="0" err="1"/>
              <a:t>binary</a:t>
            </a:r>
            <a:r>
              <a:rPr lang="tr-TR" dirty="0"/>
              <a:t>) sınıflandırma görevini içerir Toplamda 25.000 eğitim ve 25.000 test örneği barındırır; önceki </a:t>
            </a:r>
            <a:r>
              <a:rPr lang="tr-TR" dirty="0" err="1"/>
              <a:t>benchmark</a:t>
            </a:r>
            <a:r>
              <a:rPr lang="tr-TR" dirty="0"/>
              <a:t> veri setlerinden daha fazla veri ve çeşitlilik içermesiyle dikkat çekmektedir.</a:t>
            </a:r>
          </a:p>
        </p:txBody>
      </p:sp>
    </p:spTree>
    <p:extLst>
      <p:ext uri="{BB962C8B-B14F-4D97-AF65-F5344CB8AC3E}">
        <p14:creationId xmlns:p14="http://schemas.microsoft.com/office/powerpoint/2010/main" val="1429676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130624-5748-E2D9-AB07-7D16BD16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AG News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5EF2443-805A-83EE-0AFF-58C954714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AG News, 1 milyondan fazla haber makalesini barındıran büyük bir haber koleksiyonudur 2004’ten bu yana çalışan akademik haber arama motoru </a:t>
            </a:r>
            <a:r>
              <a:rPr lang="tr-TR" dirty="0" err="1"/>
              <a:t>ComeToMyHead</a:t>
            </a:r>
            <a:r>
              <a:rPr lang="tr-TR" dirty="0"/>
              <a:t> tarafından, 1 yıl içinde 2000’den fazla kaynaktan derlenen bu makaleler, dünya, spor, iş ve bilim/teknoloji (</a:t>
            </a:r>
            <a:r>
              <a:rPr lang="tr-TR" dirty="0" err="1"/>
              <a:t>world</a:t>
            </a:r>
            <a:r>
              <a:rPr lang="tr-TR" dirty="0"/>
              <a:t>, </a:t>
            </a:r>
            <a:r>
              <a:rPr lang="tr-TR" dirty="0" err="1"/>
              <a:t>sports</a:t>
            </a:r>
            <a:r>
              <a:rPr lang="tr-TR" dirty="0"/>
              <a:t>, </a:t>
            </a:r>
            <a:r>
              <a:rPr lang="tr-TR" dirty="0" err="1"/>
              <a:t>business</a:t>
            </a:r>
            <a:r>
              <a:rPr lang="tr-TR" dirty="0"/>
              <a:t>, </a:t>
            </a:r>
            <a:r>
              <a:rPr lang="tr-TR" dirty="0" err="1"/>
              <a:t>sci</a:t>
            </a:r>
            <a:r>
              <a:rPr lang="tr-TR" dirty="0"/>
              <a:t>/</a:t>
            </a:r>
            <a:r>
              <a:rPr lang="tr-TR" dirty="0" err="1"/>
              <a:t>tech</a:t>
            </a:r>
            <a:r>
              <a:rPr lang="tr-TR" dirty="0"/>
              <a:t>) gibi dört ana başlık altında sınıflandırılır Bu veri kümesi sıklıkla metin sınıflandırma ve bilgi erişimi alanlarında araştırma amaçlı kullanılır.</a:t>
            </a:r>
          </a:p>
        </p:txBody>
      </p:sp>
    </p:spTree>
    <p:extLst>
      <p:ext uri="{BB962C8B-B14F-4D97-AF65-F5344CB8AC3E}">
        <p14:creationId xmlns:p14="http://schemas.microsoft.com/office/powerpoint/2010/main" val="294993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0314EA-275D-B2F7-1DA7-9550E2F31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457ACC-7C2F-3CA2-2DD1-FBF6339EA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A8DA67E4-FCAF-3C96-34A2-987844B55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90E751C-BC8C-F2D9-AE3C-1C08B1698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0B3507D-E065-1C2F-4352-271F329C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B6949F65-0C12-315B-AA53-3E3BD9B4C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BA77F2A-FA90-92BD-C74E-88D2A6D489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F2E8323-86FB-9825-B51B-ADC681312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BB417F4-5C55-7D94-FEAF-F9FD3E170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976" y="1079500"/>
            <a:ext cx="4456328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tr-TR" dirty="0" err="1"/>
              <a:t>embeddıng</a:t>
            </a:r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FC9151-9C7A-3F83-E719-AC15E1904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1058433" y="184491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70E72F7-B2D4-F20A-9255-7BA4F2A43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388193" y="3690094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478FF3-488C-5C6D-CE03-653716ABF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854399" y="71786"/>
            <a:ext cx="2287608" cy="3673900"/>
            <a:chOff x="-6080955" y="3437416"/>
            <a:chExt cx="2287608" cy="36739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657B0C-0FB2-4E7E-2B4E-ABE368010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4937151" y="4754133"/>
              <a:ext cx="0" cy="2357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A4B9B02-A668-F0F9-0349-82F60912B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5226554" y="3437416"/>
              <a:ext cx="571820" cy="1316717"/>
            </a:xfrm>
            <a:custGeom>
              <a:avLst/>
              <a:gdLst>
                <a:gd name="connsiteX0" fmla="*/ 282417 w 571820"/>
                <a:gd name="connsiteY0" fmla="*/ 1316717 h 1316717"/>
                <a:gd name="connsiteX1" fmla="*/ 285910 w 571820"/>
                <a:gd name="connsiteY1" fmla="*/ 1313542 h 1316717"/>
                <a:gd name="connsiteX2" fmla="*/ 289403 w 571820"/>
                <a:gd name="connsiteY2" fmla="*/ 1316717 h 1316717"/>
                <a:gd name="connsiteX3" fmla="*/ 289403 w 571820"/>
                <a:gd name="connsiteY3" fmla="*/ 1310368 h 1316717"/>
                <a:gd name="connsiteX4" fmla="*/ 309203 w 571820"/>
                <a:gd name="connsiteY4" fmla="*/ 1292372 h 1316717"/>
                <a:gd name="connsiteX5" fmla="*/ 571820 w 571820"/>
                <a:gd name="connsiteY5" fmla="*/ 658358 h 1316717"/>
                <a:gd name="connsiteX6" fmla="*/ 309203 w 571820"/>
                <a:gd name="connsiteY6" fmla="*/ 24345 h 1316717"/>
                <a:gd name="connsiteX7" fmla="*/ 289403 w 571820"/>
                <a:gd name="connsiteY7" fmla="*/ 6349 h 1316717"/>
                <a:gd name="connsiteX8" fmla="*/ 289403 w 571820"/>
                <a:gd name="connsiteY8" fmla="*/ 0 h 1316717"/>
                <a:gd name="connsiteX9" fmla="*/ 285910 w 571820"/>
                <a:gd name="connsiteY9" fmla="*/ 3175 h 1316717"/>
                <a:gd name="connsiteX10" fmla="*/ 282417 w 571820"/>
                <a:gd name="connsiteY10" fmla="*/ 0 h 1316717"/>
                <a:gd name="connsiteX11" fmla="*/ 282417 w 571820"/>
                <a:gd name="connsiteY11" fmla="*/ 6350 h 1316717"/>
                <a:gd name="connsiteX12" fmla="*/ 262617 w 571820"/>
                <a:gd name="connsiteY12" fmla="*/ 24345 h 1316717"/>
                <a:gd name="connsiteX13" fmla="*/ 0 w 571820"/>
                <a:gd name="connsiteY13" fmla="*/ 658359 h 1316717"/>
                <a:gd name="connsiteX14" fmla="*/ 262617 w 571820"/>
                <a:gd name="connsiteY14" fmla="*/ 1292372 h 1316717"/>
                <a:gd name="connsiteX15" fmla="*/ 282417 w 571820"/>
                <a:gd name="connsiteY15" fmla="*/ 1310368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820" h="1316717">
                  <a:moveTo>
                    <a:pt x="282417" y="1316717"/>
                  </a:moveTo>
                  <a:lnTo>
                    <a:pt x="285910" y="1313542"/>
                  </a:lnTo>
                  <a:lnTo>
                    <a:pt x="289403" y="1316717"/>
                  </a:lnTo>
                  <a:lnTo>
                    <a:pt x="289403" y="1310368"/>
                  </a:lnTo>
                  <a:lnTo>
                    <a:pt x="309203" y="1292372"/>
                  </a:lnTo>
                  <a:cubicBezTo>
                    <a:pt x="471461" y="1130114"/>
                    <a:pt x="571820" y="905956"/>
                    <a:pt x="571820" y="658358"/>
                  </a:cubicBezTo>
                  <a:cubicBezTo>
                    <a:pt x="571820" y="410761"/>
                    <a:pt x="471461" y="186603"/>
                    <a:pt x="309203" y="24345"/>
                  </a:cubicBezTo>
                  <a:lnTo>
                    <a:pt x="289403" y="6349"/>
                  </a:lnTo>
                  <a:lnTo>
                    <a:pt x="289403" y="0"/>
                  </a:lnTo>
                  <a:lnTo>
                    <a:pt x="285910" y="3175"/>
                  </a:lnTo>
                  <a:lnTo>
                    <a:pt x="282417" y="0"/>
                  </a:lnTo>
                  <a:lnTo>
                    <a:pt x="282417" y="6350"/>
                  </a:lnTo>
                  <a:lnTo>
                    <a:pt x="262617" y="24345"/>
                  </a:lnTo>
                  <a:cubicBezTo>
                    <a:pt x="100359" y="186604"/>
                    <a:pt x="0" y="410761"/>
                    <a:pt x="0" y="658359"/>
                  </a:cubicBezTo>
                  <a:cubicBezTo>
                    <a:pt x="0" y="905956"/>
                    <a:pt x="100359" y="1130114"/>
                    <a:pt x="262617" y="1292372"/>
                  </a:cubicBezTo>
                  <a:lnTo>
                    <a:pt x="282417" y="131036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F9B2920-FE60-66CD-DDD8-2C3478E5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04FA1FE-4BDC-826C-27ED-1599730C9C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C165026-C764-D2B9-0767-A9FC9067B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3CD9F56-671F-500A-D63C-CB0821BB1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361D5C7-8806-3CD3-9AA7-86266310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7F1A133-0664-D5EB-548C-37281387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9457A0-2C2F-73E8-2F39-45F4ED3FD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FD66933-4914-C9C4-7D49-B6AD38FAF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V="1">
            <a:off x="8942212" y="184491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8FDC23D-BC53-8896-A26E-EB61DAC1D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521489" y="5639014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A38D998-61DD-248E-4D66-9DD432DC4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768811B-3B8B-419C-38B7-F02D20DAC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EB3219-B712-C698-D268-BBD6203CB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486523" y="3291143"/>
            <a:ext cx="1785983" cy="2208479"/>
            <a:chOff x="2725201" y="4453039"/>
            <a:chExt cx="1785983" cy="220847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7F63C79-5C7C-82E7-5E79-D8390CF4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0" flipH="1">
              <a:off x="3618192" y="4453039"/>
              <a:ext cx="0" cy="22084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F9257CE-FD13-3677-251B-009CACC5A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738439" y="5243393"/>
              <a:ext cx="17609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20FF210-1610-53CF-8700-10EBDC373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725201" y="4861779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  <a:gd name="connsiteX0" fmla="*/ 440819 w 1785983"/>
                <a:gd name="connsiteY0" fmla="*/ 59 h 1849891"/>
                <a:gd name="connsiteX1" fmla="*/ 845918 w 1785983"/>
                <a:gd name="connsiteY1" fmla="*/ 261596 h 1849891"/>
                <a:gd name="connsiteX2" fmla="*/ 892992 w 1785983"/>
                <a:gd name="connsiteY2" fmla="*/ 360758 h 1849891"/>
                <a:gd name="connsiteX3" fmla="*/ 892992 w 1785983"/>
                <a:gd name="connsiteY3" fmla="*/ 365372 h 1849891"/>
                <a:gd name="connsiteX4" fmla="*/ 940065 w 1785983"/>
                <a:gd name="connsiteY4" fmla="*/ 266212 h 1849891"/>
                <a:gd name="connsiteX5" fmla="*/ 1406106 w 1785983"/>
                <a:gd name="connsiteY5" fmla="*/ 8338 h 1849891"/>
                <a:gd name="connsiteX6" fmla="*/ 1022901 w 1785983"/>
                <a:gd name="connsiteY6" fmla="*/ 1699451 h 1849891"/>
                <a:gd name="connsiteX7" fmla="*/ 892991 w 1785983"/>
                <a:gd name="connsiteY7" fmla="*/ 1799739 h 1849891"/>
                <a:gd name="connsiteX8" fmla="*/ 838223 w 1785983"/>
                <a:gd name="connsiteY8" fmla="*/ 1849891 h 1849891"/>
                <a:gd name="connsiteX9" fmla="*/ 763082 w 1785983"/>
                <a:gd name="connsiteY9" fmla="*/ 1694835 h 1849891"/>
                <a:gd name="connsiteX10" fmla="*/ 379877 w 1785983"/>
                <a:gd name="connsiteY10" fmla="*/ 3722 h 1849891"/>
                <a:gd name="connsiteX11" fmla="*/ 440819 w 1785983"/>
                <a:gd name="connsiteY11" fmla="*/ 59 h 1849891"/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763082 w 1785983"/>
                <a:gd name="connsiteY8" fmla="*/ 1694835 h 1799739"/>
                <a:gd name="connsiteX9" fmla="*/ 379877 w 1785983"/>
                <a:gd name="connsiteY9" fmla="*/ 3722 h 1799739"/>
                <a:gd name="connsiteX10" fmla="*/ 440819 w 1785983"/>
                <a:gd name="connsiteY10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43" name="Rectangle 30">
              <a:extLst>
                <a:ext uri="{FF2B5EF4-FFF2-40B4-BE49-F238E27FC236}">
                  <a16:creationId xmlns:a16="http://schemas.microsoft.com/office/drawing/2014/main" id="{4BCCC3AA-D286-752F-DC54-4ED4667B1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24232" y="5447997"/>
              <a:ext cx="987915" cy="987915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30">
              <a:extLst>
                <a:ext uri="{FF2B5EF4-FFF2-40B4-BE49-F238E27FC236}">
                  <a16:creationId xmlns:a16="http://schemas.microsoft.com/office/drawing/2014/main" id="{9FAF3D14-900E-ACD2-213B-945E6FB34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15029" y="5983110"/>
              <a:ext cx="606323" cy="606323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BF12312-1830-31F5-21EC-A0550210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 flipV="1">
            <a:off x="473803" y="5280732"/>
            <a:ext cx="864005" cy="1032464"/>
            <a:chOff x="2207971" y="2384401"/>
            <a:chExt cx="864005" cy="1032464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460FB41-EF06-2DAB-7DCE-04DAB1ED3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2207971" y="285630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DF83AC4-5C11-8141-ED68-0CC4503F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07238" y="2688467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13FB712-7210-CA9F-22BB-D79CD0D8A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40769" y="2384401"/>
              <a:ext cx="313009" cy="1032464"/>
              <a:chOff x="2440769" y="2384401"/>
              <a:chExt cx="313009" cy="1032464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0BC10D2-8EE4-E28A-C167-5CE436549B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2440769" y="2516865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26CF3C8-0BBC-7B73-2E5E-A6D3789DF1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100000" flipH="1">
                <a:off x="2753778" y="2384401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428774A9-E77D-79D0-D966-00D2F10AF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0114077" y="3690094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8767F5F-17E1-998D-6492-484CB4EF0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9049994" y="71786"/>
            <a:ext cx="2287608" cy="3673900"/>
            <a:chOff x="-6080955" y="3437416"/>
            <a:chExt cx="2287608" cy="36739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AC88950-7339-FACC-2B35-CAC1FE28D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4937151" y="4754133"/>
              <a:ext cx="0" cy="2357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7B4EE6F-ADDC-223C-D455-2A99C6B0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5226554" y="3437416"/>
              <a:ext cx="571820" cy="1316717"/>
            </a:xfrm>
            <a:custGeom>
              <a:avLst/>
              <a:gdLst>
                <a:gd name="connsiteX0" fmla="*/ 282417 w 571820"/>
                <a:gd name="connsiteY0" fmla="*/ 1316717 h 1316717"/>
                <a:gd name="connsiteX1" fmla="*/ 285910 w 571820"/>
                <a:gd name="connsiteY1" fmla="*/ 1313542 h 1316717"/>
                <a:gd name="connsiteX2" fmla="*/ 289403 w 571820"/>
                <a:gd name="connsiteY2" fmla="*/ 1316717 h 1316717"/>
                <a:gd name="connsiteX3" fmla="*/ 289403 w 571820"/>
                <a:gd name="connsiteY3" fmla="*/ 1310368 h 1316717"/>
                <a:gd name="connsiteX4" fmla="*/ 309203 w 571820"/>
                <a:gd name="connsiteY4" fmla="*/ 1292372 h 1316717"/>
                <a:gd name="connsiteX5" fmla="*/ 571820 w 571820"/>
                <a:gd name="connsiteY5" fmla="*/ 658358 h 1316717"/>
                <a:gd name="connsiteX6" fmla="*/ 309203 w 571820"/>
                <a:gd name="connsiteY6" fmla="*/ 24345 h 1316717"/>
                <a:gd name="connsiteX7" fmla="*/ 289403 w 571820"/>
                <a:gd name="connsiteY7" fmla="*/ 6349 h 1316717"/>
                <a:gd name="connsiteX8" fmla="*/ 289403 w 571820"/>
                <a:gd name="connsiteY8" fmla="*/ 0 h 1316717"/>
                <a:gd name="connsiteX9" fmla="*/ 285910 w 571820"/>
                <a:gd name="connsiteY9" fmla="*/ 3175 h 1316717"/>
                <a:gd name="connsiteX10" fmla="*/ 282417 w 571820"/>
                <a:gd name="connsiteY10" fmla="*/ 0 h 1316717"/>
                <a:gd name="connsiteX11" fmla="*/ 282417 w 571820"/>
                <a:gd name="connsiteY11" fmla="*/ 6350 h 1316717"/>
                <a:gd name="connsiteX12" fmla="*/ 262617 w 571820"/>
                <a:gd name="connsiteY12" fmla="*/ 24345 h 1316717"/>
                <a:gd name="connsiteX13" fmla="*/ 0 w 571820"/>
                <a:gd name="connsiteY13" fmla="*/ 658359 h 1316717"/>
                <a:gd name="connsiteX14" fmla="*/ 262617 w 571820"/>
                <a:gd name="connsiteY14" fmla="*/ 1292372 h 1316717"/>
                <a:gd name="connsiteX15" fmla="*/ 282417 w 571820"/>
                <a:gd name="connsiteY15" fmla="*/ 1310368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820" h="1316717">
                  <a:moveTo>
                    <a:pt x="282417" y="1316717"/>
                  </a:moveTo>
                  <a:lnTo>
                    <a:pt x="285910" y="1313542"/>
                  </a:lnTo>
                  <a:lnTo>
                    <a:pt x="289403" y="1316717"/>
                  </a:lnTo>
                  <a:lnTo>
                    <a:pt x="289403" y="1310368"/>
                  </a:lnTo>
                  <a:lnTo>
                    <a:pt x="309203" y="1292372"/>
                  </a:lnTo>
                  <a:cubicBezTo>
                    <a:pt x="471461" y="1130114"/>
                    <a:pt x="571820" y="905956"/>
                    <a:pt x="571820" y="658358"/>
                  </a:cubicBezTo>
                  <a:cubicBezTo>
                    <a:pt x="571820" y="410761"/>
                    <a:pt x="471461" y="186603"/>
                    <a:pt x="309203" y="24345"/>
                  </a:cubicBezTo>
                  <a:lnTo>
                    <a:pt x="289403" y="6349"/>
                  </a:lnTo>
                  <a:lnTo>
                    <a:pt x="289403" y="0"/>
                  </a:lnTo>
                  <a:lnTo>
                    <a:pt x="285910" y="3175"/>
                  </a:lnTo>
                  <a:lnTo>
                    <a:pt x="282417" y="0"/>
                  </a:lnTo>
                  <a:lnTo>
                    <a:pt x="282417" y="6350"/>
                  </a:lnTo>
                  <a:lnTo>
                    <a:pt x="262617" y="24345"/>
                  </a:lnTo>
                  <a:cubicBezTo>
                    <a:pt x="100359" y="186604"/>
                    <a:pt x="0" y="410761"/>
                    <a:pt x="0" y="658359"/>
                  </a:cubicBezTo>
                  <a:cubicBezTo>
                    <a:pt x="0" y="905956"/>
                    <a:pt x="100359" y="1130114"/>
                    <a:pt x="262617" y="1292372"/>
                  </a:cubicBezTo>
                  <a:lnTo>
                    <a:pt x="282417" y="131036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8C906C4-BA82-AA69-9BBB-41B95020A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192123E-7DDF-F77A-0D68-5E2EEAB02D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61C9304-0B90-2F8B-9576-EAA3A3B69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351EC2D-8F42-C52F-C5D0-2068FD06D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280E81-F55D-B9EE-BB48-D9CCFF4B35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E80AF5B-1B5C-D21C-EEB3-B920D8FF1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B254F7A-4BEE-B594-D1DB-25A5C9B72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10901022" y="5639014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09E970E-5896-7780-759C-B665D8624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EBB7272-7852-3B63-1A02-41AFFBD44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F5B10C0-733F-250C-58A5-E1454B279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H="1">
            <a:off x="9919495" y="3291143"/>
            <a:ext cx="1785983" cy="2208479"/>
            <a:chOff x="2725201" y="4453039"/>
            <a:chExt cx="1785983" cy="2208479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13B95CD-90CC-496A-451D-577B776A27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0" flipH="1">
              <a:off x="3618192" y="4453039"/>
              <a:ext cx="0" cy="22084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AFCF627-9B1C-6748-E31A-842BAD1D9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738439" y="5243393"/>
              <a:ext cx="17609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4E06D83-8CD5-96B6-8EE3-2CB3C9AFE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725201" y="4861779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  <a:gd name="connsiteX0" fmla="*/ 440819 w 1785983"/>
                <a:gd name="connsiteY0" fmla="*/ 59 h 1849891"/>
                <a:gd name="connsiteX1" fmla="*/ 845918 w 1785983"/>
                <a:gd name="connsiteY1" fmla="*/ 261596 h 1849891"/>
                <a:gd name="connsiteX2" fmla="*/ 892992 w 1785983"/>
                <a:gd name="connsiteY2" fmla="*/ 360758 h 1849891"/>
                <a:gd name="connsiteX3" fmla="*/ 892992 w 1785983"/>
                <a:gd name="connsiteY3" fmla="*/ 365372 h 1849891"/>
                <a:gd name="connsiteX4" fmla="*/ 940065 w 1785983"/>
                <a:gd name="connsiteY4" fmla="*/ 266212 h 1849891"/>
                <a:gd name="connsiteX5" fmla="*/ 1406106 w 1785983"/>
                <a:gd name="connsiteY5" fmla="*/ 8338 h 1849891"/>
                <a:gd name="connsiteX6" fmla="*/ 1022901 w 1785983"/>
                <a:gd name="connsiteY6" fmla="*/ 1699451 h 1849891"/>
                <a:gd name="connsiteX7" fmla="*/ 892991 w 1785983"/>
                <a:gd name="connsiteY7" fmla="*/ 1799739 h 1849891"/>
                <a:gd name="connsiteX8" fmla="*/ 838223 w 1785983"/>
                <a:gd name="connsiteY8" fmla="*/ 1849891 h 1849891"/>
                <a:gd name="connsiteX9" fmla="*/ 763082 w 1785983"/>
                <a:gd name="connsiteY9" fmla="*/ 1694835 h 1849891"/>
                <a:gd name="connsiteX10" fmla="*/ 379877 w 1785983"/>
                <a:gd name="connsiteY10" fmla="*/ 3722 h 1849891"/>
                <a:gd name="connsiteX11" fmla="*/ 440819 w 1785983"/>
                <a:gd name="connsiteY11" fmla="*/ 59 h 1849891"/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763082 w 1785983"/>
                <a:gd name="connsiteY8" fmla="*/ 1694835 h 1799739"/>
                <a:gd name="connsiteX9" fmla="*/ 379877 w 1785983"/>
                <a:gd name="connsiteY9" fmla="*/ 3722 h 1799739"/>
                <a:gd name="connsiteX10" fmla="*/ 440819 w 1785983"/>
                <a:gd name="connsiteY10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73" name="Rectangle 30">
              <a:extLst>
                <a:ext uri="{FF2B5EF4-FFF2-40B4-BE49-F238E27FC236}">
                  <a16:creationId xmlns:a16="http://schemas.microsoft.com/office/drawing/2014/main" id="{A7E81C60-C4EA-F7FE-A328-9DE936F0E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24232" y="5447997"/>
              <a:ext cx="987915" cy="987915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30">
              <a:extLst>
                <a:ext uri="{FF2B5EF4-FFF2-40B4-BE49-F238E27FC236}">
                  <a16:creationId xmlns:a16="http://schemas.microsoft.com/office/drawing/2014/main" id="{C8B96933-C7C6-981E-2693-03A3BC05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15029" y="5983110"/>
              <a:ext cx="606323" cy="606323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BD73621-6935-F2DC-9C2E-D03BEDB10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V="1">
            <a:off x="10854193" y="5280732"/>
            <a:ext cx="864005" cy="1032464"/>
            <a:chOff x="2207971" y="2384401"/>
            <a:chExt cx="864005" cy="1032464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DA09211-73FE-6ED4-9540-313082F3F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2207971" y="285630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4481397-984E-88A1-3513-DFED1CE5D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07238" y="2688467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1980FA8-8AA2-965E-D85F-D51B7AA1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40769" y="2384401"/>
              <a:ext cx="313009" cy="1032464"/>
              <a:chOff x="2440769" y="2384401"/>
              <a:chExt cx="313009" cy="1032464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0492DC4-AB98-91AA-9152-AAD8D84014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2440769" y="2516865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F1CFE00-7928-F43A-8896-C6AFC3CB3E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100000" flipH="1">
                <a:off x="2753778" y="2384401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341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2C2DDF-DB3B-5744-373F-3ED91691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dirty="0" err="1"/>
              <a:t>sentence-transformers</a:t>
            </a:r>
            <a:r>
              <a:rPr lang="tr-TR" dirty="0"/>
              <a:t>/all-MınıLM-L6-v2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7DDFF6-AC83-426D-A3E9-FF02F3A0B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all-MiniLM-L6-v2, cümle ve kısa paragrafları 384 boyutlu bir vektör uzayında temsil eden kompakt ama güçlü bir modeldir Model, 1 milyardan fazla cümle çiftinden oluşan büyük bir veri kümesi üzerinde </a:t>
            </a:r>
            <a:r>
              <a:rPr lang="tr-TR" dirty="0" err="1"/>
              <a:t>kontrastif</a:t>
            </a:r>
            <a:r>
              <a:rPr lang="tr-TR" dirty="0"/>
              <a:t> öğrenme yaklaşımıyla eğitilmiştir Bu sayede anlamsal benzerlik, bilgi erişimi, kümelendirme ve semantik arama gibi görevlerde etkili sonuçlar elde etmeye olanak tanır.</a:t>
            </a:r>
          </a:p>
        </p:txBody>
      </p:sp>
    </p:spTree>
    <p:extLst>
      <p:ext uri="{BB962C8B-B14F-4D97-AF65-F5344CB8AC3E}">
        <p14:creationId xmlns:p14="http://schemas.microsoft.com/office/powerpoint/2010/main" val="2162060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5AC0CD-D4C2-C23B-1A86-5C8106033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A26418-4EC0-33B1-C4F3-27372041C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499940F-2ACB-E08C-E049-3581EDEFA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6A1E6DA-39F0-222F-44E9-B8C3E2B90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BBC6B1E-EDD8-E623-575F-FEE3D4EA6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C5AF6629-3AAE-F46B-8518-7D916180C3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7E137CA-59B3-8DC5-E507-0267B94BE2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2F85C47-F23A-D0E2-CA6F-AE9FB3EF3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8F51A69-09F6-6CEE-22C6-E04F7547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976" y="1079500"/>
            <a:ext cx="4456328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tr-TR" dirty="0"/>
              <a:t>Model </a:t>
            </a:r>
            <a:r>
              <a:rPr lang="tr-TR" dirty="0" err="1"/>
              <a:t>traınıng</a:t>
            </a:r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57ABA10-B53D-ED26-51E5-53E8E59AD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1058433" y="184491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17FB46-9C44-B14C-1FDE-38FB0D59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388193" y="3690094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8E2066-C38F-56B0-55BE-71AB19E9E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854399" y="71786"/>
            <a:ext cx="2287608" cy="3673900"/>
            <a:chOff x="-6080955" y="3437416"/>
            <a:chExt cx="2287608" cy="36739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96D9189-7873-60E5-A9A3-48809E146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4937151" y="4754133"/>
              <a:ext cx="0" cy="2357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2902A7-CFE3-7DDE-1CB4-B8E2C4091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5226554" y="3437416"/>
              <a:ext cx="571820" cy="1316717"/>
            </a:xfrm>
            <a:custGeom>
              <a:avLst/>
              <a:gdLst>
                <a:gd name="connsiteX0" fmla="*/ 282417 w 571820"/>
                <a:gd name="connsiteY0" fmla="*/ 1316717 h 1316717"/>
                <a:gd name="connsiteX1" fmla="*/ 285910 w 571820"/>
                <a:gd name="connsiteY1" fmla="*/ 1313542 h 1316717"/>
                <a:gd name="connsiteX2" fmla="*/ 289403 w 571820"/>
                <a:gd name="connsiteY2" fmla="*/ 1316717 h 1316717"/>
                <a:gd name="connsiteX3" fmla="*/ 289403 w 571820"/>
                <a:gd name="connsiteY3" fmla="*/ 1310368 h 1316717"/>
                <a:gd name="connsiteX4" fmla="*/ 309203 w 571820"/>
                <a:gd name="connsiteY4" fmla="*/ 1292372 h 1316717"/>
                <a:gd name="connsiteX5" fmla="*/ 571820 w 571820"/>
                <a:gd name="connsiteY5" fmla="*/ 658358 h 1316717"/>
                <a:gd name="connsiteX6" fmla="*/ 309203 w 571820"/>
                <a:gd name="connsiteY6" fmla="*/ 24345 h 1316717"/>
                <a:gd name="connsiteX7" fmla="*/ 289403 w 571820"/>
                <a:gd name="connsiteY7" fmla="*/ 6349 h 1316717"/>
                <a:gd name="connsiteX8" fmla="*/ 289403 w 571820"/>
                <a:gd name="connsiteY8" fmla="*/ 0 h 1316717"/>
                <a:gd name="connsiteX9" fmla="*/ 285910 w 571820"/>
                <a:gd name="connsiteY9" fmla="*/ 3175 h 1316717"/>
                <a:gd name="connsiteX10" fmla="*/ 282417 w 571820"/>
                <a:gd name="connsiteY10" fmla="*/ 0 h 1316717"/>
                <a:gd name="connsiteX11" fmla="*/ 282417 w 571820"/>
                <a:gd name="connsiteY11" fmla="*/ 6350 h 1316717"/>
                <a:gd name="connsiteX12" fmla="*/ 262617 w 571820"/>
                <a:gd name="connsiteY12" fmla="*/ 24345 h 1316717"/>
                <a:gd name="connsiteX13" fmla="*/ 0 w 571820"/>
                <a:gd name="connsiteY13" fmla="*/ 658359 h 1316717"/>
                <a:gd name="connsiteX14" fmla="*/ 262617 w 571820"/>
                <a:gd name="connsiteY14" fmla="*/ 1292372 h 1316717"/>
                <a:gd name="connsiteX15" fmla="*/ 282417 w 571820"/>
                <a:gd name="connsiteY15" fmla="*/ 1310368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820" h="1316717">
                  <a:moveTo>
                    <a:pt x="282417" y="1316717"/>
                  </a:moveTo>
                  <a:lnTo>
                    <a:pt x="285910" y="1313542"/>
                  </a:lnTo>
                  <a:lnTo>
                    <a:pt x="289403" y="1316717"/>
                  </a:lnTo>
                  <a:lnTo>
                    <a:pt x="289403" y="1310368"/>
                  </a:lnTo>
                  <a:lnTo>
                    <a:pt x="309203" y="1292372"/>
                  </a:lnTo>
                  <a:cubicBezTo>
                    <a:pt x="471461" y="1130114"/>
                    <a:pt x="571820" y="905956"/>
                    <a:pt x="571820" y="658358"/>
                  </a:cubicBezTo>
                  <a:cubicBezTo>
                    <a:pt x="571820" y="410761"/>
                    <a:pt x="471461" y="186603"/>
                    <a:pt x="309203" y="24345"/>
                  </a:cubicBezTo>
                  <a:lnTo>
                    <a:pt x="289403" y="6349"/>
                  </a:lnTo>
                  <a:lnTo>
                    <a:pt x="289403" y="0"/>
                  </a:lnTo>
                  <a:lnTo>
                    <a:pt x="285910" y="3175"/>
                  </a:lnTo>
                  <a:lnTo>
                    <a:pt x="282417" y="0"/>
                  </a:lnTo>
                  <a:lnTo>
                    <a:pt x="282417" y="6350"/>
                  </a:lnTo>
                  <a:lnTo>
                    <a:pt x="262617" y="24345"/>
                  </a:lnTo>
                  <a:cubicBezTo>
                    <a:pt x="100359" y="186604"/>
                    <a:pt x="0" y="410761"/>
                    <a:pt x="0" y="658359"/>
                  </a:cubicBezTo>
                  <a:cubicBezTo>
                    <a:pt x="0" y="905956"/>
                    <a:pt x="100359" y="1130114"/>
                    <a:pt x="262617" y="1292372"/>
                  </a:cubicBezTo>
                  <a:lnTo>
                    <a:pt x="282417" y="131036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AD1DD93-1019-9F47-AD36-0564A64A9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FE6EDC-B02C-FC01-898F-4BA8DA784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4B28A02-0D99-A9A3-C5F8-FFBABE848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AC9DCB7-6508-9D4D-80B3-7276529BC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7ABC9E9-8D40-5DBD-0AD5-EFCB4BEED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E9D620B-9972-7F0F-C80E-345ED69FD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FB0A8F-8788-1D2B-2BBA-FD3202970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0708811-C2F2-C9F9-66E0-FDF84A79E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V="1">
            <a:off x="8942212" y="184491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E5234FC-E940-740A-04C2-7C9669820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521489" y="5639014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84C9EA6-CBD7-CE2B-3E94-6EE7164CE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6479A2B-83BA-6403-53A8-E63D9384E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8097F1-4689-6876-D63A-6005E5B3B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486523" y="3291143"/>
            <a:ext cx="1785983" cy="2208479"/>
            <a:chOff x="2725201" y="4453039"/>
            <a:chExt cx="1785983" cy="220847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2CA8B4-181D-6840-7BDB-07926DBDD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0" flipH="1">
              <a:off x="3618192" y="4453039"/>
              <a:ext cx="0" cy="22084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10FBB91-A5CA-40A0-A52A-822A63C4F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738439" y="5243393"/>
              <a:ext cx="17609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A74BBA0-5173-8DF0-2405-A53745746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725201" y="4861779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  <a:gd name="connsiteX0" fmla="*/ 440819 w 1785983"/>
                <a:gd name="connsiteY0" fmla="*/ 59 h 1849891"/>
                <a:gd name="connsiteX1" fmla="*/ 845918 w 1785983"/>
                <a:gd name="connsiteY1" fmla="*/ 261596 h 1849891"/>
                <a:gd name="connsiteX2" fmla="*/ 892992 w 1785983"/>
                <a:gd name="connsiteY2" fmla="*/ 360758 h 1849891"/>
                <a:gd name="connsiteX3" fmla="*/ 892992 w 1785983"/>
                <a:gd name="connsiteY3" fmla="*/ 365372 h 1849891"/>
                <a:gd name="connsiteX4" fmla="*/ 940065 w 1785983"/>
                <a:gd name="connsiteY4" fmla="*/ 266212 h 1849891"/>
                <a:gd name="connsiteX5" fmla="*/ 1406106 w 1785983"/>
                <a:gd name="connsiteY5" fmla="*/ 8338 h 1849891"/>
                <a:gd name="connsiteX6" fmla="*/ 1022901 w 1785983"/>
                <a:gd name="connsiteY6" fmla="*/ 1699451 h 1849891"/>
                <a:gd name="connsiteX7" fmla="*/ 892991 w 1785983"/>
                <a:gd name="connsiteY7" fmla="*/ 1799739 h 1849891"/>
                <a:gd name="connsiteX8" fmla="*/ 838223 w 1785983"/>
                <a:gd name="connsiteY8" fmla="*/ 1849891 h 1849891"/>
                <a:gd name="connsiteX9" fmla="*/ 763082 w 1785983"/>
                <a:gd name="connsiteY9" fmla="*/ 1694835 h 1849891"/>
                <a:gd name="connsiteX10" fmla="*/ 379877 w 1785983"/>
                <a:gd name="connsiteY10" fmla="*/ 3722 h 1849891"/>
                <a:gd name="connsiteX11" fmla="*/ 440819 w 1785983"/>
                <a:gd name="connsiteY11" fmla="*/ 59 h 1849891"/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763082 w 1785983"/>
                <a:gd name="connsiteY8" fmla="*/ 1694835 h 1799739"/>
                <a:gd name="connsiteX9" fmla="*/ 379877 w 1785983"/>
                <a:gd name="connsiteY9" fmla="*/ 3722 h 1799739"/>
                <a:gd name="connsiteX10" fmla="*/ 440819 w 1785983"/>
                <a:gd name="connsiteY10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43" name="Rectangle 30">
              <a:extLst>
                <a:ext uri="{FF2B5EF4-FFF2-40B4-BE49-F238E27FC236}">
                  <a16:creationId xmlns:a16="http://schemas.microsoft.com/office/drawing/2014/main" id="{B629FA0C-AA19-E4C1-E267-40234C08C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24232" y="5447997"/>
              <a:ext cx="987915" cy="987915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30">
              <a:extLst>
                <a:ext uri="{FF2B5EF4-FFF2-40B4-BE49-F238E27FC236}">
                  <a16:creationId xmlns:a16="http://schemas.microsoft.com/office/drawing/2014/main" id="{254F165A-513E-06C9-CC84-2A330C462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15029" y="5983110"/>
              <a:ext cx="606323" cy="606323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835797C-6F10-2250-3056-74B0F401A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 flipV="1">
            <a:off x="473803" y="5280732"/>
            <a:ext cx="864005" cy="1032464"/>
            <a:chOff x="2207971" y="2384401"/>
            <a:chExt cx="864005" cy="1032464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8E4E8D9-A24A-89CE-25CD-F999CB191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2207971" y="285630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5B2020B-339D-7047-D6F1-6055B3AF7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07238" y="2688467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6C90EB5-4CFE-67BD-51F7-95DDC8BBB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40769" y="2384401"/>
              <a:ext cx="313009" cy="1032464"/>
              <a:chOff x="2440769" y="2384401"/>
              <a:chExt cx="313009" cy="1032464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DD45323-AE5A-75D9-21F7-F688AAC663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2440769" y="2516865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16F8581-E896-9326-D575-3D9BB2D010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100000" flipH="1">
                <a:off x="2753778" y="2384401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54700788-6F91-1774-2A37-E64467268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0114077" y="3690094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E5D9586-7B62-D5F6-19FA-6E10606E1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9049994" y="71786"/>
            <a:ext cx="2287608" cy="3673900"/>
            <a:chOff x="-6080955" y="3437416"/>
            <a:chExt cx="2287608" cy="36739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7E11459-AEFC-BB3A-E2C5-2DB29C732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4937151" y="4754133"/>
              <a:ext cx="0" cy="2357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13C095E-7114-86B0-F362-387D62722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5226554" y="3437416"/>
              <a:ext cx="571820" cy="1316717"/>
            </a:xfrm>
            <a:custGeom>
              <a:avLst/>
              <a:gdLst>
                <a:gd name="connsiteX0" fmla="*/ 282417 w 571820"/>
                <a:gd name="connsiteY0" fmla="*/ 1316717 h 1316717"/>
                <a:gd name="connsiteX1" fmla="*/ 285910 w 571820"/>
                <a:gd name="connsiteY1" fmla="*/ 1313542 h 1316717"/>
                <a:gd name="connsiteX2" fmla="*/ 289403 w 571820"/>
                <a:gd name="connsiteY2" fmla="*/ 1316717 h 1316717"/>
                <a:gd name="connsiteX3" fmla="*/ 289403 w 571820"/>
                <a:gd name="connsiteY3" fmla="*/ 1310368 h 1316717"/>
                <a:gd name="connsiteX4" fmla="*/ 309203 w 571820"/>
                <a:gd name="connsiteY4" fmla="*/ 1292372 h 1316717"/>
                <a:gd name="connsiteX5" fmla="*/ 571820 w 571820"/>
                <a:gd name="connsiteY5" fmla="*/ 658358 h 1316717"/>
                <a:gd name="connsiteX6" fmla="*/ 309203 w 571820"/>
                <a:gd name="connsiteY6" fmla="*/ 24345 h 1316717"/>
                <a:gd name="connsiteX7" fmla="*/ 289403 w 571820"/>
                <a:gd name="connsiteY7" fmla="*/ 6349 h 1316717"/>
                <a:gd name="connsiteX8" fmla="*/ 289403 w 571820"/>
                <a:gd name="connsiteY8" fmla="*/ 0 h 1316717"/>
                <a:gd name="connsiteX9" fmla="*/ 285910 w 571820"/>
                <a:gd name="connsiteY9" fmla="*/ 3175 h 1316717"/>
                <a:gd name="connsiteX10" fmla="*/ 282417 w 571820"/>
                <a:gd name="connsiteY10" fmla="*/ 0 h 1316717"/>
                <a:gd name="connsiteX11" fmla="*/ 282417 w 571820"/>
                <a:gd name="connsiteY11" fmla="*/ 6350 h 1316717"/>
                <a:gd name="connsiteX12" fmla="*/ 262617 w 571820"/>
                <a:gd name="connsiteY12" fmla="*/ 24345 h 1316717"/>
                <a:gd name="connsiteX13" fmla="*/ 0 w 571820"/>
                <a:gd name="connsiteY13" fmla="*/ 658359 h 1316717"/>
                <a:gd name="connsiteX14" fmla="*/ 262617 w 571820"/>
                <a:gd name="connsiteY14" fmla="*/ 1292372 h 1316717"/>
                <a:gd name="connsiteX15" fmla="*/ 282417 w 571820"/>
                <a:gd name="connsiteY15" fmla="*/ 1310368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820" h="1316717">
                  <a:moveTo>
                    <a:pt x="282417" y="1316717"/>
                  </a:moveTo>
                  <a:lnTo>
                    <a:pt x="285910" y="1313542"/>
                  </a:lnTo>
                  <a:lnTo>
                    <a:pt x="289403" y="1316717"/>
                  </a:lnTo>
                  <a:lnTo>
                    <a:pt x="289403" y="1310368"/>
                  </a:lnTo>
                  <a:lnTo>
                    <a:pt x="309203" y="1292372"/>
                  </a:lnTo>
                  <a:cubicBezTo>
                    <a:pt x="471461" y="1130114"/>
                    <a:pt x="571820" y="905956"/>
                    <a:pt x="571820" y="658358"/>
                  </a:cubicBezTo>
                  <a:cubicBezTo>
                    <a:pt x="571820" y="410761"/>
                    <a:pt x="471461" y="186603"/>
                    <a:pt x="309203" y="24345"/>
                  </a:cubicBezTo>
                  <a:lnTo>
                    <a:pt x="289403" y="6349"/>
                  </a:lnTo>
                  <a:lnTo>
                    <a:pt x="289403" y="0"/>
                  </a:lnTo>
                  <a:lnTo>
                    <a:pt x="285910" y="3175"/>
                  </a:lnTo>
                  <a:lnTo>
                    <a:pt x="282417" y="0"/>
                  </a:lnTo>
                  <a:lnTo>
                    <a:pt x="282417" y="6350"/>
                  </a:lnTo>
                  <a:lnTo>
                    <a:pt x="262617" y="24345"/>
                  </a:lnTo>
                  <a:cubicBezTo>
                    <a:pt x="100359" y="186604"/>
                    <a:pt x="0" y="410761"/>
                    <a:pt x="0" y="658359"/>
                  </a:cubicBezTo>
                  <a:cubicBezTo>
                    <a:pt x="0" y="905956"/>
                    <a:pt x="100359" y="1130114"/>
                    <a:pt x="262617" y="1292372"/>
                  </a:cubicBezTo>
                  <a:lnTo>
                    <a:pt x="282417" y="131036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17AB8EC-9B5A-54B8-D8D9-933C7DBCB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5BD810E-1E9C-F133-3DEB-0FB774A9D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3223EB2-C9B3-B86E-4014-9B30EB0DE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6E4E821-B3B6-B48A-8E72-A0F259B43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94AA614-33CB-221C-BBF2-CE25933A9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F718762-913C-51BB-D437-AA6249FBF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0990110-7CD2-5F7F-D652-5EEF90EB8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10901022" y="5639014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3B2E06C-3AC8-9045-11B3-62AC7D0CF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DFB3609-46F4-3AD4-660D-AFF48FABB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AB85A60-64C6-CE2B-7AA6-AFE6EEE96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H="1">
            <a:off x="9919495" y="3291143"/>
            <a:ext cx="1785983" cy="2208479"/>
            <a:chOff x="2725201" y="4453039"/>
            <a:chExt cx="1785983" cy="2208479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55F1624-FF20-ECD0-1F45-A253E5BDA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0" flipH="1">
              <a:off x="3618192" y="4453039"/>
              <a:ext cx="0" cy="22084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8D58D9A-AC3E-0E79-5467-A02440D36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738439" y="5243393"/>
              <a:ext cx="17609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04332A1-E532-CD0A-182D-645A974CE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725201" y="4861779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  <a:gd name="connsiteX0" fmla="*/ 440819 w 1785983"/>
                <a:gd name="connsiteY0" fmla="*/ 59 h 1849891"/>
                <a:gd name="connsiteX1" fmla="*/ 845918 w 1785983"/>
                <a:gd name="connsiteY1" fmla="*/ 261596 h 1849891"/>
                <a:gd name="connsiteX2" fmla="*/ 892992 w 1785983"/>
                <a:gd name="connsiteY2" fmla="*/ 360758 h 1849891"/>
                <a:gd name="connsiteX3" fmla="*/ 892992 w 1785983"/>
                <a:gd name="connsiteY3" fmla="*/ 365372 h 1849891"/>
                <a:gd name="connsiteX4" fmla="*/ 940065 w 1785983"/>
                <a:gd name="connsiteY4" fmla="*/ 266212 h 1849891"/>
                <a:gd name="connsiteX5" fmla="*/ 1406106 w 1785983"/>
                <a:gd name="connsiteY5" fmla="*/ 8338 h 1849891"/>
                <a:gd name="connsiteX6" fmla="*/ 1022901 w 1785983"/>
                <a:gd name="connsiteY6" fmla="*/ 1699451 h 1849891"/>
                <a:gd name="connsiteX7" fmla="*/ 892991 w 1785983"/>
                <a:gd name="connsiteY7" fmla="*/ 1799739 h 1849891"/>
                <a:gd name="connsiteX8" fmla="*/ 838223 w 1785983"/>
                <a:gd name="connsiteY8" fmla="*/ 1849891 h 1849891"/>
                <a:gd name="connsiteX9" fmla="*/ 763082 w 1785983"/>
                <a:gd name="connsiteY9" fmla="*/ 1694835 h 1849891"/>
                <a:gd name="connsiteX10" fmla="*/ 379877 w 1785983"/>
                <a:gd name="connsiteY10" fmla="*/ 3722 h 1849891"/>
                <a:gd name="connsiteX11" fmla="*/ 440819 w 1785983"/>
                <a:gd name="connsiteY11" fmla="*/ 59 h 1849891"/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763082 w 1785983"/>
                <a:gd name="connsiteY8" fmla="*/ 1694835 h 1799739"/>
                <a:gd name="connsiteX9" fmla="*/ 379877 w 1785983"/>
                <a:gd name="connsiteY9" fmla="*/ 3722 h 1799739"/>
                <a:gd name="connsiteX10" fmla="*/ 440819 w 1785983"/>
                <a:gd name="connsiteY10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73" name="Rectangle 30">
              <a:extLst>
                <a:ext uri="{FF2B5EF4-FFF2-40B4-BE49-F238E27FC236}">
                  <a16:creationId xmlns:a16="http://schemas.microsoft.com/office/drawing/2014/main" id="{B3788563-5A86-8715-D331-09229E0EB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24232" y="5447997"/>
              <a:ext cx="987915" cy="987915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30">
              <a:extLst>
                <a:ext uri="{FF2B5EF4-FFF2-40B4-BE49-F238E27FC236}">
                  <a16:creationId xmlns:a16="http://schemas.microsoft.com/office/drawing/2014/main" id="{41C4A007-4A4A-5CEE-A1A3-08FEA2DD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15029" y="5983110"/>
              <a:ext cx="606323" cy="606323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13451A5-6907-997B-8C49-15C92FF1D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V="1">
            <a:off x="10854193" y="5280732"/>
            <a:ext cx="864005" cy="1032464"/>
            <a:chOff x="2207971" y="2384401"/>
            <a:chExt cx="864005" cy="1032464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37C633B-1EE3-D750-AC83-857BCDAEF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2207971" y="285630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47340D8-2002-814E-B825-EF50E7681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07238" y="2688467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791A5CA-EC98-7BF8-5FFC-0E42E96C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40769" y="2384401"/>
              <a:ext cx="313009" cy="1032464"/>
              <a:chOff x="2440769" y="2384401"/>
              <a:chExt cx="313009" cy="1032464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4CD7BFC1-DB00-C420-2BC0-D2BB9BEC45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2440769" y="2516865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EECDE2D9-B567-2474-C7A7-294D1581A8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100000" flipH="1">
                <a:off x="2753778" y="2384401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6842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302F1B"/>
      </a:dk2>
      <a:lt2>
        <a:srgbClr val="F0F0F3"/>
      </a:lt2>
      <a:accent1>
        <a:srgbClr val="A8A442"/>
      </a:accent1>
      <a:accent2>
        <a:srgbClr val="B17B3B"/>
      </a:accent2>
      <a:accent3>
        <a:srgbClr val="C35B4D"/>
      </a:accent3>
      <a:accent4>
        <a:srgbClr val="B13B5D"/>
      </a:accent4>
      <a:accent5>
        <a:srgbClr val="C34DA1"/>
      </a:accent5>
      <a:accent6>
        <a:srgbClr val="A33BB1"/>
      </a:accent6>
      <a:hlink>
        <a:srgbClr val="C24A8B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626</Words>
  <Application>Microsoft Office PowerPoint</Application>
  <PresentationFormat>Geniş ekran</PresentationFormat>
  <Paragraphs>148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6" baseType="lpstr">
      <vt:lpstr>Aptos Narrow</vt:lpstr>
      <vt:lpstr>Arial</vt:lpstr>
      <vt:lpstr>Avenir Next LT Pro Light</vt:lpstr>
      <vt:lpstr>Bell MT</vt:lpstr>
      <vt:lpstr>Rockwell Nova Light</vt:lpstr>
      <vt:lpstr>Times</vt:lpstr>
      <vt:lpstr>Times New Roman</vt:lpstr>
      <vt:lpstr>Wingdings</vt:lpstr>
      <vt:lpstr>LeafVTI</vt:lpstr>
      <vt:lpstr>Data Augmentation with LLMs</vt:lpstr>
      <vt:lpstr>GİRİŞ</vt:lpstr>
      <vt:lpstr>Data augmentatıon</vt:lpstr>
      <vt:lpstr>DATAset</vt:lpstr>
      <vt:lpstr>IMDb</vt:lpstr>
      <vt:lpstr>AG News</vt:lpstr>
      <vt:lpstr>embeddıng</vt:lpstr>
      <vt:lpstr>sentence-transformers/all-MınıLM-L6-v2</vt:lpstr>
      <vt:lpstr>Model traınıng</vt:lpstr>
      <vt:lpstr>MLP classıfıer</vt:lpstr>
      <vt:lpstr>Data augmentatıon</vt:lpstr>
      <vt:lpstr>Text augmentatıon</vt:lpstr>
      <vt:lpstr>Augmentatıon llms</vt:lpstr>
      <vt:lpstr>sonuçlar</vt:lpstr>
      <vt:lpstr>Wıthout augmentatıon</vt:lpstr>
      <vt:lpstr>Test augmentatıon</vt:lpstr>
      <vt:lpstr>Traın augmentatıon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YUSUF ENES KURT</dc:creator>
  <cp:lastModifiedBy>YUSUF ENES KURT</cp:lastModifiedBy>
  <cp:revision>2</cp:revision>
  <dcterms:created xsi:type="dcterms:W3CDTF">2025-01-13T21:35:35Z</dcterms:created>
  <dcterms:modified xsi:type="dcterms:W3CDTF">2025-01-14T05:27:35Z</dcterms:modified>
</cp:coreProperties>
</file>