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371" r:id="rId5"/>
    <p:sldId id="259" r:id="rId6"/>
    <p:sldId id="372" r:id="rId7"/>
    <p:sldId id="311" r:id="rId8"/>
    <p:sldId id="373" r:id="rId9"/>
    <p:sldId id="312" r:id="rId10"/>
    <p:sldId id="313" r:id="rId11"/>
    <p:sldId id="314" r:id="rId12"/>
    <p:sldId id="374" r:id="rId13"/>
    <p:sldId id="315" r:id="rId14"/>
    <p:sldId id="261" r:id="rId15"/>
    <p:sldId id="378" r:id="rId16"/>
    <p:sldId id="375" r:id="rId17"/>
    <p:sldId id="262" r:id="rId18"/>
    <p:sldId id="263" r:id="rId19"/>
    <p:sldId id="264" r:id="rId20"/>
    <p:sldId id="377" r:id="rId21"/>
    <p:sldId id="310" r:id="rId22"/>
    <p:sldId id="376" r:id="rId23"/>
    <p:sldId id="308" r:id="rId24"/>
    <p:sldId id="307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1"/>
                </a:solidFill>
              </a:rPr>
              <a:t>Academic report</a:t>
            </a:r>
            <a:endParaRPr lang="en-US" altLang="zh-CN" sz="1000" cap="all">
              <a:solidFill>
                <a:schemeClr val="bg1"/>
              </a:solidFill>
            </a:endParaRPr>
          </a:p>
          <a:p>
            <a:r>
              <a:rPr lang="en-US" altLang="zh-CN" sz="1000" cap="all">
                <a:solidFill>
                  <a:schemeClr val="bg1"/>
                </a:solidFill>
              </a:rPr>
              <a:t>presentation</a:t>
            </a:r>
            <a:endParaRPr lang="zh-CN" altLang="en-US" sz="1000" cap="all">
              <a:solidFill>
                <a:schemeClr val="bg1"/>
              </a:solidFill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Academic report</a:t>
            </a:r>
            <a:endParaRPr lang="en-US" altLang="zh-CN" sz="1000" cap="all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Academic report</a:t>
            </a:r>
            <a:endParaRPr lang="en-US" altLang="zh-CN" sz="1000" cap="all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000" cap="all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rgbClr val="404040"/>
          </a:solidFill>
        </p:grpSpPr>
        <p:sp>
          <p:nvSpPr>
            <p:cNvPr id="11" name="任意多边形: 形状 10"/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accent1"/>
                </a:solidFill>
              </a:rPr>
              <a:t>Academic report</a:t>
            </a:r>
            <a:endParaRPr lang="en-US" altLang="zh-CN" sz="1000" cap="all">
              <a:solidFill>
                <a:schemeClr val="accent1"/>
              </a:solidFill>
            </a:endParaRPr>
          </a:p>
          <a:p>
            <a:r>
              <a:rPr lang="en-US" altLang="zh-CN" sz="1000" cap="all">
                <a:solidFill>
                  <a:schemeClr val="accent1"/>
                </a:solidFill>
              </a:rPr>
              <a:t>presentation</a:t>
            </a:r>
            <a:endParaRPr lang="zh-CN" altLang="en-US" sz="1000" cap="all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chemeClr val="bg1"/>
          </a:solidFill>
        </p:grpSpPr>
        <p:sp>
          <p:nvSpPr>
            <p:cNvPr id="3" name="任意多边形: 形状 2"/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accent1"/>
                </a:solidFill>
              </a:rPr>
              <a:t>Academic report</a:t>
            </a:r>
            <a:endParaRPr lang="en-US" altLang="zh-CN" sz="1000" cap="all">
              <a:solidFill>
                <a:schemeClr val="accent1"/>
              </a:solidFill>
            </a:endParaRPr>
          </a:p>
          <a:p>
            <a:r>
              <a:rPr lang="en-US" altLang="zh-CN" sz="1000" cap="all">
                <a:solidFill>
                  <a:schemeClr val="accent1"/>
                </a:solidFill>
              </a:rPr>
              <a:t>presentation</a:t>
            </a:r>
            <a:endParaRPr lang="zh-CN" altLang="en-US" sz="1000" cap="all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>
                <a:solidFill>
                  <a:schemeClr val="bg1"/>
                </a:solidFill>
              </a:rPr>
              <a:t>Academic report</a:t>
            </a:r>
            <a:endParaRPr lang="en-US" altLang="zh-CN" sz="1000" cap="all">
              <a:solidFill>
                <a:schemeClr val="bg1"/>
              </a:solidFill>
            </a:endParaRPr>
          </a:p>
          <a:p>
            <a:r>
              <a:rPr lang="en-US" altLang="zh-CN" sz="1000" cap="all">
                <a:solidFill>
                  <a:schemeClr val="bg1"/>
                </a:solidFill>
              </a:rPr>
              <a:t>presentation</a:t>
            </a:r>
            <a:endParaRPr lang="zh-CN" altLang="en-US" sz="1000" cap="all">
              <a:solidFill>
                <a:schemeClr val="bg1"/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>
                <a:solidFill>
                  <a:schemeClr val="bg1"/>
                </a:solidFill>
              </a:rPr>
              <a:t>S</a:t>
            </a:r>
            <a:r>
              <a:rPr lang="zh-CN" altLang="en-US" sz="1000" b="1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>
                <a:solidFill>
                  <a:schemeClr val="bg1"/>
                </a:solidFill>
              </a:rPr>
              <a:t>;</a:t>
            </a:r>
            <a:endParaRPr lang="en-US" altLang="zh-CN" sz="1000" b="1">
              <a:solidFill>
                <a:schemeClr val="bg1"/>
              </a:solidFill>
            </a:endParaRPr>
          </a:p>
          <a:p>
            <a:pPr algn="just"/>
            <a:r>
              <a:rPr lang="zh-CN" altLang="en-US" sz="1000" b="1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>
                <a:solidFill>
                  <a:schemeClr val="bg1"/>
                </a:solidFill>
              </a:rPr>
              <a:t>.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/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>
                  <a:solidFill>
                    <a:schemeClr val="bg1"/>
                  </a:solidFill>
                </a:rPr>
                <a:t>THANKS</a:t>
              </a:r>
              <a:endParaRPr lang="zh-CN" altLang="en-US" sz="6000">
                <a:solidFill>
                  <a:schemeClr val="bg1"/>
                </a:solidFill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200">
                    <a:solidFill>
                      <a:schemeClr val="bg1"/>
                    </a:solidFill>
                  </a:rPr>
                  <a:t>For Your Attention </a:t>
                </a:r>
                <a:endParaRPr lang="zh-CN" altLang="en-US" sz="2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/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任意多边形: 形状 25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任意多边形: 形状 23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Segoe UI Light" panose="020B0502040204020203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 黑体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Arial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1.25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本网站所提供的任何信息内容（包括但不限于 </a:t>
            </a: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模板、</a:t>
            </a: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文档、</a:t>
            </a:r>
            <a:r>
              <a:rPr kumimoji="1" lang="en-GB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2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OfficePLUS</a:t>
            </a:r>
            <a:endParaRPr kumimoji="1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kumimoji="1" lang="zh-CN" altLang="en-US" sz="18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12980" y="1342627"/>
            <a:ext cx="10621495" cy="8419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5000" b="1">
                <a:solidFill>
                  <a:prstClr val="white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Email Spam Classification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168489" y="3160564"/>
            <a:ext cx="4666828" cy="19389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GONG Yanming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黑体" panose="02010609060101010101" charset="-122"/>
              <a:cs typeface="Times New Roman" panose="02020603050405020304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HE </a:t>
            </a:r>
            <a:r>
              <a:rPr lang="en-US" altLang="zh-CN" sz="2400" b="1" err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Jingrao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 </a:t>
            </a:r>
            <a:endParaRPr lang="en-US">
              <a:solidFill>
                <a:schemeClr val="bg1"/>
              </a:solidFill>
              <a:cs typeface="Arial" panose="020B0604020202020204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ZHOU 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Ruoyu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 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黑体" panose="02010609060101010101" charset="-122"/>
              <a:cs typeface="Times New Roman" panose="020206030504050203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ZHOU Yifan</a:t>
            </a:r>
            <a:r>
              <a:rPr lang="en-US" altLang="zh-CN" sz="2400" b="1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 </a:t>
            </a:r>
            <a:endParaRPr lang="en-US" altLang="zh-CN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2854" y="6131752"/>
            <a:ext cx="1198020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defRPr/>
            </a:pPr>
            <a:r>
              <a:rPr lang="en-US" altLang="zh-CN" sz="15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13</a:t>
            </a:r>
            <a:r>
              <a:rPr lang="en-US" altLang="zh-CN" sz="1500" baseline="300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th</a:t>
            </a:r>
            <a:r>
              <a:rPr lang="en-US" altLang="zh-CN" sz="15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 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Apr 2023</a:t>
            </a:r>
            <a:r>
              <a:rPr lang="en-US" altLang="zh-CN" sz="150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 </a:t>
            </a:r>
            <a:endParaRPr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Arial" panose="020B0604020202020204"/>
            </a:endParaRPr>
          </a:p>
        </p:txBody>
      </p:sp>
      <p:grpSp>
        <p:nvGrpSpPr>
          <p:cNvPr id="60" name="组合 59"/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50" name="组合 49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55" name="任意多边形: 形状 54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56" name="任意多边形: 形状 55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58" name="任意多边形: 形状 57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  <p:sp>
            <p:nvSpPr>
              <p:cNvPr id="59" name="任意多边形: 形状 58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charset="-122"/>
                  <a:cs typeface="+mn-cs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442452" y="106916"/>
            <a:ext cx="2493179" cy="613533"/>
          </a:xfrm>
          <a:prstGeom prst="rect">
            <a:avLst/>
          </a:prstGeom>
          <a:solidFill>
            <a:srgbClr val="9EB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31564" y="155042"/>
            <a:ext cx="1557704" cy="435569"/>
          </a:xfrm>
          <a:prstGeom prst="rect">
            <a:avLst/>
          </a:prstGeom>
          <a:solidFill>
            <a:srgbClr val="AE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8761" y="4876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Group 12</a:t>
            </a:r>
            <a:endParaRPr lang="en-US" sz="2400" b="1" dirty="0">
              <a:solidFill>
                <a:schemeClr val="bg1"/>
              </a:solidFill>
              <a:latin typeface="Times New Roman" panose="02020603050405020304"/>
              <a:ea typeface="黑体" panose="02010609060101010101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5582" y="330939"/>
            <a:ext cx="4975721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03 Data Preprocessing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5924983" cy="50013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Stemming</a:t>
            </a: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ea typeface="+mn-lt"/>
                <a:cs typeface="+mn-lt"/>
              </a:rPr>
              <a:t>    Use the stemmer from </a:t>
            </a:r>
            <a:r>
              <a:rPr lang="en-US" sz="2200" dirty="0" err="1">
                <a:ea typeface="+mn-lt"/>
                <a:cs typeface="+mn-lt"/>
              </a:rPr>
              <a:t>nltk</a:t>
            </a:r>
            <a:endParaRPr lang="en-US" sz="2200" dirty="0">
              <a:ea typeface="+mn-lt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 Extract the stem of each word</a:t>
            </a:r>
            <a:endParaRPr lang="en-US" sz="2200" dirty="0">
              <a:ea typeface="+mn-lt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 Such as eating=&gt;eat</a:t>
            </a:r>
            <a:endParaRPr lang="en-US" dirty="0"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HK" sz="2400" b="1" dirty="0">
                <a:ea typeface="+mn-lt"/>
                <a:cs typeface="+mn-lt"/>
              </a:rPr>
              <a:t>Remove empty lines</a:t>
            </a:r>
            <a:endParaRPr lang="en-US" altLang="zh-HK" sz="2400" b="1" dirty="0">
              <a:ea typeface="+mn-lt"/>
              <a:cs typeface="+mn-lt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3063</a:t>
            </a:r>
            <a:r>
              <a:rPr lang="en-US" sz="2400" b="1" dirty="0">
                <a:ea typeface="黑体" panose="02010609060101010101" charset="-122"/>
                <a:cs typeface="+mn-lt"/>
              </a:rPr>
              <a:t>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pieces of effective data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zh-HK" sz="2200" dirty="0">
                <a:ea typeface="黑体" panose="02010609060101010101" charset="-122"/>
                <a:cs typeface="+mn-lt"/>
              </a:rPr>
              <a:t>  </a:t>
            </a:r>
            <a:endParaRPr lang="en-US" altLang="zh-HK" sz="2200" dirty="0">
              <a:ea typeface="黑体" panose="02010609060101010101" charset="-122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 </a:t>
            </a:r>
            <a:endParaRPr lang="en-US" sz="2200" dirty="0">
              <a:ea typeface="+mn-lt"/>
              <a:cs typeface="+mn-lt"/>
            </a:endParaRPr>
          </a:p>
        </p:txBody>
      </p:sp>
      <p:pic>
        <p:nvPicPr>
          <p:cNvPr id="6" name="Picture 6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170" y="1690425"/>
            <a:ext cx="5104150" cy="3703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5737" y="54346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cs typeface="Arial" panose="020B0604020202020204"/>
              </a:rPr>
              <a:t>Part of the Data Set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39011" y="1685398"/>
            <a:ext cx="418790" cy="3702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9089" y="1352719"/>
            <a:ext cx="72359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cs typeface="Arial" panose="020B0604020202020204"/>
              </a:rPr>
              <a:t>label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1099" y="135024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Email content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9495" y="3165115"/>
            <a:ext cx="4959691" cy="61555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Classification Model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#04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6314" y="330939"/>
            <a:ext cx="5103962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04 </a:t>
            </a:r>
            <a:r>
              <a:rPr lang="en-US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Classification Model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60391" y="1246814"/>
            <a:ext cx="8548261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>
                <a:ea typeface="+mn-lt"/>
                <a:cs typeface="+mn-lt"/>
              </a:rPr>
              <a:t>Four classical classification models</a:t>
            </a:r>
            <a:endParaRPr lang="en-US" altLang="zh-HK" sz="2800" b="1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HK" sz="2400">
                <a:ea typeface="+mn-lt"/>
                <a:cs typeface="+mn-lt"/>
              </a:rPr>
              <a:t>SVM</a:t>
            </a:r>
            <a:endParaRPr lang="en-US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KNN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黑体" panose="02010609060101010101" charset="-122"/>
                <a:cs typeface="+mn-lt"/>
              </a:rPr>
              <a:t>Decision Tree</a:t>
            </a:r>
            <a:endParaRPr lang="en-US" sz="2400">
              <a:ea typeface="黑体" panose="02010609060101010101" charset="-122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ea typeface="黑体" panose="02010609060101010101" charset="-122"/>
                <a:cs typeface="+mn-lt"/>
              </a:rPr>
              <a:t>Random Forest</a:t>
            </a:r>
            <a:r>
              <a:rPr lang="en-US" sz="2200">
                <a:ea typeface="+mn-lt"/>
                <a:cs typeface="+mn-lt"/>
              </a:rPr>
              <a:t>    </a:t>
            </a:r>
            <a:endParaRPr lang="en-US" altLang="zh-HK" sz="2200">
              <a:ea typeface="黑体" panose="02010609060101010101" charset="-122"/>
              <a:cs typeface="+mn-lt"/>
            </a:endParaRPr>
          </a:p>
        </p:txBody>
      </p:sp>
      <p:sp>
        <p:nvSpPr>
          <p:cNvPr id="4" name="文字方塊 2"/>
          <p:cNvSpPr txBox="1"/>
          <p:nvPr/>
        </p:nvSpPr>
        <p:spPr>
          <a:xfrm>
            <a:off x="834991" y="4885363"/>
            <a:ext cx="8548261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>
                <a:ea typeface="+mn-lt"/>
                <a:cs typeface="+mn-lt"/>
              </a:rPr>
              <a:t>Advanced classification model</a:t>
            </a:r>
            <a:r>
              <a:rPr lang="en-US" sz="2200">
                <a:ea typeface="+mn-lt"/>
                <a:cs typeface="+mn-lt"/>
              </a:rPr>
              <a:t>  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200">
                <a:ea typeface="+mn-lt"/>
                <a:cs typeface="+mn-lt"/>
              </a:rPr>
              <a:t>Bert-Based Model </a:t>
            </a:r>
            <a:endParaRPr lang="en-US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5244" y="306766"/>
            <a:ext cx="4565352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04 Bert-Based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cs typeface="Arial" panose="020B0604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101" y="2735614"/>
            <a:ext cx="1689536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 panose="020B0604020202020204"/>
              </a:rPr>
              <a:t>Input Embedding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0884" y="1152193"/>
            <a:ext cx="1521375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2138" y="1210457"/>
            <a:ext cx="1511483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76415" y="2871434"/>
            <a:ext cx="1790484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anose="020B0604020202020204"/>
              </a:rPr>
              <a:t>Fully Connection Layer</a:t>
            </a:r>
            <a:endParaRPr lang="en-US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6044" y="5169394"/>
            <a:ext cx="2114889" cy="11638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 panose="020B0604020202020204"/>
              </a:rPr>
              <a:t>Loss function</a:t>
            </a:r>
            <a:endParaRPr lang="en-US" dirty="0">
              <a:solidFill>
                <a:schemeClr val="tx1"/>
              </a:solidFill>
              <a:cs typeface="Arial" panose="020B0604020202020204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Arial" panose="020B0604020202020204"/>
              </a:rPr>
              <a:t>(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Binary Cross Entropy Loss)</a:t>
            </a:r>
            <a:endParaRPr lang="en-US" dirty="0">
              <a:solidFill>
                <a:schemeClr val="tx1"/>
              </a:solidFill>
              <a:cs typeface="Arial" panose="020B0604020202020204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09006" y="1734109"/>
            <a:ext cx="1162050" cy="715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60502" y="6281442"/>
            <a:ext cx="1660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Arial" panose="020B0604020202020204"/>
              </a:rPr>
              <a:t>Email content</a:t>
            </a:r>
            <a:endParaRPr 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078752" y="1702075"/>
            <a:ext cx="2095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420115" y="1792871"/>
            <a:ext cx="1165276" cy="741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817817" y="4372387"/>
            <a:ext cx="1130353" cy="947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65935" y="1254623"/>
            <a:ext cx="1521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400" dirty="0">
                <a:cs typeface="Arial" panose="020B0604020202020204"/>
              </a:rPr>
              <a:t>Encoded vectors</a:t>
            </a:r>
            <a:endParaRPr lang="en-US" sz="1400" dirty="0"/>
          </a:p>
        </p:txBody>
      </p:sp>
      <p:pic>
        <p:nvPicPr>
          <p:cNvPr id="9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4193" y="5313703"/>
            <a:ext cx="1162050" cy="876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32767" y="6323936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Prediction</a:t>
            </a:r>
            <a:endParaRPr lang="en-US" dirty="0"/>
          </a:p>
        </p:txBody>
      </p:sp>
      <p:pic>
        <p:nvPicPr>
          <p:cNvPr id="15" name="Picture 12" descr="Shape, rectang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006" y="5289399"/>
            <a:ext cx="1162050" cy="876300"/>
          </a:xfrm>
          <a:prstGeom prst="rect">
            <a:avLst/>
          </a:prstGeom>
        </p:spPr>
      </p:pic>
      <p:cxnSp>
        <p:nvCxnSpPr>
          <p:cNvPr id="16" name="直接箭头连接符 13"/>
          <p:cNvCxnSpPr/>
          <p:nvPr/>
        </p:nvCxnSpPr>
        <p:spPr>
          <a:xfrm flipH="1" flipV="1">
            <a:off x="1451962" y="4163254"/>
            <a:ext cx="634588" cy="856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293907" y="3113413"/>
            <a:ext cx="579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B</a:t>
            </a:r>
            <a:r>
              <a:rPr lang="en-US" altLang="zh-CN" sz="2400" b="1" dirty="0"/>
              <a:t>idirectional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E</a:t>
            </a:r>
            <a:r>
              <a:rPr lang="en-US" altLang="zh-CN" sz="2400" b="1" dirty="0"/>
              <a:t>ncoder </a:t>
            </a:r>
            <a:endParaRPr lang="en-US" altLang="zh-CN" sz="2400" b="1" dirty="0"/>
          </a:p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R</a:t>
            </a:r>
            <a:r>
              <a:rPr lang="en-US" altLang="zh-CN" sz="2400" b="1" dirty="0"/>
              <a:t>epresentations from 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T</a:t>
            </a:r>
            <a:r>
              <a:rPr lang="en-US" altLang="zh-CN" sz="2400" b="1" dirty="0"/>
              <a:t>ransformers</a:t>
            </a:r>
            <a:endParaRPr lang="zh-CN" altLang="en-US" sz="2400" b="1" dirty="0"/>
          </a:p>
        </p:txBody>
      </p:sp>
      <p:cxnSp>
        <p:nvCxnSpPr>
          <p:cNvPr id="70" name="直接箭头连接符 13"/>
          <p:cNvCxnSpPr/>
          <p:nvPr/>
        </p:nvCxnSpPr>
        <p:spPr>
          <a:xfrm flipH="1">
            <a:off x="6279147" y="5751310"/>
            <a:ext cx="931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5244" y="306766"/>
            <a:ext cx="4565352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04 Bert-Based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cs typeface="Arial" panose="020B0604020202020204"/>
            </a:endParaRPr>
          </a:p>
        </p:txBody>
      </p:sp>
      <p:sp>
        <p:nvSpPr>
          <p:cNvPr id="4" name="文字方塊 2"/>
          <p:cNvSpPr txBox="1"/>
          <p:nvPr/>
        </p:nvSpPr>
        <p:spPr>
          <a:xfrm>
            <a:off x="897989" y="1554655"/>
            <a:ext cx="9254503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b="1" dirty="0">
                <a:ea typeface="+mn-lt"/>
                <a:cs typeface="+mn-lt"/>
              </a:rPr>
              <a:t>Encoder: Flair(based on BERT)</a:t>
            </a:r>
            <a:endParaRPr lang="en-US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Solve the problem that the length of each sentence is not the same</a:t>
            </a:r>
            <a:endParaRPr lang="en-US" sz="2800" b="1" dirty="0">
              <a:ea typeface="黑体" panose="02010609060101010101" charset="-122"/>
              <a:cs typeface="Arial" panose="020B0604020202020204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Encodes a sequence of text into vectors</a:t>
            </a:r>
            <a:endParaRPr lang="en-US" sz="2800" dirty="0">
              <a:ea typeface="黑体" panose="02010609060101010101" charset="-122"/>
              <a:cs typeface="Arial" panose="020B0604020202020204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b="1" dirty="0">
                <a:ea typeface="黑体" panose="02010609060101010101" charset="-122"/>
                <a:cs typeface="Arial" panose="020B0604020202020204"/>
              </a:rPr>
              <a:t>Decoder: Bi-LSTM</a:t>
            </a:r>
            <a:endParaRPr lang="en-US" sz="2800" b="1" dirty="0">
              <a:ea typeface="黑体" panose="02010609060101010101" charset="-122"/>
              <a:cs typeface="Arial" panose="020B0604020202020204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Find the relationship between sentences and sentences</a:t>
            </a:r>
            <a:endParaRPr lang="en-US" sz="2800" dirty="0">
              <a:ea typeface="黑体" panose="02010609060101010101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7551" y="3165115"/>
            <a:ext cx="39435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Result Analysis 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#05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1264" y="259659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2452" y="243501"/>
            <a:ext cx="10731016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：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Classic Classification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57418" y="6324671"/>
            <a:ext cx="219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 dirty="0">
                <a:ea typeface="Microsoft JhengHei" panose="020B0604030504040204" charset="-120"/>
                <a:cs typeface="Arial" panose="020B0604020202020204"/>
              </a:rPr>
              <a:t>Bert-Based Model</a:t>
            </a:r>
            <a:endParaRPr lang="en-US" altLang="zh-HK" sz="1800" b="1" dirty="0">
              <a:ea typeface="Microsoft JhengHei" panose="020B0604030504040204" charset="-120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3934460"/>
            <a:ext cx="3168650" cy="24091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45840" y="6346825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SVM</a:t>
            </a:r>
            <a:endParaRPr lang="en-US" altLang="zh-CN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040765"/>
            <a:ext cx="3017520" cy="227520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85925" y="3427730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KNN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5234305" y="339852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Decision Tree</a:t>
            </a:r>
            <a:endParaRPr lang="en-US" altLang="zh-CN" b="1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690" y="992505"/>
            <a:ext cx="3026410" cy="227457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338945" y="3343910"/>
            <a:ext cx="208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Random Forest</a:t>
            </a:r>
            <a:endParaRPr lang="en-US" altLang="zh-CN" b="1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992505"/>
            <a:ext cx="3084195" cy="2366010"/>
          </a:xfrm>
          <a:prstGeom prst="rect">
            <a:avLst/>
          </a:prstGeom>
        </p:spPr>
      </p:pic>
      <p:pic>
        <p:nvPicPr>
          <p:cNvPr id="2" name="图片 1" descr="outpu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740" y="3934460"/>
            <a:ext cx="3002915" cy="23856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14448" y="1375748"/>
            <a:ext cx="602462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kumimoji="1" lang="en-US" altLang="zh-CN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>
              <a:ea typeface="黑体" panose="02010609060101010101" charset="-122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61431" y="6151100"/>
            <a:ext cx="292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>
                <a:ea typeface="Microsoft JhengHei" panose="020B0604030504040204" charset="-120"/>
                <a:cs typeface="Arial" panose="020B0604020202020204"/>
              </a:rPr>
              <a:t>Accuracy Score </a:t>
            </a:r>
            <a:endParaRPr lang="en-US" altLang="zh-HK" sz="1800" b="1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458941" y="309993"/>
            <a:ext cx="4189160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pic>
        <p:nvPicPr>
          <p:cNvPr id="2" name="图片 1" descr="a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083945"/>
            <a:ext cx="894715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14448" y="1375748"/>
            <a:ext cx="602462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kumimoji="1" lang="en-US" altLang="zh-CN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800">
              <a:ea typeface="黑体" panose="02010609060101010101" charset="-122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8430" y="6245003"/>
            <a:ext cx="126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b="1">
                <a:ea typeface="Microsoft JhengHei" panose="020B0604030504040204" charset="-120"/>
                <a:cs typeface="Arial" panose="020B0604020202020204"/>
              </a:rPr>
              <a:t>F1 Score </a:t>
            </a:r>
            <a:endParaRPr lang="en-US" altLang="zh-HK" sz="1800" b="1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458941" y="386193"/>
            <a:ext cx="4189159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endParaRPr lang="en-US" altLang="zh-CN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pic>
        <p:nvPicPr>
          <p:cNvPr id="4" name="图片 3" descr="f1sc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405" y="1130935"/>
            <a:ext cx="9147810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9"/>
          <p:cNvSpPr txBox="1"/>
          <p:nvPr/>
        </p:nvSpPr>
        <p:spPr>
          <a:xfrm>
            <a:off x="458654" y="434366"/>
            <a:ext cx="10549876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Analysis: 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Classic Classification Model</a:t>
            </a:r>
            <a:endParaRPr lang="en-US" sz="3600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606" y="1508122"/>
            <a:ext cx="10435086" cy="41674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Performance: SVM &gt; Random Forest &gt; Decision Tree &gt; KNN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KNN algorithm is less effective when dealing with data imbalanced data sets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Decision trees and random forests are prone to overfitting</a:t>
            </a:r>
            <a:endParaRPr lang="en-US" sz="2800" dirty="0">
              <a:cs typeface="Arial" panose="020B0604020202020204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SVM is better to classify spam emails</a:t>
            </a:r>
            <a:endParaRPr lang="en-US" sz="2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9009" y="1117898"/>
            <a:ext cx="6775979" cy="2922737"/>
            <a:chOff x="3258076" y="1827415"/>
            <a:chExt cx="6775979" cy="2922737"/>
          </a:xfrm>
        </p:grpSpPr>
        <p:sp>
          <p:nvSpPr>
            <p:cNvPr id="17" name="文本框 16"/>
            <p:cNvSpPr txBox="1"/>
            <p:nvPr/>
          </p:nvSpPr>
          <p:spPr>
            <a:xfrm>
              <a:off x="4306525" y="1865887"/>
              <a:ext cx="2244204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000" b="1">
                  <a:solidFill>
                    <a:schemeClr val="accent1">
                      <a:lumMod val="50000"/>
                    </a:schemeClr>
                  </a:solidFill>
                </a:rPr>
                <a:t>Background</a:t>
              </a:r>
              <a:endParaRPr lang="zh-CN" altLang="en-US" sz="3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306525" y="2685580"/>
              <a:ext cx="572753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3000" b="1">
                  <a:solidFill>
                    <a:schemeClr val="accent1">
                      <a:lumMod val="50000"/>
                    </a:schemeClr>
                  </a:solidFill>
                  <a:ea typeface="黑体" panose="02010609060101010101" charset="-122"/>
                </a:rPr>
                <a:t>Data Source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306525" y="3505273"/>
              <a:ext cx="65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endParaRPr lang="zh-CN" altLang="en-US" sz="3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306525" y="4237524"/>
              <a:ext cx="3704540" cy="46166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sz="3000" b="1">
                  <a:solidFill>
                    <a:srgbClr val="355D7E"/>
                  </a:solidFill>
                </a:rPr>
                <a:t>Classification Model</a:t>
              </a:r>
              <a:endParaRPr lang="en-US" sz="3000" b="1">
                <a:solidFill>
                  <a:srgbClr val="355D7E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258076" y="1827415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01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58076" y="2647108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02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258076" y="3466801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03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258076" y="4211543"/>
              <a:ext cx="500137" cy="5386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500" b="1">
                  <a:solidFill>
                    <a:schemeClr val="accent1">
                      <a:lumMod val="50000"/>
                    </a:schemeClr>
                  </a:solidFill>
                </a:rPr>
                <a:t>04</a:t>
              </a:r>
              <a:endParaRPr lang="zh-CN" altLang="en-US" sz="35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84657" y="1261497"/>
            <a:ext cx="356964" cy="38779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OUTLINE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39689" y="1004543"/>
            <a:ext cx="0" cy="45620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6E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637793">
            <a:off x="7405952" y="-1944315"/>
            <a:ext cx="9103921" cy="15056649"/>
            <a:chOff x="14217162" y="-177472"/>
            <a:chExt cx="7979457" cy="12044857"/>
          </a:xfrm>
        </p:grpSpPr>
        <p:grpSp>
          <p:nvGrpSpPr>
            <p:cNvPr id="28" name="组合 27"/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32" name="任意多边形: 形状 31"/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2295231">
              <a:off x="14217162" y="3452806"/>
              <a:ext cx="7979457" cy="8414579"/>
              <a:chOff x="17691849" y="2763031"/>
              <a:chExt cx="5538493" cy="5840509"/>
            </a:xfrm>
          </p:grpSpPr>
          <p:sp>
            <p:nvSpPr>
              <p:cNvPr id="30" name="任意多边形: 形状 29"/>
              <p:cNvSpPr>
                <a:spLocks noEditPoints="1"/>
              </p:cNvSpPr>
              <p:nvPr/>
            </p:nvSpPr>
            <p:spPr bwMode="auto">
              <a:xfrm>
                <a:off x="17691849" y="276303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文本框 90"/>
          <p:cNvSpPr txBox="1"/>
          <p:nvPr/>
        </p:nvSpPr>
        <p:spPr>
          <a:xfrm>
            <a:off x="3181507" y="4316493"/>
            <a:ext cx="500137" cy="53860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5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</a:t>
            </a:r>
            <a:endParaRPr lang="zh-CN" altLang="en-US" sz="35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本框 71"/>
          <p:cNvSpPr txBox="1"/>
          <p:nvPr/>
        </p:nvSpPr>
        <p:spPr>
          <a:xfrm>
            <a:off x="4229956" y="4342472"/>
            <a:ext cx="2848665" cy="4616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Result Analysis</a:t>
            </a:r>
            <a:endParaRPr lang="en-US" altLang="zh-CN" sz="30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7285" y="2713219"/>
            <a:ext cx="407982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000" b="1">
                <a:solidFill>
                  <a:srgbClr val="355D7E"/>
                </a:solidFill>
              </a:rPr>
              <a:t>Data Preprocessing</a:t>
            </a:r>
            <a:endParaRPr lang="en-US"/>
          </a:p>
        </p:txBody>
      </p:sp>
      <p:sp>
        <p:nvSpPr>
          <p:cNvPr id="11" name="文本框 90"/>
          <p:cNvSpPr txBox="1"/>
          <p:nvPr/>
        </p:nvSpPr>
        <p:spPr>
          <a:xfrm>
            <a:off x="3181506" y="5128459"/>
            <a:ext cx="500137" cy="53860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5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06</a:t>
            </a:r>
            <a:endParaRPr lang="zh-CN" altLang="en-US" sz="35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文本框 71"/>
          <p:cNvSpPr txBox="1"/>
          <p:nvPr/>
        </p:nvSpPr>
        <p:spPr>
          <a:xfrm>
            <a:off x="4229955" y="5116963"/>
            <a:ext cx="2096728" cy="4616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30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  <a:cs typeface="Arial" panose="020B0604020202020204"/>
              </a:rPr>
              <a:t>Conclusion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2569" y="243495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9"/>
          <p:cNvSpPr txBox="1"/>
          <p:nvPr/>
        </p:nvSpPr>
        <p:spPr>
          <a:xfrm>
            <a:off x="360019" y="336534"/>
            <a:ext cx="8525283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05 Result Analysis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：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Bert-based Model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341" y="1463598"/>
            <a:ext cx="1046232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 </a:t>
            </a:r>
            <a:r>
              <a:rPr lang="en-US" sz="2800">
                <a:cs typeface="Arial" panose="020B0604020202020204"/>
              </a:rPr>
              <a:t>Best</a:t>
            </a:r>
            <a:r>
              <a:rPr lang="en-US" sz="2800" dirty="0">
                <a:cs typeface="Arial" panose="020B0604020202020204"/>
              </a:rPr>
              <a:t> Performance</a:t>
            </a:r>
            <a:endParaRPr lang="en-US" dirty="0">
              <a:cs typeface="Arial" panose="020B0604020202020204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endParaRPr lang="en-US" sz="2800" dirty="0">
              <a:cs typeface="Arial" panose="020B0604020202020204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cs typeface="Arial" panose="020B0604020202020204"/>
              </a:rPr>
              <a:t> </a:t>
            </a:r>
            <a:r>
              <a:rPr lang="en-US" sz="2800" dirty="0">
                <a:ea typeface="+mn-lt"/>
                <a:cs typeface="+mn-lt"/>
              </a:rPr>
              <a:t>Flair(Bert-based)</a:t>
            </a: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Process the context information, avoiding the limitations of the traditional bag of words model</a:t>
            </a:r>
            <a:endParaRPr lang="en-US" sz="2800" dirty="0">
              <a:ea typeface="+mn-lt"/>
              <a:cs typeface="+mn-lt"/>
            </a:endParaRPr>
          </a:p>
          <a:p>
            <a:pPr lvl="1">
              <a:buFont typeface="Arial" panose="020B0604020202020204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 Bi-LSTM </a:t>
            </a: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Capture contextual information</a:t>
            </a:r>
            <a:endParaRPr lang="en-US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Better handling of long text</a:t>
            </a:r>
            <a:endParaRPr lang="en-US" sz="2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4731" y="3165115"/>
            <a:ext cx="27892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#06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70625" y="1541445"/>
            <a:ext cx="11699355" cy="6432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Classic Classification Model</a:t>
            </a:r>
            <a:endParaRPr lang="en-US" dirty="0">
              <a:ea typeface="+mn-lt"/>
              <a:cs typeface="+mn-lt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Only pay attention to the classification of the sentence itself</a:t>
            </a:r>
            <a:endParaRPr lang="en-US" dirty="0">
              <a:cs typeface="Arial" panose="020B0604020202020204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endParaRPr lang="en-US" sz="2800">
              <a:ea typeface="+mn-lt"/>
              <a:cs typeface="+mn-lt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Bert-based Model</a:t>
            </a:r>
            <a:endParaRPr lang="en-US" altLang="zh-CN" sz="2800" dirty="0">
              <a:ea typeface="+mn-lt"/>
              <a:cs typeface="+mn-lt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Focus on relationships between contexts</a:t>
            </a:r>
            <a:endParaRPr lang="en-US" altLang="zh-CN" sz="2800" dirty="0">
              <a:ea typeface="+mn-lt"/>
              <a:cs typeface="+mn-lt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Better suited for long texts</a:t>
            </a:r>
            <a:endParaRPr lang="en-US" altLang="zh-CN" sz="2800" dirty="0">
              <a:ea typeface="+mn-lt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en-US" altLang="zh-HK" sz="2800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 dirty="0">
              <a:ea typeface="Microsoft JhengHei" panose="020B0604030504040204" charset="-120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HK" sz="2800" dirty="0">
              <a:ea typeface="Microsoft JhengHei" panose="020B0604030504040204" charset="-120"/>
              <a:cs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0625" y="338516"/>
            <a:ext cx="3154710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06 Conclusion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rgbClr val="9BB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21900" y="196850"/>
            <a:ext cx="1397000" cy="374650"/>
          </a:xfrm>
          <a:prstGeom prst="rect">
            <a:avLst/>
          </a:prstGeom>
          <a:solidFill>
            <a:srgbClr val="AF9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452" y="5994400"/>
            <a:ext cx="988415" cy="361950"/>
          </a:xfrm>
          <a:prstGeom prst="rect">
            <a:avLst/>
          </a:prstGeom>
          <a:solidFill>
            <a:srgbClr val="AF9DA2"/>
          </a:solidFill>
          <a:ln>
            <a:solidFill>
              <a:srgbClr val="B1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30867" y="5994400"/>
            <a:ext cx="1185333" cy="361950"/>
          </a:xfrm>
          <a:prstGeom prst="rect">
            <a:avLst/>
          </a:prstGeom>
          <a:solidFill>
            <a:srgbClr val="B19898"/>
          </a:solidFill>
          <a:ln>
            <a:solidFill>
              <a:srgbClr val="B1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4540" y="3165115"/>
            <a:ext cx="298960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#01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4448" y="380906"/>
            <a:ext cx="33342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</a:rPr>
              <a:t>01 Background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6" descr="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990" y="2430352"/>
            <a:ext cx="4679429" cy="3696182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45" y="2536823"/>
            <a:ext cx="4092314" cy="3570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4492" y="19237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b="1">
                <a:cs typeface="Arial" panose="020B0604020202020204"/>
              </a:rPr>
              <a:t>Inbox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6414541" y="19986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b="1">
                <a:cs typeface="Arial" panose="020B0604020202020204"/>
              </a:rPr>
              <a:t>Spam</a:t>
            </a:r>
            <a:endParaRPr lang="en-US" b="1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248" y="129285"/>
            <a:ext cx="2457450" cy="16125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2936" y="3165115"/>
            <a:ext cx="299280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Data Source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#02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4448" y="380906"/>
            <a:ext cx="3334246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02 Data Source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1105911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HK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3302 email files</a:t>
            </a:r>
            <a:r>
              <a:rPr lang="en-US" altLang="zh-HK" sz="2200">
                <a:ea typeface="Microsoft JhengHei" panose="020B0604030504040204" charset="-120"/>
              </a:rPr>
              <a:t>,</a:t>
            </a:r>
            <a:r>
              <a:rPr lang="en-US" altLang="zh-HK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 </a:t>
            </a:r>
            <a:r>
              <a:rPr lang="en-US" altLang="zh-CN" sz="2200">
                <a:ea typeface="黑体" panose="02010609060101010101" charset="-122"/>
              </a:rPr>
              <a:t>including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501</a:t>
            </a:r>
            <a:r>
              <a:rPr lang="en-US" altLang="zh-CN" sz="2200">
                <a:ea typeface="黑体" panose="02010609060101010101" charset="-122"/>
              </a:rPr>
              <a:t> original spam files and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</a:rPr>
              <a:t>2801</a:t>
            </a:r>
            <a:r>
              <a:rPr lang="en-US" altLang="zh-CN" sz="2200">
                <a:ea typeface="黑体" panose="02010609060101010101" charset="-122"/>
              </a:rPr>
              <a:t> original non-spam emails</a:t>
            </a:r>
            <a:endParaRPr lang="en-US" altLang="zh-CN" sz="2200">
              <a:ea typeface="Microsoft JhengHei" panose="020B0604030504040204" charset="-120"/>
              <a:cs typeface="Arial" panose="020B0604020202020204"/>
            </a:endParaRPr>
          </a:p>
        </p:txBody>
      </p:sp>
      <p:pic>
        <p:nvPicPr>
          <p:cNvPr id="6" name="Picture 6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8434" y="2587880"/>
            <a:ext cx="3904937" cy="3031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082" y="5758721"/>
            <a:ext cx="4154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800">
                <a:latin typeface="Arial" panose="020B0604020202020204"/>
              </a:rPr>
              <a:t>The example of </a:t>
            </a:r>
            <a:r>
              <a:rPr lang="en-US">
                <a:latin typeface="Arial" panose="020B0604020202020204"/>
              </a:rPr>
              <a:t>non-spam</a:t>
            </a:r>
            <a:r>
              <a:rPr lang="en-US" sz="1800">
                <a:latin typeface="Arial" panose="020B0604020202020204"/>
              </a:rPr>
              <a:t> emails</a:t>
            </a:r>
            <a:endParaRPr lang="en-US"/>
          </a:p>
        </p:txBody>
      </p:sp>
      <p:pic>
        <p:nvPicPr>
          <p:cNvPr id="9" name="Picture 11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85" y="2655453"/>
            <a:ext cx="4304675" cy="29211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0622" y="5758720"/>
            <a:ext cx="4154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800">
                <a:latin typeface="Arial" panose="020B0604020202020204"/>
              </a:rPr>
              <a:t>The example of </a:t>
            </a:r>
            <a:r>
              <a:rPr lang="en-US">
                <a:latin typeface="Arial" panose="020B0604020202020204"/>
              </a:rPr>
              <a:t>spam</a:t>
            </a:r>
            <a:r>
              <a:rPr lang="en-US" sz="1800">
                <a:latin typeface="Arial" panose="020B0604020202020204"/>
              </a:rPr>
              <a:t> emails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0832" y="3165115"/>
            <a:ext cx="48170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Data Preprocessing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</a:rPr>
              <a:t>#03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 rot="18923445">
            <a:off x="3100271" y="1534088"/>
            <a:ext cx="922672" cy="922973"/>
            <a:chOff x="14101" y="4437"/>
            <a:chExt cx="3056" cy="3057"/>
          </a:xfrm>
        </p:grpSpPr>
        <p:sp>
          <p:nvSpPr>
            <p:cNvPr id="33" name="任意多边形: 形状 32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任意多边形: 形状 29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任意多边形: 形状 27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任意多边形: 形状 35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任意多边形: 形状 38"/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任意多边形: 形状 41"/>
            <p:cNvSpPr/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452" y="9439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105595" y="194679"/>
            <a:ext cx="1409946" cy="359860"/>
          </a:xfrm>
          <a:prstGeom prst="rect">
            <a:avLst/>
          </a:prstGeom>
          <a:solidFill>
            <a:srgbClr val="E9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5582" y="330939"/>
            <a:ext cx="4975721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03 Data Preprocessing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10896720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lang="en-US" sz="2400" b="1">
                <a:ea typeface="Microsoft JhengHei" panose="020B0604030504040204" charset="-120"/>
                <a:cs typeface="Arial" panose="020B0604020202020204"/>
              </a:rPr>
              <a:t>Parse emails</a:t>
            </a:r>
            <a:endParaRPr lang="en-US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200">
                <a:ea typeface="+mn-lt"/>
                <a:cs typeface="+mn-lt"/>
              </a:rPr>
              <a:t>    Use </a:t>
            </a:r>
            <a:r>
              <a:rPr lang="en-US" sz="2200" err="1">
                <a:ea typeface="+mn-lt"/>
                <a:cs typeface="+mn-lt"/>
              </a:rPr>
              <a:t>Email.Parser</a:t>
            </a:r>
            <a:r>
              <a:rPr lang="en-US" sz="2400">
                <a:ea typeface="+mn-lt"/>
                <a:cs typeface="+mn-lt"/>
              </a:rPr>
              <a:t> Package</a:t>
            </a:r>
            <a:endParaRPr lang="en-US" sz="2400" b="1">
              <a:ea typeface="Microsoft JhengHei" panose="020B0604030504040204" charset="-120"/>
              <a:cs typeface="+mn-lt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ea typeface="+mn-lt"/>
                <a:cs typeface="+mn-lt"/>
              </a:rPr>
              <a:t>    Read MIME format</a:t>
            </a:r>
            <a:endParaRPr lang="ja-JP" altLang="en-US" sz="2400">
              <a:ea typeface="+mn-lt"/>
              <a:cs typeface="+mn-lt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ea typeface="+mn-lt"/>
                <a:cs typeface="+mn-lt"/>
              </a:rPr>
              <a:t>    Extract the content of emails</a:t>
            </a:r>
            <a:endParaRPr lang="en-US" sz="2400" b="1">
              <a:solidFill>
                <a:srgbClr val="000000"/>
              </a:solidFill>
              <a:ea typeface="Microsoft JhengHei" panose="020B0604030504040204" charset="-120"/>
              <a:cs typeface="Arial" panose="020B0604020202020204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200" b="1">
              <a:solidFill>
                <a:srgbClr val="355D7E"/>
              </a:solidFill>
              <a:ea typeface="黑体" panose="02010609060101010101" charset="-122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2400" b="1">
                <a:ea typeface="Microsoft JhengHei" panose="020B0604030504040204" charset="-120"/>
                <a:cs typeface="Arial" panose="020B0604020202020204"/>
              </a:rPr>
              <a:t>Label</a:t>
            </a:r>
            <a:endParaRPr lang="en-US" sz="2400">
              <a:ea typeface="Microsoft JhengHei" panose="020B0604030504040204" charset="-120"/>
              <a:cs typeface="Arial" panose="020B0604020202020204"/>
            </a:endParaRP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>
                <a:ea typeface="Microsoft JhengHei" panose="020B0604030504040204" charset="-120"/>
                <a:cs typeface="Arial" panose="020B0604020202020204"/>
              </a:rPr>
              <a:t>   Label: </a:t>
            </a:r>
            <a:r>
              <a:rPr lang="en-US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  <a:cs typeface="Arial" panose="020B0604020202020204"/>
              </a:rPr>
              <a:t>spam(1)</a:t>
            </a:r>
            <a:r>
              <a:rPr lang="en-US" sz="2200">
                <a:ea typeface="Microsoft JhengHei" panose="020B0604030504040204" charset="-120"/>
                <a:cs typeface="Arial" panose="020B0604020202020204"/>
              </a:rPr>
              <a:t> and </a:t>
            </a:r>
            <a:r>
              <a:rPr lang="en-US" sz="2200" b="1">
                <a:solidFill>
                  <a:schemeClr val="accent1">
                    <a:lumMod val="50000"/>
                  </a:schemeClr>
                </a:solidFill>
                <a:ea typeface="Microsoft JhengHei" panose="020B0604030504040204" charset="-120"/>
                <a:cs typeface="Arial" panose="020B0604020202020204"/>
              </a:rPr>
              <a:t>ham(0)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5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5319" y="488410"/>
            <a:ext cx="3892445" cy="2858161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80" y="4527202"/>
            <a:ext cx="4879299" cy="614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3694" y="12760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8802" y="0"/>
            <a:ext cx="2493179" cy="61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5582" y="330939"/>
            <a:ext cx="4975721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03 Data Preprocessing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0019" y="1352719"/>
            <a:ext cx="5924983" cy="61401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2400" b="1" dirty="0">
                <a:ea typeface="Microsoft JhengHei" panose="020B0604030504040204" charset="-120"/>
                <a:cs typeface="Arial" panose="020B0604020202020204"/>
              </a:rPr>
              <a:t>Remove Punctuation, Numbers, etc.</a:t>
            </a:r>
            <a:endParaRPr lang="en-US" sz="2400" dirty="0">
              <a:ea typeface="Microsoft JhengHei" panose="020B0604030504040204" charset="-120"/>
              <a:cs typeface="Arial" panose="020B0604020202020204"/>
            </a:endParaRPr>
          </a:p>
          <a:p>
            <a:pPr algn="just"/>
            <a:r>
              <a:rPr lang="en-US" sz="2200" dirty="0">
                <a:ea typeface="Microsoft JhengHei" panose="020B0604030504040204" charset="-120"/>
                <a:cs typeface="Arial" panose="020B0604020202020204"/>
              </a:rPr>
              <a:t>    Change punctuation into blanks </a:t>
            </a:r>
            <a:endParaRPr lang="en-US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Microsoft JhengHei" panose="020B0604030504040204" charset="-120"/>
                <a:cs typeface="Arial" panose="020B0604020202020204"/>
              </a:rPr>
              <a:t>    Change \n/numbers into blanks</a:t>
            </a:r>
            <a:endParaRPr lang="en-US" sz="2200" dirty="0">
              <a:ea typeface="Microsoft JhengHei" panose="020B0604030504040204" charset="-120"/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Microsoft JhengHei" panose="020B0604030504040204" charset="-120"/>
                <a:cs typeface="Arial" panose="020B0604020202020204"/>
              </a:rPr>
              <a:t>    Convert all words to lowercase</a:t>
            </a:r>
            <a:endParaRPr lang="en-US" dirty="0">
              <a:cs typeface="Arial" panose="020B0604020202020204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ea typeface="Microsoft JhengHei" panose="020B0604030504040204" charset="-120"/>
              <a:cs typeface="Arial" panose="020B0604020202020204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HK" sz="2400" b="1" dirty="0">
                <a:ea typeface="Microsoft JhengHei" panose="020B0604030504040204" charset="-120"/>
                <a:cs typeface="Arial" panose="020B0604020202020204"/>
              </a:rPr>
              <a:t>Remove </a:t>
            </a:r>
            <a:r>
              <a:rPr lang="en-US" altLang="zh-HK" sz="2400" b="1" dirty="0" err="1">
                <a:ea typeface="Microsoft JhengHei" panose="020B0604030504040204" charset="-120"/>
                <a:cs typeface="Arial" panose="020B0604020202020204"/>
              </a:rPr>
              <a:t>Stopwords</a:t>
            </a:r>
            <a:endParaRPr lang="en-US" altLang="zh-HK" sz="2400" b="1" dirty="0">
              <a:ea typeface="Microsoft JhengHei" panose="020B0604030504040204" charset="-120"/>
              <a:cs typeface="Arial" panose="020B0604020202020204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ea typeface="黑体" panose="02010609060101010101" charset="-122"/>
                <a:cs typeface="+mn-lt"/>
              </a:rPr>
              <a:t>    Remove some </a:t>
            </a:r>
            <a:r>
              <a:rPr lang="en-US" altLang="zh-CN" sz="2200" dirty="0" err="1">
                <a:ea typeface="黑体" panose="02010609060101010101" charset="-122"/>
                <a:cs typeface="+mn-lt"/>
              </a:rPr>
              <a:t>stopwords</a:t>
            </a:r>
            <a:endParaRPr lang="en-US" altLang="zh-CN" sz="2200" dirty="0">
              <a:ea typeface="黑体" panose="02010609060101010101" charset="-122"/>
              <a:cs typeface="Arial" panose="020B0604020202020204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ea typeface="黑体" panose="02010609060101010101" charset="-122"/>
                <a:cs typeface="+mn-lt"/>
              </a:rPr>
              <a:t>    Such as he, she, and it</a:t>
            </a:r>
            <a:endParaRPr lang="en-US" altLang="zh-CN" sz="2200" dirty="0">
              <a:ea typeface="黑体" panose="02010609060101010101" charset="-122"/>
              <a:cs typeface="+mn-lt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altLang="zh-CN" sz="2200" dirty="0">
              <a:ea typeface="黑体" panose="02010609060101010101" charset="-122"/>
              <a:cs typeface="+mn-lt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    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8622" y="2829393"/>
            <a:ext cx="527102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afford domain everyone new domain name final avail </a:t>
            </a:r>
            <a:r>
              <a:rPr lang="en-US" sz="2000" err="1">
                <a:ea typeface="+mn-lt"/>
                <a:cs typeface="+mn-lt"/>
              </a:rPr>
              <a:t>gener</a:t>
            </a:r>
            <a:r>
              <a:rPr lang="en-US" sz="2000">
                <a:ea typeface="+mn-lt"/>
                <a:cs typeface="+mn-lt"/>
              </a:rPr>
              <a:t> public discount price </a:t>
            </a:r>
            <a:r>
              <a:rPr lang="en-US" sz="2000" err="1">
                <a:ea typeface="+mn-lt"/>
                <a:cs typeface="+mn-lt"/>
              </a:rPr>
              <a:t>regist</a:t>
            </a:r>
            <a:r>
              <a:rPr lang="en-US" sz="2000">
                <a:ea typeface="+mn-lt"/>
                <a:cs typeface="+mn-lt"/>
              </a:rPr>
              <a:t> one </a:t>
            </a:r>
            <a:r>
              <a:rPr lang="en-US" sz="2000" err="1">
                <a:ea typeface="+mn-lt"/>
                <a:cs typeface="+mn-lt"/>
              </a:rPr>
              <a:t>excit</a:t>
            </a:r>
            <a:r>
              <a:rPr lang="en-US" sz="2000">
                <a:ea typeface="+mn-lt"/>
                <a:cs typeface="+mn-lt"/>
              </a:rPr>
              <a:t> new biz info domain name well origin </a:t>
            </a:r>
            <a:endParaRPr 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8c9a6a0-8f20-4e30-b6ae-064efe17c28d"/>
  <p:tag name="COMMONDATA" val="eyJoZGlkIjoiMTE5ODYxZjlmZWY2OGU5MmFkYmIzY2M0M2QyODUxN2IifQ=="/>
</p:tagLst>
</file>

<file path=ppt/theme/theme1.xml><?xml version="1.0" encoding="utf-8"?>
<a:theme xmlns:a="http://schemas.openxmlformats.org/drawingml/2006/main" name="主题1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2604</Words>
  <Application>WPS 演示</Application>
  <PresentationFormat>宽屏</PresentationFormat>
  <Paragraphs>220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微软雅黑 Light</vt:lpstr>
      <vt:lpstr>Segoe UI Light</vt:lpstr>
      <vt:lpstr>微软雅黑</vt:lpstr>
      <vt:lpstr>Calibri</vt:lpstr>
      <vt:lpstr>Times New Roman</vt:lpstr>
      <vt:lpstr>黑体</vt:lpstr>
      <vt:lpstr>Arial</vt:lpstr>
      <vt:lpstr>Times New Roman</vt:lpstr>
      <vt:lpstr>Microsoft JhengHei</vt:lpstr>
      <vt:lpstr>Arial,Sans-Serif</vt:lpstr>
      <vt:lpstr>Segoe Print</vt:lpstr>
      <vt:lpstr>Arial Unicode MS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吉门</dc:creator>
  <cp:lastModifiedBy>HE Jingrao</cp:lastModifiedBy>
  <cp:revision>7</cp:revision>
  <dcterms:created xsi:type="dcterms:W3CDTF">2023-04-11T09:44:00Z</dcterms:created>
  <dcterms:modified xsi:type="dcterms:W3CDTF">2023-04-19T08:10:05Z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D90D1D550DF44677B33BF670806E9CF6_12</vt:lpwstr>
  </property>
  <property fmtid="{D5CDD505-2E9C-101B-9397-08002B2CF9AE}" pid="3" name="KSOProductBuildVer">
    <vt:lpwstr>2052-11.1.0.14036</vt:lpwstr>
  </property>
</Properties>
</file>