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97" r:id="rId6"/>
    <p:sldId id="259" r:id="rId7"/>
    <p:sldId id="294" r:id="rId8"/>
    <p:sldId id="298" r:id="rId9"/>
    <p:sldId id="261" r:id="rId10"/>
    <p:sldId id="299" r:id="rId11"/>
    <p:sldId id="300" r:id="rId12"/>
    <p:sldId id="301" r:id="rId13"/>
    <p:sldId id="303" r:id="rId14"/>
    <p:sldId id="289" r:id="rId15"/>
    <p:sldId id="286" r:id="rId16"/>
    <p:sldId id="288" r:id="rId17"/>
  </p:sldIdLst>
  <p:sldSz cx="12192000" cy="6858000"/>
  <p:notesSz cx="6858000" cy="9144000"/>
  <p:embeddedFontLst>
    <p:embeddedFont>
      <p:font typeface="Calibri" panose="020F0502020204030204"/>
      <p:regular r:id="rId21"/>
      <p:bold r:id="rId22"/>
      <p:italic r:id="rId23"/>
      <p:boldItalic r:id="rId24"/>
    </p:embeddedFont>
    <p:embeddedFont>
      <p:font typeface="Century" panose="02040604050505020304"/>
      <p:regular r:id="rId25"/>
    </p:embeddedFont>
    <p:embeddedFont>
      <p:font typeface="Century" panose="020406040505050203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>
        <p:guide orient="horz" pos="12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" name="Google Shape;8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" name="Google Shape;178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" name="Google Shape;178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95f90200eb_4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g95f90200eb_4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0" name="Google Shape;250;g95f90200eb_4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0" name="Google Shape;1140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1" name="Google Shape;1141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95fc20fdd5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0" name="Google Shape;1160;g95fc20fdd5_3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61" name="Google Shape;1161;g95fc20fdd5_3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" name="Google Shape;10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" name="Google Shape;178;p8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5" name="Google Shape;13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5" name="Google Shape;13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5" name="Google Shape;13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" name="Google Shape;178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" name="Google Shape;178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" name="Google Shape;178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标题幻灯片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 panose="020B060402020202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标题和竖排文字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竖排标题与文本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标题和内容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节标题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 panose="020B060402020202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两栏内容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比较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/>
          <p:nvPr/>
        </p:nvSpPr>
        <p:spPr>
          <a:xfrm>
            <a:off x="8325228" y="4544096"/>
            <a:ext cx="77513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PPT模板下载：www.1ppt.com/moban/          行业PPT模板：www.1ppt.com/hangye/ </a:t>
            </a:r>
            <a:endParaRPr sz="1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节日PPT模板：www.1ppt.com/jieri/          PPT素材：www.1ppt.com/sucai/</a:t>
            </a:r>
            <a:endParaRPr sz="1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PPT背景图片：www.1ppt.com/beijing/        PPT图表：www.1ppt.com/tubiao/      </a:t>
            </a:r>
            <a:endParaRPr sz="1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精美PPT下载：www.1ppt.com/xiazai/         PPT教程： www.1ppt.com/powerpoint/      </a:t>
            </a:r>
            <a:endParaRPr sz="1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PPT课件：www.1ppt.com/kejian/             字体下载：www.1ppt.com/ziti/</a:t>
            </a:r>
            <a:endParaRPr sz="1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工作总结PPT：www.1ppt.com/xiazai/zongjie/ 工作计划：www.1ppt.com/xiazai/jihua/</a:t>
            </a:r>
            <a:endParaRPr sz="1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商务PPT模板：www.1ppt.com/moban/shangwu/  个人简历PPT：www.1ppt.com/xiazai/jianli/  </a:t>
            </a:r>
            <a:endParaRPr sz="1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毕业答辩PPT：www.1ppt.com/xiazai/dabian/  工作汇报PPT：www.1ppt.com/xiazai/huibao/    </a:t>
            </a:r>
            <a:endParaRPr sz="1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 sz="1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2" name="Google Shape;42;p3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4" name="Google Shape;44;p3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6" name="Google Shape;46;p3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仅标题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空白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内容与标题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3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图片与标题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9" name="Google Shape;69;p3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" name="Google Shape;12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" name="Google Shape;13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" name="Google Shape;14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hyperlink" Target="application.gif" TargetMode="Externa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245805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9984658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403122" y="369721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2451168" y="1713027"/>
            <a:ext cx="7528328" cy="242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1C4885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Une liseuse pour les passionnés de BDs</a:t>
            </a:r>
            <a:endParaRPr lang="en-US" sz="4000" b="0" i="0" u="none" strike="noStrike" cap="none" dirty="0">
              <a:solidFill>
                <a:srgbClr val="1C4885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000" b="0" i="0" u="none" strike="noStrike" cap="none" dirty="0">
              <a:solidFill>
                <a:srgbClr val="1C4885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1C4885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Comic Book Reader/Writer</a:t>
            </a:r>
            <a:r>
              <a:rPr lang="en-US" sz="2800" b="0" i="0" u="none" strike="noStrike" cap="none" dirty="0">
                <a:solidFill>
                  <a:srgbClr val="1C4885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 </a:t>
            </a:r>
            <a:endParaRPr sz="4000" b="0" i="0" u="none" strike="noStrike" cap="none" dirty="0">
              <a:solidFill>
                <a:srgbClr val="1C4885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</p:txBody>
      </p:sp>
      <p:cxnSp>
        <p:nvCxnSpPr>
          <p:cNvPr id="97" name="Google Shape;97;p1"/>
          <p:cNvCxnSpPr/>
          <p:nvPr/>
        </p:nvCxnSpPr>
        <p:spPr>
          <a:xfrm>
            <a:off x="5315332" y="4922059"/>
            <a:ext cx="1800000" cy="0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8" name="Google Shape;98;p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398671" y="635019"/>
            <a:ext cx="1021080" cy="14935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0"/>
          <p:cNvSpPr txBox="1"/>
          <p:nvPr/>
        </p:nvSpPr>
        <p:spPr>
          <a:xfrm>
            <a:off x="5005705" y="5078730"/>
            <a:ext cx="250952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 </a:t>
            </a:r>
            <a:endParaRPr lang="en-US" altLang="zh-CN" dirty="0"/>
          </a:p>
          <a:p>
            <a:pPr algn="ctr"/>
            <a:r>
              <a:rPr lang="en-US" altLang="zh-CN" dirty="0">
                <a:latin typeface="Century" panose="02040604050505020304" charset="0"/>
                <a:cs typeface="Century" panose="02040604050505020304" charset="0"/>
              </a:rPr>
              <a:t>Yufei HU</a:t>
            </a:r>
            <a:endParaRPr lang="en-US" altLang="zh-CN" dirty="0">
              <a:latin typeface="Century" panose="02040604050505020304" charset="0"/>
              <a:cs typeface="Century" panose="02040604050505020304" charset="0"/>
            </a:endParaRPr>
          </a:p>
          <a:p>
            <a:pPr algn="ctr"/>
            <a:r>
              <a:rPr lang="en-IE" altLang="en-US" dirty="0">
                <a:latin typeface="Century" panose="02040604050505020304" charset="0"/>
                <a:cs typeface="Century" panose="02040604050505020304" charset="0"/>
              </a:rPr>
              <a:t>6 </a:t>
            </a:r>
            <a:r>
              <a:rPr lang="en-US" altLang="zh-CN" dirty="0" err="1">
                <a:latin typeface="Century" panose="02040604050505020304" charset="0"/>
                <a:cs typeface="Century" panose="02040604050505020304" charset="0"/>
              </a:rPr>
              <a:t>mars </a:t>
            </a:r>
            <a:r>
              <a:rPr lang="en-US" altLang="zh-CN" dirty="0">
                <a:latin typeface="Century" panose="02040604050505020304" charset="0"/>
                <a:cs typeface="Century" panose="02040604050505020304" charset="0"/>
              </a:rPr>
              <a:t>2021</a:t>
            </a:r>
            <a:endParaRPr lang="en-US" altLang="zh-CN" dirty="0">
              <a:latin typeface="Century" panose="02040604050505020304" charset="0"/>
              <a:cs typeface="Century" panose="020406040505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 txBox="1"/>
          <p:nvPr/>
        </p:nvSpPr>
        <p:spPr>
          <a:xfrm>
            <a:off x="253967" y="428658"/>
            <a:ext cx="4726404" cy="951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800" dirty="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02 Structure de classe</a:t>
            </a:r>
            <a:endParaRPr lang="en-US" sz="2800" dirty="0">
              <a:solidFill>
                <a:srgbClr val="26262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rgbClr val="26262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81" name="Google Shape;181;p8"/>
          <p:cNvCxnSpPr/>
          <p:nvPr/>
        </p:nvCxnSpPr>
        <p:spPr>
          <a:xfrm>
            <a:off x="796413" y="457203"/>
            <a:ext cx="0" cy="632244"/>
          </a:xfrm>
          <a:prstGeom prst="straightConnector1">
            <a:avLst/>
          </a:prstGeom>
          <a:noFill/>
          <a:ln w="76200" cap="flat" cmpd="sng">
            <a:solidFill>
              <a:srgbClr val="1C488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" name="Google Shape;182;p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629899" y="224450"/>
            <a:ext cx="1021080" cy="149352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8"/>
          <p:cNvSpPr txBox="1">
            <a:spLocks noGrp="1"/>
          </p:cNvSpPr>
          <p:nvPr>
            <p:ph type="sldNum" idx="12"/>
          </p:nvPr>
        </p:nvSpPr>
        <p:spPr>
          <a:xfrm>
            <a:off x="8601075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4" name="文本框 23"/>
          <p:cNvSpPr txBox="1"/>
          <p:nvPr/>
        </p:nvSpPr>
        <p:spPr>
          <a:xfrm>
            <a:off x="886460" y="925830"/>
            <a:ext cx="2540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mylistwidgetdelegate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532255" y="1918970"/>
            <a:ext cx="6656070" cy="132016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32255" y="1514475"/>
            <a:ext cx="32372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aseline="30000">
                <a:latin typeface="Century" panose="02040604050505020304" charset="0"/>
                <a:cs typeface="Century" panose="02040604050505020304" charset="0"/>
              </a:rPr>
              <a:t>1</a:t>
            </a:r>
            <a:r>
              <a:rPr lang="zh-CN" altLang="en-US">
                <a:latin typeface="Century" panose="02040604050505020304" charset="0"/>
                <a:cs typeface="Century" panose="02040604050505020304" charset="0"/>
              </a:rPr>
              <a:t>myListWidgetDelegate</a:t>
            </a:r>
            <a:endParaRPr lang="zh-CN" altLang="en-US">
              <a:latin typeface="Century" panose="02040604050505020304" charset="0"/>
              <a:cs typeface="Century" panose="020406040505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830" y="1947545"/>
            <a:ext cx="6562725" cy="1257300"/>
          </a:xfrm>
          <a:prstGeom prst="rect">
            <a:avLst/>
          </a:prstGeom>
        </p:spPr>
      </p:pic>
      <p:sp>
        <p:nvSpPr>
          <p:cNvPr id="188" name="Google Shape;188;p8"/>
          <p:cNvSpPr/>
          <p:nvPr/>
        </p:nvSpPr>
        <p:spPr>
          <a:xfrm>
            <a:off x="3355275" y="3403275"/>
            <a:ext cx="351000" cy="535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9EDEE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文本框 6"/>
          <p:cNvSpPr txBox="1"/>
          <p:nvPr/>
        </p:nvSpPr>
        <p:spPr>
          <a:xfrm>
            <a:off x="187325" y="6515735"/>
            <a:ext cx="638302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latin typeface="Century" panose="02040604050505020304" charset="0"/>
                <a:cs typeface="Century" panose="02040604050505020304" charset="0"/>
              </a:rPr>
              <a:t>ref[2]: </a:t>
            </a:r>
            <a:r>
              <a:rPr lang="zh-CN" altLang="en-US" sz="1200">
                <a:latin typeface="Century" panose="02040604050505020304" charset="0"/>
                <a:cs typeface="Century" panose="02040604050505020304" charset="0"/>
              </a:rPr>
              <a:t>https://github.com/Longxr/ComicReader</a:t>
            </a:r>
            <a:endParaRPr lang="zh-CN" altLang="en-US" sz="1200">
              <a:latin typeface="Century" panose="02040604050505020304" charset="0"/>
              <a:cs typeface="Century" panose="020406040505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08835" y="4095115"/>
            <a:ext cx="350774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Century" panose="02040604050505020304" charset="0"/>
                <a:cs typeface="Century" panose="02040604050505020304" charset="0"/>
              </a:rPr>
              <a:t>Personnalisez Qlistwidget pour un meilleur affichage de IC</a:t>
            </a:r>
            <a:r>
              <a:rPr lang="en-US" altLang="zh-CN">
                <a:latin typeface="Century" panose="02040604050505020304" charset="0"/>
                <a:cs typeface="Century" panose="02040604050505020304" charset="0"/>
              </a:rPr>
              <a:t>on</a:t>
            </a:r>
            <a:r>
              <a:rPr lang="zh-CN" altLang="en-US">
                <a:latin typeface="Century" panose="02040604050505020304" charset="0"/>
                <a:cs typeface="Century" panose="02040604050505020304" charset="0"/>
              </a:rPr>
              <a:t> (images)</a:t>
            </a:r>
            <a:r>
              <a:rPr lang="en-US" altLang="zh-CN">
                <a:latin typeface="Century" panose="02040604050505020304" charset="0"/>
                <a:cs typeface="Century" panose="02040604050505020304" charset="0"/>
              </a:rPr>
              <a:t>.</a:t>
            </a:r>
            <a:endParaRPr lang="en-US" altLang="zh-CN">
              <a:latin typeface="Century" panose="02040604050505020304" charset="0"/>
              <a:cs typeface="Century" panose="020406040505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 txBox="1"/>
          <p:nvPr/>
        </p:nvSpPr>
        <p:spPr>
          <a:xfrm>
            <a:off x="253967" y="428658"/>
            <a:ext cx="4726404" cy="951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800" dirty="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02 Structure de classe</a:t>
            </a:r>
            <a:endParaRPr lang="en-US" sz="2800" dirty="0">
              <a:solidFill>
                <a:srgbClr val="26262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rgbClr val="26262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81" name="Google Shape;181;p8"/>
          <p:cNvCxnSpPr/>
          <p:nvPr/>
        </p:nvCxnSpPr>
        <p:spPr>
          <a:xfrm>
            <a:off x="796413" y="457203"/>
            <a:ext cx="0" cy="632244"/>
          </a:xfrm>
          <a:prstGeom prst="straightConnector1">
            <a:avLst/>
          </a:prstGeom>
          <a:noFill/>
          <a:ln w="76200" cap="flat" cmpd="sng">
            <a:solidFill>
              <a:srgbClr val="1C488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" name="Google Shape;182;p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629899" y="224450"/>
            <a:ext cx="1021080" cy="149352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8"/>
          <p:cNvSpPr txBox="1">
            <a:spLocks noGrp="1"/>
          </p:cNvSpPr>
          <p:nvPr>
            <p:ph type="sldNum" idx="12"/>
          </p:nvPr>
        </p:nvSpPr>
        <p:spPr>
          <a:xfrm>
            <a:off x="8601075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4" name="文本框 23"/>
          <p:cNvSpPr txBox="1"/>
          <p:nvPr/>
        </p:nvSpPr>
        <p:spPr>
          <a:xfrm>
            <a:off x="886460" y="925830"/>
            <a:ext cx="2540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mainwindow</a:t>
            </a: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532255" y="1514475"/>
            <a:ext cx="8296275" cy="5000625"/>
            <a:chOff x="2413" y="2925"/>
            <a:chExt cx="13065" cy="7875"/>
          </a:xfrm>
        </p:grpSpPr>
        <p:sp>
          <p:nvSpPr>
            <p:cNvPr id="2" name="矩形 1"/>
            <p:cNvSpPr/>
            <p:nvPr/>
          </p:nvSpPr>
          <p:spPr>
            <a:xfrm>
              <a:off x="2413" y="3562"/>
              <a:ext cx="13065" cy="7238"/>
            </a:xfrm>
            <a:prstGeom prst="rect">
              <a:avLst/>
            </a:prstGeom>
            <a:noFill/>
            <a:ln w="19050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2413" y="2925"/>
              <a:ext cx="5098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>
                  <a:latin typeface="Century" panose="02040604050505020304" charset="0"/>
                  <a:cs typeface="Century" panose="02040604050505020304" charset="0"/>
                </a:rPr>
                <a:t>MainWindow</a:t>
              </a:r>
              <a:endParaRPr lang="zh-CN" altLang="en-US">
                <a:latin typeface="Century" panose="02040604050505020304" charset="0"/>
                <a:cs typeface="Century" panose="02040604050505020304" charset="0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 flipV="1">
              <a:off x="2414" y="7354"/>
              <a:ext cx="13011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直接连接符 12"/>
          <p:cNvCxnSpPr>
            <a:stCxn id="2" idx="0"/>
          </p:cNvCxnSpPr>
          <p:nvPr/>
        </p:nvCxnSpPr>
        <p:spPr>
          <a:xfrm>
            <a:off x="5680710" y="1918970"/>
            <a:ext cx="0" cy="241998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445" y="1981200"/>
            <a:ext cx="2752725" cy="21526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860" y="2157730"/>
            <a:ext cx="3714750" cy="18002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5445" y="4731385"/>
            <a:ext cx="2533650" cy="14763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9685" y="4921885"/>
            <a:ext cx="4352925" cy="1095375"/>
          </a:xfrm>
          <a:prstGeom prst="rect">
            <a:avLst/>
          </a:prstGeom>
        </p:spPr>
      </p:pic>
      <p:cxnSp>
        <p:nvCxnSpPr>
          <p:cNvPr id="16" name="直接连接符 15"/>
          <p:cNvCxnSpPr/>
          <p:nvPr/>
        </p:nvCxnSpPr>
        <p:spPr>
          <a:xfrm flipH="1">
            <a:off x="4868545" y="4326890"/>
            <a:ext cx="9525" cy="219773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95f90200eb_4_14"/>
          <p:cNvSpPr txBox="1"/>
          <p:nvPr/>
        </p:nvSpPr>
        <p:spPr>
          <a:xfrm>
            <a:off x="692785" y="447675"/>
            <a:ext cx="3462655" cy="52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2800" dirty="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</a:t>
            </a:r>
            <a:r>
              <a:rPr lang="en-US" sz="2800" dirty="0">
                <a:solidFill>
                  <a:srgbClr val="262626"/>
                </a:solidFill>
              </a:rPr>
              <a:t>3 </a:t>
            </a:r>
            <a:r>
              <a:rPr lang="en-US" sz="2800" dirty="0" err="1">
                <a:solidFill>
                  <a:srgbClr val="262626"/>
                </a:solidFill>
                <a:sym typeface="Century" panose="02040604050505020304"/>
              </a:rPr>
              <a:t>Fonctionnement</a:t>
            </a:r>
            <a:endParaRPr lang="en-US" sz="2800" dirty="0" err="1">
              <a:solidFill>
                <a:srgbClr val="262626"/>
              </a:solidFill>
              <a:sym typeface="Century" panose="020406040505050203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26262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53" name="Google Shape;253;g95f90200eb_4_14"/>
          <p:cNvCxnSpPr/>
          <p:nvPr/>
        </p:nvCxnSpPr>
        <p:spPr>
          <a:xfrm>
            <a:off x="796413" y="457203"/>
            <a:ext cx="0" cy="632100"/>
          </a:xfrm>
          <a:prstGeom prst="straightConnector1">
            <a:avLst/>
          </a:prstGeom>
          <a:noFill/>
          <a:ln w="76200" cap="flat" cmpd="sng">
            <a:solidFill>
              <a:srgbClr val="1C488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54" name="Google Shape;254;g95f90200eb_4_1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629899" y="224450"/>
            <a:ext cx="1021080" cy="149352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95f90200eb_4_14"/>
          <p:cNvSpPr txBox="1"/>
          <p:nvPr/>
        </p:nvSpPr>
        <p:spPr>
          <a:xfrm>
            <a:off x="807085" y="865505"/>
            <a:ext cx="33870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Liseuse de Bande-Dessinées[3]</a:t>
            </a:r>
            <a:r>
              <a:rPr lang="en-US" sz="1800" dirty="0">
                <a:solidFill>
                  <a:schemeClr val="dk1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 </a:t>
            </a:r>
            <a:endParaRPr sz="1800" dirty="0">
              <a:solidFill>
                <a:schemeClr val="dk1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</p:txBody>
      </p:sp>
      <p:sp>
        <p:nvSpPr>
          <p:cNvPr id="257" name="Google Shape;257;g95f90200eb_4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258" name="Google Shape;258;g95f90200eb_4_1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2278" y="4754752"/>
            <a:ext cx="4355224" cy="2107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324;g95f90200eb_3_30"/>
          <p:cNvCxnSpPr/>
          <p:nvPr/>
        </p:nvCxnSpPr>
        <p:spPr>
          <a:xfrm>
            <a:off x="831215" y="4545922"/>
            <a:ext cx="10842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文本框 1"/>
          <p:cNvSpPr txBox="1"/>
          <p:nvPr/>
        </p:nvSpPr>
        <p:spPr>
          <a:xfrm>
            <a:off x="807085" y="1826895"/>
            <a:ext cx="431292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>
                <a:latin typeface="Century" panose="02040604050505020304" charset="0"/>
                <a:cs typeface="Century" panose="02040604050505020304" charset="0"/>
              </a:rPr>
              <a:t>Formats fichiers de départ</a:t>
            </a:r>
            <a:r>
              <a:rPr lang="en-US">
                <a:latin typeface="Century" panose="02040604050505020304" charset="0"/>
                <a:cs typeface="Century" panose="02040604050505020304" charset="0"/>
              </a:rPr>
              <a:t>(zip)</a:t>
            </a:r>
            <a:r>
              <a:rPr>
                <a:latin typeface="Century" panose="02040604050505020304" charset="0"/>
                <a:cs typeface="Century" panose="02040604050505020304" charset="0"/>
              </a:rPr>
              <a:t> </a:t>
            </a:r>
            <a:endParaRPr>
              <a:latin typeface="Century" panose="02040604050505020304" charset="0"/>
              <a:cs typeface="Century" panose="0204060405050502030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latin typeface="Century" panose="02040604050505020304" charset="0"/>
                <a:cs typeface="Century" panose="02040604050505020304" charset="0"/>
              </a:rPr>
              <a:t>Formats fichiers images</a:t>
            </a:r>
            <a:r>
              <a:rPr lang="en-US" altLang="zh-CN">
                <a:latin typeface="Century" panose="02040604050505020304" charset="0"/>
                <a:cs typeface="Century" panose="02040604050505020304" charset="0"/>
              </a:rPr>
              <a:t>(jpg, png, bmp)</a:t>
            </a:r>
            <a:endParaRPr lang="en-US" altLang="zh-CN">
              <a:latin typeface="Century" panose="02040604050505020304" charset="0"/>
              <a:cs typeface="Century" panose="0204060405050502030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latin typeface="Century" panose="02040604050505020304" charset="0"/>
                <a:cs typeface="Century" panose="02040604050505020304" charset="0"/>
              </a:rPr>
              <a:t>Filtrages </a:t>
            </a:r>
            <a:r>
              <a:rPr lang="zh-CN" altLang="en-US">
                <a:latin typeface="Century" panose="02040604050505020304" charset="0"/>
                <a:cs typeface="Century" panose="02040604050505020304" charset="0"/>
              </a:rPr>
              <a:t>numérique</a:t>
            </a:r>
            <a:r>
              <a:rPr lang="en-US" altLang="zh-CN">
                <a:latin typeface="Century" panose="02040604050505020304" charset="0"/>
                <a:cs typeface="Century" panose="02040604050505020304" charset="0"/>
              </a:rPr>
              <a:t>(Filtre gaussien, filtre médian, filtre moyen, filtre boîte)</a:t>
            </a:r>
            <a:endParaRPr lang="en-US" altLang="zh-CN">
              <a:latin typeface="Century" panose="02040604050505020304" charset="0"/>
              <a:cs typeface="Century" panose="0204060405050502030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latin typeface="Century" panose="02040604050505020304" charset="0"/>
                <a:cs typeface="Century" panose="02040604050505020304" charset="0"/>
              </a:rPr>
              <a:t>Traitement d'image</a:t>
            </a:r>
            <a:r>
              <a:rPr lang="en-US" altLang="zh-CN">
                <a:latin typeface="Century" panose="02040604050505020304" charset="0"/>
                <a:cs typeface="Century" panose="02040604050505020304" charset="0"/>
              </a:rPr>
              <a:t>(niveaux de gris et détection de </a:t>
            </a:r>
            <a:r>
              <a:rPr lang="en-US" altLang="zh-CN">
                <a:latin typeface="Century" panose="02040604050505020304" charset="0"/>
                <a:ea typeface="宋体" panose="02010600030101010101" pitchFamily="2" charset="-122"/>
                <a:cs typeface="Century" panose="02040604050505020304" charset="0"/>
              </a:rPr>
              <a:t>contour</a:t>
            </a:r>
            <a:r>
              <a:rPr lang="en-US" altLang="zh-CN">
                <a:latin typeface="Century" panose="02040604050505020304" charset="0"/>
                <a:cs typeface="Century" panose="02040604050505020304" charset="0"/>
              </a:rPr>
              <a:t>)</a:t>
            </a:r>
            <a:endParaRPr lang="en-US" altLang="zh-CN">
              <a:latin typeface="Century" panose="02040604050505020304" charset="0"/>
              <a:cs typeface="Century" panose="0204060405050502030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latin typeface="Century" panose="02040604050505020304" charset="0"/>
                <a:cs typeface="Century" panose="02040604050505020304" charset="0"/>
              </a:rPr>
              <a:t>Page suivante, précédente </a:t>
            </a:r>
            <a:r>
              <a:rPr lang="en-US" altLang="zh-CN">
                <a:latin typeface="Century" panose="02040604050505020304" charset="0"/>
                <a:cs typeface="Century" panose="02040604050505020304" charset="0"/>
              </a:rPr>
              <a:t>et recherche de page</a:t>
            </a:r>
            <a:endParaRPr lang="en-US" altLang="zh-CN">
              <a:latin typeface="Century" panose="02040604050505020304" charset="0"/>
              <a:cs typeface="Century" panose="0204060405050502030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latin typeface="Century" panose="02040604050505020304" charset="0"/>
                <a:cs typeface="Century" panose="02040604050505020304" charset="0"/>
              </a:rPr>
              <a:t>La barre de progression montre la progression de la lecture</a:t>
            </a:r>
            <a:endParaRPr lang="zh-CN" altLang="en-US">
              <a:latin typeface="Century" panose="02040604050505020304" charset="0"/>
              <a:cs typeface="Century" panose="0204060405050502030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latin typeface="Century" panose="02040604050505020304" charset="0"/>
                <a:cs typeface="Century" panose="02040604050505020304" charset="0"/>
              </a:rPr>
              <a:t>Enregistrez les images et enregistrez-les en version PDF</a:t>
            </a:r>
            <a:endParaRPr lang="zh-CN" altLang="en-US">
              <a:latin typeface="Century" panose="02040604050505020304" charset="0"/>
              <a:cs typeface="Century" panose="020406040505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04790" y="1805305"/>
            <a:ext cx="431292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>
                <a:latin typeface="Century" panose="02040604050505020304" charset="0"/>
                <a:cs typeface="Century" panose="02040604050505020304" charset="0"/>
              </a:rPr>
              <a:t>L'écran secondaire affiche les informations sur la page suivante</a:t>
            </a:r>
            <a:endParaRPr>
              <a:latin typeface="Century" panose="02040604050505020304" charset="0"/>
              <a:cs typeface="Century" panose="0204060405050502030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latin typeface="Century" panose="02040604050505020304" charset="0"/>
                <a:cs typeface="Century" panose="02040604050505020304" charset="0"/>
              </a:rPr>
              <a:t>Le moniteur principal peut afficher deux images en même temps et dispose d'un mode de protection des yeux vert</a:t>
            </a:r>
            <a:endParaRPr lang="en-US" altLang="zh-CN">
              <a:latin typeface="Century" panose="02040604050505020304" charset="0"/>
              <a:cs typeface="Century" panose="0204060405050502030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>
                <a:latin typeface="Century" panose="02040604050505020304" charset="0"/>
                <a:cs typeface="Century" panose="02040604050505020304" charset="0"/>
              </a:rPr>
              <a:t>L'affichage principal peut être glissé pour tourner les pages</a:t>
            </a:r>
            <a:endParaRPr>
              <a:latin typeface="Century" panose="02040604050505020304" charset="0"/>
              <a:cs typeface="Century" panose="0204060405050502030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>
                <a:latin typeface="Century" panose="02040604050505020304" charset="0"/>
                <a:cs typeface="Century" panose="02040604050505020304" charset="0"/>
              </a:rPr>
              <a:t>Afficher le chemin du fichier</a:t>
            </a:r>
            <a:endParaRPr>
              <a:latin typeface="Century" panose="02040604050505020304" charset="0"/>
              <a:cs typeface="Century" panose="0204060405050502030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>
                <a:latin typeface="Century" panose="02040604050505020304" charset="0"/>
                <a:cs typeface="Century" panose="02040604050505020304" charset="0"/>
              </a:rPr>
              <a:t>Le répertoire de données actuel et vous pouvez double-cliquer pour tourner la page</a:t>
            </a:r>
            <a:endParaRPr>
              <a:latin typeface="Century" panose="02040604050505020304" charset="0"/>
              <a:cs typeface="Century" panose="0204060405050502030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latin typeface="Century" panose="02040604050505020304" charset="0"/>
                <a:cs typeface="Century" panose="02040604050505020304" charset="0"/>
              </a:rPr>
              <a:t>Peut continuer à se développer </a:t>
            </a:r>
            <a:r>
              <a:rPr lang="en-US" altLang="zh-CN">
                <a:latin typeface="Century" panose="02040604050505020304" charset="0"/>
                <a:cs typeface="Century" panose="02040604050505020304" charset="0"/>
              </a:rPr>
              <a:t>et a</a:t>
            </a:r>
            <a:r>
              <a:rPr lang="zh-CN" altLang="en-US">
                <a:latin typeface="Century" panose="02040604050505020304" charset="0"/>
                <a:cs typeface="Century" panose="02040604050505020304" charset="0"/>
              </a:rPr>
              <a:t> un certain degré de tolérance aux pannes</a:t>
            </a:r>
            <a:endParaRPr lang="zh-CN" altLang="en-US">
              <a:latin typeface="Century" panose="02040604050505020304" charset="0"/>
              <a:cs typeface="Century" panose="020406040505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27"/>
          <p:cNvSpPr txBox="1"/>
          <p:nvPr/>
        </p:nvSpPr>
        <p:spPr>
          <a:xfrm>
            <a:off x="904648" y="409927"/>
            <a:ext cx="2538453" cy="52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62626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04 Conclusion</a:t>
            </a:r>
            <a:endParaRPr sz="2800">
              <a:solidFill>
                <a:srgbClr val="262626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</p:txBody>
      </p:sp>
      <p:cxnSp>
        <p:nvCxnSpPr>
          <p:cNvPr id="1144" name="Google Shape;1144;p27"/>
          <p:cNvCxnSpPr/>
          <p:nvPr/>
        </p:nvCxnSpPr>
        <p:spPr>
          <a:xfrm>
            <a:off x="796413" y="457203"/>
            <a:ext cx="0" cy="632244"/>
          </a:xfrm>
          <a:prstGeom prst="straightConnector1">
            <a:avLst/>
          </a:prstGeom>
          <a:noFill/>
          <a:ln w="76200" cap="flat" cmpd="sng">
            <a:solidFill>
              <a:srgbClr val="1C488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45" name="Google Shape;1145;p2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528299" y="640375"/>
            <a:ext cx="1021080" cy="1493520"/>
          </a:xfrm>
          <a:prstGeom prst="rect">
            <a:avLst/>
          </a:prstGeom>
          <a:noFill/>
          <a:ln>
            <a:noFill/>
          </a:ln>
        </p:spPr>
      </p:pic>
      <p:sp>
        <p:nvSpPr>
          <p:cNvPr id="1146" name="Google Shape;1146;p27"/>
          <p:cNvSpPr txBox="1"/>
          <p:nvPr/>
        </p:nvSpPr>
        <p:spPr>
          <a:xfrm>
            <a:off x="719455" y="1718945"/>
            <a:ext cx="9646285" cy="261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En conclusion:</a:t>
            </a:r>
            <a:endParaRPr sz="1800" dirty="0">
              <a:solidFill>
                <a:schemeClr val="dk1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Ce projet peut essentiellement répondre aux exigences du projet, et en même temps, il peut être re-développé en héritant et en ajoutant des algorithmes de traitement d'image associés.</a:t>
            </a:r>
            <a:endParaRPr lang="en-US" sz="1600" b="0" i="0" u="none" strike="noStrike" cap="none" dirty="0">
              <a:solidFill>
                <a:schemeClr val="dk1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Ce projet a été développé sous linux et n'a pas réussi à ajouter des tâches de décompression bit7z et rar. Ce projet ne prend en charge que les fichiers zip.</a:t>
            </a:r>
            <a:endParaRPr lang="en-US" sz="1600" b="0" i="0" u="none" strike="noStrike" cap="none" dirty="0">
              <a:solidFill>
                <a:schemeClr val="dk1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sz="1600" dirty="0">
                <a:solidFill>
                  <a:schemeClr val="dk1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  <a:hlinkClick r:id="rId2" tooltip="" action="ppaction://hlinkfile"/>
              </a:rPr>
              <a:t>application.gif</a:t>
            </a:r>
            <a:endParaRPr sz="1600" dirty="0">
              <a:solidFill>
                <a:schemeClr val="dk1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u="sng" dirty="0">
                <a:solidFill>
                  <a:schemeClr val="dk1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Merci pour </a:t>
            </a:r>
            <a:r>
              <a:rPr lang="en-US" altLang="zh-CN" sz="1600" b="1" u="sng" dirty="0" err="1">
                <a:solidFill>
                  <a:schemeClr val="dk1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votre</a:t>
            </a:r>
            <a:r>
              <a:rPr lang="en-US" altLang="zh-CN" sz="1600" b="1" u="sng" dirty="0">
                <a:solidFill>
                  <a:schemeClr val="dk1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 attention.</a:t>
            </a:r>
            <a:endParaRPr sz="1600" b="1" u="sng" dirty="0">
              <a:solidFill>
                <a:schemeClr val="dk1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</p:txBody>
      </p:sp>
      <p:sp>
        <p:nvSpPr>
          <p:cNvPr id="1147" name="Google Shape;114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95fc20fdd5_3_5"/>
          <p:cNvSpPr txBox="1"/>
          <p:nvPr/>
        </p:nvSpPr>
        <p:spPr>
          <a:xfrm>
            <a:off x="904648" y="409927"/>
            <a:ext cx="25386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>
                <a:solidFill>
                  <a:srgbClr val="262626"/>
                </a:solidFill>
                <a:latin typeface="Century" panose="02040604050505020304"/>
                <a:ea typeface="宋体" panose="02010600030101010101" pitchFamily="2" charset="-122"/>
                <a:cs typeface="Century" panose="02040604050505020304"/>
                <a:sym typeface="Century" panose="02040604050505020304"/>
              </a:rPr>
              <a:t>Bibliothèques </a:t>
            </a:r>
            <a:endParaRPr lang="en-US" altLang="zh-CN" sz="2800">
              <a:solidFill>
                <a:srgbClr val="262626"/>
              </a:solidFill>
              <a:latin typeface="Century" panose="02040604050505020304"/>
              <a:ea typeface="宋体" panose="02010600030101010101" pitchFamily="2" charset="-122"/>
              <a:cs typeface="Century" panose="02040604050505020304"/>
              <a:sym typeface="Century" panose="02040604050505020304"/>
            </a:endParaRPr>
          </a:p>
        </p:txBody>
      </p:sp>
      <p:cxnSp>
        <p:nvCxnSpPr>
          <p:cNvPr id="1164" name="Google Shape;1164;g95fc20fdd5_3_5"/>
          <p:cNvCxnSpPr/>
          <p:nvPr/>
        </p:nvCxnSpPr>
        <p:spPr>
          <a:xfrm>
            <a:off x="796413" y="457203"/>
            <a:ext cx="0" cy="632100"/>
          </a:xfrm>
          <a:prstGeom prst="straightConnector1">
            <a:avLst/>
          </a:prstGeom>
          <a:noFill/>
          <a:ln w="76200" cap="flat" cmpd="sng">
            <a:solidFill>
              <a:srgbClr val="1C488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65" name="Google Shape;1165;g95fc20fdd5_3_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528299" y="640375"/>
            <a:ext cx="1021080" cy="1493520"/>
          </a:xfrm>
          <a:prstGeom prst="rect">
            <a:avLst/>
          </a:prstGeom>
          <a:noFill/>
          <a:ln>
            <a:noFill/>
          </a:ln>
        </p:spPr>
      </p:pic>
      <p:sp>
        <p:nvSpPr>
          <p:cNvPr id="1166" name="Google Shape;1166;g95fc20fdd5_3_5"/>
          <p:cNvSpPr txBox="1"/>
          <p:nvPr/>
        </p:nvSpPr>
        <p:spPr>
          <a:xfrm>
            <a:off x="696080" y="1193195"/>
            <a:ext cx="9646200" cy="29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-40640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[1]      [youtube]</a:t>
            </a:r>
            <a:r>
              <a:rPr lang="en-US" altLang="zh-CN" dirty="0">
                <a:solidFill>
                  <a:schemeClr val="dk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https://www.youtube.com/watch?v=mxlcKmvMK9Q</a:t>
            </a:r>
            <a:endParaRPr lang="en-US" altLang="zh-CN" dirty="0">
              <a:solidFill>
                <a:schemeClr val="dk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-40640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zh-CN" dirty="0">
                <a:solidFill>
                  <a:schemeClr val="dk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[2]      [github]</a:t>
            </a:r>
            <a:r>
              <a:rPr lang="en-US" altLang="zh-CN" dirty="0">
                <a:solidFill>
                  <a:schemeClr val="dk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https://github.com/Longxr/ComicReader</a:t>
            </a:r>
            <a:r>
              <a:rPr lang="en-US" altLang="zh-CN" dirty="0">
                <a:solidFill>
                  <a:schemeClr val="dk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.</a:t>
            </a:r>
            <a:endParaRPr lang="en-US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-40640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[3]     </a:t>
            </a:r>
            <a:r>
              <a:rPr lang="en-US" altLang="zh-CN" dirty="0">
                <a:solidFill>
                  <a:schemeClr val="dk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 [IN204]</a:t>
            </a:r>
            <a:r>
              <a:rPr lang="en-US" altLang="zh-CN" dirty="0">
                <a:solidFill>
                  <a:schemeClr val="dk1"/>
                </a:solidFill>
                <a:latin typeface="Times New Roman" panose="02020603050405020304"/>
                <a:cs typeface="Times New Roman" panose="02020603050405020304"/>
              </a:rPr>
              <a:t>https://perso.ensta-paris.fr/~bmonsuez/Cours/doku.php?id=in204:resources.</a:t>
            </a:r>
            <a:endParaRPr lang="en-US" altLang="zh-CN" dirty="0">
              <a:solidFill>
                <a:schemeClr val="dk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lvl="0" indent="-40640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-40640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-40640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-40640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-40640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67" name="Google Shape;1167;g95fc20fdd5_3_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/>
          <p:nvPr/>
        </p:nvSpPr>
        <p:spPr>
          <a:xfrm>
            <a:off x="7988709" y="5737122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245804" y="294968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560439" y="387632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1908278" y="1277188"/>
            <a:ext cx="29955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1C4885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sommaire</a:t>
            </a:r>
            <a:endParaRPr lang="en-US" sz="4800" b="0" i="0" u="none" strike="noStrike" cap="none">
              <a:solidFill>
                <a:srgbClr val="1C4885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1890358" y="860693"/>
            <a:ext cx="2325900" cy="39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C488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CONTENU</a:t>
            </a:r>
            <a:endParaRPr lang="en-US" sz="2000">
              <a:solidFill>
                <a:srgbClr val="1C4885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1908283" y="3112512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01</a:t>
            </a:r>
            <a:endParaRPr sz="1200" b="1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2672779" y="3105175"/>
            <a:ext cx="3701845" cy="459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 sz="2400">
                <a:solidFill>
                  <a:srgbClr val="1C4885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Introduction</a:t>
            </a:r>
            <a:endParaRPr lang="en-US" sz="2400" dirty="0">
              <a:solidFill>
                <a:srgbClr val="1C4885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6495346" y="3112512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02</a:t>
            </a:r>
            <a:endParaRPr sz="1200" b="1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7259842" y="3105175"/>
            <a:ext cx="3701845" cy="459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C4885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Structure</a:t>
            </a:r>
            <a:endParaRPr lang="en-US" sz="2400" dirty="0">
              <a:solidFill>
                <a:srgbClr val="1C4885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1908283" y="4355250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03</a:t>
            </a:r>
            <a:endParaRPr sz="1200" b="1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2672779" y="4347913"/>
            <a:ext cx="3701845" cy="459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C4885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Fonctionnement</a:t>
            </a:r>
            <a:endParaRPr lang="en-US" sz="2400" dirty="0">
              <a:solidFill>
                <a:srgbClr val="1C4885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6495346" y="4355250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04</a:t>
            </a:r>
            <a:endParaRPr sz="1200" b="1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7259842" y="4347913"/>
            <a:ext cx="3701845" cy="459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C4885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Conclusion</a:t>
            </a:r>
            <a:endParaRPr sz="2400">
              <a:solidFill>
                <a:srgbClr val="1C4885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</p:txBody>
      </p:sp>
      <p:pic>
        <p:nvPicPr>
          <p:cNvPr id="117" name="Google Shape;117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398671" y="635019"/>
            <a:ext cx="1021080" cy="1493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 txBox="1"/>
          <p:nvPr/>
        </p:nvSpPr>
        <p:spPr>
          <a:xfrm>
            <a:off x="822960" y="410210"/>
            <a:ext cx="5295265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2626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Introduction</a:t>
            </a:r>
            <a:endParaRPr lang="en-US" sz="2400" b="0" strike="noStrike" spc="-1">
              <a:solidFill>
                <a:srgbClr val="000000"/>
              </a:solidFill>
              <a:latin typeface="Century" panose="02040604050505020304" charset="0"/>
              <a:ea typeface="DejaVu Sans"/>
              <a:cs typeface="Century" panose="0204060405050502030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Century" panose="02040604050505020304" charset="0"/>
              <a:ea typeface="DejaVu Sans"/>
              <a:cs typeface="Century" panose="02040604050505020304" charset="0"/>
              <a:sym typeface="Arial" panose="020B0604020202020204"/>
            </a:endParaRPr>
          </a:p>
        </p:txBody>
      </p:sp>
      <p:cxnSp>
        <p:nvCxnSpPr>
          <p:cNvPr id="181" name="Google Shape;181;p8"/>
          <p:cNvCxnSpPr/>
          <p:nvPr/>
        </p:nvCxnSpPr>
        <p:spPr>
          <a:xfrm>
            <a:off x="796413" y="457203"/>
            <a:ext cx="0" cy="632244"/>
          </a:xfrm>
          <a:prstGeom prst="straightConnector1">
            <a:avLst/>
          </a:prstGeom>
          <a:noFill/>
          <a:ln w="76200" cap="flat" cmpd="sng">
            <a:solidFill>
              <a:srgbClr val="1C488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3" name="Google Shape;183;p8"/>
          <p:cNvSpPr txBox="1"/>
          <p:nvPr/>
        </p:nvSpPr>
        <p:spPr>
          <a:xfrm>
            <a:off x="807085" y="855980"/>
            <a:ext cx="3387090" cy="36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Requirements</a:t>
            </a:r>
            <a:endParaRPr lang="en-US" sz="1800">
              <a:solidFill>
                <a:schemeClr val="dk1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</p:txBody>
      </p:sp>
      <p:sp>
        <p:nvSpPr>
          <p:cNvPr id="184" name="Google Shape;184;p8"/>
          <p:cNvSpPr txBox="1"/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88" name="Google Shape;188;p8"/>
          <p:cNvSpPr/>
          <p:nvPr/>
        </p:nvSpPr>
        <p:spPr>
          <a:xfrm>
            <a:off x="2128455" y="1726240"/>
            <a:ext cx="351000" cy="535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9EDEE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" name="文本框 1"/>
          <p:cNvSpPr txBox="1"/>
          <p:nvPr/>
        </p:nvSpPr>
        <p:spPr>
          <a:xfrm>
            <a:off x="1623695" y="2527935"/>
            <a:ext cx="6431280" cy="2984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z="2000">
                <a:latin typeface="Century" panose="02040604050505020304" charset="0"/>
                <a:cs typeface="Century" panose="02040604050505020304" charset="0"/>
                <a:sym typeface="+mn-ea"/>
              </a:rPr>
              <a:t>quazip-1.1  </a:t>
            </a:r>
            <a:endParaRPr lang="en-US" altLang="zh-CN" sz="2000">
              <a:latin typeface="Century" panose="02040604050505020304" charset="0"/>
              <a:cs typeface="Century" panose="02040604050505020304" charset="0"/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z="2000">
                <a:latin typeface="Century" panose="02040604050505020304" charset="0"/>
                <a:cs typeface="Century" panose="02040604050505020304" charset="0"/>
                <a:sym typeface="+mn-ea"/>
              </a:rPr>
              <a:t>OpenCV-4.5.1</a:t>
            </a:r>
            <a:endParaRPr lang="en-US" altLang="zh-CN" sz="2000">
              <a:latin typeface="Century" panose="02040604050505020304" charset="0"/>
              <a:cs typeface="Century" panose="02040604050505020304" charset="0"/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z="2000">
                <a:latin typeface="Century" panose="02040604050505020304" charset="0"/>
                <a:cs typeface="Century" panose="02040604050505020304" charset="0"/>
                <a:sym typeface="+mn-ea"/>
              </a:rPr>
              <a:t>Magick</a:t>
            </a:r>
            <a:endParaRPr lang="en-US" altLang="zh-CN" sz="2000">
              <a:latin typeface="Century" panose="02040604050505020304" charset="0"/>
              <a:cs typeface="Century" panose="02040604050505020304" charset="0"/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z="2000">
                <a:latin typeface="Century" panose="02040604050505020304" charset="0"/>
                <a:cs typeface="Century" panose="02040604050505020304" charset="0"/>
                <a:sym typeface="+mn-ea"/>
              </a:rPr>
              <a:t>QT Creator</a:t>
            </a:r>
            <a:endParaRPr lang="en-US" altLang="zh-CN" sz="2000">
              <a:latin typeface="Century" panose="02040604050505020304" charset="0"/>
              <a:cs typeface="Century" panose="02040604050505020304" charset="0"/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en-US" altLang="zh-CN">
              <a:latin typeface="Century" panose="02040604050505020304" charset="0"/>
              <a:cs typeface="Century" panose="02040604050505020304" charset="0"/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latin typeface="Century" panose="02040604050505020304" charset="0"/>
              <a:cs typeface="Century" panose="02040604050505020304" charset="0"/>
            </a:endParaRPr>
          </a:p>
        </p:txBody>
      </p:sp>
      <p:pic>
        <p:nvPicPr>
          <p:cNvPr id="162" name="Google Shape;162;p4"/>
          <p:cNvPicPr preferRelativeResize="0"/>
          <p:nvPr/>
        </p:nvPicPr>
        <p:blipFill rotWithShape="1">
          <a:blip r:embed="rId1"/>
          <a:srcRect l="25344" t="24688" r="25556" b="24688"/>
          <a:stretch>
            <a:fillRect/>
          </a:stretch>
        </p:blipFill>
        <p:spPr>
          <a:xfrm>
            <a:off x="8610477" y="3113784"/>
            <a:ext cx="958900" cy="98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258;g95f90200eb_4_1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2065" y="5358130"/>
            <a:ext cx="3790315" cy="14947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Google Shape;324;g95f90200eb_3_30"/>
          <p:cNvCxnSpPr/>
          <p:nvPr/>
        </p:nvCxnSpPr>
        <p:spPr>
          <a:xfrm>
            <a:off x="1233805" y="5019632"/>
            <a:ext cx="943546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7" name="Google Shape;117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398671" y="635019"/>
            <a:ext cx="1021080" cy="1493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/>
          <p:nvPr/>
        </p:nvSpPr>
        <p:spPr>
          <a:xfrm>
            <a:off x="756052" y="481647"/>
            <a:ext cx="2839450" cy="52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62626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01 Introduction</a:t>
            </a:r>
            <a:endParaRPr sz="2800">
              <a:solidFill>
                <a:srgbClr val="262626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</p:txBody>
      </p:sp>
      <p:cxnSp>
        <p:nvCxnSpPr>
          <p:cNvPr id="138" name="Google Shape;138;p4"/>
          <p:cNvCxnSpPr/>
          <p:nvPr/>
        </p:nvCxnSpPr>
        <p:spPr>
          <a:xfrm>
            <a:off x="796413" y="457203"/>
            <a:ext cx="0" cy="632244"/>
          </a:xfrm>
          <a:prstGeom prst="straightConnector1">
            <a:avLst/>
          </a:prstGeom>
          <a:noFill/>
          <a:ln w="76200" cap="flat" cmpd="sng">
            <a:solidFill>
              <a:srgbClr val="1C488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4" name="Google Shape;144;p4"/>
          <p:cNvSpPr/>
          <p:nvPr/>
        </p:nvSpPr>
        <p:spPr>
          <a:xfrm>
            <a:off x="945625" y="4824251"/>
            <a:ext cx="9684300" cy="1586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5" name="Google Shape;155;p4"/>
          <p:cNvSpPr txBox="1"/>
          <p:nvPr/>
        </p:nvSpPr>
        <p:spPr>
          <a:xfrm>
            <a:off x="807085" y="789305"/>
            <a:ext cx="3387000" cy="36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interface</a:t>
            </a: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</a:t>
            </a: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9" name="Google Shape;159;p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629899" y="224450"/>
            <a:ext cx="1021080" cy="149352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4"/>
          <p:cNvSpPr txBox="1"/>
          <p:nvPr/>
        </p:nvSpPr>
        <p:spPr>
          <a:xfrm>
            <a:off x="709295" y="6430645"/>
            <a:ext cx="478731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200" baseline="30000" dirty="0">
                <a:solidFill>
                  <a:schemeClr val="dk1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1</a:t>
            </a:r>
            <a:r>
              <a:rPr lang="en-US" altLang="zh-CN" sz="1200" dirty="0">
                <a:solidFill>
                  <a:schemeClr val="dk1"/>
                </a:solidFill>
                <a:latin typeface="Century" panose="02040604050505020304"/>
                <a:sym typeface="Century" panose="02040604050505020304"/>
              </a:rPr>
              <a:t>L'interface de Liseuse de Bande-Dessinées</a:t>
            </a:r>
            <a:r>
              <a:rPr lang="en-US" sz="1200" dirty="0">
                <a:solidFill>
                  <a:schemeClr val="dk1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(CBR</a:t>
            </a:r>
            <a:r>
              <a:rPr lang="en-US" sz="1200" dirty="0">
                <a:solidFill>
                  <a:schemeClr val="dk1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)</a:t>
            </a:r>
            <a:endParaRPr lang="en-US" sz="1200" dirty="0">
              <a:solidFill>
                <a:schemeClr val="dk1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</p:txBody>
      </p:sp>
      <p:sp>
        <p:nvSpPr>
          <p:cNvPr id="161" name="Google Shape;16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62" name="Google Shape;162;p4"/>
          <p:cNvPicPr preferRelativeResize="0"/>
          <p:nvPr/>
        </p:nvPicPr>
        <p:blipFill rotWithShape="1">
          <a:blip r:embed="rId2"/>
          <a:srcRect l="25344" t="24688" r="25556" b="24688"/>
          <a:stretch>
            <a:fillRect/>
          </a:stretch>
        </p:blipFill>
        <p:spPr>
          <a:xfrm>
            <a:off x="10175117" y="3029964"/>
            <a:ext cx="958900" cy="98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1" descr="interfa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310" y="1075690"/>
            <a:ext cx="6129655" cy="53308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/>
          <p:nvPr/>
        </p:nvSpPr>
        <p:spPr>
          <a:xfrm>
            <a:off x="756052" y="481647"/>
            <a:ext cx="2839450" cy="52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62626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01 Introduction</a:t>
            </a:r>
            <a:endParaRPr sz="2800">
              <a:solidFill>
                <a:srgbClr val="262626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</p:txBody>
      </p:sp>
      <p:cxnSp>
        <p:nvCxnSpPr>
          <p:cNvPr id="138" name="Google Shape;138;p4"/>
          <p:cNvCxnSpPr/>
          <p:nvPr/>
        </p:nvCxnSpPr>
        <p:spPr>
          <a:xfrm>
            <a:off x="796413" y="457203"/>
            <a:ext cx="0" cy="632244"/>
          </a:xfrm>
          <a:prstGeom prst="straightConnector1">
            <a:avLst/>
          </a:prstGeom>
          <a:noFill/>
          <a:ln w="76200" cap="flat" cmpd="sng">
            <a:solidFill>
              <a:srgbClr val="1C488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5" name="Google Shape;155;p4"/>
          <p:cNvSpPr txBox="1"/>
          <p:nvPr/>
        </p:nvSpPr>
        <p:spPr>
          <a:xfrm>
            <a:off x="807085" y="789305"/>
            <a:ext cx="3387000" cy="36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interface</a:t>
            </a: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</a:t>
            </a: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9" name="Google Shape;159;p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629899" y="224450"/>
            <a:ext cx="1021080" cy="149352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2" name="图片 1" descr="interfa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945" y="1257935"/>
            <a:ext cx="6129655" cy="53308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395855" y="1717675"/>
            <a:ext cx="1006475" cy="403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1915795" y="2719070"/>
            <a:ext cx="345440" cy="29718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990715" y="1635125"/>
            <a:ext cx="1619885" cy="158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8797925" y="2000250"/>
            <a:ext cx="460375" cy="36449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Google Shape;155;p4"/>
          <p:cNvSpPr txBox="1"/>
          <p:nvPr/>
        </p:nvSpPr>
        <p:spPr>
          <a:xfrm>
            <a:off x="238760" y="3016250"/>
            <a:ext cx="183515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+mn-ea"/>
              </a:rPr>
              <a:t>table des matières</a:t>
            </a:r>
            <a:endParaRPr lang="en-US" sz="1400">
              <a:solidFill>
                <a:schemeClr val="dk1"/>
              </a:solidFill>
              <a:latin typeface="Century" panose="02040604050505020304"/>
              <a:ea typeface="Century" panose="02040604050505020304"/>
              <a:cs typeface="Century" panose="020406040505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Arial" panose="020B0604020202020204"/>
              </a:rPr>
              <a:t>	</a:t>
            </a:r>
            <a:endParaRPr lang="en-US" sz="1400">
              <a:solidFill>
                <a:schemeClr val="dk1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Arial" panose="020B0604020202020204"/>
            </a:endParaRPr>
          </a:p>
        </p:txBody>
      </p:sp>
      <p:sp>
        <p:nvSpPr>
          <p:cNvPr id="10" name="Google Shape;155;p4"/>
          <p:cNvSpPr txBox="1"/>
          <p:nvPr/>
        </p:nvSpPr>
        <p:spPr>
          <a:xfrm>
            <a:off x="9225915" y="2357120"/>
            <a:ext cx="183515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+mn-ea"/>
              </a:rPr>
              <a:t>Contrôle de charge</a:t>
            </a:r>
            <a:endParaRPr lang="en-US" sz="1400">
              <a:solidFill>
                <a:schemeClr val="dk1"/>
              </a:solidFill>
              <a:latin typeface="Century" panose="02040604050505020304"/>
              <a:ea typeface="Century" panose="02040604050505020304"/>
              <a:cs typeface="Century" panose="020406040505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Arial" panose="020B0604020202020204"/>
              </a:rPr>
              <a:t>	</a:t>
            </a:r>
            <a:endParaRPr lang="en-US" sz="1400">
              <a:solidFill>
                <a:schemeClr val="dk1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Arial" panose="020B0604020202020204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90715" y="3315335"/>
            <a:ext cx="1619885" cy="150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8733790" y="3743325"/>
            <a:ext cx="460375" cy="36449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Google Shape;155;p4"/>
          <p:cNvSpPr txBox="1"/>
          <p:nvPr/>
        </p:nvSpPr>
        <p:spPr>
          <a:xfrm>
            <a:off x="9161780" y="4100195"/>
            <a:ext cx="1835150" cy="735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+mn-ea"/>
              </a:rPr>
              <a:t>Filtre de traitement d'image</a:t>
            </a:r>
            <a:endParaRPr lang="en-US">
              <a:solidFill>
                <a:schemeClr val="dk1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Arial" panose="020B0604020202020204"/>
              </a:rPr>
              <a:t>	</a:t>
            </a:r>
            <a:endParaRPr lang="en-US" sz="1400">
              <a:solidFill>
                <a:schemeClr val="dk1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Arial" panose="020B0604020202020204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990715" y="4836160"/>
            <a:ext cx="1619885" cy="156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 flipH="1" flipV="1">
            <a:off x="8733790" y="5263515"/>
            <a:ext cx="460375" cy="36449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Google Shape;155;p4"/>
          <p:cNvSpPr txBox="1"/>
          <p:nvPr/>
        </p:nvSpPr>
        <p:spPr>
          <a:xfrm>
            <a:off x="9161780" y="5620385"/>
            <a:ext cx="183515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+mn-ea"/>
              </a:rPr>
              <a:t>Zone d'affichage auxiliaire</a:t>
            </a:r>
            <a:r>
              <a:rPr lang="en-US" sz="1400">
                <a:solidFill>
                  <a:schemeClr val="dk1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Arial" panose="020B0604020202020204"/>
              </a:rPr>
              <a:t>	</a:t>
            </a:r>
            <a:endParaRPr lang="en-US" sz="1400">
              <a:solidFill>
                <a:schemeClr val="dk1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/>
          <p:nvPr/>
        </p:nvSpPr>
        <p:spPr>
          <a:xfrm>
            <a:off x="756052" y="481647"/>
            <a:ext cx="2839450" cy="52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62626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01 Introduction</a:t>
            </a:r>
            <a:endParaRPr sz="2800">
              <a:solidFill>
                <a:srgbClr val="262626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</p:txBody>
      </p:sp>
      <p:cxnSp>
        <p:nvCxnSpPr>
          <p:cNvPr id="138" name="Google Shape;138;p4"/>
          <p:cNvCxnSpPr/>
          <p:nvPr/>
        </p:nvCxnSpPr>
        <p:spPr>
          <a:xfrm>
            <a:off x="796413" y="457203"/>
            <a:ext cx="0" cy="632244"/>
          </a:xfrm>
          <a:prstGeom prst="straightConnector1">
            <a:avLst/>
          </a:prstGeom>
          <a:noFill/>
          <a:ln w="76200" cap="flat" cmpd="sng">
            <a:solidFill>
              <a:srgbClr val="1C488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5" name="Google Shape;155;p4"/>
          <p:cNvSpPr txBox="1"/>
          <p:nvPr/>
        </p:nvSpPr>
        <p:spPr>
          <a:xfrm>
            <a:off x="807085" y="789305"/>
            <a:ext cx="3387000" cy="36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data</a:t>
            </a: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</a:t>
            </a: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9" name="Google Shape;159;p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629899" y="224450"/>
            <a:ext cx="1021080" cy="149352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796290" y="1607820"/>
            <a:ext cx="760031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Century" panose="02040604050505020304" charset="0"/>
                <a:cs typeface="Century" panose="02040604050505020304" charset="0"/>
              </a:rPr>
              <a:t>L'un des ensembles de données de cet article provient de l'open source en ligne et l'autre est un ensemble de test de </a:t>
            </a:r>
            <a:r>
              <a:rPr lang="en-US" altLang="zh-CN" baseline="30000">
                <a:latin typeface="Century" panose="02040604050505020304" charset="0"/>
                <a:cs typeface="Century" panose="02040604050505020304" charset="0"/>
              </a:rPr>
              <a:t>1</a:t>
            </a:r>
            <a:r>
              <a:rPr lang="zh-CN" altLang="en-US">
                <a:latin typeface="Century" panose="02040604050505020304" charset="0"/>
                <a:cs typeface="Century" panose="02040604050505020304" charset="0"/>
              </a:rPr>
              <a:t>BSD500</a:t>
            </a:r>
            <a:r>
              <a:rPr lang="en-US" altLang="zh-CN">
                <a:latin typeface="Century" panose="02040604050505020304" charset="0"/>
                <a:cs typeface="Century" panose="02040604050505020304" charset="0"/>
              </a:rPr>
              <a:t>.</a:t>
            </a:r>
            <a:endParaRPr lang="en-US" altLang="zh-CN">
              <a:latin typeface="Century" panose="02040604050505020304" charset="0"/>
              <a:cs typeface="Century" panose="02040604050505020304" charset="0"/>
            </a:endParaRPr>
          </a:p>
        </p:txBody>
      </p:sp>
      <p:sp>
        <p:nvSpPr>
          <p:cNvPr id="17" name="Google Shape;160;p4"/>
          <p:cNvSpPr txBox="1"/>
          <p:nvPr/>
        </p:nvSpPr>
        <p:spPr>
          <a:xfrm>
            <a:off x="515620" y="6517640"/>
            <a:ext cx="478731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r>
              <a:rPr lang="en-US" sz="1200" baseline="30000" dirty="0">
                <a:solidFill>
                  <a:schemeClr val="dk1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1</a:t>
            </a:r>
            <a:r>
              <a:rPr lang="en-US" altLang="zh-CN" sz="1200" dirty="0">
                <a:solidFill>
                  <a:schemeClr val="dk1"/>
                </a:solidFill>
                <a:latin typeface="Century" panose="02040604050505020304"/>
                <a:sym typeface="Century" panose="02040604050505020304"/>
              </a:rPr>
              <a:t>BSDS500 est une base de données de 500 images</a:t>
            </a:r>
            <a:endParaRPr lang="en-US" sz="1200" dirty="0">
              <a:solidFill>
                <a:schemeClr val="dk1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</p:txBody>
      </p:sp>
      <p:pic>
        <p:nvPicPr>
          <p:cNvPr id="7" name="图片 6" descr="30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205" y="2560955"/>
            <a:ext cx="4581525" cy="3057525"/>
          </a:xfrm>
          <a:prstGeom prst="rect">
            <a:avLst/>
          </a:prstGeom>
        </p:spPr>
      </p:pic>
      <p:pic>
        <p:nvPicPr>
          <p:cNvPr id="18" name="图片 17" descr="01"/>
          <p:cNvPicPr/>
          <p:nvPr/>
        </p:nvPicPr>
        <p:blipFill>
          <a:blip r:embed="rId3"/>
          <a:stretch>
            <a:fillRect/>
          </a:stretch>
        </p:blipFill>
        <p:spPr>
          <a:xfrm>
            <a:off x="900430" y="2560955"/>
            <a:ext cx="4582800" cy="305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 txBox="1"/>
          <p:nvPr/>
        </p:nvSpPr>
        <p:spPr>
          <a:xfrm>
            <a:off x="253967" y="428658"/>
            <a:ext cx="4726404" cy="951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800" dirty="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02 Structure de classe</a:t>
            </a:r>
            <a:endParaRPr lang="en-US" sz="2800" dirty="0">
              <a:solidFill>
                <a:srgbClr val="26262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rgbClr val="26262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81" name="Google Shape;181;p8"/>
          <p:cNvCxnSpPr/>
          <p:nvPr/>
        </p:nvCxnSpPr>
        <p:spPr>
          <a:xfrm>
            <a:off x="796413" y="457203"/>
            <a:ext cx="0" cy="632244"/>
          </a:xfrm>
          <a:prstGeom prst="straightConnector1">
            <a:avLst/>
          </a:prstGeom>
          <a:noFill/>
          <a:ln w="76200" cap="flat" cmpd="sng">
            <a:solidFill>
              <a:srgbClr val="1C488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" name="Google Shape;182;p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629899" y="224450"/>
            <a:ext cx="1021080" cy="149352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8"/>
          <p:cNvSpPr txBox="1">
            <a:spLocks noGrp="1"/>
          </p:cNvSpPr>
          <p:nvPr>
            <p:ph type="sldNum" idx="12"/>
          </p:nvPr>
        </p:nvSpPr>
        <p:spPr>
          <a:xfrm>
            <a:off x="8601075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grpSp>
        <p:nvGrpSpPr>
          <p:cNvPr id="6" name="组合 5"/>
          <p:cNvGrpSpPr/>
          <p:nvPr/>
        </p:nvGrpSpPr>
        <p:grpSpPr>
          <a:xfrm>
            <a:off x="4686300" y="1310640"/>
            <a:ext cx="3524250" cy="2008505"/>
            <a:chOff x="1645" y="1973"/>
            <a:chExt cx="5550" cy="3163"/>
          </a:xfrm>
        </p:grpSpPr>
        <p:sp>
          <p:nvSpPr>
            <p:cNvPr id="2" name="矩形 1"/>
            <p:cNvSpPr/>
            <p:nvPr/>
          </p:nvSpPr>
          <p:spPr>
            <a:xfrm>
              <a:off x="1645" y="2576"/>
              <a:ext cx="5550" cy="2560"/>
            </a:xfrm>
            <a:prstGeom prst="rect">
              <a:avLst/>
            </a:prstGeom>
            <a:noFill/>
            <a:ln w="19050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645" y="1973"/>
              <a:ext cx="4000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>
                  <a:latin typeface="Century" panose="02040604050505020304" charset="0"/>
                  <a:cs typeface="Century" panose="02040604050505020304" charset="0"/>
                </a:rPr>
                <a:t>ArchiveManager</a:t>
              </a:r>
              <a:endParaRPr lang="zh-CN" altLang="en-US">
                <a:latin typeface="Century" panose="02040604050505020304" charset="0"/>
                <a:cs typeface="Century" panose="02040604050505020304" charset="0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5" y="2705"/>
              <a:ext cx="5430" cy="2430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401320" y="4265295"/>
            <a:ext cx="5362575" cy="1858645"/>
            <a:chOff x="1382" y="6717"/>
            <a:chExt cx="8445" cy="2927"/>
          </a:xfrm>
        </p:grpSpPr>
        <p:sp>
          <p:nvSpPr>
            <p:cNvPr id="8" name="矩形 7"/>
            <p:cNvSpPr/>
            <p:nvPr/>
          </p:nvSpPr>
          <p:spPr>
            <a:xfrm>
              <a:off x="1645" y="7320"/>
              <a:ext cx="8182" cy="2325"/>
            </a:xfrm>
            <a:prstGeom prst="rect">
              <a:avLst/>
            </a:prstGeom>
            <a:noFill/>
            <a:ln w="19050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645" y="6717"/>
              <a:ext cx="4000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>
                  <a:latin typeface="Century" panose="02040604050505020304" charset="0"/>
                  <a:cs typeface="Century" panose="02040604050505020304" charset="0"/>
                </a:rPr>
                <a:t>Zip</a:t>
              </a:r>
              <a:r>
                <a:rPr lang="zh-CN" altLang="en-US">
                  <a:latin typeface="Century" panose="02040604050505020304" charset="0"/>
                  <a:cs typeface="Century" panose="02040604050505020304" charset="0"/>
                </a:rPr>
                <a:t>Manager</a:t>
              </a:r>
              <a:endParaRPr lang="zh-CN" altLang="en-US">
                <a:latin typeface="Century" panose="02040604050505020304" charset="0"/>
                <a:cs typeface="Century" panose="0204060405050502030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382" y="7320"/>
              <a:ext cx="8444" cy="23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>
                  <a:latin typeface="Century" panose="02040604050505020304" charset="0"/>
                  <a:cs typeface="Century" panose="02040604050505020304" charset="0"/>
                </a:rPr>
                <a:t>    ZipManager(){};</a:t>
              </a:r>
              <a:endParaRPr lang="zh-CN" altLang="en-US" sz="1000">
                <a:latin typeface="Century" panose="02040604050505020304" charset="0"/>
                <a:cs typeface="Century" panose="02040604050505020304" charset="0"/>
              </a:endParaRPr>
            </a:p>
            <a:p>
              <a:r>
                <a:rPr lang="zh-CN" altLang="en-US" sz="1000">
                  <a:latin typeface="Century" panose="02040604050505020304" charset="0"/>
                  <a:cs typeface="Century" panose="02040604050505020304" charset="0"/>
                </a:rPr>
                <a:t>    virtual~ZipManager();</a:t>
              </a:r>
              <a:endParaRPr lang="zh-CN" altLang="en-US" sz="1000">
                <a:latin typeface="Century" panose="02040604050505020304" charset="0"/>
                <a:cs typeface="Century" panose="02040604050505020304" charset="0"/>
              </a:endParaRPr>
            </a:p>
            <a:p>
              <a:endParaRPr lang="zh-CN" altLang="en-US" sz="1000">
                <a:latin typeface="Century" panose="02040604050505020304" charset="0"/>
                <a:cs typeface="Century" panose="02040604050505020304" charset="0"/>
              </a:endParaRPr>
            </a:p>
            <a:p>
              <a:r>
                <a:rPr lang="zh-CN" altLang="en-US" sz="1000">
                  <a:latin typeface="Century" panose="02040604050505020304" charset="0"/>
                  <a:cs typeface="Century" panose="02040604050505020304" charset="0"/>
                </a:rPr>
                <a:t>    void ZipCompressDir(QString ZipFile,QString DirPath);</a:t>
              </a:r>
              <a:endParaRPr lang="zh-CN" altLang="en-US" sz="1000">
                <a:latin typeface="Century" panose="02040604050505020304" charset="0"/>
                <a:cs typeface="Century" panose="02040604050505020304" charset="0"/>
              </a:endParaRPr>
            </a:p>
            <a:p>
              <a:r>
                <a:rPr lang="zh-CN" altLang="en-US" sz="1000">
                  <a:latin typeface="Century" panose="02040604050505020304" charset="0"/>
                  <a:cs typeface="Century" panose="02040604050505020304" charset="0"/>
                </a:rPr>
                <a:t>    void ZipCompressFiles(QString ZipFile,QStringList Files);</a:t>
              </a:r>
              <a:endParaRPr lang="zh-CN" altLang="en-US" sz="1000">
                <a:latin typeface="Century" panose="02040604050505020304" charset="0"/>
                <a:cs typeface="Century" panose="02040604050505020304" charset="0"/>
              </a:endParaRPr>
            </a:p>
            <a:p>
              <a:r>
                <a:rPr lang="zh-CN" altLang="en-US" sz="1000">
                  <a:latin typeface="Century" panose="02040604050505020304" charset="0"/>
                  <a:cs typeface="Century" panose="02040604050505020304" charset="0"/>
                </a:rPr>
                <a:t>    QStringList ZipDecompressDir(QString ZipFile,QString DirPath);</a:t>
              </a:r>
              <a:endParaRPr lang="zh-CN" altLang="en-US" sz="1000">
                <a:latin typeface="Century" panose="02040604050505020304" charset="0"/>
                <a:cs typeface="Century" panose="02040604050505020304" charset="0"/>
              </a:endParaRPr>
            </a:p>
            <a:p>
              <a:r>
                <a:rPr lang="zh-CN" altLang="en-US" sz="1000">
                  <a:latin typeface="Century" panose="02040604050505020304" charset="0"/>
                  <a:cs typeface="Century" panose="02040604050505020304" charset="0"/>
                </a:rPr>
                <a:t>    QStringList ZipDecompressFiles(QString ZipFile,QString DirPath,QStringList Files);</a:t>
              </a:r>
              <a:endParaRPr lang="zh-CN" altLang="en-US" sz="1000">
                <a:latin typeface="Century" panose="02040604050505020304" charset="0"/>
                <a:cs typeface="Century" panose="02040604050505020304" charset="0"/>
              </a:endParaRPr>
            </a:p>
            <a:p>
              <a:r>
                <a:rPr lang="zh-CN" altLang="en-US" sz="1000">
                  <a:latin typeface="Century" panose="02040604050505020304" charset="0"/>
                  <a:cs typeface="Century" panose="02040604050505020304" charset="0"/>
                </a:rPr>
                <a:t>    void ListContents(const QString &amp;) ;</a:t>
              </a:r>
              <a:endParaRPr lang="zh-CN" altLang="en-US" sz="1000">
                <a:latin typeface="Century" panose="02040604050505020304" charset="0"/>
                <a:cs typeface="Century" panose="02040604050505020304" charset="0"/>
              </a:endParaRPr>
            </a:p>
            <a:p>
              <a:r>
                <a:rPr lang="zh-CN" altLang="en-US" sz="1000">
                  <a:latin typeface="Century" panose="02040604050505020304" charset="0"/>
                  <a:cs typeface="Century" panose="02040604050505020304" charset="0"/>
                </a:rPr>
                <a:t>    void archiveStartExtract(const QString &amp;Path);</a:t>
              </a:r>
              <a:endParaRPr lang="zh-CN" altLang="en-US" sz="1000">
                <a:latin typeface="Century" panose="02040604050505020304" charset="0"/>
                <a:cs typeface="Century" panose="02040604050505020304" charset="0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3426460" y="3610610"/>
            <a:ext cx="2540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Century" panose="02040604050505020304" charset="0"/>
                <a:cs typeface="Century" panose="02040604050505020304" charset="0"/>
              </a:rPr>
              <a:t>dérivation</a:t>
            </a:r>
            <a:endParaRPr lang="zh-CN" altLang="en-US">
              <a:latin typeface="Century" panose="02040604050505020304" charset="0"/>
              <a:cs typeface="Century" panose="020406040505050203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291330" y="4044315"/>
            <a:ext cx="2540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Century" panose="02040604050505020304" charset="0"/>
                <a:cs typeface="Century" panose="02040604050505020304" charset="0"/>
              </a:rPr>
              <a:t>hériter</a:t>
            </a:r>
            <a:endParaRPr lang="zh-CN" altLang="en-US">
              <a:latin typeface="Century" panose="02040604050505020304" charset="0"/>
              <a:cs typeface="Century" panose="02040604050505020304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3108325" y="3457575"/>
            <a:ext cx="2578735" cy="98742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6719570" y="3464560"/>
            <a:ext cx="2366010" cy="1037590"/>
          </a:xfrm>
          <a:prstGeom prst="straightConnector1">
            <a:avLst/>
          </a:prstGeom>
          <a:ln>
            <a:prstDash val="sysDot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455410" y="4648200"/>
            <a:ext cx="5195570" cy="1476375"/>
          </a:xfrm>
          <a:prstGeom prst="rect">
            <a:avLst/>
          </a:prstGeom>
          <a:noFill/>
          <a:ln w="19050"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455410" y="4265295"/>
            <a:ext cx="2540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Century" panose="02040604050505020304" charset="0"/>
                <a:cs typeface="Century" panose="02040604050505020304" charset="0"/>
              </a:rPr>
              <a:t>Rar</a:t>
            </a:r>
            <a:r>
              <a:rPr lang="zh-CN" altLang="en-US">
                <a:latin typeface="Century" panose="02040604050505020304" charset="0"/>
                <a:cs typeface="Century" panose="02040604050505020304" charset="0"/>
              </a:rPr>
              <a:t>Manager</a:t>
            </a:r>
            <a:endParaRPr lang="zh-CN" altLang="en-US">
              <a:latin typeface="Century" panose="02040604050505020304" charset="0"/>
              <a:cs typeface="Century" panose="020406040505050203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86460" y="925830"/>
            <a:ext cx="2540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archivemanager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01320" y="6414770"/>
            <a:ext cx="449770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0" indent="-40640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zh-CN" baseline="30000" dirty="0">
                <a:solidFill>
                  <a:schemeClr val="dk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1</a:t>
            </a:r>
            <a:r>
              <a:rPr lang="en-US" altLang="zh-CN" dirty="0">
                <a:solidFill>
                  <a:schemeClr val="dk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ref[1]:https://www.youtube.com/watch?v=mxlcKmvMK9Q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 txBox="1"/>
          <p:nvPr/>
        </p:nvSpPr>
        <p:spPr>
          <a:xfrm>
            <a:off x="253967" y="428658"/>
            <a:ext cx="4726404" cy="951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800" dirty="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02 Structure de classe</a:t>
            </a:r>
            <a:endParaRPr lang="en-US" sz="2800" dirty="0">
              <a:solidFill>
                <a:srgbClr val="26262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rgbClr val="26262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81" name="Google Shape;181;p8"/>
          <p:cNvCxnSpPr/>
          <p:nvPr/>
        </p:nvCxnSpPr>
        <p:spPr>
          <a:xfrm>
            <a:off x="796413" y="457203"/>
            <a:ext cx="0" cy="632244"/>
          </a:xfrm>
          <a:prstGeom prst="straightConnector1">
            <a:avLst/>
          </a:prstGeom>
          <a:noFill/>
          <a:ln w="76200" cap="flat" cmpd="sng">
            <a:solidFill>
              <a:srgbClr val="1C488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" name="Google Shape;182;p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629899" y="224450"/>
            <a:ext cx="1021080" cy="149352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8"/>
          <p:cNvSpPr txBox="1">
            <a:spLocks noGrp="1"/>
          </p:cNvSpPr>
          <p:nvPr>
            <p:ph type="sldNum" idx="12"/>
          </p:nvPr>
        </p:nvSpPr>
        <p:spPr>
          <a:xfrm>
            <a:off x="8601075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" name="矩形 1"/>
          <p:cNvSpPr/>
          <p:nvPr/>
        </p:nvSpPr>
        <p:spPr>
          <a:xfrm>
            <a:off x="1532255" y="2271395"/>
            <a:ext cx="4011930" cy="176657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32255" y="1857375"/>
            <a:ext cx="32372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Century" panose="02040604050505020304" charset="0"/>
                <a:cs typeface="Century" panose="02040604050505020304" charset="0"/>
              </a:rPr>
              <a:t>browserManager</a:t>
            </a:r>
            <a:endParaRPr lang="zh-CN" altLang="en-US">
              <a:latin typeface="Century" panose="02040604050505020304" charset="0"/>
              <a:cs typeface="Century" panose="020406040505050203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86460" y="925830"/>
            <a:ext cx="2540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browsermanager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780" y="2392680"/>
            <a:ext cx="2295525" cy="15144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510" y="2392680"/>
            <a:ext cx="1409700" cy="752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 txBox="1"/>
          <p:nvPr/>
        </p:nvSpPr>
        <p:spPr>
          <a:xfrm>
            <a:off x="253967" y="428658"/>
            <a:ext cx="4726404" cy="951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800" dirty="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02 Structure de classe</a:t>
            </a:r>
            <a:endParaRPr lang="en-US" sz="2800" dirty="0">
              <a:solidFill>
                <a:srgbClr val="26262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rgbClr val="26262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81" name="Google Shape;181;p8"/>
          <p:cNvCxnSpPr/>
          <p:nvPr/>
        </p:nvCxnSpPr>
        <p:spPr>
          <a:xfrm>
            <a:off x="796413" y="457203"/>
            <a:ext cx="0" cy="632244"/>
          </a:xfrm>
          <a:prstGeom prst="straightConnector1">
            <a:avLst/>
          </a:prstGeom>
          <a:noFill/>
          <a:ln w="76200" cap="flat" cmpd="sng">
            <a:solidFill>
              <a:srgbClr val="1C488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" name="Google Shape;182;p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629899" y="224450"/>
            <a:ext cx="1021080" cy="149352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8"/>
          <p:cNvSpPr txBox="1">
            <a:spLocks noGrp="1"/>
          </p:cNvSpPr>
          <p:nvPr>
            <p:ph type="sldNum" idx="12"/>
          </p:nvPr>
        </p:nvSpPr>
        <p:spPr>
          <a:xfrm>
            <a:off x="8601075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4" name="文本框 23"/>
          <p:cNvSpPr txBox="1"/>
          <p:nvPr/>
        </p:nvSpPr>
        <p:spPr>
          <a:xfrm>
            <a:off x="886460" y="925830"/>
            <a:ext cx="2540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imgmanager</a:t>
            </a: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532255" y="1514475"/>
            <a:ext cx="8295640" cy="5000625"/>
            <a:chOff x="2413" y="2925"/>
            <a:chExt cx="13064" cy="7875"/>
          </a:xfrm>
        </p:grpSpPr>
        <p:sp>
          <p:nvSpPr>
            <p:cNvPr id="2" name="矩形 1"/>
            <p:cNvSpPr/>
            <p:nvPr/>
          </p:nvSpPr>
          <p:spPr>
            <a:xfrm>
              <a:off x="2413" y="3562"/>
              <a:ext cx="13065" cy="7238"/>
            </a:xfrm>
            <a:prstGeom prst="rect">
              <a:avLst/>
            </a:prstGeom>
            <a:noFill/>
            <a:ln w="19050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2413" y="2925"/>
              <a:ext cx="5098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>
                  <a:latin typeface="Century" panose="02040604050505020304" charset="0"/>
                  <a:cs typeface="Century" panose="02040604050505020304" charset="0"/>
                </a:rPr>
                <a:t>ImgManager</a:t>
              </a:r>
              <a:endParaRPr lang="zh-CN" altLang="en-US">
                <a:latin typeface="Century" panose="02040604050505020304" charset="0"/>
                <a:cs typeface="Century" panose="02040604050505020304" charset="0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19" y="3660"/>
              <a:ext cx="4905" cy="348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7" y="3727"/>
              <a:ext cx="5925" cy="3345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07" y="7450"/>
              <a:ext cx="8820" cy="1665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17" y="9115"/>
              <a:ext cx="3660" cy="1650"/>
            </a:xfrm>
            <a:prstGeom prst="rect">
              <a:avLst/>
            </a:prstGeom>
          </p:spPr>
        </p:pic>
        <p:cxnSp>
          <p:nvCxnSpPr>
            <p:cNvPr id="11" name="直接连接符 10"/>
            <p:cNvCxnSpPr/>
            <p:nvPr/>
          </p:nvCxnSpPr>
          <p:spPr>
            <a:xfrm flipV="1">
              <a:off x="2414" y="7354"/>
              <a:ext cx="13011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直接连接符 12"/>
          <p:cNvCxnSpPr>
            <a:stCxn id="2" idx="0"/>
          </p:cNvCxnSpPr>
          <p:nvPr/>
        </p:nvCxnSpPr>
        <p:spPr>
          <a:xfrm>
            <a:off x="5680710" y="1918970"/>
            <a:ext cx="0" cy="241998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1532255" y="5445125"/>
            <a:ext cx="826198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2940</Words>
  <Application>WPS 演示</Application>
  <PresentationFormat>宽屏</PresentationFormat>
  <Paragraphs>196</Paragraphs>
  <Slides>14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4" baseType="lpstr">
      <vt:lpstr>Arial</vt:lpstr>
      <vt:lpstr>宋体</vt:lpstr>
      <vt:lpstr>Wingdings</vt:lpstr>
      <vt:lpstr>Arial</vt:lpstr>
      <vt:lpstr>Calibri</vt:lpstr>
      <vt:lpstr>Century</vt:lpstr>
      <vt:lpstr>Century</vt:lpstr>
      <vt:lpstr>Times New Roman</vt:lpstr>
      <vt:lpstr>Calibri</vt:lpstr>
      <vt:lpstr>Noto Sans Symbols</vt:lpstr>
      <vt:lpstr>Segoe Print</vt:lpstr>
      <vt:lpstr>Times New Roman</vt:lpstr>
      <vt:lpstr>微软雅黑</vt:lpstr>
      <vt:lpstr>Arial Unicode MS</vt:lpstr>
      <vt:lpstr>Ink Free</vt:lpstr>
      <vt:lpstr>DejaVu Sans</vt:lpstr>
      <vt:lpstr>Wingdings</vt:lpstr>
      <vt:lpstr>Fences</vt:lpstr>
      <vt:lpstr>Magneto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</dc:creator>
  <cp:lastModifiedBy>Mars</cp:lastModifiedBy>
  <cp:revision>67</cp:revision>
  <dcterms:created xsi:type="dcterms:W3CDTF">2021-01-14T07:46:00Z</dcterms:created>
  <dcterms:modified xsi:type="dcterms:W3CDTF">2021-03-07T11:50:08Z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