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7" r:id="rId6"/>
    <p:sldId id="259" r:id="rId7"/>
    <p:sldId id="294" r:id="rId8"/>
    <p:sldId id="298" r:id="rId9"/>
    <p:sldId id="261" r:id="rId10"/>
    <p:sldId id="299" r:id="rId11"/>
    <p:sldId id="300" r:id="rId12"/>
    <p:sldId id="301" r:id="rId13"/>
    <p:sldId id="303" r:id="rId14"/>
    <p:sldId id="289" r:id="rId15"/>
    <p:sldId id="286" r:id="rId16"/>
    <p:sldId id="288" r:id="rId17"/>
  </p:sldIdLst>
  <p:sldSz cx="12192000" cy="6858000"/>
  <p:notesSz cx="6858000" cy="9144000"/>
  <p:embeddedFontLst>
    <p:embeddedFont>
      <p:font typeface="Calibri" panose="020F0502020204030204"/>
      <p:regular r:id="rId21"/>
      <p:bold r:id="rId22"/>
      <p:italic r:id="rId23"/>
      <p:boldItalic r:id="rId24"/>
    </p:embeddedFont>
    <p:embeddedFont>
      <p:font typeface="Century" panose="02040604050505020304"/>
      <p:regular r:id="rId25"/>
    </p:embeddedFont>
    <p:embeddedFont>
      <p:font typeface="Century" panose="020406040505050203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1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f90200eb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95f90200eb_4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g95f90200eb_4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Google Shape;11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95fc20fdd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0" name="Google Shape;1160;g95fc20fdd5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1" name="Google Shape;1161;g95fc20fdd5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8325228" y="4544096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PPT模板下载：www.1ppt.com/moban/          行业PPT模板：www.1ppt.com/hangye/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节日PPT模板：www.1ppt.com/jieri/          PPT素材：www.1ppt.com/sucai/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PPT背景图片：www.1ppt.com/beijing/        PPT图表：www.1ppt.com/tubiao/  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精美PPT下载：www.1ppt.com/xiazai/         PPT教程： www.1ppt.com/powerpoint/  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PPT课件：www.1ppt.com/kejian/             字体下载：www.1ppt.com/ziti/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工作总结PPT：www.1ppt.com/xiazai/zongjie/ 工作计划：www.1ppt.com/xiazai/jihua/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商务PPT模板：www.1ppt.com/moban/shangwu/  个人简历PPT：www.1ppt.com/xiazai/jianli/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毕业答辩PPT：www.1ppt.com/xiazai/dabian/  工作汇报PPT：www.1ppt.com/xiazai/huibao/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6" name="Google Shape;46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application.gif" TargetMode="Externa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03122" y="36972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451168" y="1713027"/>
            <a:ext cx="7528328" cy="2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Une liseuse pour les passionnés de BDs</a:t>
            </a:r>
            <a:endParaRPr lang="en-US"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Comic Book Reader/Writer</a:t>
            </a:r>
            <a:r>
              <a:rPr lang="en-US" sz="28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5315332" y="4922059"/>
            <a:ext cx="18000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0"/>
          <p:cNvSpPr txBox="1"/>
          <p:nvPr/>
        </p:nvSpPr>
        <p:spPr>
          <a:xfrm>
            <a:off x="5005705" y="5078730"/>
            <a:ext cx="2509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endParaRPr lang="en-US" altLang="zh-CN" dirty="0"/>
          </a:p>
          <a:p>
            <a:pPr algn="ctr"/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Yufei HU</a:t>
            </a:r>
            <a:endParaRPr lang="en-US" altLang="zh-CN" dirty="0">
              <a:latin typeface="Century" panose="02040604050505020304" charset="0"/>
              <a:cs typeface="Century" panose="02040604050505020304" charset="0"/>
            </a:endParaRPr>
          </a:p>
          <a:p>
            <a:pPr algn="ctr"/>
            <a:r>
              <a:rPr lang="en-US" altLang="en-IE" dirty="0">
                <a:latin typeface="Century" panose="02040604050505020304" charset="0"/>
                <a:cs typeface="Century" panose="02040604050505020304" charset="0"/>
              </a:rPr>
              <a:t>7</a:t>
            </a:r>
            <a:r>
              <a:rPr lang="en-IE" altLang="en-US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en-US" altLang="zh-CN" dirty="0" err="1">
                <a:latin typeface="Century" panose="02040604050505020304" charset="0"/>
                <a:cs typeface="Century" panose="02040604050505020304" charset="0"/>
              </a:rPr>
              <a:t>mars 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2021</a:t>
            </a:r>
            <a:endParaRPr lang="en-US" altLang="zh-CN" dirty="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mylistwidgetdelegate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32255" y="1918970"/>
            <a:ext cx="6656070" cy="13201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2255" y="1514475"/>
            <a:ext cx="3237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aseline="30000">
                <a:latin typeface="Century" panose="02040604050505020304" charset="0"/>
                <a:cs typeface="Century" panose="02040604050505020304" charset="0"/>
              </a:rPr>
              <a:t>1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myListWidgetDelegate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1947545"/>
            <a:ext cx="6562725" cy="1257300"/>
          </a:xfrm>
          <a:prstGeom prst="rect">
            <a:avLst/>
          </a:prstGeom>
        </p:spPr>
      </p:pic>
      <p:sp>
        <p:nvSpPr>
          <p:cNvPr id="188" name="Google Shape;188;p8"/>
          <p:cNvSpPr/>
          <p:nvPr/>
        </p:nvSpPr>
        <p:spPr>
          <a:xfrm>
            <a:off x="3355275" y="3403275"/>
            <a:ext cx="351000" cy="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文本框 6"/>
          <p:cNvSpPr txBox="1"/>
          <p:nvPr/>
        </p:nvSpPr>
        <p:spPr>
          <a:xfrm>
            <a:off x="187325" y="6515735"/>
            <a:ext cx="63830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Century" panose="02040604050505020304" charset="0"/>
                <a:cs typeface="Century" panose="02040604050505020304" charset="0"/>
              </a:rPr>
              <a:t>ref[2]: </a:t>
            </a:r>
            <a:r>
              <a:rPr lang="zh-CN" altLang="en-US" sz="1200">
                <a:latin typeface="Century" panose="02040604050505020304" charset="0"/>
                <a:cs typeface="Century" panose="02040604050505020304" charset="0"/>
              </a:rPr>
              <a:t>https://github.com/Longxr/ComicReader</a:t>
            </a:r>
            <a:endParaRPr lang="zh-CN" altLang="en-US" sz="1200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8835" y="4095115"/>
            <a:ext cx="35077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Personnalisez Qlistwidget pour un meilleur affichage de IC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on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 (images)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.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mainwindow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532255" y="1514475"/>
            <a:ext cx="8296275" cy="5000625"/>
            <a:chOff x="2413" y="2925"/>
            <a:chExt cx="13065" cy="7875"/>
          </a:xfrm>
        </p:grpSpPr>
        <p:sp>
          <p:nvSpPr>
            <p:cNvPr id="2" name="矩形 1"/>
            <p:cNvSpPr/>
            <p:nvPr/>
          </p:nvSpPr>
          <p:spPr>
            <a:xfrm>
              <a:off x="2413" y="3562"/>
              <a:ext cx="13065" cy="7238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13" y="2925"/>
              <a:ext cx="509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MainWindow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14" y="7354"/>
              <a:ext cx="130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>
            <a:stCxn id="2" idx="0"/>
          </p:cNvCxnSpPr>
          <p:nvPr/>
        </p:nvCxnSpPr>
        <p:spPr>
          <a:xfrm>
            <a:off x="5680710" y="1918970"/>
            <a:ext cx="0" cy="24199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1981200"/>
            <a:ext cx="2752725" cy="215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60" y="2157730"/>
            <a:ext cx="3714750" cy="1800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45" y="4731385"/>
            <a:ext cx="2533650" cy="14763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685" y="4921885"/>
            <a:ext cx="4352925" cy="109537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H="1">
            <a:off x="4868545" y="4326890"/>
            <a:ext cx="9525" cy="2197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5f90200eb_4_14"/>
          <p:cNvSpPr txBox="1"/>
          <p:nvPr/>
        </p:nvSpPr>
        <p:spPr>
          <a:xfrm>
            <a:off x="692785" y="447675"/>
            <a:ext cx="346265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US" sz="2800" dirty="0">
                <a:solidFill>
                  <a:srgbClr val="262626"/>
                </a:solidFill>
              </a:rPr>
              <a:t>3 </a:t>
            </a:r>
            <a:r>
              <a:rPr lang="en-US" sz="2800" dirty="0" err="1">
                <a:solidFill>
                  <a:srgbClr val="262626"/>
                </a:solidFill>
                <a:sym typeface="Century" panose="02040604050505020304"/>
              </a:rPr>
              <a:t>Fonctionnement</a:t>
            </a:r>
            <a:endParaRPr lang="en-US" sz="2800" dirty="0" err="1">
              <a:solidFill>
                <a:srgbClr val="262626"/>
              </a:solidFill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3" name="Google Shape;253;g95f90200eb_4_14"/>
          <p:cNvCxnSpPr/>
          <p:nvPr/>
        </p:nvCxnSpPr>
        <p:spPr>
          <a:xfrm>
            <a:off x="796413" y="457203"/>
            <a:ext cx="0" cy="632100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4" name="Google Shape;254;g95f90200eb_4_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95f90200eb_4_14"/>
          <p:cNvSpPr txBox="1"/>
          <p:nvPr/>
        </p:nvSpPr>
        <p:spPr>
          <a:xfrm>
            <a:off x="807085" y="865505"/>
            <a:ext cx="33870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Liseuse de Bande-Dessinées[3]</a:t>
            </a:r>
            <a:r>
              <a:rPr lang="en-US" sz="18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257" name="Google Shape;257;g95f90200eb_4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58" name="Google Shape;258;g95f90200eb_4_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278" y="4754752"/>
            <a:ext cx="4355224" cy="21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24;g95f90200eb_3_30"/>
          <p:cNvCxnSpPr/>
          <p:nvPr/>
        </p:nvCxnSpPr>
        <p:spPr>
          <a:xfrm>
            <a:off x="831215" y="4545922"/>
            <a:ext cx="1084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文本框 1"/>
          <p:cNvSpPr txBox="1"/>
          <p:nvPr/>
        </p:nvSpPr>
        <p:spPr>
          <a:xfrm>
            <a:off x="807085" y="1826895"/>
            <a:ext cx="43129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Formats fichiers de départ</a:t>
            </a:r>
            <a:r>
              <a:rPr lang="en-US">
                <a:latin typeface="Century" panose="02040604050505020304" charset="0"/>
                <a:cs typeface="Century" panose="02040604050505020304" charset="0"/>
              </a:rPr>
              <a:t>(zip)</a:t>
            </a:r>
            <a:r>
              <a:rPr>
                <a:latin typeface="Century" panose="02040604050505020304" charset="0"/>
                <a:cs typeface="Century" panose="02040604050505020304" charset="0"/>
              </a:rPr>
              <a:t> 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Formats fichiers images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(jpg, png, bmp)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Filtrages 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numérique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(Filtre gaussien, filtre médian, filtre moyen, filtre boîte)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Traitement d'image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(niveaux de gris et détection de </a:t>
            </a:r>
            <a:r>
              <a:rPr lang="en-US" altLang="zh-CN">
                <a:latin typeface="Century" panose="02040604050505020304" charset="0"/>
                <a:ea typeface="宋体" panose="02010600030101010101" pitchFamily="2" charset="-122"/>
                <a:cs typeface="Century" panose="02040604050505020304" charset="0"/>
              </a:rPr>
              <a:t>contour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)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Page suivante, précédente 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et recherche de page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La barre de progression montre la progression de la lecture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Enregistrez les images et enregistrez-les en version PDF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790" y="1805305"/>
            <a:ext cx="43129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L'écran secondaire affiche les informations sur la page suivante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Le moniteur principal peut afficher deux images en même temps et dispose d'un mode de protection des yeux vert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L'affichage principal peut être glissé pour tourner les pages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Afficher le chemin du fichier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latin typeface="Century" panose="02040604050505020304" charset="0"/>
                <a:cs typeface="Century" panose="02040604050505020304" charset="0"/>
              </a:rPr>
              <a:t>Le répertoire de données actuel et vous pouvez double-cliquer pour tourner la page</a:t>
            </a:r>
            <a:endParaRPr>
              <a:latin typeface="Century" panose="02040604050505020304" charset="0"/>
              <a:cs typeface="Century" panose="020406040505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Peut continuer à se développer 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et a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 un certain degré de tolérance aux pannes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7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04 Conclusion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144" name="Google Shape;1144;p27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5" name="Google Shape;1145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8299" y="640375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7"/>
          <p:cNvSpPr txBox="1"/>
          <p:nvPr/>
        </p:nvSpPr>
        <p:spPr>
          <a:xfrm>
            <a:off x="719455" y="1718945"/>
            <a:ext cx="9646285" cy="261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En conclusion:</a:t>
            </a: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Ce projet peut essentiellement répondre aux exigences du projet, et en même temps, il peut être re-développé en héritant et en ajoutant des algorithmes de traitement d'image associés.</a:t>
            </a:r>
            <a:endParaRPr lang="en-US"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Ce projet a été développé sous linux et n'a pas réussi à ajouter des tâches de décompression bit7z et rar. Ce projet ne prend en charge que les fichiers zip.</a:t>
            </a:r>
            <a:endParaRPr lang="en-US"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sz="16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  <a:hlinkClick r:id="rId2" action="ppaction://hlinkfile"/>
              </a:rPr>
              <a:t>application.gif</a:t>
            </a:r>
            <a:endParaRPr sz="16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u="sng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Merci pour </a:t>
            </a:r>
            <a:r>
              <a:rPr lang="en-US" altLang="zh-CN" sz="1600" b="1" u="sng" dirty="0" err="1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votre</a:t>
            </a:r>
            <a:r>
              <a:rPr lang="en-US" altLang="zh-CN" sz="1600" b="1" u="sng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attention.</a:t>
            </a:r>
            <a:endParaRPr sz="1600" b="1" u="sng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47" name="Google Shape;11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95fc20fdd5_3_5"/>
          <p:cNvSpPr txBox="1"/>
          <p:nvPr/>
        </p:nvSpPr>
        <p:spPr>
          <a:xfrm>
            <a:off x="904648" y="409927"/>
            <a:ext cx="2538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Bibliothèques </a:t>
            </a:r>
            <a:endParaRPr lang="en-US" altLang="zh-CN" sz="2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164" name="Google Shape;1164;g95fc20fdd5_3_5"/>
          <p:cNvCxnSpPr/>
          <p:nvPr/>
        </p:nvCxnSpPr>
        <p:spPr>
          <a:xfrm>
            <a:off x="796413" y="457203"/>
            <a:ext cx="0" cy="632100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5" name="Google Shape;1165;g95fc20fdd5_3_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8299" y="640375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g95fc20fdd5_3_5"/>
          <p:cNvSpPr txBox="1"/>
          <p:nvPr/>
        </p:nvSpPr>
        <p:spPr>
          <a:xfrm>
            <a:off x="696080" y="1193195"/>
            <a:ext cx="96462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[1]      [youtube]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https://www.youtube.com/watch?v=mxlcKmvMK9Q</a:t>
            </a:r>
            <a:endParaRPr lang="en-US" altLang="zh-CN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[2]      [github]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https://github.com/Longxr/ComicReader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     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[IN204]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https://perso.ensta-paris.fr/~bmonsuez/Cours/doku.php?id=in204:resources.</a:t>
            </a:r>
            <a:endParaRPr lang="en-US" altLang="zh-CN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7" name="Google Shape;1167;g95fc20fdd5_3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60439" y="38763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908278" y="1277188"/>
            <a:ext cx="29955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sommaire</a:t>
            </a:r>
            <a:endParaRPr lang="en-US" sz="4800" b="0" i="0" u="none" strike="noStrike" cap="none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890358" y="860693"/>
            <a:ext cx="23259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C488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CONTENU</a:t>
            </a:r>
            <a:endParaRPr lang="en-US" sz="2000">
              <a:solidFill>
                <a:srgbClr val="1C488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672779" y="3105175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40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Introduction</a:t>
            </a:r>
            <a:endParaRPr lang="en-US"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259842" y="3105175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Structure</a:t>
            </a:r>
            <a:endParaRPr lang="en-US"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672779" y="4347913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Fonctionnement</a:t>
            </a:r>
            <a:endParaRPr lang="en-US"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04</a:t>
            </a:r>
            <a:endParaRPr sz="1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259842" y="4347913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Conclusion</a:t>
            </a:r>
            <a:endParaRPr sz="240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822960" y="410210"/>
            <a:ext cx="529526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Introduction</a:t>
            </a:r>
            <a:endParaRPr lang="en-US" sz="2400" b="0" strike="noStrike" spc="-1">
              <a:solidFill>
                <a:srgbClr val="000000"/>
              </a:solidFill>
              <a:latin typeface="Century" panose="02040604050505020304" charset="0"/>
              <a:ea typeface="DejaVu Sans"/>
              <a:cs typeface="Century" panose="020406040505050203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Century" panose="02040604050505020304" charset="0"/>
              <a:ea typeface="DejaVu Sans"/>
              <a:cs typeface="Century" panose="02040604050505020304" charset="0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8"/>
          <p:cNvSpPr txBox="1"/>
          <p:nvPr/>
        </p:nvSpPr>
        <p:spPr>
          <a:xfrm>
            <a:off x="807085" y="855980"/>
            <a:ext cx="338709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Requirements</a:t>
            </a:r>
            <a:endParaRPr lang="en-US" sz="18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84" name="Google Shape;184;p8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8" name="Google Shape;188;p8"/>
          <p:cNvSpPr/>
          <p:nvPr/>
        </p:nvSpPr>
        <p:spPr>
          <a:xfrm>
            <a:off x="2128455" y="1726240"/>
            <a:ext cx="351000" cy="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1623695" y="2527935"/>
            <a:ext cx="643128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quazip-1.1  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OpenCV-4.5.1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Magick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Century" panose="02040604050505020304" charset="0"/>
                <a:cs typeface="Century" panose="02040604050505020304" charset="0"/>
                <a:sym typeface="+mn-ea"/>
              </a:rPr>
              <a:t>QT Creator</a:t>
            </a:r>
            <a:endParaRPr lang="en-US" altLang="zh-CN" sz="2000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1"/>
          <a:srcRect l="25344" t="24688" r="25556" b="24688"/>
          <a:stretch>
            <a:fillRect/>
          </a:stretch>
        </p:blipFill>
        <p:spPr>
          <a:xfrm>
            <a:off x="8610477" y="3113784"/>
            <a:ext cx="958900" cy="9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8;g95f90200eb_4_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065" y="5358130"/>
            <a:ext cx="3790315" cy="1494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324;g95f90200eb_3_30"/>
          <p:cNvCxnSpPr/>
          <p:nvPr/>
        </p:nvCxnSpPr>
        <p:spPr>
          <a:xfrm>
            <a:off x="1233805" y="5019632"/>
            <a:ext cx="943546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7" name="Google Shape;117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052" y="481647"/>
            <a:ext cx="2839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Introduction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4"/>
          <p:cNvSpPr/>
          <p:nvPr/>
        </p:nvSpPr>
        <p:spPr>
          <a:xfrm>
            <a:off x="945625" y="4824251"/>
            <a:ext cx="9684300" cy="15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interface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709295" y="6430645"/>
            <a:ext cx="47873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aseline="300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1</a:t>
            </a:r>
            <a:r>
              <a:rPr lang="en-US" altLang="zh-CN" sz="1200" dirty="0">
                <a:solidFill>
                  <a:schemeClr val="dk1"/>
                </a:solidFill>
                <a:latin typeface="Century" panose="02040604050505020304"/>
                <a:sym typeface="Century" panose="02040604050505020304"/>
              </a:rPr>
              <a:t>L'interface de Liseuse de Bande-Dessinées</a:t>
            </a:r>
            <a:r>
              <a:rPr lang="en-US" sz="12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(CBR</a:t>
            </a:r>
            <a:r>
              <a:rPr lang="en-US" sz="12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)</a:t>
            </a:r>
            <a:endParaRPr lang="en-US" sz="12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2"/>
          <a:srcRect l="25344" t="24688" r="25556" b="24688"/>
          <a:stretch>
            <a:fillRect/>
          </a:stretch>
        </p:blipFill>
        <p:spPr>
          <a:xfrm>
            <a:off x="10175117" y="3029964"/>
            <a:ext cx="958900" cy="9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interfa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10" y="1075690"/>
            <a:ext cx="6129655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052" y="481647"/>
            <a:ext cx="2839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Introduction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interface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图片 1" descr="inter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45" y="1257935"/>
            <a:ext cx="6129655" cy="5330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95855" y="1717675"/>
            <a:ext cx="1006475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15795" y="2719070"/>
            <a:ext cx="345440" cy="2971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90715" y="1635125"/>
            <a:ext cx="1619885" cy="15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8797925" y="2000250"/>
            <a:ext cx="46037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oogle Shape;155;p4"/>
          <p:cNvSpPr txBox="1"/>
          <p:nvPr/>
        </p:nvSpPr>
        <p:spPr>
          <a:xfrm>
            <a:off x="238760" y="3016250"/>
            <a:ext cx="1835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table des matières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  <p:sp>
        <p:nvSpPr>
          <p:cNvPr id="10" name="Google Shape;155;p4"/>
          <p:cNvSpPr txBox="1"/>
          <p:nvPr/>
        </p:nvSpPr>
        <p:spPr>
          <a:xfrm>
            <a:off x="9225915" y="2357120"/>
            <a:ext cx="1835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Contrôle de charge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0715" y="3315335"/>
            <a:ext cx="1619885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733790" y="3743325"/>
            <a:ext cx="46037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Google Shape;155;p4"/>
          <p:cNvSpPr txBox="1"/>
          <p:nvPr/>
        </p:nvSpPr>
        <p:spPr>
          <a:xfrm>
            <a:off x="9161780" y="4100195"/>
            <a:ext cx="1835150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Filtre de traitement d'image</a:t>
            </a:r>
            <a:endParaRPr lang="en-US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90715" y="4836160"/>
            <a:ext cx="1619885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8733790" y="5263515"/>
            <a:ext cx="46037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Google Shape;155;p4"/>
          <p:cNvSpPr txBox="1"/>
          <p:nvPr/>
        </p:nvSpPr>
        <p:spPr>
          <a:xfrm>
            <a:off x="9161780" y="5620385"/>
            <a:ext cx="1835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Zone d'affichage auxiliaire</a:t>
            </a: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Arial" panose="020B0604020202020204"/>
              </a:rPr>
              <a:t>	</a:t>
            </a:r>
            <a:endParaRPr lang="en-US" sz="140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052" y="481647"/>
            <a:ext cx="2839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Introduction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data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96290" y="1607820"/>
            <a:ext cx="7600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L'un des ensembles de données de cet article provient de l'open source en ligne et l'autre est un ensemble de test de </a:t>
            </a:r>
            <a:r>
              <a:rPr lang="en-US" altLang="zh-CN" baseline="30000">
                <a:latin typeface="Century" panose="02040604050505020304" charset="0"/>
                <a:cs typeface="Century" panose="02040604050505020304" charset="0"/>
              </a:rPr>
              <a:t>1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BSD500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.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7" name="Google Shape;160;p4"/>
          <p:cNvSpPr txBox="1"/>
          <p:nvPr/>
        </p:nvSpPr>
        <p:spPr>
          <a:xfrm>
            <a:off x="515620" y="6517640"/>
            <a:ext cx="47873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r>
              <a:rPr lang="en-US" sz="1200" baseline="300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1</a:t>
            </a:r>
            <a:r>
              <a:rPr lang="en-US" altLang="zh-CN" sz="1200" dirty="0">
                <a:solidFill>
                  <a:schemeClr val="dk1"/>
                </a:solidFill>
                <a:latin typeface="Century" panose="02040604050505020304"/>
                <a:sym typeface="Century" panose="02040604050505020304"/>
              </a:rPr>
              <a:t>BSDS500 est une base de données de 500 images</a:t>
            </a:r>
            <a:endParaRPr lang="en-US" sz="12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7" name="图片 6" descr="30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05" y="2560955"/>
            <a:ext cx="4581525" cy="3057525"/>
          </a:xfrm>
          <a:prstGeom prst="rect">
            <a:avLst/>
          </a:prstGeom>
        </p:spPr>
      </p:pic>
      <p:pic>
        <p:nvPicPr>
          <p:cNvPr id="18" name="图片 17" descr="01"/>
          <p:cNvPicPr/>
          <p:nvPr/>
        </p:nvPicPr>
        <p:blipFill>
          <a:blip r:embed="rId3"/>
          <a:stretch>
            <a:fillRect/>
          </a:stretch>
        </p:blipFill>
        <p:spPr>
          <a:xfrm>
            <a:off x="900430" y="2560955"/>
            <a:ext cx="4582800" cy="305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86300" y="1310640"/>
            <a:ext cx="3524250" cy="2008505"/>
            <a:chOff x="1645" y="1973"/>
            <a:chExt cx="5550" cy="3163"/>
          </a:xfrm>
        </p:grpSpPr>
        <p:sp>
          <p:nvSpPr>
            <p:cNvPr id="2" name="矩形 1"/>
            <p:cNvSpPr/>
            <p:nvPr/>
          </p:nvSpPr>
          <p:spPr>
            <a:xfrm>
              <a:off x="1645" y="2576"/>
              <a:ext cx="5550" cy="2560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5" y="1973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ArchiveManager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" y="2705"/>
              <a:ext cx="5430" cy="243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01320" y="4265295"/>
            <a:ext cx="5362575" cy="1858645"/>
            <a:chOff x="1382" y="6717"/>
            <a:chExt cx="8445" cy="2927"/>
          </a:xfrm>
        </p:grpSpPr>
        <p:sp>
          <p:nvSpPr>
            <p:cNvPr id="8" name="矩形 7"/>
            <p:cNvSpPr/>
            <p:nvPr/>
          </p:nvSpPr>
          <p:spPr>
            <a:xfrm>
              <a:off x="1645" y="7320"/>
              <a:ext cx="8182" cy="2325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5" y="6717"/>
              <a:ext cx="400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latin typeface="Century" panose="02040604050505020304" charset="0"/>
                  <a:cs typeface="Century" panose="02040604050505020304" charset="0"/>
                </a:rPr>
                <a:t>Zip</a:t>
              </a:r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Manager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" y="7320"/>
              <a:ext cx="8444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ZipManager(){};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virtual~ZipManager();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ZipCompressDir(QString ZipFile,QString DirPath);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ZipCompressFiles(QString ZipFile,QStringList Files);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QStringList ZipDecompressDir(QString ZipFile,QString DirPath);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QStringList ZipDecompressFiles(QString ZipFile,QString DirPath,QStringList Files);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ListContents(const QString &amp;) 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  <a:p>
              <a:r>
                <a:rPr lang="zh-CN" altLang="en-US" sz="1000">
                  <a:latin typeface="Century" panose="02040604050505020304" charset="0"/>
                  <a:cs typeface="Century" panose="02040604050505020304" charset="0"/>
                </a:rPr>
                <a:t>    void archiveStartExtract(const QString &amp;Path);</a:t>
              </a:r>
              <a:endParaRPr lang="zh-CN" altLang="en-US" sz="1000"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26460" y="361061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dérivation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91330" y="404431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hériter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108325" y="3457575"/>
            <a:ext cx="2578735" cy="987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719570" y="3464560"/>
            <a:ext cx="2366010" cy="103759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55410" y="4648200"/>
            <a:ext cx="5195570" cy="1476375"/>
          </a:xfrm>
          <a:prstGeom prst="rect">
            <a:avLst/>
          </a:prstGeom>
          <a:noFill/>
          <a:ln w="19050"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55410" y="426529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Rar</a:t>
            </a:r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Manager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archivemanager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1320" y="6414770"/>
            <a:ext cx="44977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-4064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baseline="300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1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ref[1]:https://www.youtube.com/watch?v=mxlcKmvMK9Q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532255" y="2271395"/>
            <a:ext cx="4011930" cy="176657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2255" y="1857375"/>
            <a:ext cx="3237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browserManager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browsermanager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80" y="2392680"/>
            <a:ext cx="2295525" cy="1514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10" y="2392680"/>
            <a:ext cx="14097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253967" y="428658"/>
            <a:ext cx="472640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 Structure de classe</a:t>
            </a: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010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6460" y="9258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imgmanager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532255" y="1514475"/>
            <a:ext cx="8295640" cy="5000625"/>
            <a:chOff x="2413" y="2925"/>
            <a:chExt cx="13064" cy="7875"/>
          </a:xfrm>
        </p:grpSpPr>
        <p:sp>
          <p:nvSpPr>
            <p:cNvPr id="2" name="矩形 1"/>
            <p:cNvSpPr/>
            <p:nvPr/>
          </p:nvSpPr>
          <p:spPr>
            <a:xfrm>
              <a:off x="2413" y="3562"/>
              <a:ext cx="13065" cy="7238"/>
            </a:xfrm>
            <a:prstGeom prst="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13" y="2925"/>
              <a:ext cx="509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Century" panose="02040604050505020304" charset="0"/>
                  <a:cs typeface="Century" panose="02040604050505020304" charset="0"/>
                </a:rPr>
                <a:t>ImgManager</a:t>
              </a:r>
              <a:endParaRPr lang="zh-CN" altLang="en-US">
                <a:latin typeface="Century" panose="02040604050505020304" charset="0"/>
                <a:cs typeface="Century" panose="0204060405050502030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9" y="3660"/>
              <a:ext cx="4905" cy="34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" y="3727"/>
              <a:ext cx="5925" cy="334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" y="7450"/>
              <a:ext cx="8820" cy="166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7" y="9115"/>
              <a:ext cx="3660" cy="165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414" y="7354"/>
              <a:ext cx="130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>
            <a:stCxn id="2" idx="0"/>
          </p:cNvCxnSpPr>
          <p:nvPr/>
        </p:nvCxnSpPr>
        <p:spPr>
          <a:xfrm>
            <a:off x="5680710" y="1918970"/>
            <a:ext cx="0" cy="24199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32255" y="5445125"/>
            <a:ext cx="826198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WPS 演示</Application>
  <PresentationFormat>宽屏</PresentationFormat>
  <Paragraphs>196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Arial</vt:lpstr>
      <vt:lpstr>Calibri</vt:lpstr>
      <vt:lpstr>Century</vt:lpstr>
      <vt:lpstr>Century</vt:lpstr>
      <vt:lpstr>DejaVu Sans</vt:lpstr>
      <vt:lpstr>Calibri</vt:lpstr>
      <vt:lpstr>Wingdings</vt:lpstr>
      <vt:lpstr>Times New Roman</vt:lpstr>
      <vt:lpstr>Noto Sans Symbols</vt:lpstr>
      <vt:lpstr>Segoe Print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lastModifiedBy>Mars</cp:lastModifiedBy>
  <cp:revision>68</cp:revision>
  <dcterms:created xsi:type="dcterms:W3CDTF">2021-01-14T07:46:00Z</dcterms:created>
  <dcterms:modified xsi:type="dcterms:W3CDTF">2021-03-07T11:52:17Z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