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96" r:id="rId7"/>
    <p:sldId id="295" r:id="rId8"/>
    <p:sldId id="297" r:id="rId9"/>
    <p:sldId id="261" r:id="rId10"/>
    <p:sldId id="298" r:id="rId11"/>
    <p:sldId id="299" r:id="rId12"/>
    <p:sldId id="308" r:id="rId13"/>
    <p:sldId id="286" r:id="rId14"/>
    <p:sldId id="310" r:id="rId15"/>
  </p:sldIdLst>
  <p:sldSz cx="12192000" cy="6858000"/>
  <p:notesSz cx="6858000" cy="9144000"/>
  <p:embeddedFontLst>
    <p:embeddedFont>
      <p:font typeface="Calibri" panose="020F0502020204030204"/>
      <p:regular r:id="rId19"/>
      <p:bold r:id="rId20"/>
      <p:italic r:id="rId21"/>
      <p:boldItalic r:id="rId22"/>
    </p:embeddedFont>
    <p:embeddedFont>
      <p:font typeface="Century" panose="02040604050505020304"/>
      <p:regular r:id="rId23"/>
    </p:embeddedFont>
    <p:embeddedFont>
      <p:font typeface="Century" panose="020406040505050203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1238"/>
        <p:guide pos="3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0" name="Google Shape;11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1" name="Google Shape;114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0" name="Google Shape;11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1" name="Google Shape;114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/>
          <p:nvPr/>
        </p:nvSpPr>
        <p:spPr>
          <a:xfrm>
            <a:off x="8325228" y="4544096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PPT模板下载：www.1ppt.com/moban/          行业PPT模板：www.1ppt.com/hangye/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节日PPT模板：www.1ppt.com/jieri/          PPT素材：www.1ppt.com/sucai/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PPT背景图片：www.1ppt.com/beijing/        PPT图表：www.1ppt.com/tubiao/    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精美PPT下载：www.1ppt.com/xiazai/         PPT教程： www.1ppt.com/powerpoint/    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PPT课件：www.1ppt.com/kejian/             字体下载：www.1ppt.com/ziti/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工作总结PPT：www.1ppt.com/xiazai/zongjie/ 工作计划：www.1ppt.com/xiazai/jihua/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商务PPT模板：www.1ppt.com/moban/shangwu/  个人简历PPT：www.1ppt.com/xiazai/jianli/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毕业答辩PPT：www.1ppt.com/xiazai/dabian/  工作汇报PPT：www.1ppt.com/xiazai/huibao/   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4" name="Google Shape;44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6" name="Google Shape;46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" name="Google Shape;69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03122" y="36972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451168" y="1713027"/>
            <a:ext cx="7528328" cy="2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Simulation d'une colonisation d'une galaxie</a:t>
            </a:r>
            <a:endParaRPr lang="en-US" sz="4000" b="0" i="0" u="none" strike="noStrike" cap="none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1C4885"/>
                </a:solidFill>
                <a:latin typeface="Century" panose="02040604050505020304" charset="0"/>
                <a:ea typeface="Century" panose="02040604050505020304"/>
                <a:cs typeface="Century" panose="02040604050505020304" charset="0"/>
                <a:sym typeface="Century" panose="02040604050505020304"/>
              </a:rPr>
              <a:t>IN203 Programmation parallèle Projet</a:t>
            </a:r>
            <a:endParaRPr lang="en-US" sz="3600" b="0" i="0" u="none" strike="noStrike" cap="none" dirty="0">
              <a:solidFill>
                <a:srgbClr val="1C4885"/>
              </a:solidFill>
              <a:latin typeface="Century" panose="02040604050505020304" charset="0"/>
              <a:ea typeface="Century" panose="02040604050505020304"/>
              <a:cs typeface="Century" panose="02040604050505020304" charset="0"/>
              <a:sym typeface="Century" panose="02040604050505020304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5315332" y="4922059"/>
            <a:ext cx="180000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98671" y="635019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0"/>
          <p:cNvSpPr txBox="1"/>
          <p:nvPr/>
        </p:nvSpPr>
        <p:spPr>
          <a:xfrm>
            <a:off x="5005705" y="5078730"/>
            <a:ext cx="2509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</a:t>
            </a:r>
            <a:endParaRPr lang="en-US" altLang="zh-CN" dirty="0"/>
          </a:p>
          <a:p>
            <a:pPr algn="ctr"/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Yufei HU</a:t>
            </a:r>
            <a:endParaRPr lang="en-US" altLang="zh-CN" dirty="0">
              <a:latin typeface="Century" panose="02040604050505020304" charset="0"/>
              <a:cs typeface="Century" panose="02040604050505020304" charset="0"/>
            </a:endParaRPr>
          </a:p>
          <a:p>
            <a:pPr algn="ctr"/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1</a:t>
            </a:r>
            <a:r>
              <a:rPr lang="en-IE" altLang="en-US" dirty="0">
                <a:latin typeface="Century" panose="02040604050505020304" charset="0"/>
                <a:cs typeface="Century" panose="02040604050505020304" charset="0"/>
              </a:rPr>
              <a:t>8</a:t>
            </a:r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 </a:t>
            </a:r>
            <a:r>
              <a:rPr lang="en-US" altLang="zh-CN" dirty="0" err="1">
                <a:latin typeface="Century" panose="02040604050505020304" charset="0"/>
                <a:cs typeface="Century" panose="02040604050505020304" charset="0"/>
              </a:rPr>
              <a:t>janvier</a:t>
            </a:r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 2021</a:t>
            </a:r>
            <a:endParaRPr lang="en-US" altLang="zh-CN" dirty="0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189865" y="428625"/>
            <a:ext cx="730567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03 MPI&amp;OpenMp</a:t>
            </a:r>
            <a:endParaRPr lang="en-US" altLang="zh-CN" sz="2800" dirty="0">
              <a:solidFill>
                <a:srgbClr val="262626"/>
              </a:solidFill>
              <a:sym typeface="Century" panose="02040604050505020304"/>
            </a:endParaRPr>
          </a:p>
          <a:p>
            <a:pPr algn="l"/>
            <a:endParaRPr lang="en-US" altLang="zh-CN" sz="2800" dirty="0">
              <a:solidFill>
                <a:srgbClr val="262626"/>
              </a:solidFill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E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MPI&amp;OpenMp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39" name="Google Shape;139;p4"/>
          <p:cNvGrpSpPr/>
          <p:nvPr/>
        </p:nvGrpSpPr>
        <p:grpSpPr>
          <a:xfrm>
            <a:off x="825744" y="1437603"/>
            <a:ext cx="1362525" cy="632295"/>
            <a:chOff x="6177683" y="1666134"/>
            <a:chExt cx="1362525" cy="988578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" name="Google Shape;151;p4"/>
          <p:cNvSpPr txBox="1"/>
          <p:nvPr/>
        </p:nvSpPr>
        <p:spPr>
          <a:xfrm>
            <a:off x="892810" y="1598930"/>
            <a:ext cx="185610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MPI&amp;OMP</a:t>
            </a:r>
            <a:endParaRPr lang="en-US" altLang="zh-CN" sz="1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210410" y="1598720"/>
            <a:ext cx="8147100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Quand je considère les deux cas en même temps, le compilateur </a:t>
            </a:r>
            <a:r>
              <a:rPr lang="en-US" altLang="zh-CN" dirty="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+mn-ea"/>
              </a:rPr>
              <a:t>devient </a:t>
            </a: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mpic++. Lors de la manipulation des données, j'ai également réalisé OpenMp pour qu'ils accélèrent. Les commandes d'exécution sont les suivantes.</a:t>
            </a: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chemeClr val="accent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export OMP_NUM_THREADS=16</a:t>
            </a:r>
            <a:endParaRPr lang="en-US" dirty="0">
              <a:solidFill>
                <a:schemeClr val="accent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chemeClr val="accent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mpirun -np 3 ./colonisation.exe ou</a:t>
            </a:r>
            <a:endParaRPr lang="en-US" dirty="0">
              <a:solidFill>
                <a:schemeClr val="accent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chemeClr val="accent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mpirun -np 5 ./colonisation.exe</a:t>
            </a: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altLang="zh-CN" dirty="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+mn-ea"/>
              </a:rPr>
              <a:t> </a:t>
            </a:r>
            <a:endParaRPr lang="en-US" altLang="zh-CN" dirty="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461895" y="3257550"/>
          <a:ext cx="618744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/>
                <a:gridCol w="309372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entury" panose="02040604050505020304" charset="0"/>
                          <a:cs typeface="Century" panose="02040604050505020304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entury" panose="02040604050505020304"/>
                          <a:ea typeface="宋体" panose="02010600030101010101" pitchFamily="2" charset="-122"/>
                          <a:cs typeface="Century" panose="02040604050505020304"/>
                        </a:rPr>
                        <a:t>CPU(ms) : calcul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Century" panose="02040604050505020304"/>
                        <a:ea typeface="宋体" panose="02010600030101010101" pitchFamily="2" charset="-122"/>
                        <a:cs typeface="Century" panose="02040604050505020304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sans OpenMP et MPI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46.521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MPI+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Threads(3)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26.946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speedup =</a:t>
                      </a:r>
                      <a:r>
                        <a:rPr lang="en-US" altLang="zh-CN" sz="1400"/>
                        <a:t>1.73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MPI+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Threads(5)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14.488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speedup=</a:t>
                      </a:r>
                      <a:r>
                        <a:rPr lang="en-US" altLang="zh-CN" sz="1400"/>
                        <a:t>3.21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MPI+</a:t>
                      </a:r>
                      <a:r>
                        <a:rPr lang="en-US" altLang="zh-CN" sz="1400">
                          <a:ea typeface="宋体" panose="02010600030101010101" pitchFamily="2" charset="-122"/>
                          <a:sym typeface="+mn-ea"/>
                        </a:rPr>
                        <a:t>Threads(3)+OMP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7.362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speedup=</a:t>
                      </a:r>
                      <a:r>
                        <a:rPr lang="en-US" altLang="zh-CN" sz="1400"/>
                        <a:t>6.32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MPI+</a:t>
                      </a:r>
                      <a:r>
                        <a:rPr lang="en-US" altLang="zh-CN" sz="1400">
                          <a:ea typeface="宋体" panose="02010600030101010101" pitchFamily="2" charset="-122"/>
                          <a:sym typeface="+mn-ea"/>
                        </a:rPr>
                        <a:t>Threads(5)+OMP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8.597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speedup=</a:t>
                      </a:r>
                      <a:r>
                        <a:rPr lang="en-US" altLang="zh-CN" sz="1400"/>
                        <a:t>5.41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3895" y="6518910"/>
            <a:ext cx="178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l"/>
            </a:pPr>
            <a:r>
              <a:rPr lang="en-IE" altLang="zh-CN" sz="1200">
                <a:latin typeface="Century" panose="02040604050505020304" charset="0"/>
                <a:cs typeface="Century" panose="02040604050505020304" charset="0"/>
              </a:rPr>
              <a:t>THREADS=16</a:t>
            </a:r>
            <a:endParaRPr lang="en-IE" altLang="zh-CN" sz="1200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7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04 Conclusion</a:t>
            </a: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144" name="Google Shape;1144;p27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45" name="Google Shape;1145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28299" y="640375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7"/>
          <p:cNvSpPr txBox="1"/>
          <p:nvPr/>
        </p:nvSpPr>
        <p:spPr>
          <a:xfrm>
            <a:off x="719455" y="1718945"/>
            <a:ext cx="9646285" cy="212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En conclusion:</a:t>
            </a:r>
            <a:endParaRPr sz="18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Lorsque j'utilise MPI ou OMP seulement, je peux obtenir des résultats idéaux.</a:t>
            </a:r>
            <a:endParaRPr lang="en-US" sz="1600" b="0" i="0" u="none" strike="noStrike" cap="none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Dans le cas de la combinaison de MPI et OMP, l'effet est amélioré par rapport à l'utilisation de MPI seul, mais l'effet est pire que celui de l'utilisation d'OMP uniquement. Je suis curieux de savoir si cela est normal ou si cela est dû à ma mauvaise utilisation.</a:t>
            </a:r>
            <a:endParaRPr lang="en-US" sz="1600" b="0" i="0" u="none" strike="noStrike" cap="none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47" name="Google Shape;114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58" name="Google Shape;258;g95f90200eb_4_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6133" y="4505197"/>
            <a:ext cx="4355224" cy="21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24;g95f90200eb_3_30"/>
          <p:cNvCxnSpPr/>
          <p:nvPr/>
        </p:nvCxnSpPr>
        <p:spPr>
          <a:xfrm>
            <a:off x="719455" y="3973152"/>
            <a:ext cx="10842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7"/>
          <p:cNvSpPr txBox="1"/>
          <p:nvPr/>
        </p:nvSpPr>
        <p:spPr>
          <a:xfrm>
            <a:off x="904648" y="409927"/>
            <a:ext cx="253845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Configuration </a:t>
            </a:r>
            <a:endParaRPr lang="en-US"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144" name="Google Shape;1144;p27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45" name="Google Shape;1145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28299" y="640375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601470" y="1089660"/>
            <a:ext cx="5902960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Architecture:                   	 x86_64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CPU op-mode(s):                	 32-bit, 64-bit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Byte Order:                     	 Little Endian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Address sizes:                  	 39 bits physical, 48 bits virtual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CPU(s):                          	12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On-line CPU(s) list:            	 0-11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Thread(s) per core:             	 2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Core(s) per socket:             	 6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Socket(s):                      	 1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NUMA node(s):                    	1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Vendor ID:                      	 GenuineIntel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CPU family:                     	 6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Model:                           	158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Model name:                     	Intel(R) Core(TM) i7-8750H CPU @ 2.20GHz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Stepping:                        	10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CPU MHz:                        	800.082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CPU max MHz:                    	4100,0000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CPU min MHz:                     	800,0000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BogoMIPS:                        	4399.99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Virtualization:                  	VT-x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L1d cache:                      	192 KiB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L1i cache:                       	192 KiB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L2 cache:                        	1,5 MiB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L3 cache:                        	9 MiB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  <a:p>
            <a:r>
              <a:rPr lang="zh-CN" altLang="en-US">
                <a:latin typeface="Century" panose="02040604050505020304" charset="0"/>
                <a:cs typeface="Century" panose="02040604050505020304" charset="0"/>
              </a:rPr>
              <a:t>NUMA node0 CPU(s):                    0-11</a:t>
            </a:r>
            <a:endParaRPr lang="zh-CN" altLang="en-US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60439" y="38763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908278" y="1277188"/>
            <a:ext cx="29955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sommaire</a:t>
            </a:r>
            <a:endParaRPr lang="en-US" sz="4800" b="0" i="0" u="none" strike="noStrike" cap="none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890358" y="860693"/>
            <a:ext cx="232590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C488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CONTENU</a:t>
            </a:r>
            <a:endParaRPr lang="en-US" sz="2000">
              <a:solidFill>
                <a:srgbClr val="1C488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IE" alt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lang="en-IE" altLang="en-US" sz="1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672779" y="3105175"/>
            <a:ext cx="370184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240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Parallélisation en mémoire partagée</a:t>
            </a:r>
            <a:endParaRPr lang="en-US" sz="240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IE" alt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lang="en-IE" altLang="en-US" sz="1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259842" y="3105175"/>
            <a:ext cx="370184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dirty="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Parallélisation en mémoire distribuée</a:t>
            </a:r>
            <a:endParaRPr sz="2400" dirty="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IE" alt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lang="en-IE" altLang="en-US" sz="1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672779" y="4347913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US" sz="2400" dirty="0" err="1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MPI+OpenMP</a:t>
            </a:r>
            <a:endParaRPr lang="en-IE" altLang="en-US" sz="2400" dirty="0" err="1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IE" altLang="en-US" sz="1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lang="en-IE" altLang="en-US" sz="18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259842" y="4347913"/>
            <a:ext cx="370184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C4885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Conclusion</a:t>
            </a:r>
            <a:endParaRPr sz="2400">
              <a:solidFill>
                <a:srgbClr val="1C4885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98671" y="635019"/>
            <a:ext cx="1021080" cy="149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285" y="481330"/>
            <a:ext cx="823531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</a:t>
            </a: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Parallélisation en mémoire partagée</a:t>
            </a:r>
            <a:endParaRPr lang="en-US"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9" name="Google Shape;139;p4"/>
          <p:cNvGrpSpPr/>
          <p:nvPr/>
        </p:nvGrpSpPr>
        <p:grpSpPr>
          <a:xfrm>
            <a:off x="825744" y="1437603"/>
            <a:ext cx="1362525" cy="632295"/>
            <a:chOff x="6177683" y="1666134"/>
            <a:chExt cx="1362525" cy="988578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2" name="Google Shape;142;p4"/>
          <p:cNvSpPr/>
          <p:nvPr/>
        </p:nvSpPr>
        <p:spPr>
          <a:xfrm>
            <a:off x="945624" y="1541200"/>
            <a:ext cx="5477400" cy="115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092945" y="3970176"/>
            <a:ext cx="9684300" cy="158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2097896" y="1826208"/>
            <a:ext cx="3253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</a:t>
            </a:r>
            <a:endParaRPr sz="1600" b="1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OpenMp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210410" y="1598720"/>
            <a:ext cx="8147100" cy="159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altLang="fr-FR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J'ai utilisé OpenMp pour effectuer deux parties d'accélération. Un partie est l'affichage du résultat. l'autre est calculation d'image.</a:t>
            </a:r>
            <a:endParaRPr lang="fr-FR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Char char="●"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J'ai ajouté OpenMp dans la fonction de </a:t>
            </a:r>
            <a:r>
              <a:rPr lang="en-US" dirty="0">
                <a:solidFill>
                  <a:srgbClr val="FF0000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mise_a_jour</a:t>
            </a:r>
            <a:r>
              <a:rPr lang="en-US" dirty="0">
                <a:solidFill>
                  <a:schemeClr val="tx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.  S'on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ajoute seulement la commande </a:t>
            </a:r>
            <a:r>
              <a:rPr lang="en-US" altLang="zh-CN" dirty="0">
                <a:solidFill>
                  <a:srgbClr val="7030A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“  #pragma omp parallel for ”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, cela va provoquer des conflit de donnés.</a:t>
            </a:r>
            <a:r>
              <a:rPr lang="en-US" altLang="zh-CN" dirty="0">
                <a:solidFill>
                  <a:srgbClr val="7030A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Après avoir partagé les variables</a:t>
            </a:r>
            <a:r>
              <a:rPr lang="en-US" altLang="zh-CN" b="1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 galaxie_previous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 et </a:t>
            </a:r>
            <a:r>
              <a:rPr lang="en-US" altLang="zh-CN" b="1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galaxie_next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, plusieurs threads peuvent fonctionner à différentes adresse en même temps. Il n'y aura donc pas de conflits de données.</a:t>
            </a:r>
            <a:endParaRPr lang="en-US" altLang="zh-CN" dirty="0">
              <a:solidFill>
                <a:schemeClr val="tx1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2"/>
          <a:srcRect l="25344" t="24688" r="25556" b="24688"/>
          <a:stretch>
            <a:fillRect/>
          </a:stretch>
        </p:blipFill>
        <p:spPr>
          <a:xfrm>
            <a:off x="10692007" y="2208274"/>
            <a:ext cx="958900" cy="9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6460" y="3554095"/>
            <a:ext cx="102933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void </a:t>
            </a:r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mise_a_jour</a:t>
            </a:r>
            <a:r>
              <a:rPr lang="zh-CN" altLang="en-US"/>
              <a:t>(const parametres&amp; params, int width, int height, const char* galaxie_previous, char* galaxie_next)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zh-CN" altLang="en-US">
                <a:solidFill>
                  <a:srgbClr val="00B0F0"/>
                </a:solidFill>
              </a:rPr>
              <a:t> # pragma omp parallel for private(i,j) shared(galaxie_previous,galaxie_next) schedule(dynamic) m_threads(THREADS)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/>
              <a:t>    for ( i = 0; i &lt; height; ++i )</a:t>
            </a:r>
            <a:endParaRPr lang="zh-CN" altLang="en-US"/>
          </a:p>
          <a:p>
            <a:r>
              <a:rPr lang="zh-CN" altLang="en-US"/>
              <a:t>      {</a:t>
            </a:r>
            <a:endParaRPr lang="zh-CN" altLang="en-US"/>
          </a:p>
          <a:p>
            <a:r>
              <a:rPr lang="zh-CN" altLang="en-US"/>
              <a:t>        for ( j = 0; j &lt; width; ++j 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en-US" altLang="zh-CN"/>
              <a:t>...</a:t>
            </a:r>
            <a:br>
              <a:rPr lang="zh-CN" altLang="en-US"/>
            </a:br>
            <a:r>
              <a:rPr lang="zh-CN" altLang="en-US"/>
              <a:t>}</a:t>
            </a:r>
            <a:endParaRPr lang="en-US" altLang="zh-CN"/>
          </a:p>
        </p:txBody>
      </p:sp>
      <p:sp>
        <p:nvSpPr>
          <p:cNvPr id="4" name="Google Shape;151;p4"/>
          <p:cNvSpPr txBox="1"/>
          <p:nvPr/>
        </p:nvSpPr>
        <p:spPr>
          <a:xfrm>
            <a:off x="897890" y="1598930"/>
            <a:ext cx="158432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OpenMp</a:t>
            </a:r>
            <a:endParaRPr lang="en-US" altLang="zh-CN" sz="1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895" y="6518910"/>
            <a:ext cx="178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l"/>
            </a:pPr>
            <a:r>
              <a:rPr lang="en-IE" altLang="zh-CN" sz="1200">
                <a:latin typeface="Century" panose="02040604050505020304" charset="0"/>
                <a:cs typeface="Century" panose="02040604050505020304" charset="0"/>
              </a:rPr>
              <a:t>THREADS=16</a:t>
            </a:r>
            <a:endParaRPr lang="en-IE" altLang="zh-CN" sz="1200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285" y="481330"/>
            <a:ext cx="823531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</a:t>
            </a: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Parallélisation en mémoire partagée</a:t>
            </a:r>
            <a:endParaRPr lang="en-US"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9" name="Google Shape;139;p4"/>
          <p:cNvGrpSpPr/>
          <p:nvPr/>
        </p:nvGrpSpPr>
        <p:grpSpPr>
          <a:xfrm>
            <a:off x="825744" y="1437603"/>
            <a:ext cx="1362525" cy="632295"/>
            <a:chOff x="6177683" y="1666134"/>
            <a:chExt cx="1362525" cy="988578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2" name="Google Shape;142;p4"/>
          <p:cNvSpPr/>
          <p:nvPr/>
        </p:nvSpPr>
        <p:spPr>
          <a:xfrm>
            <a:off x="945624" y="1541200"/>
            <a:ext cx="5477400" cy="115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2097896" y="1826208"/>
            <a:ext cx="3253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</a:t>
            </a:r>
            <a:endParaRPr sz="1600" b="1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OpenMp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210410" y="1598720"/>
            <a:ext cx="8147100" cy="159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altLang="fr-FR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J'ai utilisé OpenMp pour effectuer deux parties d'accélération. Un partie est l'affichage du résultat. l'autre est calculation d'image.</a:t>
            </a:r>
            <a:endParaRPr lang="fr-FR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Char char="●"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J'ai ajouté OpenMp dans la fonction de </a:t>
            </a:r>
            <a:r>
              <a:rPr lang="en-US" dirty="0">
                <a:solidFill>
                  <a:srgbClr val="FF0000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mise_a_jour</a:t>
            </a:r>
            <a:r>
              <a:rPr lang="en-US" dirty="0">
                <a:solidFill>
                  <a:schemeClr val="tx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.  S'on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ajoute seulement la commande </a:t>
            </a:r>
            <a:r>
              <a:rPr lang="en-US" altLang="zh-CN" dirty="0">
                <a:solidFill>
                  <a:srgbClr val="7030A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“  #pragma omp parallel for ”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, cela va provoquer des conflit de donnés.</a:t>
            </a:r>
            <a:r>
              <a:rPr lang="en-US" altLang="zh-CN" dirty="0">
                <a:solidFill>
                  <a:srgbClr val="7030A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Après avoir partagé les variables</a:t>
            </a:r>
            <a:r>
              <a:rPr lang="en-US" altLang="zh-CN" b="1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 galaxie_previous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 et </a:t>
            </a:r>
            <a:r>
              <a:rPr lang="en-US" altLang="zh-CN" b="1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galaxie_next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, plusieurs threads peuvent fonctionner à différentes adresse en même temps. Il n'y aura donc pas de conflits de données.</a:t>
            </a:r>
            <a:endParaRPr lang="en-US" altLang="zh-CN" dirty="0">
              <a:solidFill>
                <a:schemeClr val="tx1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2"/>
          <a:srcRect l="25344" t="24688" r="25556" b="24688"/>
          <a:stretch>
            <a:fillRect/>
          </a:stretch>
        </p:blipFill>
        <p:spPr>
          <a:xfrm>
            <a:off x="10692007" y="2208274"/>
            <a:ext cx="958900" cy="9885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720340" y="4033520"/>
          <a:ext cx="618744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/>
                <a:gridCol w="309372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num_threads = 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entury" panose="02040604050505020304" charset="0"/>
                          <a:cs typeface="Century" panose="02040604050505020304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entury" panose="02040604050505020304"/>
                          <a:ea typeface="宋体" panose="02010600030101010101" pitchFamily="2" charset="-122"/>
                          <a:cs typeface="Century" panose="02040604050505020304"/>
                        </a:rPr>
                        <a:t>CPU(ms) : calcul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Century" panose="02040604050505020304"/>
                        <a:ea typeface="宋体" panose="02010600030101010101" pitchFamily="2" charset="-122"/>
                        <a:cs typeface="Century" panose="02040604050505020304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sans OpenMP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46.521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avec OpenMp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5.291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speedup=</a:t>
                      </a:r>
                      <a:r>
                        <a:rPr lang="en-US" altLang="zh-CN" sz="1400"/>
                        <a:t>8.79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Google Shape;151;p4"/>
          <p:cNvSpPr txBox="1"/>
          <p:nvPr/>
        </p:nvSpPr>
        <p:spPr>
          <a:xfrm>
            <a:off x="897890" y="1598930"/>
            <a:ext cx="158432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OpenMp</a:t>
            </a:r>
            <a:endParaRPr lang="en-US" altLang="zh-CN" sz="1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895" y="6518910"/>
            <a:ext cx="178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l"/>
            </a:pPr>
            <a:r>
              <a:rPr lang="en-IE" altLang="zh-CN" sz="1200">
                <a:latin typeface="Century" panose="02040604050505020304" charset="0"/>
                <a:cs typeface="Century" panose="02040604050505020304" charset="0"/>
              </a:rPr>
              <a:t>THREADS=16</a:t>
            </a:r>
            <a:endParaRPr lang="en-IE" altLang="zh-CN" sz="1200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285" y="481330"/>
            <a:ext cx="823531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</a:t>
            </a: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Parallélisation en mémoire partagée</a:t>
            </a:r>
            <a:endParaRPr lang="en-US"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9" name="Google Shape;139;p4"/>
          <p:cNvGrpSpPr/>
          <p:nvPr/>
        </p:nvGrpSpPr>
        <p:grpSpPr>
          <a:xfrm>
            <a:off x="825744" y="1437603"/>
            <a:ext cx="1362525" cy="632295"/>
            <a:chOff x="6177683" y="1666134"/>
            <a:chExt cx="1362525" cy="988578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2" name="Google Shape;142;p4"/>
          <p:cNvSpPr/>
          <p:nvPr/>
        </p:nvSpPr>
        <p:spPr>
          <a:xfrm>
            <a:off x="945624" y="1541200"/>
            <a:ext cx="5477400" cy="115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092945" y="3970176"/>
            <a:ext cx="9684300" cy="158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897890" y="1598930"/>
            <a:ext cx="158432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OpenMp</a:t>
            </a:r>
            <a:endParaRPr lang="en-US" altLang="zh-CN" sz="1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2097896" y="1826208"/>
            <a:ext cx="3253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</a:t>
            </a:r>
            <a:endParaRPr sz="1600" b="1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OpenMp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210410" y="1598720"/>
            <a:ext cx="8147100" cy="159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altLang="fr-FR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J'ai utilisé OpenMp pour effectuer deux parties d'accélération. Un partie est l'affichage du résultat. l'autre est calculation d'image.</a:t>
            </a:r>
            <a:endParaRPr lang="fr-FR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Char char="●"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J'ai ajouté OpenMp dans la fonction de </a:t>
            </a:r>
            <a:r>
              <a:rPr lang="en-US" dirty="0">
                <a:solidFill>
                  <a:srgbClr val="FF0000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galaxie_renderer::render</a:t>
            </a:r>
            <a:r>
              <a:rPr lang="en-US" dirty="0">
                <a:solidFill>
                  <a:schemeClr val="tx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.  S'on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ajoute seulement la commande </a:t>
            </a:r>
            <a:r>
              <a:rPr lang="en-US" altLang="zh-CN" dirty="0">
                <a:solidFill>
                  <a:srgbClr val="7030A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“  # pragma omp parallel for private(i,j) shared(data) um_threads(THREADS) ”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, cela va provoquer des conflit de donnés.</a:t>
            </a:r>
            <a:r>
              <a:rPr lang="en-US" altLang="zh-CN" dirty="0">
                <a:solidFill>
                  <a:srgbClr val="7030A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La concurrence des données se produit lors de l'accès  à la fonction de </a:t>
            </a:r>
            <a:r>
              <a:rPr lang="en-US" altLang="zh-CN" dirty="0">
                <a:solidFill>
                  <a:srgbClr val="FF000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rend_planete_habitee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et </a:t>
            </a:r>
            <a:r>
              <a:rPr lang="en-US" altLang="zh-CN" dirty="0">
                <a:solidFill>
                  <a:srgbClr val="FF000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rend_planete_inhabitable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. Ils doivent être accédés par une fonction en même temps.</a:t>
            </a:r>
            <a:endParaRPr lang="en-US" altLang="zh-CN" dirty="0">
              <a:solidFill>
                <a:schemeClr val="tx1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2"/>
          <a:srcRect l="25344" t="24688" r="25556" b="24688"/>
          <a:stretch>
            <a:fillRect/>
          </a:stretch>
        </p:blipFill>
        <p:spPr>
          <a:xfrm>
            <a:off x="10692007" y="2208274"/>
            <a:ext cx="958900" cy="9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6460" y="3554095"/>
            <a:ext cx="102933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galaxie_renderer::render</a:t>
            </a:r>
            <a:r>
              <a:rPr lang="zh-CN" altLang="en-US"/>
              <a:t>(const galaxie&amp; g){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zh-CN" altLang="en-US">
                <a:solidFill>
                  <a:srgbClr val="00B0F0"/>
                </a:solidFill>
              </a:rPr>
              <a:t> # pragma om</a:t>
            </a:r>
            <a:r>
              <a:rPr lang="zh-CN" altLang="en-US">
                <a:solidFill>
                  <a:schemeClr val="accent1"/>
                </a:solidFill>
              </a:rPr>
              <a:t>p par</a:t>
            </a:r>
            <a:r>
              <a:rPr lang="zh-CN" altLang="en-US">
                <a:solidFill>
                  <a:srgbClr val="00B0F0"/>
                </a:solidFill>
              </a:rPr>
              <a:t>allel for private(i,j) shared(data) num_threads(THREADS)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/>
              <a:t>    for (i = 0; i &lt; height; ++i )</a:t>
            </a:r>
            <a:endParaRPr lang="zh-CN" altLang="en-US"/>
          </a:p>
          <a:p>
            <a:r>
              <a:rPr lang="en-US" altLang="zh-CN"/>
              <a:t>       for (j = 0; j &lt; width; ++j ){</a:t>
            </a:r>
            <a:endParaRPr lang="en-US" altLang="zh-CN"/>
          </a:p>
          <a:p>
            <a:r>
              <a:rPr lang="en-US" altLang="zh-CN"/>
              <a:t>       ...</a:t>
            </a:r>
            <a:endParaRPr lang="en-US" altLang="zh-CN"/>
          </a:p>
          <a:p>
            <a:r>
              <a:rPr lang="zh-CN" altLang="en-US">
                <a:solidFill>
                  <a:schemeClr val="accent1"/>
                </a:solidFill>
              </a:rPr>
              <a:t>       #pragma omp critical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</a:t>
            </a:r>
            <a:r>
              <a:rPr lang="zh-CN" altLang="en-US">
                <a:solidFill>
                  <a:schemeClr val="tx1"/>
                </a:solidFill>
              </a:rPr>
              <a:t>rend_planete_habitee(j, i);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       #pragma omp critical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rend_planete_inhabitable(j, i);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r>
              <a:rPr lang="en-US" altLang="zh-CN"/>
              <a:t>...</a:t>
            </a:r>
            <a:br>
              <a:rPr lang="zh-CN" altLang="en-US"/>
            </a:br>
            <a:r>
              <a:rPr lang="zh-CN" altLang="en-US"/>
              <a:t>}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83895" y="6518910"/>
            <a:ext cx="178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l"/>
            </a:pPr>
            <a:r>
              <a:rPr lang="en-IE" altLang="zh-CN" sz="1200">
                <a:latin typeface="Century" panose="02040604050505020304" charset="0"/>
                <a:cs typeface="Century" panose="02040604050505020304" charset="0"/>
              </a:rPr>
              <a:t>THREADS=16</a:t>
            </a:r>
            <a:endParaRPr lang="en-IE" altLang="zh-CN" sz="1200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56285" y="481330"/>
            <a:ext cx="823531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01 </a:t>
            </a:r>
            <a:r>
              <a:rPr lang="en-US" sz="280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Parallélisation en mémoire partagée</a:t>
            </a:r>
            <a:endParaRPr lang="en-US"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9" name="Google Shape;139;p4"/>
          <p:cNvGrpSpPr/>
          <p:nvPr/>
        </p:nvGrpSpPr>
        <p:grpSpPr>
          <a:xfrm>
            <a:off x="825744" y="1437603"/>
            <a:ext cx="1362525" cy="632295"/>
            <a:chOff x="6177683" y="1666134"/>
            <a:chExt cx="1362525" cy="988578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2" name="Google Shape;142;p4"/>
          <p:cNvSpPr/>
          <p:nvPr/>
        </p:nvSpPr>
        <p:spPr>
          <a:xfrm>
            <a:off x="945624" y="1541200"/>
            <a:ext cx="5477400" cy="115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092945" y="3970176"/>
            <a:ext cx="9684300" cy="158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2097896" y="1826208"/>
            <a:ext cx="3253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</a:t>
            </a:r>
            <a:endParaRPr sz="1600" b="1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US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OpenMp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210410" y="1598720"/>
            <a:ext cx="8147100" cy="159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altLang="fr-FR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J'ai utilisé OpenMp pour effectuer deux parties d'accélération. Un partie est l'affichage du résultat. l'autre est calculation d'image.</a:t>
            </a:r>
            <a:endParaRPr lang="fr-FR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Century" panose="02040604050505020304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Char char="●"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J'ai ajouté OpenMp dans la fonction de </a:t>
            </a:r>
            <a:r>
              <a:rPr lang="en-US" dirty="0">
                <a:solidFill>
                  <a:srgbClr val="FF0000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galaxie_renderer::render</a:t>
            </a:r>
            <a:r>
              <a:rPr lang="en-US" dirty="0">
                <a:solidFill>
                  <a:schemeClr val="tx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.  S'on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ajoute seulement la commande </a:t>
            </a:r>
            <a:r>
              <a:rPr lang="en-US" altLang="zh-CN" dirty="0">
                <a:solidFill>
                  <a:srgbClr val="7030A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“  # pragma omp parallel for private(i,j) shared(data) um_threads(THREADS) ”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, cela va provoquer des conflit de donnés.</a:t>
            </a:r>
            <a:r>
              <a:rPr lang="en-US" altLang="zh-CN" dirty="0">
                <a:solidFill>
                  <a:srgbClr val="7030A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La concurrence des données se produit lors de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l'accès  à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 la fonction de </a:t>
            </a:r>
            <a:r>
              <a:rPr lang="en-US" altLang="zh-CN" dirty="0">
                <a:solidFill>
                  <a:srgbClr val="FF000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rend_planete_habitee 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et </a:t>
            </a:r>
            <a:r>
              <a:rPr lang="en-US" altLang="zh-CN" dirty="0">
                <a:solidFill>
                  <a:srgbClr val="FF0000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rend_planete_inhabitable</a:t>
            </a:r>
            <a:r>
              <a:rPr lang="en-US" altLang="zh-CN" dirty="0">
                <a:solidFill>
                  <a:schemeClr val="tx1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. Ils doivent être accédés par une fonction en même temps.</a:t>
            </a:r>
            <a:endParaRPr lang="en-US" altLang="zh-CN" dirty="0">
              <a:solidFill>
                <a:schemeClr val="tx1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2"/>
          <a:srcRect l="25344" t="24688" r="25556" b="24688"/>
          <a:stretch>
            <a:fillRect/>
          </a:stretch>
        </p:blipFill>
        <p:spPr>
          <a:xfrm>
            <a:off x="10692007" y="2208274"/>
            <a:ext cx="958900" cy="9885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720340" y="4033520"/>
          <a:ext cx="618744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/>
                <a:gridCol w="309372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num_threads = 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entury" panose="02040604050505020304" charset="0"/>
                          <a:cs typeface="Century" panose="02040604050505020304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entury" panose="02040604050505020304"/>
                          <a:ea typeface="宋体" panose="02010600030101010101" pitchFamily="2" charset="-122"/>
                          <a:cs typeface="Century" panose="02040604050505020304"/>
                        </a:rPr>
                        <a:t>affichage(ms)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Century" panose="02040604050505020304"/>
                        <a:ea typeface="宋体" panose="02010600030101010101" pitchFamily="2" charset="-122"/>
                        <a:cs typeface="Century" panose="02040604050505020304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sans OpenMP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0.645 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avec OpenMp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0.445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speedup=</a:t>
                      </a:r>
                      <a:r>
                        <a:rPr lang="en-US" altLang="zh-CN" sz="1400"/>
                        <a:t>1.45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" name="Google Shape;151;p4"/>
          <p:cNvSpPr txBox="1"/>
          <p:nvPr/>
        </p:nvSpPr>
        <p:spPr>
          <a:xfrm>
            <a:off x="897890" y="1598930"/>
            <a:ext cx="158432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OpenMp</a:t>
            </a:r>
            <a:endParaRPr lang="en-US" altLang="zh-CN" sz="1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6518910"/>
            <a:ext cx="1783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l"/>
            </a:pPr>
            <a:r>
              <a:rPr lang="en-IE" altLang="zh-CN" sz="1200">
                <a:latin typeface="Century" panose="02040604050505020304" charset="0"/>
                <a:cs typeface="Century" panose="02040604050505020304" charset="0"/>
              </a:rPr>
              <a:t>THREADS=16</a:t>
            </a:r>
            <a:endParaRPr lang="en-IE" altLang="zh-CN" sz="1200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189865" y="428625"/>
            <a:ext cx="730567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02 </a:t>
            </a:r>
            <a:r>
              <a:rPr lang="en-US" altLang="zh-CN" sz="2800" dirty="0">
                <a:solidFill>
                  <a:srgbClr val="262626"/>
                </a:solidFill>
                <a:sym typeface="Century" panose="02040604050505020304"/>
              </a:rPr>
              <a:t>Parallélisation en mémoire distribuée</a:t>
            </a:r>
            <a:endParaRPr lang="en-US" altLang="zh-CN" sz="2800" dirty="0">
              <a:solidFill>
                <a:srgbClr val="262626"/>
              </a:solidFill>
              <a:sym typeface="Century" panose="02040604050505020304"/>
            </a:endParaRPr>
          </a:p>
          <a:p>
            <a:pPr algn="l"/>
            <a:endParaRPr lang="en-US" altLang="zh-CN" sz="2800" dirty="0">
              <a:solidFill>
                <a:srgbClr val="262626"/>
              </a:solidFill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E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MPI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39" name="Google Shape;139;p4"/>
          <p:cNvGrpSpPr/>
          <p:nvPr/>
        </p:nvGrpSpPr>
        <p:grpSpPr>
          <a:xfrm>
            <a:off x="825744" y="1437603"/>
            <a:ext cx="1362525" cy="632295"/>
            <a:chOff x="6177683" y="1666134"/>
            <a:chExt cx="1362525" cy="988578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" name="Google Shape;151;p4"/>
          <p:cNvSpPr txBox="1"/>
          <p:nvPr/>
        </p:nvSpPr>
        <p:spPr>
          <a:xfrm>
            <a:off x="864870" y="1598930"/>
            <a:ext cx="158432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MPI</a:t>
            </a:r>
            <a:endParaRPr lang="en-US" altLang="zh-CN" sz="1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210410" y="1598720"/>
            <a:ext cx="8147100" cy="116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La méthode de conception MPI que j'ai utilisée ici est peu différente.</a:t>
            </a: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Le thread zéro est responsable de l'envoi et de la réception des données et de l'affichage. Les autres threads sont responsables du calcul de leurs fonctions de mise à jour respectives.</a:t>
            </a: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altLang="zh-CN" dirty="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+mn-ea"/>
              </a:rPr>
              <a:t>Quand les threads sont égal à 3, l</a:t>
            </a:r>
            <a:r>
              <a:rPr lang="en-US" altLang="zh-CN" dirty="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+mn-ea"/>
              </a:rPr>
              <a:t>a distribution des tâches est la suivante.</a:t>
            </a:r>
            <a:endParaRPr lang="en-US" altLang="zh-CN" dirty="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7355" y="3202305"/>
            <a:ext cx="1584000" cy="100965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1"/>
            <a:endCxn id="6" idx="3"/>
          </p:cNvCxnSpPr>
          <p:nvPr/>
        </p:nvCxnSpPr>
        <p:spPr>
          <a:xfrm>
            <a:off x="4237355" y="3707130"/>
            <a:ext cx="15836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02485" y="4900930"/>
            <a:ext cx="1584000" cy="54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102485" y="5367655"/>
            <a:ext cx="15836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237355" y="3811270"/>
            <a:ext cx="1584000" cy="0"/>
          </a:xfrm>
          <a:prstGeom prst="line">
            <a:avLst/>
          </a:prstGeom>
          <a:ln w="28575" cmpd="dbl">
            <a:solidFill>
              <a:schemeClr val="accent2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222750" y="3602355"/>
            <a:ext cx="1584000" cy="0"/>
          </a:xfrm>
          <a:prstGeom prst="line">
            <a:avLst/>
          </a:prstGeom>
          <a:ln w="28575" cmpd="dbl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85255" y="4996180"/>
            <a:ext cx="1584000" cy="54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6485255" y="5053965"/>
            <a:ext cx="15836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左大括号 18"/>
          <p:cNvSpPr/>
          <p:nvPr/>
        </p:nvSpPr>
        <p:spPr>
          <a:xfrm>
            <a:off x="4107180" y="3207385"/>
            <a:ext cx="115570" cy="60388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5916930" y="3227070"/>
            <a:ext cx="76200" cy="4800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124575" y="3331210"/>
            <a:ext cx="1207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1/2 Height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cxnSp>
        <p:nvCxnSpPr>
          <p:cNvPr id="22" name="曲线连接符 21"/>
          <p:cNvCxnSpPr>
            <a:stCxn id="19" idx="1"/>
            <a:endCxn id="9" idx="0"/>
          </p:cNvCxnSpPr>
          <p:nvPr/>
        </p:nvCxnSpPr>
        <p:spPr>
          <a:xfrm rot="10800000" flipV="1">
            <a:off x="2894330" y="3509010"/>
            <a:ext cx="1212850" cy="1391285"/>
          </a:xfrm>
          <a:prstGeom prst="curvedConnector2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21205" y="3811270"/>
            <a:ext cx="1111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ea typeface="宋体" panose="02010600030101010101" pitchFamily="2" charset="-122"/>
                <a:cs typeface="Century" panose="02040604050505020304" charset="0"/>
              </a:rPr>
              <a:t>distribuer  </a:t>
            </a:r>
            <a:endParaRPr lang="en-US" altLang="zh-CN">
              <a:latin typeface="Century" panose="02040604050505020304" charset="0"/>
              <a:ea typeface="宋体" panose="02010600030101010101" pitchFamily="2" charset="-122"/>
              <a:cs typeface="Century" panose="02040604050505020304" charset="0"/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5836285" y="3629660"/>
            <a:ext cx="124460" cy="57467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曲线连接符 25"/>
          <p:cNvCxnSpPr>
            <a:endCxn id="15" idx="0"/>
          </p:cNvCxnSpPr>
          <p:nvPr/>
        </p:nvCxnSpPr>
        <p:spPr>
          <a:xfrm>
            <a:off x="5960745" y="3916680"/>
            <a:ext cx="1316355" cy="1079500"/>
          </a:xfrm>
          <a:prstGeom prst="curvedConnector2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74185" y="4377055"/>
            <a:ext cx="1571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rank=0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08835" y="5604510"/>
            <a:ext cx="1571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rank=1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97320" y="5604510"/>
            <a:ext cx="1571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rank=2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83575" y="4996180"/>
            <a:ext cx="1850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1/2 Height + cellule fantôme 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189865" y="428625"/>
            <a:ext cx="730567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02 </a:t>
            </a:r>
            <a:r>
              <a:rPr lang="en-US" altLang="zh-CN" sz="2800" dirty="0">
                <a:solidFill>
                  <a:srgbClr val="262626"/>
                </a:solidFill>
                <a:sym typeface="Century" panose="02040604050505020304"/>
              </a:rPr>
              <a:t>Parallélisation en mémoire distribuée</a:t>
            </a:r>
            <a:endParaRPr lang="en-US" altLang="zh-CN" sz="2800" dirty="0">
              <a:solidFill>
                <a:srgbClr val="262626"/>
              </a:solidFill>
              <a:sym typeface="Century" panose="02040604050505020304"/>
            </a:endParaRPr>
          </a:p>
          <a:p>
            <a:pPr algn="l"/>
            <a:endParaRPr lang="en-US" altLang="zh-CN" sz="2800" dirty="0">
              <a:solidFill>
                <a:srgbClr val="262626"/>
              </a:solidFill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E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MPI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39" name="Google Shape;139;p4"/>
          <p:cNvGrpSpPr/>
          <p:nvPr/>
        </p:nvGrpSpPr>
        <p:grpSpPr>
          <a:xfrm>
            <a:off x="825744" y="1437603"/>
            <a:ext cx="1362525" cy="632295"/>
            <a:chOff x="6177683" y="1666134"/>
            <a:chExt cx="1362525" cy="988578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" name="Google Shape;151;p4"/>
          <p:cNvSpPr txBox="1"/>
          <p:nvPr/>
        </p:nvSpPr>
        <p:spPr>
          <a:xfrm>
            <a:off x="864870" y="1598930"/>
            <a:ext cx="158432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MPI</a:t>
            </a:r>
            <a:endParaRPr lang="en-US" altLang="zh-CN" sz="1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210410" y="1598720"/>
            <a:ext cx="8147100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La méthode de conception MPI que j'ai utilisée ici est peu différente de l'idées fourni par vous.</a:t>
            </a: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Le thread zéro est responsable de l'envoi et de la réception des données et de l'affichage. Les autres threads sont responsables du calcul de leurs fonctions de mise à jour respectives.</a:t>
            </a: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altLang="zh-CN" dirty="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+mn-ea"/>
              </a:rPr>
              <a:t>Lorsqu'il y a plus de 3 threads, l</a:t>
            </a:r>
            <a:r>
              <a:rPr lang="en-US" altLang="zh-CN" dirty="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+mn-ea"/>
              </a:rPr>
              <a:t>a distribution des tâches est la suivante.</a:t>
            </a:r>
            <a:endParaRPr lang="en-US" altLang="zh-CN" dirty="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2595" y="3202305"/>
            <a:ext cx="1584000" cy="100965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252595" y="3509010"/>
            <a:ext cx="15836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02485" y="5191125"/>
            <a:ext cx="1583690" cy="24955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102485" y="5367655"/>
            <a:ext cx="15836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左大括号 18"/>
          <p:cNvSpPr/>
          <p:nvPr/>
        </p:nvSpPr>
        <p:spPr>
          <a:xfrm>
            <a:off x="4107180" y="3207385"/>
            <a:ext cx="167005" cy="3016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5916930" y="3227070"/>
            <a:ext cx="76200" cy="2825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124575" y="3331210"/>
            <a:ext cx="1801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1/(nbp</a:t>
            </a:r>
            <a:r>
              <a:rPr lang="en-US" altLang="zh-CN">
                <a:latin typeface="Century" panose="02040604050505020304" charset="0"/>
                <a:ea typeface="宋体" panose="02010600030101010101" pitchFamily="2" charset="-122"/>
                <a:cs typeface="Century" panose="02040604050505020304" charset="0"/>
              </a:rPr>
              <a:t>-1)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 Height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cxnSp>
        <p:nvCxnSpPr>
          <p:cNvPr id="22" name="曲线连接符 21"/>
          <p:cNvCxnSpPr>
            <a:stCxn id="19" idx="1"/>
            <a:endCxn id="9" idx="0"/>
          </p:cNvCxnSpPr>
          <p:nvPr/>
        </p:nvCxnSpPr>
        <p:spPr>
          <a:xfrm rot="10800000" flipV="1">
            <a:off x="2894330" y="3358515"/>
            <a:ext cx="1212850" cy="1832610"/>
          </a:xfrm>
          <a:prstGeom prst="curvedConnector2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21205" y="3811270"/>
            <a:ext cx="1111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ea typeface="宋体" panose="02010600030101010101" pitchFamily="2" charset="-122"/>
                <a:cs typeface="Century" panose="02040604050505020304" charset="0"/>
              </a:rPr>
              <a:t>distribuer  </a:t>
            </a:r>
            <a:endParaRPr lang="en-US" altLang="zh-CN">
              <a:latin typeface="Century" panose="02040604050505020304" charset="0"/>
              <a:ea typeface="宋体" panose="02010600030101010101" pitchFamily="2" charset="-122"/>
              <a:cs typeface="Century" panose="020406040505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31335" y="4243705"/>
            <a:ext cx="1571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rank=0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08835" y="5604510"/>
            <a:ext cx="1571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rank=1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6780" y="4996180"/>
            <a:ext cx="1583690" cy="271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7256780" y="5053965"/>
            <a:ext cx="15836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15" idx="0"/>
          </p:cNvCxnSpPr>
          <p:nvPr/>
        </p:nvCxnSpPr>
        <p:spPr>
          <a:xfrm>
            <a:off x="5864860" y="4032250"/>
            <a:ext cx="2183765" cy="963930"/>
          </a:xfrm>
          <a:prstGeom prst="curvedConnector2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268845" y="5367655"/>
            <a:ext cx="1571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rank=nbp-1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55100" y="4996180"/>
            <a:ext cx="1850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1/(nbp-1) Height + cellule fantôme 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0885" y="5095875"/>
            <a:ext cx="1583690" cy="34480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540885" y="5181600"/>
            <a:ext cx="15836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0885" y="5367655"/>
            <a:ext cx="15836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565015" y="5604510"/>
            <a:ext cx="1713865" cy="306070"/>
            <a:chOff x="7384" y="8826"/>
            <a:chExt cx="2699" cy="482"/>
          </a:xfrm>
        </p:grpSpPr>
        <p:sp>
          <p:nvSpPr>
            <p:cNvPr id="13" name="文本框 12"/>
            <p:cNvSpPr txBox="1"/>
            <p:nvPr/>
          </p:nvSpPr>
          <p:spPr>
            <a:xfrm>
              <a:off x="7384" y="8826"/>
              <a:ext cx="24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entury" panose="02040604050505020304" charset="0"/>
                  <a:cs typeface="Century" panose="02040604050505020304" charset="0"/>
                </a:rPr>
                <a:t>rank=k</a:t>
              </a:r>
              <a:endParaRPr lang="en-US" altLang="zh-CN">
                <a:latin typeface="Century" panose="02040604050505020304" charset="0"/>
                <a:cs typeface="Century" panose="02040604050505020304" charset="0"/>
              </a:endParaRPr>
            </a:p>
          </p:txBody>
        </p:sp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583" y="8944"/>
            <a:ext cx="15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952500" imgH="203200" progId="Equation.KSEE3">
                    <p:embed/>
                  </p:oleObj>
                </mc:Choice>
                <mc:Fallback>
                  <p:oleObj name="" r:id="rId2" imgW="9525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583" y="8944"/>
                          <a:ext cx="1500" cy="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文本框 24"/>
          <p:cNvSpPr txBox="1"/>
          <p:nvPr/>
        </p:nvSpPr>
        <p:spPr>
          <a:xfrm>
            <a:off x="3871595" y="5191760"/>
            <a:ext cx="344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356350" y="5133975"/>
            <a:ext cx="344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428490" y="6033770"/>
            <a:ext cx="1850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entury" panose="02040604050505020304" charset="0"/>
                <a:cs typeface="Century" panose="02040604050505020304" charset="0"/>
              </a:rPr>
              <a:t>1/(nbp-1) Height + cellule fantôme * 2</a:t>
            </a:r>
            <a:endParaRPr lang="en-US" altLang="zh-CN">
              <a:latin typeface="Century" panose="02040604050505020304" charset="0"/>
              <a:cs typeface="Century" panose="02040604050505020304" charset="0"/>
            </a:endParaRPr>
          </a:p>
        </p:txBody>
      </p:sp>
      <p:cxnSp>
        <p:nvCxnSpPr>
          <p:cNvPr id="33" name="曲线连接符 32"/>
          <p:cNvCxnSpPr>
            <a:stCxn id="6" idx="1"/>
            <a:endCxn id="5" idx="1"/>
          </p:cNvCxnSpPr>
          <p:nvPr/>
        </p:nvCxnSpPr>
        <p:spPr>
          <a:xfrm rot="10800000" flipH="1" flipV="1">
            <a:off x="4252595" y="3706495"/>
            <a:ext cx="288290" cy="1561465"/>
          </a:xfrm>
          <a:prstGeom prst="curvedConnector3">
            <a:avLst>
              <a:gd name="adj1" fmla="val -82599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189865" y="428625"/>
            <a:ext cx="730567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800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02 </a:t>
            </a:r>
            <a:r>
              <a:rPr lang="en-US" altLang="zh-CN" sz="2800" dirty="0">
                <a:solidFill>
                  <a:srgbClr val="262626"/>
                </a:solidFill>
                <a:sym typeface="Century" panose="02040604050505020304"/>
              </a:rPr>
              <a:t>Parallélisation en mémoire distribuée</a:t>
            </a:r>
            <a:endParaRPr lang="en-US" altLang="zh-CN" sz="2800" dirty="0">
              <a:solidFill>
                <a:srgbClr val="262626"/>
              </a:solidFill>
              <a:sym typeface="Century" panose="02040604050505020304"/>
            </a:endParaRPr>
          </a:p>
          <a:p>
            <a:pPr algn="l"/>
            <a:endParaRPr lang="en-US" altLang="zh-CN" sz="2800" dirty="0">
              <a:solidFill>
                <a:srgbClr val="262626"/>
              </a:solidFill>
              <a:sym typeface="Century" panose="020406040505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" name="Google Shape;181;p8"/>
          <p:cNvCxnSpPr/>
          <p:nvPr/>
        </p:nvCxnSpPr>
        <p:spPr>
          <a:xfrm>
            <a:off x="796413" y="457203"/>
            <a:ext cx="0" cy="632244"/>
          </a:xfrm>
          <a:prstGeom prst="straightConnector1">
            <a:avLst/>
          </a:prstGeom>
          <a:noFill/>
          <a:ln w="76200" cap="flat" cmpd="sng">
            <a:solidFill>
              <a:srgbClr val="1C488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29899" y="224450"/>
            <a:ext cx="102108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5" name="Google Shape;155;p4"/>
          <p:cNvSpPr txBox="1"/>
          <p:nvPr/>
        </p:nvSpPr>
        <p:spPr>
          <a:xfrm>
            <a:off x="807085" y="789305"/>
            <a:ext cx="33870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E" sz="1400">
                <a:solidFill>
                  <a:schemeClr val="dk1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Century" panose="02040604050505020304"/>
              </a:rPr>
              <a:t> MPI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39" name="Google Shape;139;p4"/>
          <p:cNvGrpSpPr/>
          <p:nvPr/>
        </p:nvGrpSpPr>
        <p:grpSpPr>
          <a:xfrm>
            <a:off x="825744" y="1437603"/>
            <a:ext cx="1362525" cy="632295"/>
            <a:chOff x="6177683" y="1666134"/>
            <a:chExt cx="1362525" cy="988578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" name="Google Shape;151;p4"/>
          <p:cNvSpPr txBox="1"/>
          <p:nvPr/>
        </p:nvSpPr>
        <p:spPr>
          <a:xfrm>
            <a:off x="864870" y="1598930"/>
            <a:ext cx="158432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Century" panose="02040604050505020304"/>
              </a:rPr>
              <a:t>MPI</a:t>
            </a:r>
            <a:endParaRPr lang="en-US" altLang="zh-CN" sz="180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Century" panose="02040604050505020304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210410" y="1598720"/>
            <a:ext cx="8147100" cy="159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La méthode de conception MPI que j'ai utilisée ici est différente de l'idées fourni par l'enseignant.</a:t>
            </a: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dirty="0">
                <a:solidFill>
                  <a:srgbClr val="262626"/>
                </a:solidFill>
                <a:latin typeface="Century" panose="02040604050505020304"/>
                <a:ea typeface="Century" panose="02040604050505020304"/>
                <a:cs typeface="Century" panose="02040604050505020304"/>
                <a:sym typeface="+mn-ea"/>
              </a:rPr>
              <a:t>Le thread zéro est responsable de l'envoi et de la réception des données et de l'affichage. Les autres threads sont responsables du calcul de leurs fonctions de mise à jour respectives.</a:t>
            </a: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endParaRPr lang="en-US" dirty="0">
              <a:solidFill>
                <a:srgbClr val="262626"/>
              </a:solidFill>
              <a:latin typeface="Century" panose="02040604050505020304"/>
              <a:ea typeface="Century" panose="02040604050505020304"/>
              <a:cs typeface="Century" panose="02040604050505020304"/>
              <a:sym typeface="+mn-ea"/>
            </a:endParaRPr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entury" panose="02040604050505020304"/>
              <a:buNone/>
            </a:pPr>
            <a:r>
              <a:rPr lang="en-US" altLang="zh-CN" dirty="0">
                <a:solidFill>
                  <a:srgbClr val="262626"/>
                </a:solidFill>
                <a:latin typeface="Century" panose="02040604050505020304"/>
                <a:ea typeface="宋体" panose="02010600030101010101" pitchFamily="2" charset="-122"/>
                <a:cs typeface="Century" panose="02040604050505020304"/>
                <a:sym typeface="+mn-ea"/>
              </a:rPr>
              <a:t>Les résultats expérimentaux sont présentés dans le tableau suivant. </a:t>
            </a:r>
            <a:endParaRPr lang="en-US" altLang="zh-CN" dirty="0">
              <a:solidFill>
                <a:srgbClr val="262626"/>
              </a:solidFill>
              <a:latin typeface="Century" panose="02040604050505020304"/>
              <a:ea typeface="宋体" panose="02010600030101010101" pitchFamily="2" charset="-122"/>
              <a:cs typeface="Century" panose="02040604050505020304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720340" y="4033520"/>
          <a:ext cx="618744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/>
                <a:gridCol w="309372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entury" panose="02040604050505020304" charset="0"/>
                          <a:cs typeface="Century" panose="02040604050505020304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entury" panose="02040604050505020304"/>
                          <a:ea typeface="宋体" panose="02010600030101010101" pitchFamily="2" charset="-122"/>
                          <a:cs typeface="Century" panose="02040604050505020304"/>
                        </a:rPr>
                        <a:t>CPU(ms) : calcul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Century" panose="02040604050505020304"/>
                        <a:ea typeface="宋体" panose="02010600030101010101" pitchFamily="2" charset="-122"/>
                        <a:cs typeface="Century" panose="02040604050505020304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sans OpenMP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46.521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MPI+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Threads(3)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26.946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speedup=</a:t>
                      </a:r>
                      <a:r>
                        <a:rPr lang="en-US" altLang="zh-CN" sz="1400"/>
                        <a:t>1.73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MPI+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Threads(5)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14.488</a:t>
                      </a:r>
                      <a:endParaRPr lang="zh-CN" altLang="en-US"/>
                    </a:p>
                  </a:txBody>
                  <a:tcPr/>
                </a:tc>
              </a:tr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speedup=</a:t>
                      </a:r>
                      <a:r>
                        <a:rPr lang="en-US" altLang="zh-CN" sz="1400"/>
                        <a:t>3.21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2e5090d-c335-488a-9f9b-def5db40241f}"/>
  <p:tag name="TABLE_ENDDRAG_ORIGIN_RECT" val="487*86"/>
  <p:tag name="TABLE_ENDDRAG_RECT" val="144*317*487*86"/>
</p:tagLst>
</file>

<file path=ppt/tags/tag2.xml><?xml version="1.0" encoding="utf-8"?>
<p:tagLst xmlns:p="http://schemas.openxmlformats.org/presentationml/2006/main">
  <p:tag name="KSO_WM_UNIT_TABLE_BEAUTIFY" val="smartTable{c2e5090d-c335-488a-9f9b-def5db40241f}"/>
  <p:tag name="TABLE_ENDDRAG_ORIGIN_RECT" val="487*86"/>
  <p:tag name="TABLE_ENDDRAG_RECT" val="144*317*487*86"/>
</p:tagLst>
</file>

<file path=ppt/tags/tag3.xml><?xml version="1.0" encoding="utf-8"?>
<p:tagLst xmlns:p="http://schemas.openxmlformats.org/presentationml/2006/main">
  <p:tag name="KSO_WM_UNIT_TABLE_BEAUTIFY" val="smartTable{c2e5090d-c335-488a-9f9b-def5db40241f}"/>
  <p:tag name="TABLE_ENDDRAG_ORIGIN_RECT" val="487*86"/>
  <p:tag name="TABLE_ENDDRAG_RECT" val="144*317*487*86"/>
</p:tagLst>
</file>

<file path=ppt/tags/tag4.xml><?xml version="1.0" encoding="utf-8"?>
<p:tagLst xmlns:p="http://schemas.openxmlformats.org/presentationml/2006/main">
  <p:tag name="KSO_WM_UNIT_TABLE_BEAUTIFY" val="smartTable{c2e5090d-c335-488a-9f9b-def5db40241f}"/>
  <p:tag name="TABLE_ENDDRAG_ORIGIN_RECT" val="487*86"/>
  <p:tag name="TABLE_ENDDRAG_RECT" val="144*317*487*86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6892</Words>
  <Application>WPS 演示</Application>
  <PresentationFormat>宽屏</PresentationFormat>
  <Paragraphs>344</Paragraphs>
  <Slides>12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Arial</vt:lpstr>
      <vt:lpstr>Calibri</vt:lpstr>
      <vt:lpstr>Century</vt:lpstr>
      <vt:lpstr>Century</vt:lpstr>
      <vt:lpstr>Noto Sans Symbols</vt:lpstr>
      <vt:lpstr>Segoe Print</vt:lpstr>
      <vt:lpstr>微软雅黑</vt:lpstr>
      <vt:lpstr>Arial Unicode MS</vt:lpstr>
      <vt:lpstr>Ink Free</vt:lpstr>
      <vt:lpstr>Wingdings</vt:lpstr>
      <vt:lpstr>第一PPT，www.1ppt.com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lastModifiedBy>Mars</cp:lastModifiedBy>
  <cp:revision>90</cp:revision>
  <dcterms:created xsi:type="dcterms:W3CDTF">2021-01-14T07:46:00Z</dcterms:created>
  <dcterms:modified xsi:type="dcterms:W3CDTF">2021-01-18T18:41:44Z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