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6" r:id="rId15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l2uu80RjpkE6UStFoWL0Ukr6O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256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444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10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073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635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6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75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11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070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2901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55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6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7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7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7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7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zhegong.shangguan@ensta-paris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eng.zhang@ensta-paris.fr" TargetMode="External"/><Relationship Id="rId5" Type="http://schemas.openxmlformats.org/officeDocument/2006/relationships/image" Target="../media/image2.png"/><Relationship Id="rId4" Type="http://schemas.openxmlformats.org/officeDocument/2006/relationships/hyperlink" Target="mailto:adriana.tapus@ensta-paris.fr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cikit-learn.org/stable/install.html" TargetMode="External"/><Relationship Id="rId4" Type="http://schemas.openxmlformats.org/officeDocument/2006/relationships/hyperlink" Target="https://scikit-learn.org/stable/" TargetMode="External"/><Relationship Id="rId9" Type="http://schemas.openxmlformats.org/officeDocument/2006/relationships/hyperlink" Target="https://scikit-learn.org/stable/modules/generated/sklearn.neighbors.KNeighborsClassifier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hyperlink" Target="https://en.wikipedia.org/wiki/Euclidean_distance#:~:text=In%20mathematics%2C%20the%20Euclidean%20distance,metric%20as%20the%20Pythagorean%20metric.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en.wikipedia.org/wiki/Euclidean_distance#:~:text=In%20mathematics%2C%20the%20Euclidean%20distance,metric%20as%20the%20Pythagorean%20metric.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upyter.org/instal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scikit-learn.org/stable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neighbors.KNeighborsClassifier.html" TargetMode="External"/><Relationship Id="rId5" Type="http://schemas.openxmlformats.org/officeDocument/2006/relationships/hyperlink" Target="https://scikit-image.org/" TargetMode="External"/><Relationship Id="rId4" Type="http://schemas.openxmlformats.org/officeDocument/2006/relationships/hyperlink" Target="https://www.kaggle.com/msambare/fer2013" TargetMode="External"/><Relationship Id="rId9" Type="http://schemas.openxmlformats.org/officeDocument/2006/relationships/hyperlink" Target="https://github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www.scholarpedia.org/article/Local_Binary_Patter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scikit-image.org/" TargetMode="Externa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hyperlink" Target="https://scikit-image.org/docs/stable/instal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scikit-image.org/" TargetMode="External"/><Relationship Id="rId9" Type="http://schemas.openxmlformats.org/officeDocument/2006/relationships/hyperlink" Target="https://scikit-image.org/docs/dev/api/skimage.feature.html#skimage.feature.local_binary_pattern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3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1109786" y="746837"/>
            <a:ext cx="9842234" cy="132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KNN for Facial Expression Detection </a:t>
            </a:r>
          </a:p>
        </p:txBody>
      </p:sp>
      <p:cxnSp>
        <p:nvCxnSpPr>
          <p:cNvPr id="118" name="Google Shape;118;p1"/>
          <p:cNvCxnSpPr/>
          <p:nvPr/>
        </p:nvCxnSpPr>
        <p:spPr>
          <a:xfrm>
            <a:off x="711000" y="2287232"/>
            <a:ext cx="10853280" cy="0"/>
          </a:xfrm>
          <a:prstGeom prst="straightConnector1">
            <a:avLst/>
          </a:prstGeom>
          <a:noFill/>
          <a:ln w="572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2895" y="4877046"/>
            <a:ext cx="1218090" cy="158615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/>
          <p:nvPr/>
        </p:nvSpPr>
        <p:spPr>
          <a:xfrm>
            <a:off x="1457901" y="2732507"/>
            <a:ext cx="3133947" cy="875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Prof. Adriana TAPUS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  <a:hlinkClick r:id="rId4"/>
              </a:rPr>
              <a:t>adriana.tapus@ensta-paris.fr</a:t>
            </a:r>
            <a:endParaRPr lang="en-US" sz="2000" b="0" i="0" u="none" strike="noStrike" cap="none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/>
            </a:endParaRPr>
          </a:p>
        </p:txBody>
      </p:sp>
      <p:pic>
        <p:nvPicPr>
          <p:cNvPr id="8" name="Google Shape;63;p14">
            <a:extLst>
              <a:ext uri="{FF2B5EF4-FFF2-40B4-BE49-F238E27FC236}">
                <a16:creationId xmlns:a16="http://schemas.microsoft.com/office/drawing/2014/main" id="{1196C607-E9F1-4287-91FC-5C9D32B6BE7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0786" y="131691"/>
            <a:ext cx="2731348" cy="81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0;p1">
            <a:extLst>
              <a:ext uri="{FF2B5EF4-FFF2-40B4-BE49-F238E27FC236}">
                <a16:creationId xmlns:a16="http://schemas.microsoft.com/office/drawing/2014/main" id="{7D3FAC49-AA48-4F21-A8D3-0304693D3DEB}"/>
              </a:ext>
            </a:extLst>
          </p:cNvPr>
          <p:cNvSpPr/>
          <p:nvPr/>
        </p:nvSpPr>
        <p:spPr>
          <a:xfrm>
            <a:off x="4399473" y="3990683"/>
            <a:ext cx="3224934" cy="3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cap="none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4</a:t>
            </a:r>
            <a:r>
              <a:rPr lang="en-US" altLang="zh-CN" sz="2000" b="0" i="0" u="none" strike="noStrike" cap="none" baseline="30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th</a:t>
            </a:r>
            <a:r>
              <a:rPr lang="en-US" altLang="zh-CN" sz="2000" b="0" i="0" u="none" strike="noStrike" cap="none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 of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October, 2021</a:t>
            </a:r>
            <a:endParaRPr sz="2000" b="0" i="0" u="none" strike="noStrike" cap="none" dirty="0">
              <a:latin typeface="微软雅黑" panose="020B0503020204020204" pitchFamily="34" charset="-122"/>
              <a:ea typeface="微软雅黑" panose="020B0503020204020204" pitchFamily="34" charset="-122"/>
              <a:sym typeface="Arial"/>
            </a:endParaRPr>
          </a:p>
        </p:txBody>
      </p:sp>
      <p:sp>
        <p:nvSpPr>
          <p:cNvPr id="11" name="Google Shape;120;p1">
            <a:extLst>
              <a:ext uri="{FF2B5EF4-FFF2-40B4-BE49-F238E27FC236}">
                <a16:creationId xmlns:a16="http://schemas.microsoft.com/office/drawing/2014/main" id="{07F83F35-E780-4253-9707-15544891CF23}"/>
              </a:ext>
            </a:extLst>
          </p:cNvPr>
          <p:cNvSpPr/>
          <p:nvPr/>
        </p:nvSpPr>
        <p:spPr>
          <a:xfrm>
            <a:off x="4547289" y="2718129"/>
            <a:ext cx="2840182" cy="875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Heng Zhang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  <a:hlinkClick r:id="rId6"/>
              </a:rPr>
              <a:t>heng.zhang@ensta-paris.fr</a:t>
            </a:r>
            <a:endParaRPr lang="en-US" sz="2000" b="0" i="0" u="none" strike="noStrike" cap="none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/>
            </a:endParaRPr>
          </a:p>
        </p:txBody>
      </p:sp>
      <p:sp>
        <p:nvSpPr>
          <p:cNvPr id="12" name="Google Shape;120;p1">
            <a:extLst>
              <a:ext uri="{FF2B5EF4-FFF2-40B4-BE49-F238E27FC236}">
                <a16:creationId xmlns:a16="http://schemas.microsoft.com/office/drawing/2014/main" id="{18FF91CA-711F-4E1D-B54C-513775840604}"/>
              </a:ext>
            </a:extLst>
          </p:cNvPr>
          <p:cNvSpPr/>
          <p:nvPr/>
        </p:nvSpPr>
        <p:spPr>
          <a:xfrm>
            <a:off x="7342911" y="2718129"/>
            <a:ext cx="3609109" cy="875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Zhegong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 SHANGGUAN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  <a:hlinkClick r:id="rId7"/>
              </a:rPr>
              <a:t>zhegong.shangguan@ensta-paris.fr</a:t>
            </a:r>
            <a:endParaRPr lang="en-US" sz="2000" b="0" i="0" u="none" strike="noStrike" cap="none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/>
          <p:nvPr/>
        </p:nvSpPr>
        <p:spPr>
          <a:xfrm>
            <a:off x="0" y="0"/>
            <a:ext cx="12191760" cy="98568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7320" y="18360"/>
            <a:ext cx="3454560" cy="100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A470CC-A74B-4BA9-8050-6D7CD1CA22B3}"/>
              </a:ext>
            </a:extLst>
          </p:cNvPr>
          <p:cNvSpPr txBox="1"/>
          <p:nvPr/>
        </p:nvSpPr>
        <p:spPr>
          <a:xfrm>
            <a:off x="194876" y="224730"/>
            <a:ext cx="804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Task - Facial Expression Classification 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3AB1742-B689-4160-BD77-0F27E054EB58}"/>
              </a:ext>
            </a:extLst>
          </p:cNvPr>
          <p:cNvSpPr/>
          <p:nvPr/>
        </p:nvSpPr>
        <p:spPr>
          <a:xfrm>
            <a:off x="2346960" y="1037197"/>
            <a:ext cx="710184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i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Scikit-learn</a:t>
            </a:r>
            <a:r>
              <a:rPr lang="en-US" altLang="zh-CN" i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free software machine learning library for the Python.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A2D1151-EB18-4547-BECA-F09AE51DCB8B}"/>
              </a:ext>
            </a:extLst>
          </p:cNvPr>
          <p:cNvSpPr/>
          <p:nvPr/>
        </p:nvSpPr>
        <p:spPr>
          <a:xfrm>
            <a:off x="1160464" y="1809511"/>
            <a:ext cx="7236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More details about installation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/>
              <a:t> </a:t>
            </a:r>
            <a:r>
              <a:rPr lang="en-US" altLang="zh-CN">
                <a:hlinkClick r:id="rId5"/>
              </a:rPr>
              <a:t>https://scikit-learn.org/stable/install.html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87" name="Picture 4" descr="logo">
            <a:extLst>
              <a:ext uri="{FF2B5EF4-FFF2-40B4-BE49-F238E27FC236}">
                <a16:creationId xmlns:a16="http://schemas.microsoft.com/office/drawing/2014/main" id="{6EC0E0BD-937A-4031-B73A-D7EA1F1E1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8" y="956904"/>
            <a:ext cx="1688382" cy="61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55D06B69-5038-453F-B1E0-9DF18CA55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234" y="2219990"/>
            <a:ext cx="4874756" cy="3575727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D2548D91-02AB-4664-AEFD-F4CCE9BA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6158" y="6092178"/>
            <a:ext cx="6088908" cy="281964"/>
          </a:xfrm>
          <a:prstGeom prst="rect">
            <a:avLst/>
          </a:prstGeom>
        </p:spPr>
      </p:pic>
      <p:sp>
        <p:nvSpPr>
          <p:cNvPr id="91" name="矩形 90">
            <a:extLst>
              <a:ext uri="{FF2B5EF4-FFF2-40B4-BE49-F238E27FC236}">
                <a16:creationId xmlns:a16="http://schemas.microsoft.com/office/drawing/2014/main" id="{0F8EB86A-1CBE-441E-83A0-8A0834522D00}"/>
              </a:ext>
            </a:extLst>
          </p:cNvPr>
          <p:cNvSpPr/>
          <p:nvPr/>
        </p:nvSpPr>
        <p:spPr>
          <a:xfrm>
            <a:off x="8716186" y="3438484"/>
            <a:ext cx="315730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>
                <a:sym typeface="Wingdings" panose="05000000000000000000" pitchFamily="2" charset="2"/>
              </a:rPr>
              <a:t>scikit-learn </a:t>
            </a:r>
            <a:r>
              <a:rPr lang="en-US" altLang="zh-CN" sz="2800" b="1"/>
              <a:t>KNN</a:t>
            </a:r>
            <a:endParaRPr lang="zh-CN" altLang="en-US" sz="2800" b="1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6622543-8529-467E-A6B6-70B9415F973C}"/>
              </a:ext>
            </a:extLst>
          </p:cNvPr>
          <p:cNvSpPr/>
          <p:nvPr/>
        </p:nvSpPr>
        <p:spPr>
          <a:xfrm>
            <a:off x="831683" y="6004810"/>
            <a:ext cx="589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hlinkClick r:id="rId9"/>
              </a:rPr>
              <a:t>link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/>
          <p:nvPr/>
        </p:nvSpPr>
        <p:spPr>
          <a:xfrm>
            <a:off x="0" y="0"/>
            <a:ext cx="12191760" cy="98568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7320" y="18360"/>
            <a:ext cx="3454560" cy="100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A470CC-A74B-4BA9-8050-6D7CD1CA22B3}"/>
              </a:ext>
            </a:extLst>
          </p:cNvPr>
          <p:cNvSpPr txBox="1"/>
          <p:nvPr/>
        </p:nvSpPr>
        <p:spPr>
          <a:xfrm>
            <a:off x="194876" y="224730"/>
            <a:ext cx="804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Task - Facial Expression Classification </a:t>
            </a:r>
          </a:p>
        </p:txBody>
      </p:sp>
      <p:pic>
        <p:nvPicPr>
          <p:cNvPr id="85" name="Picture 4" descr="logo">
            <a:extLst>
              <a:ext uri="{FF2B5EF4-FFF2-40B4-BE49-F238E27FC236}">
                <a16:creationId xmlns:a16="http://schemas.microsoft.com/office/drawing/2014/main" id="{EFF08E18-BBF3-4C67-9FAA-9083FEAB4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2" y="985680"/>
            <a:ext cx="1688382" cy="61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6BFD53DA-CE62-473E-99A4-5069D1D49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560" y="1121941"/>
            <a:ext cx="6088908" cy="281964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BB31E143-B09A-489E-9420-D4B2226D6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813" y="1797113"/>
            <a:ext cx="7859147" cy="47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/>
          <p:nvPr/>
        </p:nvSpPr>
        <p:spPr>
          <a:xfrm>
            <a:off x="0" y="0"/>
            <a:ext cx="12191760" cy="98568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7320" y="18360"/>
            <a:ext cx="3454560" cy="100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A470CC-A74B-4BA9-8050-6D7CD1CA22B3}"/>
              </a:ext>
            </a:extLst>
          </p:cNvPr>
          <p:cNvSpPr txBox="1"/>
          <p:nvPr/>
        </p:nvSpPr>
        <p:spPr>
          <a:xfrm>
            <a:off x="194876" y="224730"/>
            <a:ext cx="804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Task - Facial Expression Classification </a:t>
            </a:r>
          </a:p>
        </p:txBody>
      </p:sp>
      <p:pic>
        <p:nvPicPr>
          <p:cNvPr id="97" name="Picture 4" descr="logo">
            <a:extLst>
              <a:ext uri="{FF2B5EF4-FFF2-40B4-BE49-F238E27FC236}">
                <a16:creationId xmlns:a16="http://schemas.microsoft.com/office/drawing/2014/main" id="{B1ECCACD-7943-496F-BCC8-42AB8723E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28" y="985680"/>
            <a:ext cx="1688382" cy="61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08B7855B-AB78-4B1C-8BA5-A584C650E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610" y="1150717"/>
            <a:ext cx="6088908" cy="281964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6AEA76EB-D5E9-46B8-B36E-DBBE68937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029" y="1844877"/>
            <a:ext cx="8612775" cy="3914139"/>
          </a:xfrm>
          <a:prstGeom prst="rect">
            <a:avLst/>
          </a:prstGeom>
        </p:spPr>
      </p:pic>
      <p:pic>
        <p:nvPicPr>
          <p:cNvPr id="100" name="Picture 2" descr="https://pic3.zhimg.com/80/v2-3aed70dc5ca0983e86158dd1c6bc396a_720w.png">
            <a:extLst>
              <a:ext uri="{FF2B5EF4-FFF2-40B4-BE49-F238E27FC236}">
                <a16:creationId xmlns:a16="http://schemas.microsoft.com/office/drawing/2014/main" id="{E01C671C-90D0-4F54-8125-6C8464735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345" y="4025148"/>
            <a:ext cx="4705350" cy="90487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矩形 100">
            <a:extLst>
              <a:ext uri="{FF2B5EF4-FFF2-40B4-BE49-F238E27FC236}">
                <a16:creationId xmlns:a16="http://schemas.microsoft.com/office/drawing/2014/main" id="{4D9B3FEB-F0E5-4780-B15B-953F696419CF}"/>
              </a:ext>
            </a:extLst>
          </p:cNvPr>
          <p:cNvSpPr/>
          <p:nvPr/>
        </p:nvSpPr>
        <p:spPr>
          <a:xfrm>
            <a:off x="2718180" y="2691316"/>
            <a:ext cx="1750950" cy="446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9CA23B0-9B2E-45C3-A88E-18BA64BFE355}"/>
              </a:ext>
            </a:extLst>
          </p:cNvPr>
          <p:cNvCxnSpPr/>
          <p:nvPr/>
        </p:nvCxnSpPr>
        <p:spPr>
          <a:xfrm>
            <a:off x="4469130" y="2934536"/>
            <a:ext cx="2854960" cy="1005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图片 102">
            <a:extLst>
              <a:ext uri="{FF2B5EF4-FFF2-40B4-BE49-F238E27FC236}">
                <a16:creationId xmlns:a16="http://schemas.microsoft.com/office/drawing/2014/main" id="{A2765F51-55B1-4A99-B6EF-7457213C97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6156" y="2308129"/>
            <a:ext cx="1874180" cy="569122"/>
          </a:xfrm>
          <a:prstGeom prst="rect">
            <a:avLst/>
          </a:prstGeom>
        </p:spPr>
      </p:pic>
      <p:sp>
        <p:nvSpPr>
          <p:cNvPr id="104" name="矩形 103">
            <a:extLst>
              <a:ext uri="{FF2B5EF4-FFF2-40B4-BE49-F238E27FC236}">
                <a16:creationId xmlns:a16="http://schemas.microsoft.com/office/drawing/2014/main" id="{60A413C3-3BAF-467F-B64C-0BC3A40E0439}"/>
              </a:ext>
            </a:extLst>
          </p:cNvPr>
          <p:cNvSpPr/>
          <p:nvPr/>
        </p:nvSpPr>
        <p:spPr>
          <a:xfrm>
            <a:off x="9286156" y="1979771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hlinkClick r:id="rId9"/>
              </a:rPr>
              <a:t>Euclidean distance</a:t>
            </a:r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6FE4230-34A6-4B87-84E0-9066F881788B}"/>
              </a:ext>
            </a:extLst>
          </p:cNvPr>
          <p:cNvSpPr/>
          <p:nvPr/>
        </p:nvSpPr>
        <p:spPr>
          <a:xfrm>
            <a:off x="9129140" y="1961339"/>
            <a:ext cx="2299590" cy="9731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9F6BE70-5BB5-4EE1-BD0B-D06A35E19A48}"/>
              </a:ext>
            </a:extLst>
          </p:cNvPr>
          <p:cNvSpPr/>
          <p:nvPr/>
        </p:nvSpPr>
        <p:spPr>
          <a:xfrm>
            <a:off x="716660" y="1738129"/>
            <a:ext cx="1750950" cy="446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AD02FD5-A5B8-42CC-9112-4FE391EB889B}"/>
              </a:ext>
            </a:extLst>
          </p:cNvPr>
          <p:cNvCxnSpPr/>
          <p:nvPr/>
        </p:nvCxnSpPr>
        <p:spPr>
          <a:xfrm>
            <a:off x="2467610" y="1871411"/>
            <a:ext cx="6640160" cy="211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40" y="0"/>
            <a:ext cx="12191760" cy="3344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8" name="图片 5_0"/>
          <p:cNvPicPr/>
          <p:nvPr/>
        </p:nvPicPr>
        <p:blipFill>
          <a:blip r:embed="rId2"/>
          <a:stretch/>
        </p:blipFill>
        <p:spPr>
          <a:xfrm>
            <a:off x="4979953" y="3420858"/>
            <a:ext cx="1787593" cy="2454481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0" y="2330551"/>
            <a:ext cx="1219200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000" b="0" strike="noStrike" spc="-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6000" b="0" strike="noStrike" spc="-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sz="6000" b="0" strike="noStrike" spc="-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/>
          <p:nvPr/>
        </p:nvSpPr>
        <p:spPr>
          <a:xfrm>
            <a:off x="0" y="0"/>
            <a:ext cx="12191760" cy="98568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7320" y="18360"/>
            <a:ext cx="3454560" cy="100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A470CC-A74B-4BA9-8050-6D7CD1CA22B3}"/>
              </a:ext>
            </a:extLst>
          </p:cNvPr>
          <p:cNvSpPr txBox="1"/>
          <p:nvPr/>
        </p:nvSpPr>
        <p:spPr>
          <a:xfrm>
            <a:off x="194877" y="224730"/>
            <a:ext cx="345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zh-CN" altLang="en-US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0DB30-3FB5-4A9C-885E-3F7BBE8A1C43}"/>
              </a:ext>
            </a:extLst>
          </p:cNvPr>
          <p:cNvSpPr txBox="1"/>
          <p:nvPr/>
        </p:nvSpPr>
        <p:spPr>
          <a:xfrm>
            <a:off x="970421" y="1186501"/>
            <a:ext cx="2246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is KNN? 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KNN Idiomas Franca - 照片| Facebook">
            <a:extLst>
              <a:ext uri="{FF2B5EF4-FFF2-40B4-BE49-F238E27FC236}">
                <a16:creationId xmlns:a16="http://schemas.microsoft.com/office/drawing/2014/main" id="{493DCBAE-54A1-4913-8C7D-6E860FC53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81" t="27418" r="12439" b="40551"/>
          <a:stretch/>
        </p:blipFill>
        <p:spPr bwMode="auto">
          <a:xfrm>
            <a:off x="3462216" y="1210410"/>
            <a:ext cx="937846" cy="39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F42EAD78-6C90-4544-938E-8197E4B67952}"/>
              </a:ext>
            </a:extLst>
          </p:cNvPr>
          <p:cNvGrpSpPr/>
          <p:nvPr/>
        </p:nvGrpSpPr>
        <p:grpSpPr>
          <a:xfrm>
            <a:off x="1985098" y="2000745"/>
            <a:ext cx="7924800" cy="1531816"/>
            <a:chOff x="1430215" y="1813169"/>
            <a:chExt cx="7924800" cy="153181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5AAA5D1-BCB2-46BD-98D5-021D1FAD70B1}"/>
                </a:ext>
              </a:extLst>
            </p:cNvPr>
            <p:cNvSpPr txBox="1"/>
            <p:nvPr/>
          </p:nvSpPr>
          <p:spPr>
            <a:xfrm>
              <a:off x="1430215" y="1813169"/>
              <a:ext cx="7924800" cy="1531816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11E7BA9-5E71-477D-B253-876D62DA362A}"/>
                </a:ext>
              </a:extLst>
            </p:cNvPr>
            <p:cNvSpPr/>
            <p:nvPr/>
          </p:nvSpPr>
          <p:spPr>
            <a:xfrm>
              <a:off x="1703317" y="2101937"/>
              <a:ext cx="5182037" cy="86927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“Bird of a feather flock together”</a:t>
              </a:r>
            </a:p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Those who have similar characters or interests tend to form groups.</a:t>
              </a:r>
            </a:p>
          </p:txBody>
        </p:sp>
        <p:pic>
          <p:nvPicPr>
            <p:cNvPr id="1028" name="Picture 4" descr="04. PROVERBS: BIRDS OF A FEATHER FLOCK TOGETHER | FUN WITH ENGLISH! BY  DOMENICO MELONE">
              <a:extLst>
                <a:ext uri="{FF2B5EF4-FFF2-40B4-BE49-F238E27FC236}">
                  <a16:creationId xmlns:a16="http://schemas.microsoft.com/office/drawing/2014/main" id="{EB645C6A-7B67-469E-9F7F-5B2CE9753A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6376" y="1919588"/>
              <a:ext cx="1902196" cy="1319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83197DE-7857-480F-AFF1-1C85C1EF36F3}"/>
              </a:ext>
            </a:extLst>
          </p:cNvPr>
          <p:cNvGrpSpPr/>
          <p:nvPr/>
        </p:nvGrpSpPr>
        <p:grpSpPr>
          <a:xfrm>
            <a:off x="1985098" y="3847384"/>
            <a:ext cx="7924799" cy="2638991"/>
            <a:chOff x="1555262" y="3839563"/>
            <a:chExt cx="7924799" cy="2638991"/>
          </a:xfrm>
        </p:grpSpPr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C9FFC2D4-A5E7-43F6-9D9B-D28041479539}"/>
                </a:ext>
              </a:extLst>
            </p:cNvPr>
            <p:cNvSpPr txBox="1"/>
            <p:nvPr/>
          </p:nvSpPr>
          <p:spPr>
            <a:xfrm>
              <a:off x="1555262" y="3839563"/>
              <a:ext cx="7924799" cy="2638991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D6DEC6A-E0B2-4609-9149-ABA975E2885A}"/>
                </a:ext>
              </a:extLst>
            </p:cNvPr>
            <p:cNvSpPr txBox="1"/>
            <p:nvPr/>
          </p:nvSpPr>
          <p:spPr>
            <a:xfrm>
              <a:off x="1804484" y="4001144"/>
              <a:ext cx="7651698" cy="23158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KNN (K Nearest Neighbors):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means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training examples in feature space;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earest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eighbors means these k training examples are nearest to the new input among all examples.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Proposed by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Thomas Cover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Belongs to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supervised learning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Is instance-based learning, no need for training;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Used for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classification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and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regression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82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/>
          <p:nvPr/>
        </p:nvSpPr>
        <p:spPr>
          <a:xfrm>
            <a:off x="0" y="0"/>
            <a:ext cx="12191760" cy="98568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7320" y="18360"/>
            <a:ext cx="3454560" cy="100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A470CC-A74B-4BA9-8050-6D7CD1CA22B3}"/>
              </a:ext>
            </a:extLst>
          </p:cNvPr>
          <p:cNvSpPr txBox="1"/>
          <p:nvPr/>
        </p:nvSpPr>
        <p:spPr>
          <a:xfrm>
            <a:off x="194877" y="224730"/>
            <a:ext cx="741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KNN for Classification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0DB30-3FB5-4A9C-885E-3F7BBE8A1C43}"/>
              </a:ext>
            </a:extLst>
          </p:cNvPr>
          <p:cNvSpPr txBox="1"/>
          <p:nvPr/>
        </p:nvSpPr>
        <p:spPr>
          <a:xfrm>
            <a:off x="676597" y="1248731"/>
            <a:ext cx="36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Fruit Classification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D6DEC6A-E0B2-4609-9149-ABA975E2885A}"/>
              </a:ext>
            </a:extLst>
          </p:cNvPr>
          <p:cNvSpPr txBox="1"/>
          <p:nvPr/>
        </p:nvSpPr>
        <p:spPr>
          <a:xfrm>
            <a:off x="4929488" y="2077185"/>
            <a:ext cx="687850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KNN Step:</a:t>
            </a:r>
          </a:p>
          <a:p>
            <a:pPr marL="180000"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Load all samples in the feature space;</a:t>
            </a:r>
          </a:p>
          <a:p>
            <a:pPr marL="180000"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Fix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(here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K=5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as the number of the nearest neighbors;</a:t>
            </a:r>
          </a:p>
          <a:p>
            <a:pPr marL="180000"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Calculate the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Euclidean distances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(you can also try other distance) between target example and all the labeled examples (Watermelon, Apple and Pear);</a:t>
            </a:r>
          </a:p>
          <a:p>
            <a:pPr marL="180000"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Sorted samples based on distance (from smallest to biggest);</a:t>
            </a:r>
          </a:p>
          <a:p>
            <a:pPr marL="180000"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 Pick the nearest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samples and record their labels. (3 pears and 2 apples in this example);</a:t>
            </a:r>
          </a:p>
          <a:p>
            <a:pPr marL="180000"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 Select the label with largest number as the final result (3&gt;2, recognition is “pear”).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Note: if you use KNN for regression, just return the mean of the K labels.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25A9BAFB-9E33-4F19-9C34-EA24D6DC222E}"/>
              </a:ext>
            </a:extLst>
          </p:cNvPr>
          <p:cNvGrpSpPr/>
          <p:nvPr/>
        </p:nvGrpSpPr>
        <p:grpSpPr>
          <a:xfrm>
            <a:off x="326948" y="1930833"/>
            <a:ext cx="4357651" cy="3801975"/>
            <a:chOff x="571837" y="2078485"/>
            <a:chExt cx="3889257" cy="339270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9A82397-46AC-45B5-B074-7E66CAFCBF5D}"/>
                </a:ext>
              </a:extLst>
            </p:cNvPr>
            <p:cNvSpPr txBox="1"/>
            <p:nvPr/>
          </p:nvSpPr>
          <p:spPr>
            <a:xfrm>
              <a:off x="990174" y="2177993"/>
              <a:ext cx="3381259" cy="29384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ABBDB16-A7F6-4E92-94CF-A4FD74AF19F9}"/>
                </a:ext>
              </a:extLst>
            </p:cNvPr>
            <p:cNvGrpSpPr/>
            <p:nvPr/>
          </p:nvGrpSpPr>
          <p:grpSpPr>
            <a:xfrm>
              <a:off x="571837" y="2078485"/>
              <a:ext cx="3889257" cy="3392701"/>
              <a:chOff x="1320653" y="1806074"/>
              <a:chExt cx="5578960" cy="4561124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B25A063E-ED6E-4B31-A45A-CE5DE61FB483}"/>
                  </a:ext>
                </a:extLst>
              </p:cNvPr>
              <p:cNvGrpSpPr/>
              <p:nvPr/>
            </p:nvGrpSpPr>
            <p:grpSpPr>
              <a:xfrm>
                <a:off x="1320653" y="1806074"/>
                <a:ext cx="5578960" cy="4561124"/>
                <a:chOff x="273285" y="1769660"/>
                <a:chExt cx="5578960" cy="4561124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C16BC9AA-8CCA-46D7-9A99-C43737D1223B}"/>
                    </a:ext>
                  </a:extLst>
                </p:cNvPr>
                <p:cNvGrpSpPr/>
                <p:nvPr/>
              </p:nvGrpSpPr>
              <p:grpSpPr>
                <a:xfrm>
                  <a:off x="838225" y="1769660"/>
                  <a:ext cx="5014020" cy="4075215"/>
                  <a:chOff x="1838960" y="2092960"/>
                  <a:chExt cx="4348480" cy="3342640"/>
                </a:xfrm>
              </p:grpSpPr>
              <p:cxnSp>
                <p:nvCxnSpPr>
                  <p:cNvPr id="64" name="直接箭头连接符 63">
                    <a:extLst>
                      <a:ext uri="{FF2B5EF4-FFF2-40B4-BE49-F238E27FC236}">
                        <a16:creationId xmlns:a16="http://schemas.microsoft.com/office/drawing/2014/main" id="{E88229C2-C6E5-4D29-BC45-5D12B50241AE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838960" y="2092960"/>
                    <a:ext cx="30480" cy="334264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箭头连接符 64">
                    <a:extLst>
                      <a:ext uri="{FF2B5EF4-FFF2-40B4-BE49-F238E27FC236}">
                        <a16:creationId xmlns:a16="http://schemas.microsoft.com/office/drawing/2014/main" id="{65498880-D0DE-4C2C-8F42-D4B80C58CB86}"/>
                      </a:ext>
                    </a:extLst>
                  </p:cNvPr>
                  <p:cNvCxnSpPr/>
                  <p:nvPr/>
                </p:nvCxnSpPr>
                <p:spPr>
                  <a:xfrm>
                    <a:off x="1869440" y="5435600"/>
                    <a:ext cx="4318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9" name="图片 38">
                  <a:extLst>
                    <a:ext uri="{FF2B5EF4-FFF2-40B4-BE49-F238E27FC236}">
                      <a16:creationId xmlns:a16="http://schemas.microsoft.com/office/drawing/2014/main" id="{69722536-9438-47A3-B888-20134E51A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7532">
                  <a:off x="1294392" y="2817104"/>
                  <a:ext cx="525672" cy="404963"/>
                </a:xfrm>
                <a:prstGeom prst="rect">
                  <a:avLst/>
                </a:prstGeom>
              </p:spPr>
            </p:pic>
            <p:pic>
              <p:nvPicPr>
                <p:cNvPr id="40" name="图片 39">
                  <a:extLst>
                    <a:ext uri="{FF2B5EF4-FFF2-40B4-BE49-F238E27FC236}">
                      <a16:creationId xmlns:a16="http://schemas.microsoft.com/office/drawing/2014/main" id="{3F5B6D35-3E5D-4DE9-A4CF-0CFC782D30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101217">
                  <a:off x="1859471" y="2947463"/>
                  <a:ext cx="525672" cy="404963"/>
                </a:xfrm>
                <a:prstGeom prst="rect">
                  <a:avLst/>
                </a:prstGeom>
              </p:spPr>
            </p:pic>
            <p:pic>
              <p:nvPicPr>
                <p:cNvPr id="41" name="图片 40">
                  <a:extLst>
                    <a:ext uri="{FF2B5EF4-FFF2-40B4-BE49-F238E27FC236}">
                      <a16:creationId xmlns:a16="http://schemas.microsoft.com/office/drawing/2014/main" id="{484B5B3C-AE63-4D32-B20A-17850D024E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1256640">
                  <a:off x="1294391" y="3377105"/>
                  <a:ext cx="525672" cy="404963"/>
                </a:xfrm>
                <a:prstGeom prst="rect">
                  <a:avLst/>
                </a:prstGeom>
              </p:spPr>
            </p:pic>
            <p:pic>
              <p:nvPicPr>
                <p:cNvPr id="42" name="图片 41">
                  <a:extLst>
                    <a:ext uri="{FF2B5EF4-FFF2-40B4-BE49-F238E27FC236}">
                      <a16:creationId xmlns:a16="http://schemas.microsoft.com/office/drawing/2014/main" id="{C68639A0-3976-45FA-86DA-D58387EA2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3051563">
                  <a:off x="1965998" y="3310859"/>
                  <a:ext cx="525672" cy="404963"/>
                </a:xfrm>
                <a:prstGeom prst="rect">
                  <a:avLst/>
                </a:prstGeom>
              </p:spPr>
            </p:pic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75BDCA73-49D5-4F91-A2B8-8743D35387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3957031">
                  <a:off x="2369480" y="2919463"/>
                  <a:ext cx="525672" cy="404963"/>
                </a:xfrm>
                <a:prstGeom prst="rect">
                  <a:avLst/>
                </a:prstGeom>
              </p:spPr>
            </p:pic>
            <p:pic>
              <p:nvPicPr>
                <p:cNvPr id="44" name="图片 43">
                  <a:extLst>
                    <a:ext uri="{FF2B5EF4-FFF2-40B4-BE49-F238E27FC236}">
                      <a16:creationId xmlns:a16="http://schemas.microsoft.com/office/drawing/2014/main" id="{E65D057B-A4B0-4EB4-8FB3-9259F84298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705381">
                  <a:off x="1776158" y="2473278"/>
                  <a:ext cx="525672" cy="404963"/>
                </a:xfrm>
                <a:prstGeom prst="rect">
                  <a:avLst/>
                </a:prstGeom>
              </p:spPr>
            </p:pic>
            <p:pic>
              <p:nvPicPr>
                <p:cNvPr id="45" name="图片 44">
                  <a:extLst>
                    <a:ext uri="{FF2B5EF4-FFF2-40B4-BE49-F238E27FC236}">
                      <a16:creationId xmlns:a16="http://schemas.microsoft.com/office/drawing/2014/main" id="{88B39FF5-C4FB-473B-8C42-ACEACFB4B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20431415">
                  <a:off x="3650545" y="4048712"/>
                  <a:ext cx="742325" cy="525813"/>
                </a:xfrm>
                <a:prstGeom prst="rect">
                  <a:avLst/>
                </a:prstGeom>
              </p:spPr>
            </p:pic>
            <p:pic>
              <p:nvPicPr>
                <p:cNvPr id="46" name="图片 45">
                  <a:extLst>
                    <a:ext uri="{FF2B5EF4-FFF2-40B4-BE49-F238E27FC236}">
                      <a16:creationId xmlns:a16="http://schemas.microsoft.com/office/drawing/2014/main" id="{8C4BC69D-BD22-4F97-95CF-1D041E5A29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9046289">
                  <a:off x="2712359" y="4436353"/>
                  <a:ext cx="742325" cy="525813"/>
                </a:xfrm>
                <a:prstGeom prst="rect">
                  <a:avLst/>
                </a:prstGeom>
              </p:spPr>
            </p:pic>
            <p:pic>
              <p:nvPicPr>
                <p:cNvPr id="47" name="图片 46">
                  <a:extLst>
                    <a:ext uri="{FF2B5EF4-FFF2-40B4-BE49-F238E27FC236}">
                      <a16:creationId xmlns:a16="http://schemas.microsoft.com/office/drawing/2014/main" id="{B2A6A7E0-34D0-4FDF-9CB7-1CC6D933AC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20358927">
                  <a:off x="3968394" y="4661173"/>
                  <a:ext cx="742325" cy="525813"/>
                </a:xfrm>
                <a:prstGeom prst="rect">
                  <a:avLst/>
                </a:prstGeom>
              </p:spPr>
            </p:pic>
            <p:pic>
              <p:nvPicPr>
                <p:cNvPr id="48" name="图片 47">
                  <a:extLst>
                    <a:ext uri="{FF2B5EF4-FFF2-40B4-BE49-F238E27FC236}">
                      <a16:creationId xmlns:a16="http://schemas.microsoft.com/office/drawing/2014/main" id="{96320561-FA4C-433F-BD09-52843542A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9046289">
                  <a:off x="3337178" y="4759482"/>
                  <a:ext cx="742325" cy="525813"/>
                </a:xfrm>
                <a:prstGeom prst="rect">
                  <a:avLst/>
                </a:prstGeom>
              </p:spPr>
            </p:pic>
            <p:pic>
              <p:nvPicPr>
                <p:cNvPr id="49" name="图片 48">
                  <a:extLst>
                    <a:ext uri="{FF2B5EF4-FFF2-40B4-BE49-F238E27FC236}">
                      <a16:creationId xmlns:a16="http://schemas.microsoft.com/office/drawing/2014/main" id="{4886C8DA-312F-43F3-9FFE-2B5444BB63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9180868">
                  <a:off x="3196524" y="3938058"/>
                  <a:ext cx="742325" cy="525813"/>
                </a:xfrm>
                <a:prstGeom prst="rect">
                  <a:avLst/>
                </a:prstGeom>
              </p:spPr>
            </p:pic>
            <p:pic>
              <p:nvPicPr>
                <p:cNvPr id="50" name="图片 49">
                  <a:extLst>
                    <a:ext uri="{FF2B5EF4-FFF2-40B4-BE49-F238E27FC236}">
                      <a16:creationId xmlns:a16="http://schemas.microsoft.com/office/drawing/2014/main" id="{C8FE74DF-131B-4301-B426-4EB48CDD34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9894008">
                  <a:off x="4117929" y="3736405"/>
                  <a:ext cx="742325" cy="525813"/>
                </a:xfrm>
                <a:prstGeom prst="rect">
                  <a:avLst/>
                </a:prstGeom>
              </p:spPr>
            </p:pic>
            <p:pic>
              <p:nvPicPr>
                <p:cNvPr id="51" name="图片 50">
                  <a:extLst>
                    <a:ext uri="{FF2B5EF4-FFF2-40B4-BE49-F238E27FC236}">
                      <a16:creationId xmlns:a16="http://schemas.microsoft.com/office/drawing/2014/main" id="{C03363F8-50C3-4444-ABFE-CDD4B22BDE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95750" y="2140294"/>
                  <a:ext cx="812040" cy="566539"/>
                </a:xfrm>
                <a:prstGeom prst="rect">
                  <a:avLst/>
                </a:prstGeom>
              </p:spPr>
            </p:pic>
            <p:pic>
              <p:nvPicPr>
                <p:cNvPr id="52" name="图片 51">
                  <a:extLst>
                    <a:ext uri="{FF2B5EF4-FFF2-40B4-BE49-F238E27FC236}">
                      <a16:creationId xmlns:a16="http://schemas.microsoft.com/office/drawing/2014/main" id="{C14D07AB-494B-47B3-B1AA-E88E7203C8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35386" y="2868792"/>
                  <a:ext cx="812040" cy="566539"/>
                </a:xfrm>
                <a:prstGeom prst="rect">
                  <a:avLst/>
                </a:prstGeom>
              </p:spPr>
            </p:pic>
            <p:pic>
              <p:nvPicPr>
                <p:cNvPr id="53" name="图片 52">
                  <a:extLst>
                    <a:ext uri="{FF2B5EF4-FFF2-40B4-BE49-F238E27FC236}">
                      <a16:creationId xmlns:a16="http://schemas.microsoft.com/office/drawing/2014/main" id="{F1784CE0-E5B6-48C2-A6C6-DA226E0AE4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46755" y="2268534"/>
                  <a:ext cx="812040" cy="566539"/>
                </a:xfrm>
                <a:prstGeom prst="rect">
                  <a:avLst/>
                </a:prstGeom>
              </p:spPr>
            </p:pic>
            <p:pic>
              <p:nvPicPr>
                <p:cNvPr id="54" name="图片 53">
                  <a:extLst>
                    <a:ext uri="{FF2B5EF4-FFF2-40B4-BE49-F238E27FC236}">
                      <a16:creationId xmlns:a16="http://schemas.microsoft.com/office/drawing/2014/main" id="{CB0C4F6B-9361-4014-AE5C-AC725C177A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76479" y="2754534"/>
                  <a:ext cx="812040" cy="566539"/>
                </a:xfrm>
                <a:prstGeom prst="rect">
                  <a:avLst/>
                </a:prstGeom>
              </p:spPr>
            </p:pic>
            <p:pic>
              <p:nvPicPr>
                <p:cNvPr id="55" name="图片 54">
                  <a:extLst>
                    <a:ext uri="{FF2B5EF4-FFF2-40B4-BE49-F238E27FC236}">
                      <a16:creationId xmlns:a16="http://schemas.microsoft.com/office/drawing/2014/main" id="{16E2FE86-AAEE-43F8-AF45-096C514E8C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6391" y="2529754"/>
                  <a:ext cx="812040" cy="566539"/>
                </a:xfrm>
                <a:prstGeom prst="rect">
                  <a:avLst/>
                </a:prstGeom>
              </p:spPr>
            </p:pic>
            <p:sp>
              <p:nvSpPr>
                <p:cNvPr id="56" name="标题 1">
                  <a:extLst>
                    <a:ext uri="{FF2B5EF4-FFF2-40B4-BE49-F238E27FC236}">
                      <a16:creationId xmlns:a16="http://schemas.microsoft.com/office/drawing/2014/main" id="{29F00999-F494-473A-8DAB-EDA20BB172A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99307" y="2042531"/>
                  <a:ext cx="1972368" cy="50261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4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Watermelon</a:t>
                  </a:r>
                  <a:endParaRPr lang="zh-CN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标题 1">
                  <a:extLst>
                    <a:ext uri="{FF2B5EF4-FFF2-40B4-BE49-F238E27FC236}">
                      <a16:creationId xmlns:a16="http://schemas.microsoft.com/office/drawing/2014/main" id="{BF8BC4B0-FDFB-4801-8BC2-B599A7A2DC8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33124" y="2017226"/>
                  <a:ext cx="890508" cy="50261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10000"/>
                    </a:lnSpc>
                  </a:pPr>
                  <a:r>
                    <a:rPr lang="en-US" altLang="zh-CN" sz="14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Apple</a:t>
                  </a:r>
                  <a:endParaRPr lang="zh-CN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标题 1">
                  <a:extLst>
                    <a:ext uri="{FF2B5EF4-FFF2-40B4-BE49-F238E27FC236}">
                      <a16:creationId xmlns:a16="http://schemas.microsoft.com/office/drawing/2014/main" id="{614AD498-5205-4645-9FE3-DAFBD10442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97858" y="5140843"/>
                  <a:ext cx="788532" cy="50261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4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Pear</a:t>
                  </a:r>
                  <a:endParaRPr lang="zh-CN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标题 1">
                  <a:extLst>
                    <a:ext uri="{FF2B5EF4-FFF2-40B4-BE49-F238E27FC236}">
                      <a16:creationId xmlns:a16="http://schemas.microsoft.com/office/drawing/2014/main" id="{82D9E007-4470-4753-B052-7F6A08A4D24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2136365">
                  <a:off x="981717" y="5006160"/>
                  <a:ext cx="1972368" cy="50261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400" b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Feature Space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标题 1">
                  <a:extLst>
                    <a:ext uri="{FF2B5EF4-FFF2-40B4-BE49-F238E27FC236}">
                      <a16:creationId xmlns:a16="http://schemas.microsoft.com/office/drawing/2014/main" id="{049B7860-9791-4223-B913-AB796A41B3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46802" y="5828173"/>
                  <a:ext cx="704589" cy="50261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4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Size</a:t>
                  </a:r>
                  <a:endParaRPr lang="zh-CN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标题 1">
                  <a:extLst>
                    <a:ext uri="{FF2B5EF4-FFF2-40B4-BE49-F238E27FC236}">
                      <a16:creationId xmlns:a16="http://schemas.microsoft.com/office/drawing/2014/main" id="{15F3B840-28E3-4762-8AFE-C912E42BF4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6200000">
                  <a:off x="57751" y="2000393"/>
                  <a:ext cx="967350" cy="53628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4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Weight</a:t>
                  </a:r>
                  <a:endParaRPr lang="zh-CN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2" name="Picture 2" descr="东北苹果梨霜后苹果梨现发非延边苹果梨5斤中果（9-11个）【图片价格品牌报价】-京东">
                  <a:extLst>
                    <a:ext uri="{FF2B5EF4-FFF2-40B4-BE49-F238E27FC236}">
                      <a16:creationId xmlns:a16="http://schemas.microsoft.com/office/drawing/2014/main" id="{CDE7C908-C63D-4A45-B9FF-8F73D1E7BC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69684" y="3185606"/>
                  <a:ext cx="878500" cy="8785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图片 62">
                  <a:extLst>
                    <a:ext uri="{FF2B5EF4-FFF2-40B4-BE49-F238E27FC236}">
                      <a16:creationId xmlns:a16="http://schemas.microsoft.com/office/drawing/2014/main" id="{EF189B10-FEBC-4166-A53F-8F3C9451EC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72179" y="1856395"/>
                  <a:ext cx="812040" cy="566539"/>
                </a:xfrm>
                <a:prstGeom prst="rect">
                  <a:avLst/>
                </a:prstGeom>
              </p:spPr>
            </p:pic>
            <p:sp>
              <p:nvSpPr>
                <p:cNvPr id="77" name="标题 1">
                  <a:extLst>
                    <a:ext uri="{FF2B5EF4-FFF2-40B4-BE49-F238E27FC236}">
                      <a16:creationId xmlns:a16="http://schemas.microsoft.com/office/drawing/2014/main" id="{DB2AE02C-F690-46AF-B2A3-15D716B180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58619" y="3909078"/>
                  <a:ext cx="1210719" cy="6777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Target example</a:t>
                  </a:r>
                  <a:endParaRPr lang="zh-CN" alt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FF6442B0-AF0E-4233-871F-62668C08F4E4}"/>
                  </a:ext>
                </a:extLst>
              </p:cNvPr>
              <p:cNvGrpSpPr/>
              <p:nvPr/>
            </p:nvGrpSpPr>
            <p:grpSpPr>
              <a:xfrm>
                <a:off x="2593394" y="2176708"/>
                <a:ext cx="3366817" cy="2984200"/>
                <a:chOff x="1536487" y="2139981"/>
                <a:chExt cx="3366817" cy="2984200"/>
              </a:xfrm>
            </p:grpSpPr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667FFDB4-A530-4D34-A636-99683AAF22FF}"/>
                    </a:ext>
                  </a:extLst>
                </p:cNvPr>
                <p:cNvCxnSpPr/>
                <p:nvPr/>
              </p:nvCxnSpPr>
              <p:spPr>
                <a:xfrm flipV="1">
                  <a:off x="3899454" y="2389965"/>
                  <a:ext cx="0" cy="1277796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031D4BE6-F6A4-4BC6-8B09-80A81717868C}"/>
                    </a:ext>
                  </a:extLst>
                </p:cNvPr>
                <p:cNvCxnSpPr/>
                <p:nvPr/>
              </p:nvCxnSpPr>
              <p:spPr>
                <a:xfrm flipV="1">
                  <a:off x="3899454" y="2611120"/>
                  <a:ext cx="508336" cy="1056641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B36C2D6C-7363-4F8E-8A34-56DF9BB1E8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99454" y="2139981"/>
                  <a:ext cx="364442" cy="1527781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AEA5F94A-659B-44FD-A870-24F38C06A1CE}"/>
                    </a:ext>
                  </a:extLst>
                </p:cNvPr>
                <p:cNvCxnSpPr/>
                <p:nvPr/>
              </p:nvCxnSpPr>
              <p:spPr>
                <a:xfrm flipV="1">
                  <a:off x="3888419" y="2842484"/>
                  <a:ext cx="1014885" cy="825277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B09FA449-9548-4A1C-AC2B-63549F40110F}"/>
                    </a:ext>
                  </a:extLst>
                </p:cNvPr>
                <p:cNvCxnSpPr/>
                <p:nvPr/>
              </p:nvCxnSpPr>
              <p:spPr>
                <a:xfrm flipV="1">
                  <a:off x="3888661" y="3201935"/>
                  <a:ext cx="467028" cy="465587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4CF952AF-8BEE-4B28-834B-2C5556393C57}"/>
                    </a:ext>
                  </a:extLst>
                </p:cNvPr>
                <p:cNvCxnSpPr/>
                <p:nvPr/>
              </p:nvCxnSpPr>
              <p:spPr>
                <a:xfrm flipH="1" flipV="1">
                  <a:off x="3842833" y="3045817"/>
                  <a:ext cx="53546" cy="609727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E27FC312-263C-4076-9251-16C631BD9FCF}"/>
                    </a:ext>
                  </a:extLst>
                </p:cNvPr>
                <p:cNvCxnSpPr/>
                <p:nvPr/>
              </p:nvCxnSpPr>
              <p:spPr>
                <a:xfrm>
                  <a:off x="3903553" y="3664195"/>
                  <a:ext cx="76209" cy="750275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AFB04517-FA90-4502-9C54-9CAA23ADEFFC}"/>
                    </a:ext>
                  </a:extLst>
                </p:cNvPr>
                <p:cNvCxnSpPr/>
                <p:nvPr/>
              </p:nvCxnSpPr>
              <p:spPr>
                <a:xfrm flipH="1">
                  <a:off x="3037891" y="3665848"/>
                  <a:ext cx="862587" cy="1117667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F562A159-3A88-4AF0-8949-B45CCD3294ED}"/>
                    </a:ext>
                  </a:extLst>
                </p:cNvPr>
                <p:cNvCxnSpPr/>
                <p:nvPr/>
              </p:nvCxnSpPr>
              <p:spPr>
                <a:xfrm flipH="1">
                  <a:off x="3713353" y="3675172"/>
                  <a:ext cx="175066" cy="1449009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3AAB6C5B-B5C3-4D5E-8504-3D050C83B6AD}"/>
                    </a:ext>
                  </a:extLst>
                </p:cNvPr>
                <p:cNvCxnSpPr/>
                <p:nvPr/>
              </p:nvCxnSpPr>
              <p:spPr>
                <a:xfrm flipH="1">
                  <a:off x="3532198" y="3660795"/>
                  <a:ext cx="364181" cy="630376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E52B9F55-A048-46F3-A120-17B015A085CA}"/>
                    </a:ext>
                  </a:extLst>
                </p:cNvPr>
                <p:cNvCxnSpPr/>
                <p:nvPr/>
              </p:nvCxnSpPr>
              <p:spPr>
                <a:xfrm>
                  <a:off x="3899454" y="3650003"/>
                  <a:ext cx="592166" cy="439468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59E11CCA-0047-4F20-B9AB-2CA3B81C0E6F}"/>
                    </a:ext>
                  </a:extLst>
                </p:cNvPr>
                <p:cNvCxnSpPr/>
                <p:nvPr/>
              </p:nvCxnSpPr>
              <p:spPr>
                <a:xfrm>
                  <a:off x="3913108" y="3675172"/>
                  <a:ext cx="420902" cy="1366331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5F840F27-D186-4ED1-A2D3-1A557F90DF5A}"/>
                    </a:ext>
                  </a:extLst>
                </p:cNvPr>
                <p:cNvCxnSpPr/>
                <p:nvPr/>
              </p:nvCxnSpPr>
              <p:spPr>
                <a:xfrm flipH="1" flipV="1">
                  <a:off x="2006943" y="2644784"/>
                  <a:ext cx="1900732" cy="1005811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8B17E706-8144-4369-B7C9-DE5B94D1E220}"/>
                    </a:ext>
                  </a:extLst>
                </p:cNvPr>
                <p:cNvCxnSpPr/>
                <p:nvPr/>
              </p:nvCxnSpPr>
              <p:spPr>
                <a:xfrm flipH="1" flipV="1">
                  <a:off x="2119494" y="3128212"/>
                  <a:ext cx="1768144" cy="521792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10C1D7D2-04B2-47D0-B350-F9C8FD29F148}"/>
                    </a:ext>
                  </a:extLst>
                </p:cNvPr>
                <p:cNvCxnSpPr/>
                <p:nvPr/>
              </p:nvCxnSpPr>
              <p:spPr>
                <a:xfrm flipH="1" flipV="1">
                  <a:off x="1557228" y="3045818"/>
                  <a:ext cx="2305704" cy="604777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2F08D6EA-C7D9-4128-B19F-F255C21C346A}"/>
                    </a:ext>
                  </a:extLst>
                </p:cNvPr>
                <p:cNvCxnSpPr/>
                <p:nvPr/>
              </p:nvCxnSpPr>
              <p:spPr>
                <a:xfrm flipH="1" flipV="1">
                  <a:off x="1536487" y="3614567"/>
                  <a:ext cx="2328719" cy="52955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D13443A3-42EE-45C8-9FA9-4B6AF6604E3F}"/>
                    </a:ext>
                  </a:extLst>
                </p:cNvPr>
                <p:cNvCxnSpPr/>
                <p:nvPr/>
              </p:nvCxnSpPr>
              <p:spPr>
                <a:xfrm flipH="1" flipV="1">
                  <a:off x="2604400" y="3122919"/>
                  <a:ext cx="1284019" cy="541277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362AD8F8-E2F7-4E37-8B93-9139DD712B45}"/>
                    </a:ext>
                  </a:extLst>
                </p:cNvPr>
                <p:cNvCxnSpPr/>
                <p:nvPr/>
              </p:nvCxnSpPr>
              <p:spPr>
                <a:xfrm flipH="1" flipV="1">
                  <a:off x="2214392" y="3544298"/>
                  <a:ext cx="1676844" cy="130875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标题 1">
                  <a:extLst>
                    <a:ext uri="{FF2B5EF4-FFF2-40B4-BE49-F238E27FC236}">
                      <a16:creationId xmlns:a16="http://schemas.microsoft.com/office/drawing/2014/main" id="{DF21F4B9-2B47-487A-B0CF-B4AF78C7B6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524896">
                  <a:off x="2209600" y="2678502"/>
                  <a:ext cx="1276441" cy="50261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 anchor="ctr">
                  <a:normAutofit fontScale="7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b="1">
                      <a:solidFill>
                        <a:srgbClr val="7030A0"/>
                      </a:solidFill>
                    </a:rPr>
                    <a:t>Distances</a:t>
                  </a:r>
                  <a:endParaRPr lang="zh-CN" altLang="en-US" sz="1800" b="1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EDDE7CE4-D158-469F-A1CD-F389B917B855}"/>
                  </a:ext>
                </a:extLst>
              </p:cNvPr>
              <p:cNvGrpSpPr/>
              <p:nvPr/>
            </p:nvGrpSpPr>
            <p:grpSpPr>
              <a:xfrm>
                <a:off x="3960234" y="2810473"/>
                <a:ext cx="2476074" cy="1889650"/>
                <a:chOff x="2912866" y="2774059"/>
                <a:chExt cx="2476074" cy="1889650"/>
              </a:xfrm>
            </p:grpSpPr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71B6D00F-2F49-4FF6-BC4A-0A3B6A90837F}"/>
                    </a:ext>
                  </a:extLst>
                </p:cNvPr>
                <p:cNvSpPr/>
                <p:nvPr/>
              </p:nvSpPr>
              <p:spPr>
                <a:xfrm>
                  <a:off x="2912866" y="2774059"/>
                  <a:ext cx="1951106" cy="1889650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CD5FEAD-AC1A-4993-9B5D-87E02271531F}"/>
                    </a:ext>
                  </a:extLst>
                </p:cNvPr>
                <p:cNvSpPr/>
                <p:nvPr/>
              </p:nvSpPr>
              <p:spPr>
                <a:xfrm>
                  <a:off x="4867644" y="3720454"/>
                  <a:ext cx="52129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k=5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8E65BE0-3353-4A3F-9AC0-B21F19C54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1145" y="3495517"/>
              <a:ext cx="1007643" cy="4215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Picture 2" descr="东北苹果梨霜后苹果梨现发非延边苹果梨5斤中果（9-11个）【图片价格品牌报价】-京东">
            <a:extLst>
              <a:ext uri="{FF2B5EF4-FFF2-40B4-BE49-F238E27FC236}">
                <a16:creationId xmlns:a16="http://schemas.microsoft.com/office/drawing/2014/main" id="{23B74BF8-A835-436E-8493-1813D92F0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9" t="12895" r="15774" b="14929"/>
          <a:stretch/>
        </p:blipFill>
        <p:spPr bwMode="auto">
          <a:xfrm>
            <a:off x="1959961" y="5831054"/>
            <a:ext cx="553404" cy="75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标题 1">
            <a:extLst>
              <a:ext uri="{FF2B5EF4-FFF2-40B4-BE49-F238E27FC236}">
                <a16:creationId xmlns:a16="http://schemas.microsoft.com/office/drawing/2014/main" id="{FB4CD3D1-CC9D-4D16-89B5-F2E65C5331F4}"/>
              </a:ext>
            </a:extLst>
          </p:cNvPr>
          <p:cNvSpPr txBox="1">
            <a:spLocks/>
          </p:cNvSpPr>
          <p:nvPr/>
        </p:nvSpPr>
        <p:spPr>
          <a:xfrm>
            <a:off x="2579604" y="6111782"/>
            <a:ext cx="1202061" cy="284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is Pear!!!</a:t>
            </a:r>
            <a:endParaRPr lang="zh-CN" altLang="en-US" sz="2400" b="1" dirty="0"/>
          </a:p>
        </p:txBody>
      </p:sp>
      <p:sp>
        <p:nvSpPr>
          <p:cNvPr id="87" name="右箭头 2064">
            <a:extLst>
              <a:ext uri="{FF2B5EF4-FFF2-40B4-BE49-F238E27FC236}">
                <a16:creationId xmlns:a16="http://schemas.microsoft.com/office/drawing/2014/main" id="{001224F4-8621-4372-8E6B-00763169E585}"/>
              </a:ext>
            </a:extLst>
          </p:cNvPr>
          <p:cNvSpPr/>
          <p:nvPr/>
        </p:nvSpPr>
        <p:spPr>
          <a:xfrm rot="5400000">
            <a:off x="2466868" y="5530571"/>
            <a:ext cx="322298" cy="24513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C8F4AF8-B5D0-43B5-8D62-FA1A76691EB6}"/>
              </a:ext>
            </a:extLst>
          </p:cNvPr>
          <p:cNvGrpSpPr/>
          <p:nvPr/>
        </p:nvGrpSpPr>
        <p:grpSpPr>
          <a:xfrm>
            <a:off x="5230901" y="5524853"/>
            <a:ext cx="3244317" cy="415910"/>
            <a:chOff x="6004624" y="5880460"/>
            <a:chExt cx="3244317" cy="415910"/>
          </a:xfrm>
        </p:grpSpPr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8334A96A-CCDC-45FD-8F92-6118C1390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9305" y="5880460"/>
              <a:ext cx="1369636" cy="415910"/>
            </a:xfrm>
            <a:prstGeom prst="rect">
              <a:avLst/>
            </a:prstGeom>
          </p:spPr>
        </p:pic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0E4B880-0211-4C2F-91EC-1537C99BBBB5}"/>
                </a:ext>
              </a:extLst>
            </p:cNvPr>
            <p:cNvSpPr txBox="1"/>
            <p:nvPr/>
          </p:nvSpPr>
          <p:spPr>
            <a:xfrm>
              <a:off x="6004624" y="5946482"/>
              <a:ext cx="20686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Euclidean distance</a:t>
              </a:r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</a:rPr>
                <a:t>: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7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/>
          <p:nvPr/>
        </p:nvSpPr>
        <p:spPr>
          <a:xfrm>
            <a:off x="0" y="0"/>
            <a:ext cx="12191760" cy="98568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7320" y="18360"/>
            <a:ext cx="3454560" cy="100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A470CC-A74B-4BA9-8050-6D7CD1CA22B3}"/>
              </a:ext>
            </a:extLst>
          </p:cNvPr>
          <p:cNvSpPr txBox="1"/>
          <p:nvPr/>
        </p:nvSpPr>
        <p:spPr>
          <a:xfrm>
            <a:off x="194876" y="224730"/>
            <a:ext cx="804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Task - Facial Expression Classification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43FDB1-C431-495E-A358-73F792912125}"/>
              </a:ext>
            </a:extLst>
          </p:cNvPr>
          <p:cNvSpPr txBox="1"/>
          <p:nvPr/>
        </p:nvSpPr>
        <p:spPr>
          <a:xfrm>
            <a:off x="676597" y="1248731"/>
            <a:ext cx="449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Facial Expression Classification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C979BB9-91DF-43FB-8811-1F080ABB19BB}"/>
              </a:ext>
            </a:extLst>
          </p:cNvPr>
          <p:cNvSpPr/>
          <p:nvPr/>
        </p:nvSpPr>
        <p:spPr>
          <a:xfrm>
            <a:off x="1453660" y="2099461"/>
            <a:ext cx="8729786" cy="3236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Classify the emotion given a static face image with KNN. </a:t>
            </a:r>
          </a:p>
          <a:p>
            <a:pPr algn="just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 categories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0=Angry, 1=Disgust, 2=Fear, 3=Happy, 4=Sad, 5=Surprise, 6=Neutral.</a:t>
            </a:r>
          </a:p>
          <a:p>
            <a:pPr algn="just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FER-2013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database contains over 30000 pixel grayscale images of faces, each size is 48×48. </a:t>
            </a:r>
          </a:p>
          <a:p>
            <a:pPr algn="just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Notice: 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a good result, you should use the feature extraction technology of image processing, for example, Local Binary Patterns (LBP). LSP library can be found in </a:t>
            </a:r>
            <a:r>
              <a:rPr lang="en-US" altLang="zh-CN" sz="1800" u="sng" kern="1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scikit-image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you can use the </a:t>
            </a:r>
            <a:r>
              <a:rPr lang="en-US" altLang="zh-CN" sz="1800" u="sng" kern="1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KNN library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sz="1800" u="sng" kern="1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scikit-learn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directly.</a:t>
            </a:r>
            <a:endParaRPr lang="zh-CN" altLang="zh-CN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Submit: 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and related code (</a:t>
            </a:r>
            <a:r>
              <a:rPr lang="en-US" altLang="zh-CN" sz="1800" u="sng" kern="100" dirty="0" err="1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jupyter</a:t>
            </a:r>
            <a:r>
              <a:rPr lang="en-US" altLang="zh-CN" sz="1800" u="sng" kern="1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 notebook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code is recommended). You can use </a:t>
            </a:r>
            <a:r>
              <a:rPr lang="en-US" altLang="zh-CN" sz="1800" u="sng" kern="100" dirty="0" err="1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github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submit the link. </a:t>
            </a:r>
            <a:endParaRPr lang="zh-CN" altLang="zh-CN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/>
          <p:nvPr/>
        </p:nvSpPr>
        <p:spPr>
          <a:xfrm>
            <a:off x="0" y="0"/>
            <a:ext cx="12191760" cy="98568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7320" y="18360"/>
            <a:ext cx="3454560" cy="100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A470CC-A74B-4BA9-8050-6D7CD1CA22B3}"/>
              </a:ext>
            </a:extLst>
          </p:cNvPr>
          <p:cNvSpPr txBox="1"/>
          <p:nvPr/>
        </p:nvSpPr>
        <p:spPr>
          <a:xfrm>
            <a:off x="194876" y="224730"/>
            <a:ext cx="804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Task - Facial Expression Classification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43FDB1-C431-495E-A358-73F792912125}"/>
              </a:ext>
            </a:extLst>
          </p:cNvPr>
          <p:cNvSpPr txBox="1"/>
          <p:nvPr/>
        </p:nvSpPr>
        <p:spPr>
          <a:xfrm>
            <a:off x="361746" y="1331468"/>
            <a:ext cx="3116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Pipeline of Processing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26">
            <a:extLst>
              <a:ext uri="{FF2B5EF4-FFF2-40B4-BE49-F238E27FC236}">
                <a16:creationId xmlns:a16="http://schemas.microsoft.com/office/drawing/2014/main" id="{D50582ED-12D2-4240-A128-B8CEB752B418}"/>
              </a:ext>
            </a:extLst>
          </p:cNvPr>
          <p:cNvSpPr/>
          <p:nvPr/>
        </p:nvSpPr>
        <p:spPr>
          <a:xfrm>
            <a:off x="3315067" y="2477477"/>
            <a:ext cx="2728798" cy="8518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3B1F50-B147-4DC1-B093-624DBACAB356}"/>
              </a:ext>
            </a:extLst>
          </p:cNvPr>
          <p:cNvSpPr/>
          <p:nvPr/>
        </p:nvSpPr>
        <p:spPr>
          <a:xfrm>
            <a:off x="242537" y="3866306"/>
            <a:ext cx="1876268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48*48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type: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C4DBA7A-95D5-44B9-9C01-D9761FE29E39}"/>
              </a:ext>
            </a:extLst>
          </p:cNvPr>
          <p:cNvCxnSpPr>
            <a:cxnSpLocks/>
          </p:cNvCxnSpPr>
          <p:nvPr/>
        </p:nvCxnSpPr>
        <p:spPr>
          <a:xfrm>
            <a:off x="2047633" y="2917105"/>
            <a:ext cx="11254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5B16547-D75C-4AF4-A1CC-B9306849DED1}"/>
              </a:ext>
            </a:extLst>
          </p:cNvPr>
          <p:cNvCxnSpPr>
            <a:cxnSpLocks/>
          </p:cNvCxnSpPr>
          <p:nvPr/>
        </p:nvCxnSpPr>
        <p:spPr>
          <a:xfrm>
            <a:off x="6277009" y="2903415"/>
            <a:ext cx="9589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圆角矩形 47">
            <a:extLst>
              <a:ext uri="{FF2B5EF4-FFF2-40B4-BE49-F238E27FC236}">
                <a16:creationId xmlns:a16="http://schemas.microsoft.com/office/drawing/2014/main" id="{5510FB3D-1DA0-4A8E-BCB1-0FBA456D3027}"/>
              </a:ext>
            </a:extLst>
          </p:cNvPr>
          <p:cNvSpPr/>
          <p:nvPr/>
        </p:nvSpPr>
        <p:spPr>
          <a:xfrm>
            <a:off x="7517881" y="2425761"/>
            <a:ext cx="2217562" cy="9826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Classifier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52EB711-7316-40AC-B6DC-550A385869E8}"/>
              </a:ext>
            </a:extLst>
          </p:cNvPr>
          <p:cNvCxnSpPr>
            <a:cxnSpLocks/>
          </p:cNvCxnSpPr>
          <p:nvPr/>
        </p:nvCxnSpPr>
        <p:spPr>
          <a:xfrm>
            <a:off x="9920162" y="2919072"/>
            <a:ext cx="6931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4283A94-7EC7-4EE9-9002-31B0C78660D5}"/>
              </a:ext>
            </a:extLst>
          </p:cNvPr>
          <p:cNvSpPr/>
          <p:nvPr/>
        </p:nvSpPr>
        <p:spPr>
          <a:xfrm>
            <a:off x="10732406" y="2667332"/>
            <a:ext cx="130256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b="1" dirty="0">
                <a:solidFill>
                  <a:srgbClr val="C00000"/>
                </a:solidFill>
              </a:rPr>
              <a:t>Emotion ?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5D5F555-96B0-4F4E-900B-0830D23EE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2" y="2249387"/>
            <a:ext cx="1320759" cy="132075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CF73597-CE2F-4BB6-9A19-E7611ABB2C0B}"/>
              </a:ext>
            </a:extLst>
          </p:cNvPr>
          <p:cNvSpPr/>
          <p:nvPr/>
        </p:nvSpPr>
        <p:spPr>
          <a:xfrm>
            <a:off x="2898655" y="3833706"/>
            <a:ext cx="3614361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feature by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scikit-image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library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D5FC98-3E61-41E4-85F6-35212273C0E5}"/>
              </a:ext>
            </a:extLst>
          </p:cNvPr>
          <p:cNvSpPr/>
          <p:nvPr/>
        </p:nvSpPr>
        <p:spPr>
          <a:xfrm>
            <a:off x="7449174" y="4088386"/>
            <a:ext cx="2343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“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scikit-learn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” library 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AFE9DC-0B5C-4534-BF76-A737AC0E79FE}"/>
              </a:ext>
            </a:extLst>
          </p:cNvPr>
          <p:cNvSpPr/>
          <p:nvPr/>
        </p:nvSpPr>
        <p:spPr>
          <a:xfrm>
            <a:off x="10434600" y="5783027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Link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LBP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4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/>
          <p:nvPr/>
        </p:nvSpPr>
        <p:spPr>
          <a:xfrm>
            <a:off x="0" y="0"/>
            <a:ext cx="12191760" cy="98568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7320" y="18360"/>
            <a:ext cx="3454560" cy="100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A470CC-A74B-4BA9-8050-6D7CD1CA22B3}"/>
              </a:ext>
            </a:extLst>
          </p:cNvPr>
          <p:cNvSpPr txBox="1"/>
          <p:nvPr/>
        </p:nvSpPr>
        <p:spPr>
          <a:xfrm>
            <a:off x="194876" y="224730"/>
            <a:ext cx="804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Task - Facial Expression Classification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43FDB1-C431-495E-A358-73F792912125}"/>
              </a:ext>
            </a:extLst>
          </p:cNvPr>
          <p:cNvSpPr txBox="1"/>
          <p:nvPr/>
        </p:nvSpPr>
        <p:spPr>
          <a:xfrm>
            <a:off x="361747" y="1331468"/>
            <a:ext cx="374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LBP Process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5A98A6-AB08-4934-8A22-5FAFCC2E75FE}"/>
              </a:ext>
            </a:extLst>
          </p:cNvPr>
          <p:cNvSpPr txBox="1"/>
          <p:nvPr/>
        </p:nvSpPr>
        <p:spPr>
          <a:xfrm>
            <a:off x="1062892" y="1891322"/>
            <a:ext cx="841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 is a simple yet very efficient texture operator which labels the pixels of an image by thresholding the neighborhood of each pixel and considers the result as a binary number.</a:t>
            </a:r>
            <a:endParaRPr lang="zh-CN" altLang="en-US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F0B06B3-A7DE-4D64-81DF-3B7D9D4427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8" r="10571"/>
          <a:stretch/>
        </p:blipFill>
        <p:spPr>
          <a:xfrm>
            <a:off x="527092" y="3143007"/>
            <a:ext cx="2210340" cy="1945143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22" name="右箭头 7">
            <a:extLst>
              <a:ext uri="{FF2B5EF4-FFF2-40B4-BE49-F238E27FC236}">
                <a16:creationId xmlns:a16="http://schemas.microsoft.com/office/drawing/2014/main" id="{733B13F7-923E-48A7-841E-1F554A28D21E}"/>
              </a:ext>
            </a:extLst>
          </p:cNvPr>
          <p:cNvSpPr/>
          <p:nvPr/>
        </p:nvSpPr>
        <p:spPr>
          <a:xfrm>
            <a:off x="2883756" y="4195931"/>
            <a:ext cx="340765" cy="14073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A4CC82A8-CC8C-4E45-ABEC-00594905396C}"/>
              </a:ext>
            </a:extLst>
          </p:cNvPr>
          <p:cNvGrpSpPr/>
          <p:nvPr/>
        </p:nvGrpSpPr>
        <p:grpSpPr>
          <a:xfrm>
            <a:off x="6633588" y="3736257"/>
            <a:ext cx="664210" cy="1021080"/>
            <a:chOff x="6633588" y="3736257"/>
            <a:chExt cx="664210" cy="10210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63EF43C-5577-448A-BC5C-FD77BA840CBB}"/>
                </a:ext>
              </a:extLst>
            </p:cNvPr>
            <p:cNvSpPr/>
            <p:nvPr/>
          </p:nvSpPr>
          <p:spPr>
            <a:xfrm>
              <a:off x="6633588" y="4406817"/>
              <a:ext cx="13208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6DA3D02-3B5C-4DA0-B52D-91C4C58AB3F6}"/>
                </a:ext>
              </a:extLst>
            </p:cNvPr>
            <p:cNvSpPr/>
            <p:nvPr/>
          </p:nvSpPr>
          <p:spPr>
            <a:xfrm>
              <a:off x="6765668" y="3736257"/>
              <a:ext cx="132080" cy="1021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96FEFA9-AE26-40C8-86AF-8E591293426E}"/>
                </a:ext>
              </a:extLst>
            </p:cNvPr>
            <p:cNvSpPr/>
            <p:nvPr/>
          </p:nvSpPr>
          <p:spPr>
            <a:xfrm>
              <a:off x="6897748" y="3999147"/>
              <a:ext cx="132080" cy="7581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ABEBAA5-754B-4823-969C-BEEBD41FB55C}"/>
                </a:ext>
              </a:extLst>
            </p:cNvPr>
            <p:cNvSpPr/>
            <p:nvPr/>
          </p:nvSpPr>
          <p:spPr>
            <a:xfrm>
              <a:off x="7029828" y="4193457"/>
              <a:ext cx="132080" cy="5638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F73B323-3D58-4079-B8C6-2B15A2F53A9F}"/>
                </a:ext>
              </a:extLst>
            </p:cNvPr>
            <p:cNvSpPr/>
            <p:nvPr/>
          </p:nvSpPr>
          <p:spPr>
            <a:xfrm>
              <a:off x="7165718" y="4517307"/>
              <a:ext cx="132080" cy="2400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E8AAA123-6AC6-43E7-A242-1BA7797FCE44}"/>
              </a:ext>
            </a:extLst>
          </p:cNvPr>
          <p:cNvGrpSpPr/>
          <p:nvPr/>
        </p:nvGrpSpPr>
        <p:grpSpPr>
          <a:xfrm>
            <a:off x="7841358" y="3849972"/>
            <a:ext cx="664210" cy="883920"/>
            <a:chOff x="7841358" y="3849972"/>
            <a:chExt cx="664210" cy="88392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F91E788-7DF3-4D20-88DB-D93D62D1AF63}"/>
                </a:ext>
              </a:extLst>
            </p:cNvPr>
            <p:cNvSpPr/>
            <p:nvPr/>
          </p:nvSpPr>
          <p:spPr>
            <a:xfrm>
              <a:off x="7841358" y="3849972"/>
              <a:ext cx="132080" cy="8839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9785A30-B292-4D42-8D01-130805AA41B1}"/>
                </a:ext>
              </a:extLst>
            </p:cNvPr>
            <p:cNvSpPr/>
            <p:nvPr/>
          </p:nvSpPr>
          <p:spPr>
            <a:xfrm>
              <a:off x="7973438" y="4270976"/>
              <a:ext cx="132080" cy="4629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00FD362-93E2-4381-9BA0-A1A3F1590CE0}"/>
                </a:ext>
              </a:extLst>
            </p:cNvPr>
            <p:cNvSpPr/>
            <p:nvPr/>
          </p:nvSpPr>
          <p:spPr>
            <a:xfrm>
              <a:off x="8105518" y="4440522"/>
              <a:ext cx="132080" cy="29337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A800085-F8F3-406E-81B3-4F900A0D3A28}"/>
                </a:ext>
              </a:extLst>
            </p:cNvPr>
            <p:cNvSpPr/>
            <p:nvPr/>
          </p:nvSpPr>
          <p:spPr>
            <a:xfrm>
              <a:off x="8237598" y="4109052"/>
              <a:ext cx="132080" cy="6248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7BB8223-4823-462D-88DB-0BB3A765CFEE}"/>
                </a:ext>
              </a:extLst>
            </p:cNvPr>
            <p:cNvSpPr/>
            <p:nvPr/>
          </p:nvSpPr>
          <p:spPr>
            <a:xfrm>
              <a:off x="8373488" y="4270976"/>
              <a:ext cx="132080" cy="4629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4B69FA0D-9995-441A-B350-51D3FDE27CF2}"/>
              </a:ext>
            </a:extLst>
          </p:cNvPr>
          <p:cNvSpPr txBox="1"/>
          <p:nvPr/>
        </p:nvSpPr>
        <p:spPr>
          <a:xfrm>
            <a:off x="7311768" y="4119124"/>
            <a:ext cx="72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03F9E7A-673F-4B70-8434-1A1A290D6EFF}"/>
              </a:ext>
            </a:extLst>
          </p:cNvPr>
          <p:cNvSpPr txBox="1"/>
          <p:nvPr/>
        </p:nvSpPr>
        <p:spPr>
          <a:xfrm>
            <a:off x="6686789" y="4991278"/>
            <a:ext cx="54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256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BA895F4-6638-4BA4-9D57-88B81AE7EDDB}"/>
              </a:ext>
            </a:extLst>
          </p:cNvPr>
          <p:cNvSpPr txBox="1"/>
          <p:nvPr/>
        </p:nvSpPr>
        <p:spPr>
          <a:xfrm>
            <a:off x="6511586" y="3353421"/>
            <a:ext cx="7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 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F69655D-34B9-4B4D-B4D7-F02FC64DF317}"/>
              </a:ext>
            </a:extLst>
          </p:cNvPr>
          <p:cNvSpPr txBox="1"/>
          <p:nvPr/>
        </p:nvSpPr>
        <p:spPr>
          <a:xfrm>
            <a:off x="7907398" y="4954881"/>
            <a:ext cx="54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256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56F4DD8-4491-42E0-8781-0AEAA2985A74}"/>
              </a:ext>
            </a:extLst>
          </p:cNvPr>
          <p:cNvSpPr txBox="1"/>
          <p:nvPr/>
        </p:nvSpPr>
        <p:spPr>
          <a:xfrm>
            <a:off x="7675623" y="3353218"/>
            <a:ext cx="127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 16</a:t>
            </a:r>
            <a:endParaRPr lang="zh-CN" altLang="en-US" dirty="0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0F8A2D75-75D2-4FEA-B0AC-6BB8CEFA3ECC}"/>
              </a:ext>
            </a:extLst>
          </p:cNvPr>
          <p:cNvSpPr/>
          <p:nvPr/>
        </p:nvSpPr>
        <p:spPr>
          <a:xfrm rot="16200000">
            <a:off x="8082527" y="4497748"/>
            <a:ext cx="178963" cy="698683"/>
          </a:xfrm>
          <a:prstGeom prst="leftBrace">
            <a:avLst>
              <a:gd name="adj1" fmla="val 116793"/>
              <a:gd name="adj2" fmla="val 503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EB20A3E2-3509-4166-B0C6-A44021E5340E}"/>
              </a:ext>
            </a:extLst>
          </p:cNvPr>
          <p:cNvSpPr/>
          <p:nvPr/>
        </p:nvSpPr>
        <p:spPr>
          <a:xfrm rot="16200000">
            <a:off x="6868729" y="4527873"/>
            <a:ext cx="178963" cy="698683"/>
          </a:xfrm>
          <a:prstGeom prst="leftBrace">
            <a:avLst>
              <a:gd name="adj1" fmla="val 116793"/>
              <a:gd name="adj2" fmla="val 503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肘形连接符 2061">
            <a:extLst>
              <a:ext uri="{FF2B5EF4-FFF2-40B4-BE49-F238E27FC236}">
                <a16:creationId xmlns:a16="http://schemas.microsoft.com/office/drawing/2014/main" id="{9876FE44-1820-45D5-A732-DFDA058D0749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6536387" y="3620227"/>
            <a:ext cx="385443" cy="2899420"/>
          </a:xfrm>
          <a:prstGeom prst="bentConnector4">
            <a:avLst>
              <a:gd name="adj1" fmla="val -45115"/>
              <a:gd name="adj2" fmla="val 99965"/>
            </a:avLst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85">
            <a:extLst>
              <a:ext uri="{FF2B5EF4-FFF2-40B4-BE49-F238E27FC236}">
                <a16:creationId xmlns:a16="http://schemas.microsoft.com/office/drawing/2014/main" id="{A966A072-359F-4032-BA24-745FD7B6BEC6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H="1" flipV="1">
            <a:off x="5255030" y="1716913"/>
            <a:ext cx="6423" cy="3279438"/>
          </a:xfrm>
          <a:prstGeom prst="bentConnector4">
            <a:avLst>
              <a:gd name="adj1" fmla="val -6722746"/>
              <a:gd name="adj2" fmla="val 99980"/>
            </a:avLst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204CFB4C-A709-4B8E-B187-43F1FE817F36}"/>
              </a:ext>
            </a:extLst>
          </p:cNvPr>
          <p:cNvGrpSpPr/>
          <p:nvPr/>
        </p:nvGrpSpPr>
        <p:grpSpPr>
          <a:xfrm>
            <a:off x="10911287" y="3851499"/>
            <a:ext cx="664210" cy="883920"/>
            <a:chOff x="10715509" y="3849246"/>
            <a:chExt cx="664210" cy="88392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1F42827-7ABF-4C6C-8623-96401750C8C7}"/>
                </a:ext>
              </a:extLst>
            </p:cNvPr>
            <p:cNvSpPr/>
            <p:nvPr/>
          </p:nvSpPr>
          <p:spPr>
            <a:xfrm>
              <a:off x="10715509" y="3849246"/>
              <a:ext cx="132080" cy="8839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4F00EC4-9DE0-492C-8943-67A61B17070D}"/>
                </a:ext>
              </a:extLst>
            </p:cNvPr>
            <p:cNvSpPr/>
            <p:nvPr/>
          </p:nvSpPr>
          <p:spPr>
            <a:xfrm>
              <a:off x="10847589" y="4270250"/>
              <a:ext cx="132080" cy="4629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F8EA353-C2C7-4DB8-B766-B5DCC144881D}"/>
                </a:ext>
              </a:extLst>
            </p:cNvPr>
            <p:cNvSpPr/>
            <p:nvPr/>
          </p:nvSpPr>
          <p:spPr>
            <a:xfrm>
              <a:off x="10979669" y="4439796"/>
              <a:ext cx="132080" cy="29337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5C590C1-FAD4-4F3F-901B-B363AE78948B}"/>
                </a:ext>
              </a:extLst>
            </p:cNvPr>
            <p:cNvSpPr/>
            <p:nvPr/>
          </p:nvSpPr>
          <p:spPr>
            <a:xfrm>
              <a:off x="11111749" y="4108326"/>
              <a:ext cx="132080" cy="6248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74A504E-B625-41FA-A6EC-A5419A9E3017}"/>
                </a:ext>
              </a:extLst>
            </p:cNvPr>
            <p:cNvSpPr/>
            <p:nvPr/>
          </p:nvSpPr>
          <p:spPr>
            <a:xfrm>
              <a:off x="11247639" y="4270250"/>
              <a:ext cx="132080" cy="4629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EAC55EBD-9460-4711-B5B4-FF9B79DC5DC7}"/>
              </a:ext>
            </a:extLst>
          </p:cNvPr>
          <p:cNvSpPr txBox="1"/>
          <p:nvPr/>
        </p:nvSpPr>
        <p:spPr>
          <a:xfrm>
            <a:off x="10542838" y="4232441"/>
            <a:ext cx="289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27A061F1-3594-4F3B-8781-3B8D6AE8D6AD}"/>
              </a:ext>
            </a:extLst>
          </p:cNvPr>
          <p:cNvGrpSpPr/>
          <p:nvPr/>
        </p:nvGrpSpPr>
        <p:grpSpPr>
          <a:xfrm>
            <a:off x="9199129" y="3700418"/>
            <a:ext cx="1332230" cy="1028700"/>
            <a:chOff x="9199129" y="3700418"/>
            <a:chExt cx="1332230" cy="10287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84AF55B-13DB-4ED7-A2F7-84B5DE2074BB}"/>
                </a:ext>
              </a:extLst>
            </p:cNvPr>
            <p:cNvSpPr/>
            <p:nvPr/>
          </p:nvSpPr>
          <p:spPr>
            <a:xfrm>
              <a:off x="9199129" y="4370978"/>
              <a:ext cx="13208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C570A30-172D-4435-8547-58BC0A883A31}"/>
                </a:ext>
              </a:extLst>
            </p:cNvPr>
            <p:cNvSpPr/>
            <p:nvPr/>
          </p:nvSpPr>
          <p:spPr>
            <a:xfrm>
              <a:off x="9331209" y="3700418"/>
              <a:ext cx="132080" cy="1021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FB9DB84-5E31-4401-B733-0333CD8FC664}"/>
                </a:ext>
              </a:extLst>
            </p:cNvPr>
            <p:cNvSpPr/>
            <p:nvPr/>
          </p:nvSpPr>
          <p:spPr>
            <a:xfrm>
              <a:off x="9463289" y="3963308"/>
              <a:ext cx="132080" cy="7581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B296D06-D9D7-4596-B4A4-8F51699DCDC9}"/>
                </a:ext>
              </a:extLst>
            </p:cNvPr>
            <p:cNvSpPr/>
            <p:nvPr/>
          </p:nvSpPr>
          <p:spPr>
            <a:xfrm>
              <a:off x="9595369" y="4157618"/>
              <a:ext cx="132080" cy="5638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AF7E8BD-5FC6-44B9-9DFD-33D57063F363}"/>
                </a:ext>
              </a:extLst>
            </p:cNvPr>
            <p:cNvSpPr/>
            <p:nvPr/>
          </p:nvSpPr>
          <p:spPr>
            <a:xfrm>
              <a:off x="9731259" y="4481468"/>
              <a:ext cx="132080" cy="2400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7F6735F-DD58-42C8-B7D9-57D5224CEE9A}"/>
                </a:ext>
              </a:extLst>
            </p:cNvPr>
            <p:cNvSpPr/>
            <p:nvPr/>
          </p:nvSpPr>
          <p:spPr>
            <a:xfrm>
              <a:off x="9867149" y="3845198"/>
              <a:ext cx="132080" cy="8839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E91D0F3-E26A-498D-B8C0-90B339CC810E}"/>
                </a:ext>
              </a:extLst>
            </p:cNvPr>
            <p:cNvSpPr/>
            <p:nvPr/>
          </p:nvSpPr>
          <p:spPr>
            <a:xfrm>
              <a:off x="9999229" y="4266202"/>
              <a:ext cx="132080" cy="4629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5D18F6-E566-4B70-8017-B7A514C7D596}"/>
                </a:ext>
              </a:extLst>
            </p:cNvPr>
            <p:cNvSpPr/>
            <p:nvPr/>
          </p:nvSpPr>
          <p:spPr>
            <a:xfrm>
              <a:off x="10131309" y="4435748"/>
              <a:ext cx="132080" cy="29337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1AAB9E4-88F1-452D-BD9E-7E3E1E9216B0}"/>
                </a:ext>
              </a:extLst>
            </p:cNvPr>
            <p:cNvSpPr/>
            <p:nvPr/>
          </p:nvSpPr>
          <p:spPr>
            <a:xfrm>
              <a:off x="10263389" y="4104278"/>
              <a:ext cx="132080" cy="6248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771F2F8-CB1A-4914-A712-246373AB3F5D}"/>
                </a:ext>
              </a:extLst>
            </p:cNvPr>
            <p:cNvSpPr/>
            <p:nvPr/>
          </p:nvSpPr>
          <p:spPr>
            <a:xfrm>
              <a:off x="10399279" y="4266202"/>
              <a:ext cx="132080" cy="4629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53D0C2F3-C6F9-48DA-B3DE-23C0C6D1F3CC}"/>
              </a:ext>
            </a:extLst>
          </p:cNvPr>
          <p:cNvSpPr txBox="1"/>
          <p:nvPr/>
        </p:nvSpPr>
        <p:spPr>
          <a:xfrm>
            <a:off x="9169882" y="5391336"/>
            <a:ext cx="249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Concatenated Histogram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(Facial features)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左大括号 59">
            <a:extLst>
              <a:ext uri="{FF2B5EF4-FFF2-40B4-BE49-F238E27FC236}">
                <a16:creationId xmlns:a16="http://schemas.microsoft.com/office/drawing/2014/main" id="{F3140B3C-5926-47ED-87FD-7029FD70ED34}"/>
              </a:ext>
            </a:extLst>
          </p:cNvPr>
          <p:cNvSpPr/>
          <p:nvPr/>
        </p:nvSpPr>
        <p:spPr>
          <a:xfrm rot="16200000">
            <a:off x="10305987" y="3926932"/>
            <a:ext cx="178963" cy="2171955"/>
          </a:xfrm>
          <a:prstGeom prst="leftBrace">
            <a:avLst>
              <a:gd name="adj1" fmla="val 116793"/>
              <a:gd name="adj2" fmla="val 503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3A46D3C-2957-4A7D-9376-FB87F60CC839}"/>
              </a:ext>
            </a:extLst>
          </p:cNvPr>
          <p:cNvSpPr txBox="1"/>
          <p:nvPr/>
        </p:nvSpPr>
        <p:spPr>
          <a:xfrm>
            <a:off x="6092513" y="5525796"/>
            <a:ext cx="3077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LBP histogram of each block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9928B0A-DCFB-4306-A1AB-FAC19463CD8F}"/>
              </a:ext>
            </a:extLst>
          </p:cNvPr>
          <p:cNvSpPr txBox="1"/>
          <p:nvPr/>
        </p:nvSpPr>
        <p:spPr>
          <a:xfrm>
            <a:off x="2095710" y="5472287"/>
            <a:ext cx="213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Divide into 16 blocks</a:t>
            </a:r>
            <a:endParaRPr lang="zh-CN" altLang="en-US" dirty="0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689C31ED-D9A7-44C6-AF59-0D137500AB69}"/>
              </a:ext>
            </a:extLst>
          </p:cNvPr>
          <p:cNvGrpSpPr/>
          <p:nvPr/>
        </p:nvGrpSpPr>
        <p:grpSpPr>
          <a:xfrm>
            <a:off x="3289831" y="3136392"/>
            <a:ext cx="2238808" cy="1952620"/>
            <a:chOff x="3289831" y="3136392"/>
            <a:chExt cx="2238808" cy="195262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6AB2EC56-6B38-4B6C-8F25-ADD946C54F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08" r="10571"/>
            <a:stretch/>
          </p:blipFill>
          <p:spPr>
            <a:xfrm>
              <a:off x="3318299" y="3143010"/>
              <a:ext cx="2210340" cy="1946002"/>
            </a:xfrm>
            <a:prstGeom prst="rec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8C752720-8FB0-4442-8890-1DE5CE72B72D}"/>
                </a:ext>
              </a:extLst>
            </p:cNvPr>
            <p:cNvCxnSpPr/>
            <p:nvPr/>
          </p:nvCxnSpPr>
          <p:spPr>
            <a:xfrm>
              <a:off x="3839950" y="3143007"/>
              <a:ext cx="0" cy="194514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ACCA21C9-8A0C-4C3A-8474-77943875A123}"/>
                </a:ext>
              </a:extLst>
            </p:cNvPr>
            <p:cNvCxnSpPr/>
            <p:nvPr/>
          </p:nvCxnSpPr>
          <p:spPr>
            <a:xfrm>
              <a:off x="4423469" y="3136392"/>
              <a:ext cx="0" cy="194514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A5A2D2A-4F00-435A-B39D-E63114AD948A}"/>
                </a:ext>
              </a:extLst>
            </p:cNvPr>
            <p:cNvCxnSpPr/>
            <p:nvPr/>
          </p:nvCxnSpPr>
          <p:spPr>
            <a:xfrm>
              <a:off x="4962731" y="3143007"/>
              <a:ext cx="0" cy="194514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4C0ED8F-2D26-4CC3-B6FB-3CE156F48E65}"/>
                </a:ext>
              </a:extLst>
            </p:cNvPr>
            <p:cNvCxnSpPr>
              <a:cxnSpLocks/>
            </p:cNvCxnSpPr>
            <p:nvPr/>
          </p:nvCxnSpPr>
          <p:spPr>
            <a:xfrm>
              <a:off x="3292912" y="3660995"/>
              <a:ext cx="2235727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FF67632E-5DF9-47FD-8DBB-A94C3251A0C0}"/>
                </a:ext>
              </a:extLst>
            </p:cNvPr>
            <p:cNvCxnSpPr>
              <a:cxnSpLocks/>
            </p:cNvCxnSpPr>
            <p:nvPr/>
          </p:nvCxnSpPr>
          <p:spPr>
            <a:xfrm>
              <a:off x="3289831" y="4158048"/>
              <a:ext cx="2235727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9D384DA-6E9E-41EA-80A1-8062824C3841}"/>
                </a:ext>
              </a:extLst>
            </p:cNvPr>
            <p:cNvCxnSpPr>
              <a:cxnSpLocks/>
            </p:cNvCxnSpPr>
            <p:nvPr/>
          </p:nvCxnSpPr>
          <p:spPr>
            <a:xfrm>
              <a:off x="3292911" y="4617379"/>
              <a:ext cx="2235727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右箭头 7">
            <a:extLst>
              <a:ext uri="{FF2B5EF4-FFF2-40B4-BE49-F238E27FC236}">
                <a16:creationId xmlns:a16="http://schemas.microsoft.com/office/drawing/2014/main" id="{155EFE20-EC60-4CF7-A8DB-4E1281FA6B38}"/>
              </a:ext>
            </a:extLst>
          </p:cNvPr>
          <p:cNvSpPr/>
          <p:nvPr/>
        </p:nvSpPr>
        <p:spPr>
          <a:xfrm>
            <a:off x="5751748" y="4132275"/>
            <a:ext cx="340765" cy="14073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右箭头 7">
            <a:extLst>
              <a:ext uri="{FF2B5EF4-FFF2-40B4-BE49-F238E27FC236}">
                <a16:creationId xmlns:a16="http://schemas.microsoft.com/office/drawing/2014/main" id="{71C53337-2EA9-4236-AD6C-3B90D866A454}"/>
              </a:ext>
            </a:extLst>
          </p:cNvPr>
          <p:cNvSpPr/>
          <p:nvPr/>
        </p:nvSpPr>
        <p:spPr>
          <a:xfrm>
            <a:off x="8704861" y="4216789"/>
            <a:ext cx="340765" cy="14073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/>
          <p:nvPr/>
        </p:nvSpPr>
        <p:spPr>
          <a:xfrm>
            <a:off x="0" y="0"/>
            <a:ext cx="12191760" cy="98568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7320" y="18360"/>
            <a:ext cx="3454560" cy="100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A470CC-A74B-4BA9-8050-6D7CD1CA22B3}"/>
              </a:ext>
            </a:extLst>
          </p:cNvPr>
          <p:cNvSpPr txBox="1"/>
          <p:nvPr/>
        </p:nvSpPr>
        <p:spPr>
          <a:xfrm>
            <a:off x="194876" y="224730"/>
            <a:ext cx="804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Task - Facial Expression Classification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926EBF-4461-4623-A048-028DC1B0180E}"/>
              </a:ext>
            </a:extLst>
          </p:cNvPr>
          <p:cNvSpPr txBox="1"/>
          <p:nvPr/>
        </p:nvSpPr>
        <p:spPr>
          <a:xfrm>
            <a:off x="361747" y="1331468"/>
            <a:ext cx="374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LBP Process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0906E7-1325-485A-8ECA-A975D3729279}"/>
              </a:ext>
            </a:extLst>
          </p:cNvPr>
          <p:cNvSpPr/>
          <p:nvPr/>
        </p:nvSpPr>
        <p:spPr>
          <a:xfrm>
            <a:off x="11024020" y="5342786"/>
            <a:ext cx="132080" cy="3505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8C45A3-DB98-4961-AD50-4A7835583005}"/>
              </a:ext>
            </a:extLst>
          </p:cNvPr>
          <p:cNvSpPr/>
          <p:nvPr/>
        </p:nvSpPr>
        <p:spPr>
          <a:xfrm>
            <a:off x="11156100" y="4672226"/>
            <a:ext cx="132080" cy="1021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0C0AC1-2397-4D3B-BEC8-9296093360FE}"/>
              </a:ext>
            </a:extLst>
          </p:cNvPr>
          <p:cNvSpPr/>
          <p:nvPr/>
        </p:nvSpPr>
        <p:spPr>
          <a:xfrm>
            <a:off x="11288180" y="4935116"/>
            <a:ext cx="132080" cy="7581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E6BDBA-7A4E-4B8C-9811-6F180FB9F14B}"/>
              </a:ext>
            </a:extLst>
          </p:cNvPr>
          <p:cNvSpPr/>
          <p:nvPr/>
        </p:nvSpPr>
        <p:spPr>
          <a:xfrm>
            <a:off x="11420260" y="5129426"/>
            <a:ext cx="132080" cy="563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CD2B41-7171-46EF-9332-B3A2E2D3960D}"/>
              </a:ext>
            </a:extLst>
          </p:cNvPr>
          <p:cNvSpPr/>
          <p:nvPr/>
        </p:nvSpPr>
        <p:spPr>
          <a:xfrm>
            <a:off x="11556150" y="5453276"/>
            <a:ext cx="132080" cy="240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13CEE5-3F96-4DE3-A1E3-F61AB55CB7C8}"/>
              </a:ext>
            </a:extLst>
          </p:cNvPr>
          <p:cNvSpPr txBox="1"/>
          <p:nvPr/>
        </p:nvSpPr>
        <p:spPr>
          <a:xfrm>
            <a:off x="11077221" y="5895985"/>
            <a:ext cx="54284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256</a:t>
            </a:r>
            <a:endParaRPr lang="zh-CN" altLang="en-US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116277CB-0558-4E80-9045-5E442A9976C8}"/>
              </a:ext>
            </a:extLst>
          </p:cNvPr>
          <p:cNvSpPr/>
          <p:nvPr/>
        </p:nvSpPr>
        <p:spPr>
          <a:xfrm rot="16200000">
            <a:off x="11259161" y="5463842"/>
            <a:ext cx="178963" cy="698683"/>
          </a:xfrm>
          <a:prstGeom prst="leftBrace">
            <a:avLst>
              <a:gd name="adj1" fmla="val 116793"/>
              <a:gd name="adj2" fmla="val 503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3E7A81C-191A-41A9-9E56-4786FBEC3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400" y="2441920"/>
            <a:ext cx="830652" cy="71634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B700AE6-B2F8-4790-9E28-00ED330892FB}"/>
              </a:ext>
            </a:extLst>
          </p:cNvPr>
          <p:cNvSpPr/>
          <p:nvPr/>
        </p:nvSpPr>
        <p:spPr>
          <a:xfrm>
            <a:off x="3986927" y="2765090"/>
            <a:ext cx="125513" cy="11637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67D3D8C-4806-4299-B392-1B2AE35251B1}"/>
              </a:ext>
            </a:extLst>
          </p:cNvPr>
          <p:cNvCxnSpPr>
            <a:cxnSpLocks/>
          </p:cNvCxnSpPr>
          <p:nvPr/>
        </p:nvCxnSpPr>
        <p:spPr>
          <a:xfrm flipV="1">
            <a:off x="4118536" y="2370111"/>
            <a:ext cx="1077755" cy="386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3BFFE24-B4DD-49A9-993D-BD0C351169B0}"/>
              </a:ext>
            </a:extLst>
          </p:cNvPr>
          <p:cNvSpPr txBox="1"/>
          <p:nvPr/>
        </p:nvSpPr>
        <p:spPr>
          <a:xfrm>
            <a:off x="227697" y="4153529"/>
            <a:ext cx="307736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Original image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3DBFF4-38D3-4531-82D3-84A6789DE42C}"/>
              </a:ext>
            </a:extLst>
          </p:cNvPr>
          <p:cNvSpPr txBox="1"/>
          <p:nvPr/>
        </p:nvSpPr>
        <p:spPr>
          <a:xfrm>
            <a:off x="3114938" y="3119774"/>
            <a:ext cx="15386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Block 6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CE515D-D9D9-4EB5-B78B-6E1E9C5D0C23}"/>
              </a:ext>
            </a:extLst>
          </p:cNvPr>
          <p:cNvSpPr txBox="1"/>
          <p:nvPr/>
        </p:nvSpPr>
        <p:spPr>
          <a:xfrm>
            <a:off x="5483895" y="3589101"/>
            <a:ext cx="255550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one pixel and its 8 neighbors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9F696DD-45BB-4D20-B5CA-6DDB0912FA50}"/>
              </a:ext>
            </a:extLst>
          </p:cNvPr>
          <p:cNvCxnSpPr>
            <a:cxnSpLocks/>
          </p:cNvCxnSpPr>
          <p:nvPr/>
        </p:nvCxnSpPr>
        <p:spPr>
          <a:xfrm>
            <a:off x="4118536" y="2881469"/>
            <a:ext cx="1077755" cy="5690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771186C-5442-4CBF-85DF-D69B3BC58839}"/>
              </a:ext>
            </a:extLst>
          </p:cNvPr>
          <p:cNvGrpSpPr/>
          <p:nvPr/>
        </p:nvGrpSpPr>
        <p:grpSpPr>
          <a:xfrm>
            <a:off x="5216776" y="2370111"/>
            <a:ext cx="1243695" cy="1080535"/>
            <a:chOff x="6374913" y="2341269"/>
            <a:chExt cx="2031232" cy="173944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3EF41E8-30B6-47D6-B451-A813D8B1E1FA}"/>
                </a:ext>
              </a:extLst>
            </p:cNvPr>
            <p:cNvSpPr/>
            <p:nvPr/>
          </p:nvSpPr>
          <p:spPr>
            <a:xfrm>
              <a:off x="6377939" y="2341270"/>
              <a:ext cx="676573" cy="5796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0953611-4801-4570-8E49-99F4D20F88D8}"/>
                </a:ext>
              </a:extLst>
            </p:cNvPr>
            <p:cNvSpPr/>
            <p:nvPr/>
          </p:nvSpPr>
          <p:spPr>
            <a:xfrm>
              <a:off x="7052999" y="2341270"/>
              <a:ext cx="676573" cy="57968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643B44E-A006-423F-82AE-138E4AE28E83}"/>
                </a:ext>
              </a:extLst>
            </p:cNvPr>
            <p:cNvSpPr/>
            <p:nvPr/>
          </p:nvSpPr>
          <p:spPr>
            <a:xfrm>
              <a:off x="7729572" y="2341269"/>
              <a:ext cx="676573" cy="57968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A8D45DD-C46A-449B-84D2-51BD06937E14}"/>
                </a:ext>
              </a:extLst>
            </p:cNvPr>
            <p:cNvSpPr/>
            <p:nvPr/>
          </p:nvSpPr>
          <p:spPr>
            <a:xfrm>
              <a:off x="6376426" y="2921356"/>
              <a:ext cx="676573" cy="5796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1FE143C-8ECF-4AAE-828D-AB5726984575}"/>
                </a:ext>
              </a:extLst>
            </p:cNvPr>
            <p:cNvSpPr/>
            <p:nvPr/>
          </p:nvSpPr>
          <p:spPr>
            <a:xfrm>
              <a:off x="7051486" y="2921356"/>
              <a:ext cx="676573" cy="57968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D91D19C-C75C-4A6A-80FE-D708138E8A34}"/>
                </a:ext>
              </a:extLst>
            </p:cNvPr>
            <p:cNvSpPr/>
            <p:nvPr/>
          </p:nvSpPr>
          <p:spPr>
            <a:xfrm>
              <a:off x="7728059" y="2921355"/>
              <a:ext cx="676573" cy="5796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7E0E85C-0508-43F6-97B2-8A68928301F5}"/>
                </a:ext>
              </a:extLst>
            </p:cNvPr>
            <p:cNvSpPr/>
            <p:nvPr/>
          </p:nvSpPr>
          <p:spPr>
            <a:xfrm>
              <a:off x="6374913" y="3501036"/>
              <a:ext cx="676573" cy="5796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D13CE1F-928B-47ED-85E3-81FC0BFF1CC4}"/>
                </a:ext>
              </a:extLst>
            </p:cNvPr>
            <p:cNvSpPr/>
            <p:nvPr/>
          </p:nvSpPr>
          <p:spPr>
            <a:xfrm>
              <a:off x="7048449" y="3501036"/>
              <a:ext cx="676573" cy="579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4EEFBED-D30C-4FFE-9913-0D2FBB6E5D68}"/>
                </a:ext>
              </a:extLst>
            </p:cNvPr>
            <p:cNvSpPr/>
            <p:nvPr/>
          </p:nvSpPr>
          <p:spPr>
            <a:xfrm>
              <a:off x="7725022" y="3501035"/>
              <a:ext cx="676573" cy="5796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F076C64A-C73E-4299-A574-C836A9F40653}"/>
              </a:ext>
            </a:extLst>
          </p:cNvPr>
          <p:cNvGrpSpPr/>
          <p:nvPr/>
        </p:nvGrpSpPr>
        <p:grpSpPr>
          <a:xfrm>
            <a:off x="7104013" y="2365857"/>
            <a:ext cx="1237109" cy="1080535"/>
            <a:chOff x="7062829" y="2365984"/>
            <a:chExt cx="1237109" cy="1080535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7F0F165-E453-43FC-8670-576DCA71E074}"/>
                </a:ext>
              </a:extLst>
            </p:cNvPr>
            <p:cNvSpPr/>
            <p:nvPr/>
          </p:nvSpPr>
          <p:spPr>
            <a:xfrm>
              <a:off x="7064682" y="2365985"/>
              <a:ext cx="414256" cy="360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20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A1346D1-7B14-46AE-897F-98649CEA3615}"/>
                </a:ext>
              </a:extLst>
            </p:cNvPr>
            <p:cNvSpPr/>
            <p:nvPr/>
          </p:nvSpPr>
          <p:spPr>
            <a:xfrm>
              <a:off x="7478012" y="2365985"/>
              <a:ext cx="414256" cy="360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30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224538A-5993-4FE1-84E0-ED46F6DBAF63}"/>
                </a:ext>
              </a:extLst>
            </p:cNvPr>
            <p:cNvSpPr/>
            <p:nvPr/>
          </p:nvSpPr>
          <p:spPr>
            <a:xfrm>
              <a:off x="7892268" y="2365984"/>
              <a:ext cx="407670" cy="360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90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68CFCA1-5C57-4024-BC3E-DA0E121A5CAD}"/>
                </a:ext>
              </a:extLst>
            </p:cNvPr>
            <p:cNvSpPr/>
            <p:nvPr/>
          </p:nvSpPr>
          <p:spPr>
            <a:xfrm>
              <a:off x="7063755" y="2726331"/>
              <a:ext cx="414256" cy="360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80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3A5B5B5-D5F2-4309-8936-136939ABBC5C}"/>
                </a:ext>
              </a:extLst>
            </p:cNvPr>
            <p:cNvSpPr/>
            <p:nvPr/>
          </p:nvSpPr>
          <p:spPr>
            <a:xfrm>
              <a:off x="7477085" y="2726331"/>
              <a:ext cx="414256" cy="3600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50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0E1650B-8707-42AC-A30A-43685B136A18}"/>
                </a:ext>
              </a:extLst>
            </p:cNvPr>
            <p:cNvSpPr/>
            <p:nvPr/>
          </p:nvSpPr>
          <p:spPr>
            <a:xfrm>
              <a:off x="7891341" y="2726330"/>
              <a:ext cx="408597" cy="360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11C9DC9-A453-465F-AFCB-35005F6DF69E}"/>
                </a:ext>
              </a:extLst>
            </p:cNvPr>
            <p:cNvSpPr/>
            <p:nvPr/>
          </p:nvSpPr>
          <p:spPr>
            <a:xfrm>
              <a:off x="7062829" y="3086425"/>
              <a:ext cx="414256" cy="360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76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B3305D5-8C2F-42FE-A4DE-CB2ABEB7A501}"/>
                </a:ext>
              </a:extLst>
            </p:cNvPr>
            <p:cNvSpPr/>
            <p:nvPr/>
          </p:nvSpPr>
          <p:spPr>
            <a:xfrm>
              <a:off x="7475226" y="3086425"/>
              <a:ext cx="414256" cy="360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66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BF9F38B-0361-4A86-8E9F-3C348A0410E0}"/>
                </a:ext>
              </a:extLst>
            </p:cNvPr>
            <p:cNvSpPr/>
            <p:nvPr/>
          </p:nvSpPr>
          <p:spPr>
            <a:xfrm>
              <a:off x="7889482" y="3086424"/>
              <a:ext cx="408597" cy="360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32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579835B-DA37-4814-B70B-8066928132BD}"/>
                </a:ext>
              </a:extLst>
            </p:cNvPr>
            <p:cNvSpPr/>
            <p:nvPr/>
          </p:nvSpPr>
          <p:spPr>
            <a:xfrm>
              <a:off x="7480307" y="2726078"/>
              <a:ext cx="412396" cy="360094"/>
            </a:xfrm>
            <a:prstGeom prst="rect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7B5D0C9-B295-4E1A-8C45-3DCA42ABF57D}"/>
              </a:ext>
            </a:extLst>
          </p:cNvPr>
          <p:cNvCxnSpPr>
            <a:cxnSpLocks/>
          </p:cNvCxnSpPr>
          <p:nvPr/>
        </p:nvCxnSpPr>
        <p:spPr>
          <a:xfrm>
            <a:off x="6598300" y="2903872"/>
            <a:ext cx="45998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C3427A54-2968-4161-A9BE-3579BF56A837}"/>
              </a:ext>
            </a:extLst>
          </p:cNvPr>
          <p:cNvSpPr/>
          <p:nvPr/>
        </p:nvSpPr>
        <p:spPr>
          <a:xfrm>
            <a:off x="6849434" y="1929618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value 0~255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FBFCAA3-8B32-4445-AD4D-6F872899C28F}"/>
              </a:ext>
            </a:extLst>
          </p:cNvPr>
          <p:cNvCxnSpPr>
            <a:cxnSpLocks/>
          </p:cNvCxnSpPr>
          <p:nvPr/>
        </p:nvCxnSpPr>
        <p:spPr>
          <a:xfrm>
            <a:off x="8448618" y="2906125"/>
            <a:ext cx="45134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D46B508-1471-4C4B-83FD-9125A3110066}"/>
              </a:ext>
            </a:extLst>
          </p:cNvPr>
          <p:cNvSpPr/>
          <p:nvPr/>
        </p:nvSpPr>
        <p:spPr>
          <a:xfrm>
            <a:off x="8989575" y="2375262"/>
            <a:ext cx="414256" cy="36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7540F32-BB80-4052-8BF2-6F22334040D6}"/>
              </a:ext>
            </a:extLst>
          </p:cNvPr>
          <p:cNvSpPr/>
          <p:nvPr/>
        </p:nvSpPr>
        <p:spPr>
          <a:xfrm>
            <a:off x="9402905" y="2375262"/>
            <a:ext cx="414256" cy="36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0E5CF7A-FD7B-4F21-937A-D81A257AB20B}"/>
              </a:ext>
            </a:extLst>
          </p:cNvPr>
          <p:cNvSpPr/>
          <p:nvPr/>
        </p:nvSpPr>
        <p:spPr>
          <a:xfrm>
            <a:off x="9817161" y="2375261"/>
            <a:ext cx="414256" cy="36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949DAF-A380-4413-A7FD-A6602ACBF3C6}"/>
              </a:ext>
            </a:extLst>
          </p:cNvPr>
          <p:cNvSpPr/>
          <p:nvPr/>
        </p:nvSpPr>
        <p:spPr>
          <a:xfrm>
            <a:off x="8988648" y="2735608"/>
            <a:ext cx="414256" cy="36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DA86F86-1F2F-4439-B1E9-FBB5A0D80C22}"/>
              </a:ext>
            </a:extLst>
          </p:cNvPr>
          <p:cNvSpPr/>
          <p:nvPr/>
        </p:nvSpPr>
        <p:spPr>
          <a:xfrm>
            <a:off x="9401978" y="2735608"/>
            <a:ext cx="414256" cy="360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FBD4542-A738-4E98-A03B-D0E9A1A3B2FB}"/>
              </a:ext>
            </a:extLst>
          </p:cNvPr>
          <p:cNvSpPr/>
          <p:nvPr/>
        </p:nvSpPr>
        <p:spPr>
          <a:xfrm>
            <a:off x="9816234" y="2735607"/>
            <a:ext cx="414256" cy="36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EC05475-00B9-4E7F-8147-213FBC0F1EF1}"/>
              </a:ext>
            </a:extLst>
          </p:cNvPr>
          <p:cNvSpPr/>
          <p:nvPr/>
        </p:nvSpPr>
        <p:spPr>
          <a:xfrm>
            <a:off x="8987722" y="3095702"/>
            <a:ext cx="414256" cy="36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0940D1E-A106-4A9A-B6A0-26A4D2EAF35B}"/>
              </a:ext>
            </a:extLst>
          </p:cNvPr>
          <p:cNvSpPr/>
          <p:nvPr/>
        </p:nvSpPr>
        <p:spPr>
          <a:xfrm>
            <a:off x="9400119" y="3095702"/>
            <a:ext cx="414256" cy="36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C631512-6FCF-42AC-AD41-AFC57739B6C3}"/>
              </a:ext>
            </a:extLst>
          </p:cNvPr>
          <p:cNvSpPr/>
          <p:nvPr/>
        </p:nvSpPr>
        <p:spPr>
          <a:xfrm>
            <a:off x="9814375" y="3095701"/>
            <a:ext cx="414256" cy="36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6ACC472-B6FC-4E21-9D20-B3B6FAA877B2}"/>
              </a:ext>
            </a:extLst>
          </p:cNvPr>
          <p:cNvSpPr/>
          <p:nvPr/>
        </p:nvSpPr>
        <p:spPr>
          <a:xfrm>
            <a:off x="9405200" y="2735355"/>
            <a:ext cx="412396" cy="36009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9D6D9AF-E6E5-49F2-AA8A-BEDF70CECA6A}"/>
              </a:ext>
            </a:extLst>
          </p:cNvPr>
          <p:cNvSpPr txBox="1"/>
          <p:nvPr/>
        </p:nvSpPr>
        <p:spPr>
          <a:xfrm>
            <a:off x="8327008" y="3476551"/>
            <a:ext cx="2617998" cy="923330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Pattern (0,0,1,1,0,1,1,0)</a:t>
            </a:r>
          </a:p>
          <a:p>
            <a:r>
              <a:rPr lang="en-US" altLang="zh-CN" dirty="0"/>
              <a:t>(if pixel &gt;50, binary=1, </a:t>
            </a:r>
          </a:p>
          <a:p>
            <a:r>
              <a:rPr lang="en-US" altLang="zh-CN" dirty="0"/>
              <a:t>else binary=0)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F1A07DC-0361-4D36-9693-C9A23A56324A}"/>
              </a:ext>
            </a:extLst>
          </p:cNvPr>
          <p:cNvCxnSpPr/>
          <p:nvPr/>
        </p:nvCxnSpPr>
        <p:spPr>
          <a:xfrm>
            <a:off x="9719746" y="4299120"/>
            <a:ext cx="0" cy="3808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D0D87259-7689-461E-93A5-9F07E4FBD61F}"/>
              </a:ext>
            </a:extLst>
          </p:cNvPr>
          <p:cNvSpPr/>
          <p:nvPr/>
        </p:nvSpPr>
        <p:spPr>
          <a:xfrm>
            <a:off x="4039706" y="4612883"/>
            <a:ext cx="3857059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(0,  0,  1,   1,  0,   1,     1,  0)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 2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 2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2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108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neighbors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=256 possible arrangements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[0, 255]</a:t>
            </a:r>
            <a:endParaRPr lang="en-US" altLang="zh-CN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D7B06C0-9FFC-467B-BF71-DB2235B46A1A}"/>
              </a:ext>
            </a:extLst>
          </p:cNvPr>
          <p:cNvSpPr/>
          <p:nvPr/>
        </p:nvSpPr>
        <p:spPr>
          <a:xfrm>
            <a:off x="9128697" y="4750091"/>
            <a:ext cx="414256" cy="36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7199343-E2CA-498B-92F3-76A76137018F}"/>
              </a:ext>
            </a:extLst>
          </p:cNvPr>
          <p:cNvSpPr/>
          <p:nvPr/>
        </p:nvSpPr>
        <p:spPr>
          <a:xfrm>
            <a:off x="9542027" y="4750091"/>
            <a:ext cx="414256" cy="36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2A32ADB-AB22-464D-AA36-9262D75AB28B}"/>
              </a:ext>
            </a:extLst>
          </p:cNvPr>
          <p:cNvSpPr/>
          <p:nvPr/>
        </p:nvSpPr>
        <p:spPr>
          <a:xfrm>
            <a:off x="9956283" y="4750090"/>
            <a:ext cx="414256" cy="36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CC2BA87-DDFA-442E-A990-A05A7C5AA21A}"/>
              </a:ext>
            </a:extLst>
          </p:cNvPr>
          <p:cNvSpPr/>
          <p:nvPr/>
        </p:nvSpPr>
        <p:spPr>
          <a:xfrm>
            <a:off x="9127770" y="5110437"/>
            <a:ext cx="414256" cy="36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38B3471-D9B9-4D98-A42D-C2FAE297FD73}"/>
              </a:ext>
            </a:extLst>
          </p:cNvPr>
          <p:cNvSpPr/>
          <p:nvPr/>
        </p:nvSpPr>
        <p:spPr>
          <a:xfrm>
            <a:off x="9541100" y="5110437"/>
            <a:ext cx="414256" cy="360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108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426CE34-3D1F-4862-86FA-19E7DEF2B672}"/>
              </a:ext>
            </a:extLst>
          </p:cNvPr>
          <p:cNvSpPr/>
          <p:nvPr/>
        </p:nvSpPr>
        <p:spPr>
          <a:xfrm>
            <a:off x="9955356" y="5110436"/>
            <a:ext cx="414256" cy="36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F280F01-E8D6-4E3D-A038-E80F0926DF1B}"/>
              </a:ext>
            </a:extLst>
          </p:cNvPr>
          <p:cNvSpPr/>
          <p:nvPr/>
        </p:nvSpPr>
        <p:spPr>
          <a:xfrm>
            <a:off x="9126844" y="5470531"/>
            <a:ext cx="414256" cy="36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F872A9D-EFD3-48BD-9B2E-2E9965745089}"/>
              </a:ext>
            </a:extLst>
          </p:cNvPr>
          <p:cNvSpPr/>
          <p:nvPr/>
        </p:nvSpPr>
        <p:spPr>
          <a:xfrm>
            <a:off x="9539241" y="5470531"/>
            <a:ext cx="414256" cy="36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ED1F644-7DEC-4437-B4D7-E9A390B15026}"/>
              </a:ext>
            </a:extLst>
          </p:cNvPr>
          <p:cNvSpPr/>
          <p:nvPr/>
        </p:nvSpPr>
        <p:spPr>
          <a:xfrm>
            <a:off x="9953497" y="5470530"/>
            <a:ext cx="414256" cy="36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7808E8F-1556-4DEE-8321-62860F3BBAED}"/>
              </a:ext>
            </a:extLst>
          </p:cNvPr>
          <p:cNvSpPr/>
          <p:nvPr/>
        </p:nvSpPr>
        <p:spPr>
          <a:xfrm>
            <a:off x="9544322" y="5110184"/>
            <a:ext cx="412396" cy="36009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B004DFE-2BEA-4892-8491-31F3F78AE36A}"/>
              </a:ext>
            </a:extLst>
          </p:cNvPr>
          <p:cNvCxnSpPr>
            <a:cxnSpLocks/>
            <a:stCxn id="66" idx="1"/>
            <a:endCxn id="61" idx="3"/>
          </p:cNvCxnSpPr>
          <p:nvPr/>
        </p:nvCxnSpPr>
        <p:spPr>
          <a:xfrm flipH="1">
            <a:off x="7896765" y="5290484"/>
            <a:ext cx="1644335" cy="148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342650D-FD17-4D99-8F43-3A57BA57B055}"/>
              </a:ext>
            </a:extLst>
          </p:cNvPr>
          <p:cNvCxnSpPr/>
          <p:nvPr/>
        </p:nvCxnSpPr>
        <p:spPr>
          <a:xfrm>
            <a:off x="10479201" y="5182766"/>
            <a:ext cx="46580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8BA99F7-91E8-432D-9965-AB94D9A6DD35}"/>
              </a:ext>
            </a:extLst>
          </p:cNvPr>
          <p:cNvGrpSpPr/>
          <p:nvPr/>
        </p:nvGrpSpPr>
        <p:grpSpPr>
          <a:xfrm>
            <a:off x="509259" y="1939092"/>
            <a:ext cx="2238808" cy="1952620"/>
            <a:chOff x="3289831" y="3136392"/>
            <a:chExt cx="2238808" cy="1952620"/>
          </a:xfrm>
        </p:grpSpPr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E60207D7-DAF9-4AB8-B7E7-6F1F4BE42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08" r="10571"/>
            <a:stretch/>
          </p:blipFill>
          <p:spPr>
            <a:xfrm>
              <a:off x="3318299" y="3143010"/>
              <a:ext cx="2210340" cy="1946002"/>
            </a:xfrm>
            <a:prstGeom prst="rec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8B6E4AAC-F87D-4280-83C9-CCD2696E4D55}"/>
                </a:ext>
              </a:extLst>
            </p:cNvPr>
            <p:cNvCxnSpPr/>
            <p:nvPr/>
          </p:nvCxnSpPr>
          <p:spPr>
            <a:xfrm>
              <a:off x="3839950" y="3143007"/>
              <a:ext cx="0" cy="194514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D029FE2-AA5E-480A-A1C0-43F20155454F}"/>
                </a:ext>
              </a:extLst>
            </p:cNvPr>
            <p:cNvCxnSpPr/>
            <p:nvPr/>
          </p:nvCxnSpPr>
          <p:spPr>
            <a:xfrm>
              <a:off x="4423469" y="3136392"/>
              <a:ext cx="0" cy="194514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0D38FA6-2404-41D0-ACF6-9044D62E546E}"/>
                </a:ext>
              </a:extLst>
            </p:cNvPr>
            <p:cNvCxnSpPr/>
            <p:nvPr/>
          </p:nvCxnSpPr>
          <p:spPr>
            <a:xfrm>
              <a:off x="4962731" y="3143007"/>
              <a:ext cx="0" cy="194514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F4AD5A2-B851-4985-B908-CA68812A4F02}"/>
                </a:ext>
              </a:extLst>
            </p:cNvPr>
            <p:cNvCxnSpPr>
              <a:cxnSpLocks/>
            </p:cNvCxnSpPr>
            <p:nvPr/>
          </p:nvCxnSpPr>
          <p:spPr>
            <a:xfrm>
              <a:off x="3292912" y="3660995"/>
              <a:ext cx="2235727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A821F053-7CB8-42DA-8AC2-C111C8EFF8DC}"/>
                </a:ext>
              </a:extLst>
            </p:cNvPr>
            <p:cNvCxnSpPr>
              <a:cxnSpLocks/>
            </p:cNvCxnSpPr>
            <p:nvPr/>
          </p:nvCxnSpPr>
          <p:spPr>
            <a:xfrm>
              <a:off x="3289831" y="4158048"/>
              <a:ext cx="2235727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38AA0884-8C23-42C7-98F9-997AECF12FE8}"/>
                </a:ext>
              </a:extLst>
            </p:cNvPr>
            <p:cNvCxnSpPr>
              <a:cxnSpLocks/>
            </p:cNvCxnSpPr>
            <p:nvPr/>
          </p:nvCxnSpPr>
          <p:spPr>
            <a:xfrm>
              <a:off x="3292911" y="4617379"/>
              <a:ext cx="2235727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CB340F56-840D-41F1-95C9-E3C3C8D950BD}"/>
              </a:ext>
            </a:extLst>
          </p:cNvPr>
          <p:cNvSpPr/>
          <p:nvPr/>
        </p:nvSpPr>
        <p:spPr>
          <a:xfrm>
            <a:off x="1072247" y="2454073"/>
            <a:ext cx="567569" cy="50185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C70C4DA-35CA-4629-BFFE-66B53CC3567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477869" y="2800091"/>
            <a:ext cx="1998531" cy="211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/>
          <p:nvPr/>
        </p:nvSpPr>
        <p:spPr>
          <a:xfrm>
            <a:off x="0" y="0"/>
            <a:ext cx="12191760" cy="98568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7320" y="18360"/>
            <a:ext cx="3454560" cy="100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A470CC-A74B-4BA9-8050-6D7CD1CA22B3}"/>
              </a:ext>
            </a:extLst>
          </p:cNvPr>
          <p:cNvSpPr txBox="1"/>
          <p:nvPr/>
        </p:nvSpPr>
        <p:spPr>
          <a:xfrm>
            <a:off x="194876" y="224730"/>
            <a:ext cx="804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Task - Facial Expression Classification 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626FF04-475A-40EA-90B1-D7E8B35017A6}"/>
              </a:ext>
            </a:extLst>
          </p:cNvPr>
          <p:cNvSpPr/>
          <p:nvPr/>
        </p:nvSpPr>
        <p:spPr>
          <a:xfrm>
            <a:off x="2926080" y="1162011"/>
            <a:ext cx="644144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i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scikit-image</a:t>
            </a:r>
            <a:r>
              <a:rPr lang="en-US" altLang="zh-CN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collection of algorithms for image processing.</a:t>
            </a:r>
            <a:endParaRPr lang="en-US" altLang="zh-CN" b="0" i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Picture 2" descr="https://scikit-image.org/_static/img/logo.png">
            <a:extLst>
              <a:ext uri="{FF2B5EF4-FFF2-40B4-BE49-F238E27FC236}">
                <a16:creationId xmlns:a16="http://schemas.microsoft.com/office/drawing/2014/main" id="{79A5B5CE-2464-41FC-9031-C0C44A240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2" y="1060335"/>
            <a:ext cx="2323465" cy="57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051DA547-DC34-4565-AF1E-EBD429720A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222"/>
          <a:stretch/>
        </p:blipFill>
        <p:spPr>
          <a:xfrm>
            <a:off x="743905" y="2460881"/>
            <a:ext cx="7516176" cy="2701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23E2D4F3-E92E-48D5-9106-352C4BCF2C0F}"/>
              </a:ext>
            </a:extLst>
          </p:cNvPr>
          <p:cNvSpPr/>
          <p:nvPr/>
        </p:nvSpPr>
        <p:spPr>
          <a:xfrm>
            <a:off x="632144" y="1814412"/>
            <a:ext cx="8099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More details about installation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/>
              <a:t>  </a:t>
            </a:r>
            <a:r>
              <a:rPr lang="zh-CN" altLang="en-US">
                <a:hlinkClick r:id="rId7"/>
              </a:rPr>
              <a:t>https://scikit-image.org/docs/stable/install.html</a:t>
            </a:r>
            <a:r>
              <a:rPr lang="zh-CN" altLang="en-US"/>
              <a:t>   </a:t>
            </a:r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B6C2D8FD-AD12-4753-908F-6526854416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7968" y="5712122"/>
            <a:ext cx="5845047" cy="381033"/>
          </a:xfrm>
          <a:prstGeom prst="rect">
            <a:avLst/>
          </a:prstGeom>
        </p:spPr>
      </p:pic>
      <p:sp>
        <p:nvSpPr>
          <p:cNvPr id="91" name="矩形 90">
            <a:extLst>
              <a:ext uri="{FF2B5EF4-FFF2-40B4-BE49-F238E27FC236}">
                <a16:creationId xmlns:a16="http://schemas.microsoft.com/office/drawing/2014/main" id="{9AFC8D7A-AE02-434A-A910-979F69604175}"/>
              </a:ext>
            </a:extLst>
          </p:cNvPr>
          <p:cNvSpPr/>
          <p:nvPr/>
        </p:nvSpPr>
        <p:spPr>
          <a:xfrm>
            <a:off x="8731221" y="3438484"/>
            <a:ext cx="315730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>
                <a:sym typeface="Wingdings" panose="05000000000000000000" pitchFamily="2" charset="2"/>
              </a:rPr>
              <a:t>scikit-image </a:t>
            </a:r>
            <a:r>
              <a:rPr lang="en-US" altLang="zh-CN" sz="2800" b="1"/>
              <a:t>LBP</a:t>
            </a:r>
            <a:endParaRPr lang="zh-CN" altLang="en-US" sz="2800" b="1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BDF3666-596F-49C9-A59F-FD426C76B84D}"/>
              </a:ext>
            </a:extLst>
          </p:cNvPr>
          <p:cNvSpPr/>
          <p:nvPr/>
        </p:nvSpPr>
        <p:spPr>
          <a:xfrm>
            <a:off x="632144" y="5712122"/>
            <a:ext cx="601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hlinkClick r:id="rId9"/>
              </a:rPr>
              <a:t>link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2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/>
          <p:nvPr/>
        </p:nvSpPr>
        <p:spPr>
          <a:xfrm>
            <a:off x="0" y="0"/>
            <a:ext cx="12191760" cy="98568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7320" y="18360"/>
            <a:ext cx="3454560" cy="100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A470CC-A74B-4BA9-8050-6D7CD1CA22B3}"/>
              </a:ext>
            </a:extLst>
          </p:cNvPr>
          <p:cNvSpPr txBox="1"/>
          <p:nvPr/>
        </p:nvSpPr>
        <p:spPr>
          <a:xfrm>
            <a:off x="194876" y="224730"/>
            <a:ext cx="804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Task - Facial Expression Classification </a:t>
            </a:r>
          </a:p>
        </p:txBody>
      </p:sp>
      <p:pic>
        <p:nvPicPr>
          <p:cNvPr id="85" name="Picture 2" descr="https://scikit-image.org/_static/img/logo.png">
            <a:extLst>
              <a:ext uri="{FF2B5EF4-FFF2-40B4-BE49-F238E27FC236}">
                <a16:creationId xmlns:a16="http://schemas.microsoft.com/office/drawing/2014/main" id="{3EB951E8-786D-4EF6-A518-3B4DED5A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2" y="1060335"/>
            <a:ext cx="2323465" cy="57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A827E23F-9FBF-442C-A44B-0047D7F1A5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260"/>
          <a:stretch/>
        </p:blipFill>
        <p:spPr>
          <a:xfrm>
            <a:off x="877690" y="1818571"/>
            <a:ext cx="4710310" cy="4447328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FA97ADA4-1636-4804-AC45-9B14B8FA5C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741"/>
          <a:stretch/>
        </p:blipFill>
        <p:spPr>
          <a:xfrm>
            <a:off x="5705990" y="1818571"/>
            <a:ext cx="5864620" cy="1046488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9E73FE2B-2E1C-4A5F-A56E-23ECE67D5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048" y="1154246"/>
            <a:ext cx="5845047" cy="381033"/>
          </a:xfrm>
          <a:prstGeom prst="rect">
            <a:avLst/>
          </a:prstGeom>
        </p:spPr>
      </p:pic>
      <p:pic>
        <p:nvPicPr>
          <p:cNvPr id="90" name="Picture 2" descr="这里写图片描述">
            <a:extLst>
              <a:ext uri="{FF2B5EF4-FFF2-40B4-BE49-F238E27FC236}">
                <a16:creationId xmlns:a16="http://schemas.microsoft.com/office/drawing/2014/main" id="{5C4B4E3E-B089-41ED-936B-2455965D9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5" t="5053" r="35476" b="6995"/>
          <a:stretch/>
        </p:blipFill>
        <p:spPr bwMode="auto">
          <a:xfrm>
            <a:off x="8084580" y="3038162"/>
            <a:ext cx="1107440" cy="107696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矩形 90">
            <a:extLst>
              <a:ext uri="{FF2B5EF4-FFF2-40B4-BE49-F238E27FC236}">
                <a16:creationId xmlns:a16="http://schemas.microsoft.com/office/drawing/2014/main" id="{4A5EB12F-8725-406A-B462-1051886F5670}"/>
              </a:ext>
            </a:extLst>
          </p:cNvPr>
          <p:cNvSpPr/>
          <p:nvPr/>
        </p:nvSpPr>
        <p:spPr>
          <a:xfrm>
            <a:off x="6656136" y="4115122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R=1, P=8</a:t>
            </a:r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D36580A-BDA2-40B6-A7E0-F5AC819EA0C7}"/>
              </a:ext>
            </a:extLst>
          </p:cNvPr>
          <p:cNvSpPr/>
          <p:nvPr/>
        </p:nvSpPr>
        <p:spPr>
          <a:xfrm>
            <a:off x="8084580" y="4115827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R=2, P=16</a:t>
            </a:r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8546A0B-959F-44B8-8D6B-42832AB81E8D}"/>
              </a:ext>
            </a:extLst>
          </p:cNvPr>
          <p:cNvSpPr/>
          <p:nvPr/>
        </p:nvSpPr>
        <p:spPr>
          <a:xfrm>
            <a:off x="1056640" y="2479039"/>
            <a:ext cx="4257040" cy="8128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4CF1218-1533-4389-B262-4E1E628CF30F}"/>
              </a:ext>
            </a:extLst>
          </p:cNvPr>
          <p:cNvCxnSpPr/>
          <p:nvPr/>
        </p:nvCxnSpPr>
        <p:spPr>
          <a:xfrm>
            <a:off x="5313680" y="3291840"/>
            <a:ext cx="11934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2" descr="这里写图片描述">
            <a:extLst>
              <a:ext uri="{FF2B5EF4-FFF2-40B4-BE49-F238E27FC236}">
                <a16:creationId xmlns:a16="http://schemas.microsoft.com/office/drawing/2014/main" id="{B4F8FDFF-B688-48E6-B213-A795C784D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" t="5053" r="68600" b="6995"/>
          <a:stretch/>
        </p:blipFill>
        <p:spPr bwMode="auto">
          <a:xfrm>
            <a:off x="6625656" y="3038162"/>
            <a:ext cx="1082520" cy="107696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矩形 95">
            <a:extLst>
              <a:ext uri="{FF2B5EF4-FFF2-40B4-BE49-F238E27FC236}">
                <a16:creationId xmlns:a16="http://schemas.microsoft.com/office/drawing/2014/main" id="{A25844DE-4CC3-430E-85C2-6B721577C9B5}"/>
              </a:ext>
            </a:extLst>
          </p:cNvPr>
          <p:cNvSpPr/>
          <p:nvPr/>
        </p:nvSpPr>
        <p:spPr>
          <a:xfrm>
            <a:off x="5368920" y="2960784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 = R*8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1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701</Words>
  <Application>Microsoft Office PowerPoint</Application>
  <PresentationFormat>Grand écran</PresentationFormat>
  <Paragraphs>123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Microsoft YaHei</vt:lpstr>
      <vt:lpstr>SimSun</vt:lpstr>
      <vt:lpstr>Arial</vt:lpstr>
      <vt:lpstr>Calibri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 Snow</dc:creator>
  <cp:lastModifiedBy>Adriana TAPUS</cp:lastModifiedBy>
  <cp:revision>33</cp:revision>
  <dcterms:created xsi:type="dcterms:W3CDTF">2021-02-18T10:21:17Z</dcterms:created>
  <dcterms:modified xsi:type="dcterms:W3CDTF">2021-10-03T08:19:24Z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2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