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331" r:id="rId2"/>
    <p:sldId id="339" r:id="rId3"/>
    <p:sldId id="340" r:id="rId4"/>
    <p:sldId id="341" r:id="rId5"/>
    <p:sldId id="345" r:id="rId6"/>
    <p:sldId id="343" r:id="rId7"/>
    <p:sldId id="346" r:id="rId8"/>
    <p:sldId id="347" r:id="rId9"/>
    <p:sldId id="342" r:id="rId10"/>
    <p:sldId id="348" r:id="rId11"/>
    <p:sldId id="344" r:id="rId12"/>
  </p:sldIdLst>
  <p:sldSz cx="12192000" cy="6858000"/>
  <p:notesSz cx="6858000" cy="9144000"/>
  <p:custDataLst>
    <p:tags r:id="rId1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幸全" initials="幸全" lastIdx="1" clrIdx="0"/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4C0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52" autoAdjust="0"/>
    <p:restoredTop sz="94660"/>
  </p:normalViewPr>
  <p:slideViewPr>
    <p:cSldViewPr snapToGrid="0" showGuides="1">
      <p:cViewPr>
        <p:scale>
          <a:sx n="91" d="100"/>
          <a:sy n="91" d="100"/>
        </p:scale>
        <p:origin x="-365" y="264"/>
      </p:cViewPr>
      <p:guideLst>
        <p:guide orient="horz" pos="2157"/>
        <p:guide pos="381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2022/1/15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58980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4813C-C006-4AB1-8B35-3CBA55299CCF}" type="datetimeFigureOut">
              <a:rPr lang="zh-CN" altLang="en-US" smtClean="0"/>
              <a:t>2022/1/15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F31AE-A76E-4181-8341-3721FDFE362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advClick="0" advTm="3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4813C-C006-4AB1-8B35-3CBA55299CCF}" type="datetimeFigureOut">
              <a:rPr lang="zh-CN" altLang="en-US" smtClean="0"/>
              <a:t>2022/1/15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F31AE-A76E-4181-8341-3721FDFE362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advClick="0" advTm="3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4813C-C006-4AB1-8B35-3CBA55299CCF}" type="datetimeFigureOut">
              <a:rPr lang="zh-CN" altLang="en-US" smtClean="0"/>
              <a:t>2022/1/15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F31AE-A76E-4181-8341-3721FDFE362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advClick="0" advTm="3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4813C-C006-4AB1-8B35-3CBA55299CCF}" type="datetimeFigureOut">
              <a:rPr lang="zh-CN" altLang="en-US" smtClean="0"/>
              <a:t>2022/1/15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F31AE-A76E-4181-8341-3721FDFE362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advClick="0" advTm="3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4813C-C006-4AB1-8B35-3CBA55299CCF}" type="datetimeFigureOut">
              <a:rPr lang="zh-CN" altLang="en-US" smtClean="0"/>
              <a:t>2022/1/15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F31AE-A76E-4181-8341-3721FDFE362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advClick="0" advTm="3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4813C-C006-4AB1-8B35-3CBA55299CCF}" type="datetimeFigureOut">
              <a:rPr lang="zh-CN" altLang="en-US" smtClean="0"/>
              <a:t>2022/1/15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F31AE-A76E-4181-8341-3721FDFE362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advClick="0" advTm="3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4813C-C006-4AB1-8B35-3CBA55299CCF}" type="datetimeFigureOut">
              <a:rPr lang="zh-CN" altLang="en-US" smtClean="0"/>
              <a:t>2022/1/15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F31AE-A76E-4181-8341-3721FDFE362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8744328" y="643112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www.1ppt.com/jiaoan/  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字体下载：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www.1ppt.com/ziti/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advClick="0" advTm="3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4813C-C006-4AB1-8B35-3CBA55299CCF}" type="datetimeFigureOut">
              <a:rPr lang="zh-CN" altLang="en-US" smtClean="0"/>
              <a:t>2022/1/15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F31AE-A76E-4181-8341-3721FDFE362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advClick="0" advTm="3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4813C-C006-4AB1-8B35-3CBA55299CCF}" type="datetimeFigureOut">
              <a:rPr lang="zh-CN" altLang="en-US" smtClean="0"/>
              <a:t>2022/1/15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F31AE-A76E-4181-8341-3721FDFE362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advClick="0" advTm="3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4813C-C006-4AB1-8B35-3CBA55299CCF}" type="datetimeFigureOut">
              <a:rPr lang="zh-CN" altLang="en-US" smtClean="0"/>
              <a:t>2022/1/15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F31AE-A76E-4181-8341-3721FDFE362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advClick="0" advTm="3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4813C-C006-4AB1-8B35-3CBA55299CCF}" type="datetimeFigureOut">
              <a:rPr lang="zh-CN" altLang="en-US" smtClean="0"/>
              <a:t>2022/1/15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F31AE-A76E-4181-8341-3721FDFE362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advClick="0" advTm="3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 rotWithShape="1">
          <a:blip r:embed="rId13" cstate="screen"/>
          <a:srcRect/>
          <a:stretch>
            <a:fillRect/>
          </a:stretch>
        </p:blipFill>
        <p:spPr>
          <a:xfrm rot="16200000">
            <a:off x="2665071" y="-2665072"/>
            <a:ext cx="6858001" cy="12188142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 userDrawn="1"/>
        </p:nvPicPr>
        <p:blipFill>
          <a:blip r:embed="rId14" cstate="screen"/>
          <a:stretch>
            <a:fillRect/>
          </a:stretch>
        </p:blipFill>
        <p:spPr>
          <a:xfrm>
            <a:off x="8019775" y="5056626"/>
            <a:ext cx="1905712" cy="849323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04813C-C006-4AB1-8B35-3CBA55299CCF}" type="datetimeFigureOut">
              <a:rPr lang="zh-CN" altLang="en-US" smtClean="0"/>
              <a:t>2022/1/15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FF31AE-A76E-4181-8341-3721FDFE362D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-273" b="9771"/>
          <a:stretch>
            <a:fillRect/>
          </a:stretch>
        </p:blipFill>
        <p:spPr>
          <a:xfrm flipH="1">
            <a:off x="0" y="-892587"/>
            <a:ext cx="2396728" cy="215665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8" t="18823" b="21151"/>
          <a:stretch>
            <a:fillRect/>
          </a:stretch>
        </p:blipFill>
        <p:spPr>
          <a:xfrm>
            <a:off x="9375493" y="4828790"/>
            <a:ext cx="2536163" cy="202921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advClick="0" advTm="300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jpe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 cstate="screen"/>
          <a:srcRect/>
          <a:stretch>
            <a:fillRect/>
          </a:stretch>
        </p:blipFill>
        <p:spPr>
          <a:xfrm rot="16200000">
            <a:off x="3673589" y="-2765640"/>
            <a:ext cx="7116795" cy="126480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 cstate="screen"/>
          <a:stretch>
            <a:fillRect/>
          </a:stretch>
        </p:blipFill>
        <p:spPr>
          <a:xfrm>
            <a:off x="8019775" y="5056626"/>
            <a:ext cx="1905712" cy="84932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 cstate="screen"/>
          <a:stretch>
            <a:fillRect/>
          </a:stretch>
        </p:blipFill>
        <p:spPr>
          <a:xfrm>
            <a:off x="1187042" y="574462"/>
            <a:ext cx="1866412" cy="1208134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5062083" y="1314861"/>
            <a:ext cx="1538883" cy="385788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dist"/>
            <a:endParaRPr lang="en-US" sz="4400" dirty="0" smtClean="0">
              <a:solidFill>
                <a:schemeClr val="accent6">
                  <a:lumMod val="50000"/>
                </a:schemeClr>
              </a:solidFill>
              <a:latin typeface="阿里巴巴普惠体 L" panose="00020600040101010101" pitchFamily="18" charset="-122"/>
              <a:ea typeface="阿里巴巴普惠体 L" panose="00020600040101010101" pitchFamily="18" charset="-122"/>
              <a:cs typeface="阿里巴巴普惠体 L" panose="00020600040101010101" pitchFamily="18" charset="-122"/>
              <a:sym typeface="微软雅黑" panose="020B0503020204020204" pitchFamily="34" charset="-122"/>
            </a:endParaRPr>
          </a:p>
          <a:p>
            <a:pPr algn="dist"/>
            <a:endParaRPr sz="4400" dirty="0">
              <a:solidFill>
                <a:schemeClr val="accent6">
                  <a:lumMod val="50000"/>
                </a:schemeClr>
              </a:solidFill>
              <a:latin typeface="阿里巴巴普惠体 L" panose="00020600040101010101" pitchFamily="18" charset="-122"/>
              <a:ea typeface="阿里巴巴普惠体 L" panose="00020600040101010101" pitchFamily="18" charset="-122"/>
              <a:cs typeface="阿里巴巴普惠体 L" panose="00020600040101010101" pitchFamily="18" charset="-122"/>
              <a:sym typeface="微软雅黑" panose="020B0503020204020204" pitchFamily="34" charset="-122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08" b="27032"/>
          <a:stretch>
            <a:fillRect/>
          </a:stretch>
        </p:blipFill>
        <p:spPr>
          <a:xfrm rot="13061611" flipH="1">
            <a:off x="10667666" y="-1033784"/>
            <a:ext cx="1633963" cy="3343652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18462" flipH="1">
            <a:off x="10124336" y="252636"/>
            <a:ext cx="1039605" cy="121119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2620411"/>
            <a:ext cx="2374084" cy="4430709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517236" y="2620412"/>
            <a:ext cx="6167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            </a:t>
            </a:r>
            <a:endParaRPr lang="zh-CN" altLang="en-US" b="1" dirty="0"/>
          </a:p>
        </p:txBody>
      </p:sp>
      <p:sp>
        <p:nvSpPr>
          <p:cNvPr id="3" name="矩形 2"/>
          <p:cNvSpPr/>
          <p:nvPr/>
        </p:nvSpPr>
        <p:spPr>
          <a:xfrm>
            <a:off x="1979803" y="1476462"/>
            <a:ext cx="869938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altLang="zh-CN" sz="54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  </a:t>
            </a:r>
            <a:endParaRPr lang="zh-CN" altLang="en-U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347541" y="1474693"/>
            <a:ext cx="676250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solidFill>
                  <a:schemeClr val="accent2"/>
                </a:solidFill>
              </a:rPr>
              <a:t>          </a:t>
            </a:r>
            <a:r>
              <a:rPr lang="zh-CN" altLang="en-US" sz="3600" b="1" dirty="0" smtClean="0">
                <a:solidFill>
                  <a:schemeClr val="accent2"/>
                </a:solidFill>
              </a:rPr>
              <a:t>二十四字答题法宝</a:t>
            </a:r>
            <a:endParaRPr lang="en-US" altLang="zh-CN" sz="3600" b="1" dirty="0" smtClean="0">
              <a:solidFill>
                <a:schemeClr val="accent2"/>
              </a:solidFill>
            </a:endParaRPr>
          </a:p>
          <a:p>
            <a:endParaRPr lang="en-US" altLang="zh-CN" sz="3600" b="1" dirty="0" smtClean="0">
              <a:solidFill>
                <a:schemeClr val="accent2"/>
              </a:solidFill>
            </a:endParaRPr>
          </a:p>
          <a:p>
            <a:r>
              <a:rPr lang="zh-CN" altLang="en-US" sz="3600" b="1" dirty="0" smtClean="0">
                <a:solidFill>
                  <a:schemeClr val="accent2"/>
                </a:solidFill>
              </a:rPr>
              <a:t>       仔细</a:t>
            </a:r>
            <a:r>
              <a:rPr lang="zh-CN" altLang="en-US" sz="3600" b="1" dirty="0">
                <a:solidFill>
                  <a:schemeClr val="accent2"/>
                </a:solidFill>
              </a:rPr>
              <a:t>审题  </a:t>
            </a:r>
            <a:r>
              <a:rPr lang="zh-CN" altLang="en-US" sz="3600" b="1" dirty="0" smtClean="0">
                <a:solidFill>
                  <a:schemeClr val="accent2"/>
                </a:solidFill>
              </a:rPr>
              <a:t>   </a:t>
            </a:r>
            <a:r>
              <a:rPr lang="zh-CN" altLang="en-US" sz="3600" b="1" dirty="0">
                <a:solidFill>
                  <a:schemeClr val="accent2"/>
                </a:solidFill>
              </a:rPr>
              <a:t>明确题意</a:t>
            </a:r>
          </a:p>
          <a:p>
            <a:endParaRPr lang="zh-CN" altLang="en-US" sz="3600" b="1" dirty="0">
              <a:solidFill>
                <a:schemeClr val="accent2"/>
              </a:solidFill>
            </a:endParaRPr>
          </a:p>
          <a:p>
            <a:r>
              <a:rPr lang="zh-CN" altLang="en-US" sz="3600" b="1" dirty="0" smtClean="0">
                <a:solidFill>
                  <a:schemeClr val="accent2"/>
                </a:solidFill>
              </a:rPr>
              <a:t>       回归</a:t>
            </a:r>
            <a:r>
              <a:rPr lang="zh-CN" altLang="en-US" sz="3600" b="1" dirty="0">
                <a:solidFill>
                  <a:schemeClr val="accent2"/>
                </a:solidFill>
              </a:rPr>
              <a:t>教材  </a:t>
            </a:r>
            <a:r>
              <a:rPr lang="zh-CN" altLang="en-US" sz="3600" b="1" dirty="0" smtClean="0">
                <a:solidFill>
                  <a:schemeClr val="accent2"/>
                </a:solidFill>
              </a:rPr>
              <a:t>    </a:t>
            </a:r>
            <a:r>
              <a:rPr lang="zh-CN" altLang="en-US" sz="3600" b="1" dirty="0">
                <a:solidFill>
                  <a:schemeClr val="accent2"/>
                </a:solidFill>
              </a:rPr>
              <a:t>落实内容</a:t>
            </a:r>
          </a:p>
          <a:p>
            <a:endParaRPr lang="zh-CN" altLang="en-US" sz="3600" b="1" dirty="0">
              <a:solidFill>
                <a:schemeClr val="accent2"/>
              </a:solidFill>
            </a:endParaRPr>
          </a:p>
          <a:p>
            <a:r>
              <a:rPr lang="zh-CN" altLang="en-US" sz="3600" b="1" dirty="0" smtClean="0">
                <a:solidFill>
                  <a:schemeClr val="accent2"/>
                </a:solidFill>
              </a:rPr>
              <a:t>       理</a:t>
            </a:r>
            <a:r>
              <a:rPr lang="zh-CN" altLang="en-US" sz="3600" b="1" dirty="0">
                <a:solidFill>
                  <a:schemeClr val="accent2"/>
                </a:solidFill>
              </a:rPr>
              <a:t>清思路   </a:t>
            </a:r>
            <a:r>
              <a:rPr lang="zh-CN" altLang="en-US" sz="3600" b="1" dirty="0" smtClean="0">
                <a:solidFill>
                  <a:schemeClr val="accent2"/>
                </a:solidFill>
              </a:rPr>
              <a:t>   </a:t>
            </a:r>
            <a:r>
              <a:rPr lang="zh-CN" altLang="en-US" sz="3600" b="1" dirty="0">
                <a:solidFill>
                  <a:schemeClr val="accent2"/>
                </a:solidFill>
              </a:rPr>
              <a:t>组织答案</a:t>
            </a:r>
          </a:p>
        </p:txBody>
      </p:sp>
    </p:spTree>
    <p:extLst>
      <p:ext uri="{BB962C8B-B14F-4D97-AF65-F5344CB8AC3E}">
        <p14:creationId xmlns:p14="http://schemas.microsoft.com/office/powerpoint/2010/main" val="327847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71787" y="327172"/>
            <a:ext cx="10125512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000" dirty="0"/>
              <a:t>26.</a:t>
            </a:r>
            <a:r>
              <a:rPr lang="zh-CN" altLang="zh-CN" sz="4000" dirty="0"/>
              <a:t>（</a:t>
            </a:r>
            <a:r>
              <a:rPr lang="en-US" altLang="zh-CN" sz="4000" dirty="0"/>
              <a:t>1</a:t>
            </a:r>
            <a:r>
              <a:rPr lang="zh-CN" altLang="zh-CN" sz="4000" dirty="0"/>
              <a:t>）以人民为中心的发展思想（</a:t>
            </a:r>
            <a:r>
              <a:rPr lang="en-US" altLang="zh-CN" sz="4000" dirty="0"/>
              <a:t>2</a:t>
            </a:r>
            <a:r>
              <a:rPr lang="zh-CN" altLang="zh-CN" sz="4000" dirty="0"/>
              <a:t>分）</a:t>
            </a:r>
          </a:p>
          <a:p>
            <a:r>
              <a:rPr lang="zh-CN" altLang="zh-CN" sz="4000" dirty="0"/>
              <a:t>（</a:t>
            </a:r>
            <a:r>
              <a:rPr lang="en-US" altLang="zh-CN" sz="4000" dirty="0"/>
              <a:t>2</a:t>
            </a:r>
            <a:r>
              <a:rPr lang="zh-CN" altLang="zh-CN" sz="4000" dirty="0"/>
              <a:t>）</a:t>
            </a:r>
            <a:r>
              <a:rPr lang="zh-CN" altLang="zh-CN" sz="4000" dirty="0">
                <a:solidFill>
                  <a:srgbClr val="FF0000"/>
                </a:solidFill>
              </a:rPr>
              <a:t>群众角度</a:t>
            </a:r>
            <a:r>
              <a:rPr lang="zh-CN" altLang="zh-CN" sz="4000" dirty="0"/>
              <a:t>：公民参与是社会主义民主的要求，也是公民的一项权利；有助于增强公民的参与意识，激发公民的参与热情；增强公民的民主意识，逐步提高依法有序参与民主生活的能力（</a:t>
            </a:r>
            <a:r>
              <a:rPr lang="zh-CN" altLang="zh-CN" sz="4000" dirty="0">
                <a:solidFill>
                  <a:srgbClr val="FF0000"/>
                </a:solidFill>
              </a:rPr>
              <a:t>任选</a:t>
            </a:r>
            <a:r>
              <a:rPr lang="en-US" altLang="zh-CN" sz="4000" dirty="0">
                <a:solidFill>
                  <a:srgbClr val="FF0000"/>
                </a:solidFill>
              </a:rPr>
              <a:t>1</a:t>
            </a:r>
            <a:r>
              <a:rPr lang="zh-CN" altLang="zh-CN" sz="4000" dirty="0">
                <a:solidFill>
                  <a:srgbClr val="FF0000"/>
                </a:solidFill>
              </a:rPr>
              <a:t>句</a:t>
            </a:r>
            <a:r>
              <a:rPr lang="en-US" altLang="zh-CN" sz="4000" dirty="0">
                <a:solidFill>
                  <a:srgbClr val="FF0000"/>
                </a:solidFill>
              </a:rPr>
              <a:t>2</a:t>
            </a:r>
            <a:r>
              <a:rPr lang="zh-CN" altLang="zh-CN" sz="4000" dirty="0">
                <a:solidFill>
                  <a:srgbClr val="FF0000"/>
                </a:solidFill>
              </a:rPr>
              <a:t>分</a:t>
            </a:r>
            <a:r>
              <a:rPr lang="zh-CN" altLang="zh-CN" sz="4000" dirty="0"/>
              <a:t>）</a:t>
            </a:r>
            <a:r>
              <a:rPr lang="zh-CN" altLang="zh-CN" sz="4000" dirty="0" smtClean="0"/>
              <a:t>。</a:t>
            </a:r>
            <a:endParaRPr lang="en-US" altLang="zh-CN" sz="4000" dirty="0" smtClean="0"/>
          </a:p>
          <a:p>
            <a:r>
              <a:rPr lang="zh-CN" altLang="zh-CN" sz="4000" dirty="0" smtClean="0">
                <a:solidFill>
                  <a:srgbClr val="FF0000"/>
                </a:solidFill>
              </a:rPr>
              <a:t>政府</a:t>
            </a:r>
            <a:r>
              <a:rPr lang="zh-CN" altLang="zh-CN" sz="4000" dirty="0">
                <a:solidFill>
                  <a:srgbClr val="FF0000"/>
                </a:solidFill>
              </a:rPr>
              <a:t>角度</a:t>
            </a:r>
            <a:r>
              <a:rPr lang="zh-CN" altLang="zh-CN" sz="4000" dirty="0"/>
              <a:t>：保证广泛的公民参与，决策方认真听取各方意见，集中民智，促进决策的科学化；有利于国家机关和国家机关工作人员改进工作，提高工作效率（</a:t>
            </a:r>
            <a:r>
              <a:rPr lang="zh-CN" altLang="zh-CN" sz="4000" dirty="0">
                <a:solidFill>
                  <a:srgbClr val="FF0000"/>
                </a:solidFill>
              </a:rPr>
              <a:t>任选</a:t>
            </a:r>
            <a:r>
              <a:rPr lang="en-US" altLang="zh-CN" sz="4000" dirty="0">
                <a:solidFill>
                  <a:srgbClr val="FF0000"/>
                </a:solidFill>
              </a:rPr>
              <a:t>1</a:t>
            </a:r>
            <a:r>
              <a:rPr lang="zh-CN" altLang="zh-CN" sz="4000" dirty="0">
                <a:solidFill>
                  <a:srgbClr val="FF0000"/>
                </a:solidFill>
              </a:rPr>
              <a:t>句</a:t>
            </a:r>
            <a:r>
              <a:rPr lang="en-US" altLang="zh-CN" sz="4000" dirty="0">
                <a:solidFill>
                  <a:srgbClr val="FF0000"/>
                </a:solidFill>
              </a:rPr>
              <a:t>2</a:t>
            </a:r>
            <a:r>
              <a:rPr lang="zh-CN" altLang="zh-CN" sz="4000" dirty="0">
                <a:solidFill>
                  <a:srgbClr val="FF0000"/>
                </a:solidFill>
              </a:rPr>
              <a:t>分</a:t>
            </a:r>
            <a:r>
              <a:rPr lang="zh-CN" altLang="zh-CN" sz="4000" dirty="0"/>
              <a:t>）</a:t>
            </a:r>
            <a:r>
              <a:rPr lang="zh-CN" altLang="zh-CN" sz="4000" dirty="0" smtClean="0"/>
              <a:t>。</a:t>
            </a:r>
            <a:endParaRPr lang="zh-CN" altLang="zh-CN" sz="4000" dirty="0"/>
          </a:p>
        </p:txBody>
      </p:sp>
    </p:spTree>
    <p:extLst>
      <p:ext uri="{BB962C8B-B14F-4D97-AF65-F5344CB8AC3E}">
        <p14:creationId xmlns:p14="http://schemas.microsoft.com/office/powerpoint/2010/main" val="2287867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47287" y="562063"/>
            <a:ext cx="10863743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dirty="0"/>
              <a:t>26</a:t>
            </a:r>
            <a:r>
              <a:rPr lang="en-US" altLang="zh-CN" sz="3600" b="1" dirty="0" smtClean="0"/>
              <a:t>.</a:t>
            </a:r>
            <a:r>
              <a:rPr lang="zh-CN" altLang="zh-CN" sz="3600" b="1" dirty="0" smtClean="0"/>
              <a:t> （</a:t>
            </a:r>
            <a:r>
              <a:rPr lang="en-US" altLang="zh-CN" sz="3600" b="1" dirty="0"/>
              <a:t>3</a:t>
            </a:r>
            <a:r>
              <a:rPr lang="zh-CN" altLang="zh-CN" sz="3600" b="1" dirty="0"/>
              <a:t>）“</a:t>
            </a:r>
            <a:r>
              <a:rPr lang="zh-CN" altLang="zh-CN" sz="3600" b="1" dirty="0">
                <a:solidFill>
                  <a:srgbClr val="FF0000"/>
                </a:solidFill>
              </a:rPr>
              <a:t>湖州着力破除制约共同富裕的体制机制障碍</a:t>
            </a:r>
            <a:r>
              <a:rPr lang="zh-CN" altLang="zh-CN" sz="3600" b="1" dirty="0"/>
              <a:t>”说明湖州市不断全面深化改革，提高人民生活水平，缩小城乡差距；</a:t>
            </a:r>
            <a:r>
              <a:rPr lang="zh-CN" altLang="zh-CN" sz="3600" b="1" dirty="0">
                <a:solidFill>
                  <a:srgbClr val="FF0000"/>
                </a:solidFill>
              </a:rPr>
              <a:t>“八里店镇激活生态优势，绘就文旅发展的新风景”</a:t>
            </a:r>
            <a:r>
              <a:rPr lang="zh-CN" altLang="zh-CN" sz="3600" b="1" dirty="0"/>
              <a:t>说明湖州市坚持绿色发展，走生产发展，生活富裕，生态良好的文明发展道路（</a:t>
            </a:r>
            <a:r>
              <a:rPr lang="zh-CN" altLang="zh-CN" sz="3600" b="1" dirty="0">
                <a:solidFill>
                  <a:srgbClr val="FF0000"/>
                </a:solidFill>
              </a:rPr>
              <a:t>或</a:t>
            </a:r>
            <a:r>
              <a:rPr lang="zh-CN" altLang="zh-CN" sz="3600" b="1" dirty="0"/>
              <a:t>坚持走绿色发展道路，处理好经济发展与生态环境保护的关系。）</a:t>
            </a:r>
            <a:r>
              <a:rPr lang="zh-CN" altLang="zh-CN" sz="3600" b="1" dirty="0">
                <a:solidFill>
                  <a:srgbClr val="FF0000"/>
                </a:solidFill>
              </a:rPr>
              <a:t>或</a:t>
            </a:r>
            <a:r>
              <a:rPr lang="zh-CN" altLang="zh-CN" sz="3600" b="1" dirty="0"/>
              <a:t>湖州市积极实施乡村振兴战略等；“</a:t>
            </a:r>
            <a:r>
              <a:rPr lang="zh-CN" altLang="zh-CN" sz="3600" b="1" dirty="0">
                <a:solidFill>
                  <a:srgbClr val="FF0000"/>
                </a:solidFill>
              </a:rPr>
              <a:t>善琏镇利用湖笔元素打造特色创意街区”</a:t>
            </a:r>
            <a:r>
              <a:rPr lang="zh-CN" altLang="zh-CN" sz="3600" b="1" dirty="0"/>
              <a:t>说明湖州市坚定文化自信，推动中华优秀传统文化创造性转化、创新性发展，不忘本来，吸收外来，面向未来，不断铸就中华文化新辉煌。</a:t>
            </a:r>
          </a:p>
        </p:txBody>
      </p:sp>
    </p:spTree>
    <p:extLst>
      <p:ext uri="{BB962C8B-B14F-4D97-AF65-F5344CB8AC3E}">
        <p14:creationId xmlns:p14="http://schemas.microsoft.com/office/powerpoint/2010/main" val="1441017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0888819"/>
              </p:ext>
            </p:extLst>
          </p:nvPr>
        </p:nvGraphicFramePr>
        <p:xfrm>
          <a:off x="829812" y="1761687"/>
          <a:ext cx="10515593" cy="254980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57642"/>
                <a:gridCol w="850340"/>
                <a:gridCol w="850340"/>
                <a:gridCol w="850340"/>
                <a:gridCol w="850340"/>
                <a:gridCol w="850340"/>
                <a:gridCol w="850340"/>
                <a:gridCol w="850340"/>
                <a:gridCol w="850340"/>
                <a:gridCol w="850340"/>
                <a:gridCol w="850340"/>
                <a:gridCol w="854551"/>
              </a:tblGrid>
              <a:tr h="578840"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zh-CN" sz="4000" kern="100" dirty="0">
                          <a:effectLst/>
                        </a:rPr>
                        <a:t>题号</a:t>
                      </a:r>
                      <a:endParaRPr lang="zh-CN" sz="40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4000" kern="100" dirty="0">
                          <a:effectLst/>
                        </a:rPr>
                        <a:t>1</a:t>
                      </a:r>
                      <a:endParaRPr lang="zh-CN" sz="40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4000" kern="100" dirty="0">
                          <a:effectLst/>
                        </a:rPr>
                        <a:t>2</a:t>
                      </a:r>
                      <a:endParaRPr lang="zh-CN" sz="40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4000" kern="100" dirty="0">
                          <a:effectLst/>
                        </a:rPr>
                        <a:t>3</a:t>
                      </a:r>
                      <a:endParaRPr lang="zh-CN" sz="40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4000" kern="100" dirty="0">
                          <a:effectLst/>
                        </a:rPr>
                        <a:t>4</a:t>
                      </a:r>
                      <a:endParaRPr lang="zh-CN" sz="40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4000" kern="100">
                          <a:effectLst/>
                        </a:rPr>
                        <a:t>5</a:t>
                      </a:r>
                      <a:endParaRPr lang="zh-CN" sz="4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4000" kern="100">
                          <a:effectLst/>
                        </a:rPr>
                        <a:t>6</a:t>
                      </a:r>
                      <a:endParaRPr lang="zh-CN" sz="4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4000" kern="100">
                          <a:effectLst/>
                        </a:rPr>
                        <a:t>7</a:t>
                      </a:r>
                      <a:endParaRPr lang="zh-CN" sz="4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4000" kern="100">
                          <a:effectLst/>
                        </a:rPr>
                        <a:t>8</a:t>
                      </a:r>
                      <a:endParaRPr lang="zh-CN" sz="4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4000" kern="100">
                          <a:effectLst/>
                        </a:rPr>
                        <a:t>9</a:t>
                      </a:r>
                      <a:endParaRPr lang="zh-CN" sz="4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4000" kern="100">
                          <a:effectLst/>
                        </a:rPr>
                        <a:t>10</a:t>
                      </a:r>
                      <a:endParaRPr lang="zh-CN" sz="4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4000" kern="100">
                          <a:effectLst/>
                        </a:rPr>
                        <a:t>/</a:t>
                      </a:r>
                      <a:endParaRPr lang="zh-CN" sz="4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656987"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zh-CN" sz="4000" kern="100">
                          <a:effectLst/>
                        </a:rPr>
                        <a:t>答案</a:t>
                      </a:r>
                      <a:endParaRPr lang="zh-CN" sz="4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4000" kern="100" dirty="0">
                          <a:effectLst/>
                        </a:rPr>
                        <a:t>C</a:t>
                      </a:r>
                      <a:endParaRPr lang="zh-CN" sz="40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4000" kern="100" dirty="0">
                          <a:effectLst/>
                        </a:rPr>
                        <a:t>A</a:t>
                      </a:r>
                      <a:endParaRPr lang="zh-CN" sz="40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4000" kern="100" dirty="0">
                          <a:effectLst/>
                        </a:rPr>
                        <a:t>D</a:t>
                      </a:r>
                      <a:endParaRPr lang="zh-CN" sz="40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4000" kern="100" dirty="0">
                          <a:effectLst/>
                        </a:rPr>
                        <a:t>B</a:t>
                      </a:r>
                      <a:endParaRPr lang="zh-CN" sz="40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4000" kern="100" dirty="0">
                          <a:effectLst/>
                        </a:rPr>
                        <a:t>A</a:t>
                      </a:r>
                      <a:endParaRPr lang="zh-CN" sz="40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4000" kern="100" dirty="0">
                          <a:effectLst/>
                        </a:rPr>
                        <a:t>B</a:t>
                      </a:r>
                      <a:endParaRPr lang="zh-CN" sz="40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4000" kern="100">
                          <a:effectLst/>
                        </a:rPr>
                        <a:t>D</a:t>
                      </a:r>
                      <a:endParaRPr lang="zh-CN" sz="4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4000" kern="100">
                          <a:effectLst/>
                        </a:rPr>
                        <a:t>B</a:t>
                      </a:r>
                      <a:endParaRPr lang="zh-CN" sz="4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4000" kern="100">
                          <a:effectLst/>
                        </a:rPr>
                        <a:t>D</a:t>
                      </a:r>
                      <a:endParaRPr lang="zh-CN" sz="4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4000" kern="100">
                          <a:effectLst/>
                        </a:rPr>
                        <a:t>D</a:t>
                      </a:r>
                      <a:endParaRPr lang="zh-CN" sz="4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4000" kern="100">
                          <a:effectLst/>
                        </a:rPr>
                        <a:t>/</a:t>
                      </a:r>
                      <a:endParaRPr lang="zh-CN" sz="4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656987"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zh-CN" sz="4000" kern="100" dirty="0">
                          <a:effectLst/>
                        </a:rPr>
                        <a:t>题号</a:t>
                      </a:r>
                      <a:endParaRPr lang="zh-CN" sz="40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4000" kern="100">
                          <a:effectLst/>
                        </a:rPr>
                        <a:t>11</a:t>
                      </a:r>
                      <a:endParaRPr lang="zh-CN" sz="4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4000" kern="100">
                          <a:effectLst/>
                        </a:rPr>
                        <a:t>12</a:t>
                      </a:r>
                      <a:endParaRPr lang="zh-CN" sz="4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4000" kern="100">
                          <a:effectLst/>
                        </a:rPr>
                        <a:t>13</a:t>
                      </a:r>
                      <a:endParaRPr lang="zh-CN" sz="4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4000" kern="100" dirty="0">
                          <a:effectLst/>
                        </a:rPr>
                        <a:t>14</a:t>
                      </a:r>
                      <a:endParaRPr lang="zh-CN" sz="40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4000" kern="100" dirty="0">
                          <a:effectLst/>
                        </a:rPr>
                        <a:t>15</a:t>
                      </a:r>
                      <a:endParaRPr lang="zh-CN" sz="40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4000" kern="100" dirty="0">
                          <a:effectLst/>
                        </a:rPr>
                        <a:t>16</a:t>
                      </a:r>
                      <a:endParaRPr lang="zh-CN" sz="40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4000" kern="100" dirty="0">
                          <a:effectLst/>
                        </a:rPr>
                        <a:t>17</a:t>
                      </a:r>
                      <a:endParaRPr lang="zh-CN" sz="40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4000" kern="100">
                          <a:effectLst/>
                        </a:rPr>
                        <a:t>18</a:t>
                      </a:r>
                      <a:endParaRPr lang="zh-CN" sz="4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4000" kern="100">
                          <a:effectLst/>
                        </a:rPr>
                        <a:t>19</a:t>
                      </a:r>
                      <a:endParaRPr lang="zh-CN" sz="4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4000" kern="100">
                          <a:effectLst/>
                        </a:rPr>
                        <a:t>20</a:t>
                      </a:r>
                      <a:endParaRPr lang="zh-CN" sz="4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4000" kern="100">
                          <a:effectLst/>
                        </a:rPr>
                        <a:t>21</a:t>
                      </a:r>
                      <a:endParaRPr lang="zh-CN" sz="4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656987"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zh-CN" sz="4000" kern="100">
                          <a:effectLst/>
                        </a:rPr>
                        <a:t>答案</a:t>
                      </a:r>
                      <a:endParaRPr lang="zh-CN" sz="4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4000" kern="100">
                          <a:effectLst/>
                        </a:rPr>
                        <a:t>B</a:t>
                      </a:r>
                      <a:endParaRPr lang="zh-CN" sz="4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4000" kern="100">
                          <a:effectLst/>
                        </a:rPr>
                        <a:t>D</a:t>
                      </a:r>
                      <a:endParaRPr lang="zh-CN" sz="4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4000" kern="100">
                          <a:effectLst/>
                        </a:rPr>
                        <a:t>C</a:t>
                      </a:r>
                      <a:endParaRPr lang="zh-CN" sz="4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4000" kern="100">
                          <a:effectLst/>
                        </a:rPr>
                        <a:t>A</a:t>
                      </a:r>
                      <a:endParaRPr lang="zh-CN" sz="4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4000" kern="100">
                          <a:effectLst/>
                        </a:rPr>
                        <a:t>C</a:t>
                      </a:r>
                      <a:endParaRPr lang="zh-CN" sz="4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4000" kern="100">
                          <a:effectLst/>
                        </a:rPr>
                        <a:t>B</a:t>
                      </a:r>
                      <a:endParaRPr lang="zh-CN" sz="4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4000" kern="100" dirty="0">
                          <a:effectLst/>
                        </a:rPr>
                        <a:t>D</a:t>
                      </a:r>
                      <a:endParaRPr lang="zh-CN" sz="40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4000" kern="100" dirty="0">
                          <a:effectLst/>
                        </a:rPr>
                        <a:t>C</a:t>
                      </a:r>
                      <a:endParaRPr lang="zh-CN" sz="40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4000" kern="100" dirty="0">
                          <a:effectLst/>
                        </a:rPr>
                        <a:t>B</a:t>
                      </a:r>
                      <a:endParaRPr lang="zh-CN" sz="40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4000" kern="100" dirty="0">
                          <a:effectLst/>
                        </a:rPr>
                        <a:t>C</a:t>
                      </a:r>
                      <a:endParaRPr lang="zh-CN" sz="40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4000" kern="100" dirty="0">
                          <a:effectLst/>
                        </a:rPr>
                        <a:t>C</a:t>
                      </a:r>
                      <a:endParaRPr lang="zh-CN" sz="40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938868" y="734092"/>
            <a:ext cx="1100474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600200" algn="l"/>
                <a:tab pos="2933700" algn="l"/>
                <a:tab pos="4267200" algn="l"/>
              </a:tabLst>
            </a:pPr>
            <a:r>
              <a:rPr kumimoji="0" lang="zh-CN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宋体" pitchFamily="2" charset="-122"/>
                <a:cs typeface="Calibri" pitchFamily="34" charset="0"/>
              </a:rPr>
              <a:t>一、选择题（本题有</a:t>
            </a: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宋体" pitchFamily="2" charset="-122"/>
                <a:cs typeface="Calibri" pitchFamily="34" charset="0"/>
              </a:rPr>
              <a:t>21</a:t>
            </a:r>
            <a:r>
              <a: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宋体" pitchFamily="2" charset="-122"/>
                <a:cs typeface="Calibri" pitchFamily="34" charset="0"/>
              </a:rPr>
              <a:t>小题，其中</a:t>
            </a: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宋体" pitchFamily="2" charset="-122"/>
                <a:cs typeface="Calibri" pitchFamily="34" charset="0"/>
              </a:rPr>
              <a:t>1-10</a:t>
            </a:r>
            <a:r>
              <a: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宋体" pitchFamily="2" charset="-122"/>
                <a:cs typeface="Calibri" pitchFamily="34" charset="0"/>
              </a:rPr>
              <a:t>题每题</a:t>
            </a: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宋体" pitchFamily="2" charset="-122"/>
                <a:cs typeface="Calibri" pitchFamily="34" charset="0"/>
              </a:rPr>
              <a:t>1</a:t>
            </a:r>
            <a:r>
              <a: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宋体" pitchFamily="2" charset="-122"/>
                <a:cs typeface="Calibri" pitchFamily="34" charset="0"/>
              </a:rPr>
              <a:t>分，</a:t>
            </a: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宋体" pitchFamily="2" charset="-122"/>
                <a:cs typeface="Calibri" pitchFamily="34" charset="0"/>
              </a:rPr>
              <a:t>11-21</a:t>
            </a:r>
            <a:r>
              <a: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宋体" pitchFamily="2" charset="-122"/>
                <a:cs typeface="Calibri" pitchFamily="34" charset="0"/>
              </a:rPr>
              <a:t>题每题</a:t>
            </a: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宋体" pitchFamily="2" charset="-122"/>
                <a:cs typeface="Calibri" pitchFamily="34" charset="0"/>
              </a:rPr>
              <a:t>2</a:t>
            </a:r>
            <a:r>
              <a: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宋体" pitchFamily="2" charset="-122"/>
                <a:cs typeface="Calibri" pitchFamily="34" charset="0"/>
              </a:rPr>
              <a:t>分，共</a:t>
            </a: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宋体" pitchFamily="2" charset="-122"/>
                <a:cs typeface="Calibri" pitchFamily="34" charset="0"/>
              </a:rPr>
              <a:t>32</a:t>
            </a:r>
            <a:r>
              <a:rPr kumimoji="0" lang="zh-CN" altLang="en-US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宋体" pitchFamily="2" charset="-122"/>
                <a:cs typeface="Calibri" pitchFamily="34" charset="0"/>
              </a:rPr>
              <a:t>分。）</a:t>
            </a:r>
            <a:endParaRPr kumimoji="0" lang="zh-CN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27448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94949" y="595619"/>
            <a:ext cx="11207691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000" dirty="0"/>
              <a:t>22.</a:t>
            </a:r>
            <a:r>
              <a:rPr lang="zh-CN" altLang="zh-CN" sz="4000" b="1" dirty="0"/>
              <a:t>（</a:t>
            </a:r>
            <a:r>
              <a:rPr lang="en-US" altLang="zh-CN" sz="4000" b="1" dirty="0"/>
              <a:t>1</a:t>
            </a:r>
            <a:r>
              <a:rPr lang="zh-CN" altLang="zh-CN" sz="4000" b="1" dirty="0"/>
              <a:t>）地中海（</a:t>
            </a:r>
            <a:r>
              <a:rPr lang="en-US" altLang="zh-CN" sz="4000" b="1" dirty="0"/>
              <a:t>2</a:t>
            </a:r>
            <a:r>
              <a:rPr lang="zh-CN" altLang="zh-CN" sz="4000" b="1" dirty="0"/>
              <a:t>分），放射状（</a:t>
            </a:r>
            <a:r>
              <a:rPr lang="en-US" altLang="zh-CN" sz="4000" b="1" dirty="0"/>
              <a:t>2</a:t>
            </a:r>
            <a:r>
              <a:rPr lang="zh-CN" altLang="zh-CN" sz="4000" b="1" dirty="0"/>
              <a:t>分</a:t>
            </a:r>
            <a:r>
              <a:rPr lang="zh-CN" altLang="zh-CN" sz="4000" b="1" dirty="0" smtClean="0"/>
              <a:t>）</a:t>
            </a:r>
            <a:endParaRPr lang="en-US" altLang="zh-CN" sz="4000" b="1" dirty="0" smtClean="0"/>
          </a:p>
          <a:p>
            <a:r>
              <a:rPr lang="zh-CN" altLang="zh-CN" sz="4000" b="1" dirty="0" smtClean="0"/>
              <a:t> </a:t>
            </a:r>
            <a:endParaRPr lang="zh-CN" altLang="zh-CN" sz="4000" b="1" dirty="0"/>
          </a:p>
          <a:p>
            <a:r>
              <a:rPr lang="zh-CN" altLang="zh-CN" sz="4000" b="1" dirty="0"/>
              <a:t>（</a:t>
            </a:r>
            <a:r>
              <a:rPr lang="en-US" altLang="zh-CN" sz="4000" b="1" dirty="0"/>
              <a:t>2</a:t>
            </a:r>
            <a:r>
              <a:rPr lang="zh-CN" altLang="zh-CN" sz="4000" b="1" dirty="0"/>
              <a:t>）地形起伏大</a:t>
            </a:r>
            <a:r>
              <a:rPr lang="en-US" altLang="zh-CN" sz="4000" b="1" dirty="0"/>
              <a:t>(</a:t>
            </a:r>
            <a:r>
              <a:rPr lang="zh-CN" altLang="zh-CN" sz="4000" b="1" dirty="0"/>
              <a:t>高差悬殊</a:t>
            </a:r>
            <a:r>
              <a:rPr lang="en-US" altLang="zh-CN" sz="4000" b="1" dirty="0"/>
              <a:t>)</a:t>
            </a:r>
            <a:r>
              <a:rPr lang="zh-CN" altLang="zh-CN" sz="4000" b="1" dirty="0"/>
              <a:t>，工程量大，造价高</a:t>
            </a:r>
            <a:r>
              <a:rPr lang="en-US" altLang="zh-CN" sz="4000" b="1" dirty="0"/>
              <a:t>(2</a:t>
            </a:r>
            <a:r>
              <a:rPr lang="zh-CN" altLang="zh-CN" sz="4000" b="1" dirty="0"/>
              <a:t>分</a:t>
            </a:r>
            <a:r>
              <a:rPr lang="en-US" altLang="zh-CN" sz="4000" b="1" dirty="0"/>
              <a:t>)</a:t>
            </a:r>
            <a:r>
              <a:rPr lang="zh-CN" altLang="zh-CN" sz="4000" b="1" dirty="0"/>
              <a:t>；有明显旱雨两季，雨季施工环境差</a:t>
            </a:r>
            <a:r>
              <a:rPr lang="en-US" altLang="zh-CN" sz="4000" b="1" dirty="0"/>
              <a:t>(2</a:t>
            </a:r>
            <a:r>
              <a:rPr lang="zh-CN" altLang="zh-CN" sz="4000" b="1" dirty="0"/>
              <a:t>分</a:t>
            </a:r>
            <a:r>
              <a:rPr lang="en-US" altLang="zh-CN" sz="4000" b="1" dirty="0"/>
              <a:t>)</a:t>
            </a:r>
            <a:r>
              <a:rPr lang="zh-CN" altLang="zh-CN" sz="4000" b="1" dirty="0"/>
              <a:t>。</a:t>
            </a:r>
          </a:p>
        </p:txBody>
      </p:sp>
      <p:pic>
        <p:nvPicPr>
          <p:cNvPr id="3074" name="Picture 2" descr="8168cb0ccd61961bfce04d6a3e2311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6927" y="3061366"/>
            <a:ext cx="3305263" cy="36486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41017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77130" y="511728"/>
            <a:ext cx="9185945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/>
              <a:t>23.</a:t>
            </a:r>
            <a:r>
              <a:rPr lang="zh-CN" altLang="zh-CN" sz="3200" b="1" dirty="0"/>
              <a:t>（</a:t>
            </a:r>
            <a:r>
              <a:rPr lang="en-US" altLang="zh-CN" sz="3200" b="1" dirty="0"/>
              <a:t>1</a:t>
            </a:r>
            <a:r>
              <a:rPr lang="zh-CN" altLang="zh-CN" sz="3200" b="1" dirty="0"/>
              <a:t>）原因：①</a:t>
            </a:r>
            <a:r>
              <a:rPr lang="zh-CN" altLang="zh-CN" sz="3200" b="1" dirty="0">
                <a:solidFill>
                  <a:srgbClr val="FF0000"/>
                </a:solidFill>
              </a:rPr>
              <a:t>九一八事变</a:t>
            </a:r>
            <a:r>
              <a:rPr lang="zh-CN" altLang="zh-CN" sz="3200" b="1" dirty="0"/>
              <a:t>是中国抗日战争的起点，中国人民不屈不挠的局部抗战揭开了世界反法西斯战争的序幕。（</a:t>
            </a:r>
            <a:r>
              <a:rPr lang="en-US" altLang="zh-CN" sz="3200" b="1" dirty="0"/>
              <a:t>2</a:t>
            </a:r>
            <a:r>
              <a:rPr lang="zh-CN" altLang="zh-CN" sz="3200" b="1" dirty="0"/>
              <a:t>分</a:t>
            </a:r>
            <a:r>
              <a:rPr lang="zh-CN" altLang="zh-CN" sz="3200" b="1" dirty="0" smtClean="0"/>
              <a:t>）</a:t>
            </a:r>
            <a:endParaRPr lang="en-US" altLang="zh-CN" sz="3200" b="1" dirty="0" smtClean="0"/>
          </a:p>
          <a:p>
            <a:r>
              <a:rPr lang="zh-CN" altLang="zh-CN" sz="3200" b="1" dirty="0" smtClean="0"/>
              <a:t>②</a:t>
            </a:r>
            <a:r>
              <a:rPr lang="zh-CN" altLang="zh-CN" sz="3200" b="1" dirty="0">
                <a:solidFill>
                  <a:srgbClr val="FF0000"/>
                </a:solidFill>
              </a:rPr>
              <a:t>七七事变</a:t>
            </a:r>
            <a:r>
              <a:rPr lang="zh-CN" altLang="zh-CN" sz="3200" b="1" dirty="0"/>
              <a:t>后，日本发动全面侵华战争，中国全面抗战由此开始。（</a:t>
            </a:r>
            <a:r>
              <a:rPr lang="en-US" altLang="zh-CN" sz="3200" b="1" dirty="0"/>
              <a:t>2</a:t>
            </a:r>
            <a:r>
              <a:rPr lang="zh-CN" altLang="zh-CN" sz="3200" b="1" dirty="0"/>
              <a:t>分）</a:t>
            </a:r>
          </a:p>
          <a:p>
            <a:endParaRPr lang="en-US" altLang="zh-CN" sz="3200" b="1" dirty="0" smtClean="0"/>
          </a:p>
          <a:p>
            <a:r>
              <a:rPr lang="zh-CN" altLang="zh-CN" sz="3200" b="1" dirty="0" smtClean="0"/>
              <a:t>（</a:t>
            </a:r>
            <a:r>
              <a:rPr lang="en-US" altLang="zh-CN" sz="3200" b="1" dirty="0"/>
              <a:t>2</a:t>
            </a:r>
            <a:r>
              <a:rPr lang="zh-CN" altLang="zh-CN" sz="3200" b="1" dirty="0"/>
              <a:t>）历史事件：</a:t>
            </a:r>
            <a:r>
              <a:rPr lang="en-US" altLang="zh-CN" sz="3200" b="1" dirty="0"/>
              <a:t>1946</a:t>
            </a:r>
            <a:r>
              <a:rPr lang="zh-CN" altLang="zh-CN" sz="3200" b="1" dirty="0"/>
              <a:t>年</a:t>
            </a:r>
            <a:r>
              <a:rPr lang="en-US" altLang="zh-CN" sz="3200" b="1" dirty="0"/>
              <a:t>6</a:t>
            </a:r>
            <a:r>
              <a:rPr lang="zh-CN" altLang="zh-CN" sz="3200" b="1" dirty="0"/>
              <a:t>月，蒋介石公然违背“双十协定”，撕毁政协决议，指挥军队以围攻中原解放区为起点，向解放区发动进攻，内战全面爆发。（</a:t>
            </a:r>
            <a:r>
              <a:rPr lang="en-US" altLang="zh-CN" sz="3200" b="1" dirty="0"/>
              <a:t>2</a:t>
            </a:r>
            <a:r>
              <a:rPr lang="zh-CN" altLang="zh-CN" sz="3200" b="1" dirty="0"/>
              <a:t>分</a:t>
            </a:r>
            <a:r>
              <a:rPr lang="zh-CN" altLang="zh-CN" sz="3200" b="1" dirty="0" smtClean="0"/>
              <a:t>）</a:t>
            </a:r>
            <a:endParaRPr lang="zh-CN" altLang="zh-CN" sz="3200" b="1" dirty="0"/>
          </a:p>
        </p:txBody>
      </p:sp>
    </p:spTree>
    <p:extLst>
      <p:ext uri="{BB962C8B-B14F-4D97-AF65-F5344CB8AC3E}">
        <p14:creationId xmlns:p14="http://schemas.microsoft.com/office/powerpoint/2010/main" val="1441017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21452" y="402672"/>
            <a:ext cx="10570129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000" dirty="0"/>
              <a:t>23</a:t>
            </a:r>
            <a:r>
              <a:rPr lang="en-US" altLang="zh-CN" sz="4000" dirty="0" smtClean="0"/>
              <a:t>.</a:t>
            </a:r>
            <a:r>
              <a:rPr lang="zh-CN" altLang="zh-CN" sz="4000" dirty="0" smtClean="0"/>
              <a:t>共产党</a:t>
            </a:r>
            <a:r>
              <a:rPr lang="zh-CN" altLang="zh-CN" sz="4000" dirty="0"/>
              <a:t>的努力</a:t>
            </a:r>
            <a:r>
              <a:rPr lang="zh-CN" altLang="zh-CN" sz="4000" dirty="0" smtClean="0"/>
              <a:t>：</a:t>
            </a:r>
            <a:endParaRPr lang="en-US" altLang="zh-CN" sz="4000" dirty="0" smtClean="0"/>
          </a:p>
          <a:p>
            <a:r>
              <a:rPr lang="zh-CN" altLang="zh-CN" sz="4000" dirty="0" smtClean="0"/>
              <a:t>①</a:t>
            </a:r>
            <a:r>
              <a:rPr lang="en-US" altLang="zh-CN" sz="4000" dirty="0">
                <a:solidFill>
                  <a:srgbClr val="FF0000"/>
                </a:solidFill>
              </a:rPr>
              <a:t>1949</a:t>
            </a:r>
            <a:r>
              <a:rPr lang="zh-CN" altLang="zh-CN" sz="4000" dirty="0">
                <a:solidFill>
                  <a:srgbClr val="FF0000"/>
                </a:solidFill>
              </a:rPr>
              <a:t>年</a:t>
            </a:r>
            <a:r>
              <a:rPr lang="en-US" altLang="zh-CN" sz="4000" dirty="0">
                <a:solidFill>
                  <a:srgbClr val="FF0000"/>
                </a:solidFill>
              </a:rPr>
              <a:t>4</a:t>
            </a:r>
            <a:r>
              <a:rPr lang="zh-CN" altLang="zh-CN" sz="4000" dirty="0">
                <a:solidFill>
                  <a:srgbClr val="FF0000"/>
                </a:solidFill>
              </a:rPr>
              <a:t>月</a:t>
            </a:r>
            <a:r>
              <a:rPr lang="zh-CN" altLang="zh-CN" sz="4000" dirty="0"/>
              <a:t>，人民解放军发起渡江战役，占领南京，结束了国民党在大陆的统治。国民党残余势力退往台湾</a:t>
            </a:r>
            <a:r>
              <a:rPr lang="zh-CN" altLang="zh-CN" sz="4000" dirty="0" smtClean="0"/>
              <a:t>。</a:t>
            </a:r>
            <a:endParaRPr lang="en-US" altLang="zh-CN" sz="4000" dirty="0" smtClean="0"/>
          </a:p>
          <a:p>
            <a:r>
              <a:rPr lang="zh-CN" altLang="zh-CN" sz="4000" dirty="0" smtClean="0"/>
              <a:t>②</a:t>
            </a:r>
            <a:r>
              <a:rPr lang="en-US" altLang="zh-CN" sz="4000" dirty="0">
                <a:solidFill>
                  <a:srgbClr val="FF0000"/>
                </a:solidFill>
              </a:rPr>
              <a:t>1949</a:t>
            </a:r>
            <a:r>
              <a:rPr lang="zh-CN" altLang="zh-CN" sz="4000" dirty="0">
                <a:solidFill>
                  <a:srgbClr val="FF0000"/>
                </a:solidFill>
              </a:rPr>
              <a:t>年</a:t>
            </a:r>
            <a:r>
              <a:rPr lang="en-US" altLang="zh-CN" sz="4000" dirty="0">
                <a:solidFill>
                  <a:srgbClr val="FF0000"/>
                </a:solidFill>
              </a:rPr>
              <a:t>3</a:t>
            </a:r>
            <a:r>
              <a:rPr lang="zh-CN" altLang="zh-CN" sz="4000" dirty="0">
                <a:solidFill>
                  <a:srgbClr val="FF0000"/>
                </a:solidFill>
              </a:rPr>
              <a:t>月</a:t>
            </a:r>
            <a:r>
              <a:rPr lang="zh-CN" altLang="zh-CN" sz="4000" dirty="0"/>
              <a:t>，中国共产党在河北省平山县西柏坡召开了七届二中全会，为夺取全国胜利和建设新中国做了政治上、思想上的准备</a:t>
            </a:r>
            <a:r>
              <a:rPr lang="zh-CN" altLang="zh-CN" sz="4000" dirty="0" smtClean="0"/>
              <a:t>。</a:t>
            </a:r>
            <a:endParaRPr lang="en-US" altLang="zh-CN" sz="4000" dirty="0" smtClean="0"/>
          </a:p>
          <a:p>
            <a:r>
              <a:rPr lang="zh-CN" altLang="zh-CN" sz="4000" dirty="0" smtClean="0"/>
              <a:t>③</a:t>
            </a:r>
            <a:r>
              <a:rPr lang="en-US" altLang="zh-CN" sz="4000" dirty="0">
                <a:solidFill>
                  <a:srgbClr val="C00000"/>
                </a:solidFill>
              </a:rPr>
              <a:t>1949</a:t>
            </a:r>
            <a:r>
              <a:rPr lang="zh-CN" altLang="zh-CN" sz="4000" dirty="0">
                <a:solidFill>
                  <a:srgbClr val="C00000"/>
                </a:solidFill>
              </a:rPr>
              <a:t>年</a:t>
            </a:r>
            <a:r>
              <a:rPr lang="en-US" altLang="zh-CN" sz="4000" dirty="0">
                <a:solidFill>
                  <a:srgbClr val="C00000"/>
                </a:solidFill>
              </a:rPr>
              <a:t>9</a:t>
            </a:r>
            <a:r>
              <a:rPr lang="zh-CN" altLang="zh-CN" sz="4000" dirty="0">
                <a:solidFill>
                  <a:srgbClr val="C00000"/>
                </a:solidFill>
              </a:rPr>
              <a:t>月</a:t>
            </a:r>
            <a:r>
              <a:rPr lang="zh-CN" altLang="zh-CN" sz="4000" dirty="0"/>
              <a:t>，中国人民政治协商会议第一届全体会议在北平隆重举行，拉开了筹建新中国的序幕。（答到</a:t>
            </a:r>
            <a:r>
              <a:rPr lang="en-US" altLang="zh-CN" sz="4000" dirty="0"/>
              <a:t>2</a:t>
            </a:r>
            <a:r>
              <a:rPr lang="zh-CN" altLang="zh-CN" sz="4000" dirty="0"/>
              <a:t>点得</a:t>
            </a:r>
            <a:r>
              <a:rPr lang="en-US" altLang="zh-CN" sz="4000" dirty="0"/>
              <a:t>4</a:t>
            </a:r>
            <a:r>
              <a:rPr lang="zh-CN" altLang="zh-CN" sz="4000" dirty="0"/>
              <a:t>分。）</a:t>
            </a:r>
          </a:p>
        </p:txBody>
      </p:sp>
    </p:spTree>
    <p:extLst>
      <p:ext uri="{BB962C8B-B14F-4D97-AF65-F5344CB8AC3E}">
        <p14:creationId xmlns:p14="http://schemas.microsoft.com/office/powerpoint/2010/main" val="2493389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31846" y="801515"/>
            <a:ext cx="9957732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/>
              <a:t>24.</a:t>
            </a:r>
            <a:r>
              <a:rPr lang="zh-CN" altLang="zh-CN" sz="3200" b="1" dirty="0"/>
              <a:t>（</a:t>
            </a:r>
            <a:r>
              <a:rPr lang="en-US" altLang="zh-CN" sz="3200" b="1" dirty="0"/>
              <a:t>1</a:t>
            </a:r>
            <a:r>
              <a:rPr lang="zh-CN" altLang="zh-CN" sz="3200" b="1" dirty="0"/>
              <a:t>）武昌起义后全国世界个省份宣布脱离清政府独立，清朝的通知迅速崩溃。或者辛亥革命推翻了清朝的反动统治，宣告了延续两千多年的君主专制制度的结束。它开创了完全意义上的近代民族民主革命，极大地推动了中华民族的思想解放，打开了中国进步潮流的闸门。（</a:t>
            </a:r>
            <a:r>
              <a:rPr lang="en-US" altLang="zh-CN" sz="3200" b="1" dirty="0"/>
              <a:t>2</a:t>
            </a:r>
            <a:r>
              <a:rPr lang="zh-CN" altLang="zh-CN" sz="3200" b="1" dirty="0"/>
              <a:t>分</a:t>
            </a:r>
            <a:r>
              <a:rPr lang="zh-CN" altLang="zh-CN" sz="3200" b="1" dirty="0" smtClean="0"/>
              <a:t>）</a:t>
            </a:r>
            <a:endParaRPr lang="en-US" altLang="zh-CN" sz="3200" b="1" dirty="0" smtClean="0"/>
          </a:p>
          <a:p>
            <a:endParaRPr lang="zh-CN" altLang="zh-CN" sz="3200" b="1" dirty="0"/>
          </a:p>
          <a:p>
            <a:r>
              <a:rPr lang="zh-CN" altLang="zh-CN" sz="3200" b="1" dirty="0"/>
              <a:t>（</a:t>
            </a:r>
            <a:r>
              <a:rPr lang="en-US" altLang="zh-CN" sz="3200" b="1" dirty="0"/>
              <a:t>2</a:t>
            </a:r>
            <a:r>
              <a:rPr lang="zh-CN" altLang="zh-CN" sz="3200" b="1" dirty="0"/>
              <a:t>）一战结束后中国以战胜国的身份参加巴黎和会，巴黎和会拒绝了中国的合理要求，将德国在山东的权益转让给了日本。（</a:t>
            </a:r>
            <a:r>
              <a:rPr lang="en-US" altLang="zh-CN" sz="3200" b="1" dirty="0"/>
              <a:t>2</a:t>
            </a:r>
            <a:r>
              <a:rPr lang="zh-CN" altLang="zh-CN" sz="3200" b="1" dirty="0"/>
              <a:t>分）五四运动中工人阶级开始以独立姿态政治舞台，是中国新主主义革命的开端。（</a:t>
            </a:r>
            <a:r>
              <a:rPr lang="en-US" altLang="zh-CN" sz="3200" b="1" dirty="0"/>
              <a:t>2</a:t>
            </a:r>
            <a:r>
              <a:rPr lang="zh-CN" altLang="zh-CN" sz="3200" b="1" dirty="0"/>
              <a:t>分</a:t>
            </a:r>
            <a:r>
              <a:rPr lang="zh-CN" altLang="zh-CN" sz="3200" b="1" dirty="0" smtClean="0"/>
              <a:t>）</a:t>
            </a:r>
            <a:endParaRPr lang="zh-CN" altLang="zh-CN" sz="3200" b="1" dirty="0"/>
          </a:p>
        </p:txBody>
      </p:sp>
    </p:spTree>
    <p:extLst>
      <p:ext uri="{BB962C8B-B14F-4D97-AF65-F5344CB8AC3E}">
        <p14:creationId xmlns:p14="http://schemas.microsoft.com/office/powerpoint/2010/main" val="1441017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30510" y="587229"/>
            <a:ext cx="10586907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/>
              <a:t>24</a:t>
            </a:r>
            <a:r>
              <a:rPr lang="en-US" altLang="zh-CN" sz="3200" dirty="0" smtClean="0"/>
              <a:t>.</a:t>
            </a:r>
            <a:r>
              <a:rPr lang="zh-CN" altLang="zh-CN" sz="3200" dirty="0" smtClean="0"/>
              <a:t> （</a:t>
            </a:r>
            <a:r>
              <a:rPr lang="en-US" altLang="zh-CN" sz="3200" dirty="0"/>
              <a:t>3</a:t>
            </a:r>
            <a:r>
              <a:rPr lang="zh-CN" altLang="zh-CN" sz="3200" dirty="0"/>
              <a:t>）中国共产党成立后，集中力量领导工人运动。因军阀镇压，工人运动陷入低谷，中国共产党认识到，要推翻军阀统治，取得革命成功，不能只依靠工人阶级的力量，应该联合其他革命党派，建立革命统一战线。</a:t>
            </a:r>
            <a:r>
              <a:rPr lang="en-US" altLang="zh-CN" sz="3200" b="1" dirty="0">
                <a:solidFill>
                  <a:srgbClr val="C00000"/>
                </a:solidFill>
              </a:rPr>
              <a:t>1924</a:t>
            </a:r>
            <a:r>
              <a:rPr lang="zh-CN" altLang="zh-CN" sz="3200" b="1" dirty="0">
                <a:solidFill>
                  <a:srgbClr val="C00000"/>
                </a:solidFill>
              </a:rPr>
              <a:t>年国民党一大召开，标志着国共第一次合作正式形成，国民革命开始，通过北伐，基本上推翻了北洋军阀统治，也沉重打击了列强的势力。</a:t>
            </a:r>
            <a:r>
              <a:rPr lang="zh-CN" altLang="zh-CN" sz="3200" dirty="0"/>
              <a:t>大革命失败后，开始武装反抗国民党反动派，先后发动了多次针对城市的起义，城市中的敌人力量是非常强大的，中国共产党认识到，中国革命应该从本国国情出发，放弃苏俄城市中心论改向敌人力量薄弱的农村进发，建立农村革命根据地，走农村包围城市的道路。（</a:t>
            </a:r>
            <a:r>
              <a:rPr lang="en-US" altLang="zh-CN" sz="3200" dirty="0"/>
              <a:t>4</a:t>
            </a:r>
            <a:r>
              <a:rPr lang="zh-CN" altLang="zh-CN" sz="3200" dirty="0"/>
              <a:t>分）</a:t>
            </a:r>
          </a:p>
        </p:txBody>
      </p:sp>
    </p:spTree>
    <p:extLst>
      <p:ext uri="{BB962C8B-B14F-4D97-AF65-F5344CB8AC3E}">
        <p14:creationId xmlns:p14="http://schemas.microsoft.com/office/powerpoint/2010/main" val="1212842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89901" y="553673"/>
            <a:ext cx="10041622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/>
              <a:t>25.</a:t>
            </a:r>
            <a:r>
              <a:rPr lang="zh-CN" altLang="zh-CN" sz="3200" b="1" dirty="0"/>
              <a:t>（</a:t>
            </a:r>
            <a:r>
              <a:rPr lang="en-US" altLang="zh-CN" sz="3200" b="1" dirty="0"/>
              <a:t>1</a:t>
            </a:r>
            <a:r>
              <a:rPr lang="zh-CN" altLang="zh-CN" sz="3200" b="1" dirty="0"/>
              <a:t>）少年拒烟的行为是正确的，值得表扬。（</a:t>
            </a:r>
            <a:r>
              <a:rPr lang="en-US" altLang="zh-CN" sz="3200" b="1" dirty="0"/>
              <a:t>1</a:t>
            </a:r>
            <a:r>
              <a:rPr lang="zh-CN" altLang="zh-CN" sz="3200" b="1" dirty="0"/>
              <a:t>分）生命是脆弱的，艰难的，每个人的生命都是宝贵的（</a:t>
            </a:r>
            <a:r>
              <a:rPr lang="en-US" altLang="zh-CN" sz="3200" b="1" dirty="0"/>
              <a:t>1</a:t>
            </a:r>
            <a:r>
              <a:rPr lang="zh-CN" altLang="zh-CN" sz="3200" b="1" dirty="0"/>
              <a:t>分</a:t>
            </a:r>
            <a:r>
              <a:rPr lang="zh-CN" altLang="zh-CN" sz="3200" b="1" dirty="0" smtClean="0"/>
              <a:t>）</a:t>
            </a:r>
            <a:endParaRPr lang="en-US" altLang="zh-CN" sz="3200" b="1" dirty="0" smtClean="0"/>
          </a:p>
          <a:p>
            <a:r>
              <a:rPr lang="zh-CN" altLang="zh-CN" sz="3200" b="1" dirty="0" smtClean="0"/>
              <a:t>吸烟</a:t>
            </a:r>
            <a:r>
              <a:rPr lang="zh-CN" altLang="zh-CN" sz="3200" b="1" dirty="0"/>
              <a:t>对青少年的身体有巨大的伤害。对烟草说“不”做到了珍爱自己的生命，且有较强的安全意识、自我保护意识和较高的安全防范能力。（</a:t>
            </a:r>
            <a:r>
              <a:rPr lang="en-US" altLang="zh-CN" sz="3200" b="1" dirty="0"/>
              <a:t>2</a:t>
            </a:r>
            <a:r>
              <a:rPr lang="zh-CN" altLang="zh-CN" sz="3200" b="1" dirty="0"/>
              <a:t>分</a:t>
            </a:r>
            <a:r>
              <a:rPr lang="zh-CN" altLang="zh-CN" sz="3200" b="1" dirty="0" smtClean="0"/>
              <a:t>）</a:t>
            </a:r>
            <a:endParaRPr lang="en-US" altLang="zh-CN" sz="3200" b="1" dirty="0" smtClean="0"/>
          </a:p>
          <a:p>
            <a:r>
              <a:rPr lang="zh-CN" altLang="zh-CN" sz="3200" b="1" dirty="0" smtClean="0"/>
              <a:t>敬畏</a:t>
            </a:r>
            <a:r>
              <a:rPr lang="zh-CN" altLang="zh-CN" sz="3200" b="1" dirty="0"/>
              <a:t>生命，要在珍爱自己生命的同时珍爱他人的生命，对烟草说“不”体现了尊重，关注、关怀和善待身边每一个人（</a:t>
            </a:r>
            <a:r>
              <a:rPr lang="en-US" altLang="zh-CN" sz="3200" b="1" dirty="0"/>
              <a:t>2</a:t>
            </a:r>
            <a:r>
              <a:rPr lang="zh-CN" altLang="zh-CN" sz="3200" b="1" dirty="0"/>
              <a:t>分）</a:t>
            </a:r>
            <a:r>
              <a:rPr lang="zh-CN" altLang="zh-CN" sz="3200" b="1" dirty="0">
                <a:solidFill>
                  <a:srgbClr val="FF0000"/>
                </a:solidFill>
              </a:rPr>
              <a:t>或者</a:t>
            </a:r>
            <a:r>
              <a:rPr lang="zh-CN" altLang="zh-CN" sz="3200" b="1" dirty="0"/>
              <a:t>敬畏生命要增强安全意识，自我保护意识提高安全防范能力，面对诱惑，青少年能坚持拒烟，是有较强安全意识的表现。（</a:t>
            </a:r>
            <a:r>
              <a:rPr lang="en-US" altLang="zh-CN" sz="3200" b="1" dirty="0"/>
              <a:t>2</a:t>
            </a:r>
            <a:r>
              <a:rPr lang="zh-CN" altLang="zh-CN" sz="3200" b="1" dirty="0"/>
              <a:t>分</a:t>
            </a:r>
            <a:r>
              <a:rPr lang="zh-CN" altLang="zh-CN" sz="3200" b="1" dirty="0" smtClean="0"/>
              <a:t>）</a:t>
            </a:r>
            <a:endParaRPr lang="zh-CN" altLang="zh-CN" sz="3200" b="1" dirty="0"/>
          </a:p>
        </p:txBody>
      </p:sp>
    </p:spTree>
    <p:extLst>
      <p:ext uri="{BB962C8B-B14F-4D97-AF65-F5344CB8AC3E}">
        <p14:creationId xmlns:p14="http://schemas.microsoft.com/office/powerpoint/2010/main" val="3839009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24125" y="595618"/>
            <a:ext cx="10452682" cy="52011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dirty="0"/>
              <a:t>25</a:t>
            </a:r>
            <a:r>
              <a:rPr lang="en-US" altLang="zh-CN" sz="3600" b="1" dirty="0" smtClean="0"/>
              <a:t>.</a:t>
            </a:r>
            <a:r>
              <a:rPr lang="zh-CN" altLang="zh-CN" sz="3600" b="1" dirty="0" smtClean="0"/>
              <a:t> （</a:t>
            </a:r>
            <a:r>
              <a:rPr lang="en-US" altLang="zh-CN" sz="3600" b="1" dirty="0"/>
              <a:t>2</a:t>
            </a:r>
            <a:r>
              <a:rPr lang="zh-CN" altLang="zh-CN" sz="3600" b="1" dirty="0" smtClean="0"/>
              <a:t>）</a:t>
            </a:r>
            <a:endParaRPr lang="en-US" altLang="zh-CN" sz="3600" b="1" dirty="0" smtClean="0"/>
          </a:p>
          <a:p>
            <a:r>
              <a:rPr lang="en-US" altLang="zh-CN" sz="3600" b="1" dirty="0" smtClean="0">
                <a:solidFill>
                  <a:srgbClr val="FF0000"/>
                </a:solidFill>
              </a:rPr>
              <a:t>  a</a:t>
            </a:r>
            <a:r>
              <a:rPr lang="zh-CN" altLang="zh-CN" sz="3600" b="1" dirty="0" smtClean="0"/>
              <a:t>技术</a:t>
            </a:r>
            <a:r>
              <a:rPr lang="zh-CN" altLang="zh-CN" sz="3600" b="1" dirty="0"/>
              <a:t>的创新促进生产力的发展，增加社会财富，利用科技控烟治霾，有利于改善环境，改善人们的生活</a:t>
            </a:r>
            <a:r>
              <a:rPr lang="zh-CN" altLang="zh-CN" sz="3600" b="1" dirty="0" smtClean="0"/>
              <a:t>。</a:t>
            </a:r>
            <a:endParaRPr lang="en-US" altLang="zh-CN" sz="3600" b="1" dirty="0" smtClean="0"/>
          </a:p>
          <a:p>
            <a:r>
              <a:rPr lang="en-US" altLang="zh-CN" sz="3600" b="1" dirty="0">
                <a:solidFill>
                  <a:srgbClr val="FF0000"/>
                </a:solidFill>
              </a:rPr>
              <a:t>b</a:t>
            </a:r>
            <a:r>
              <a:rPr lang="zh-CN" altLang="zh-CN" sz="3600" b="1" dirty="0" smtClean="0"/>
              <a:t>政府</a:t>
            </a:r>
            <a:r>
              <a:rPr lang="zh-CN" altLang="zh-CN" sz="3600" b="1" dirty="0"/>
              <a:t>部门应该加大监督检查和执法力度，明确政府责任清单和权力清单，坚持依法行政</a:t>
            </a:r>
            <a:r>
              <a:rPr lang="zh-CN" altLang="zh-CN" sz="3600" b="1" dirty="0" smtClean="0"/>
              <a:t>。</a:t>
            </a:r>
            <a:endParaRPr lang="en-US" altLang="zh-CN" sz="3600" b="1" dirty="0"/>
          </a:p>
          <a:p>
            <a:r>
              <a:rPr lang="en-US" altLang="zh-CN" sz="3600" b="1" dirty="0">
                <a:solidFill>
                  <a:srgbClr val="FF0000"/>
                </a:solidFill>
              </a:rPr>
              <a:t>c</a:t>
            </a:r>
            <a:r>
              <a:rPr lang="zh-CN" altLang="zh-CN" sz="3600" b="1" dirty="0" smtClean="0"/>
              <a:t>转变</a:t>
            </a:r>
            <a:r>
              <a:rPr lang="zh-CN" altLang="zh-CN" sz="3600" b="1" dirty="0"/>
              <a:t>经济发展方式，优化经济结构，转换增长动力，将经济发展</a:t>
            </a:r>
            <a:r>
              <a:rPr lang="zh-CN" altLang="zh-CN" sz="3600" b="1" dirty="0" smtClean="0"/>
              <a:t>从</a:t>
            </a:r>
            <a:r>
              <a:rPr lang="zh-CN" altLang="en-US" sz="3600" b="1" dirty="0"/>
              <a:t>高速</a:t>
            </a:r>
            <a:r>
              <a:rPr lang="zh-CN" altLang="zh-CN" sz="3600" b="1" dirty="0" smtClean="0"/>
              <a:t>增长</a:t>
            </a:r>
            <a:r>
              <a:rPr lang="zh-CN" altLang="zh-CN" sz="3600" b="1" dirty="0"/>
              <a:t>转向高质量发展</a:t>
            </a:r>
            <a:r>
              <a:rPr lang="zh-CN" altLang="zh-CN" sz="3600" b="1" dirty="0" smtClean="0"/>
              <a:t>。</a:t>
            </a:r>
            <a:endParaRPr lang="en-US" altLang="zh-CN" sz="3600" b="1" dirty="0" smtClean="0"/>
          </a:p>
          <a:p>
            <a:r>
              <a:rPr lang="zh-CN" altLang="zh-CN" sz="3600" b="1" dirty="0" smtClean="0"/>
              <a:t>（每</a:t>
            </a:r>
            <a:r>
              <a:rPr lang="zh-CN" altLang="en-US" sz="3600" b="1" dirty="0"/>
              <a:t>点</a:t>
            </a:r>
            <a:r>
              <a:rPr lang="en-US" altLang="zh-CN" sz="3600" b="1" dirty="0" smtClean="0"/>
              <a:t>2</a:t>
            </a:r>
            <a:r>
              <a:rPr lang="zh-CN" altLang="zh-CN" sz="3600" b="1" dirty="0"/>
              <a:t>分，任写两点得</a:t>
            </a:r>
            <a:r>
              <a:rPr lang="en-US" altLang="zh-CN" sz="3600" b="1" dirty="0"/>
              <a:t>4</a:t>
            </a:r>
            <a:r>
              <a:rPr lang="zh-CN" altLang="zh-CN" sz="3600" b="1" dirty="0"/>
              <a:t>分）</a:t>
            </a:r>
          </a:p>
        </p:txBody>
      </p:sp>
    </p:spTree>
    <p:extLst>
      <p:ext uri="{BB962C8B-B14F-4D97-AF65-F5344CB8AC3E}">
        <p14:creationId xmlns:p14="http://schemas.microsoft.com/office/powerpoint/2010/main" val="1441017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极简系工作商务汇报PPT模板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3654</TotalTime>
  <Words>1166</Words>
  <Application>Microsoft Office PowerPoint</Application>
  <PresentationFormat>自定义</PresentationFormat>
  <Paragraphs>95</Paragraphs>
  <Slides>11</Slides>
  <Notes>11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www.51pptmoban.com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荷叶</dc:title>
  <dc:subject>www.51pptmoban.com</dc:subject>
  <dc:creator>东方之P</dc:creator>
  <cp:keywords>51PPT模板网</cp:keywords>
  <dc:description>www.51pptmoban.com</dc:description>
  <cp:lastModifiedBy>微软用户</cp:lastModifiedBy>
  <cp:revision>282</cp:revision>
  <dcterms:created xsi:type="dcterms:W3CDTF">2017-03-27T14:29:00Z</dcterms:created>
  <dcterms:modified xsi:type="dcterms:W3CDTF">2022-01-15T07:17:36Z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