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84" d="100"/>
          <a:sy n="84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CDE-B69C-404C-9D0A-7211B5C9757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237-D359-481C-B3CC-0C0C831F3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40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CDE-B69C-404C-9D0A-7211B5C9757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237-D359-481C-B3CC-0C0C831F3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72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CDE-B69C-404C-9D0A-7211B5C9757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237-D359-481C-B3CC-0C0C831F3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17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CDE-B69C-404C-9D0A-7211B5C9757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237-D359-481C-B3CC-0C0C831F3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93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CDE-B69C-404C-9D0A-7211B5C9757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237-D359-481C-B3CC-0C0C831F3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68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CDE-B69C-404C-9D0A-7211B5C9757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237-D359-481C-B3CC-0C0C831F3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91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CDE-B69C-404C-9D0A-7211B5C9757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237-D359-481C-B3CC-0C0C831F3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83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CDE-B69C-404C-9D0A-7211B5C9757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237-D359-481C-B3CC-0C0C831F3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14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CDE-B69C-404C-9D0A-7211B5C9757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237-D359-481C-B3CC-0C0C831F3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68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CDE-B69C-404C-9D0A-7211B5C9757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237-D359-481C-B3CC-0C0C831F3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18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CDE-B69C-404C-9D0A-7211B5C9757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C237-D359-481C-B3CC-0C0C831F3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25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ECDE-B69C-404C-9D0A-7211B5C97576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BC237-D359-481C-B3CC-0C0C831F3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27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imate.gov/news-features/understanding-climate/climate-change-global-temperature-projection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nationalgeographic.org/news/climate-milestone-earths-co2-level-passes-400-pp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3ECE-0B52-4C28-B549-925031254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88307"/>
            <a:ext cx="5829300" cy="944626"/>
          </a:xfrm>
          <a:blipFill dpi="0" rotWithShape="1">
            <a:blip r:embed="rId2"/>
            <a:srcRect/>
            <a:stretch>
              <a:fillRect l="-1000" r="-12000"/>
            </a:stretch>
          </a:blipFill>
        </p:spPr>
        <p:txBody>
          <a:bodyPr>
            <a:normAutofit/>
          </a:bodyPr>
          <a:lstStyle/>
          <a:p>
            <a:pPr algn="l"/>
            <a:r>
              <a:rPr lang="en-GB" dirty="0"/>
              <a:t>Greenhouse 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44D65-31E6-4F1D-88F5-BBDFEB3B71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" t="21811" r="42666" b="26835"/>
          <a:stretch/>
        </p:blipFill>
        <p:spPr>
          <a:xfrm>
            <a:off x="776871" y="1552992"/>
            <a:ext cx="5304243" cy="27065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20FD28-3886-4299-91F4-36292E729A19}"/>
              </a:ext>
            </a:extLst>
          </p:cNvPr>
          <p:cNvSpPr txBox="1">
            <a:spLocks/>
          </p:cNvSpPr>
          <p:nvPr/>
        </p:nvSpPr>
        <p:spPr>
          <a:xfrm>
            <a:off x="514351" y="7135001"/>
            <a:ext cx="5829300" cy="783982"/>
          </a:xfrm>
          <a:prstGeom prst="rect">
            <a:avLst/>
          </a:prstGeom>
          <a:blipFill dpi="0" rotWithShape="1">
            <a:blip r:embed="rId4"/>
            <a:srcRect/>
            <a:stretch>
              <a:fillRect r="-7000"/>
            </a:stretch>
          </a:blipFill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>
                <a:solidFill>
                  <a:schemeClr val="bg1"/>
                </a:solidFill>
              </a:rPr>
              <a:t>Help stop global warming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85DF993-1B69-44A1-83F4-968E88AD0C85}"/>
              </a:ext>
            </a:extLst>
          </p:cNvPr>
          <p:cNvSpPr txBox="1">
            <a:spLocks/>
          </p:cNvSpPr>
          <p:nvPr/>
        </p:nvSpPr>
        <p:spPr>
          <a:xfrm>
            <a:off x="514350" y="7918983"/>
            <a:ext cx="5829299" cy="5200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GB" dirty="0"/>
              <a:t>Organisations are working to cut greenhouse gas emissions in California by encouraging more sustainable practices. Here’s how you can help: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8C9D9-B729-4463-8037-E086F2D5E692}"/>
              </a:ext>
            </a:extLst>
          </p:cNvPr>
          <p:cNvSpPr txBox="1"/>
          <p:nvPr/>
        </p:nvSpPr>
        <p:spPr>
          <a:xfrm>
            <a:off x="1085849" y="8652123"/>
            <a:ext cx="2196000" cy="30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13421-84AA-4EA4-BB85-F7BFDD356F9A}"/>
              </a:ext>
            </a:extLst>
          </p:cNvPr>
          <p:cNvSpPr txBox="1"/>
          <p:nvPr/>
        </p:nvSpPr>
        <p:spPr>
          <a:xfrm>
            <a:off x="2183849" y="11250796"/>
            <a:ext cx="617221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Join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DEEE3-F447-4103-A1B2-C36524313167}"/>
              </a:ext>
            </a:extLst>
          </p:cNvPr>
          <p:cNvSpPr txBox="1"/>
          <p:nvPr/>
        </p:nvSpPr>
        <p:spPr>
          <a:xfrm>
            <a:off x="1143718" y="8743563"/>
            <a:ext cx="2126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Environment California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B50E1-D740-4C82-B239-93A7165DBB82}"/>
              </a:ext>
            </a:extLst>
          </p:cNvPr>
          <p:cNvSpPr txBox="1"/>
          <p:nvPr/>
        </p:nvSpPr>
        <p:spPr>
          <a:xfrm>
            <a:off x="1234440" y="10125742"/>
            <a:ext cx="18859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Statewide, citizen-based environmental advocacy organization. Focused on electric vehicles, renewable energy, and wildlife </a:t>
            </a:r>
            <a:endParaRPr lang="en-GB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13A61F-60DE-47DA-8B3F-94F4597C466D}"/>
              </a:ext>
            </a:extLst>
          </p:cNvPr>
          <p:cNvSpPr txBox="1"/>
          <p:nvPr/>
        </p:nvSpPr>
        <p:spPr>
          <a:xfrm>
            <a:off x="1394459" y="11254682"/>
            <a:ext cx="617221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Info</a:t>
            </a:r>
          </a:p>
        </p:txBody>
      </p:sp>
      <p:pic>
        <p:nvPicPr>
          <p:cNvPr id="1026" name="Picture 2" descr="https://environmentcalifornia.org/sites/environment/files/web-logo-_CAE.png">
            <a:extLst>
              <a:ext uri="{FF2B5EF4-FFF2-40B4-BE49-F238E27FC236}">
                <a16:creationId xmlns:a16="http://schemas.microsoft.com/office/drawing/2014/main" id="{1D2F901E-464B-41A1-BC70-37A05C0B55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32"/>
          <a:stretch/>
        </p:blipFill>
        <p:spPr bwMode="auto">
          <a:xfrm>
            <a:off x="1581686" y="9191178"/>
            <a:ext cx="1191457" cy="77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45370F-6D80-4EAE-BBD7-F137FF63B608}"/>
              </a:ext>
            </a:extLst>
          </p:cNvPr>
          <p:cNvSpPr txBox="1"/>
          <p:nvPr/>
        </p:nvSpPr>
        <p:spPr>
          <a:xfrm>
            <a:off x="3622592" y="8652123"/>
            <a:ext cx="2196000" cy="30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CE0E4F-3B18-4397-8E08-0DF736DDD3C1}"/>
              </a:ext>
            </a:extLst>
          </p:cNvPr>
          <p:cNvSpPr txBox="1"/>
          <p:nvPr/>
        </p:nvSpPr>
        <p:spPr>
          <a:xfrm>
            <a:off x="4720592" y="11250796"/>
            <a:ext cx="617221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Join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DE7B3-0EDA-4EED-99C6-8EC8B3D98D89}"/>
              </a:ext>
            </a:extLst>
          </p:cNvPr>
          <p:cNvSpPr txBox="1"/>
          <p:nvPr/>
        </p:nvSpPr>
        <p:spPr>
          <a:xfrm>
            <a:off x="3657601" y="8743563"/>
            <a:ext cx="2126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Citizen’s Climate Lobby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A2D46D-FA84-42A5-A96A-346F839DA4CC}"/>
              </a:ext>
            </a:extLst>
          </p:cNvPr>
          <p:cNvSpPr txBox="1"/>
          <p:nvPr/>
        </p:nvSpPr>
        <p:spPr>
          <a:xfrm>
            <a:off x="3771183" y="10102882"/>
            <a:ext cx="18859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Be empowered to work on climate change solutions with 400 local chapters the US. Build support in Congress for a national bipartisan solution to climate change.</a:t>
            </a:r>
            <a:endParaRPr lang="en-GB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DE96C-A9FB-44FF-8C2C-27123005732F}"/>
              </a:ext>
            </a:extLst>
          </p:cNvPr>
          <p:cNvSpPr txBox="1"/>
          <p:nvPr/>
        </p:nvSpPr>
        <p:spPr>
          <a:xfrm>
            <a:off x="3931202" y="11254682"/>
            <a:ext cx="617221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Info</a:t>
            </a:r>
          </a:p>
        </p:txBody>
      </p:sp>
      <p:pic>
        <p:nvPicPr>
          <p:cNvPr id="1028" name="Picture 4" descr="https://11bup83sxdss1xze1i3lpol4-wpengine.netdna-ssl.com/wp-content/uploads/2014/10/CCL-Logo-H2.png">
            <a:extLst>
              <a:ext uri="{FF2B5EF4-FFF2-40B4-BE49-F238E27FC236}">
                <a16:creationId xmlns:a16="http://schemas.microsoft.com/office/drawing/2014/main" id="{673CE631-F0E6-42F6-BFF5-64BF0DB32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686" y="9432360"/>
            <a:ext cx="1885951" cy="27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C8EFB3-D338-4D82-A559-C861E78ED71D}"/>
              </a:ext>
            </a:extLst>
          </p:cNvPr>
          <p:cNvSpPr txBox="1"/>
          <p:nvPr/>
        </p:nvSpPr>
        <p:spPr>
          <a:xfrm>
            <a:off x="514344" y="6351954"/>
            <a:ext cx="5829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 2013, CO</a:t>
            </a:r>
            <a:r>
              <a:rPr lang="en-GB" sz="1400" baseline="-25000" dirty="0"/>
              <a:t>2</a:t>
            </a:r>
            <a:r>
              <a:rPr lang="en-GB" sz="1400" dirty="0"/>
              <a:t> levels in the atmosphere passed 400ppm for the 1</a:t>
            </a:r>
            <a:r>
              <a:rPr lang="en-GB" sz="1400" baseline="30000" dirty="0"/>
              <a:t>st</a:t>
            </a:r>
            <a:r>
              <a:rPr lang="en-GB" sz="1400" dirty="0"/>
              <a:t> time in </a:t>
            </a:r>
            <a:r>
              <a:rPr lang="en-GB" sz="1400" dirty="0">
                <a:hlinkClick r:id="rId7"/>
              </a:rPr>
              <a:t>millions of years</a:t>
            </a:r>
            <a:r>
              <a:rPr lang="en-GB" sz="1400" dirty="0"/>
              <a:t>. If current rates of CO</a:t>
            </a:r>
            <a:r>
              <a:rPr lang="en-GB" sz="1400" baseline="-25000" dirty="0"/>
              <a:t>2</a:t>
            </a:r>
            <a:r>
              <a:rPr lang="en-GB" sz="1400" dirty="0"/>
              <a:t> emissions continue, the </a:t>
            </a:r>
            <a:r>
              <a:rPr lang="en-GB" sz="1400" dirty="0">
                <a:hlinkClick r:id="rId8"/>
              </a:rPr>
              <a:t>Earth will be 2°C warmer by  2050</a:t>
            </a:r>
            <a:r>
              <a:rPr lang="en-GB" sz="1400" dirty="0"/>
              <a:t>, with severe consequences for our climate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A79C89C-5BAD-4224-9B86-0A346EBC0D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4" y="4676142"/>
            <a:ext cx="3006090" cy="15638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5CF46A4-4F5F-4945-A613-7D59A2D031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592" y="4664622"/>
            <a:ext cx="3006090" cy="156382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2377C71-7335-4F6F-AEE0-90068EF2F455}"/>
              </a:ext>
            </a:extLst>
          </p:cNvPr>
          <p:cNvSpPr/>
          <p:nvPr/>
        </p:nvSpPr>
        <p:spPr>
          <a:xfrm>
            <a:off x="460664" y="4245056"/>
            <a:ext cx="21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Interactive data plots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BB127-CD63-450F-B9DB-AD7BC5A3BF67}"/>
              </a:ext>
            </a:extLst>
          </p:cNvPr>
          <p:cNvSpPr txBox="1"/>
          <p:nvPr/>
        </p:nvSpPr>
        <p:spPr>
          <a:xfrm>
            <a:off x="518690" y="1031208"/>
            <a:ext cx="5829299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A visual presentation of CO</a:t>
            </a:r>
            <a:r>
              <a:rPr lang="en-GB" sz="1200" baseline="-25000" dirty="0"/>
              <a:t>2</a:t>
            </a:r>
            <a:r>
              <a:rPr lang="en-GB" sz="1200" dirty="0"/>
              <a:t> and CH</a:t>
            </a:r>
            <a:r>
              <a:rPr lang="en-GB" sz="1200" baseline="-25000" dirty="0"/>
              <a:t>4</a:t>
            </a:r>
            <a:r>
              <a:rPr lang="en-GB" sz="1200" dirty="0"/>
              <a:t> emissions in the LA basin, powered by data from NASA’s Megacities project</a:t>
            </a:r>
          </a:p>
        </p:txBody>
      </p:sp>
    </p:spTree>
    <p:extLst>
      <p:ext uri="{BB962C8B-B14F-4D97-AF65-F5344CB8AC3E}">
        <p14:creationId xmlns:p14="http://schemas.microsoft.com/office/powerpoint/2010/main" val="137823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Greenhouse 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Greenhouse LA</dc:title>
  <dc:creator>Yih-Foo Looi</dc:creator>
  <cp:lastModifiedBy>Yih-Foo Looi</cp:lastModifiedBy>
  <cp:revision>10</cp:revision>
  <dcterms:created xsi:type="dcterms:W3CDTF">2019-10-03T19:21:46Z</dcterms:created>
  <dcterms:modified xsi:type="dcterms:W3CDTF">2019-10-03T20:26:50Z</dcterms:modified>
</cp:coreProperties>
</file>