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B5BDEF-2FAA-4690-A378-3C6764FD7E3A}">
  <a:tblStyle styleId="{4AB5BDEF-2FAA-4690-A378-3C6764FD7E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506B862-4D4E-4A1F-92E7-D4899E39216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slide" Target="slides/slide77.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db81fb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db81fb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46bbe369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46bbe369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72f7fc59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72f7fc59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72f7fc5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72f7fc5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72f7fc5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72f7fc5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72f7fc5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72f7fc5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72f7fc5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72f7fc5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72f7fc59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72f7fc59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72f7fc59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72f7fc59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72f7fc59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72f7fc59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2f7fc59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2f7fc59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46bbe369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46bbe369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2f7fc59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2f7fc59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2f7fc59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2f7fc59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72f7fc59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72f7fc59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72f7fc59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72f7fc59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72f7fc59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72f7fc59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72f7fc59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72f7fc59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2f7fc59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2f7fc59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72f7fc5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72f7fc5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2f7fc59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2f7fc59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72f7fc59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72f7fc59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46bbe369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46bbe369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72f7fc59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72f7fc59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72f7fc59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72f7fc59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72f7fc59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72f7fc59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72f7fc59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72f7fc59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72f7fc593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72f7fc59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72f7fc59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72f7fc59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72f7fc59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72f7fc59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72f7fc59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72f7fc59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72f7fc593_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72f7fc593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72f7fc59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72f7fc59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46bbe369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46bbe369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72f7fc59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72f7fc59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72f7fc59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72f7fc59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72f7fc59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72f7fc59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72f7fc59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72f7fc59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72f7fc59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72f7fc59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72f7fc59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72f7fc59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72f7fc59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72f7fc59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72f7fc59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72f7fc59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72f7fc59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72f7fc59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72f7fc59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72f7fc59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6bbe369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6bbe369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72f7fc59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72f7fc59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72f7fc59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72f7fc59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72f7fc59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72f7fc59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72f7fc59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72f7fc59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72f7fc59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72f7fc59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72f7fc59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72f7fc59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72f7fc59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72f7fc59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72f7fc59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72f7fc59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72f7fc59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72f7fc59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72f7fc59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72f7fc59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46bbe36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46bbe36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72f7fc59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72f7fc59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72f7fc59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72f7fc59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72f7fc59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72f7fc59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72f7fc59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72f7fc59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72f7fc59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72f7fc59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72f7fc59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72f7fc59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72f7fc59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72f7fc59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72f7fc59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72f7fc59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72f7fc59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72f7fc59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72f7fc59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72f7fc59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46bbe369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46bbe369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72f7fc59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72f7fc59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72f7fc59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72f7fc59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72f7fc59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72f7fc59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072f7fc59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072f7fc59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72f7fc59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72f7fc59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72f7fc59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072f7fc59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72f7fc59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72f7fc59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72f7fc59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72f7fc59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46bbe369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46bbe369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5d6ac8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5d6ac8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T cap="flat" cmpd="sng" w="9525">
                      <a:solidFill>
                        <a:srgbClr val="E6B8AF"/>
                      </a:solidFill>
                      <a:prstDash val="solid"/>
                      <a:round/>
                      <a:headEnd len="sm" w="sm" type="none"/>
                      <a:tailEnd len="sm" w="sm" type="none"/>
                    </a:lnT>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T cap="flat" cmpd="sng" w="9525">
                      <a:solidFill>
                        <a:srgbClr val="E6B8AF"/>
                      </a:solidFill>
                      <a:prstDash val="solid"/>
                      <a:round/>
                      <a:headEnd len="sm" w="sm" type="none"/>
                      <a:tailEnd len="sm" w="sm" type="none"/>
                    </a:lnT>
                    <a:solidFill>
                      <a:srgbClr val="CFE2F3"/>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SzPts val="900"/>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aphicFrame>
        <p:nvGraphicFramePr>
          <p:cNvPr id="108" name="Google Shape;108;p22"/>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114" name="Google Shape;114;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115" name="Google Shape;115;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24"/>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T cap="flat" cmpd="sng" w="9525">
                      <a:solidFill>
                        <a:srgbClr val="E6B8AF"/>
                      </a:solidFill>
                      <a:prstDash val="solid"/>
                      <a:round/>
                      <a:headEnd len="sm" w="sm" type="none"/>
                      <a:tailEnd len="sm" w="sm" type="none"/>
                    </a:lnT>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T cap="flat" cmpd="sng" w="9525">
                      <a:solidFill>
                        <a:srgbClr val="E6B8AF"/>
                      </a:solidFill>
                      <a:prstDash val="solid"/>
                      <a:round/>
                      <a:headEnd len="sm" w="sm" type="none"/>
                      <a:tailEnd len="sm" w="sm" type="none"/>
                    </a:lnT>
                    <a:solidFill>
                      <a:srgbClr val="CFE2F3"/>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SzPts val="900"/>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126" name="Google Shape;126;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1200"/>
              </a:spcAft>
              <a:buNone/>
            </a:pPr>
            <a:r>
              <a:t/>
            </a:r>
            <a:endParaRPr/>
          </a:p>
        </p:txBody>
      </p:sp>
      <p:sp>
        <p:nvSpPr>
          <p:cNvPr id="127" name="Google Shape;127;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0" lvl="0" marL="0" rtl="0" algn="l">
              <a:spcBef>
                <a:spcPts val="1200"/>
              </a:spcBef>
              <a:spcAft>
                <a:spcPts val="0"/>
              </a:spcAft>
              <a:buNone/>
            </a:pPr>
            <a:r>
              <a:rPr lang="ko"/>
              <a:t>1.</a:t>
            </a:r>
            <a:endParaRPr/>
          </a:p>
          <a:p>
            <a:pPr indent="0" lvl="0" marL="0" rtl="0" algn="l">
              <a:spcBef>
                <a:spcPts val="1200"/>
              </a:spcBef>
              <a:spcAft>
                <a:spcPts val="1200"/>
              </a:spcAft>
              <a:buNone/>
            </a:pPr>
            <a:r>
              <a:rPr lang="ko"/>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6"/>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aphicFrame>
        <p:nvGraphicFramePr>
          <p:cNvPr id="137" name="Google Shape;137;p27"/>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28"/>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Fe</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네이버</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B cap="flat" cmpd="sng" w="9525">
                      <a:solidFill>
                        <a:srgbClr val="E6B8AF"/>
                      </a:solidFill>
                      <a:prstDash val="solid"/>
                      <a:round/>
                      <a:headEnd len="sm" w="sm" type="none"/>
                      <a:tailEnd len="sm" w="sm" type="none"/>
                    </a:lnB>
                    <a:solidFill>
                      <a:srgbClr val="F4CCCC"/>
                    </a:solidFill>
                  </a:tcPr>
                </a:tc>
                <a:tc gridSpan="2">
                  <a:txBody>
                    <a:bodyPr/>
                    <a:lstStyle/>
                    <a:p>
                      <a:pPr indent="0" lvl="0" marL="0" rtl="0" algn="l">
                        <a:spcBef>
                          <a:spcPts val="0"/>
                        </a:spcBef>
                        <a:spcAft>
                          <a:spcPts val="0"/>
                        </a:spcAft>
                        <a:buNone/>
                      </a:pPr>
                      <a:r>
                        <a:rPr lang="ko"/>
                        <a:t>백엔드</a:t>
                      </a:r>
                      <a:endParaRPr/>
                    </a:p>
                  </a:txBody>
                  <a:tcPr marT="91425" marB="91425" marR="91425" marL="91425" anchor="ctr">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lnT cap="flat" cmpd="sng" w="9525">
                      <a:solidFill>
                        <a:srgbClr val="E6B8AF"/>
                      </a:solidFill>
                      <a:prstDash val="solid"/>
                      <a:round/>
                      <a:headEnd len="sm" w="sm" type="none"/>
                      <a:tailEnd len="sm" w="sm" type="none"/>
                    </a:lnT>
                    <a:solidFill>
                      <a:srgbClr val="F4CCCC"/>
                    </a:solidFill>
                  </a:tcPr>
                </a:tc>
                <a:tc>
                  <a:txBody>
                    <a:bodyPr/>
                    <a:lstStyle/>
                    <a:p>
                      <a:pPr indent="0" lvl="0" marL="0" rtl="0" algn="l">
                        <a:spcBef>
                          <a:spcPts val="0"/>
                        </a:spcBef>
                        <a:spcAft>
                          <a:spcPts val="0"/>
                        </a:spcAft>
                        <a:buNone/>
                      </a:pPr>
                      <a:r>
                        <a:rPr lang="ko"/>
                        <a:t>기술을 공부할 때 어떤식으로 공부하나요?</a:t>
                      </a:r>
                      <a:endParaRPr/>
                    </a:p>
                  </a:txBody>
                  <a:tcPr marT="91425" marB="91425" marR="91425" marL="91425" anchor="ctr">
                    <a:lnT cap="flat" cmpd="sng" w="9525">
                      <a:solidFill>
                        <a:srgbClr val="E6B8AF"/>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r>
              <a:tr h="747125">
                <a:tc vMerge="1"/>
                <a:tc>
                  <a:txBody>
                    <a:bodyPr/>
                    <a:lstStyle/>
                    <a:p>
                      <a:pPr indent="0" lvl="0" marL="0" rtl="0" algn="l">
                        <a:spcBef>
                          <a:spcPts val="0"/>
                        </a:spcBef>
                        <a:spcAft>
                          <a:spcPts val="0"/>
                        </a:spcAft>
                        <a:buNone/>
                      </a:pPr>
                      <a:r>
                        <a:rPr b="1" lang="ko" sz="1500">
                          <a:solidFill>
                            <a:srgbClr val="333333"/>
                          </a:solidFill>
                          <a:highlight>
                            <a:srgbClr val="FFFFFF"/>
                          </a:highlight>
                          <a:latin typeface="Malgun Gothic"/>
                          <a:ea typeface="Malgun Gothic"/>
                          <a:cs typeface="Malgun Gothic"/>
                          <a:sym typeface="Malgun Gothic"/>
                        </a:rPr>
                        <a:t>n명 참가 토너먼트 경기에서 총 몇번의 경기를 해야하는지, 우승하려면 몇판이겨야 하는지 공식을 구해보세요.</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b="1" lang="ko" sz="1500">
                          <a:solidFill>
                            <a:srgbClr val="333333"/>
                          </a:solidFill>
                          <a:highlight>
                            <a:srgbClr val="FFFFFF"/>
                          </a:highlight>
                          <a:latin typeface="Malgun Gothic"/>
                          <a:ea typeface="Malgun Gothic"/>
                          <a:cs typeface="Malgun Gothic"/>
                          <a:sym typeface="Malgun Gothic"/>
                        </a:rPr>
                        <a:t>프로세스와 스레드의 차이를 설명해보세요</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
        <p:nvSpPr>
          <p:cNvPr id="143" name="Google Shape;143;p28"/>
          <p:cNvSpPr/>
          <p:nvPr/>
        </p:nvSpPr>
        <p:spPr>
          <a:xfrm>
            <a:off x="-191025" y="106125"/>
            <a:ext cx="601200" cy="5235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aphicFrame>
        <p:nvGraphicFramePr>
          <p:cNvPr id="148" name="Google Shape;148;p29"/>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solidFill>
                      <a:srgbClr val="E6B8AF"/>
                    </a:solidFill>
                  </a:tcPr>
                </a:tc>
              </a:tr>
              <a:tr h="747125">
                <a:tc rowSpan="5">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l">
                        <a:spcBef>
                          <a:spcPts val="0"/>
                        </a:spcBef>
                        <a:spcAft>
                          <a:spcPts val="0"/>
                        </a:spcAft>
                        <a:buNone/>
                      </a:pPr>
                      <a:r>
                        <a:rPr b="1" lang="ko" sz="1500">
                          <a:solidFill>
                            <a:srgbClr val="333333"/>
                          </a:solidFill>
                          <a:highlight>
                            <a:srgbClr val="FFFFFF"/>
                          </a:highlight>
                          <a:latin typeface="Malgun Gothic"/>
                          <a:ea typeface="Malgun Gothic"/>
                          <a:cs typeface="Malgun Gothic"/>
                          <a:sym typeface="Malgun Gothic"/>
                        </a:rPr>
                        <a:t>러시안 룰렛6칸의 총 구멍에서 연속해서 2발의 총알을 장전했다. 상대편이 먼저 1판을 시도하여 생존했을때, 내가 생존하려면 바로 게임을 시도하는것이 유리한가, 총알을 회전시켜 무작위로 바꾸는것이 생존에 유리한가?</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b="1" lang="ko" sz="1500">
                          <a:solidFill>
                            <a:srgbClr val="333333"/>
                          </a:solidFill>
                          <a:highlight>
                            <a:srgbClr val="FFFFFF"/>
                          </a:highlight>
                          <a:latin typeface="Malgun Gothic"/>
                          <a:ea typeface="Malgun Gothic"/>
                          <a:cs typeface="Malgun Gothic"/>
                          <a:sym typeface="Malgun Gothic"/>
                        </a:rPr>
                        <a:t>딥러닝으로 뭔가를 분류해주는 플랫폼을 만들건데 서비스할때 여러사람들이 그 플랫폼에 접근해서 이용하는 구조로 만들려면 어떻게 서비스 해야되나요?</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b="1" lang="ko" sz="1500">
                          <a:solidFill>
                            <a:srgbClr val="333333"/>
                          </a:solidFill>
                          <a:highlight>
                            <a:srgbClr val="FFFFFF"/>
                          </a:highlight>
                          <a:latin typeface="Malgun Gothic"/>
                          <a:ea typeface="Malgun Gothic"/>
                          <a:cs typeface="Malgun Gothic"/>
                          <a:sym typeface="Malgun Gothic"/>
                        </a:rPr>
                        <a:t>자바 string과 string builder 그리고 string buffer차이점을 말해보세요</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b="1" lang="ko" sz="1500">
                          <a:solidFill>
                            <a:srgbClr val="333333"/>
                          </a:solidFill>
                          <a:highlight>
                            <a:srgbClr val="FFFFFF"/>
                          </a:highlight>
                          <a:latin typeface="Malgun Gothic"/>
                          <a:ea typeface="Malgun Gothic"/>
                          <a:cs typeface="Malgun Gothic"/>
                          <a:sym typeface="Malgun Gothic"/>
                        </a:rPr>
                        <a:t>정렬을 손으로 코딩해보세요</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b="1" lang="ko" sz="1500">
                          <a:solidFill>
                            <a:srgbClr val="333333"/>
                          </a:solidFill>
                          <a:highlight>
                            <a:srgbClr val="FFFFFF"/>
                          </a:highlight>
                          <a:latin typeface="Malgun Gothic"/>
                          <a:ea typeface="Malgun Gothic"/>
                          <a:cs typeface="Malgun Gothic"/>
                          <a:sym typeface="Malgun Gothic"/>
                        </a:rPr>
                        <a:t>스프링의 aop와 ioc에 대해 설명해주세요</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154" name="Google Shape;154;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155" name="Google Shape;155;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pic>
        <p:nvPicPr>
          <p:cNvPr id="156" name="Google Shape;156;p30"/>
          <p:cNvPicPr preferRelativeResize="0"/>
          <p:nvPr/>
        </p:nvPicPr>
        <p:blipFill>
          <a:blip r:embed="rId3">
            <a:alphaModFix/>
          </a:blip>
          <a:stretch>
            <a:fillRect/>
          </a:stretch>
        </p:blipFill>
        <p:spPr>
          <a:xfrm>
            <a:off x="229688" y="1522525"/>
            <a:ext cx="4163925" cy="3551150"/>
          </a:xfrm>
          <a:prstGeom prst="rect">
            <a:avLst/>
          </a:prstGeom>
          <a:noFill/>
          <a:ln>
            <a:noFill/>
          </a:ln>
        </p:spPr>
      </p:pic>
      <p:pic>
        <p:nvPicPr>
          <p:cNvPr id="157" name="Google Shape;157;p30"/>
          <p:cNvPicPr preferRelativeResize="0"/>
          <p:nvPr/>
        </p:nvPicPr>
        <p:blipFill>
          <a:blip r:embed="rId4">
            <a:alphaModFix/>
          </a:blip>
          <a:stretch>
            <a:fillRect/>
          </a:stretch>
        </p:blipFill>
        <p:spPr>
          <a:xfrm>
            <a:off x="4571988" y="1522513"/>
            <a:ext cx="3571875" cy="1057275"/>
          </a:xfrm>
          <a:prstGeom prst="rect">
            <a:avLst/>
          </a:prstGeom>
          <a:noFill/>
          <a:ln>
            <a:noFill/>
          </a:ln>
        </p:spPr>
      </p:pic>
      <p:pic>
        <p:nvPicPr>
          <p:cNvPr id="158" name="Google Shape;158;p30"/>
          <p:cNvPicPr preferRelativeResize="0"/>
          <p:nvPr/>
        </p:nvPicPr>
        <p:blipFill>
          <a:blip r:embed="rId5">
            <a:alphaModFix/>
          </a:blip>
          <a:stretch>
            <a:fillRect/>
          </a:stretch>
        </p:blipFill>
        <p:spPr>
          <a:xfrm>
            <a:off x="4577950" y="2817925"/>
            <a:ext cx="4436250" cy="205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164" name="Google Shape;164;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AutoNum type="arabicPeriod"/>
            </a:pPr>
            <a:r>
              <a:rPr lang="ko"/>
              <a:t>Java 기반 백엔드 프로그래밍 기본지식</a:t>
            </a:r>
            <a:endParaRPr/>
          </a:p>
          <a:p>
            <a:pPr indent="-317500" lvl="0" marL="457200" rtl="0" algn="l">
              <a:spcBef>
                <a:spcPts val="0"/>
              </a:spcBef>
              <a:spcAft>
                <a:spcPts val="0"/>
              </a:spcAft>
              <a:buSzPts val="1400"/>
              <a:buAutoNum type="arabicPeriod"/>
            </a:pPr>
            <a:r>
              <a:rPr lang="ko"/>
              <a:t>Spring Framework 이해 및 활용 가능</a:t>
            </a:r>
            <a:endParaRPr/>
          </a:p>
          <a:p>
            <a:pPr indent="-317500" lvl="0" marL="457200" rtl="0" algn="l">
              <a:spcBef>
                <a:spcPts val="0"/>
              </a:spcBef>
              <a:spcAft>
                <a:spcPts val="0"/>
              </a:spcAft>
              <a:buSzPts val="1400"/>
              <a:buAutoNum type="arabicPeriod"/>
            </a:pPr>
            <a:r>
              <a:rPr lang="ko"/>
              <a:t>웹 프로토콜 및 인프라에 대한 이해를 보유</a:t>
            </a:r>
            <a:endParaRPr/>
          </a:p>
          <a:p>
            <a:pPr indent="-317500" lvl="0" marL="457200" rtl="0" algn="l">
              <a:spcBef>
                <a:spcPts val="0"/>
              </a:spcBef>
              <a:spcAft>
                <a:spcPts val="0"/>
              </a:spcAft>
              <a:buSzPts val="1400"/>
              <a:buAutoNum type="arabicPeriod"/>
            </a:pPr>
            <a:r>
              <a:rPr lang="ko"/>
              <a:t>객체지향 개발, 리팩토링, 자동화 테스트에 대한 기본 지식</a:t>
            </a:r>
            <a:endParaRPr/>
          </a:p>
          <a:p>
            <a:pPr indent="-317500" lvl="0" marL="457200" rtl="0" algn="l">
              <a:spcBef>
                <a:spcPts val="0"/>
              </a:spcBef>
              <a:spcAft>
                <a:spcPts val="0"/>
              </a:spcAft>
              <a:buSzPts val="1400"/>
              <a:buAutoNum type="arabicPeriod"/>
            </a:pPr>
            <a:r>
              <a:rPr lang="ko"/>
              <a:t>프레임워크가 책임질 범위를 정확히 인식하고 동작을 의심하며 사용</a:t>
            </a:r>
            <a:endParaRPr/>
          </a:p>
          <a:p>
            <a:pPr indent="-317500" lvl="0" marL="457200" rtl="0" algn="l">
              <a:spcBef>
                <a:spcPts val="0"/>
              </a:spcBef>
              <a:spcAft>
                <a:spcPts val="0"/>
              </a:spcAft>
              <a:buSzPts val="1400"/>
              <a:buAutoNum type="arabicPeriod"/>
            </a:pPr>
            <a:r>
              <a:rPr lang="ko"/>
              <a:t>Agile Methodology &amp; Practice 경험 및 지식 보유</a:t>
            </a:r>
            <a:endParaRPr/>
          </a:p>
        </p:txBody>
      </p:sp>
      <p:sp>
        <p:nvSpPr>
          <p:cNvPr id="165" name="Google Shape;165;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ko"/>
              <a:t>나는 요구 직무역량 중 무엇에 가장 자신이 있는가?</a:t>
            </a:r>
            <a:endParaRPr/>
          </a:p>
          <a:p>
            <a:pPr indent="-310832" lvl="0" marL="457200" rtl="0" algn="l">
              <a:spcBef>
                <a:spcPts val="1200"/>
              </a:spcBef>
              <a:spcAft>
                <a:spcPts val="0"/>
              </a:spcAft>
              <a:buSzPct val="100000"/>
              <a:buAutoNum type="arabicPeriod"/>
            </a:pPr>
            <a:r>
              <a:rPr lang="ko"/>
              <a:t>Agile Methodology &amp; Practice 경험 및 지식 보유</a:t>
            </a:r>
            <a:endParaRPr/>
          </a:p>
          <a:p>
            <a:pPr indent="-310832" lvl="0" marL="457200" rtl="0" algn="l">
              <a:spcBef>
                <a:spcPts val="0"/>
              </a:spcBef>
              <a:spcAft>
                <a:spcPts val="0"/>
              </a:spcAft>
              <a:buSzPct val="100000"/>
              <a:buAutoNum type="arabicPeriod"/>
            </a:pPr>
            <a:r>
              <a:rPr lang="ko"/>
              <a:t>Spring Framework 이해 및 활용 가능</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310832" lvl="0" marL="457200" rtl="0" algn="l">
              <a:spcBef>
                <a:spcPts val="1200"/>
              </a:spcBef>
              <a:spcAft>
                <a:spcPts val="0"/>
              </a:spcAft>
              <a:buSzPct val="100000"/>
              <a:buAutoNum type="arabicPeriod"/>
            </a:pPr>
            <a:r>
              <a:rPr lang="ko"/>
              <a:t>멀티캠퍼스의 final 프로젝트에서 요구 사항을 직접 만들어 보고 분석하면서 클라이언트의 입장을 생각해보고 프로젝트 구현 과정에서 팀원들과 Spring의 구조 설계 데이터 타입 등을 결정하고 끊임없는 코드 리뷰를 통해 더 간결한 코드 제작을 함</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60" name="Google Shape;60;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ko"/>
              <a:t>진행 중이면!!!</a:t>
            </a:r>
            <a:endParaRPr/>
          </a:p>
          <a:p>
            <a:pPr indent="-317500" lvl="0" marL="457200" rtl="0" algn="l">
              <a:spcBef>
                <a:spcPts val="0"/>
              </a:spcBef>
              <a:spcAft>
                <a:spcPts val="0"/>
              </a:spcAft>
              <a:buSzPts val="1400"/>
              <a:buChar char="-"/>
            </a:pPr>
            <a:r>
              <a:rPr lang="ko"/>
              <a:t>과거 / 구글 이미지 검색</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ko"/>
              <a:t>경쟁사 채용공고 체크</a:t>
            </a:r>
            <a:endParaRPr/>
          </a:p>
          <a:p>
            <a:pPr indent="-317500" lvl="0" marL="457200" rtl="0" algn="l">
              <a:spcBef>
                <a:spcPts val="0"/>
              </a:spcBef>
              <a:spcAft>
                <a:spcPts val="0"/>
              </a:spcAft>
              <a:buSzPts val="1400"/>
              <a:buChar char="-"/>
            </a:pPr>
            <a:r>
              <a:t/>
            </a:r>
            <a:endParaRPr/>
          </a:p>
          <a:p>
            <a:pPr indent="0" lvl="0" marL="0" rtl="0" algn="l">
              <a:spcBef>
                <a:spcPts val="1200"/>
              </a:spcBef>
              <a:spcAft>
                <a:spcPts val="1200"/>
              </a:spcAft>
              <a:buNone/>
            </a:pPr>
            <a:r>
              <a:t/>
            </a:r>
            <a:endParaRPr/>
          </a:p>
        </p:txBody>
      </p:sp>
      <p:sp>
        <p:nvSpPr>
          <p:cNvPr id="61" name="Google Shape;61;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인재상 / 직무소개</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ko"/>
              <a:t>채용 홈페이지</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ko"/>
              <a:t>경쟁사/동종업계 직무소개</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32"/>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final </a:t>
                      </a:r>
                      <a:r>
                        <a:rPr lang="ko" sz="1000"/>
                        <a:t>프로젝트</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백엔드 / Open API 설계</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•이론에 대해서 막힐 때는 주로 관련 서적에 비중을 두어 해결하고자 했고 그래도 해결되지 않는 경우에는 팀원들의 코드 리뷰를 통해서 부족한 점을 파악하고 개선해 나갔다. 팀원들과의 소통에도 해결이 불가한 경우에는 유튜브 혹은 깃 헙등을 이용하여 다른 개발자들의 모듈 혹은 코딩들을 보며 나의 코드와 어느 부분이 다른지를 비교분석하여 해결했음 또한 막혔거나 에러가 난 부분들을 상시 기록하여 차후의 문제에 대비하려고 노력하였다.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•내가 부족한 경우에는 팀원의 도움으로 팀원이 부족한 경우에는 나와 다른 팀원과의 교류로 서로의 상승효과를 불러올 수 있었다. 항시 문제 발생시 꽤 많은 시간을 해결하기 위한 생각에 몰두하는 시간을 갖는 것은 좋으나 때로는 그것을 끊고 도움을 요청할 수 있도록 하여 업무의 진척도를 높이는 것이 팀 프로젝트에 있어서 더 도움이 되는 것 같다.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•에러나 문제 발생 시 혼자 해결하려고 하는 것도 좋으나, 팀 프로젝트는 나 혼자 시스템을 구현하는 것이 아님을 인지하고 막히는 부분이나 질문이 생기는 경우에는 바로바로 해결하는 것이 필요함을 깨달았다. 또한 에러나 문제 등을 기록해 놓으면 또 다시 문제 발생 시 원인 분석이 훨씬 수월하며 업무 진척도에서 많은 도움이 되는 것을 알 수 있었다.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final 프로젝트를 수행하면서 역할 분담을 마쳤지만 본인이 맡은 역할을 수행하지 못하는 상황</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본인이 부족한 것들을 공유할 수 있도록 유도 (분위기 형성)</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팀원 스스로도 상당히 자신의 역량이 부족함을 인지하고 있었으나 단지 문제를 해결하기 위해서 시간이 필요한 것으로 보였다. 그러나 팀프로젝트는 진행중이기 때문에 하나하나 짚어가며 해결할 수 없는 상황이었다. 팀원에게 가장 먼저 안도감을 주는 것을 1차적 목표로 잡고 무엇이 부족한지 이끌어 내려고 노력함. 도움이 되었던 관련 서적 및 학습 자료 혹은 유튜브와 깃헙 등을 공유해서 같이 움직이려고 노력함</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단순한 자료 제공에만 주안을 두어서 개인의 의지가 빈약했다면 개선되지 않고 팀프로젝트에 악영향을 끼쳤을 것 같음 향후에 이런 일이 발생하게 되면 팀 플 내에 스터디를 개설하여 진행하는 것이 적절할 것이라고 생각함. 또한 스스로도 부족한 부분을 메꾸는 것에 매몰되어 거시적으로 보는 것에 미흡해졌음. 만약 스터디를 만들게 된다면 지금보다 더 체계적인 정리가 필요할 것임.</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개발자 특성 상 어느 정도 프로젝트의 윤곽이 잡히고 나서는 개인이 활동하는 시간이 많다고 생각한다. 그러다 보니 스스로 학습에 투자해야 하는 시간이 많이 필요하고 그렇다 보니 어지간한 노력이 아니고서는 스스로 가두어 버릴 가능성이 농후하다. 그렇기 때문에 혼자 학습하는 것보다 함께 해결하려고 하는 노력을 들일 필요를 크게 느꼈다.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33"/>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1200"/>
                        </a:spcAft>
                        <a:buNone/>
                      </a:pPr>
                      <a:r>
                        <a:rPr lang="ko" sz="1000">
                          <a:solidFill>
                            <a:schemeClr val="dk2"/>
                          </a:solidFill>
                        </a:rPr>
                        <a:t>Agile Methodology &amp; Practice 경험 및 지식 보유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ko" sz="1000">
                          <a:solidFill>
                            <a:schemeClr val="dk1"/>
                          </a:solidFill>
                        </a:rPr>
                        <a:t>멀티캠퍼스에서 진행하는 final 프로젝트는 따로 클라이언트가 요구 사항을 제공하는 것이 아니라 개발자가 직접 요구 사항까지 만들어야 하는 상황</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팀원들 역시 Agile 방법론을 적용한 프로젝트의 경험이 많지 않았기 때문에 다양한 의견 도출을 위해 수평적인 관계를 유지하고자 했다. 따라서 서기와 회의 진행자를 제외하고는 각각의 역할은 동일했다.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요구사항을 처음부터 개발자가 만들어야 했기 때문에 구현가능성을 빼놓고 생각하기가 대단히 어려웠다. 요구사항에 대한 이해를 높이기 위해 NCS 모듈의 요구사항 도출 프로세스를 고려하거나, 여러 현행 서비스를 직접 실행해 보면서 비교분석하고 따로 정리하여 빈 공간을 찾으려 노력했다. 피드백 과정에서 대안 없는 비판은 최대한 자제하려고 하였으며 상대 의견에 첨가의견으로 살을 덧 붙이려 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개발에 대한 부담을 최대한 줄이려고 노력했고 그에 따라 정말 많은 의견들을 얻어낼 수 있었다. 다만, 시간에 쫓김 없이 하는 것은 좋은 일이나 이 부분을 고려하지 않으면 오히려 긴 시간을 끌게 되는 결과를 초래했다고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34"/>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사막여우</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T cap="flat" cmpd="sng" w="9525">
                      <a:solidFill>
                        <a:srgbClr val="E6B8AF"/>
                      </a:solidFill>
                      <a:prstDash val="solid"/>
                      <a:round/>
                      <a:headEnd len="sm" w="sm" type="none"/>
                      <a:tailEnd len="sm" w="sm" type="none"/>
                    </a:lnT>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T cap="flat" cmpd="sng" w="9525">
                      <a:solidFill>
                        <a:srgbClr val="E6B8AF"/>
                      </a:solidFill>
                      <a:prstDash val="solid"/>
                      <a:round/>
                      <a:headEnd len="sm" w="sm" type="none"/>
                      <a:tailEnd len="sm" w="sm" type="none"/>
                    </a:lnT>
                    <a:solidFill>
                      <a:srgbClr val="CFE2F3"/>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SzPts val="900"/>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186" name="Google Shape;186;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187" name="Google Shape;187;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193" name="Google Shape;193;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1200"/>
              </a:spcAft>
              <a:buNone/>
            </a:pPr>
            <a:r>
              <a:t/>
            </a:r>
            <a:endParaRPr/>
          </a:p>
        </p:txBody>
      </p:sp>
      <p:sp>
        <p:nvSpPr>
          <p:cNvPr id="194" name="Google Shape;194;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0" lvl="0" marL="0" rtl="0" algn="l">
              <a:spcBef>
                <a:spcPts val="1200"/>
              </a:spcBef>
              <a:spcAft>
                <a:spcPts val="0"/>
              </a:spcAft>
              <a:buNone/>
            </a:pPr>
            <a:r>
              <a:rPr lang="ko"/>
              <a:t>1.</a:t>
            </a:r>
            <a:endParaRPr/>
          </a:p>
          <a:p>
            <a:pPr indent="0" lvl="0" marL="0" rtl="0" algn="l">
              <a:spcBef>
                <a:spcPts val="1200"/>
              </a:spcBef>
              <a:spcAft>
                <a:spcPts val="1200"/>
              </a:spcAft>
              <a:buNone/>
            </a:pPr>
            <a:r>
              <a:rPr lang="ko"/>
              <a:t>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aphicFrame>
        <p:nvGraphicFramePr>
          <p:cNvPr id="199" name="Google Shape;199;p37"/>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aphicFrame>
        <p:nvGraphicFramePr>
          <p:cNvPr id="204" name="Google Shape;204;p38"/>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aphicFrame>
        <p:nvGraphicFramePr>
          <p:cNvPr id="209" name="Google Shape;209;p39"/>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k</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카카오</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B cap="flat" cmpd="sng" w="9525">
                      <a:solidFill>
                        <a:srgbClr val="E6B8AF"/>
                      </a:solidFill>
                      <a:prstDash val="solid"/>
                      <a:round/>
                      <a:headEnd len="sm" w="sm" type="none"/>
                      <a:tailEnd len="sm" w="sm" type="none"/>
                    </a:lnB>
                    <a:solidFill>
                      <a:srgbClr val="F4CCCC"/>
                    </a:solidFill>
                  </a:tcPr>
                </a:tc>
                <a:tc gridSpan="2">
                  <a:txBody>
                    <a:bodyPr/>
                    <a:lstStyle/>
                    <a:p>
                      <a:pPr indent="0" lvl="0" marL="0" rtl="0" algn="l">
                        <a:spcBef>
                          <a:spcPts val="0"/>
                        </a:spcBef>
                        <a:spcAft>
                          <a:spcPts val="0"/>
                        </a:spcAft>
                        <a:buNone/>
                      </a:pPr>
                      <a:r>
                        <a:rPr lang="ko"/>
                        <a:t>백엔드</a:t>
                      </a:r>
                      <a:endParaRPr/>
                    </a:p>
                  </a:txBody>
                  <a:tcPr marT="91425" marB="91425" marR="91425" marL="91425" anchor="ctr">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lnT cap="flat" cmpd="sng" w="9525">
                      <a:solidFill>
                        <a:srgbClr val="E6B8AF"/>
                      </a:solidFill>
                      <a:prstDash val="solid"/>
                      <a:round/>
                      <a:headEnd len="sm" w="sm" type="none"/>
                      <a:tailEnd len="sm" w="sm" type="none"/>
                    </a:lnT>
                    <a:solidFill>
                      <a:srgbClr val="F4CCCC"/>
                    </a:solidFill>
                  </a:tcPr>
                </a:tc>
                <a:tc>
                  <a:txBody>
                    <a:bodyPr/>
                    <a:lstStyle/>
                    <a:p>
                      <a:pPr indent="0" lvl="0" marL="0" rtl="0" algn="l">
                        <a:spcBef>
                          <a:spcPts val="0"/>
                        </a:spcBef>
                        <a:spcAft>
                          <a:spcPts val="0"/>
                        </a:spcAft>
                        <a:buNone/>
                      </a:pPr>
                      <a:r>
                        <a:rPr lang="ko" sz="1000">
                          <a:solidFill>
                            <a:schemeClr val="dk1"/>
                          </a:solidFill>
                        </a:rPr>
                        <a:t>다른 회사도 지원했습니까?</a:t>
                      </a:r>
                      <a:endParaRPr/>
                    </a:p>
                  </a:txBody>
                  <a:tcPr marT="91425" marB="91425" marR="91425" marL="91425" anchor="ctr">
                    <a:lnT cap="flat" cmpd="sng" w="9525">
                      <a:solidFill>
                        <a:srgbClr val="E6B8AF"/>
                      </a:solidFill>
                      <a:prstDash val="solid"/>
                      <a:round/>
                      <a:headEnd len="sm" w="sm" type="none"/>
                      <a:tailEnd len="sm" w="sm" type="none"/>
                    </a:lnT>
                  </a:tcPr>
                </a:tc>
                <a:tc>
                  <a:txBody>
                    <a:bodyPr/>
                    <a:lstStyle/>
                    <a:p>
                      <a:pPr indent="0" lvl="0" marL="0" rtl="0" algn="l">
                        <a:spcBef>
                          <a:spcPts val="0"/>
                        </a:spcBef>
                        <a:spcAft>
                          <a:spcPts val="0"/>
                        </a:spcAft>
                        <a:buNone/>
                      </a:pPr>
                      <a:r>
                        <a:rPr lang="ko"/>
                        <a:t>지원동기</a:t>
                      </a:r>
                      <a:endParaRPr/>
                    </a:p>
                  </a:txBody>
                  <a:tcPr marT="91425" marB="91425" marR="91425" marL="91425" anchor="ctr">
                    <a:lnT cap="flat" cmpd="sng" w="9525">
                      <a:solidFill>
                        <a:srgbClr val="E6B8AF"/>
                      </a:solidFill>
                      <a:prstDash val="solid"/>
                      <a:round/>
                      <a:headEnd len="sm" w="sm" type="none"/>
                      <a:tailEnd len="sm" w="sm" type="none"/>
                    </a:lnT>
                  </a:tcPr>
                </a:tc>
              </a:tr>
              <a:tr h="747125">
                <a:tc vMerge="1"/>
                <a:tc>
                  <a:txBody>
                    <a:bodyPr/>
                    <a:lstStyle/>
                    <a:p>
                      <a:pPr indent="0" lvl="0" marL="0" rtl="0" algn="l">
                        <a:spcBef>
                          <a:spcPts val="0"/>
                        </a:spcBef>
                        <a:spcAft>
                          <a:spcPts val="0"/>
                        </a:spcAft>
                        <a:buNone/>
                      </a:pPr>
                      <a:r>
                        <a:rPr lang="ko" sz="1000">
                          <a:solidFill>
                            <a:schemeClr val="dk1"/>
                          </a:solidFill>
                        </a:rPr>
                        <a:t>직무가 바뀌어도 괜찮습니까?</a:t>
                      </a:r>
                      <a:endParaRPr/>
                    </a:p>
                  </a:txBody>
                  <a:tcPr marT="91425" marB="91425" marR="91425" marL="91425" anchor="ctr"/>
                </a:tc>
                <a:tc>
                  <a:txBody>
                    <a:bodyPr/>
                    <a:lstStyle/>
                    <a:p>
                      <a:pPr indent="0" lvl="0" marL="0" rtl="0" algn="l">
                        <a:spcBef>
                          <a:spcPts val="0"/>
                        </a:spcBef>
                        <a:spcAft>
                          <a:spcPts val="0"/>
                        </a:spcAft>
                        <a:buNone/>
                      </a:pPr>
                      <a:r>
                        <a:rPr lang="ko"/>
                        <a:t>지원동기</a:t>
                      </a:r>
                      <a:endParaRPr/>
                    </a:p>
                  </a:txBody>
                  <a:tcPr marT="91425" marB="91425" marR="91425" marL="91425" anchor="ctr"/>
                </a:tc>
              </a:tr>
              <a:tr h="747125">
                <a:tc vMerge="1"/>
                <a:tc>
                  <a:txBody>
                    <a:bodyPr/>
                    <a:lstStyle/>
                    <a:p>
                      <a:pPr indent="0" lvl="0" marL="0" rtl="0" algn="l">
                        <a:spcBef>
                          <a:spcPts val="0"/>
                        </a:spcBef>
                        <a:spcAft>
                          <a:spcPts val="0"/>
                        </a:spcAft>
                        <a:buClr>
                          <a:schemeClr val="dk1"/>
                        </a:buClr>
                        <a:buSzPts val="1100"/>
                        <a:buFont typeface="Arial"/>
                        <a:buNone/>
                      </a:pPr>
                      <a:r>
                        <a:rPr lang="ko" sz="1000">
                          <a:solidFill>
                            <a:schemeClr val="dk1"/>
                          </a:solidFill>
                        </a:rPr>
                        <a:t>학점이 다른 지원자에 비해서 높은데, 공부만 하셨나요?</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ko"/>
                        <a:t>가치관</a:t>
                      </a:r>
                      <a:endParaRPr/>
                    </a:p>
                  </a:txBody>
                  <a:tcPr marT="91425" marB="91425" marR="91425" marL="91425" anchor="ctr"/>
                </a:tc>
              </a:tr>
            </a:tbl>
          </a:graphicData>
        </a:graphic>
      </p:graphicFrame>
      <p:sp>
        <p:nvSpPr>
          <p:cNvPr id="210" name="Google Shape;210;p39"/>
          <p:cNvSpPr/>
          <p:nvPr/>
        </p:nvSpPr>
        <p:spPr>
          <a:xfrm>
            <a:off x="-191025" y="106125"/>
            <a:ext cx="601200" cy="5235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40"/>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solidFill>
                      <a:srgbClr val="E6B8AF"/>
                    </a:solidFill>
                  </a:tcPr>
                </a:tc>
              </a:tr>
              <a:tr h="747125">
                <a:tc rowSpan="5">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l">
                        <a:spcBef>
                          <a:spcPts val="0"/>
                        </a:spcBef>
                        <a:spcAft>
                          <a:spcPts val="0"/>
                        </a:spcAft>
                        <a:buNone/>
                      </a:pPr>
                      <a:r>
                        <a:rPr lang="ko" sz="1000">
                          <a:solidFill>
                            <a:schemeClr val="dk1"/>
                          </a:solidFill>
                        </a:rPr>
                        <a:t>여자가 사회생활에 더 불리하다고 생각하나요?</a:t>
                      </a:r>
                      <a:endParaRPr/>
                    </a:p>
                  </a:txBody>
                  <a:tcPr marT="91425" marB="91425" marR="91425" marL="91425" anchor="ctr"/>
                </a:tc>
                <a:tc>
                  <a:txBody>
                    <a:bodyPr/>
                    <a:lstStyle/>
                    <a:p>
                      <a:pPr indent="0" lvl="0" marL="0" rtl="0" algn="l">
                        <a:spcBef>
                          <a:spcPts val="0"/>
                        </a:spcBef>
                        <a:spcAft>
                          <a:spcPts val="0"/>
                        </a:spcAft>
                        <a:buNone/>
                      </a:pPr>
                      <a:r>
                        <a:rPr lang="ko"/>
                        <a:t>가치관</a:t>
                      </a:r>
                      <a:endParaRPr/>
                    </a:p>
                  </a:txBody>
                  <a:tcPr marT="91425" marB="91425" marR="91425" marL="91425" anchor="ctr"/>
                </a:tc>
              </a:tr>
              <a:tr h="747125">
                <a:tc vMerge="1"/>
                <a:tc>
                  <a:txBody>
                    <a:bodyPr/>
                    <a:lstStyle/>
                    <a:p>
                      <a:pPr indent="0" lvl="0" marL="0" rtl="0" algn="l">
                        <a:spcBef>
                          <a:spcPts val="0"/>
                        </a:spcBef>
                        <a:spcAft>
                          <a:spcPts val="0"/>
                        </a:spcAft>
                        <a:buNone/>
                      </a:pPr>
                      <a:r>
                        <a:rPr lang="ko" sz="1000">
                          <a:solidFill>
                            <a:schemeClr val="dk1"/>
                          </a:solidFill>
                        </a:rPr>
                        <a:t>우리 회사의 이미지에 대해 이야기해주세요.</a:t>
                      </a:r>
                      <a:endParaRPr/>
                    </a:p>
                  </a:txBody>
                  <a:tcPr marT="91425" marB="91425" marR="91425" marL="91425" anchor="ctr"/>
                </a:tc>
                <a:tc>
                  <a:txBody>
                    <a:bodyPr/>
                    <a:lstStyle/>
                    <a:p>
                      <a:pPr indent="0" lvl="0" marL="0" rtl="0" algn="l">
                        <a:spcBef>
                          <a:spcPts val="0"/>
                        </a:spcBef>
                        <a:spcAft>
                          <a:spcPts val="0"/>
                        </a:spcAft>
                        <a:buNone/>
                      </a:pPr>
                      <a:r>
                        <a:rPr lang="ko"/>
                        <a:t>관심도</a:t>
                      </a:r>
                      <a:endParaRPr/>
                    </a:p>
                  </a:txBody>
                  <a:tcPr marT="91425" marB="91425" marR="91425" marL="91425" anchor="ctr"/>
                </a:tc>
              </a:tr>
              <a:tr h="747125">
                <a:tc vMerge="1"/>
                <a:tc>
                  <a:txBody>
                    <a:bodyPr/>
                    <a:lstStyle/>
                    <a:p>
                      <a:pPr indent="0" lvl="0" marL="0" rtl="0" algn="l">
                        <a:spcBef>
                          <a:spcPts val="0"/>
                        </a:spcBef>
                        <a:spcAft>
                          <a:spcPts val="0"/>
                        </a:spcAft>
                        <a:buNone/>
                      </a:pPr>
                      <a:r>
                        <a:rPr lang="ko" sz="1000">
                          <a:solidFill>
                            <a:schemeClr val="dk1"/>
                          </a:solidFill>
                        </a:rPr>
                        <a:t>우리 회사에 궁금한 점이나 질문이 있나요?</a:t>
                      </a:r>
                      <a:endParaRPr/>
                    </a:p>
                  </a:txBody>
                  <a:tcPr marT="91425" marB="91425" marR="91425" marL="91425" anchor="ctr"/>
                </a:tc>
                <a:tc>
                  <a:txBody>
                    <a:bodyPr/>
                    <a:lstStyle/>
                    <a:p>
                      <a:pPr indent="0" lvl="0" marL="0" rtl="0" algn="l">
                        <a:spcBef>
                          <a:spcPts val="0"/>
                        </a:spcBef>
                        <a:spcAft>
                          <a:spcPts val="0"/>
                        </a:spcAft>
                        <a:buNone/>
                      </a:pPr>
                      <a:r>
                        <a:rPr lang="ko"/>
                        <a:t>관심도</a:t>
                      </a:r>
                      <a:endParaRPr/>
                    </a:p>
                  </a:txBody>
                  <a:tcPr marT="91425" marB="91425" marR="91425" marL="91425" anchor="ctr"/>
                </a:tc>
              </a:tr>
              <a:tr h="747125">
                <a:tc vMerge="1"/>
                <a:tc>
                  <a:txBody>
                    <a:bodyPr/>
                    <a:lstStyle/>
                    <a:p>
                      <a:pPr indent="0" lvl="0" marL="0" rtl="0" algn="l">
                        <a:spcBef>
                          <a:spcPts val="0"/>
                        </a:spcBef>
                        <a:spcAft>
                          <a:spcPts val="0"/>
                        </a:spcAft>
                        <a:buNone/>
                      </a:pPr>
                      <a:r>
                        <a:rPr lang="ko" sz="1000">
                          <a:solidFill>
                            <a:schemeClr val="dk1"/>
                          </a:solidFill>
                        </a:rPr>
                        <a:t>우리 회사가 왜 지원자를 뽑아야 된다고 생각합니까?</a:t>
                      </a:r>
                      <a:endParaRPr/>
                    </a:p>
                  </a:txBody>
                  <a:tcPr marT="91425" marB="91425" marR="91425" marL="91425" anchor="ctr"/>
                </a:tc>
                <a:tc>
                  <a:txBody>
                    <a:bodyPr/>
                    <a:lstStyle/>
                    <a:p>
                      <a:pPr indent="0" lvl="0" marL="0" rtl="0" algn="l">
                        <a:spcBef>
                          <a:spcPts val="0"/>
                        </a:spcBef>
                        <a:spcAft>
                          <a:spcPts val="0"/>
                        </a:spcAft>
                        <a:buNone/>
                      </a:pPr>
                      <a:r>
                        <a:rPr lang="ko"/>
                        <a:t>지원동기</a:t>
                      </a:r>
                      <a:endParaRPr/>
                    </a:p>
                  </a:txBody>
                  <a:tcPr marT="91425" marB="91425" marR="91425" marL="91425" anchor="ctr"/>
                </a:tc>
              </a:tr>
              <a:tr h="747125">
                <a:tc vMerge="1"/>
                <a:tc>
                  <a:txBody>
                    <a:bodyPr/>
                    <a:lstStyle/>
                    <a:p>
                      <a:pPr indent="0" lvl="0" marL="0" rtl="0" algn="l">
                        <a:spcBef>
                          <a:spcPts val="0"/>
                        </a:spcBef>
                        <a:spcAft>
                          <a:spcPts val="0"/>
                        </a:spcAft>
                        <a:buNone/>
                      </a:pPr>
                      <a:r>
                        <a:rPr lang="ko" sz="1000">
                          <a:solidFill>
                            <a:schemeClr val="dk1"/>
                          </a:solidFill>
                        </a:rPr>
                        <a:t>가족 소개, 자랑해보세요.</a:t>
                      </a:r>
                      <a:endParaRPr/>
                    </a:p>
                  </a:txBody>
                  <a:tcPr marT="91425" marB="91425" marR="91425" marL="91425" anchor="ctr"/>
                </a:tc>
                <a:tc>
                  <a:txBody>
                    <a:bodyPr/>
                    <a:lstStyle/>
                    <a:p>
                      <a:pPr indent="0" lvl="0" marL="0" rtl="0" algn="l">
                        <a:spcBef>
                          <a:spcPts val="0"/>
                        </a:spcBef>
                        <a:spcAft>
                          <a:spcPts val="0"/>
                        </a:spcAft>
                        <a:buNone/>
                      </a:pPr>
                      <a:r>
                        <a:rPr lang="ko"/>
                        <a:t>가치관</a:t>
                      </a:r>
                      <a:endParaRPr/>
                    </a:p>
                  </a:txBody>
                  <a:tcPr marT="91425" marB="91425" marR="91425" marL="91425"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221" name="Google Shape;221;p4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lnSpc>
                <a:spcPct val="175000"/>
              </a:lnSpc>
              <a:spcBef>
                <a:spcPts val="1200"/>
              </a:spcBef>
              <a:spcAft>
                <a:spcPts val="0"/>
              </a:spcAft>
              <a:buNone/>
            </a:pPr>
            <a:r>
              <a:rPr lang="ko" sz="1200">
                <a:solidFill>
                  <a:srgbClr val="333333"/>
                </a:solidFill>
                <a:highlight>
                  <a:srgbClr val="FFFFFF"/>
                </a:highlight>
              </a:rPr>
              <a:t>• 신입 혹은 개발 실무 경력이 **5년 이하인** 분</a:t>
            </a:r>
            <a:endParaRPr sz="1200">
              <a:solidFill>
                <a:srgbClr val="333333"/>
              </a:solidFill>
              <a:highlight>
                <a:srgbClr val="FFFFFF"/>
              </a:highlight>
            </a:endParaRPr>
          </a:p>
          <a:p>
            <a:pPr indent="0" lvl="0" marL="0" rtl="0" algn="l">
              <a:lnSpc>
                <a:spcPct val="175000"/>
              </a:lnSpc>
              <a:spcBef>
                <a:spcPts val="0"/>
              </a:spcBef>
              <a:spcAft>
                <a:spcPts val="0"/>
              </a:spcAft>
              <a:buNone/>
            </a:pPr>
            <a:r>
              <a:rPr lang="ko" sz="1200">
                <a:solidFill>
                  <a:srgbClr val="333333"/>
                </a:solidFill>
                <a:highlight>
                  <a:srgbClr val="FFFFFF"/>
                </a:highlight>
              </a:rPr>
              <a:t>• Java 8 및 Spring(Spring Boot) framework를 활용한 개발 경험이 있는 분</a:t>
            </a:r>
            <a:endParaRPr sz="1200">
              <a:solidFill>
                <a:srgbClr val="333333"/>
              </a:solidFill>
              <a:highlight>
                <a:srgbClr val="FFFFFF"/>
              </a:highlight>
            </a:endParaRPr>
          </a:p>
          <a:p>
            <a:pPr indent="0" lvl="0" marL="0" rtl="0" algn="l">
              <a:lnSpc>
                <a:spcPct val="175000"/>
              </a:lnSpc>
              <a:spcBef>
                <a:spcPts val="0"/>
              </a:spcBef>
              <a:spcAft>
                <a:spcPts val="0"/>
              </a:spcAft>
              <a:buNone/>
            </a:pPr>
            <a:r>
              <a:rPr lang="ko" sz="1200">
                <a:solidFill>
                  <a:srgbClr val="333333"/>
                </a:solidFill>
                <a:highlight>
                  <a:srgbClr val="FFFFFF"/>
                </a:highlight>
              </a:rPr>
              <a:t>• Spring Security 개발 경험이 있는 분</a:t>
            </a:r>
            <a:endParaRPr sz="1200">
              <a:solidFill>
                <a:srgbClr val="333333"/>
              </a:solidFill>
              <a:highlight>
                <a:srgbClr val="FFFFFF"/>
              </a:highlight>
            </a:endParaRPr>
          </a:p>
          <a:p>
            <a:pPr indent="0" lvl="0" marL="0" rtl="0" algn="l">
              <a:lnSpc>
                <a:spcPct val="175000"/>
              </a:lnSpc>
              <a:spcBef>
                <a:spcPts val="0"/>
              </a:spcBef>
              <a:spcAft>
                <a:spcPts val="0"/>
              </a:spcAft>
              <a:buNone/>
            </a:pPr>
            <a:r>
              <a:rPr lang="ko" sz="1200">
                <a:solidFill>
                  <a:srgbClr val="333333"/>
                </a:solidFill>
                <a:highlight>
                  <a:srgbClr val="FFFFFF"/>
                </a:highlight>
              </a:rPr>
              <a:t>• MySQL등 RDBMS를 이용한 개발 경험이 있는 분</a:t>
            </a:r>
            <a:endParaRPr sz="1200">
              <a:solidFill>
                <a:srgbClr val="333333"/>
              </a:solidFill>
              <a:highlight>
                <a:srgbClr val="FFFFFF"/>
              </a:highlight>
            </a:endParaRPr>
          </a:p>
          <a:p>
            <a:pPr indent="0" lvl="0" marL="0" rtl="0" algn="l">
              <a:lnSpc>
                <a:spcPct val="175000"/>
              </a:lnSpc>
              <a:spcBef>
                <a:spcPts val="0"/>
              </a:spcBef>
              <a:spcAft>
                <a:spcPts val="0"/>
              </a:spcAft>
              <a:buNone/>
            </a:pPr>
            <a:r>
              <a:rPr lang="ko" sz="1200">
                <a:solidFill>
                  <a:srgbClr val="333333"/>
                </a:solidFill>
                <a:highlight>
                  <a:srgbClr val="FFFFFF"/>
                </a:highlight>
              </a:rPr>
              <a:t>• JPA 사용 개발 경험이 있는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ts val="1100"/>
              <a:buFont typeface="Arial"/>
              <a:buNone/>
            </a:pPr>
            <a:r>
              <a:rPr lang="ko" sz="1200">
                <a:solidFill>
                  <a:srgbClr val="333333"/>
                </a:solidFill>
                <a:highlight>
                  <a:srgbClr val="FFFFFF"/>
                </a:highlight>
              </a:rPr>
              <a:t>• Git 등의 분산 버전 관리 시스템 이용한 개발 경험이 있는 분</a:t>
            </a:r>
            <a:endParaRPr b="1" sz="1200">
              <a:solidFill>
                <a:srgbClr val="333333"/>
              </a:solidFill>
              <a:highlight>
                <a:srgbClr val="FFFFFF"/>
              </a:highlight>
            </a:endParaRPr>
          </a:p>
          <a:p>
            <a:pPr indent="0" lvl="0" marL="0" rtl="0" algn="l">
              <a:spcBef>
                <a:spcPts val="0"/>
              </a:spcBef>
              <a:spcAft>
                <a:spcPts val="1200"/>
              </a:spcAft>
              <a:buNone/>
            </a:pPr>
            <a:r>
              <a:t/>
            </a:r>
            <a:endParaRPr/>
          </a:p>
        </p:txBody>
      </p:sp>
      <p:sp>
        <p:nvSpPr>
          <p:cNvPr id="222" name="Google Shape;222;p4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인재상 / 직무소개</a:t>
            </a:r>
            <a:endParaRPr/>
          </a:p>
          <a:p>
            <a:pPr indent="0" lvl="0" marL="0" rtl="0" algn="l">
              <a:spcBef>
                <a:spcPts val="1200"/>
              </a:spcBef>
              <a:spcAft>
                <a:spcPts val="0"/>
              </a:spcAft>
              <a:buNone/>
            </a:pPr>
            <a:r>
              <a:rPr lang="ko" sz="1050">
                <a:solidFill>
                  <a:srgbClr val="202124"/>
                </a:solidFill>
                <a:highlight>
                  <a:srgbClr val="FFFFFF"/>
                </a:highlight>
              </a:rPr>
              <a:t>• 카카오커머스의 다양한 서비스 개발</a:t>
            </a:r>
            <a:endParaRPr sz="1050">
              <a:solidFill>
                <a:srgbClr val="202124"/>
              </a:solidFill>
              <a:highlight>
                <a:srgbClr val="FFFFFF"/>
              </a:highlight>
            </a:endParaRPr>
          </a:p>
          <a:p>
            <a:pPr indent="0" lvl="0" marL="0" rtl="0" algn="l">
              <a:spcBef>
                <a:spcPts val="1200"/>
              </a:spcBef>
              <a:spcAft>
                <a:spcPts val="1200"/>
              </a:spcAft>
              <a:buNone/>
            </a:pPr>
            <a:r>
              <a:rPr lang="ko" sz="1050">
                <a:solidFill>
                  <a:srgbClr val="202124"/>
                </a:solidFill>
                <a:highlight>
                  <a:srgbClr val="FFFFFF"/>
                </a:highlight>
              </a:rPr>
              <a:t>• 선물하기, 카카오스타일, 카카오장보기, 쇼핑하기, 쇼핑하우등 다양한 카카오커머스의 서비스 채널과 플랫폼을 개발하고 서버 운영</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1200"/>
              </a:spcAft>
              <a:buNone/>
            </a:pPr>
            <a:r>
              <a:t/>
            </a:r>
            <a:endParaRPr/>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0" lvl="0" marL="0" rtl="0" algn="l">
              <a:spcBef>
                <a:spcPts val="1200"/>
              </a:spcBef>
              <a:spcAft>
                <a:spcPts val="0"/>
              </a:spcAft>
              <a:buNone/>
            </a:pPr>
            <a:r>
              <a:rPr lang="ko"/>
              <a:t>1.</a:t>
            </a:r>
            <a:endParaRPr/>
          </a:p>
          <a:p>
            <a:pPr indent="0" lvl="0" marL="0" rtl="0" algn="l">
              <a:spcBef>
                <a:spcPts val="1200"/>
              </a:spcBef>
              <a:spcAft>
                <a:spcPts val="1200"/>
              </a:spcAft>
              <a:buNone/>
            </a:pPr>
            <a:r>
              <a:rPr lang="ko"/>
              <a:t>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228" name="Google Shape;228;p4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1. </a:t>
            </a:r>
            <a:r>
              <a:rPr lang="ko" sz="1200">
                <a:solidFill>
                  <a:srgbClr val="333333"/>
                </a:solidFill>
                <a:highlight>
                  <a:srgbClr val="FFFFFF"/>
                </a:highlight>
              </a:rPr>
              <a:t> Spring</a:t>
            </a:r>
            <a:endParaRPr/>
          </a:p>
          <a:p>
            <a:pPr indent="0" lvl="0" marL="0" rtl="0" algn="l">
              <a:spcBef>
                <a:spcPts val="1200"/>
              </a:spcBef>
              <a:spcAft>
                <a:spcPts val="0"/>
              </a:spcAft>
              <a:buNone/>
            </a:pPr>
            <a:r>
              <a:rPr lang="ko"/>
              <a:t>2. </a:t>
            </a:r>
            <a:r>
              <a:rPr lang="ko" sz="1200">
                <a:solidFill>
                  <a:srgbClr val="333333"/>
                </a:solidFill>
                <a:highlight>
                  <a:srgbClr val="FFFFFF"/>
                </a:highlight>
              </a:rPr>
              <a:t>MySQL등 RDBMS</a:t>
            </a:r>
            <a:endParaRPr/>
          </a:p>
          <a:p>
            <a:pPr indent="0" lvl="0" marL="0" rtl="0" algn="l">
              <a:spcBef>
                <a:spcPts val="1200"/>
              </a:spcBef>
              <a:spcAft>
                <a:spcPts val="1200"/>
              </a:spcAft>
              <a:buNone/>
            </a:pPr>
            <a:r>
              <a:rPr lang="ko"/>
              <a:t>3. </a:t>
            </a:r>
            <a:r>
              <a:rPr lang="ko" sz="1200">
                <a:solidFill>
                  <a:srgbClr val="333333"/>
                </a:solidFill>
                <a:highlight>
                  <a:srgbClr val="FFFFFF"/>
                </a:highlight>
              </a:rPr>
              <a:t>Git 등의 분산 버전 관리 시스템 이용한 개발 경험</a:t>
            </a:r>
            <a:endParaRPr/>
          </a:p>
        </p:txBody>
      </p:sp>
      <p:sp>
        <p:nvSpPr>
          <p:cNvPr id="229" name="Google Shape;229;p4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 </a:t>
            </a:r>
            <a:r>
              <a:rPr lang="ko" sz="1200">
                <a:solidFill>
                  <a:srgbClr val="333333"/>
                </a:solidFill>
                <a:highlight>
                  <a:srgbClr val="FFFFFF"/>
                </a:highlight>
              </a:rPr>
              <a:t>Spring</a:t>
            </a:r>
            <a:endParaRPr/>
          </a:p>
          <a:p>
            <a:pPr indent="0" lvl="0" marL="0" rtl="0" algn="l">
              <a:spcBef>
                <a:spcPts val="1200"/>
              </a:spcBef>
              <a:spcAft>
                <a:spcPts val="0"/>
              </a:spcAft>
              <a:buNone/>
            </a:pPr>
            <a:r>
              <a:rPr lang="ko"/>
              <a:t>2. </a:t>
            </a:r>
            <a:r>
              <a:rPr lang="ko" sz="1200">
                <a:solidFill>
                  <a:srgbClr val="333333"/>
                </a:solidFill>
                <a:highlight>
                  <a:srgbClr val="FFFFFF"/>
                </a:highlight>
              </a:rPr>
              <a:t>MySQL등 RDBMS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317500" lvl="0" marL="457200" rtl="0" algn="l">
              <a:spcBef>
                <a:spcPts val="1200"/>
              </a:spcBef>
              <a:spcAft>
                <a:spcPts val="0"/>
              </a:spcAft>
              <a:buSzPts val="1400"/>
              <a:buAutoNum type="arabicPeriod"/>
            </a:pPr>
            <a:r>
              <a:rPr lang="ko"/>
              <a:t>국비지원 교육 때 spring MVC를 사용하여 팀프로젝트(병원자동출력기)를 함</a:t>
            </a:r>
            <a:endParaRPr/>
          </a:p>
          <a:p>
            <a:pPr indent="-317500" lvl="0" marL="457200" rtl="0" algn="l">
              <a:spcBef>
                <a:spcPts val="0"/>
              </a:spcBef>
              <a:spcAft>
                <a:spcPts val="0"/>
              </a:spcAft>
              <a:buSzPts val="1400"/>
              <a:buAutoNum type="arabicPeriod"/>
            </a:pPr>
            <a:r>
              <a:rPr lang="ko"/>
              <a:t>혼자서 주어진 상황에 대해서 MySQL을 이용하여 db를 만들어봄</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43"/>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개인 역량이 가장 많이 개발 되었던 프로젝트는 무엇이었는가?</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(일 잘하니? 지식과 기술 갖추었니)</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a:t>
                      </a:r>
                      <a:r>
                        <a:rPr lang="ko" sz="1000"/>
                        <a:t>대학교 캡스톤 디자인으로 증상을 통한 질병 예측기 구현</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solidFill>
                            <a:schemeClr val="dk1"/>
                          </a:solidFill>
                        </a:rPr>
                        <a:t>•</a:t>
                      </a:r>
                      <a:r>
                        <a:rPr lang="ko" sz="1000"/>
                        <a:t>데이터 전처리(자연어 처리)</a:t>
                      </a:r>
                      <a:endParaRPr sz="1000"/>
                    </a:p>
                    <a:p>
                      <a:pPr indent="0" lvl="0" marL="0" rtl="0" algn="l">
                        <a:lnSpc>
                          <a:spcPct val="115000"/>
                        </a:lnSpc>
                        <a:spcBef>
                          <a:spcPts val="0"/>
                        </a:spcBef>
                        <a:spcAft>
                          <a:spcPts val="0"/>
                        </a:spcAft>
                        <a:buNone/>
                      </a:pPr>
                      <a:r>
                        <a:rPr lang="ko" sz="1000">
                          <a:solidFill>
                            <a:schemeClr val="dk1"/>
                          </a:solidFill>
                        </a:rPr>
                        <a:t>•</a:t>
                      </a:r>
                      <a:r>
                        <a:rPr lang="ko" sz="1000"/>
                        <a:t>머신러닝 구현</a:t>
                      </a:r>
                      <a:endParaRPr sz="1000"/>
                    </a:p>
                    <a:p>
                      <a:pPr indent="0" lvl="0" marL="0" rtl="0" algn="l">
                        <a:lnSpc>
                          <a:spcPct val="115000"/>
                        </a:lnSpc>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solidFill>
                            <a:schemeClr val="dk1"/>
                          </a:solidFill>
                        </a:rPr>
                        <a:t>• </a:t>
                      </a:r>
                      <a:r>
                        <a:rPr lang="ko" sz="1100"/>
                        <a:t>git hub을 통해 머신러닝 코드 학습, </a:t>
                      </a:r>
                      <a:endParaRPr sz="1100"/>
                    </a:p>
                    <a:p>
                      <a:pPr indent="0" lvl="0" marL="0" rtl="0" algn="l">
                        <a:spcBef>
                          <a:spcPts val="0"/>
                        </a:spcBef>
                        <a:spcAft>
                          <a:spcPts val="0"/>
                        </a:spcAft>
                        <a:buNone/>
                      </a:pPr>
                      <a:r>
                        <a:rPr lang="ko" sz="1000">
                          <a:solidFill>
                            <a:schemeClr val="dk1"/>
                          </a:solidFill>
                        </a:rPr>
                        <a:t>•</a:t>
                      </a:r>
                      <a:r>
                        <a:rPr lang="ko" sz="1100"/>
                        <a:t>python으로 데이터 전처리한 결과물을 excel로 저장,</a:t>
                      </a:r>
                      <a:endParaRPr sz="1100"/>
                    </a:p>
                    <a:p>
                      <a:pPr indent="0" lvl="0" marL="0" rtl="0" algn="l">
                        <a:spcBef>
                          <a:spcPts val="0"/>
                        </a:spcBef>
                        <a:spcAft>
                          <a:spcPts val="0"/>
                        </a:spcAft>
                        <a:buNone/>
                      </a:pPr>
                      <a:r>
                        <a:rPr lang="ko" sz="1000">
                          <a:solidFill>
                            <a:schemeClr val="dk1"/>
                          </a:solidFill>
                        </a:rPr>
                        <a:t>•</a:t>
                      </a:r>
                      <a:r>
                        <a:rPr lang="ko" sz="1100"/>
                        <a:t>사용자의 증상 입력과 질병 줄력을 챗봇 형태로 구현</a:t>
                      </a:r>
                      <a:endParaRPr sz="1100"/>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•git 을 통해 버전 관리</a:t>
                      </a:r>
                      <a:endParaRPr sz="11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solidFill>
                            <a:schemeClr val="dk1"/>
                          </a:solidFill>
                        </a:rPr>
                        <a:t>•</a:t>
                      </a:r>
                      <a:r>
                        <a:rPr lang="ko" sz="1000"/>
                        <a:t>db를 사용하지 않고 데이터 크롤링으로 웹에서  데이터를 가져와서 시간이 오래걸림,</a:t>
                      </a:r>
                      <a:endParaRPr sz="1000"/>
                    </a:p>
                    <a:p>
                      <a:pPr indent="0" lvl="0" marL="0" rtl="0" algn="l">
                        <a:lnSpc>
                          <a:spcPct val="115000"/>
                        </a:lnSpc>
                        <a:spcBef>
                          <a:spcPts val="0"/>
                        </a:spcBef>
                        <a:spcAft>
                          <a:spcPts val="0"/>
                        </a:spcAft>
                        <a:buNone/>
                      </a:pPr>
                      <a:r>
                        <a:rPr lang="ko" sz="1000"/>
                        <a:t> </a:t>
                      </a:r>
                      <a:r>
                        <a:rPr lang="ko" sz="1000">
                          <a:solidFill>
                            <a:schemeClr val="dk1"/>
                          </a:solidFill>
                        </a:rPr>
                        <a:t>•</a:t>
                      </a:r>
                      <a:r>
                        <a:rPr lang="ko" sz="1000"/>
                        <a:t>최신 질병에 대한 진료기록을 구할 수 없어서 최신 질병은 예측못함,</a:t>
                      </a:r>
                      <a:endParaRPr sz="1000"/>
                    </a:p>
                    <a:p>
                      <a:pPr indent="0" lvl="0" marL="0" rtl="0" algn="l">
                        <a:lnSpc>
                          <a:spcPct val="115000"/>
                        </a:lnSpc>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•다중 분류 머신러닝(decision-t tree)</a:t>
                      </a:r>
                      <a:endParaRPr sz="1000"/>
                    </a:p>
                    <a:p>
                      <a:pPr indent="0" lvl="0" marL="0" rtl="0" algn="l">
                        <a:lnSpc>
                          <a:spcPct val="115000"/>
                        </a:lnSpc>
                        <a:spcBef>
                          <a:spcPts val="0"/>
                        </a:spcBef>
                        <a:spcAft>
                          <a:spcPts val="0"/>
                        </a:spcAft>
                        <a:buNone/>
                      </a:pPr>
                      <a:r>
                        <a:rPr lang="ko" sz="1000">
                          <a:solidFill>
                            <a:schemeClr val="dk1"/>
                          </a:solidFill>
                        </a:rPr>
                        <a:t>•</a:t>
                      </a:r>
                      <a:r>
                        <a:rPr lang="ko" sz="1000"/>
                        <a:t>데이터 전처리(동의어, 형태소 구분)</a:t>
                      </a:r>
                      <a:endParaRPr sz="1000"/>
                    </a:p>
                    <a:p>
                      <a:pPr indent="0" lvl="0" marL="0" rtl="0" algn="l">
                        <a:lnSpc>
                          <a:spcPct val="115000"/>
                        </a:lnSpc>
                        <a:spcBef>
                          <a:spcPts val="0"/>
                        </a:spcBef>
                        <a:spcAft>
                          <a:spcPts val="0"/>
                        </a:spcAft>
                        <a:buNone/>
                      </a:pPr>
                      <a:r>
                        <a:rPr lang="ko" sz="1000">
                          <a:solidFill>
                            <a:schemeClr val="dk1"/>
                          </a:solidFill>
                        </a:rPr>
                        <a:t>•git hub에서 원하는 코드 찾기</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•git을 통해 버전 관리</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있었는가?(의견 대립 해결)</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주제 설정에 의견불일치 발생함</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각자의 입장을 정리</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각자의 입장을 git mind로 시각화하여 정리함 후에 반대가 많은것부터 하나씩 제거, 마지막 하나는 반대자의 의견을 참고하여 그 문제의 해결책을 다시 토의함</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시간이 오래 걸렸으나 모두가 만족한 주제를 정함</a:t>
                      </a:r>
                      <a:endParaRPr sz="1000"/>
                    </a:p>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아이디어 정리 및 결정</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r>
                        <a:rPr lang="ko" sz="1000">
                          <a:solidFill>
                            <a:schemeClr val="dk1"/>
                          </a:solidFill>
                        </a:rPr>
                        <a:t>(일 잘하니? 지식과 기술 갖추었니)</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t>spring MVC를 사용하여 팀프로젝트를 함</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전체적인 협업 과정을 파악하기 위해서 조장역할을 하였고 서비스 로직을 구현하기 위해 백엔드 역할을 함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ko" sz="1000">
                          <a:solidFill>
                            <a:schemeClr val="dk1"/>
                          </a:solidFill>
                        </a:rPr>
                        <a:t>•</a:t>
                      </a:r>
                      <a:r>
                        <a:rPr lang="ko" sz="1100">
                          <a:solidFill>
                            <a:schemeClr val="dk1"/>
                          </a:solidFill>
                        </a:rPr>
                        <a:t>db 설계, 프론트 분야와 백엔드 분야 통합 작업, 서비스 로직 구현, 페이지 , 동적처리,  jsp, controller 간 변수 주고 받기 </a:t>
                      </a:r>
                      <a:endParaRPr sz="1100">
                        <a:solidFill>
                          <a:schemeClr val="dk1"/>
                        </a:solidFill>
                      </a:endParaRPr>
                    </a:p>
                    <a:p>
                      <a:pPr indent="0" lvl="0" marL="0" rtl="0" algn="l">
                        <a:spcBef>
                          <a:spcPts val="0"/>
                        </a:spcBef>
                        <a:spcAft>
                          <a:spcPts val="0"/>
                        </a:spcAft>
                        <a:buClr>
                          <a:schemeClr val="dk1"/>
                        </a:buClr>
                        <a:buSzPts val="1100"/>
                        <a:buFont typeface="Arial"/>
                        <a:buNone/>
                      </a:pPr>
                      <a:r>
                        <a:rPr lang="ko" sz="1000">
                          <a:solidFill>
                            <a:schemeClr val="dk1"/>
                          </a:solidFill>
                        </a:rPr>
                        <a:t>•</a:t>
                      </a:r>
                      <a:r>
                        <a:rPr lang="ko" sz="1100">
                          <a:solidFill>
                            <a:schemeClr val="dk1"/>
                          </a:solidFill>
                        </a:rPr>
                        <a:t>팀원들 관심사와 능력에 맞게 역할 분담, 아이디어 정리 및 구현, 일정 계획</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ko" sz="1100">
                          <a:solidFill>
                            <a:schemeClr val="dk1"/>
                          </a:solidFill>
                        </a:rPr>
                        <a:t>리더십 부분도 좋으나, 이번에는 개발에서 본인의 주요 시도와 과정을 상세히 기재하는 것을 추천</a:t>
                      </a:r>
                      <a:endParaRPr sz="11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•역량을 먼저 파악하지 않고 하고 싶은 직무만  파악하고 프로젝트를 진행해서 시간적인 효율성이 없었음, 다음프로젝트 때는 각자의 역량을 파악한후 프로젝트를 할 것임</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•역량 파악능력의 중요성</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프론트 분야와 백엔드 분야 협업시 주의 할점 파악</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db설계 방법</a:t>
                      </a:r>
                      <a:endParaRPr sz="1000">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35" name="Google Shape;235;p43"/>
          <p:cNvSpPr/>
          <p:nvPr/>
        </p:nvSpPr>
        <p:spPr>
          <a:xfrm>
            <a:off x="9244800" y="1906850"/>
            <a:ext cx="1023000" cy="984300"/>
          </a:xfrm>
          <a:prstGeom prst="smileyFace">
            <a:avLst>
              <a:gd fmla="val 4653" name="adj"/>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44"/>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Clr>
                          <a:schemeClr val="dk1"/>
                        </a:buClr>
                        <a:buSzPts val="1100"/>
                        <a:buFont typeface="Arial"/>
                        <a:buNone/>
                      </a:pPr>
                      <a:r>
                        <a:rPr lang="ko">
                          <a:solidFill>
                            <a:schemeClr val="dk1"/>
                          </a:solidFill>
                        </a:rPr>
                        <a:t>자기소개</a:t>
                      </a:r>
                      <a:endParaRPr>
                        <a:solidFill>
                          <a:schemeClr val="dk1"/>
                        </a:solidFill>
                      </a:endParaRPr>
                    </a:p>
                    <a:p>
                      <a:pPr indent="0" lvl="0" marL="0" rtl="0" algn="l">
                        <a:spcBef>
                          <a:spcPts val="0"/>
                        </a:spcBef>
                        <a:spcAft>
                          <a:spcPts val="0"/>
                        </a:spcAft>
                        <a:buNone/>
                      </a:pPr>
                      <a:r>
                        <a:rPr lang="ko">
                          <a:solidFill>
                            <a:schemeClr val="dk1"/>
                          </a:solidFill>
                        </a:rPr>
                        <a:t>내가 표현하고 싶은 키워드+경험</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(spring 팀프로젝트)</a:t>
                      </a:r>
                      <a:endParaRPr>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spring 팀프로젝트로 평소에 필요할 것 같은 기능(</a:t>
                      </a:r>
                      <a:r>
                        <a:rPr lang="ko" sz="1000">
                          <a:solidFill>
                            <a:schemeClr val="dk1"/>
                          </a:solidFill>
                        </a:rPr>
                        <a:t>자동 병원추천 웹페이지 구현)</a:t>
                      </a:r>
                      <a:r>
                        <a:rPr lang="ko" sz="1000"/>
                        <a:t>을 구현</a:t>
                      </a:r>
                      <a:endParaRPr sz="1000"/>
                    </a:p>
                    <a:p>
                      <a:pPr indent="0" lvl="0" marL="0" rtl="0" algn="l">
                        <a:spcBef>
                          <a:spcPts val="0"/>
                        </a:spcBef>
                        <a:spcAft>
                          <a:spcPts val="0"/>
                        </a:spcAft>
                        <a:buNone/>
                      </a:pPr>
                      <a:r>
                        <a:t/>
                      </a:r>
                      <a:endParaRPr sz="1000"/>
                    </a:p>
                  </a:txBody>
                  <a:tcPr marT="91425" marB="91425" marR="91425" marL="91425">
                    <a:lnL cap="flat" cmpd="sng" w="9525">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c>
                  <a:txBody>
                    <a:bodyPr/>
                    <a:lstStyle/>
                    <a:p>
                      <a:pPr indent="0" lvl="0" marL="0" rtl="0" algn="l">
                        <a:spcBef>
                          <a:spcPts val="0"/>
                        </a:spcBef>
                        <a:spcAft>
                          <a:spcPts val="0"/>
                        </a:spcAft>
                        <a:buNone/>
                      </a:pPr>
                      <a:r>
                        <a:rPr lang="ko" sz="1000"/>
                        <a:t>협업 작업이 어떻게 진행되는지 파악하기 위해서 모든 역할에 관여해야 하는 조장 역할과 서비스 로직을 구현하는  백엔드 역할을 함</a:t>
                      </a:r>
                      <a:endParaRPr sz="1000"/>
                    </a:p>
                  </a:txBody>
                  <a:tcPr marT="91425" marB="91425" marR="91425" marL="91425">
                    <a:lnL cap="flat" cmpd="sng" w="9525">
                      <a:solidFill>
                        <a:srgbClr val="202124"/>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solidFill>
                            <a:schemeClr val="dk1"/>
                          </a:solidFill>
                        </a:rPr>
                        <a:t>차별점을 얻기 위해 의료 관련 웹, 앱 분석, </a:t>
                      </a:r>
                      <a:endParaRPr sz="1000">
                        <a:solidFill>
                          <a:schemeClr val="dk1"/>
                        </a:solidFill>
                      </a:endParaRPr>
                    </a:p>
                    <a:p>
                      <a:pPr indent="0" lvl="0" marL="0" rtl="0" algn="l">
                        <a:spcBef>
                          <a:spcPts val="0"/>
                        </a:spcBef>
                        <a:spcAft>
                          <a:spcPts val="0"/>
                        </a:spcAft>
                        <a:buNone/>
                      </a:pPr>
                      <a:r>
                        <a:rPr lang="ko" sz="1000">
                          <a:solidFill>
                            <a:schemeClr val="dk1"/>
                          </a:solidFill>
                        </a:rPr>
                        <a:t>역할분담, 사용자 needs 파악, 기능 구현, 일정 계획, 프론트 엔드분야와 백엔드 분야 통합, db 설계 및 연동, 서비스 로직 구현, 에러 처리, 팀원들의 의견을 정리해서 시각화 및 정리</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역할 분담이 원할하지 않아서 시간이 부족했음, 다음에 팁프로젝트를 하게 된다면 팀원들 능력을 먼저 파악한 후 효율적으로 시간을 쓸것이다.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프론트, 백엔드 협업할때 고려해야 할점, 역할분담의 중요성, 아이디어 정리 및 구현, 차별점을 얻기 위한 시장 분석,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ko" sz="1000"/>
                        <a:t>spring 협업시 회의 및 프론트, 백엔드간 의사소통이 원할하게 할수 있음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aphicFrame>
        <p:nvGraphicFramePr>
          <p:cNvPr id="245" name="Google Shape;245;p45"/>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능꾸</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카카오</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프론트엔드 개발자</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T cap="flat" cmpd="sng" w="9525">
                      <a:solidFill>
                        <a:srgbClr val="E6B8AF"/>
                      </a:solidFill>
                      <a:prstDash val="solid"/>
                      <a:round/>
                      <a:headEnd len="sm" w="sm" type="none"/>
                      <a:tailEnd len="sm" w="sm" type="none"/>
                    </a:lnT>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T cap="flat" cmpd="sng" w="9525">
                      <a:solidFill>
                        <a:srgbClr val="E6B8AF"/>
                      </a:solidFill>
                      <a:prstDash val="solid"/>
                      <a:round/>
                      <a:headEnd len="sm" w="sm" type="none"/>
                      <a:tailEnd len="sm" w="sm" type="none"/>
                    </a:lnT>
                    <a:solidFill>
                      <a:srgbClr val="CFE2F3"/>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SzPts val="900"/>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p46"/>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solidFill>
                      <a:srgbClr val="E6B8AF"/>
                    </a:solidFill>
                  </a:tcPr>
                </a:tc>
              </a:tr>
              <a:tr h="747125">
                <a:tc rowSpan="5">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l">
                        <a:spcBef>
                          <a:spcPts val="0"/>
                        </a:spcBef>
                        <a:spcAft>
                          <a:spcPts val="0"/>
                        </a:spcAft>
                        <a:buNone/>
                      </a:pPr>
                      <a:r>
                        <a:rPr lang="ko" sz="1150">
                          <a:solidFill>
                            <a:schemeClr val="dk1"/>
                          </a:solidFill>
                          <a:highlight>
                            <a:srgbClr val="FFFFFF"/>
                          </a:highlight>
                        </a:rPr>
                        <a:t>자신의 프론트엔드 쪽으로의 장점, 단점</a:t>
                      </a:r>
                      <a:endParaRPr/>
                    </a:p>
                  </a:txBody>
                  <a:tcPr marT="91425" marB="91425" marR="91425" marL="91425" anchor="ctr"/>
                </a:tc>
                <a:tc>
                  <a:txBody>
                    <a:bodyPr/>
                    <a:lstStyle/>
                    <a:p>
                      <a:pPr indent="0" lvl="0" marL="0" rtl="0" algn="l">
                        <a:spcBef>
                          <a:spcPts val="0"/>
                        </a:spcBef>
                        <a:spcAft>
                          <a:spcPts val="0"/>
                        </a:spcAft>
                        <a:buNone/>
                      </a:pPr>
                      <a:r>
                        <a:rPr lang="ko"/>
                        <a:t>자기 객관화(?)</a:t>
                      </a:r>
                      <a:endParaRPr/>
                    </a:p>
                  </a:txBody>
                  <a:tcPr marT="91425" marB="91425" marR="91425" marL="91425" anchor="ctr"/>
                </a:tc>
              </a:tr>
              <a:tr h="747125">
                <a:tc vMerge="1"/>
                <a:tc>
                  <a:txBody>
                    <a:bodyPr/>
                    <a:lstStyle/>
                    <a:p>
                      <a:pPr indent="0" lvl="0" marL="0" rtl="0" algn="l">
                        <a:spcBef>
                          <a:spcPts val="0"/>
                        </a:spcBef>
                        <a:spcAft>
                          <a:spcPts val="0"/>
                        </a:spcAft>
                        <a:buNone/>
                      </a:pPr>
                      <a:r>
                        <a:rPr lang="ko" sz="1150">
                          <a:solidFill>
                            <a:schemeClr val="dk1"/>
                          </a:solidFill>
                          <a:highlight>
                            <a:srgbClr val="FFFFFF"/>
                          </a:highlight>
                        </a:rPr>
                        <a:t>개인 공부 방법</a:t>
                      </a:r>
                      <a:endParaRPr/>
                    </a:p>
                  </a:txBody>
                  <a:tcPr marT="91425" marB="91425" marR="91425" marL="91425" anchor="ctr"/>
                </a:tc>
                <a:tc>
                  <a:txBody>
                    <a:bodyPr/>
                    <a:lstStyle/>
                    <a:p>
                      <a:pPr indent="0" lvl="0" marL="0" rtl="0" algn="l">
                        <a:spcBef>
                          <a:spcPts val="0"/>
                        </a:spcBef>
                        <a:spcAft>
                          <a:spcPts val="0"/>
                        </a:spcAft>
                        <a:buNone/>
                      </a:pPr>
                      <a:r>
                        <a:rPr lang="ko"/>
                        <a:t>발전 가능성(?)</a:t>
                      </a:r>
                      <a:endParaRPr/>
                    </a:p>
                  </a:txBody>
                  <a:tcPr marT="91425" marB="91425" marR="91425" marL="91425" anchor="ctr"/>
                </a:tc>
              </a:tr>
              <a:tr h="747125">
                <a:tc vMerge="1"/>
                <a:tc>
                  <a:txBody>
                    <a:bodyPr/>
                    <a:lstStyle/>
                    <a:p>
                      <a:pPr indent="0" lvl="0" marL="0" rtl="0" algn="l">
                        <a:spcBef>
                          <a:spcPts val="0"/>
                        </a:spcBef>
                        <a:spcAft>
                          <a:spcPts val="0"/>
                        </a:spcAft>
                        <a:buNone/>
                      </a:pPr>
                      <a:r>
                        <a:rPr lang="ko" sz="1150">
                          <a:solidFill>
                            <a:schemeClr val="dk1"/>
                          </a:solidFill>
                          <a:highlight>
                            <a:srgbClr val="FFFFFF"/>
                          </a:highlight>
                        </a:rPr>
                        <a:t>현재까지 한 프로젝트 중 자랑하고 싶은 것</a:t>
                      </a:r>
                      <a:endParaRPr/>
                    </a:p>
                  </a:txBody>
                  <a:tcPr marT="91425" marB="91425" marR="91425" marL="91425" anchor="ctr"/>
                </a:tc>
                <a:tc>
                  <a:txBody>
                    <a:bodyPr/>
                    <a:lstStyle/>
                    <a:p>
                      <a:pPr indent="0" lvl="0" marL="0" rtl="0" algn="l">
                        <a:spcBef>
                          <a:spcPts val="0"/>
                        </a:spcBef>
                        <a:spcAft>
                          <a:spcPts val="0"/>
                        </a:spcAft>
                        <a:buNone/>
                      </a:pPr>
                      <a:r>
                        <a:rPr lang="ko"/>
                        <a:t>진행력 및 완성도</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256" name="Google Shape;256;p4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257" name="Google Shape;257;p4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263" name="Google Shape;263;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rPr lang="ko" sz="1300"/>
              <a:t>-경력 3년</a:t>
            </a:r>
            <a:endParaRPr sz="1300"/>
          </a:p>
          <a:p>
            <a:pPr indent="0" lvl="0" marL="0" rtl="0" algn="l">
              <a:spcBef>
                <a:spcPts val="1200"/>
              </a:spcBef>
              <a:spcAft>
                <a:spcPts val="0"/>
              </a:spcAft>
              <a:buNone/>
            </a:pPr>
            <a:r>
              <a:rPr lang="ko" sz="1300"/>
              <a:t>-es5 이상 버전을 포함한 js 개발 역량이 있는 사람</a:t>
            </a:r>
            <a:endParaRPr sz="1300"/>
          </a:p>
          <a:p>
            <a:pPr indent="0" lvl="0" marL="0" rtl="0" algn="l">
              <a:spcBef>
                <a:spcPts val="1200"/>
              </a:spcBef>
              <a:spcAft>
                <a:spcPts val="0"/>
              </a:spcAft>
              <a:buNone/>
            </a:pPr>
            <a:r>
              <a:rPr lang="ko" sz="1300"/>
              <a:t>-html/css에 대한 이해, 간단한 페이지 구성 및 수정이 가능한 사람</a:t>
            </a:r>
            <a:endParaRPr sz="1300"/>
          </a:p>
          <a:p>
            <a:pPr indent="0" lvl="0" marL="0" rtl="0" algn="l">
              <a:spcBef>
                <a:spcPts val="1200"/>
              </a:spcBef>
              <a:spcAft>
                <a:spcPts val="0"/>
              </a:spcAft>
              <a:buNone/>
            </a:pPr>
            <a:r>
              <a:rPr lang="ko" sz="1300"/>
              <a:t>-긍정적이며 자기주도적이고, 협업에 어려움이 없는 사람</a:t>
            </a:r>
            <a:endParaRPr sz="1300"/>
          </a:p>
          <a:p>
            <a:pPr indent="0" lvl="0" marL="0" rtl="0" algn="l">
              <a:spcBef>
                <a:spcPts val="1200"/>
              </a:spcBef>
              <a:spcAft>
                <a:spcPts val="0"/>
              </a:spcAft>
              <a:buNone/>
            </a:pPr>
            <a:r>
              <a:rPr lang="ko" sz="1300"/>
              <a:t>-react, vue, angular 등 최신 프레임워크 중 하나 이상을 실무에서 사용한 경험</a:t>
            </a:r>
            <a:endParaRPr sz="1300"/>
          </a:p>
          <a:p>
            <a:pPr indent="0" lvl="0" marL="0" rtl="0" algn="l">
              <a:spcBef>
                <a:spcPts val="1200"/>
              </a:spcBef>
              <a:spcAft>
                <a:spcPts val="0"/>
              </a:spcAft>
              <a:buNone/>
            </a:pPr>
            <a:r>
              <a:rPr lang="ko" sz="1300"/>
              <a:t>-typescript 실무에서 사용한 경험</a:t>
            </a:r>
            <a:endParaRPr sz="1300"/>
          </a:p>
          <a:p>
            <a:pPr indent="0" lvl="0" marL="0" rtl="0" algn="l">
              <a:spcBef>
                <a:spcPts val="1200"/>
              </a:spcBef>
              <a:spcAft>
                <a:spcPts val="0"/>
              </a:spcAft>
              <a:buNone/>
            </a:pPr>
            <a:r>
              <a:rPr lang="ko" sz="1300"/>
              <a:t>-spa, ssr, 인앱브라우저 환경 개발 경험</a:t>
            </a:r>
            <a:endParaRPr sz="1300"/>
          </a:p>
          <a:p>
            <a:pPr indent="0" lvl="0" marL="0" rtl="0" algn="l">
              <a:spcBef>
                <a:spcPts val="1200"/>
              </a:spcBef>
              <a:spcAft>
                <a:spcPts val="1200"/>
              </a:spcAft>
              <a:buNone/>
            </a:pPr>
            <a:r>
              <a:rPr lang="ko" sz="1300"/>
              <a:t>-문서 작성, 발표 등 개발 지식을 공유하는 활동 경험</a:t>
            </a:r>
            <a:endParaRPr sz="1300"/>
          </a:p>
        </p:txBody>
      </p:sp>
      <p:sp>
        <p:nvSpPr>
          <p:cNvPr id="264" name="Google Shape;264;p4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1.html/css에 대한 이해</a:t>
            </a:r>
            <a:endParaRPr/>
          </a:p>
          <a:p>
            <a:pPr indent="0" lvl="0" marL="0" rtl="0" algn="l">
              <a:spcBef>
                <a:spcPts val="1200"/>
              </a:spcBef>
              <a:spcAft>
                <a:spcPts val="0"/>
              </a:spcAft>
              <a:buNone/>
            </a:pPr>
            <a:r>
              <a:rPr lang="ko"/>
              <a:t>2.긍정적이며 자기주도적이고, 협업에 어려움이 없는 사람</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0" lvl="0" marL="0" rtl="0" algn="l">
              <a:spcBef>
                <a:spcPts val="1200"/>
              </a:spcBef>
              <a:spcAft>
                <a:spcPts val="0"/>
              </a:spcAft>
              <a:buNone/>
            </a:pPr>
            <a:r>
              <a:rPr lang="ko"/>
              <a:t>1.</a:t>
            </a:r>
            <a:endParaRPr/>
          </a:p>
          <a:p>
            <a:pPr indent="0" lvl="0" marL="0" rtl="0" algn="l">
              <a:spcBef>
                <a:spcPts val="1200"/>
              </a:spcBef>
              <a:spcAft>
                <a:spcPts val="1200"/>
              </a:spcAft>
              <a:buNone/>
            </a:pPr>
            <a:r>
              <a:rPr lang="ko"/>
              <a:t>2.</a:t>
            </a:r>
            <a:r>
              <a:rPr lang="ko"/>
              <a:t>대학에서 팀별 과제를 할 때에 주제 선정 및 역할 분담에 적지 않은 어려움이 있었는데, 내가 앞장서 전반적인 계획에 대한 틀과 역할 분담을 주도하였다. 상호간의 대화를 중요하게 생각했기에, 대화를 통해 서로의 역할을 분배해주었고, 결과적으로 성공적인 결과물을 강의시간에 발표할 수 있었다.</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aphicFrame>
        <p:nvGraphicFramePr>
          <p:cNvPr id="269" name="Google Shape;269;p49"/>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rPr lang="ko" sz="1000"/>
                        <a:t>프론트엔드 공부를 하고 싶어서 원하는 강의를 따라 포트폴리오 사이트를 만들고 있음.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백엔드 분야를 배우는 도중에 </a:t>
                      </a:r>
                      <a:r>
                        <a:rPr lang="ko" sz="1000">
                          <a:highlight>
                            <a:schemeClr val="accent6"/>
                          </a:highlight>
                        </a:rPr>
                        <a:t>프론트엔드 분야</a:t>
                      </a:r>
                      <a:r>
                        <a:rPr lang="ko" sz="1000"/>
                        <a:t>에 큰 관심을 느낌</a:t>
                      </a:r>
                      <a:endParaRPr sz="1000"/>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•무료 유튜브 강의를 통해 기본적인 웹에 대해 이해해보려고 노력함. 또 유료강의를 비교해보고 나에게 도움이 될 수 있겠다라고 판단한 강의를 구매함.</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•하루하루 시간을 배분하여 프론트엔드 공부를 해야겠다.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a:t>
                      </a:r>
                      <a:r>
                        <a:rPr lang="ko" sz="1000">
                          <a:solidFill>
                            <a:schemeClr val="dk1"/>
                          </a:solidFill>
                          <a:highlight>
                            <a:schemeClr val="accent6"/>
                          </a:highlight>
                        </a:rPr>
                        <a:t>스스로</a:t>
                      </a:r>
                      <a:r>
                        <a:rPr lang="ko" sz="1000">
                          <a:solidFill>
                            <a:schemeClr val="dk1"/>
                          </a:solidFill>
                        </a:rPr>
                        <a:t> 할수 있는 것을 해보려 준비를 하였다. 내 의지로 독학을 마음먹은 것이 처음이었다. 마음가짐부터 행동까지 무엇하나 쉬운게 없었지만, 이 </a:t>
                      </a:r>
                      <a:r>
                        <a:rPr lang="ko" sz="1000">
                          <a:solidFill>
                            <a:schemeClr val="dk1"/>
                          </a:solidFill>
                          <a:highlight>
                            <a:schemeClr val="accent6"/>
                          </a:highlight>
                        </a:rPr>
                        <a:t>변화</a:t>
                      </a:r>
                      <a:r>
                        <a:rPr lang="ko" sz="1000">
                          <a:solidFill>
                            <a:schemeClr val="dk1"/>
                          </a:solidFill>
                        </a:rPr>
                        <a:t>가 나를 한층 더 </a:t>
                      </a:r>
                      <a:r>
                        <a:rPr lang="ko" sz="1000">
                          <a:solidFill>
                            <a:schemeClr val="dk1"/>
                          </a:solidFill>
                          <a:highlight>
                            <a:schemeClr val="accent6"/>
                          </a:highlight>
                        </a:rPr>
                        <a:t>성장</a:t>
                      </a:r>
                      <a:r>
                        <a:rPr lang="ko" sz="1000">
                          <a:solidFill>
                            <a:schemeClr val="dk1"/>
                          </a:solidFill>
                        </a:rPr>
                        <a:t>시켜줄 것이라는 확신이 있었고, 지금도 꾸준히 노력하고 있다.</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•아직까지 꾸준히 포트폴리오 사이트를 만드는 강의를 듣는중이다. 들으면서 더욱더 프론트엔드 분야에 매력을 느끼고 있으며, </a:t>
                      </a:r>
                      <a:r>
                        <a:rPr lang="ko" sz="1000">
                          <a:highlight>
                            <a:schemeClr val="accent6"/>
                          </a:highlight>
                        </a:rPr>
                        <a:t>디자인에 관련된 학습</a:t>
                      </a:r>
                      <a:r>
                        <a:rPr lang="ko" sz="1000"/>
                        <a:t>도 진행해보아야겟다고 마음 먹었다.</a:t>
                      </a:r>
                      <a:endParaRPr sz="1000"/>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•이러한 도전정신과 자아성찰을 통해 나는 언제나 성장할 것이고, 성장 할 수 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•전반적인 </a:t>
                      </a:r>
                      <a:r>
                        <a:rPr lang="ko" sz="1000">
                          <a:highlight>
                            <a:schemeClr val="accent6"/>
                          </a:highlight>
                        </a:rPr>
                        <a:t>html/css 구조</a:t>
                      </a:r>
                      <a:r>
                        <a:rPr lang="ko" sz="1000"/>
                        <a:t>에 대해서 학습할 수 있었고, </a:t>
                      </a:r>
                      <a:r>
                        <a:rPr lang="ko" sz="1000">
                          <a:highlight>
                            <a:schemeClr val="accent6"/>
                          </a:highlight>
                        </a:rPr>
                        <a:t>효율적인 구성</a:t>
                      </a:r>
                      <a:r>
                        <a:rPr lang="ko" sz="1000"/>
                        <a:t>을 위해 가져야할 습관에 대해서 배울수 있었다.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644400">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어떻게학습했는지?</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ko" sz="1000">
                          <a:solidFill>
                            <a:schemeClr val="dk1"/>
                          </a:solidFill>
                        </a:rPr>
                        <a:t>업무에 기여하는 인력이 되겠다.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aphicFrame>
        <p:nvGraphicFramePr>
          <p:cNvPr id="274" name="Google Shape;274;p50"/>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개인 역량이 가장 많이 개발 되었던 프로젝트는 무엇이었는가?</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(일 잘하니? 지식과 기술 갖추었니)</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있었는가?(의견 대립 해결)</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무엇인가?(일 잘하니? 지식과 기술 갖추었니)</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프론트엔드 직군 입문을 위해 기본적인 html/css 그리고 javascript에 대한 </a:t>
                      </a:r>
                      <a:endParaRPr sz="1000"/>
                    </a:p>
                    <a:p>
                      <a:pPr indent="0" lvl="0" marL="0" rtl="0" algn="l">
                        <a:spcBef>
                          <a:spcPts val="0"/>
                        </a:spcBef>
                        <a:spcAft>
                          <a:spcPts val="0"/>
                        </a:spcAft>
                        <a:buNone/>
                      </a:pPr>
                      <a:r>
                        <a:rPr lang="ko" sz="1000"/>
                        <a:t>이해가 필요했다.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html/css와 바닐라 자바스크립트로 작동하는 페이지를 만들고 배포해야했다.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그냥 페이지를 내놓는것에 머물지 않기위해 노력을 했고, 당장은 효율적인 구조를 잡을 수 있도록 하는 것에 집중을 하면서 수업을 통해 페이지를 구성하고, 제작하였다.</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ko" sz="1000"/>
                        <a:t>(조금 더 구체적인 사례가 있으면 좋을 것 같아요)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(아직은 프로젝트 미완)</a:t>
                      </a:r>
                      <a:endParaRPr sz="1000"/>
                    </a:p>
                    <a:p>
                      <a:pPr indent="0" lvl="0" marL="0" rtl="0" algn="l">
                        <a:spcBef>
                          <a:spcPts val="0"/>
                        </a:spcBef>
                        <a:spcAft>
                          <a:spcPts val="0"/>
                        </a:spcAft>
                        <a:buNone/>
                      </a:pPr>
                      <a:r>
                        <a:rPr lang="ko" sz="1000"/>
                        <a:t>그저 수업을 따라하며 만들기에 그치지 않으려다보니 궁금한 점이 한두개가 아니였고, 그런 부분을 스스로 채워나가는 과정에서 많은 것을 배울 수 있었다.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sz="1000"/>
                        <a:t>효과적인 박스 구조,</a:t>
                      </a:r>
                      <a:endParaRPr sz="1000"/>
                    </a:p>
                    <a:p>
                      <a:pPr indent="0" lvl="0" marL="0" rtl="0" algn="l">
                        <a:spcBef>
                          <a:spcPts val="0"/>
                        </a:spcBef>
                        <a:spcAft>
                          <a:spcPts val="0"/>
                        </a:spcAft>
                        <a:buNone/>
                      </a:pPr>
                      <a:r>
                        <a:rPr lang="ko" sz="1000"/>
                        <a:t>바닐라 자바스크립트의 동작 위치에 따른 기능적인 측면의 차이점 등 에 대해서 학습할 수 있었다.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aphicFrame>
        <p:nvGraphicFramePr>
          <p:cNvPr id="279" name="Google Shape;279;p51"/>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DoggySummer</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디어코퍼레이션</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B cap="flat" cmpd="sng" w="9525">
                      <a:solidFill>
                        <a:srgbClr val="E6B8AF"/>
                      </a:solidFill>
                      <a:prstDash val="solid"/>
                      <a:round/>
                      <a:headEnd len="sm" w="sm" type="none"/>
                      <a:tailEnd len="sm" w="sm" type="none"/>
                    </a:lnB>
                    <a:solidFill>
                      <a:srgbClr val="F4CCCC"/>
                    </a:solidFill>
                  </a:tcPr>
                </a:tc>
                <a:tc gridSpan="2">
                  <a:txBody>
                    <a:bodyPr/>
                    <a:lstStyle/>
                    <a:p>
                      <a:pPr indent="0" lvl="0" marL="0" rtl="0" algn="l">
                        <a:spcBef>
                          <a:spcPts val="0"/>
                        </a:spcBef>
                        <a:spcAft>
                          <a:spcPts val="0"/>
                        </a:spcAft>
                        <a:buNone/>
                      </a:pPr>
                      <a:r>
                        <a:rPr lang="ko"/>
                        <a:t>프론트엔드</a:t>
                      </a:r>
                      <a:endParaRPr/>
                    </a:p>
                  </a:txBody>
                  <a:tcPr marT="91425" marB="91425" marR="91425" marL="91425" anchor="ctr">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lnT cap="flat" cmpd="sng" w="9525">
                      <a:solidFill>
                        <a:srgbClr val="E6B8AF"/>
                      </a:solidFill>
                      <a:prstDash val="solid"/>
                      <a:round/>
                      <a:headEnd len="sm" w="sm" type="none"/>
                      <a:tailEnd len="sm" w="sm" type="none"/>
                    </a:lnT>
                    <a:solidFill>
                      <a:srgbClr val="F4CCCC"/>
                    </a:solidFill>
                  </a:tcPr>
                </a:tc>
                <a:tc>
                  <a:txBody>
                    <a:bodyPr/>
                    <a:lstStyle/>
                    <a:p>
                      <a:pPr indent="0" lvl="0" marL="0" rtl="0" algn="l">
                        <a:spcBef>
                          <a:spcPts val="0"/>
                        </a:spcBef>
                        <a:spcAft>
                          <a:spcPts val="0"/>
                        </a:spcAft>
                        <a:buNone/>
                      </a:pPr>
                      <a:r>
                        <a:rPr lang="ko"/>
                        <a:t>자신이 생각하는 리더란?</a:t>
                      </a:r>
                      <a:endParaRPr/>
                    </a:p>
                  </a:txBody>
                  <a:tcPr marT="91425" marB="91425" marR="91425" marL="91425" anchor="ctr">
                    <a:lnT cap="flat" cmpd="sng" w="9525">
                      <a:solidFill>
                        <a:srgbClr val="E6B8AF"/>
                      </a:solidFill>
                      <a:prstDash val="solid"/>
                      <a:round/>
                      <a:headEnd len="sm" w="sm" type="none"/>
                      <a:tailEnd len="sm" w="sm" type="none"/>
                    </a:lnT>
                  </a:tcPr>
                </a:tc>
                <a:tc>
                  <a:txBody>
                    <a:bodyPr/>
                    <a:lstStyle/>
                    <a:p>
                      <a:pPr indent="0" lvl="0" marL="0" rtl="0" algn="l">
                        <a:spcBef>
                          <a:spcPts val="0"/>
                        </a:spcBef>
                        <a:spcAft>
                          <a:spcPts val="0"/>
                        </a:spcAft>
                        <a:buNone/>
                      </a:pPr>
                      <a:r>
                        <a:rPr lang="ko"/>
                        <a:t>가치관</a:t>
                      </a:r>
                      <a:endParaRPr/>
                    </a:p>
                  </a:txBody>
                  <a:tcPr marT="91425" marB="91425" marR="91425" marL="91425" anchor="ctr">
                    <a:lnT cap="flat" cmpd="sng" w="9525">
                      <a:solidFill>
                        <a:srgbClr val="E6B8AF"/>
                      </a:solidFill>
                      <a:prstDash val="solid"/>
                      <a:round/>
                      <a:headEnd len="sm" w="sm" type="none"/>
                      <a:tailEnd len="sm" w="sm" type="none"/>
                    </a:lnT>
                  </a:tcPr>
                </a:tc>
              </a:tr>
              <a:tr h="747125">
                <a:tc vMerge="1"/>
                <a:tc>
                  <a:txBody>
                    <a:bodyPr/>
                    <a:lstStyle/>
                    <a:p>
                      <a:pPr indent="0" lvl="0" marL="0" rtl="0" algn="l">
                        <a:spcBef>
                          <a:spcPts val="0"/>
                        </a:spcBef>
                        <a:spcAft>
                          <a:spcPts val="0"/>
                        </a:spcAft>
                        <a:buNone/>
                      </a:pPr>
                      <a:r>
                        <a:rPr lang="ko"/>
                        <a:t>일상에서 UX를 경험한 적이 있는가?</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lang="ko"/>
                        <a:t>업무량이 과다할 때 잘 버틸 수 있는가?</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
        <p:nvSpPr>
          <p:cNvPr id="280" name="Google Shape;280;p51"/>
          <p:cNvSpPr/>
          <p:nvPr/>
        </p:nvSpPr>
        <p:spPr>
          <a:xfrm>
            <a:off x="-191025" y="106125"/>
            <a:ext cx="601200" cy="5235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aphicFrame>
        <p:nvGraphicFramePr>
          <p:cNvPr id="73" name="Google Shape;73;p16"/>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p>
                      <a:pPr indent="0" lvl="0" marL="0" rtl="0" algn="l">
                        <a:lnSpc>
                          <a:spcPct val="115000"/>
                        </a:lnSpc>
                        <a:spcBef>
                          <a:spcPts val="0"/>
                        </a:spcBef>
                        <a:spcAft>
                          <a:spcPts val="0"/>
                        </a:spcAft>
                        <a:buNone/>
                      </a:pPr>
                      <a:r>
                        <a:rPr lang="ko" sz="1000"/>
                        <a:t>(일 잘하니? 지식과 기술 갖추었니)</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aphicFrame>
        <p:nvGraphicFramePr>
          <p:cNvPr id="285" name="Google Shape;285;p52"/>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solidFill>
                      <a:srgbClr val="E6B8AF"/>
                    </a:solidFill>
                  </a:tcPr>
                </a:tc>
              </a:tr>
              <a:tr h="747125">
                <a:tc rowSpan="5">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l">
                        <a:spcBef>
                          <a:spcPts val="0"/>
                        </a:spcBef>
                        <a:spcAft>
                          <a:spcPts val="0"/>
                        </a:spcAft>
                        <a:buNone/>
                      </a:pPr>
                      <a:r>
                        <a:rPr lang="ko"/>
                        <a:t>자신이 제출한 포트폴리오를 설명해보라</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lang="ko"/>
                        <a:t>본인이 지원한 직무가 무슨 일을 한다고 생각하는가</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lang="ko"/>
                        <a:t>팀 프로젝트를 하는데 문제가 생긴다면 어떻게 처리할 것인가</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lang="ko"/>
                        <a:t>최근 감명 깊게 읽은 책은?</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lang="ko"/>
                        <a:t>학창 시절 어려웠던 경험은?</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291" name="Google Shape;291;p5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0"/>
              </a:spcAft>
              <a:buNone/>
            </a:pPr>
            <a:r>
              <a:rPr lang="ko"/>
              <a:t>Typescript 기반 개발 경험이 있으신 분</a:t>
            </a:r>
            <a:endParaRPr/>
          </a:p>
          <a:p>
            <a:pPr indent="0" lvl="0" marL="0" rtl="0" algn="l">
              <a:spcBef>
                <a:spcPts val="1200"/>
              </a:spcBef>
              <a:spcAft>
                <a:spcPts val="0"/>
              </a:spcAft>
              <a:buNone/>
            </a:pPr>
            <a:r>
              <a:rPr lang="ko"/>
              <a:t>UI/UX에 대한 고민을 개발에 녹여내시는분</a:t>
            </a:r>
            <a:endParaRPr/>
          </a:p>
          <a:p>
            <a:pPr indent="0" lvl="0" marL="0" rtl="0" algn="l">
              <a:spcBef>
                <a:spcPts val="1200"/>
              </a:spcBef>
              <a:spcAft>
                <a:spcPts val="0"/>
              </a:spcAft>
              <a:buNone/>
            </a:pPr>
            <a:r>
              <a:rPr lang="ko"/>
              <a:t>React Native 개발 경험이 있으신 분</a:t>
            </a:r>
            <a:endParaRPr/>
          </a:p>
          <a:p>
            <a:pPr indent="0" lvl="0" marL="0" rtl="0" algn="l">
              <a:spcBef>
                <a:spcPts val="1200"/>
              </a:spcBef>
              <a:spcAft>
                <a:spcPts val="1200"/>
              </a:spcAft>
              <a:buNone/>
            </a:pPr>
            <a:r>
              <a:rPr lang="ko"/>
              <a:t>Android/iOS 네이티브 개발 경험이 있는 분</a:t>
            </a:r>
            <a:endParaRPr/>
          </a:p>
        </p:txBody>
      </p:sp>
      <p:sp>
        <p:nvSpPr>
          <p:cNvPr id="292" name="Google Shape;292;p5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298" name="Google Shape;298;p5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AutoNum type="arabicPeriod"/>
            </a:pPr>
            <a:r>
              <a:rPr lang="ko"/>
              <a:t>React 혹은 VUE 활용 능력</a:t>
            </a:r>
            <a:endParaRPr/>
          </a:p>
          <a:p>
            <a:pPr indent="-317500" lvl="0" marL="457200" rtl="0" algn="l">
              <a:spcBef>
                <a:spcPts val="0"/>
              </a:spcBef>
              <a:spcAft>
                <a:spcPts val="0"/>
              </a:spcAft>
              <a:buSzPts val="1400"/>
              <a:buAutoNum type="arabicPeriod"/>
            </a:pPr>
            <a:r>
              <a:rPr lang="ko"/>
              <a:t>Typescript 개발 능력</a:t>
            </a:r>
            <a:endParaRPr/>
          </a:p>
          <a:p>
            <a:pPr indent="-317500" lvl="0" marL="457200" rtl="0" algn="l">
              <a:spcBef>
                <a:spcPts val="0"/>
              </a:spcBef>
              <a:spcAft>
                <a:spcPts val="0"/>
              </a:spcAft>
              <a:buSzPts val="1400"/>
              <a:buAutoNum type="arabicPeriod"/>
            </a:pPr>
            <a:r>
              <a:rPr lang="ko"/>
              <a:t>Android / iOS 개발 능력</a:t>
            </a:r>
            <a:endParaRPr/>
          </a:p>
          <a:p>
            <a:pPr indent="0" lvl="0" marL="0" rtl="0" algn="l">
              <a:spcBef>
                <a:spcPts val="1200"/>
              </a:spcBef>
              <a:spcAft>
                <a:spcPts val="1200"/>
              </a:spcAft>
              <a:buNone/>
            </a:pPr>
            <a:r>
              <a:t/>
            </a:r>
            <a:endParaRPr/>
          </a:p>
        </p:txBody>
      </p:sp>
      <p:sp>
        <p:nvSpPr>
          <p:cNvPr id="299" name="Google Shape;299;p5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317500" lvl="0" marL="457200" rtl="0" algn="l">
              <a:spcBef>
                <a:spcPts val="1200"/>
              </a:spcBef>
              <a:spcAft>
                <a:spcPts val="0"/>
              </a:spcAft>
              <a:buSzPts val="1400"/>
              <a:buAutoNum type="arabicPeriod"/>
            </a:pPr>
            <a:r>
              <a:rPr lang="ko"/>
              <a:t>자바스크립트</a:t>
            </a:r>
            <a:endParaRPr/>
          </a:p>
          <a:p>
            <a:pPr indent="-317500" lvl="0" marL="457200" rtl="0" algn="l">
              <a:spcBef>
                <a:spcPts val="0"/>
              </a:spcBef>
              <a:spcAft>
                <a:spcPts val="0"/>
              </a:spcAft>
              <a:buSzPts val="1400"/>
              <a:buAutoNum type="arabicPeriod"/>
            </a:pPr>
            <a:r>
              <a:rPr lang="ko"/>
              <a:t>React 활용 능력</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317500" lvl="0" marL="457200" rtl="0" algn="l">
              <a:spcBef>
                <a:spcPts val="1200"/>
              </a:spcBef>
              <a:spcAft>
                <a:spcPts val="0"/>
              </a:spcAft>
              <a:buSzPts val="1400"/>
              <a:buAutoNum type="arabicPeriod"/>
            </a:pPr>
            <a:r>
              <a:rPr lang="ko"/>
              <a:t>국비지원 교육 뿐 아니라 유튜브 강의를 통하여 그들의 코딩을 따라하고 응용하며 프론트엔드 프로그래밍의 기초지식을 쌓아갔음</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aphicFrame>
        <p:nvGraphicFramePr>
          <p:cNvPr id="304" name="Google Shape;304;p55"/>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aphicFrame>
        <p:nvGraphicFramePr>
          <p:cNvPr id="309" name="Google Shape;309;p56"/>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rPr lang="ko"/>
                        <a:t>자기소개</a:t>
                      </a:r>
                      <a:endParaRPr/>
                    </a:p>
                    <a:p>
                      <a:pPr indent="0" lvl="0" marL="0" rtl="0" algn="l">
                        <a:spcBef>
                          <a:spcPts val="0"/>
                        </a:spcBef>
                        <a:spcAft>
                          <a:spcPts val="0"/>
                        </a:spcAft>
                        <a:buNone/>
                      </a:pPr>
                      <a:r>
                        <a:rPr lang="ko"/>
                        <a:t>나의 키워드,내용</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aphicFrame>
        <p:nvGraphicFramePr>
          <p:cNvPr id="314" name="Google Shape;314;p57"/>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임춘식</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에이앤티랩스</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자바 백엔드 개발자</a:t>
                      </a:r>
                      <a:endParaRPr sz="1200">
                        <a:solidFill>
                          <a:srgbClr val="333333"/>
                        </a:solidFill>
                        <a:highlight>
                          <a:srgbClr val="FFFFFF"/>
                        </a:highlight>
                      </a:endParaRPr>
                    </a:p>
                    <a:p>
                      <a:pPr indent="0" lvl="0" marL="0" rtl="0" algn="l">
                        <a:lnSpc>
                          <a:spcPct val="175000"/>
                        </a:lnSpc>
                        <a:spcBef>
                          <a:spcPts val="1500"/>
                        </a:spcBef>
                        <a:spcAft>
                          <a:spcPts val="0"/>
                        </a:spcAft>
                        <a:buClr>
                          <a:schemeClr val="dk1"/>
                        </a:buClr>
                        <a:buSzPts val="1100"/>
                        <a:buFont typeface="Arial"/>
                        <a:buNone/>
                      </a:pPr>
                      <a:r>
                        <a:rPr b="1" lang="ko" sz="1200">
                          <a:solidFill>
                            <a:srgbClr val="333333"/>
                          </a:solidFill>
                          <a:highlight>
                            <a:srgbClr val="FFFFFF"/>
                          </a:highlight>
                        </a:rPr>
                        <a:t>자격요건</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ts val="1100"/>
                        <a:buFont typeface="Arial"/>
                        <a:buNone/>
                      </a:pPr>
                      <a:r>
                        <a:rPr lang="ko" sz="1200">
                          <a:solidFill>
                            <a:srgbClr val="333333"/>
                          </a:solidFill>
                          <a:highlight>
                            <a:srgbClr val="FFFFFF"/>
                          </a:highlight>
                        </a:rPr>
                        <a:t>• Java, Spring Framework 기반 Web 서비스 개발에 관심 있으신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ts val="1100"/>
                        <a:buFont typeface="Arial"/>
                        <a:buNone/>
                      </a:pPr>
                      <a:r>
                        <a:rPr lang="ko" sz="1200">
                          <a:solidFill>
                            <a:srgbClr val="333333"/>
                          </a:solidFill>
                          <a:highlight>
                            <a:srgbClr val="FFFFFF"/>
                          </a:highlight>
                        </a:rPr>
                        <a:t>• 기획/디자인/프론트엔드 파트 등 과 함께 문제를 정의, 해결책을 찾아갈 수 있는 협업능력이 있으신 분</a:t>
                      </a:r>
                      <a:endParaRPr sz="1200">
                        <a:solidFill>
                          <a:srgbClr val="333333"/>
                        </a:solidFill>
                        <a:highlight>
                          <a:srgbClr val="FFFFFF"/>
                        </a:highlight>
                      </a:endParaRPr>
                    </a:p>
                    <a:p>
                      <a:pPr indent="0" lvl="0" marL="0" rtl="0" algn="l">
                        <a:lnSpc>
                          <a:spcPct val="175000"/>
                        </a:lnSpc>
                        <a:spcBef>
                          <a:spcPts val="0"/>
                        </a:spcBef>
                        <a:spcAft>
                          <a:spcPts val="0"/>
                        </a:spcAft>
                        <a:buNone/>
                      </a:pPr>
                      <a:r>
                        <a:rPr lang="ko" sz="1200">
                          <a:solidFill>
                            <a:srgbClr val="333333"/>
                          </a:solidFill>
                          <a:highlight>
                            <a:srgbClr val="FFFFFF"/>
                          </a:highlight>
                        </a:rPr>
                        <a:t>• 알고 있는 정보와 지식을 팀원들과 나누고 새로운 기술에 대한 관심과 지속적인 성장을 추구하는 분</a:t>
                      </a:r>
                      <a:endParaRPr sz="1200">
                        <a:solidFill>
                          <a:srgbClr val="333333"/>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T cap="flat" cmpd="sng" w="9525">
                      <a:solidFill>
                        <a:srgbClr val="E6B8AF"/>
                      </a:solidFill>
                      <a:prstDash val="solid"/>
                      <a:round/>
                      <a:headEnd len="sm" w="sm" type="none"/>
                      <a:tailEnd len="sm" w="sm" type="none"/>
                    </a:lnT>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T cap="flat" cmpd="sng" w="9525">
                      <a:solidFill>
                        <a:srgbClr val="E6B8AF"/>
                      </a:solidFill>
                      <a:prstDash val="solid"/>
                      <a:round/>
                      <a:headEnd len="sm" w="sm" type="none"/>
                      <a:tailEnd len="sm" w="sm" type="none"/>
                    </a:lnT>
                    <a:solidFill>
                      <a:srgbClr val="CFE2F3"/>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SzPts val="900"/>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320" name="Google Shape;320;p5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ko"/>
              <a:t>채용공고</a:t>
            </a:r>
            <a:endParaRPr/>
          </a:p>
          <a:p>
            <a:pPr indent="0" lvl="0" marL="0" rtl="0" algn="l">
              <a:spcBef>
                <a:spcPts val="1200"/>
              </a:spcBef>
              <a:spcAft>
                <a:spcPts val="0"/>
              </a:spcAft>
              <a:buClr>
                <a:schemeClr val="dk1"/>
              </a:buClr>
              <a:buSzPct val="91666"/>
              <a:buFont typeface="Arial"/>
              <a:buNone/>
            </a:pPr>
            <a:r>
              <a:rPr lang="ko" sz="1200">
                <a:solidFill>
                  <a:srgbClr val="333333"/>
                </a:solidFill>
                <a:highlight>
                  <a:srgbClr val="FFFFFF"/>
                </a:highlight>
              </a:rPr>
              <a:t>채용절차</a:t>
            </a:r>
            <a:endParaRPr sz="1200">
              <a:solidFill>
                <a:srgbClr val="333333"/>
              </a:solidFill>
              <a:highlight>
                <a:srgbClr val="FFFFFF"/>
              </a:highlight>
            </a:endParaRPr>
          </a:p>
          <a:p>
            <a:pPr indent="0" lvl="0" marL="0" rtl="0" algn="l">
              <a:spcBef>
                <a:spcPts val="1200"/>
              </a:spcBef>
              <a:spcAft>
                <a:spcPts val="0"/>
              </a:spcAft>
              <a:buClr>
                <a:schemeClr val="dk1"/>
              </a:buClr>
              <a:buSzPct val="91666"/>
              <a:buFont typeface="Arial"/>
              <a:buNone/>
            </a:pPr>
            <a:r>
              <a:rPr lang="ko" sz="1200">
                <a:solidFill>
                  <a:srgbClr val="333333"/>
                </a:solidFill>
                <a:highlight>
                  <a:srgbClr val="FFFFFF"/>
                </a:highlight>
              </a:rPr>
              <a:t>• 서류전형 - 편하고 자유로운 면접 - 합격통보 및 처우협의</a:t>
            </a:r>
            <a:endParaRPr sz="1200">
              <a:solidFill>
                <a:srgbClr val="333333"/>
              </a:solidFill>
              <a:highlight>
                <a:srgbClr val="FFFFFF"/>
              </a:highlight>
            </a:endParaRPr>
          </a:p>
          <a:p>
            <a:pPr indent="0" lvl="0" marL="0" rtl="0" algn="l">
              <a:spcBef>
                <a:spcPts val="1200"/>
              </a:spcBef>
              <a:spcAft>
                <a:spcPts val="0"/>
              </a:spcAft>
              <a:buNone/>
            </a:pPr>
            <a:r>
              <a:rPr lang="ko" sz="1200">
                <a:solidFill>
                  <a:srgbClr val="333333"/>
                </a:solidFill>
                <a:highlight>
                  <a:srgbClr val="FFFFFF"/>
                </a:highlight>
              </a:rPr>
              <a:t>• 면접 진행 : 서류지원시 단시일내 수시로 전형을 실시하여 면접일정을 개별 연락드립니다.</a:t>
            </a:r>
            <a:endParaRPr sz="1200">
              <a:solidFill>
                <a:srgbClr val="333333"/>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a:p>
            <a:pPr indent="0" lvl="0" marL="0" rtl="0" algn="l">
              <a:lnSpc>
                <a:spcPct val="175000"/>
              </a:lnSpc>
              <a:spcBef>
                <a:spcPts val="1500"/>
              </a:spcBef>
              <a:spcAft>
                <a:spcPts val="0"/>
              </a:spcAft>
              <a:buClr>
                <a:schemeClr val="dk1"/>
              </a:buClr>
              <a:buSzPct val="91666"/>
              <a:buFont typeface="Arial"/>
              <a:buNone/>
            </a:pPr>
            <a:r>
              <a:rPr b="1" lang="ko" sz="1200">
                <a:solidFill>
                  <a:srgbClr val="333333"/>
                </a:solidFill>
                <a:highlight>
                  <a:srgbClr val="FFFFFF"/>
                </a:highlight>
              </a:rPr>
              <a:t>주요업무</a:t>
            </a:r>
            <a:endParaRPr b="1"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대학 포탈시스템 및 관련 서비스 백엔드 파트 개발 및 고도화</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에듀테크 서비스 백엔드 파트 개발 및 고도화</a:t>
            </a:r>
            <a:endParaRPr sz="1200">
              <a:solidFill>
                <a:srgbClr val="333333"/>
              </a:solidFill>
              <a:highlight>
                <a:srgbClr val="FFFFFF"/>
              </a:highlight>
            </a:endParaRPr>
          </a:p>
          <a:p>
            <a:pPr indent="0" lvl="0" marL="0" rtl="0" algn="l">
              <a:spcBef>
                <a:spcPts val="0"/>
              </a:spcBef>
              <a:spcAft>
                <a:spcPts val="1200"/>
              </a:spcAft>
              <a:buNone/>
            </a:pPr>
            <a:r>
              <a:t/>
            </a:r>
            <a:endParaRPr sz="1200">
              <a:solidFill>
                <a:srgbClr val="333333"/>
              </a:solidFill>
              <a:highlight>
                <a:srgbClr val="FFFFFF"/>
              </a:highlight>
            </a:endParaRPr>
          </a:p>
        </p:txBody>
      </p:sp>
      <p:sp>
        <p:nvSpPr>
          <p:cNvPr id="321" name="Google Shape;321;p5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ko"/>
              <a:t>인재상 / 직무소개</a:t>
            </a:r>
            <a:endParaRPr/>
          </a:p>
          <a:p>
            <a:pPr indent="0" lvl="0" marL="0" rtl="0" algn="l">
              <a:lnSpc>
                <a:spcPct val="175000"/>
              </a:lnSpc>
              <a:spcBef>
                <a:spcPts val="1500"/>
              </a:spcBef>
              <a:spcAft>
                <a:spcPts val="0"/>
              </a:spcAft>
              <a:buClr>
                <a:schemeClr val="dk1"/>
              </a:buClr>
              <a:buSzPct val="91666"/>
              <a:buFont typeface="Arial"/>
              <a:buNone/>
            </a:pPr>
            <a:r>
              <a:rPr b="1" lang="ko" sz="1200">
                <a:solidFill>
                  <a:srgbClr val="333333"/>
                </a:solidFill>
                <a:highlight>
                  <a:srgbClr val="FFFFFF"/>
                </a:highlight>
              </a:rPr>
              <a:t>자격요건</a:t>
            </a:r>
            <a:endParaRPr b="1"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컴퓨터 관련 전공자 또는 그에 상응하는 지식을 보유한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Java, Spring Framework 기반 Web 서비스 개발에 관심 있으신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기획/디자인/프론트엔드 파트 등 과 함께 문제를 정의, 해결책을 찾아갈 수 있는 협업능력이 있으신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알고 있는 정보와 지식을 팀원들과 나누고 새로운 기술에 대한 관심과 지속적인 성장을 추구하는 분</a:t>
            </a:r>
            <a:endParaRPr sz="1200">
              <a:solidFill>
                <a:srgbClr val="333333"/>
              </a:solidFill>
              <a:highlight>
                <a:srgbClr val="FFFFFF"/>
              </a:highlight>
            </a:endParaRPr>
          </a:p>
          <a:p>
            <a:pPr indent="0" lvl="0" marL="0" rtl="0" algn="l">
              <a:lnSpc>
                <a:spcPct val="175000"/>
              </a:lnSpc>
              <a:spcBef>
                <a:spcPts val="1500"/>
              </a:spcBef>
              <a:spcAft>
                <a:spcPts val="0"/>
              </a:spcAft>
              <a:buClr>
                <a:schemeClr val="dk1"/>
              </a:buClr>
              <a:buSzPct val="91666"/>
              <a:buFont typeface="Arial"/>
              <a:buNone/>
            </a:pPr>
            <a:r>
              <a:rPr b="1" lang="ko" sz="1200">
                <a:solidFill>
                  <a:srgbClr val="333333"/>
                </a:solidFill>
                <a:highlight>
                  <a:srgbClr val="FFFFFF"/>
                </a:highlight>
              </a:rPr>
              <a:t>우대사항</a:t>
            </a:r>
            <a:endParaRPr b="1"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스스로 성장하고자 하는 의지가 강한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개인 프로젝트 진행 경험이 있으신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웹 서비스 및 RESTful API 에 관심이 있으신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RDBMS 혹은 NoSQL을 활용해 보신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ct val="91666"/>
              <a:buFont typeface="Arial"/>
              <a:buNone/>
            </a:pPr>
            <a:r>
              <a:rPr lang="ko" sz="1200">
                <a:solidFill>
                  <a:srgbClr val="333333"/>
                </a:solidFill>
                <a:highlight>
                  <a:srgbClr val="FFFFFF"/>
                </a:highlight>
              </a:rPr>
              <a:t>• Git 기반의 협업 및 소스 형상 관리에 관심이 있으신 분</a:t>
            </a:r>
            <a:endParaRPr sz="1200">
              <a:solidFill>
                <a:srgbClr val="333333"/>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327" name="Google Shape;327;p5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lnSpc>
                <a:spcPct val="175000"/>
              </a:lnSpc>
              <a:spcBef>
                <a:spcPts val="1200"/>
              </a:spcBef>
              <a:spcAft>
                <a:spcPts val="0"/>
              </a:spcAft>
              <a:buClr>
                <a:schemeClr val="dk1"/>
              </a:buClr>
              <a:buSzPts val="1100"/>
              <a:buFont typeface="Arial"/>
              <a:buNone/>
            </a:pPr>
            <a:r>
              <a:rPr lang="ko" sz="1200">
                <a:solidFill>
                  <a:srgbClr val="333333"/>
                </a:solidFill>
                <a:highlight>
                  <a:srgbClr val="FFFFFF"/>
                </a:highlight>
              </a:rPr>
              <a:t>• Java, Spring Framework 기반 Web 서비스 개발에 관심 있으신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ts val="1100"/>
              <a:buFont typeface="Arial"/>
              <a:buNone/>
            </a:pPr>
            <a:r>
              <a:rPr lang="ko" sz="1200">
                <a:solidFill>
                  <a:srgbClr val="333333"/>
                </a:solidFill>
                <a:highlight>
                  <a:srgbClr val="FFFFFF"/>
                </a:highlight>
              </a:rPr>
              <a:t>• 기획/디자인/프론트엔드 파트 등 과 함께 문제를 정의, 해결책을 찾아갈 수 있는 협업능력이 있으신 분</a:t>
            </a:r>
            <a:endParaRPr sz="1200">
              <a:solidFill>
                <a:srgbClr val="333333"/>
              </a:solidFill>
              <a:highlight>
                <a:srgbClr val="FFFFFF"/>
              </a:highlight>
            </a:endParaRPr>
          </a:p>
          <a:p>
            <a:pPr indent="0" lvl="0" marL="0" rtl="0" algn="l">
              <a:lnSpc>
                <a:spcPct val="175000"/>
              </a:lnSpc>
              <a:spcBef>
                <a:spcPts val="0"/>
              </a:spcBef>
              <a:spcAft>
                <a:spcPts val="0"/>
              </a:spcAft>
              <a:buClr>
                <a:schemeClr val="dk1"/>
              </a:buClr>
              <a:buSzPts val="1100"/>
              <a:buFont typeface="Arial"/>
              <a:buNone/>
            </a:pPr>
            <a:r>
              <a:rPr lang="ko" sz="1200">
                <a:solidFill>
                  <a:srgbClr val="333333"/>
                </a:solidFill>
                <a:highlight>
                  <a:srgbClr val="FFFFFF"/>
                </a:highlight>
              </a:rPr>
              <a:t>• 알고 있는 정보와 지식을 팀원들과 나누고 새로운 기술에 대한 관심과 지속적인 성장을 추구하는 분</a:t>
            </a:r>
            <a:endParaRPr/>
          </a:p>
        </p:txBody>
      </p:sp>
      <p:sp>
        <p:nvSpPr>
          <p:cNvPr id="328" name="Google Shape;328;p5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1.Java, Spring Framework</a:t>
            </a:r>
            <a:endParaRPr/>
          </a:p>
          <a:p>
            <a:pPr indent="0" lvl="0" marL="0" rtl="0" algn="l">
              <a:spcBef>
                <a:spcPts val="1200"/>
              </a:spcBef>
              <a:spcAft>
                <a:spcPts val="0"/>
              </a:spcAft>
              <a:buNone/>
            </a:pPr>
            <a:r>
              <a:rPr lang="ko"/>
              <a:t>2.지속적인 성장 추구</a:t>
            </a:r>
            <a:endParaRPr/>
          </a:p>
          <a:p>
            <a:pPr indent="0" lvl="0" marL="0" rtl="0" algn="l">
              <a:spcBef>
                <a:spcPts val="1200"/>
              </a:spcBef>
              <a:spcAft>
                <a:spcPts val="0"/>
              </a:spcAft>
              <a:buNone/>
            </a:pPr>
            <a:r>
              <a:rPr lang="ko"/>
              <a:t>3.협업 능력</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0" lvl="0" marL="0" rtl="0" algn="l">
              <a:spcBef>
                <a:spcPts val="1200"/>
              </a:spcBef>
              <a:spcAft>
                <a:spcPts val="0"/>
              </a:spcAft>
              <a:buNone/>
            </a:pPr>
            <a:r>
              <a:rPr lang="ko"/>
              <a:t>1.java, Spring Framework -&gt; project 경험</a:t>
            </a:r>
            <a:endParaRPr/>
          </a:p>
          <a:p>
            <a:pPr indent="0" lvl="0" marL="0" rtl="0" algn="l">
              <a:spcBef>
                <a:spcPts val="1200"/>
              </a:spcBef>
              <a:spcAft>
                <a:spcPts val="0"/>
              </a:spcAft>
              <a:buNone/>
            </a:pPr>
            <a:r>
              <a:rPr lang="ko"/>
              <a:t>2.지속적인 성장 추구 -&gt; 디버깅</a:t>
            </a:r>
            <a:endParaRPr/>
          </a:p>
          <a:p>
            <a:pPr indent="0" lvl="0" marL="0" rtl="0" algn="l">
              <a:spcBef>
                <a:spcPts val="1200"/>
              </a:spcBef>
              <a:spcAft>
                <a:spcPts val="1200"/>
              </a:spcAft>
              <a:buNone/>
            </a:pPr>
            <a:r>
              <a:rPr lang="ko"/>
              <a:t>3.협업 능력 -&gt; project 내 이슈 및 회사 생활</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60"/>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•팀을 이루어 팀원들과 만들고 싶은 웹사이트를 제작 </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•주제 선정 부터 시작하여 화면구성, 로직, 기술에 대한 설계와 구현</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solidFill>
                            <a:schemeClr val="dk1"/>
                          </a:solidFill>
                        </a:rPr>
                        <a:t>•주제 선정을 위하여 팀원들과 결과를 도출를 목표를 끊임없이 의사소통</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 화면구성, 로직, 기술을 어떻게 사용할지 설계 및 설계에 맞게 구현</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solidFill>
                            <a:schemeClr val="dk1"/>
                          </a:solidFill>
                        </a:rPr>
                        <a:t>• 주어진 시간 내 원하는 모습 대로 프로젝트 완성 </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solidFill>
                            <a:schemeClr val="dk1"/>
                          </a:solidFill>
                        </a:rPr>
                        <a:t>• 목표를 설정 후 한계단 한계단씩 점진적으로 나아가다보면 목표를 이룰 수 있다.</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•전 직장에서 같은 팀 멤버가 제대로된 퍼포먼스를 내지 못하는 상황</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•멤버가 퍼포먼스를 낼 수 있는 멤버 인데, 내지 못하는 지 이유를 찾아야 겠다는 생각이 들었다.</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•그 멤버에게 사적인 이야기도 좋으니 대화를 유도했고 어떤 고민이 있는지, 어떤 문제가 있는지 경청하고 문제점 파악</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•복잡한 회사 시스템(보안)에 적응이 안되는 걸로 판단되어 시스템 부분은 제가 겸해서 진행</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•협조적이지 못한 이유를 파악하고 그 부분을 해결하고자 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-진짜 이유를 찾기</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-진자 이유를 찾기 위해서는 우선 대화부터</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aphicFrame>
        <p:nvGraphicFramePr>
          <p:cNvPr id="338" name="Google Shape;338;p61"/>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rPr lang="ko">
                          <a:solidFill>
                            <a:schemeClr val="dk2"/>
                          </a:solidFill>
                        </a:rPr>
                        <a:t>java, Spring Framework -&gt; project 경험</a:t>
                      </a:r>
                      <a:r>
                        <a:rPr lang="ko"/>
                        <a:t>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•멀티캠퍼스 교육에서 Java, Spring Framework 기반으로 project 수행</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•view 부터 logic 까지 모두 완성하여 하나의 프로젝트 완성</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•프로젝트의 필요한 기능과 역할을 분류 후 팀원들과 함께 문제를 하나씩 해결</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•계획을 세운 것보다 더 좋은 프로젝트 완성</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•java, spring에 대한 이해도 상승</a:t>
                      </a:r>
                      <a:endParaRPr sz="1000"/>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•project 프로세스(협업 능력) 습득</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1200"/>
                        </a:spcAft>
                        <a:buClr>
                          <a:schemeClr val="dk1"/>
                        </a:buClr>
                        <a:buSzPts val="1100"/>
                        <a:buFont typeface="Arial"/>
                        <a:buNone/>
                      </a:pPr>
                      <a:r>
                        <a:rPr lang="ko">
                          <a:solidFill>
                            <a:schemeClr val="dk2"/>
                          </a:solidFill>
                        </a:rPr>
                        <a:t>협업 능력 -&gt; 회사생활 경험 -&gt; 의사소통</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•삼성SDI 에서 모든 개발 배터리의 열, 냉각 평가 실험을 담당하면서 여러 부서와 협업을 함</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•기존에 계획되었던 실험 일정과 달리 긴급 실험 요청으로 인하여 다른 실험에 대한 차질에 생김</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•실험 지연이 생긴 부서에게 긴급 건에 대한 긴급성과 지연실험에 대한 계획을 공유</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•긴급한 실험을 처리함과 동시에 지연실험에 대해서도 빠르게 실험대처하여 모두 납기를 준수</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solidFill>
                            <a:schemeClr val="dk1"/>
                          </a:solidFill>
                        </a:rPr>
                        <a:t>•의사소통의 중요성</a:t>
                      </a:r>
                      <a:endParaRPr sz="1000">
                        <a:solidFill>
                          <a:schemeClr val="dk1"/>
                        </a:solidFill>
                      </a:endParaRPr>
                    </a:p>
                    <a:p>
                      <a:pPr indent="0" lvl="0" marL="0" rtl="0" algn="l">
                        <a:lnSpc>
                          <a:spcPct val="115000"/>
                        </a:lnSpc>
                        <a:spcBef>
                          <a:spcPts val="0"/>
                        </a:spcBef>
                        <a:spcAft>
                          <a:spcPts val="0"/>
                        </a:spcAft>
                        <a:buNone/>
                      </a:pPr>
                      <a:r>
                        <a:rPr lang="ko" sz="1000">
                          <a:solidFill>
                            <a:schemeClr val="dk1"/>
                          </a:solidFill>
                        </a:rPr>
                        <a:t>(부서 간의 입장이 다르지만 긴급에 대한 이해시키기)</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•평소 이미지 관리</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1200"/>
                        </a:spcAft>
                        <a:buClr>
                          <a:schemeClr val="dk1"/>
                        </a:buClr>
                        <a:buSzPts val="1100"/>
                        <a:buFont typeface="Arial"/>
                        <a:buNone/>
                      </a:pPr>
                      <a:r>
                        <a:rPr lang="ko">
                          <a:solidFill>
                            <a:schemeClr val="dk2"/>
                          </a:solidFill>
                        </a:rPr>
                        <a:t>지속적인 성장 추구(더 좋은 상황추구)</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7"/>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aphicFrame>
        <p:nvGraphicFramePr>
          <p:cNvPr id="343" name="Google Shape;343;p62"/>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이망</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B cap="flat" cmpd="sng" w="9525">
                      <a:solidFill>
                        <a:srgbClr val="E6B8AF"/>
                      </a:solidFill>
                      <a:prstDash val="solid"/>
                      <a:round/>
                      <a:headEnd len="sm" w="sm" type="none"/>
                      <a:tailEnd len="sm" w="sm" type="none"/>
                    </a:lnB>
                    <a:solidFill>
                      <a:srgbClr val="F4CCCC"/>
                    </a:solidFill>
                  </a:tcPr>
                </a:tc>
                <a:tc gridSpan="2">
                  <a:txBody>
                    <a:bodyPr/>
                    <a:lstStyle/>
                    <a:p>
                      <a:pPr indent="0" lvl="0" marL="0" rtl="0" algn="l">
                        <a:spcBef>
                          <a:spcPts val="0"/>
                        </a:spcBef>
                        <a:spcAft>
                          <a:spcPts val="0"/>
                        </a:spcAft>
                        <a:buNone/>
                      </a:pPr>
                      <a:r>
                        <a:t/>
                      </a:r>
                      <a:endParaRPr/>
                    </a:p>
                  </a:txBody>
                  <a:tcPr marT="91425" marB="91425" marR="91425" marL="91425" anchor="ctr">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lnT cap="flat" cmpd="sng" w="9525">
                      <a:solidFill>
                        <a:srgbClr val="E6B8AF"/>
                      </a:solidFill>
                      <a:prstDash val="solid"/>
                      <a:round/>
                      <a:headEnd len="sm" w="sm" type="none"/>
                      <a:tailEnd len="sm" w="sm" type="none"/>
                    </a:lnT>
                    <a:solidFill>
                      <a:srgbClr val="F4CCCC"/>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
        <p:nvSpPr>
          <p:cNvPr id="344" name="Google Shape;344;p62"/>
          <p:cNvSpPr/>
          <p:nvPr/>
        </p:nvSpPr>
        <p:spPr>
          <a:xfrm>
            <a:off x="-191025" y="106125"/>
            <a:ext cx="601200" cy="5235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63"/>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solidFill>
                      <a:srgbClr val="E6B8AF"/>
                    </a:solidFill>
                  </a:tcPr>
                </a:tc>
              </a:tr>
              <a:tr h="747125">
                <a:tc rowSpan="5">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355" name="Google Shape;355;p6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356" name="Google Shape;356;p6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362" name="Google Shape;362;p6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1200"/>
              </a:spcAft>
              <a:buNone/>
            </a:pPr>
            <a:r>
              <a:rPr lang="ko"/>
              <a:t>3.</a:t>
            </a:r>
            <a:endParaRPr/>
          </a:p>
        </p:txBody>
      </p:sp>
      <p:sp>
        <p:nvSpPr>
          <p:cNvPr id="363" name="Google Shape;363;p6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317500" lvl="0" marL="457200" rtl="0" algn="l">
              <a:spcBef>
                <a:spcPts val="1200"/>
              </a:spcBef>
              <a:spcAft>
                <a:spcPts val="0"/>
              </a:spcAft>
              <a:buSzPts val="1400"/>
              <a:buAutoNum type="arabicPeriod"/>
            </a:pPr>
            <a:r>
              <a:t/>
            </a:r>
            <a:endParaRPr/>
          </a:p>
          <a:p>
            <a:pPr indent="-317500" lvl="0" marL="457200" rtl="0" algn="l">
              <a:spcBef>
                <a:spcPts val="0"/>
              </a:spcBef>
              <a:spcAft>
                <a:spcPts val="0"/>
              </a:spcAft>
              <a:buSzPts val="1400"/>
              <a:buAutoNum type="arabicPeriod"/>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aphicFrame>
        <p:nvGraphicFramePr>
          <p:cNvPr id="368" name="Google Shape;368;p66"/>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67"/>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aphicFrame>
        <p:nvGraphicFramePr>
          <p:cNvPr id="378" name="Google Shape;378;p68"/>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ㅇㅣㅅㅏㅇㅎㅏㄱㅔㅈㅓㄱㅎㅣㄴㅔㅇㅛ ㅠㅠ</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LINE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T cap="flat" cmpd="sng" w="9525">
                      <a:solidFill>
                        <a:srgbClr val="E6B8AF"/>
                      </a:solidFill>
                      <a:prstDash val="solid"/>
                      <a:round/>
                      <a:headEnd len="sm" w="sm" type="none"/>
                      <a:tailEnd len="sm" w="sm" type="none"/>
                    </a:lnT>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T cap="flat" cmpd="sng" w="9525">
                      <a:solidFill>
                        <a:srgbClr val="E6B8AF"/>
                      </a:solidFill>
                      <a:prstDash val="solid"/>
                      <a:round/>
                      <a:headEnd len="sm" w="sm" type="none"/>
                      <a:tailEnd len="sm" w="sm" type="none"/>
                    </a:lnT>
                    <a:solidFill>
                      <a:srgbClr val="CFE2F3"/>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SzPts val="900"/>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384" name="Google Shape;384;p6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385" name="Google Shape;385;p6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391" name="Google Shape;391;p7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1200"/>
              </a:spcAft>
              <a:buNone/>
            </a:pPr>
            <a:r>
              <a:t/>
            </a:r>
            <a:endParaRPr/>
          </a:p>
        </p:txBody>
      </p:sp>
      <p:sp>
        <p:nvSpPr>
          <p:cNvPr id="392" name="Google Shape;392;p7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0" lvl="0" marL="0" rtl="0" algn="l">
              <a:spcBef>
                <a:spcPts val="1200"/>
              </a:spcBef>
              <a:spcAft>
                <a:spcPts val="0"/>
              </a:spcAft>
              <a:buNone/>
            </a:pPr>
            <a:r>
              <a:rPr lang="ko"/>
              <a:t>1.</a:t>
            </a:r>
            <a:endParaRPr/>
          </a:p>
          <a:p>
            <a:pPr indent="0" lvl="0" marL="0" rtl="0" algn="l">
              <a:spcBef>
                <a:spcPts val="1200"/>
              </a:spcBef>
              <a:spcAft>
                <a:spcPts val="1200"/>
              </a:spcAft>
              <a:buNone/>
            </a:pPr>
            <a:r>
              <a:rPr lang="ko"/>
              <a:t>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71"/>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8"/>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a:t>
                      </a:r>
                      <a:r>
                        <a:rPr lang="ko" sz="1200">
                          <a:latin typeface="Malgun Gothic"/>
                          <a:ea typeface="Malgun Gothic"/>
                          <a:cs typeface="Malgun Gothic"/>
                          <a:sym typeface="Malgun Gothic"/>
                        </a:rPr>
                        <a:t>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B cap="flat" cmpd="sng" w="9525">
                      <a:solidFill>
                        <a:srgbClr val="E6B8AF"/>
                      </a:solidFill>
                      <a:prstDash val="solid"/>
                      <a:round/>
                      <a:headEnd len="sm" w="sm" type="none"/>
                      <a:tailEnd len="sm" w="sm" type="none"/>
                    </a:lnB>
                    <a:solidFill>
                      <a:srgbClr val="F4CCCC"/>
                    </a:solidFill>
                  </a:tcPr>
                </a:tc>
                <a:tc gridSpan="2">
                  <a:txBody>
                    <a:bodyPr/>
                    <a:lstStyle/>
                    <a:p>
                      <a:pPr indent="0" lvl="0" marL="0" rtl="0" algn="l">
                        <a:spcBef>
                          <a:spcPts val="0"/>
                        </a:spcBef>
                        <a:spcAft>
                          <a:spcPts val="0"/>
                        </a:spcAft>
                        <a:buNone/>
                      </a:pPr>
                      <a:r>
                        <a:t/>
                      </a:r>
                      <a:endParaRPr/>
                    </a:p>
                  </a:txBody>
                  <a:tcPr marT="91425" marB="91425" marR="91425" marL="91425" anchor="ctr">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lnT cap="flat" cmpd="sng" w="9525">
                      <a:solidFill>
                        <a:srgbClr val="E6B8AF"/>
                      </a:solidFill>
                      <a:prstDash val="solid"/>
                      <a:round/>
                      <a:headEnd len="sm" w="sm" type="none"/>
                      <a:tailEnd len="sm" w="sm" type="none"/>
                    </a:lnT>
                    <a:solidFill>
                      <a:srgbClr val="F4CCCC"/>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
        <p:nvSpPr>
          <p:cNvPr id="84" name="Google Shape;84;p18"/>
          <p:cNvSpPr/>
          <p:nvPr/>
        </p:nvSpPr>
        <p:spPr>
          <a:xfrm>
            <a:off x="-191025" y="106125"/>
            <a:ext cx="601200" cy="5235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aphicFrame>
        <p:nvGraphicFramePr>
          <p:cNvPr id="402" name="Google Shape;402;p72"/>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aphicFrame>
        <p:nvGraphicFramePr>
          <p:cNvPr id="407" name="Google Shape;407;p73"/>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GG</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당근마켓(당근페이)</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B cap="flat" cmpd="sng" w="9525">
                      <a:solidFill>
                        <a:srgbClr val="E6B8AF"/>
                      </a:solidFill>
                      <a:prstDash val="solid"/>
                      <a:round/>
                      <a:headEnd len="sm" w="sm" type="none"/>
                      <a:tailEnd len="sm" w="sm" type="none"/>
                    </a:lnB>
                    <a:solidFill>
                      <a:srgbClr val="F4CCCC"/>
                    </a:solidFill>
                  </a:tcPr>
                </a:tc>
                <a:tc gridSpan="2">
                  <a:txBody>
                    <a:bodyPr/>
                    <a:lstStyle/>
                    <a:p>
                      <a:pPr indent="0" lvl="0" marL="0" rtl="0" algn="l">
                        <a:lnSpc>
                          <a:spcPct val="170000"/>
                        </a:lnSpc>
                        <a:spcBef>
                          <a:spcPts val="0"/>
                        </a:spcBef>
                        <a:spcAft>
                          <a:spcPts val="0"/>
                        </a:spcAft>
                        <a:buNone/>
                      </a:pPr>
                      <a:r>
                        <a:rPr lang="ko">
                          <a:solidFill>
                            <a:srgbClr val="272727"/>
                          </a:solidFill>
                          <a:highlight>
                            <a:srgbClr val="FFFFFF"/>
                          </a:highlight>
                        </a:rPr>
                        <a:t>프론트 엔드</a:t>
                      </a:r>
                      <a:endParaRPr>
                        <a:solidFill>
                          <a:srgbClr val="272727"/>
                        </a:solidFill>
                        <a:highlight>
                          <a:srgbClr val="FFFFFF"/>
                        </a:highlight>
                      </a:endParaRPr>
                    </a:p>
                    <a:p>
                      <a:pPr indent="0" lvl="0" marL="0" rtl="0" algn="l">
                        <a:spcBef>
                          <a:spcPts val="0"/>
                        </a:spcBef>
                        <a:spcAft>
                          <a:spcPts val="0"/>
                        </a:spcAft>
                        <a:buNone/>
                      </a:pPr>
                      <a:r>
                        <a:t/>
                      </a:r>
                      <a:endParaRPr/>
                    </a:p>
                  </a:txBody>
                  <a:tcPr marT="91425" marB="91425" marR="91425" marL="91425" anchor="ctr">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lnT cap="flat" cmpd="sng" w="9525">
                      <a:solidFill>
                        <a:srgbClr val="E6B8AF"/>
                      </a:solidFill>
                      <a:prstDash val="solid"/>
                      <a:round/>
                      <a:headEnd len="sm" w="sm" type="none"/>
                      <a:tailEnd len="sm" w="sm" type="none"/>
                    </a:lnT>
                    <a:solidFill>
                      <a:srgbClr val="F4CCCC"/>
                    </a:solidFill>
                  </a:tcPr>
                </a:tc>
                <a:tc>
                  <a:txBody>
                    <a:bodyPr/>
                    <a:lstStyle/>
                    <a:p>
                      <a:pPr indent="0" lvl="0" marL="0" rtl="0" algn="l">
                        <a:lnSpc>
                          <a:spcPct val="150000"/>
                        </a:lnSpc>
                        <a:spcBef>
                          <a:spcPts val="2400"/>
                        </a:spcBef>
                        <a:spcAft>
                          <a:spcPts val="0"/>
                        </a:spcAft>
                        <a:buClr>
                          <a:schemeClr val="dk1"/>
                        </a:buClr>
                        <a:buSzPts val="1100"/>
                        <a:buFont typeface="Arial"/>
                        <a:buNone/>
                      </a:pPr>
                      <a:r>
                        <a:rPr b="1" lang="ko">
                          <a:solidFill>
                            <a:srgbClr val="222426"/>
                          </a:solidFill>
                          <a:latin typeface="Malgun Gothic"/>
                          <a:ea typeface="Malgun Gothic"/>
                          <a:cs typeface="Malgun Gothic"/>
                          <a:sym typeface="Malgun Gothic"/>
                        </a:rPr>
                        <a:t>왜 지원했는가?</a:t>
                      </a:r>
                      <a:endParaRPr b="1">
                        <a:solidFill>
                          <a:srgbClr val="222426"/>
                        </a:solidFill>
                        <a:latin typeface="Malgun Gothic"/>
                        <a:ea typeface="Malgun Gothic"/>
                        <a:cs typeface="Malgun Gothic"/>
                        <a:sym typeface="Malgun Gothic"/>
                      </a:endParaRPr>
                    </a:p>
                    <a:p>
                      <a:pPr indent="0" lvl="0" marL="0" rtl="0" algn="l">
                        <a:spcBef>
                          <a:spcPts val="60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r>
              <a:tr h="747125">
                <a:tc vMerge="1"/>
                <a:tc>
                  <a:txBody>
                    <a:bodyPr/>
                    <a:lstStyle/>
                    <a:p>
                      <a:pPr indent="0" lvl="0" marL="0" rtl="0" algn="l">
                        <a:spcBef>
                          <a:spcPts val="0"/>
                        </a:spcBef>
                        <a:spcAft>
                          <a:spcPts val="0"/>
                        </a:spcAft>
                        <a:buClr>
                          <a:schemeClr val="dk1"/>
                        </a:buClr>
                        <a:buSzPts val="1100"/>
                        <a:buFont typeface="Arial"/>
                        <a:buNone/>
                      </a:pPr>
                      <a:r>
                        <a:rPr lang="ko">
                          <a:solidFill>
                            <a:srgbClr val="222426"/>
                          </a:solidFill>
                          <a:latin typeface="Malgun Gothic"/>
                          <a:ea typeface="Malgun Gothic"/>
                          <a:cs typeface="Malgun Gothic"/>
                          <a:sym typeface="Malgun Gothic"/>
                        </a:rPr>
                        <a:t>정확히 문제의 갯수를 헤아릴 수는 없지만 20문제 정도가 나온다고 생각하시면 될 것 같아요.</a:t>
                      </a:r>
                      <a:endParaRPr>
                        <a:solidFill>
                          <a:srgbClr val="222426"/>
                        </a:solidFill>
                        <a:latin typeface="Malgun Gothic"/>
                        <a:ea typeface="Malgun Gothic"/>
                        <a:cs typeface="Malgun Gothic"/>
                        <a:sym typeface="Malgun Gothic"/>
                      </a:endParaRPr>
                    </a:p>
                    <a:p>
                      <a:pPr indent="0" lvl="0" marL="0" rtl="0" algn="l">
                        <a:spcBef>
                          <a:spcPts val="0"/>
                        </a:spcBef>
                        <a:spcAft>
                          <a:spcPts val="0"/>
                        </a:spcAft>
                        <a:buNone/>
                      </a:pPr>
                      <a:r>
                        <a:rPr lang="ko">
                          <a:solidFill>
                            <a:srgbClr val="222426"/>
                          </a:solidFill>
                          <a:latin typeface="Malgun Gothic"/>
                          <a:ea typeface="Malgun Gothic"/>
                          <a:cs typeface="Malgun Gothic"/>
                          <a:sym typeface="Malgun Gothic"/>
                        </a:rPr>
                        <a:t>자신이 쓰는 스택 뿐만 아니라 기초적인 CS지식에 대해서 물어봅니다. #Java, #Spring, #OS, #Database, #JPA, #Test</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rPr lang="ko">
                          <a:solidFill>
                            <a:srgbClr val="222426"/>
                          </a:solidFill>
                          <a:latin typeface="Malgun Gothic"/>
                          <a:ea typeface="Malgun Gothic"/>
                          <a:cs typeface="Malgun Gothic"/>
                          <a:sym typeface="Malgun Gothic"/>
                        </a:rPr>
                        <a:t>또, 이미 사전에 검증했던 기초적인 지식보다는 </a:t>
                      </a:r>
                      <a:r>
                        <a:rPr b="1" lang="ko">
                          <a:solidFill>
                            <a:srgbClr val="222426"/>
                          </a:solidFill>
                          <a:latin typeface="Malgun Gothic"/>
                          <a:ea typeface="Malgun Gothic"/>
                          <a:cs typeface="Malgun Gothic"/>
                          <a:sym typeface="Malgun Gothic"/>
                        </a:rPr>
                        <a:t>무엇을 했으며, 왜 했는지</a:t>
                      </a:r>
                      <a:r>
                        <a:rPr lang="ko">
                          <a:solidFill>
                            <a:srgbClr val="222426"/>
                          </a:solidFill>
                          <a:latin typeface="Malgun Gothic"/>
                          <a:ea typeface="Malgun Gothic"/>
                          <a:cs typeface="Malgun Gothic"/>
                          <a:sym typeface="Malgun Gothic"/>
                        </a:rPr>
                        <a:t>에 대해서 굉장히 많이 물어보셨습니다</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
        <p:nvSpPr>
          <p:cNvPr id="408" name="Google Shape;408;p73"/>
          <p:cNvSpPr/>
          <p:nvPr/>
        </p:nvSpPr>
        <p:spPr>
          <a:xfrm>
            <a:off x="-191025" y="106125"/>
            <a:ext cx="601200" cy="5235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aphicFrame>
        <p:nvGraphicFramePr>
          <p:cNvPr id="413" name="Google Shape;413;p74"/>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solidFill>
                      <a:srgbClr val="E6B8AF"/>
                    </a:solidFill>
                  </a:tcPr>
                </a:tc>
              </a:tr>
              <a:tr h="747125">
                <a:tc rowSpan="5">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419" name="Google Shape;419;p7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lnSpc>
                <a:spcPct val="100000"/>
              </a:lnSpc>
              <a:spcBef>
                <a:spcPts val="1200"/>
              </a:spcBef>
              <a:spcAft>
                <a:spcPts val="0"/>
              </a:spcAft>
              <a:buClr>
                <a:schemeClr val="dk1"/>
              </a:buClr>
              <a:buSzPts val="1100"/>
              <a:buFont typeface="Arial"/>
              <a:buNone/>
            </a:pPr>
            <a:r>
              <a:rPr lang="ko" sz="700">
                <a:solidFill>
                  <a:srgbClr val="272727"/>
                </a:solidFill>
                <a:highlight>
                  <a:srgbClr val="FFFFFF"/>
                </a:highlight>
              </a:rPr>
              <a:t>[자격요건]</a:t>
            </a:r>
            <a:endParaRPr sz="700">
              <a:solidFill>
                <a:srgbClr val="272727"/>
              </a:solidFill>
              <a:highlight>
                <a:srgbClr val="FFFFFF"/>
              </a:highlight>
            </a:endParaRPr>
          </a:p>
          <a:p>
            <a:pPr indent="-273050" lvl="0" marL="457200" rtl="0" algn="l">
              <a:lnSpc>
                <a:spcPct val="170000"/>
              </a:lnSpc>
              <a:spcBef>
                <a:spcPts val="0"/>
              </a:spcBef>
              <a:spcAft>
                <a:spcPts val="0"/>
              </a:spcAft>
              <a:buClr>
                <a:srgbClr val="272727"/>
              </a:buClr>
              <a:buSzPts val="700"/>
              <a:buChar char="●"/>
            </a:pPr>
            <a:r>
              <a:rPr lang="ko" sz="700">
                <a:solidFill>
                  <a:srgbClr val="272727"/>
                </a:solidFill>
                <a:highlight>
                  <a:srgbClr val="FFFFFF"/>
                </a:highlight>
              </a:rPr>
              <a:t>프론트엔드 분야 전문성이 있고 스스로</a:t>
            </a:r>
            <a:br>
              <a:rPr lang="ko" sz="700">
                <a:solidFill>
                  <a:srgbClr val="272727"/>
                </a:solidFill>
                <a:highlight>
                  <a:srgbClr val="FFFFFF"/>
                </a:highlight>
              </a:rPr>
            </a:br>
            <a:r>
              <a:rPr lang="ko" sz="700">
                <a:solidFill>
                  <a:srgbClr val="272727"/>
                </a:solidFill>
                <a:highlight>
                  <a:srgbClr val="FFFFFF"/>
                </a:highlight>
              </a:rPr>
              <a:t>판단해서 주도적으로 일할 수 있으신 분</a:t>
            </a:r>
            <a:endParaRPr sz="700">
              <a:solidFill>
                <a:srgbClr val="272727"/>
              </a:solidFill>
              <a:highlight>
                <a:srgbClr val="FFFFFF"/>
              </a:highlight>
            </a:endParaRPr>
          </a:p>
          <a:p>
            <a:pPr indent="-273050" lvl="0" marL="457200" rtl="0" algn="l">
              <a:lnSpc>
                <a:spcPct val="170000"/>
              </a:lnSpc>
              <a:spcBef>
                <a:spcPts val="0"/>
              </a:spcBef>
              <a:spcAft>
                <a:spcPts val="0"/>
              </a:spcAft>
              <a:buClr>
                <a:srgbClr val="272727"/>
              </a:buClr>
              <a:buSzPts val="700"/>
              <a:buChar char="●"/>
            </a:pPr>
            <a:r>
              <a:rPr lang="ko" sz="700">
                <a:solidFill>
                  <a:srgbClr val="272727"/>
                </a:solidFill>
                <a:highlight>
                  <a:srgbClr val="FFFFFF"/>
                </a:highlight>
              </a:rPr>
              <a:t>HTML, CSS 및 JavaScript 생태계에</a:t>
            </a:r>
            <a:br>
              <a:rPr lang="ko" sz="700">
                <a:solidFill>
                  <a:srgbClr val="272727"/>
                </a:solidFill>
                <a:highlight>
                  <a:srgbClr val="FFFFFF"/>
                </a:highlight>
              </a:rPr>
            </a:br>
            <a:r>
              <a:rPr lang="ko" sz="700">
                <a:solidFill>
                  <a:srgbClr val="272727"/>
                </a:solidFill>
                <a:highlight>
                  <a:srgbClr val="FFFFFF"/>
                </a:highlight>
              </a:rPr>
              <a:t>익숙하신 분</a:t>
            </a:r>
            <a:endParaRPr sz="700">
              <a:solidFill>
                <a:srgbClr val="272727"/>
              </a:solidFill>
              <a:highlight>
                <a:srgbClr val="FFFFFF"/>
              </a:highlight>
            </a:endParaRPr>
          </a:p>
          <a:p>
            <a:pPr indent="-273050" lvl="0" marL="457200" rtl="0" algn="l">
              <a:lnSpc>
                <a:spcPct val="170000"/>
              </a:lnSpc>
              <a:spcBef>
                <a:spcPts val="0"/>
              </a:spcBef>
              <a:spcAft>
                <a:spcPts val="0"/>
              </a:spcAft>
              <a:buClr>
                <a:srgbClr val="272727"/>
              </a:buClr>
              <a:buSzPts val="700"/>
              <a:buChar char="●"/>
            </a:pPr>
            <a:r>
              <a:rPr lang="ko" sz="700">
                <a:solidFill>
                  <a:srgbClr val="272727"/>
                </a:solidFill>
                <a:highlight>
                  <a:srgbClr val="FFFFFF"/>
                </a:highlight>
              </a:rPr>
              <a:t>TypeScript, Flow 등 JS 정적 타이핑 툴</a:t>
            </a:r>
            <a:br>
              <a:rPr lang="ko" sz="700">
                <a:solidFill>
                  <a:srgbClr val="272727"/>
                </a:solidFill>
                <a:highlight>
                  <a:srgbClr val="FFFFFF"/>
                </a:highlight>
              </a:rPr>
            </a:br>
            <a:r>
              <a:rPr lang="ko" sz="700">
                <a:solidFill>
                  <a:srgbClr val="272727"/>
                </a:solidFill>
                <a:highlight>
                  <a:srgbClr val="FFFFFF"/>
                </a:highlight>
              </a:rPr>
              <a:t>경험이 있으신 분</a:t>
            </a:r>
            <a:endParaRPr sz="700">
              <a:solidFill>
                <a:srgbClr val="272727"/>
              </a:solidFill>
              <a:highlight>
                <a:srgbClr val="FFFFFF"/>
              </a:highlight>
            </a:endParaRPr>
          </a:p>
          <a:p>
            <a:pPr indent="-273050" lvl="0" marL="457200" rtl="0" algn="l">
              <a:lnSpc>
                <a:spcPct val="170000"/>
              </a:lnSpc>
              <a:spcBef>
                <a:spcPts val="0"/>
              </a:spcBef>
              <a:spcAft>
                <a:spcPts val="0"/>
              </a:spcAft>
              <a:buClr>
                <a:srgbClr val="272727"/>
              </a:buClr>
              <a:buSzPts val="700"/>
              <a:buChar char="●"/>
            </a:pPr>
            <a:r>
              <a:rPr lang="ko" sz="700">
                <a:solidFill>
                  <a:srgbClr val="272727"/>
                </a:solidFill>
                <a:highlight>
                  <a:srgbClr val="FFFFFF"/>
                </a:highlight>
              </a:rPr>
              <a:t>React.js 프로젝트 개발 경험이 있으신 분</a:t>
            </a:r>
            <a:endParaRPr sz="700">
              <a:solidFill>
                <a:srgbClr val="272727"/>
              </a:solidFill>
              <a:highlight>
                <a:srgbClr val="FFFFFF"/>
              </a:highlight>
            </a:endParaRPr>
          </a:p>
          <a:p>
            <a:pPr indent="-273050" lvl="0" marL="457200" rtl="0" algn="l">
              <a:lnSpc>
                <a:spcPct val="170000"/>
              </a:lnSpc>
              <a:spcBef>
                <a:spcPts val="0"/>
              </a:spcBef>
              <a:spcAft>
                <a:spcPts val="0"/>
              </a:spcAft>
              <a:buClr>
                <a:srgbClr val="272727"/>
              </a:buClr>
              <a:buSzPts val="700"/>
              <a:buChar char="●"/>
            </a:pPr>
            <a:r>
              <a:rPr lang="ko" sz="700">
                <a:solidFill>
                  <a:srgbClr val="272727"/>
                </a:solidFill>
                <a:highlight>
                  <a:srgbClr val="FFFFFF"/>
                </a:highlight>
              </a:rPr>
              <a:t>Redux 등 상태 관리 패턴 사용 경험이</a:t>
            </a:r>
            <a:br>
              <a:rPr lang="ko" sz="700">
                <a:solidFill>
                  <a:srgbClr val="272727"/>
                </a:solidFill>
                <a:highlight>
                  <a:srgbClr val="FFFFFF"/>
                </a:highlight>
              </a:rPr>
            </a:br>
            <a:r>
              <a:rPr lang="ko" sz="700">
                <a:solidFill>
                  <a:srgbClr val="272727"/>
                </a:solidFill>
                <a:highlight>
                  <a:srgbClr val="FFFFFF"/>
                </a:highlight>
              </a:rPr>
              <a:t>있으신 분</a:t>
            </a:r>
            <a:endParaRPr sz="700">
              <a:solidFill>
                <a:srgbClr val="272727"/>
              </a:solidFill>
              <a:highlight>
                <a:srgbClr val="FFFFFF"/>
              </a:highlight>
            </a:endParaRPr>
          </a:p>
          <a:p>
            <a:pPr indent="-273050" lvl="0" marL="457200" rtl="0" algn="l">
              <a:lnSpc>
                <a:spcPct val="170000"/>
              </a:lnSpc>
              <a:spcBef>
                <a:spcPts val="0"/>
              </a:spcBef>
              <a:spcAft>
                <a:spcPts val="0"/>
              </a:spcAft>
              <a:buClr>
                <a:srgbClr val="272727"/>
              </a:buClr>
              <a:buSzPts val="700"/>
              <a:buChar char="●"/>
            </a:pPr>
            <a:r>
              <a:rPr lang="ko" sz="700">
                <a:solidFill>
                  <a:srgbClr val="272727"/>
                </a:solidFill>
                <a:highlight>
                  <a:srgbClr val="FFFFFF"/>
                </a:highlight>
              </a:rPr>
              <a:t>개발자, 기획자, 디자이너와 밀접하게</a:t>
            </a:r>
            <a:br>
              <a:rPr lang="ko" sz="700">
                <a:solidFill>
                  <a:srgbClr val="272727"/>
                </a:solidFill>
                <a:highlight>
                  <a:srgbClr val="FFFFFF"/>
                </a:highlight>
              </a:rPr>
            </a:br>
            <a:r>
              <a:rPr lang="ko" sz="700">
                <a:solidFill>
                  <a:srgbClr val="272727"/>
                </a:solidFill>
                <a:highlight>
                  <a:srgbClr val="FFFFFF"/>
                </a:highlight>
              </a:rPr>
              <a:t>협업하며 업무를 진행할 수 있는 능력이</a:t>
            </a:r>
            <a:br>
              <a:rPr lang="ko" sz="700">
                <a:solidFill>
                  <a:srgbClr val="272727"/>
                </a:solidFill>
                <a:highlight>
                  <a:srgbClr val="FFFFFF"/>
                </a:highlight>
              </a:rPr>
            </a:br>
            <a:r>
              <a:rPr lang="ko" sz="700">
                <a:solidFill>
                  <a:srgbClr val="272727"/>
                </a:solidFill>
                <a:highlight>
                  <a:srgbClr val="FFFFFF"/>
                </a:highlight>
              </a:rPr>
              <a:t>있으신 분</a:t>
            </a:r>
            <a:endParaRPr/>
          </a:p>
          <a:p>
            <a:pPr indent="0" lvl="0" marL="0" rtl="0" algn="l">
              <a:spcBef>
                <a:spcPts val="0"/>
              </a:spcBef>
              <a:spcAft>
                <a:spcPts val="1200"/>
              </a:spcAft>
              <a:buNone/>
            </a:pPr>
            <a:r>
              <a:t/>
            </a:r>
            <a:endParaRPr/>
          </a:p>
        </p:txBody>
      </p:sp>
      <p:sp>
        <p:nvSpPr>
          <p:cNvPr id="420" name="Google Shape;420;p7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ko"/>
              <a:t>인재상 / 직무소개</a:t>
            </a:r>
            <a:endParaRPr/>
          </a:p>
          <a:p>
            <a:pPr indent="0" lvl="0" marL="0" rtl="0" algn="l">
              <a:spcBef>
                <a:spcPts val="1400"/>
              </a:spcBef>
              <a:spcAft>
                <a:spcPts val="0"/>
              </a:spcAft>
              <a:buNone/>
            </a:pPr>
            <a:r>
              <a:rPr b="1" lang="ko">
                <a:solidFill>
                  <a:srgbClr val="212124"/>
                </a:solidFill>
              </a:rPr>
              <a:t>이런 일을 해요</a:t>
            </a:r>
            <a:endParaRPr b="1">
              <a:solidFill>
                <a:srgbClr val="212124"/>
              </a:solidFill>
            </a:endParaRPr>
          </a:p>
          <a:p>
            <a:pPr indent="-270510" lvl="0" marL="457200" rtl="0" algn="l">
              <a:spcBef>
                <a:spcPts val="400"/>
              </a:spcBef>
              <a:spcAft>
                <a:spcPts val="0"/>
              </a:spcAft>
              <a:buClr>
                <a:srgbClr val="212124"/>
              </a:buClr>
              <a:buSzPct val="100000"/>
              <a:buChar char="●"/>
            </a:pPr>
            <a:r>
              <a:rPr lang="ko" sz="1200">
                <a:solidFill>
                  <a:srgbClr val="212124"/>
                </a:solidFill>
              </a:rPr>
              <a:t>모바일 웹뷰 기반의 다양한 신규 사업 개발 및 기존 Product의 UI/UX를 개선해요</a:t>
            </a:r>
            <a:endParaRPr sz="1200">
              <a:solidFill>
                <a:srgbClr val="212124"/>
              </a:solidFill>
            </a:endParaRPr>
          </a:p>
          <a:p>
            <a:pPr indent="0" lvl="0" marL="0" rtl="0" algn="l">
              <a:spcBef>
                <a:spcPts val="1400"/>
              </a:spcBef>
              <a:spcAft>
                <a:spcPts val="0"/>
              </a:spcAft>
              <a:buNone/>
            </a:pPr>
            <a:r>
              <a:rPr b="1" lang="ko">
                <a:solidFill>
                  <a:srgbClr val="212124"/>
                </a:solidFill>
              </a:rPr>
              <a:t>이런 분을 찾고 있어요</a:t>
            </a:r>
            <a:endParaRPr b="1">
              <a:solidFill>
                <a:srgbClr val="212124"/>
              </a:solidFill>
            </a:endParaRPr>
          </a:p>
          <a:p>
            <a:pPr indent="-270510" lvl="0" marL="457200" rtl="0" algn="l">
              <a:spcBef>
                <a:spcPts val="400"/>
              </a:spcBef>
              <a:spcAft>
                <a:spcPts val="0"/>
              </a:spcAft>
              <a:buClr>
                <a:srgbClr val="212124"/>
              </a:buClr>
              <a:buSzPct val="100000"/>
              <a:buChar char="●"/>
            </a:pPr>
            <a:r>
              <a:rPr lang="ko" sz="1200">
                <a:solidFill>
                  <a:srgbClr val="212124"/>
                </a:solidFill>
              </a:rPr>
              <a:t>HTML, CSS 및 JavaScript 생태계에 익숙하신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TypeScript, Flow 등 JS 정적 타이핑 툴 경험이 있으신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React.js 프로젝트 개발 경험이 있으신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Redux 등 상태 관리 패턴 사용 경험이 있으신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서버 개발자, 디자인 직군과 원활히 소통하는 능력을 갖추신 분</a:t>
            </a:r>
            <a:endParaRPr sz="1200">
              <a:solidFill>
                <a:srgbClr val="212124"/>
              </a:solidFill>
            </a:endParaRPr>
          </a:p>
          <a:p>
            <a:pPr indent="0" lvl="0" marL="0" rtl="0" algn="l">
              <a:spcBef>
                <a:spcPts val="1400"/>
              </a:spcBef>
              <a:spcAft>
                <a:spcPts val="0"/>
              </a:spcAft>
              <a:buNone/>
            </a:pPr>
            <a:r>
              <a:rPr b="1" lang="ko">
                <a:solidFill>
                  <a:srgbClr val="212124"/>
                </a:solidFill>
              </a:rPr>
              <a:t>이런 분이면 더 좋아요!</a:t>
            </a:r>
            <a:endParaRPr b="1">
              <a:solidFill>
                <a:srgbClr val="212124"/>
              </a:solidFill>
            </a:endParaRPr>
          </a:p>
          <a:p>
            <a:pPr indent="-270510" lvl="0" marL="457200" rtl="0" algn="l">
              <a:spcBef>
                <a:spcPts val="400"/>
              </a:spcBef>
              <a:spcAft>
                <a:spcPts val="0"/>
              </a:spcAft>
              <a:buClr>
                <a:srgbClr val="212124"/>
              </a:buClr>
              <a:buSzPct val="100000"/>
              <a:buChar char="●"/>
            </a:pPr>
            <a:r>
              <a:rPr lang="ko" sz="1200">
                <a:solidFill>
                  <a:srgbClr val="212124"/>
                </a:solidFill>
              </a:rPr>
              <a:t>Relay, GraphQL 사용 경험이 있으신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Webpack, Rollup 등 모듈 번들러에 대한 이해가 깊으신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Next.js 등 SPA Framework을 이용한 SSR 프로젝트 경험이 있으신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모바일 또는 반응형 웹 개발 경험이 있으신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오픈소스 Contribution 경험이 있으신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UI/UX 개선과 관련된 고민을 좋아하시는 분</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새로운 기술에 관심이 많고, 성장을 위해 노력하시는 분</a:t>
            </a:r>
            <a:endParaRPr sz="1200">
              <a:solidFill>
                <a:srgbClr val="212124"/>
              </a:solidFill>
            </a:endParaRPr>
          </a:p>
          <a:p>
            <a:pPr indent="0" lvl="0" marL="0" rtl="0" algn="l">
              <a:spcBef>
                <a:spcPts val="1400"/>
              </a:spcBef>
              <a:spcAft>
                <a:spcPts val="0"/>
              </a:spcAft>
              <a:buNone/>
            </a:pPr>
            <a:r>
              <a:rPr b="1" lang="ko">
                <a:solidFill>
                  <a:srgbClr val="212124"/>
                </a:solidFill>
              </a:rPr>
              <a:t>참고해 주세요</a:t>
            </a:r>
            <a:endParaRPr b="1">
              <a:solidFill>
                <a:srgbClr val="212124"/>
              </a:solidFill>
            </a:endParaRPr>
          </a:p>
          <a:p>
            <a:pPr indent="-270510" lvl="0" marL="457200" rtl="0" algn="l">
              <a:spcBef>
                <a:spcPts val="400"/>
              </a:spcBef>
              <a:spcAft>
                <a:spcPts val="0"/>
              </a:spcAft>
              <a:buClr>
                <a:srgbClr val="212124"/>
              </a:buClr>
              <a:buSzPct val="100000"/>
              <a:buChar char="●"/>
            </a:pPr>
            <a:r>
              <a:rPr lang="ko" sz="1200">
                <a:solidFill>
                  <a:srgbClr val="212124"/>
                </a:solidFill>
              </a:rPr>
              <a:t>정규직 채용의 경우 3개월의 수습기간이 있어요</a:t>
            </a:r>
            <a:endParaRPr sz="1200">
              <a:solidFill>
                <a:srgbClr val="212124"/>
              </a:solidFill>
            </a:endParaRPr>
          </a:p>
          <a:p>
            <a:pPr indent="-270510" lvl="0" marL="457200" rtl="0" algn="l">
              <a:spcBef>
                <a:spcPts val="0"/>
              </a:spcBef>
              <a:spcAft>
                <a:spcPts val="0"/>
              </a:spcAft>
              <a:buClr>
                <a:srgbClr val="212124"/>
              </a:buClr>
              <a:buSzPct val="100000"/>
              <a:buChar char="●"/>
            </a:pPr>
            <a:r>
              <a:rPr lang="ko" sz="1200">
                <a:solidFill>
                  <a:srgbClr val="212124"/>
                </a:solidFill>
              </a:rPr>
              <a:t>평가 결과에 따라 수습 기간이 연장되거나 채용이 취소될 수 있어요</a:t>
            </a:r>
            <a:endParaRPr sz="1200">
              <a:solidFill>
                <a:srgbClr val="272727"/>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426" name="Google Shape;426;p7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sz="1000"/>
              <a:t>1.</a:t>
            </a:r>
            <a:r>
              <a:rPr lang="ko" sz="1000">
                <a:solidFill>
                  <a:srgbClr val="272727"/>
                </a:solidFill>
                <a:highlight>
                  <a:srgbClr val="FFFFFF"/>
                </a:highlight>
              </a:rPr>
              <a:t>HTML, CSS 및 JavaScript</a:t>
            </a:r>
            <a:endParaRPr sz="1000"/>
          </a:p>
          <a:p>
            <a:pPr indent="0" lvl="0" marL="0" rtl="0" algn="l">
              <a:spcBef>
                <a:spcPts val="1200"/>
              </a:spcBef>
              <a:spcAft>
                <a:spcPts val="0"/>
              </a:spcAft>
              <a:buNone/>
            </a:pPr>
            <a:r>
              <a:rPr lang="ko" sz="1000"/>
              <a:t>2.</a:t>
            </a:r>
            <a:r>
              <a:rPr lang="ko" sz="1000">
                <a:solidFill>
                  <a:srgbClr val="272727"/>
                </a:solidFill>
                <a:highlight>
                  <a:srgbClr val="FFFFFF"/>
                </a:highlight>
              </a:rPr>
              <a:t>TypeScript, Flow 등 JS 정적 타이핑 툴 경험</a:t>
            </a:r>
            <a:endParaRPr sz="1000"/>
          </a:p>
          <a:p>
            <a:pPr indent="0" lvl="0" marL="0" rtl="0" algn="l">
              <a:spcBef>
                <a:spcPts val="1200"/>
              </a:spcBef>
              <a:spcAft>
                <a:spcPts val="0"/>
              </a:spcAft>
              <a:buNone/>
            </a:pPr>
            <a:r>
              <a:rPr lang="ko" sz="1000"/>
              <a:t>3.</a:t>
            </a:r>
            <a:r>
              <a:rPr lang="ko" sz="1000">
                <a:solidFill>
                  <a:srgbClr val="272727"/>
                </a:solidFill>
                <a:highlight>
                  <a:srgbClr val="FFFFFF"/>
                </a:highlight>
              </a:rPr>
              <a:t>React.js 프로젝트 개발 경험, 협업, Redux 등 상태 관리 패턴 사용 경험</a:t>
            </a:r>
            <a:endParaRPr sz="1000">
              <a:solidFill>
                <a:srgbClr val="272727"/>
              </a:solidFill>
              <a:highlight>
                <a:srgbClr val="FFFFFF"/>
              </a:highlight>
            </a:endParaRPr>
          </a:p>
          <a:p>
            <a:pPr indent="0" lvl="0" marL="0" rtl="0" algn="l">
              <a:lnSpc>
                <a:spcPct val="170000"/>
              </a:lnSpc>
              <a:spcBef>
                <a:spcPts val="1200"/>
              </a:spcBef>
              <a:spcAft>
                <a:spcPts val="0"/>
              </a:spcAft>
              <a:buNone/>
            </a:pPr>
            <a:r>
              <a:rPr lang="ko" sz="1000">
                <a:solidFill>
                  <a:srgbClr val="272727"/>
                </a:solidFill>
                <a:highlight>
                  <a:srgbClr val="FFFFFF"/>
                </a:highlight>
              </a:rPr>
              <a:t>4.스스로 판단해서 주도적으로 일할 수 있으신 분</a:t>
            </a:r>
            <a:endParaRPr sz="1000">
              <a:solidFill>
                <a:srgbClr val="272727"/>
              </a:solidFill>
              <a:highlight>
                <a:srgbClr val="FFFFFF"/>
              </a:highlight>
            </a:endParaRPr>
          </a:p>
          <a:p>
            <a:pPr indent="0" lvl="0" marL="0" rtl="0" algn="l">
              <a:spcBef>
                <a:spcPts val="0"/>
              </a:spcBef>
              <a:spcAft>
                <a:spcPts val="1200"/>
              </a:spcAft>
              <a:buNone/>
            </a:pPr>
            <a:r>
              <a:t/>
            </a:r>
            <a:endParaRPr>
              <a:solidFill>
                <a:srgbClr val="272727"/>
              </a:solidFill>
              <a:highlight>
                <a:srgbClr val="FFFFFF"/>
              </a:highlight>
            </a:endParaRPr>
          </a:p>
        </p:txBody>
      </p:sp>
      <p:sp>
        <p:nvSpPr>
          <p:cNvPr id="427" name="Google Shape;427;p7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 Html, Css, JavaScript</a:t>
            </a:r>
            <a:endParaRPr/>
          </a:p>
          <a:p>
            <a:pPr indent="0" lvl="0" marL="0" rtl="0" algn="l">
              <a:spcBef>
                <a:spcPts val="1200"/>
              </a:spcBef>
              <a:spcAft>
                <a:spcPts val="0"/>
              </a:spcAft>
              <a:buNone/>
            </a:pPr>
            <a:r>
              <a:rPr lang="ko"/>
              <a:t>2.프로젝트 경험 1~2개</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317500" lvl="0" marL="457200" rtl="0" algn="l">
              <a:spcBef>
                <a:spcPts val="1200"/>
              </a:spcBef>
              <a:spcAft>
                <a:spcPts val="0"/>
              </a:spcAft>
              <a:buSzPts val="1400"/>
              <a:buAutoNum type="arabicPeriod"/>
            </a:pPr>
            <a:r>
              <a:rPr lang="ko"/>
              <a:t>1개월 간의 프로젝트 경험 프론트 엔드 위주</a:t>
            </a:r>
            <a:endParaRPr/>
          </a:p>
          <a:p>
            <a:pPr indent="-317500" lvl="0" marL="457200" rtl="0" algn="l">
              <a:spcBef>
                <a:spcPts val="0"/>
              </a:spcBef>
              <a:spcAft>
                <a:spcPts val="0"/>
              </a:spcAft>
              <a:buSzPts val="1400"/>
              <a:buAutoNum type="arabicPeriod"/>
            </a:pPr>
            <a:r>
              <a:rPr lang="ko"/>
              <a:t>3개월간의 javascript 경험과 Html,css 경험</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aphicFrame>
        <p:nvGraphicFramePr>
          <p:cNvPr id="432" name="Google Shape;432;p77"/>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(리더십도 좋으나, 의견이 다른 상대를 설득하는 과정을 추천)</a:t>
                      </a:r>
                      <a:endParaRPr sz="1000">
                        <a:solidFill>
                          <a:schemeClr val="dk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a:t>다른 할 수 있는 업무 분담 해준다.</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a:t>프론트 엔드 UI구성 및 Css,jsp,Html</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aphicFrame>
        <p:nvGraphicFramePr>
          <p:cNvPr id="437" name="Google Shape;437;p78"/>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rPr lang="ko"/>
                        <a:t>자기소개</a:t>
                      </a:r>
                      <a:endParaRPr/>
                    </a:p>
                    <a:p>
                      <a:pPr indent="0" lvl="0" marL="0" rtl="0" algn="l">
                        <a:spcBef>
                          <a:spcPts val="0"/>
                        </a:spcBef>
                        <a:spcAft>
                          <a:spcPts val="0"/>
                        </a:spcAft>
                        <a:buNone/>
                      </a:pPr>
                      <a:r>
                        <a:rPr lang="ko"/>
                        <a:t>내가 표현하고 싶은 키워드+경험</a:t>
                      </a:r>
                      <a:endParaRPr/>
                    </a:p>
                    <a:p>
                      <a:pPr indent="0" lvl="0" marL="0" rtl="0" algn="l">
                        <a:spcBef>
                          <a:spcPts val="0"/>
                        </a:spcBef>
                        <a:spcAft>
                          <a:spcPts val="0"/>
                        </a:spcAft>
                        <a:buNone/>
                      </a:pPr>
                      <a:r>
                        <a:rPr lang="ko"/>
                        <a:t>(보다 구체적으로)</a:t>
                      </a:r>
                      <a:endParaRPr/>
                    </a:p>
                    <a:p>
                      <a:pPr indent="0" lvl="0" marL="0" rtl="0" algn="l">
                        <a:spcBef>
                          <a:spcPts val="0"/>
                        </a:spcBef>
                        <a:spcAft>
                          <a:spcPts val="0"/>
                        </a:spcAft>
                        <a:buNone/>
                      </a:pPr>
                      <a:r>
                        <a:rPr lang="ko"/>
                        <a:t>너무 어렵습니다.</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a:t>프로젝트</a:t>
                      </a:r>
                      <a:endParaRPr/>
                    </a:p>
                    <a:p>
                      <a:pPr indent="0" lvl="0" marL="0" rtl="0" algn="l">
                        <a:spcBef>
                          <a:spcPts val="0"/>
                        </a:spcBef>
                        <a:spcAft>
                          <a:spcPts val="0"/>
                        </a:spcAft>
                        <a:buNone/>
                      </a:pPr>
                      <a:r>
                        <a:rPr lang="ko"/>
                        <a:t>프론트 엔드 위주의 경험</a:t>
                      </a:r>
                      <a:endParaRPr/>
                    </a:p>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a:t>프론트 엔드 파트가 더 재밌어서</a:t>
                      </a:r>
                      <a:endParaRPr/>
                    </a:p>
                    <a:p>
                      <a:pPr indent="0" lvl="0" marL="0" rtl="0" algn="l">
                        <a:spcBef>
                          <a:spcPts val="0"/>
                        </a:spcBef>
                        <a:spcAft>
                          <a:spcPts val="0"/>
                        </a:spcAft>
                        <a:buNone/>
                      </a:pPr>
                      <a:r>
                        <a:rPr lang="ko"/>
                        <a:t>지원하여  웹페이지(ui) 구성을 담당하게 되었다</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a:t>react를 현업에서 많이 써서 구글링과  유튜브로 ,깃허브도 찾아보고 열심히 공부중.</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a:t>웹페이지의 기본적인 구성</a:t>
                      </a:r>
                      <a:endParaRPr/>
                    </a:p>
                    <a:p>
                      <a:pPr indent="0" lvl="0" marL="0" rtl="0" algn="l">
                        <a:spcBef>
                          <a:spcPts val="0"/>
                        </a:spcBef>
                        <a:spcAft>
                          <a:spcPts val="0"/>
                        </a:spcAft>
                        <a:buNone/>
                      </a:pPr>
                      <a:r>
                        <a:rPr lang="ko"/>
                        <a:t>(헤더, 상단바, 왼쪽 사이드, 센터, 오른쪽 사이드, 푸터로 구성)</a:t>
                      </a:r>
                      <a:endParaRPr/>
                    </a:p>
                    <a:p>
                      <a:pPr indent="0" lvl="0" marL="0" rtl="0" algn="l">
                        <a:spcBef>
                          <a:spcPts val="0"/>
                        </a:spcBef>
                        <a:spcAft>
                          <a:spcPts val="0"/>
                        </a:spcAft>
                        <a:buNone/>
                      </a:pPr>
                      <a:r>
                        <a:rPr lang="ko"/>
                        <a:t>좀더 디자인을 보기좋게 꾸며보고 싶다.</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ko"/>
                        <a:t>html,css,jsp,react를 공부함</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부족한 부분이나 현업에서 요구하는 것들을 할 수 있다.</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graphicFrame>
        <p:nvGraphicFramePr>
          <p:cNvPr id="442" name="Google Shape;442;p79"/>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뱅크샐러드</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gridSpan="2">
                  <a:txBody>
                    <a:bodyPr/>
                    <a:lstStyle/>
                    <a:p>
                      <a:pPr indent="0" lvl="0" marL="0" rtl="0" algn="l">
                        <a:spcBef>
                          <a:spcPts val="0"/>
                        </a:spcBef>
                        <a:spcAft>
                          <a:spcPts val="0"/>
                        </a:spcAft>
                        <a:buNone/>
                      </a:pPr>
                      <a:r>
                        <a:rPr lang="ko"/>
                        <a:t>백엔드</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T cap="flat" cmpd="sng" w="9525">
                      <a:solidFill>
                        <a:srgbClr val="E6B8AF"/>
                      </a:solidFill>
                      <a:prstDash val="solid"/>
                      <a:round/>
                      <a:headEnd len="sm" w="sm" type="none"/>
                      <a:tailEnd len="sm" w="sm" type="none"/>
                    </a:lnT>
                    <a:solidFill>
                      <a:srgbClr val="CFE2F3"/>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T cap="flat" cmpd="sng" w="9525">
                      <a:solidFill>
                        <a:srgbClr val="E6B8AF"/>
                      </a:solidFill>
                      <a:prstDash val="solid"/>
                      <a:round/>
                      <a:headEnd len="sm" w="sm" type="none"/>
                      <a:tailEnd len="sm" w="sm" type="none"/>
                    </a:lnT>
                    <a:solidFill>
                      <a:srgbClr val="CFE2F3"/>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SzPts val="900"/>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448" name="Google Shape;448;p8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449" name="Google Shape;449;p8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455" name="Google Shape;455;p8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1200"/>
              </a:spcAft>
              <a:buNone/>
            </a:pPr>
            <a:r>
              <a:t/>
            </a:r>
            <a:endParaRPr/>
          </a:p>
        </p:txBody>
      </p:sp>
      <p:sp>
        <p:nvSpPr>
          <p:cNvPr id="456" name="Google Shape;456;p8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0" lvl="0" marL="0" rtl="0" algn="l">
              <a:spcBef>
                <a:spcPts val="1200"/>
              </a:spcBef>
              <a:spcAft>
                <a:spcPts val="0"/>
              </a:spcAft>
              <a:buNone/>
            </a:pPr>
            <a:r>
              <a:rPr lang="ko"/>
              <a:t>1.</a:t>
            </a:r>
            <a:endParaRPr/>
          </a:p>
          <a:p>
            <a:pPr indent="0" lvl="0" marL="0" rtl="0" algn="l">
              <a:spcBef>
                <a:spcPts val="1200"/>
              </a:spcBef>
              <a:spcAft>
                <a:spcPts val="1200"/>
              </a:spcAft>
              <a:buNone/>
            </a:pPr>
            <a:r>
              <a:rPr lang="ko"/>
              <a: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graphicFrame>
        <p:nvGraphicFramePr>
          <p:cNvPr id="461" name="Google Shape;461;p82"/>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graphicFrame>
        <p:nvGraphicFramePr>
          <p:cNvPr id="466" name="Google Shape;466;p83"/>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84"/>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4677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가명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김이박최</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기업</a:t>
                      </a:r>
                      <a:endParaRPr sz="1200">
                        <a:latin typeface="Malgun Gothic"/>
                        <a:ea typeface="Malgun Gothic"/>
                        <a:cs typeface="Malgun Gothic"/>
                        <a:sym typeface="Malgun Gothic"/>
                      </a:endParaRPr>
                    </a:p>
                  </a:txBody>
                  <a:tcPr marT="91425" marB="91425" marR="91425" marL="91425" anchor="ctr">
                    <a:solidFill>
                      <a:srgbClr val="F4CCCC"/>
                    </a:solidFill>
                  </a:tcPr>
                </a:tc>
                <a:tc gridSpan="2">
                  <a:txBody>
                    <a:bodyPr/>
                    <a:lstStyle/>
                    <a:p>
                      <a:pPr indent="0" lvl="0" marL="0" rtl="0" algn="l">
                        <a:spcBef>
                          <a:spcPts val="0"/>
                        </a:spcBef>
                        <a:spcAft>
                          <a:spcPts val="0"/>
                        </a:spcAft>
                        <a:buNone/>
                      </a:pPr>
                      <a:r>
                        <a:rPr lang="ko"/>
                        <a:t>더존</a:t>
                      </a:r>
                      <a:endParaRPr/>
                    </a:p>
                  </a:txBody>
                  <a:tcPr marT="91425" marB="91425" marR="91425" marL="91425" anchor="ctr"/>
                </a:tc>
                <a:tc hMerge="1"/>
              </a:tr>
              <a:tr h="624400">
                <a:tc>
                  <a:txBody>
                    <a:bodyPr/>
                    <a:lstStyle/>
                    <a:p>
                      <a:pPr indent="0" lvl="0" marL="0" rtl="0" algn="ctr">
                        <a:spcBef>
                          <a:spcPts val="0"/>
                        </a:spcBef>
                        <a:spcAft>
                          <a:spcPts val="0"/>
                        </a:spcAft>
                        <a:buNone/>
                      </a:pPr>
                      <a:r>
                        <a:rPr lang="ko" sz="1200">
                          <a:latin typeface="Malgun Gothic"/>
                          <a:ea typeface="Malgun Gothic"/>
                          <a:cs typeface="Malgun Gothic"/>
                          <a:sym typeface="Malgun Gothic"/>
                        </a:rPr>
                        <a:t>타겟 직무</a:t>
                      </a:r>
                      <a:endParaRPr sz="1200">
                        <a:latin typeface="Malgun Gothic"/>
                        <a:ea typeface="Malgun Gothic"/>
                        <a:cs typeface="Malgun Gothic"/>
                        <a:sym typeface="Malgun Gothic"/>
                      </a:endParaRPr>
                    </a:p>
                  </a:txBody>
                  <a:tcPr marT="91425" marB="91425" marR="91425" marL="91425" anchor="ctr">
                    <a:lnB cap="flat" cmpd="sng" w="9525">
                      <a:solidFill>
                        <a:srgbClr val="E6B8AF"/>
                      </a:solidFill>
                      <a:prstDash val="solid"/>
                      <a:round/>
                      <a:headEnd len="sm" w="sm" type="none"/>
                      <a:tailEnd len="sm" w="sm" type="none"/>
                    </a:lnB>
                    <a:solidFill>
                      <a:srgbClr val="F4CCCC"/>
                    </a:solidFill>
                  </a:tcPr>
                </a:tc>
                <a:tc gridSpan="2">
                  <a:txBody>
                    <a:bodyPr/>
                    <a:lstStyle/>
                    <a:p>
                      <a:pPr indent="0" lvl="0" marL="0" rtl="0" algn="l">
                        <a:spcBef>
                          <a:spcPts val="0"/>
                        </a:spcBef>
                        <a:spcAft>
                          <a:spcPts val="0"/>
                        </a:spcAft>
                        <a:buNone/>
                      </a:pPr>
                      <a:r>
                        <a:t/>
                      </a:r>
                      <a:endParaRPr/>
                    </a:p>
                  </a:txBody>
                  <a:tcPr marT="91425" marB="91425" marR="91425" marL="91425" anchor="ctr">
                    <a:lnB cap="flat" cmpd="sng" w="9525">
                      <a:solidFill>
                        <a:srgbClr val="E6B8AF"/>
                      </a:solidFill>
                      <a:prstDash val="solid"/>
                      <a:round/>
                      <a:headEnd len="sm" w="sm" type="none"/>
                      <a:tailEnd len="sm" w="sm" type="none"/>
                    </a:lnB>
                  </a:tcPr>
                </a:tc>
                <a:tc hMerge="1"/>
              </a:tr>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lnL cap="flat" cmpd="sng" w="9525">
                      <a:solidFill>
                        <a:srgbClr val="E6B8AF"/>
                      </a:solidFill>
                      <a:prstDash val="solid"/>
                      <a:round/>
                      <a:headEnd len="sm" w="sm" type="none"/>
                      <a:tailEnd len="sm" w="sm" type="none"/>
                    </a:lnL>
                    <a:lnR cap="flat" cmpd="sng" w="9525">
                      <a:solidFill>
                        <a:srgbClr val="E6B8AF"/>
                      </a:solidFill>
                      <a:prstDash val="solid"/>
                      <a:round/>
                      <a:headEnd len="sm" w="sm" type="none"/>
                      <a:tailEnd len="sm" w="sm" type="none"/>
                    </a:lnR>
                    <a:lnT cap="flat" cmpd="sng" w="9525">
                      <a:solidFill>
                        <a:srgbClr val="E6B8AF"/>
                      </a:solidFill>
                      <a:prstDash val="solid"/>
                      <a:round/>
                      <a:headEnd len="sm" w="sm" type="none"/>
                      <a:tailEnd len="sm" w="sm" type="none"/>
                    </a:lnT>
                    <a:lnB cap="flat" cmpd="sng" w="9525">
                      <a:solidFill>
                        <a:srgbClr val="E6B8AF"/>
                      </a:solidFill>
                      <a:prstDash val="solid"/>
                      <a:round/>
                      <a:headEnd len="sm" w="sm" type="none"/>
                      <a:tailEnd len="sm" w="sm" type="none"/>
                    </a:lnB>
                    <a:solidFill>
                      <a:srgbClr val="E6B8AF"/>
                    </a:solidFill>
                  </a:tcPr>
                </a:tc>
              </a:tr>
              <a:tr h="747125">
                <a:tc rowSpan="3">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lnT cap="flat" cmpd="sng" w="9525">
                      <a:solidFill>
                        <a:srgbClr val="E6B8AF"/>
                      </a:solidFill>
                      <a:prstDash val="solid"/>
                      <a:round/>
                      <a:headEnd len="sm" w="sm" type="none"/>
                      <a:tailEnd len="sm" w="sm" type="none"/>
                    </a:lnT>
                    <a:solidFill>
                      <a:srgbClr val="F4CCCC"/>
                    </a:solidFill>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nchor="ctr">
                    <a:lnT cap="flat" cmpd="sng" w="9525">
                      <a:solidFill>
                        <a:srgbClr val="E6B8AF"/>
                      </a:solidFill>
                      <a:prstDash val="solid"/>
                      <a:round/>
                      <a:headEnd len="sm" w="sm" type="none"/>
                      <a:tailEnd len="sm" w="sm" type="none"/>
                    </a:lnT>
                  </a:tcP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
        <p:nvSpPr>
          <p:cNvPr id="472" name="Google Shape;472;p84"/>
          <p:cNvSpPr/>
          <p:nvPr/>
        </p:nvSpPr>
        <p:spPr>
          <a:xfrm>
            <a:off x="-191025" y="106125"/>
            <a:ext cx="601200" cy="5235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graphicFrame>
        <p:nvGraphicFramePr>
          <p:cNvPr id="477" name="Google Shape;477;p85"/>
          <p:cNvGraphicFramePr/>
          <p:nvPr/>
        </p:nvGraphicFramePr>
        <p:xfrm>
          <a:off x="455325" y="218125"/>
          <a:ext cx="3000000" cy="3000000"/>
        </p:xfrm>
        <a:graphic>
          <a:graphicData uri="http://schemas.openxmlformats.org/drawingml/2006/table">
            <a:tbl>
              <a:tblPr>
                <a:noFill/>
                <a:tableStyleId>{4AB5BDEF-2FAA-4690-A378-3C6764FD7E3A}</a:tableStyleId>
              </a:tblPr>
              <a:tblGrid>
                <a:gridCol w="734050"/>
                <a:gridCol w="5103350"/>
                <a:gridCol w="2427650"/>
              </a:tblGrid>
              <a:tr h="624400">
                <a:tc>
                  <a:txBody>
                    <a:bodyPr/>
                    <a:lstStyle/>
                    <a:p>
                      <a:pPr indent="0" lvl="0" marL="0" rtl="0" algn="ctr">
                        <a:spcBef>
                          <a:spcPts val="0"/>
                        </a:spcBef>
                        <a:spcAft>
                          <a:spcPts val="0"/>
                        </a:spcAft>
                        <a:buNone/>
                      </a:pPr>
                      <a:r>
                        <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 면접 문항</a:t>
                      </a:r>
                      <a:endParaRPr/>
                    </a:p>
                  </a:txBody>
                  <a:tcPr marT="91425" marB="91425" marR="91425" marL="91425">
                    <a:solidFill>
                      <a:srgbClr val="E6B8AF"/>
                    </a:solidFill>
                  </a:tcPr>
                </a:tc>
                <a:tc>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문항에서 유추할 수 있는</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평가 요소 </a:t>
                      </a:r>
                      <a:endParaRPr sz="1200">
                        <a:solidFill>
                          <a:schemeClr val="dk1"/>
                        </a:solidFill>
                        <a:latin typeface="Malgun Gothic"/>
                        <a:ea typeface="Malgun Gothic"/>
                        <a:cs typeface="Malgun Gothic"/>
                        <a:sym typeface="Malgun Gothic"/>
                      </a:endParaRPr>
                    </a:p>
                  </a:txBody>
                  <a:tcPr marT="91425" marB="91425" marR="91425" marL="91425">
                    <a:solidFill>
                      <a:srgbClr val="E6B8AF"/>
                    </a:solidFill>
                  </a:tcPr>
                </a:tc>
              </a:tr>
              <a:tr h="747125">
                <a:tc rowSpan="5">
                  <a:txBody>
                    <a:bodyPr/>
                    <a:lstStyle/>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타겟기업(직무)</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면접</a:t>
                      </a:r>
                      <a:endParaRPr sz="12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 sz="1200">
                          <a:solidFill>
                            <a:schemeClr val="dk1"/>
                          </a:solidFill>
                          <a:latin typeface="Malgun Gothic"/>
                          <a:ea typeface="Malgun Gothic"/>
                          <a:cs typeface="Malgun Gothic"/>
                          <a:sym typeface="Malgun Gothic"/>
                        </a:rPr>
                        <a:t>문항 탐색</a:t>
                      </a:r>
                      <a:endParaRPr sz="1200">
                        <a:latin typeface="Malgun Gothic"/>
                        <a:ea typeface="Malgun Gothic"/>
                        <a:cs typeface="Malgun Gothic"/>
                        <a:sym typeface="Malgun Gothic"/>
                      </a:endParaRPr>
                    </a:p>
                  </a:txBody>
                  <a:tcPr marT="91425" marB="91425" marR="91425" marL="91425" anchor="ctr">
                    <a:solidFill>
                      <a:srgbClr val="E6B8AF"/>
                    </a:solidFill>
                  </a:tcP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47125">
                <a:tc vMerge="1"/>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목표기업 1곳 선정 / 내용정리</a:t>
            </a:r>
            <a:endParaRPr/>
          </a:p>
        </p:txBody>
      </p:sp>
      <p:sp>
        <p:nvSpPr>
          <p:cNvPr id="483" name="Google Shape;483;p8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a:t>
            </a:r>
            <a:endParaRPr/>
          </a:p>
          <a:p>
            <a:pPr indent="0" lvl="0" marL="0" rtl="0" algn="l">
              <a:spcBef>
                <a:spcPts val="1200"/>
              </a:spcBef>
              <a:spcAft>
                <a:spcPts val="1200"/>
              </a:spcAft>
              <a:buNone/>
            </a:pPr>
            <a:r>
              <a:t/>
            </a:r>
            <a:endParaRPr/>
          </a:p>
        </p:txBody>
      </p:sp>
      <p:sp>
        <p:nvSpPr>
          <p:cNvPr id="484" name="Google Shape;484;p8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인재상 / 직무소개</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490" name="Google Shape;490;p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1200"/>
              </a:spcAft>
              <a:buNone/>
            </a:pPr>
            <a:r>
              <a:rPr lang="ko"/>
              <a:t>3.</a:t>
            </a:r>
            <a:endParaRPr/>
          </a:p>
        </p:txBody>
      </p:sp>
      <p:sp>
        <p:nvSpPr>
          <p:cNvPr id="491" name="Google Shape;491;p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317500" lvl="0" marL="457200" rtl="0" algn="l">
              <a:spcBef>
                <a:spcPts val="1200"/>
              </a:spcBef>
              <a:spcAft>
                <a:spcPts val="0"/>
              </a:spcAft>
              <a:buSzPts val="1400"/>
              <a:buAutoNum type="arabicPeriod"/>
            </a:pPr>
            <a:r>
              <a:t/>
            </a:r>
            <a:endParaRPr/>
          </a:p>
          <a:p>
            <a:pPr indent="-317500" lvl="0" marL="457200" rtl="0" algn="l">
              <a:spcBef>
                <a:spcPts val="0"/>
              </a:spcBef>
              <a:spcAft>
                <a:spcPts val="0"/>
              </a:spcAft>
              <a:buSzPts val="1400"/>
              <a:buAutoNum type="arabicPeriod"/>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graphicFrame>
        <p:nvGraphicFramePr>
          <p:cNvPr id="496" name="Google Shape;496;p88"/>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aphicFrame>
        <p:nvGraphicFramePr>
          <p:cNvPr id="501" name="Google Shape;501;p89"/>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1분 자기소개 만들기</a:t>
            </a:r>
            <a:endParaRPr/>
          </a:p>
        </p:txBody>
      </p:sp>
      <p:sp>
        <p:nvSpPr>
          <p:cNvPr id="97" name="Google Shape;97;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채용공고 및 직무소개에서 요구하는 직무역량은 무엇인가?</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1200"/>
              </a:spcAft>
              <a:buNone/>
            </a:pPr>
            <a:r>
              <a:rPr lang="ko"/>
              <a:t>3.</a:t>
            </a:r>
            <a:endParaRPr/>
          </a:p>
        </p:txBody>
      </p:sp>
      <p:sp>
        <p:nvSpPr>
          <p:cNvPr id="98" name="Google Shape;98;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나는 요구 직무역량 중 무엇에 가장 자신이 있는가?</a:t>
            </a:r>
            <a:endParaRPr/>
          </a:p>
          <a:p>
            <a:pPr indent="0" lvl="0" marL="0" rtl="0" algn="l">
              <a:spcBef>
                <a:spcPts val="1200"/>
              </a:spcBef>
              <a:spcAft>
                <a:spcPts val="0"/>
              </a:spcAft>
              <a:buNone/>
            </a:pPr>
            <a:r>
              <a:rPr lang="ko"/>
              <a:t>1.</a:t>
            </a:r>
            <a:endParaRPr/>
          </a:p>
          <a:p>
            <a:pPr indent="0" lvl="0" marL="0" rtl="0" algn="l">
              <a:spcBef>
                <a:spcPts val="1200"/>
              </a:spcBef>
              <a:spcAft>
                <a:spcPts val="0"/>
              </a:spcAft>
              <a:buNone/>
            </a:pPr>
            <a:r>
              <a:rPr lang="ko"/>
              <a:t>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위 역량과 관련된 경험은 무엇인가? (육하원칙)</a:t>
            </a:r>
            <a:endParaRPr/>
          </a:p>
          <a:p>
            <a:pPr indent="-317500" lvl="0" marL="457200" rtl="0" algn="l">
              <a:spcBef>
                <a:spcPts val="1200"/>
              </a:spcBef>
              <a:spcAft>
                <a:spcPts val="0"/>
              </a:spcAft>
              <a:buSzPts val="1400"/>
              <a:buAutoNum type="arabicPeriod"/>
            </a:pPr>
            <a:r>
              <a:t/>
            </a:r>
            <a:endParaRPr/>
          </a:p>
          <a:p>
            <a:pPr indent="-317500" lvl="0" marL="457200" rtl="0" algn="l">
              <a:spcBef>
                <a:spcPts val="0"/>
              </a:spcBef>
              <a:spcAft>
                <a:spcPts val="0"/>
              </a:spcAft>
              <a:buSzPts val="1400"/>
              <a:buAutoNum type="arabicPeriod"/>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aphicFrame>
        <p:nvGraphicFramePr>
          <p:cNvPr id="103" name="Google Shape;103;p21"/>
          <p:cNvGraphicFramePr/>
          <p:nvPr/>
        </p:nvGraphicFramePr>
        <p:xfrm>
          <a:off x="152400" y="152400"/>
          <a:ext cx="3000000" cy="3000000"/>
        </p:xfrm>
        <a:graphic>
          <a:graphicData uri="http://schemas.openxmlformats.org/drawingml/2006/table">
            <a:tbl>
              <a:tblPr>
                <a:noFill/>
                <a:tableStyleId>{9506B862-4D4E-4A1F-92E7-D4899E39216C}</a:tableStyleId>
              </a:tblPr>
              <a:tblGrid>
                <a:gridCol w="1438275"/>
                <a:gridCol w="1438275"/>
                <a:gridCol w="1438275"/>
                <a:gridCol w="1447800"/>
                <a:gridCol w="1447800"/>
                <a:gridCol w="1447800"/>
              </a:tblGrid>
              <a:tr h="314325">
                <a:tc>
                  <a:txBody>
                    <a:bodyPr/>
                    <a:lstStyle/>
                    <a:p>
                      <a:pPr indent="0" lvl="0" marL="0" rtl="0" algn="ctr">
                        <a:lnSpc>
                          <a:spcPct val="115000"/>
                        </a:lnSpc>
                        <a:spcBef>
                          <a:spcPts val="0"/>
                        </a:spcBef>
                        <a:spcAft>
                          <a:spcPts val="0"/>
                        </a:spcAft>
                        <a:buNone/>
                      </a:pPr>
                      <a:r>
                        <a:rPr b="1" lang="ko" sz="1200"/>
                        <a:t>주요 경험사건</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상황(Situation)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과제(Task)</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행동(Action)</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결과(Result)</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ko" sz="1200"/>
                        <a:t>배운 점(Lessons)</a:t>
                      </a:r>
                      <a:endParaRPr b="1" sz="12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1209675">
                <a:tc>
                  <a:txBody>
                    <a:bodyPr/>
                    <a:lstStyle/>
                    <a:p>
                      <a:pPr indent="0" lvl="0" marL="0" rtl="0" algn="l">
                        <a:lnSpc>
                          <a:spcPct val="115000"/>
                        </a:lnSpc>
                        <a:spcBef>
                          <a:spcPts val="0"/>
                        </a:spcBef>
                        <a:spcAft>
                          <a:spcPts val="0"/>
                        </a:spcAft>
                        <a:buNone/>
                      </a:pPr>
                      <a:r>
                        <a:rPr lang="ko" sz="1000"/>
                        <a:t> 각 선택 역량과 과거</a:t>
                      </a:r>
                      <a:endParaRPr sz="1000"/>
                    </a:p>
                    <a:p>
                      <a:pPr indent="0" lvl="0" marL="0" rtl="0" algn="l">
                        <a:lnSpc>
                          <a:spcPct val="115000"/>
                        </a:lnSpc>
                        <a:spcBef>
                          <a:spcPts val="0"/>
                        </a:spcBef>
                        <a:spcAft>
                          <a:spcPts val="0"/>
                        </a:spcAft>
                        <a:buNone/>
                      </a:pPr>
                      <a:r>
                        <a:rPr lang="ko" sz="1000"/>
                        <a:t> 경험 연결을 통하여</a:t>
                      </a:r>
                      <a:endParaRPr sz="1000"/>
                    </a:p>
                    <a:p>
                      <a:pPr indent="0" lvl="0" marL="0" rtl="0" algn="l">
                        <a:lnSpc>
                          <a:spcPct val="115000"/>
                        </a:lnSpc>
                        <a:spcBef>
                          <a:spcPts val="0"/>
                        </a:spcBef>
                        <a:spcAft>
                          <a:spcPts val="0"/>
                        </a:spcAft>
                        <a:buNone/>
                      </a:pPr>
                      <a:r>
                        <a:rPr lang="ko" sz="1000"/>
                        <a:t> - 상황에 대한 장면을</a:t>
                      </a:r>
                      <a:endParaRPr sz="1000"/>
                    </a:p>
                    <a:p>
                      <a:pPr indent="0" lvl="0" marL="0" rtl="0" algn="l">
                        <a:lnSpc>
                          <a:spcPct val="115000"/>
                        </a:lnSpc>
                        <a:spcBef>
                          <a:spcPts val="0"/>
                        </a:spcBef>
                        <a:spcAft>
                          <a:spcPts val="0"/>
                        </a:spcAft>
                        <a:buNone/>
                      </a:pPr>
                      <a:r>
                        <a:rPr lang="ko" sz="1000"/>
                        <a:t>   생생하게 그려보고,</a:t>
                      </a:r>
                      <a:endParaRPr sz="1000"/>
                    </a:p>
                    <a:p>
                      <a:pPr indent="0" lvl="0" marL="0" rtl="0" algn="l">
                        <a:lnSpc>
                          <a:spcPct val="115000"/>
                        </a:lnSpc>
                        <a:spcBef>
                          <a:spcPts val="0"/>
                        </a:spcBef>
                        <a:spcAft>
                          <a:spcPts val="0"/>
                        </a:spcAft>
                        <a:buNone/>
                      </a:pPr>
                      <a:r>
                        <a:rPr lang="ko" sz="1000"/>
                        <a:t> - 질문에 답해 본다.</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지금까지 OO한</a:t>
                      </a:r>
                      <a:endParaRPr sz="1000"/>
                    </a:p>
                    <a:p>
                      <a:pPr indent="0" lvl="0" marL="0" rtl="0" algn="l">
                        <a:lnSpc>
                          <a:spcPct val="115000"/>
                        </a:lnSpc>
                        <a:spcBef>
                          <a:spcPts val="0"/>
                        </a:spcBef>
                        <a:spcAft>
                          <a:spcPts val="0"/>
                        </a:spcAft>
                        <a:buNone/>
                      </a:pPr>
                      <a:r>
                        <a:rPr lang="ko" sz="1000"/>
                        <a:t>  경험은 언제, 무엇을</a:t>
                      </a:r>
                      <a:endParaRPr sz="1000"/>
                    </a:p>
                    <a:p>
                      <a:pPr indent="0" lvl="0" marL="0" rtl="0" algn="l">
                        <a:lnSpc>
                          <a:spcPct val="115000"/>
                        </a:lnSpc>
                        <a:spcBef>
                          <a:spcPts val="0"/>
                        </a:spcBef>
                        <a:spcAft>
                          <a:spcPts val="0"/>
                        </a:spcAft>
                        <a:buNone/>
                      </a:pPr>
                      <a:r>
                        <a:rPr lang="ko" sz="1000"/>
                        <a:t>  했을 때인가?</a:t>
                      </a:r>
                      <a:endParaRPr sz="1000"/>
                    </a:p>
                    <a:p>
                      <a:pPr indent="0" lvl="0" marL="0" rtl="0" algn="l">
                        <a:lnSpc>
                          <a:spcPct val="115000"/>
                        </a:lnSpc>
                        <a:spcBef>
                          <a:spcPts val="0"/>
                        </a:spcBef>
                        <a:spcAft>
                          <a:spcPts val="0"/>
                        </a:spcAft>
                        <a:buNone/>
                      </a:pPr>
                      <a:r>
                        <a:rPr lang="ko" sz="1000"/>
                        <a:t>• 가장 OO한 경험/사례</a:t>
                      </a:r>
                      <a:endParaRPr sz="1000"/>
                    </a:p>
                    <a:p>
                      <a:pPr indent="0" lvl="0" marL="0" rtl="0" algn="l">
                        <a:lnSpc>
                          <a:spcPct val="115000"/>
                        </a:lnSpc>
                        <a:spcBef>
                          <a:spcPts val="0"/>
                        </a:spcBef>
                        <a:spcAft>
                          <a:spcPts val="0"/>
                        </a:spcAft>
                        <a:buNone/>
                      </a:pPr>
                      <a:r>
                        <a:rPr lang="ko" sz="1000"/>
                        <a:t>  설명해 주세요.</a:t>
                      </a:r>
                      <a:endParaRPr sz="1000"/>
                    </a:p>
                    <a:p>
                      <a:pPr indent="0" lvl="0" marL="0" rtl="0" algn="l">
                        <a:lnSpc>
                          <a:spcPct val="115000"/>
                        </a:lnSpc>
                        <a:spcBef>
                          <a:spcPts val="0"/>
                        </a:spcBef>
                        <a:spcAft>
                          <a:spcPts val="0"/>
                        </a:spcAft>
                        <a:buNone/>
                      </a:pPr>
                      <a:r>
                        <a:rPr lang="ko" sz="1000"/>
                        <a:t>• 언제,어떤 계기로?</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맡은 역할과 책임은</a:t>
                      </a:r>
                      <a:endParaRPr sz="1000"/>
                    </a:p>
                    <a:p>
                      <a:pPr indent="0" lvl="0" marL="0" rtl="0" algn="l">
                        <a:lnSpc>
                          <a:spcPct val="115000"/>
                        </a:lnSpc>
                        <a:spcBef>
                          <a:spcPts val="0"/>
                        </a:spcBef>
                        <a:spcAft>
                          <a:spcPts val="0"/>
                        </a:spcAft>
                        <a:buNone/>
                      </a:pPr>
                      <a:r>
                        <a:rPr lang="ko" sz="1000"/>
                        <a:t>  무엇이었습니까?</a:t>
                      </a:r>
                      <a:endParaRPr sz="1000"/>
                    </a:p>
                    <a:p>
                      <a:pPr indent="0" lvl="0" marL="0" rtl="0" algn="l">
                        <a:lnSpc>
                          <a:spcPct val="115000"/>
                        </a:lnSpc>
                        <a:spcBef>
                          <a:spcPts val="0"/>
                        </a:spcBef>
                        <a:spcAft>
                          <a:spcPts val="0"/>
                        </a:spcAft>
                        <a:buNone/>
                      </a:pPr>
                      <a:r>
                        <a:rPr lang="ko" sz="1000"/>
                        <a:t>• 왜 그 역할을 담당</a:t>
                      </a:r>
                      <a:endParaRPr sz="1000"/>
                    </a:p>
                    <a:p>
                      <a:pPr indent="0" lvl="0" marL="0" rtl="0" algn="l">
                        <a:lnSpc>
                          <a:spcPct val="115000"/>
                        </a:lnSpc>
                        <a:spcBef>
                          <a:spcPts val="0"/>
                        </a:spcBef>
                        <a:spcAft>
                          <a:spcPts val="0"/>
                        </a:spcAft>
                        <a:buNone/>
                      </a:pPr>
                      <a:r>
                        <a:rPr lang="ko" sz="1000"/>
                        <a:t>  하게 되었죠?</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당신이 취한 행동,계획</a:t>
                      </a:r>
                      <a:endParaRPr sz="1000"/>
                    </a:p>
                    <a:p>
                      <a:pPr indent="0" lvl="0" marL="0" rtl="0" algn="l">
                        <a:lnSpc>
                          <a:spcPct val="115000"/>
                        </a:lnSpc>
                        <a:spcBef>
                          <a:spcPts val="0"/>
                        </a:spcBef>
                        <a:spcAft>
                          <a:spcPts val="0"/>
                        </a:spcAft>
                        <a:buNone/>
                      </a:pPr>
                      <a:r>
                        <a:rPr lang="ko" sz="1000"/>
                        <a:t>  은 무엇이었나요?</a:t>
                      </a:r>
                      <a:endParaRPr sz="1000"/>
                    </a:p>
                    <a:p>
                      <a:pPr indent="0" lvl="0" marL="0" rtl="0" algn="l">
                        <a:lnSpc>
                          <a:spcPct val="115000"/>
                        </a:lnSpc>
                        <a:spcBef>
                          <a:spcPts val="0"/>
                        </a:spcBef>
                        <a:spcAft>
                          <a:spcPts val="0"/>
                        </a:spcAft>
                        <a:buNone/>
                      </a:pPr>
                      <a:r>
                        <a:rPr lang="ko" sz="1000"/>
                        <a:t>• 어떠한 노력을 했죠?</a:t>
                      </a:r>
                      <a:endParaRPr sz="1000"/>
                    </a:p>
                    <a:p>
                      <a:pPr indent="0" lvl="0" marL="0" rtl="0" algn="l">
                        <a:lnSpc>
                          <a:spcPct val="115000"/>
                        </a:lnSpc>
                        <a:spcBef>
                          <a:spcPts val="0"/>
                        </a:spcBef>
                        <a:spcAft>
                          <a:spcPts val="0"/>
                        </a:spcAft>
                        <a:buNone/>
                      </a:pPr>
                      <a:r>
                        <a:rPr lang="ko" sz="1000"/>
                        <a:t>• 어떤 점이 남과</a:t>
                      </a:r>
                      <a:endParaRPr sz="1000"/>
                    </a:p>
                    <a:p>
                      <a:pPr indent="0" lvl="0" marL="0" rtl="0" algn="l">
                        <a:lnSpc>
                          <a:spcPct val="115000"/>
                        </a:lnSpc>
                        <a:spcBef>
                          <a:spcPts val="0"/>
                        </a:spcBef>
                        <a:spcAft>
                          <a:spcPts val="0"/>
                        </a:spcAft>
                        <a:buNone/>
                      </a:pPr>
                      <a:r>
                        <a:rPr lang="ko" sz="1000"/>
                        <a:t>  차별적이었죠?</a:t>
                      </a:r>
                      <a:endParaRPr sz="1000"/>
                    </a:p>
                    <a:p>
                      <a:pPr indent="0" lvl="0" marL="0" rtl="0" algn="l">
                        <a:lnSpc>
                          <a:spcPct val="115000"/>
                        </a:lnSpc>
                        <a:spcBef>
                          <a:spcPts val="0"/>
                        </a:spcBef>
                        <a:spcAft>
                          <a:spcPts val="0"/>
                        </a:spcAft>
                        <a:buNone/>
                      </a:pPr>
                      <a:r>
                        <a:rPr lang="ko" sz="1000"/>
                        <a:t>• 우선순위는 어떻게?</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결과는 어떠했죠?</a:t>
                      </a:r>
                      <a:endParaRPr sz="1000"/>
                    </a:p>
                    <a:p>
                      <a:pPr indent="0" lvl="0" marL="0" rtl="0" algn="l">
                        <a:lnSpc>
                          <a:spcPct val="115000"/>
                        </a:lnSpc>
                        <a:spcBef>
                          <a:spcPts val="0"/>
                        </a:spcBef>
                        <a:spcAft>
                          <a:spcPts val="0"/>
                        </a:spcAft>
                        <a:buNone/>
                      </a:pPr>
                      <a:r>
                        <a:rPr lang="ko" sz="1000"/>
                        <a:t>• 주변사람의 반응은?</a:t>
                      </a:r>
                      <a:endParaRPr sz="1000"/>
                    </a:p>
                    <a:p>
                      <a:pPr indent="0" lvl="0" marL="0" rtl="0" algn="l">
                        <a:lnSpc>
                          <a:spcPct val="115000"/>
                        </a:lnSpc>
                        <a:spcBef>
                          <a:spcPts val="0"/>
                        </a:spcBef>
                        <a:spcAft>
                          <a:spcPts val="0"/>
                        </a:spcAft>
                        <a:buNone/>
                      </a:pPr>
                      <a:r>
                        <a:rPr lang="ko" sz="1000"/>
                        <a:t>• 만약 그 일을 다시</a:t>
                      </a:r>
                      <a:endParaRPr sz="1000"/>
                    </a:p>
                    <a:p>
                      <a:pPr indent="0" lvl="0" marL="0" rtl="0" algn="l">
                        <a:lnSpc>
                          <a:spcPct val="115000"/>
                        </a:lnSpc>
                        <a:spcBef>
                          <a:spcPts val="0"/>
                        </a:spcBef>
                        <a:spcAft>
                          <a:spcPts val="0"/>
                        </a:spcAft>
                        <a:buNone/>
                      </a:pPr>
                      <a:r>
                        <a:rPr lang="ko" sz="1000"/>
                        <a:t>  한다면 어떻게 달리</a:t>
                      </a:r>
                      <a:endParaRPr sz="1000"/>
                    </a:p>
                    <a:p>
                      <a:pPr indent="0" lvl="0" marL="0" rtl="0" algn="l">
                        <a:lnSpc>
                          <a:spcPct val="115000"/>
                        </a:lnSpc>
                        <a:spcBef>
                          <a:spcPts val="0"/>
                        </a:spcBef>
                        <a:spcAft>
                          <a:spcPts val="0"/>
                        </a:spcAft>
                        <a:buNone/>
                      </a:pPr>
                      <a:r>
                        <a:rPr lang="ko" sz="1000"/>
                        <a:t>   해보고 싶나요?</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 이 경험을 통해서</a:t>
                      </a:r>
                      <a:endParaRPr sz="1000"/>
                    </a:p>
                    <a:p>
                      <a:pPr indent="0" lvl="0" marL="0" rtl="0" algn="l">
                        <a:lnSpc>
                          <a:spcPct val="115000"/>
                        </a:lnSpc>
                        <a:spcBef>
                          <a:spcPts val="0"/>
                        </a:spcBef>
                        <a:spcAft>
                          <a:spcPts val="0"/>
                        </a:spcAft>
                        <a:buNone/>
                      </a:pPr>
                      <a:r>
                        <a:rPr lang="ko" sz="1000"/>
                        <a:t>  깨달은 점은 무엇?</a:t>
                      </a:r>
                      <a:endParaRPr sz="1000"/>
                    </a:p>
                    <a:p>
                      <a:pPr indent="0" lvl="0" marL="0" rtl="0" algn="l">
                        <a:lnSpc>
                          <a:spcPct val="115000"/>
                        </a:lnSpc>
                        <a:spcBef>
                          <a:spcPts val="0"/>
                        </a:spcBef>
                        <a:spcAft>
                          <a:spcPts val="0"/>
                        </a:spcAft>
                        <a:buNone/>
                      </a:pPr>
                      <a:r>
                        <a:rPr lang="ko" sz="1000"/>
                        <a:t>• 향후 개인측면/</a:t>
                      </a:r>
                      <a:endParaRPr sz="1000"/>
                    </a:p>
                    <a:p>
                      <a:pPr indent="0" lvl="0" marL="0" rtl="0" algn="l">
                        <a:lnSpc>
                          <a:spcPct val="115000"/>
                        </a:lnSpc>
                        <a:spcBef>
                          <a:spcPts val="0"/>
                        </a:spcBef>
                        <a:spcAft>
                          <a:spcPts val="0"/>
                        </a:spcAft>
                        <a:buNone/>
                      </a:pPr>
                      <a:r>
                        <a:rPr lang="ko" sz="1000"/>
                        <a:t>  업무측면에서 적용</a:t>
                      </a:r>
                      <a:endParaRPr sz="1000"/>
                    </a:p>
                    <a:p>
                      <a:pPr indent="0" lvl="0" marL="0" rtl="0" algn="l">
                        <a:lnSpc>
                          <a:spcPct val="115000"/>
                        </a:lnSpc>
                        <a:spcBef>
                          <a:spcPts val="0"/>
                        </a:spcBef>
                        <a:spcAft>
                          <a:spcPts val="0"/>
                        </a:spcAft>
                        <a:buNone/>
                      </a:pPr>
                      <a:r>
                        <a:rPr lang="ko" sz="1000"/>
                        <a:t>   가능한 점은?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981075">
                <a:tc>
                  <a:txBody>
                    <a:bodyPr/>
                    <a:lstStyle/>
                    <a:p>
                      <a:pPr indent="0" lvl="0" marL="0" rtl="0" algn="l">
                        <a:lnSpc>
                          <a:spcPct val="115000"/>
                        </a:lnSpc>
                        <a:spcBef>
                          <a:spcPts val="0"/>
                        </a:spcBef>
                        <a:spcAft>
                          <a:spcPts val="0"/>
                        </a:spcAft>
                        <a:buNone/>
                      </a:pPr>
                      <a:r>
                        <a:rPr lang="ko" sz="1000"/>
                        <a:t>개인 역량이 가장 많이 개발 되었던 프로젝트는 무엇이었는가?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ko" sz="1000"/>
                        <a:t>•</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1430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프로젝트에 협조적이지 않은 멤버가 있었는가? 그와 어떻게 함께 일할 수 있었는가?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876300">
                <a:tc>
                  <a:txBody>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지원 기업의 직무와 가장 연결되는 프로젝트 경험은 무엇인가?</a:t>
                      </a:r>
                      <a:endParaRPr sz="10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